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1.xml" ContentType="application/vnd.openxmlformats-officedocument.presentationml.tags+xml"/>
  <Override PartName="/ppt/tags/tag2.xml" ContentType="application/vnd.openxmlformats-officedocument.presentationml.tags+xml"/>
  <Override PartName="/ppt/charts/chart4.xml" ContentType="application/vnd.openxmlformats-officedocument.drawingml.chart+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ags/tag9.xml" ContentType="application/vnd.openxmlformats-officedocument.presentationml.tags+xml"/>
  <Override PartName="/ppt/tags/tag10.xml" ContentType="application/vnd.openxmlformats-officedocument.presentationml.tags+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ags/tag11.xml" ContentType="application/vnd.openxmlformats-officedocument.presentationml.tags+xml"/>
  <Override PartName="/ppt/tags/tag12.xml" ContentType="application/vnd.openxmlformats-officedocument.presentationml.tags+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53"/>
  </p:notesMasterIdLst>
  <p:sldIdLst>
    <p:sldId id="303" r:id="rId3"/>
    <p:sldId id="304" r:id="rId4"/>
    <p:sldId id="449" r:id="rId5"/>
    <p:sldId id="274" r:id="rId6"/>
    <p:sldId id="460" r:id="rId7"/>
    <p:sldId id="461" r:id="rId8"/>
    <p:sldId id="462" r:id="rId9"/>
    <p:sldId id="463" r:id="rId10"/>
    <p:sldId id="464" r:id="rId11"/>
    <p:sldId id="275" r:id="rId12"/>
    <p:sldId id="276" r:id="rId13"/>
    <p:sldId id="277" r:id="rId14"/>
    <p:sldId id="278" r:id="rId15"/>
    <p:sldId id="279" r:id="rId16"/>
    <p:sldId id="280" r:id="rId17"/>
    <p:sldId id="281" r:id="rId18"/>
    <p:sldId id="282" r:id="rId19"/>
    <p:sldId id="283" r:id="rId20"/>
    <p:sldId id="284" r:id="rId21"/>
    <p:sldId id="285" r:id="rId22"/>
    <p:sldId id="269"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256" r:id="rId41"/>
    <p:sldId id="465" r:id="rId42"/>
    <p:sldId id="466" r:id="rId43"/>
    <p:sldId id="467" r:id="rId44"/>
    <p:sldId id="468" r:id="rId45"/>
    <p:sldId id="257" r:id="rId46"/>
    <p:sldId id="258" r:id="rId47"/>
    <p:sldId id="259" r:id="rId48"/>
    <p:sldId id="260" r:id="rId49"/>
    <p:sldId id="261" r:id="rId50"/>
    <p:sldId id="262" r:id="rId51"/>
    <p:sldId id="263" r:id="rId52"/>
    <p:sldId id="265" r:id="rId53"/>
    <p:sldId id="264" r:id="rId54"/>
    <p:sldId id="266" r:id="rId55"/>
    <p:sldId id="267" r:id="rId56"/>
    <p:sldId id="469" r:id="rId57"/>
    <p:sldId id="268" r:id="rId58"/>
    <p:sldId id="273" r:id="rId59"/>
    <p:sldId id="270" r:id="rId60"/>
    <p:sldId id="271" r:id="rId61"/>
    <p:sldId id="272" r:id="rId62"/>
    <p:sldId id="452" r:id="rId63"/>
    <p:sldId id="730" r:id="rId64"/>
    <p:sldId id="734" r:id="rId65"/>
    <p:sldId id="738" r:id="rId66"/>
    <p:sldId id="746" r:id="rId67"/>
    <p:sldId id="731" r:id="rId68"/>
    <p:sldId id="732" r:id="rId69"/>
    <p:sldId id="733" r:id="rId70"/>
    <p:sldId id="735" r:id="rId71"/>
    <p:sldId id="736" r:id="rId72"/>
    <p:sldId id="737" r:id="rId73"/>
    <p:sldId id="739" r:id="rId74"/>
    <p:sldId id="740" r:id="rId75"/>
    <p:sldId id="741" r:id="rId76"/>
    <p:sldId id="742" r:id="rId77"/>
    <p:sldId id="743" r:id="rId78"/>
    <p:sldId id="744" r:id="rId79"/>
    <p:sldId id="745" r:id="rId80"/>
    <p:sldId id="728" r:id="rId81"/>
    <p:sldId id="729" r:id="rId82"/>
    <p:sldId id="470" r:id="rId83"/>
    <p:sldId id="471" r:id="rId84"/>
    <p:sldId id="472" r:id="rId85"/>
    <p:sldId id="473" r:id="rId86"/>
    <p:sldId id="307" r:id="rId87"/>
    <p:sldId id="308" r:id="rId88"/>
    <p:sldId id="309" r:id="rId89"/>
    <p:sldId id="310" r:id="rId90"/>
    <p:sldId id="311" r:id="rId91"/>
    <p:sldId id="306" r:id="rId92"/>
    <p:sldId id="312" r:id="rId93"/>
    <p:sldId id="313" r:id="rId94"/>
    <p:sldId id="314" r:id="rId95"/>
    <p:sldId id="381" r:id="rId96"/>
    <p:sldId id="453" r:id="rId97"/>
    <p:sldId id="474" r:id="rId98"/>
    <p:sldId id="475" r:id="rId99"/>
    <p:sldId id="476" r:id="rId100"/>
    <p:sldId id="477" r:id="rId101"/>
    <p:sldId id="383" r:id="rId102"/>
    <p:sldId id="384" r:id="rId103"/>
    <p:sldId id="390" r:id="rId104"/>
    <p:sldId id="391" r:id="rId105"/>
    <p:sldId id="385" r:id="rId106"/>
    <p:sldId id="386" r:id="rId107"/>
    <p:sldId id="387" r:id="rId108"/>
    <p:sldId id="388" r:id="rId109"/>
    <p:sldId id="389" r:id="rId110"/>
    <p:sldId id="392" r:id="rId111"/>
    <p:sldId id="393" r:id="rId112"/>
    <p:sldId id="394" r:id="rId113"/>
    <p:sldId id="395" r:id="rId114"/>
    <p:sldId id="396" r:id="rId115"/>
    <p:sldId id="458" r:id="rId116"/>
    <p:sldId id="456" r:id="rId117"/>
    <p:sldId id="482" r:id="rId118"/>
    <p:sldId id="483" r:id="rId119"/>
    <p:sldId id="413" r:id="rId120"/>
    <p:sldId id="414" r:id="rId121"/>
    <p:sldId id="415" r:id="rId122"/>
    <p:sldId id="438" r:id="rId123"/>
    <p:sldId id="457" r:id="rId124"/>
    <p:sldId id="484" r:id="rId125"/>
    <p:sldId id="485" r:id="rId126"/>
    <p:sldId id="486" r:id="rId127"/>
    <p:sldId id="416" r:id="rId128"/>
    <p:sldId id="417" r:id="rId129"/>
    <p:sldId id="418" r:id="rId130"/>
    <p:sldId id="419" r:id="rId131"/>
    <p:sldId id="420" r:id="rId132"/>
    <p:sldId id="421" r:id="rId133"/>
    <p:sldId id="422" r:id="rId134"/>
    <p:sldId id="423" r:id="rId135"/>
    <p:sldId id="424" r:id="rId136"/>
    <p:sldId id="425" r:id="rId137"/>
    <p:sldId id="426" r:id="rId138"/>
    <p:sldId id="427" r:id="rId139"/>
    <p:sldId id="428" r:id="rId140"/>
    <p:sldId id="429" r:id="rId141"/>
    <p:sldId id="430" r:id="rId142"/>
    <p:sldId id="431" r:id="rId143"/>
    <p:sldId id="432" r:id="rId144"/>
    <p:sldId id="433" r:id="rId145"/>
    <p:sldId id="439" r:id="rId146"/>
    <p:sldId id="725" r:id="rId147"/>
    <p:sldId id="726" r:id="rId148"/>
    <p:sldId id="434" r:id="rId149"/>
    <p:sldId id="727" r:id="rId150"/>
    <p:sldId id="435" r:id="rId151"/>
    <p:sldId id="724" r:id="rId15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nzalo Pozo Melero" initials="GPM" lastIdx="3" clrIdx="0">
    <p:extLst>
      <p:ext uri="{19B8F6BF-5375-455C-9EA6-DF929625EA0E}">
        <p15:presenceInfo xmlns:p15="http://schemas.microsoft.com/office/powerpoint/2012/main" userId="S::gonzalo.delpozo@urjc.es::bd923a79-0206-49b8-926a-a7ad5517b6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2CE"/>
    <a:srgbClr val="FFEDB8"/>
    <a:srgbClr val="D7C5E5"/>
    <a:srgbClr val="53A1CF"/>
    <a:srgbClr val="0000FF"/>
    <a:srgbClr val="D47D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7B2B5D-3C24-4FBF-B8FE-6AFC5A962C0D}" v="193" dt="2022-09-07T10:14:34.887"/>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91" autoAdjust="0"/>
    <p:restoredTop sz="94660"/>
  </p:normalViewPr>
  <p:slideViewPr>
    <p:cSldViewPr snapToGrid="0">
      <p:cViewPr varScale="1">
        <p:scale>
          <a:sx n="113" d="100"/>
          <a:sy n="113" d="100"/>
        </p:scale>
        <p:origin x="172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54" Type="http://schemas.openxmlformats.org/officeDocument/2006/relationships/commentAuthors" Target="commentAuthors.xml"/><Relationship Id="rId159" Type="http://schemas.microsoft.com/office/2015/10/relationships/revisionInfo" Target="revisionInfo.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presProps" Target="presProps.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slide" Target="slides/slide138.xml"/><Relationship Id="rId145" Type="http://schemas.openxmlformats.org/officeDocument/2006/relationships/slide" Target="slides/slide143.xml"/><Relationship Id="rId15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slide" Target="slides/slide141.xml"/><Relationship Id="rId148" Type="http://schemas.openxmlformats.org/officeDocument/2006/relationships/slide" Target="slides/slide146.xml"/><Relationship Id="rId151" Type="http://schemas.openxmlformats.org/officeDocument/2006/relationships/slide" Target="slides/slide149.xml"/><Relationship Id="rId156"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theme" Target="theme/theme1.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urjc-my.sharepoint.com/personal/gonzalo_delpozo_urjc_es/Documents/2.Docencia/1.IEE/0.%202019-2020%20IEE_IOI/TEma%205.%20Diodos/Graficas.xlsx" TargetMode="External"/><Relationship Id="rId2" Type="http://schemas.microsoft.com/office/2011/relationships/chartColorStyle" Target="colors9.xml"/><Relationship Id="rId1" Type="http://schemas.microsoft.com/office/2011/relationships/chartStyle" Target="style9.xml"/></Relationships>
</file>

<file path=ppt/charts/_rels/chart2.xml.rels><?xml version="1.0" encoding="UTF-8" standalone="yes"?>
<Relationships xmlns="http://schemas.openxmlformats.org/package/2006/relationships"><Relationship Id="rId3" Type="http://schemas.openxmlformats.org/officeDocument/2006/relationships/oleObject" Target="https://urjc-my.sharepoint.com/personal/gonzalo_delpozo_urjc_es/Documents/2.Docencia/1.IEE/0.%202020-2021%20IEE_IEnergia/Tema%202.%20AO/AmplificadorOperacional.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oleObject" Target="https://urjc-my.sharepoint.com/personal/gonzalo_delpozo_urjc_es/Documents/2.Docencia/1.IEE/0.%202020-2021%20IEE_IEnergia/Tema%203.%20Diodos/Graficas.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https://urjc-my.sharepoint.com/personal/gonzalo_delpozo_urjc_es/Documents/2.Docencia/1.IEE/0.%202019-2020%20IEE_IOI/TEma%205.%20Diodos/Graficas.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https://urjc-my.sharepoint.com/personal/gonzalo_delpozo_urjc_es/Documents/2.Docencia/1.IEE/Tema%203.%20Diodos/Graficas.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https://urjc-my.sharepoint.com/personal/gonzalo_delpozo_urjc_es/Documents/2.Docencia/1.IEE/0.%202019-2020%20IEE_IOI/TEma%205.%20Diodos/Graficas.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oleObject" Target="https://urjc-my.sharepoint.com/personal/gonzalo_delpozo_urjc_es/Documents/2.Docencia/1.IEE/0.%202019-2020%20IEE_IOI/TEma%205.%20Diodos/Graficas.xlsx" TargetMode="External"/><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oleObject" Target="https://urjc-my.sharepoint.com/personal/gonzalo_delpozo_urjc_es/Documents/2.Docencia/1.IEE/0.%202019-2020%20IEE_IOI/TEma%205.%20Diodos/Graficas.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xVal>
            <c:numRef>
              <c:f>Hoja1!$E$2</c:f>
              <c:numCache>
                <c:formatCode>General</c:formatCode>
                <c:ptCount val="1"/>
                <c:pt idx="0">
                  <c:v>3.2</c:v>
                </c:pt>
              </c:numCache>
            </c:numRef>
          </c:xVal>
          <c:yVal>
            <c:numRef>
              <c:f>Hoja1!$F$2</c:f>
              <c:numCache>
                <c:formatCode>General</c:formatCode>
                <c:ptCount val="1"/>
                <c:pt idx="0">
                  <c:v>3.6</c:v>
                </c:pt>
              </c:numCache>
            </c:numRef>
          </c:yVal>
          <c:smooth val="0"/>
          <c:extLst>
            <c:ext xmlns:c16="http://schemas.microsoft.com/office/drawing/2014/chart" uri="{C3380CC4-5D6E-409C-BE32-E72D297353CC}">
              <c16:uniqueId val="{00000000-71E1-490F-B057-693E12E8F6E1}"/>
            </c:ext>
          </c:extLst>
        </c:ser>
        <c:ser>
          <c:idx val="1"/>
          <c:order val="1"/>
          <c:tx>
            <c:strRef>
              <c:f>Hoja1!$E$3</c:f>
              <c:strCache>
                <c:ptCount val="1"/>
                <c:pt idx="0">
                  <c:v>-3.2</c:v>
                </c:pt>
              </c:strCache>
            </c:strRef>
          </c:tx>
          <c:spPr>
            <a:ln w="25400" cap="rnd">
              <a:noFill/>
              <a:round/>
            </a:ln>
            <a:effectLst/>
          </c:spPr>
          <c:marker>
            <c:symbol val="circle"/>
            <c:size val="5"/>
            <c:spPr>
              <a:solidFill>
                <a:schemeClr val="accent2"/>
              </a:solidFill>
              <a:ln w="9525">
                <a:solidFill>
                  <a:schemeClr val="accent2"/>
                </a:solidFill>
              </a:ln>
              <a:effectLst/>
            </c:spPr>
          </c:marker>
          <c:xVal>
            <c:numRef>
              <c:f>Hoja1!$E$3</c:f>
              <c:numCache>
                <c:formatCode>General</c:formatCode>
                <c:ptCount val="1"/>
                <c:pt idx="0">
                  <c:v>-3.2</c:v>
                </c:pt>
              </c:numCache>
            </c:numRef>
          </c:xVal>
          <c:yVal>
            <c:numRef>
              <c:f>Hoja1!$F$3</c:f>
              <c:numCache>
                <c:formatCode>General</c:formatCode>
                <c:ptCount val="1"/>
                <c:pt idx="0">
                  <c:v>-3.6</c:v>
                </c:pt>
              </c:numCache>
            </c:numRef>
          </c:yVal>
          <c:smooth val="0"/>
          <c:extLst>
            <c:ext xmlns:c16="http://schemas.microsoft.com/office/drawing/2014/chart" uri="{C3380CC4-5D6E-409C-BE32-E72D297353CC}">
              <c16:uniqueId val="{00000001-71E1-490F-B057-693E12E8F6E1}"/>
            </c:ext>
          </c:extLst>
        </c:ser>
        <c:dLbls>
          <c:showLegendKey val="0"/>
          <c:showVal val="0"/>
          <c:showCatName val="0"/>
          <c:showSerName val="0"/>
          <c:showPercent val="0"/>
          <c:showBubbleSize val="0"/>
        </c:dLbls>
        <c:axId val="452294016"/>
        <c:axId val="452292704"/>
      </c:scatterChart>
      <c:valAx>
        <c:axId val="4522940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452292704"/>
        <c:crosses val="autoZero"/>
        <c:crossBetween val="midCat"/>
      </c:valAx>
      <c:valAx>
        <c:axId val="452292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45229401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1"/>
          <c:order val="0"/>
          <c:tx>
            <c:strRef>
              <c:f>'Ej 8'!$E$1</c:f>
              <c:strCache>
                <c:ptCount val="1"/>
                <c:pt idx="0">
                  <c:v>Vout</c:v>
                </c:pt>
              </c:strCache>
            </c:strRef>
          </c:tx>
          <c:spPr>
            <a:ln w="19050" cap="rnd">
              <a:solidFill>
                <a:schemeClr val="tx1"/>
              </a:solidFill>
              <a:round/>
            </a:ln>
            <a:effectLst/>
          </c:spPr>
          <c:marker>
            <c:symbol val="none"/>
          </c:marker>
          <c:xVal>
            <c:numRef>
              <c:f>'Ej 8'!$B$2:$B$100</c:f>
              <c:numCache>
                <c:formatCode>General</c:formatCode>
                <c:ptCount val="99"/>
                <c:pt idx="0">
                  <c:v>-1</c:v>
                </c:pt>
                <c:pt idx="1">
                  <c:v>-0.9</c:v>
                </c:pt>
                <c:pt idx="2">
                  <c:v>-0.8</c:v>
                </c:pt>
                <c:pt idx="3">
                  <c:v>-0.7</c:v>
                </c:pt>
                <c:pt idx="4">
                  <c:v>-0.6</c:v>
                </c:pt>
                <c:pt idx="5">
                  <c:v>-0.5</c:v>
                </c:pt>
                <c:pt idx="6">
                  <c:v>-0.4</c:v>
                </c:pt>
                <c:pt idx="7">
                  <c:v>-0.3</c:v>
                </c:pt>
                <c:pt idx="8">
                  <c:v>-0.2</c:v>
                </c:pt>
                <c:pt idx="9">
                  <c:v>-0.1</c:v>
                </c:pt>
                <c:pt idx="10">
                  <c:v>0</c:v>
                </c:pt>
                <c:pt idx="11">
                  <c:v>0.1</c:v>
                </c:pt>
                <c:pt idx="12">
                  <c:v>0.2</c:v>
                </c:pt>
                <c:pt idx="13">
                  <c:v>0.3</c:v>
                </c:pt>
                <c:pt idx="14">
                  <c:v>0.4</c:v>
                </c:pt>
                <c:pt idx="15">
                  <c:v>0.5</c:v>
                </c:pt>
                <c:pt idx="16">
                  <c:v>0.6</c:v>
                </c:pt>
                <c:pt idx="17">
                  <c:v>0.7</c:v>
                </c:pt>
                <c:pt idx="18">
                  <c:v>0.8</c:v>
                </c:pt>
                <c:pt idx="19">
                  <c:v>0.9</c:v>
                </c:pt>
                <c:pt idx="20">
                  <c:v>1</c:v>
                </c:pt>
                <c:pt idx="21">
                  <c:v>1.1000000000000001</c:v>
                </c:pt>
                <c:pt idx="22">
                  <c:v>1.2</c:v>
                </c:pt>
                <c:pt idx="23">
                  <c:v>1.3</c:v>
                </c:pt>
                <c:pt idx="24">
                  <c:v>1.4</c:v>
                </c:pt>
                <c:pt idx="25">
                  <c:v>1.5</c:v>
                </c:pt>
                <c:pt idx="26">
                  <c:v>1.6</c:v>
                </c:pt>
                <c:pt idx="27">
                  <c:v>1.7</c:v>
                </c:pt>
                <c:pt idx="28">
                  <c:v>1.8</c:v>
                </c:pt>
                <c:pt idx="29">
                  <c:v>1.9</c:v>
                </c:pt>
                <c:pt idx="30">
                  <c:v>2</c:v>
                </c:pt>
                <c:pt idx="31">
                  <c:v>2.1</c:v>
                </c:pt>
                <c:pt idx="32">
                  <c:v>2.2000000000000002</c:v>
                </c:pt>
                <c:pt idx="33">
                  <c:v>2.2999999999999998</c:v>
                </c:pt>
                <c:pt idx="34">
                  <c:v>2.4</c:v>
                </c:pt>
                <c:pt idx="35">
                  <c:v>2.5</c:v>
                </c:pt>
                <c:pt idx="36">
                  <c:v>2.6</c:v>
                </c:pt>
                <c:pt idx="37">
                  <c:v>2.7</c:v>
                </c:pt>
                <c:pt idx="38">
                  <c:v>2.8</c:v>
                </c:pt>
                <c:pt idx="39">
                  <c:v>2.9</c:v>
                </c:pt>
                <c:pt idx="40">
                  <c:v>3</c:v>
                </c:pt>
                <c:pt idx="41">
                  <c:v>3.1</c:v>
                </c:pt>
                <c:pt idx="42">
                  <c:v>3.2</c:v>
                </c:pt>
                <c:pt idx="43">
                  <c:v>3.3</c:v>
                </c:pt>
                <c:pt idx="44">
                  <c:v>3.4</c:v>
                </c:pt>
                <c:pt idx="45">
                  <c:v>3.5</c:v>
                </c:pt>
                <c:pt idx="46">
                  <c:v>3.6</c:v>
                </c:pt>
                <c:pt idx="47">
                  <c:v>3.7</c:v>
                </c:pt>
                <c:pt idx="48">
                  <c:v>3.8</c:v>
                </c:pt>
                <c:pt idx="49">
                  <c:v>3.9</c:v>
                </c:pt>
                <c:pt idx="50">
                  <c:v>4</c:v>
                </c:pt>
                <c:pt idx="51">
                  <c:v>4.0999999999999996</c:v>
                </c:pt>
                <c:pt idx="52">
                  <c:v>4.2</c:v>
                </c:pt>
                <c:pt idx="53">
                  <c:v>4.3</c:v>
                </c:pt>
                <c:pt idx="54">
                  <c:v>4.4000000000000004</c:v>
                </c:pt>
                <c:pt idx="55">
                  <c:v>4.5</c:v>
                </c:pt>
                <c:pt idx="56">
                  <c:v>4.5999999999999996</c:v>
                </c:pt>
                <c:pt idx="57">
                  <c:v>4.7</c:v>
                </c:pt>
                <c:pt idx="58">
                  <c:v>4.8</c:v>
                </c:pt>
                <c:pt idx="59">
                  <c:v>4.9000000000000004</c:v>
                </c:pt>
                <c:pt idx="60">
                  <c:v>5</c:v>
                </c:pt>
                <c:pt idx="61">
                  <c:v>5.0999999999999996</c:v>
                </c:pt>
                <c:pt idx="62">
                  <c:v>5.2</c:v>
                </c:pt>
                <c:pt idx="63">
                  <c:v>5.3</c:v>
                </c:pt>
                <c:pt idx="64">
                  <c:v>5.4</c:v>
                </c:pt>
                <c:pt idx="65">
                  <c:v>5.5</c:v>
                </c:pt>
                <c:pt idx="66">
                  <c:v>5.6</c:v>
                </c:pt>
                <c:pt idx="67">
                  <c:v>5.7</c:v>
                </c:pt>
                <c:pt idx="68">
                  <c:v>5.8</c:v>
                </c:pt>
                <c:pt idx="69">
                  <c:v>5.9</c:v>
                </c:pt>
                <c:pt idx="70">
                  <c:v>6</c:v>
                </c:pt>
                <c:pt idx="71">
                  <c:v>6.1</c:v>
                </c:pt>
                <c:pt idx="72">
                  <c:v>6.2</c:v>
                </c:pt>
                <c:pt idx="73">
                  <c:v>6.3</c:v>
                </c:pt>
                <c:pt idx="74">
                  <c:v>6.4</c:v>
                </c:pt>
                <c:pt idx="75">
                  <c:v>6.5</c:v>
                </c:pt>
                <c:pt idx="76">
                  <c:v>6.6</c:v>
                </c:pt>
                <c:pt idx="77">
                  <c:v>6.7</c:v>
                </c:pt>
                <c:pt idx="78">
                  <c:v>6.8</c:v>
                </c:pt>
                <c:pt idx="79">
                  <c:v>6.9</c:v>
                </c:pt>
                <c:pt idx="80">
                  <c:v>7</c:v>
                </c:pt>
                <c:pt idx="81">
                  <c:v>7.1</c:v>
                </c:pt>
                <c:pt idx="82">
                  <c:v>7.2</c:v>
                </c:pt>
                <c:pt idx="83">
                  <c:v>7.3</c:v>
                </c:pt>
                <c:pt idx="84">
                  <c:v>7.4</c:v>
                </c:pt>
                <c:pt idx="85">
                  <c:v>7.5</c:v>
                </c:pt>
                <c:pt idx="86">
                  <c:v>7.6</c:v>
                </c:pt>
                <c:pt idx="87">
                  <c:v>7.7</c:v>
                </c:pt>
                <c:pt idx="88">
                  <c:v>7.8</c:v>
                </c:pt>
                <c:pt idx="89">
                  <c:v>7.9</c:v>
                </c:pt>
                <c:pt idx="90">
                  <c:v>8.0000000000000107</c:v>
                </c:pt>
                <c:pt idx="91">
                  <c:v>8.1000000000000103</c:v>
                </c:pt>
                <c:pt idx="92">
                  <c:v>8.2000000000000099</c:v>
                </c:pt>
                <c:pt idx="93">
                  <c:v>8.3000000000000096</c:v>
                </c:pt>
                <c:pt idx="94">
                  <c:v>8.4000000000000092</c:v>
                </c:pt>
                <c:pt idx="95">
                  <c:v>8.5000000000000107</c:v>
                </c:pt>
                <c:pt idx="96">
                  <c:v>8.6000000000000103</c:v>
                </c:pt>
                <c:pt idx="97">
                  <c:v>8.7000000000000099</c:v>
                </c:pt>
                <c:pt idx="98">
                  <c:v>8.8000000000000096</c:v>
                </c:pt>
              </c:numCache>
            </c:numRef>
          </c:xVal>
          <c:yVal>
            <c:numRef>
              <c:f>'Ej 8'!$E$2:$E$100</c:f>
              <c:numCache>
                <c:formatCode>General</c:formatCode>
                <c:ptCount val="99"/>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2.996666666666667</c:v>
                </c:pt>
                <c:pt idx="85">
                  <c:v>3.0300000000000002</c:v>
                </c:pt>
                <c:pt idx="86">
                  <c:v>3.0633333333333335</c:v>
                </c:pt>
                <c:pt idx="87">
                  <c:v>3.0966666666666667</c:v>
                </c:pt>
                <c:pt idx="88">
                  <c:v>3.13</c:v>
                </c:pt>
                <c:pt idx="89">
                  <c:v>3.1633333333333331</c:v>
                </c:pt>
                <c:pt idx="90">
                  <c:v>3.1966666666666699</c:v>
                </c:pt>
                <c:pt idx="91">
                  <c:v>3.2300000000000031</c:v>
                </c:pt>
                <c:pt idx="92">
                  <c:v>3.2633333333333363</c:v>
                </c:pt>
                <c:pt idx="93">
                  <c:v>3.2966666666666695</c:v>
                </c:pt>
                <c:pt idx="94">
                  <c:v>3.3300000000000027</c:v>
                </c:pt>
                <c:pt idx="95">
                  <c:v>3.3633333333333368</c:v>
                </c:pt>
                <c:pt idx="96">
                  <c:v>3.3966666666666701</c:v>
                </c:pt>
                <c:pt idx="97">
                  <c:v>3.4300000000000033</c:v>
                </c:pt>
                <c:pt idx="98">
                  <c:v>3.4633333333333365</c:v>
                </c:pt>
              </c:numCache>
            </c:numRef>
          </c:yVal>
          <c:smooth val="1"/>
          <c:extLst>
            <c:ext xmlns:c16="http://schemas.microsoft.com/office/drawing/2014/chart" uri="{C3380CC4-5D6E-409C-BE32-E72D297353CC}">
              <c16:uniqueId val="{00000000-BDE1-4F6B-BED6-08DD0C937573}"/>
            </c:ext>
          </c:extLst>
        </c:ser>
        <c:dLbls>
          <c:showLegendKey val="0"/>
          <c:showVal val="0"/>
          <c:showCatName val="0"/>
          <c:showSerName val="0"/>
          <c:showPercent val="0"/>
          <c:showBubbleSize val="0"/>
        </c:dLbls>
        <c:axId val="1659542976"/>
        <c:axId val="1658880064"/>
      </c:scatterChart>
      <c:valAx>
        <c:axId val="165954297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Vin</a:t>
                </a:r>
                <a:r>
                  <a:rPr lang="es-ES" baseline="0"/>
                  <a:t> (V)</a:t>
                </a:r>
                <a:endParaRPr lang="es-E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58880064"/>
        <c:crosses val="autoZero"/>
        <c:crossBetween val="midCat"/>
      </c:valAx>
      <c:valAx>
        <c:axId val="1658880064"/>
        <c:scaling>
          <c:orientation val="minMax"/>
          <c:max val="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Vout</a:t>
                </a:r>
                <a:r>
                  <a:rPr lang="es-ES" baseline="0"/>
                  <a:t> (V)</a:t>
                </a:r>
                <a:endParaRPr lang="es-E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5954297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scatterChart>
        <c:scatterStyle val="lineMarker"/>
        <c:varyColors val="0"/>
        <c:ser>
          <c:idx val="0"/>
          <c:order val="0"/>
          <c:spPr>
            <a:ln w="19050" cap="rnd">
              <a:solidFill>
                <a:schemeClr val="accent4"/>
              </a:solidFill>
              <a:round/>
            </a:ln>
            <a:effectLst/>
          </c:spPr>
          <c:marker>
            <c:symbol val="none"/>
          </c:marker>
          <c:xVal>
            <c:numRef>
              <c:f>Hoja2!$A$1:$A$6</c:f>
              <c:numCache>
                <c:formatCode>General</c:formatCode>
                <c:ptCount val="6"/>
                <c:pt idx="0">
                  <c:v>-6</c:v>
                </c:pt>
                <c:pt idx="1">
                  <c:v>-4</c:v>
                </c:pt>
                <c:pt idx="2">
                  <c:v>-3.99</c:v>
                </c:pt>
                <c:pt idx="3">
                  <c:v>7.99</c:v>
                </c:pt>
                <c:pt idx="4">
                  <c:v>8</c:v>
                </c:pt>
                <c:pt idx="5">
                  <c:v>11</c:v>
                </c:pt>
              </c:numCache>
            </c:numRef>
          </c:xVal>
          <c:yVal>
            <c:numRef>
              <c:f>Hoja2!$B$1:$B$6</c:f>
              <c:numCache>
                <c:formatCode>General</c:formatCode>
                <c:ptCount val="6"/>
                <c:pt idx="0">
                  <c:v>0</c:v>
                </c:pt>
                <c:pt idx="1">
                  <c:v>0</c:v>
                </c:pt>
                <c:pt idx="2">
                  <c:v>-15</c:v>
                </c:pt>
                <c:pt idx="3">
                  <c:v>-15</c:v>
                </c:pt>
                <c:pt idx="4">
                  <c:v>0</c:v>
                </c:pt>
                <c:pt idx="5">
                  <c:v>0</c:v>
                </c:pt>
              </c:numCache>
            </c:numRef>
          </c:yVal>
          <c:smooth val="0"/>
          <c:extLst>
            <c:ext xmlns:c16="http://schemas.microsoft.com/office/drawing/2014/chart" uri="{C3380CC4-5D6E-409C-BE32-E72D297353CC}">
              <c16:uniqueId val="{00000000-DA8D-4FF1-BC66-17B9BAAF714C}"/>
            </c:ext>
          </c:extLst>
        </c:ser>
        <c:dLbls>
          <c:showLegendKey val="0"/>
          <c:showVal val="0"/>
          <c:showCatName val="0"/>
          <c:showSerName val="0"/>
          <c:showPercent val="0"/>
          <c:showBubbleSize val="0"/>
        </c:dLbls>
        <c:axId val="652720479"/>
        <c:axId val="464608655"/>
      </c:scatterChart>
      <c:valAx>
        <c:axId val="652720479"/>
        <c:scaling>
          <c:orientation val="minMax"/>
          <c:max val="11"/>
          <c:min val="-6"/>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464608655"/>
        <c:crosses val="autoZero"/>
        <c:crossBetween val="midCat"/>
      </c:valAx>
      <c:valAx>
        <c:axId val="464608655"/>
        <c:scaling>
          <c:orientation val="minMax"/>
          <c:max val="0.5"/>
          <c:min val="-17"/>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65272047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Hoja1!$A$1:$A$3</c:f>
              <c:numCache>
                <c:formatCode>General</c:formatCode>
                <c:ptCount val="3"/>
                <c:pt idx="0">
                  <c:v>-50</c:v>
                </c:pt>
                <c:pt idx="1">
                  <c:v>0</c:v>
                </c:pt>
                <c:pt idx="2">
                  <c:v>5</c:v>
                </c:pt>
              </c:numCache>
            </c:numRef>
          </c:xVal>
          <c:yVal>
            <c:numRef>
              <c:f>Hoja1!$B$1:$B$3</c:f>
              <c:numCache>
                <c:formatCode>General</c:formatCode>
                <c:ptCount val="3"/>
                <c:pt idx="0">
                  <c:v>0</c:v>
                </c:pt>
                <c:pt idx="1">
                  <c:v>-2.5</c:v>
                </c:pt>
                <c:pt idx="2">
                  <c:v>-2.75</c:v>
                </c:pt>
              </c:numCache>
            </c:numRef>
          </c:yVal>
          <c:smooth val="1"/>
          <c:extLst>
            <c:ext xmlns:c16="http://schemas.microsoft.com/office/drawing/2014/chart" uri="{C3380CC4-5D6E-409C-BE32-E72D297353CC}">
              <c16:uniqueId val="{00000000-24E8-406D-893B-22C6195E3695}"/>
            </c:ext>
          </c:extLst>
        </c:ser>
        <c:dLbls>
          <c:showLegendKey val="0"/>
          <c:showVal val="0"/>
          <c:showCatName val="0"/>
          <c:showSerName val="0"/>
          <c:showPercent val="0"/>
          <c:showBubbleSize val="0"/>
        </c:dLbls>
        <c:axId val="1894031455"/>
        <c:axId val="1661333375"/>
      </c:scatterChart>
      <c:valAx>
        <c:axId val="189403145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61333375"/>
        <c:crosses val="autoZero"/>
        <c:crossBetween val="midCat"/>
      </c:valAx>
      <c:valAx>
        <c:axId val="16613333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89403145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1"/>
          <c:order val="0"/>
          <c:spPr>
            <a:ln>
              <a:solidFill>
                <a:srgbClr val="00B0F0"/>
              </a:solidFill>
            </a:ln>
          </c:spPr>
          <c:marker>
            <c:symbol val="none"/>
          </c:marker>
          <c:xVal>
            <c:numRef>
              <c:f>Hoja2!$C$1:$C$4</c:f>
              <c:numCache>
                <c:formatCode>General</c:formatCode>
                <c:ptCount val="4"/>
                <c:pt idx="0">
                  <c:v>-3.01</c:v>
                </c:pt>
                <c:pt idx="1">
                  <c:v>-3</c:v>
                </c:pt>
                <c:pt idx="2">
                  <c:v>0.69</c:v>
                </c:pt>
                <c:pt idx="3">
                  <c:v>0.7</c:v>
                </c:pt>
              </c:numCache>
            </c:numRef>
          </c:xVal>
          <c:yVal>
            <c:numRef>
              <c:f>Hoja2!$D$1:$D$4</c:f>
              <c:numCache>
                <c:formatCode>General</c:formatCode>
                <c:ptCount val="4"/>
                <c:pt idx="0">
                  <c:v>-10</c:v>
                </c:pt>
                <c:pt idx="1">
                  <c:v>0</c:v>
                </c:pt>
                <c:pt idx="2">
                  <c:v>0</c:v>
                </c:pt>
                <c:pt idx="3">
                  <c:v>10</c:v>
                </c:pt>
              </c:numCache>
            </c:numRef>
          </c:yVal>
          <c:smooth val="0"/>
          <c:extLst>
            <c:ext xmlns:c16="http://schemas.microsoft.com/office/drawing/2014/chart" uri="{C3380CC4-5D6E-409C-BE32-E72D297353CC}">
              <c16:uniqueId val="{00000000-7327-4BE2-BF05-CC03CE33986E}"/>
            </c:ext>
          </c:extLst>
        </c:ser>
        <c:ser>
          <c:idx val="0"/>
          <c:order val="1"/>
          <c:spPr>
            <a:ln w="19050" cap="rnd">
              <a:solidFill>
                <a:schemeClr val="accent1"/>
              </a:solidFill>
              <a:round/>
            </a:ln>
            <a:effectLst/>
          </c:spPr>
          <c:marker>
            <c:symbol val="none"/>
          </c:marker>
          <c:dPt>
            <c:idx val="1"/>
            <c:bubble3D val="0"/>
            <c:spPr>
              <a:ln w="19050" cap="rnd">
                <a:solidFill>
                  <a:srgbClr val="FF0000"/>
                </a:solidFill>
                <a:round/>
              </a:ln>
              <a:effectLst/>
            </c:spPr>
            <c:extLst>
              <c:ext xmlns:c16="http://schemas.microsoft.com/office/drawing/2014/chart" uri="{C3380CC4-5D6E-409C-BE32-E72D297353CC}">
                <c16:uniqueId val="{00000002-7327-4BE2-BF05-CC03CE33986E}"/>
              </c:ext>
            </c:extLst>
          </c:dPt>
          <c:xVal>
            <c:numRef>
              <c:f>Hoja2!$A$1:$A$4</c:f>
              <c:numCache>
                <c:formatCode>General</c:formatCode>
                <c:ptCount val="4"/>
                <c:pt idx="0">
                  <c:v>-6</c:v>
                </c:pt>
                <c:pt idx="1">
                  <c:v>0</c:v>
                </c:pt>
              </c:numCache>
            </c:numRef>
          </c:xVal>
          <c:yVal>
            <c:numRef>
              <c:f>Hoja2!$B$1:$B$4</c:f>
              <c:numCache>
                <c:formatCode>General</c:formatCode>
                <c:ptCount val="4"/>
                <c:pt idx="0">
                  <c:v>0</c:v>
                </c:pt>
                <c:pt idx="1">
                  <c:v>-6</c:v>
                </c:pt>
              </c:numCache>
            </c:numRef>
          </c:yVal>
          <c:smooth val="0"/>
          <c:extLst>
            <c:ext xmlns:c16="http://schemas.microsoft.com/office/drawing/2014/chart" uri="{C3380CC4-5D6E-409C-BE32-E72D297353CC}">
              <c16:uniqueId val="{00000003-7327-4BE2-BF05-CC03CE33986E}"/>
            </c:ext>
          </c:extLst>
        </c:ser>
        <c:dLbls>
          <c:showLegendKey val="0"/>
          <c:showVal val="0"/>
          <c:showCatName val="0"/>
          <c:showSerName val="0"/>
          <c:showPercent val="0"/>
          <c:showBubbleSize val="0"/>
        </c:dLbls>
        <c:axId val="1013051551"/>
        <c:axId val="1014297599"/>
      </c:scatterChart>
      <c:valAx>
        <c:axId val="1013051551"/>
        <c:scaling>
          <c:orientation val="minMax"/>
          <c:max val="1"/>
          <c:min val="-6"/>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014297599"/>
        <c:crosses val="autoZero"/>
        <c:crossBetween val="midCat"/>
      </c:valAx>
      <c:valAx>
        <c:axId val="1014297599"/>
        <c:scaling>
          <c:orientation val="minMax"/>
          <c:max val="10"/>
          <c:min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013051551"/>
        <c:crosses val="autoZero"/>
        <c:crossBetween val="midCat"/>
      </c:valAx>
    </c:plotArea>
    <c:plotVisOnly val="1"/>
    <c:dispBlanksAs val="gap"/>
    <c:showDLblsOverMax val="0"/>
    <c:extLst/>
  </c:chart>
  <c:txPr>
    <a:bodyPr/>
    <a:lstStyle/>
    <a:p>
      <a:pPr>
        <a:defRPr/>
      </a:pPr>
      <a:endParaRPr lang="es-E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'Ej 8'!$H$1</c:f>
              <c:strCache>
                <c:ptCount val="1"/>
                <c:pt idx="0">
                  <c:v>Vout1</c:v>
                </c:pt>
              </c:strCache>
            </c:strRef>
          </c:tx>
          <c:spPr>
            <a:ln w="19050" cap="rnd">
              <a:solidFill>
                <a:schemeClr val="accent1"/>
              </a:solidFill>
              <a:round/>
            </a:ln>
            <a:effectLst/>
          </c:spPr>
          <c:marker>
            <c:symbol val="none"/>
          </c:marker>
          <c:xVal>
            <c:numRef>
              <c:f>'Ej 8'!$B$2:$B$100</c:f>
              <c:numCache>
                <c:formatCode>General</c:formatCode>
                <c:ptCount val="99"/>
                <c:pt idx="0">
                  <c:v>-1</c:v>
                </c:pt>
                <c:pt idx="1">
                  <c:v>-0.9</c:v>
                </c:pt>
                <c:pt idx="2">
                  <c:v>-0.8</c:v>
                </c:pt>
                <c:pt idx="3">
                  <c:v>-0.7</c:v>
                </c:pt>
                <c:pt idx="4">
                  <c:v>-0.6</c:v>
                </c:pt>
                <c:pt idx="5">
                  <c:v>-0.5</c:v>
                </c:pt>
                <c:pt idx="6">
                  <c:v>-0.4</c:v>
                </c:pt>
                <c:pt idx="7">
                  <c:v>-0.3</c:v>
                </c:pt>
                <c:pt idx="8">
                  <c:v>-0.2</c:v>
                </c:pt>
                <c:pt idx="9">
                  <c:v>-0.1</c:v>
                </c:pt>
                <c:pt idx="10">
                  <c:v>0</c:v>
                </c:pt>
                <c:pt idx="11">
                  <c:v>0.1</c:v>
                </c:pt>
                <c:pt idx="12">
                  <c:v>0.2</c:v>
                </c:pt>
                <c:pt idx="13">
                  <c:v>0.3</c:v>
                </c:pt>
                <c:pt idx="14">
                  <c:v>0.4</c:v>
                </c:pt>
                <c:pt idx="15">
                  <c:v>0.5</c:v>
                </c:pt>
                <c:pt idx="16">
                  <c:v>0.6</c:v>
                </c:pt>
                <c:pt idx="17">
                  <c:v>0.7</c:v>
                </c:pt>
                <c:pt idx="18">
                  <c:v>0.8</c:v>
                </c:pt>
                <c:pt idx="19">
                  <c:v>0.9</c:v>
                </c:pt>
                <c:pt idx="20">
                  <c:v>1</c:v>
                </c:pt>
                <c:pt idx="21">
                  <c:v>1.1000000000000001</c:v>
                </c:pt>
                <c:pt idx="22">
                  <c:v>1.2</c:v>
                </c:pt>
                <c:pt idx="23">
                  <c:v>1.3</c:v>
                </c:pt>
                <c:pt idx="24">
                  <c:v>1.4</c:v>
                </c:pt>
                <c:pt idx="25">
                  <c:v>1.5</c:v>
                </c:pt>
                <c:pt idx="26">
                  <c:v>1.6</c:v>
                </c:pt>
                <c:pt idx="27">
                  <c:v>1.7</c:v>
                </c:pt>
                <c:pt idx="28">
                  <c:v>1.8</c:v>
                </c:pt>
                <c:pt idx="29">
                  <c:v>1.9</c:v>
                </c:pt>
                <c:pt idx="30">
                  <c:v>2</c:v>
                </c:pt>
                <c:pt idx="31">
                  <c:v>2.1</c:v>
                </c:pt>
                <c:pt idx="32">
                  <c:v>2.2000000000000002</c:v>
                </c:pt>
                <c:pt idx="33">
                  <c:v>2.2999999999999998</c:v>
                </c:pt>
                <c:pt idx="34">
                  <c:v>2.4</c:v>
                </c:pt>
                <c:pt idx="35">
                  <c:v>2.5</c:v>
                </c:pt>
                <c:pt idx="36">
                  <c:v>2.6</c:v>
                </c:pt>
                <c:pt idx="37">
                  <c:v>2.7</c:v>
                </c:pt>
                <c:pt idx="38">
                  <c:v>2.8</c:v>
                </c:pt>
                <c:pt idx="39">
                  <c:v>2.9</c:v>
                </c:pt>
                <c:pt idx="40">
                  <c:v>3</c:v>
                </c:pt>
                <c:pt idx="41">
                  <c:v>3.1</c:v>
                </c:pt>
                <c:pt idx="42">
                  <c:v>3.2</c:v>
                </c:pt>
                <c:pt idx="43">
                  <c:v>3.3</c:v>
                </c:pt>
                <c:pt idx="44">
                  <c:v>3.4</c:v>
                </c:pt>
                <c:pt idx="45">
                  <c:v>3.5</c:v>
                </c:pt>
                <c:pt idx="46">
                  <c:v>3.6</c:v>
                </c:pt>
                <c:pt idx="47">
                  <c:v>3.7</c:v>
                </c:pt>
                <c:pt idx="48">
                  <c:v>3.8</c:v>
                </c:pt>
                <c:pt idx="49">
                  <c:v>3.9</c:v>
                </c:pt>
                <c:pt idx="50">
                  <c:v>4</c:v>
                </c:pt>
                <c:pt idx="51">
                  <c:v>4.0999999999999996</c:v>
                </c:pt>
                <c:pt idx="52">
                  <c:v>4.2</c:v>
                </c:pt>
                <c:pt idx="53">
                  <c:v>4.3</c:v>
                </c:pt>
                <c:pt idx="54">
                  <c:v>4.4000000000000004</c:v>
                </c:pt>
                <c:pt idx="55">
                  <c:v>4.5</c:v>
                </c:pt>
                <c:pt idx="56">
                  <c:v>4.5999999999999996</c:v>
                </c:pt>
                <c:pt idx="57">
                  <c:v>4.7</c:v>
                </c:pt>
                <c:pt idx="58">
                  <c:v>4.8</c:v>
                </c:pt>
                <c:pt idx="59">
                  <c:v>4.9000000000000004</c:v>
                </c:pt>
                <c:pt idx="60">
                  <c:v>5</c:v>
                </c:pt>
                <c:pt idx="61">
                  <c:v>5.0999999999999996</c:v>
                </c:pt>
                <c:pt idx="62">
                  <c:v>5.2</c:v>
                </c:pt>
                <c:pt idx="63">
                  <c:v>5.3</c:v>
                </c:pt>
                <c:pt idx="64">
                  <c:v>5.4</c:v>
                </c:pt>
                <c:pt idx="65">
                  <c:v>5.5</c:v>
                </c:pt>
                <c:pt idx="66">
                  <c:v>5.6</c:v>
                </c:pt>
                <c:pt idx="67">
                  <c:v>5.7</c:v>
                </c:pt>
                <c:pt idx="68">
                  <c:v>5.8</c:v>
                </c:pt>
                <c:pt idx="69">
                  <c:v>5.9</c:v>
                </c:pt>
                <c:pt idx="70">
                  <c:v>6</c:v>
                </c:pt>
                <c:pt idx="71">
                  <c:v>6.1</c:v>
                </c:pt>
                <c:pt idx="72">
                  <c:v>6.2</c:v>
                </c:pt>
                <c:pt idx="73">
                  <c:v>6.3</c:v>
                </c:pt>
                <c:pt idx="74">
                  <c:v>6.4</c:v>
                </c:pt>
                <c:pt idx="75">
                  <c:v>6.5</c:v>
                </c:pt>
                <c:pt idx="76">
                  <c:v>6.6</c:v>
                </c:pt>
                <c:pt idx="77">
                  <c:v>6.7</c:v>
                </c:pt>
                <c:pt idx="78">
                  <c:v>6.8</c:v>
                </c:pt>
                <c:pt idx="79">
                  <c:v>6.9</c:v>
                </c:pt>
                <c:pt idx="80">
                  <c:v>7</c:v>
                </c:pt>
                <c:pt idx="81">
                  <c:v>7.1</c:v>
                </c:pt>
                <c:pt idx="82">
                  <c:v>7.2</c:v>
                </c:pt>
                <c:pt idx="83">
                  <c:v>7.3</c:v>
                </c:pt>
                <c:pt idx="84">
                  <c:v>7.4</c:v>
                </c:pt>
                <c:pt idx="85">
                  <c:v>7.5</c:v>
                </c:pt>
                <c:pt idx="86">
                  <c:v>7.6</c:v>
                </c:pt>
                <c:pt idx="87">
                  <c:v>7.7</c:v>
                </c:pt>
                <c:pt idx="88">
                  <c:v>7.8</c:v>
                </c:pt>
                <c:pt idx="89">
                  <c:v>7.9</c:v>
                </c:pt>
                <c:pt idx="90">
                  <c:v>8.0000000000000107</c:v>
                </c:pt>
                <c:pt idx="91">
                  <c:v>8.1000000000000103</c:v>
                </c:pt>
                <c:pt idx="92">
                  <c:v>8.2000000000000099</c:v>
                </c:pt>
                <c:pt idx="93">
                  <c:v>8.3000000000000096</c:v>
                </c:pt>
                <c:pt idx="94">
                  <c:v>8.4000000000000092</c:v>
                </c:pt>
                <c:pt idx="95">
                  <c:v>8.5000000000000107</c:v>
                </c:pt>
                <c:pt idx="96">
                  <c:v>8.6000000000000103</c:v>
                </c:pt>
                <c:pt idx="97">
                  <c:v>8.7000000000000099</c:v>
                </c:pt>
                <c:pt idx="98">
                  <c:v>8.8000000000000096</c:v>
                </c:pt>
              </c:numCache>
            </c:numRef>
          </c:xVal>
          <c:yVal>
            <c:numRef>
              <c:f>'Ej 8'!$H$2:$H$100</c:f>
              <c:numCache>
                <c:formatCode>General</c:formatCode>
                <c:ptCount val="99"/>
                <c:pt idx="0">
                  <c:v>-1</c:v>
                </c:pt>
                <c:pt idx="1">
                  <c:v>-0.9</c:v>
                </c:pt>
                <c:pt idx="2">
                  <c:v>-0.8</c:v>
                </c:pt>
                <c:pt idx="3">
                  <c:v>-0.7</c:v>
                </c:pt>
                <c:pt idx="4">
                  <c:v>-0.6</c:v>
                </c:pt>
                <c:pt idx="5">
                  <c:v>-0.5</c:v>
                </c:pt>
                <c:pt idx="6">
                  <c:v>-0.4</c:v>
                </c:pt>
                <c:pt idx="7">
                  <c:v>-0.3</c:v>
                </c:pt>
                <c:pt idx="8">
                  <c:v>-0.2</c:v>
                </c:pt>
                <c:pt idx="9">
                  <c:v>-0.1</c:v>
                </c:pt>
                <c:pt idx="10">
                  <c:v>0</c:v>
                </c:pt>
                <c:pt idx="11">
                  <c:v>0.1</c:v>
                </c:pt>
                <c:pt idx="12">
                  <c:v>0.2</c:v>
                </c:pt>
                <c:pt idx="13">
                  <c:v>0.3</c:v>
                </c:pt>
                <c:pt idx="14">
                  <c:v>0.4</c:v>
                </c:pt>
                <c:pt idx="15">
                  <c:v>0.5</c:v>
                </c:pt>
                <c:pt idx="16">
                  <c:v>0.6</c:v>
                </c:pt>
                <c:pt idx="17">
                  <c:v>0.7</c:v>
                </c:pt>
                <c:pt idx="18">
                  <c:v>0.8</c:v>
                </c:pt>
                <c:pt idx="19">
                  <c:v>0.9</c:v>
                </c:pt>
                <c:pt idx="20">
                  <c:v>1</c:v>
                </c:pt>
                <c:pt idx="21">
                  <c:v>1.1000000000000001</c:v>
                </c:pt>
                <c:pt idx="22">
                  <c:v>1.2</c:v>
                </c:pt>
                <c:pt idx="23">
                  <c:v>1.3</c:v>
                </c:pt>
                <c:pt idx="24">
                  <c:v>1.4</c:v>
                </c:pt>
                <c:pt idx="25">
                  <c:v>1.5</c:v>
                </c:pt>
                <c:pt idx="26">
                  <c:v>1.6</c:v>
                </c:pt>
                <c:pt idx="27">
                  <c:v>1.7</c:v>
                </c:pt>
                <c:pt idx="28">
                  <c:v>1.8</c:v>
                </c:pt>
                <c:pt idx="29">
                  <c:v>1.9</c:v>
                </c:pt>
                <c:pt idx="30">
                  <c:v>2</c:v>
                </c:pt>
                <c:pt idx="31">
                  <c:v>2.1</c:v>
                </c:pt>
                <c:pt idx="32">
                  <c:v>2.2000000000000002</c:v>
                </c:pt>
                <c:pt idx="33">
                  <c:v>2.2999999999999998</c:v>
                </c:pt>
                <c:pt idx="34">
                  <c:v>2.4</c:v>
                </c:pt>
                <c:pt idx="35">
                  <c:v>2.5</c:v>
                </c:pt>
                <c:pt idx="36">
                  <c:v>2.6</c:v>
                </c:pt>
                <c:pt idx="37">
                  <c:v>2.7</c:v>
                </c:pt>
                <c:pt idx="38">
                  <c:v>2.8</c:v>
                </c:pt>
                <c:pt idx="39">
                  <c:v>2.9</c:v>
                </c:pt>
                <c:pt idx="40">
                  <c:v>3</c:v>
                </c:pt>
                <c:pt idx="41">
                  <c:v>3.1</c:v>
                </c:pt>
                <c:pt idx="42">
                  <c:v>3.2</c:v>
                </c:pt>
                <c:pt idx="43">
                  <c:v>3.3</c:v>
                </c:pt>
                <c:pt idx="44">
                  <c:v>3.4</c:v>
                </c:pt>
                <c:pt idx="45">
                  <c:v>3.5</c:v>
                </c:pt>
                <c:pt idx="46">
                  <c:v>3.6</c:v>
                </c:pt>
                <c:pt idx="47">
                  <c:v>3.7</c:v>
                </c:pt>
                <c:pt idx="48">
                  <c:v>3.8</c:v>
                </c:pt>
                <c:pt idx="49">
                  <c:v>3.9</c:v>
                </c:pt>
                <c:pt idx="50">
                  <c:v>4</c:v>
                </c:pt>
                <c:pt idx="51">
                  <c:v>4.0999999999999996</c:v>
                </c:pt>
                <c:pt idx="52">
                  <c:v>4.2</c:v>
                </c:pt>
                <c:pt idx="53">
                  <c:v>4.3</c:v>
                </c:pt>
                <c:pt idx="54">
                  <c:v>4.4000000000000004</c:v>
                </c:pt>
                <c:pt idx="55">
                  <c:v>4.5</c:v>
                </c:pt>
                <c:pt idx="56">
                  <c:v>4.5999999999999996</c:v>
                </c:pt>
                <c:pt idx="57">
                  <c:v>4.7</c:v>
                </c:pt>
                <c:pt idx="58">
                  <c:v>4.8</c:v>
                </c:pt>
                <c:pt idx="59">
                  <c:v>4.9000000000000004</c:v>
                </c:pt>
                <c:pt idx="60">
                  <c:v>5</c:v>
                </c:pt>
                <c:pt idx="61">
                  <c:v>5.0999999999999996</c:v>
                </c:pt>
                <c:pt idx="62">
                  <c:v>5.2</c:v>
                </c:pt>
                <c:pt idx="63">
                  <c:v>5.3</c:v>
                </c:pt>
                <c:pt idx="64">
                  <c:v>5.4</c:v>
                </c:pt>
                <c:pt idx="65">
                  <c:v>5.5</c:v>
                </c:pt>
                <c:pt idx="66">
                  <c:v>5.6</c:v>
                </c:pt>
                <c:pt idx="67">
                  <c:v>5.7</c:v>
                </c:pt>
                <c:pt idx="68">
                  <c:v>5.8</c:v>
                </c:pt>
                <c:pt idx="69">
                  <c:v>5.9</c:v>
                </c:pt>
                <c:pt idx="70">
                  <c:v>6</c:v>
                </c:pt>
                <c:pt idx="71">
                  <c:v>6.1</c:v>
                </c:pt>
                <c:pt idx="72">
                  <c:v>6.2</c:v>
                </c:pt>
                <c:pt idx="73">
                  <c:v>6.3</c:v>
                </c:pt>
                <c:pt idx="74">
                  <c:v>6.4</c:v>
                </c:pt>
                <c:pt idx="75">
                  <c:v>6.5</c:v>
                </c:pt>
                <c:pt idx="76">
                  <c:v>6.6</c:v>
                </c:pt>
                <c:pt idx="77">
                  <c:v>6.7</c:v>
                </c:pt>
                <c:pt idx="78">
                  <c:v>6.8</c:v>
                </c:pt>
                <c:pt idx="79">
                  <c:v>6.9</c:v>
                </c:pt>
                <c:pt idx="80">
                  <c:v>7</c:v>
                </c:pt>
                <c:pt idx="81">
                  <c:v>7.1</c:v>
                </c:pt>
                <c:pt idx="82">
                  <c:v>7.2</c:v>
                </c:pt>
                <c:pt idx="83">
                  <c:v>7.3</c:v>
                </c:pt>
                <c:pt idx="84">
                  <c:v>7.4</c:v>
                </c:pt>
                <c:pt idx="85">
                  <c:v>7.5</c:v>
                </c:pt>
                <c:pt idx="86">
                  <c:v>7.6</c:v>
                </c:pt>
                <c:pt idx="87">
                  <c:v>7.7</c:v>
                </c:pt>
                <c:pt idx="88">
                  <c:v>7.8</c:v>
                </c:pt>
                <c:pt idx="89">
                  <c:v>7.9</c:v>
                </c:pt>
                <c:pt idx="90">
                  <c:v>8.0000000000000107</c:v>
                </c:pt>
                <c:pt idx="91">
                  <c:v>8.1000000000000103</c:v>
                </c:pt>
                <c:pt idx="92">
                  <c:v>8.2000000000000099</c:v>
                </c:pt>
                <c:pt idx="93">
                  <c:v>8.3000000000000096</c:v>
                </c:pt>
                <c:pt idx="94">
                  <c:v>8.4000000000000092</c:v>
                </c:pt>
                <c:pt idx="95">
                  <c:v>8.5000000000000107</c:v>
                </c:pt>
                <c:pt idx="96">
                  <c:v>8.6000000000000103</c:v>
                </c:pt>
                <c:pt idx="97">
                  <c:v>8.7000000000000099</c:v>
                </c:pt>
                <c:pt idx="98">
                  <c:v>8.8000000000000096</c:v>
                </c:pt>
              </c:numCache>
            </c:numRef>
          </c:yVal>
          <c:smooth val="1"/>
          <c:extLst>
            <c:ext xmlns:c16="http://schemas.microsoft.com/office/drawing/2014/chart" uri="{C3380CC4-5D6E-409C-BE32-E72D297353CC}">
              <c16:uniqueId val="{00000000-E139-41CE-AEC3-F9395F48BB62}"/>
            </c:ext>
          </c:extLst>
        </c:ser>
        <c:ser>
          <c:idx val="1"/>
          <c:order val="1"/>
          <c:tx>
            <c:strRef>
              <c:f>'Ej 8'!$I$1</c:f>
              <c:strCache>
                <c:ptCount val="1"/>
                <c:pt idx="0">
                  <c:v>Vout2</c:v>
                </c:pt>
              </c:strCache>
            </c:strRef>
          </c:tx>
          <c:spPr>
            <a:ln w="19050" cap="rnd">
              <a:solidFill>
                <a:schemeClr val="accent2"/>
              </a:solidFill>
              <a:round/>
            </a:ln>
            <a:effectLst/>
          </c:spPr>
          <c:marker>
            <c:symbol val="none"/>
          </c:marker>
          <c:xVal>
            <c:numRef>
              <c:f>'Ej 8'!$B$2:$B$100</c:f>
              <c:numCache>
                <c:formatCode>General</c:formatCode>
                <c:ptCount val="99"/>
                <c:pt idx="0">
                  <c:v>-1</c:v>
                </c:pt>
                <c:pt idx="1">
                  <c:v>-0.9</c:v>
                </c:pt>
                <c:pt idx="2">
                  <c:v>-0.8</c:v>
                </c:pt>
                <c:pt idx="3">
                  <c:v>-0.7</c:v>
                </c:pt>
                <c:pt idx="4">
                  <c:v>-0.6</c:v>
                </c:pt>
                <c:pt idx="5">
                  <c:v>-0.5</c:v>
                </c:pt>
                <c:pt idx="6">
                  <c:v>-0.4</c:v>
                </c:pt>
                <c:pt idx="7">
                  <c:v>-0.3</c:v>
                </c:pt>
                <c:pt idx="8">
                  <c:v>-0.2</c:v>
                </c:pt>
                <c:pt idx="9">
                  <c:v>-0.1</c:v>
                </c:pt>
                <c:pt idx="10">
                  <c:v>0</c:v>
                </c:pt>
                <c:pt idx="11">
                  <c:v>0.1</c:v>
                </c:pt>
                <c:pt idx="12">
                  <c:v>0.2</c:v>
                </c:pt>
                <c:pt idx="13">
                  <c:v>0.3</c:v>
                </c:pt>
                <c:pt idx="14">
                  <c:v>0.4</c:v>
                </c:pt>
                <c:pt idx="15">
                  <c:v>0.5</c:v>
                </c:pt>
                <c:pt idx="16">
                  <c:v>0.6</c:v>
                </c:pt>
                <c:pt idx="17">
                  <c:v>0.7</c:v>
                </c:pt>
                <c:pt idx="18">
                  <c:v>0.8</c:v>
                </c:pt>
                <c:pt idx="19">
                  <c:v>0.9</c:v>
                </c:pt>
                <c:pt idx="20">
                  <c:v>1</c:v>
                </c:pt>
                <c:pt idx="21">
                  <c:v>1.1000000000000001</c:v>
                </c:pt>
                <c:pt idx="22">
                  <c:v>1.2</c:v>
                </c:pt>
                <c:pt idx="23">
                  <c:v>1.3</c:v>
                </c:pt>
                <c:pt idx="24">
                  <c:v>1.4</c:v>
                </c:pt>
                <c:pt idx="25">
                  <c:v>1.5</c:v>
                </c:pt>
                <c:pt idx="26">
                  <c:v>1.6</c:v>
                </c:pt>
                <c:pt idx="27">
                  <c:v>1.7</c:v>
                </c:pt>
                <c:pt idx="28">
                  <c:v>1.8</c:v>
                </c:pt>
                <c:pt idx="29">
                  <c:v>1.9</c:v>
                </c:pt>
                <c:pt idx="30">
                  <c:v>2</c:v>
                </c:pt>
                <c:pt idx="31">
                  <c:v>2.1</c:v>
                </c:pt>
                <c:pt idx="32">
                  <c:v>2.2000000000000002</c:v>
                </c:pt>
                <c:pt idx="33">
                  <c:v>2.2999999999999998</c:v>
                </c:pt>
                <c:pt idx="34">
                  <c:v>2.4</c:v>
                </c:pt>
                <c:pt idx="35">
                  <c:v>2.5</c:v>
                </c:pt>
                <c:pt idx="36">
                  <c:v>2.6</c:v>
                </c:pt>
                <c:pt idx="37">
                  <c:v>2.7</c:v>
                </c:pt>
                <c:pt idx="38">
                  <c:v>2.8</c:v>
                </c:pt>
                <c:pt idx="39">
                  <c:v>2.9</c:v>
                </c:pt>
                <c:pt idx="40">
                  <c:v>3</c:v>
                </c:pt>
                <c:pt idx="41">
                  <c:v>3.1</c:v>
                </c:pt>
                <c:pt idx="42">
                  <c:v>3.2</c:v>
                </c:pt>
                <c:pt idx="43">
                  <c:v>3.3</c:v>
                </c:pt>
                <c:pt idx="44">
                  <c:v>3.4</c:v>
                </c:pt>
                <c:pt idx="45">
                  <c:v>3.5</c:v>
                </c:pt>
                <c:pt idx="46">
                  <c:v>3.6</c:v>
                </c:pt>
                <c:pt idx="47">
                  <c:v>3.7</c:v>
                </c:pt>
                <c:pt idx="48">
                  <c:v>3.8</c:v>
                </c:pt>
                <c:pt idx="49">
                  <c:v>3.9</c:v>
                </c:pt>
                <c:pt idx="50">
                  <c:v>4</c:v>
                </c:pt>
                <c:pt idx="51">
                  <c:v>4.0999999999999996</c:v>
                </c:pt>
                <c:pt idx="52">
                  <c:v>4.2</c:v>
                </c:pt>
                <c:pt idx="53">
                  <c:v>4.3</c:v>
                </c:pt>
                <c:pt idx="54">
                  <c:v>4.4000000000000004</c:v>
                </c:pt>
                <c:pt idx="55">
                  <c:v>4.5</c:v>
                </c:pt>
                <c:pt idx="56">
                  <c:v>4.5999999999999996</c:v>
                </c:pt>
                <c:pt idx="57">
                  <c:v>4.7</c:v>
                </c:pt>
                <c:pt idx="58">
                  <c:v>4.8</c:v>
                </c:pt>
                <c:pt idx="59">
                  <c:v>4.9000000000000004</c:v>
                </c:pt>
                <c:pt idx="60">
                  <c:v>5</c:v>
                </c:pt>
                <c:pt idx="61">
                  <c:v>5.0999999999999996</c:v>
                </c:pt>
                <c:pt idx="62">
                  <c:v>5.2</c:v>
                </c:pt>
                <c:pt idx="63">
                  <c:v>5.3</c:v>
                </c:pt>
                <c:pt idx="64">
                  <c:v>5.4</c:v>
                </c:pt>
                <c:pt idx="65">
                  <c:v>5.5</c:v>
                </c:pt>
                <c:pt idx="66">
                  <c:v>5.6</c:v>
                </c:pt>
                <c:pt idx="67">
                  <c:v>5.7</c:v>
                </c:pt>
                <c:pt idx="68">
                  <c:v>5.8</c:v>
                </c:pt>
                <c:pt idx="69">
                  <c:v>5.9</c:v>
                </c:pt>
                <c:pt idx="70">
                  <c:v>6</c:v>
                </c:pt>
                <c:pt idx="71">
                  <c:v>6.1</c:v>
                </c:pt>
                <c:pt idx="72">
                  <c:v>6.2</c:v>
                </c:pt>
                <c:pt idx="73">
                  <c:v>6.3</c:v>
                </c:pt>
                <c:pt idx="74">
                  <c:v>6.4</c:v>
                </c:pt>
                <c:pt idx="75">
                  <c:v>6.5</c:v>
                </c:pt>
                <c:pt idx="76">
                  <c:v>6.6</c:v>
                </c:pt>
                <c:pt idx="77">
                  <c:v>6.7</c:v>
                </c:pt>
                <c:pt idx="78">
                  <c:v>6.8</c:v>
                </c:pt>
                <c:pt idx="79">
                  <c:v>6.9</c:v>
                </c:pt>
                <c:pt idx="80">
                  <c:v>7</c:v>
                </c:pt>
                <c:pt idx="81">
                  <c:v>7.1</c:v>
                </c:pt>
                <c:pt idx="82">
                  <c:v>7.2</c:v>
                </c:pt>
                <c:pt idx="83">
                  <c:v>7.3</c:v>
                </c:pt>
                <c:pt idx="84">
                  <c:v>7.4</c:v>
                </c:pt>
                <c:pt idx="85">
                  <c:v>7.5</c:v>
                </c:pt>
                <c:pt idx="86">
                  <c:v>7.6</c:v>
                </c:pt>
                <c:pt idx="87">
                  <c:v>7.7</c:v>
                </c:pt>
                <c:pt idx="88">
                  <c:v>7.8</c:v>
                </c:pt>
                <c:pt idx="89">
                  <c:v>7.9</c:v>
                </c:pt>
                <c:pt idx="90">
                  <c:v>8.0000000000000107</c:v>
                </c:pt>
                <c:pt idx="91">
                  <c:v>8.1000000000000103</c:v>
                </c:pt>
                <c:pt idx="92">
                  <c:v>8.2000000000000099</c:v>
                </c:pt>
                <c:pt idx="93">
                  <c:v>8.3000000000000096</c:v>
                </c:pt>
                <c:pt idx="94">
                  <c:v>8.4000000000000092</c:v>
                </c:pt>
                <c:pt idx="95">
                  <c:v>8.5000000000000107</c:v>
                </c:pt>
                <c:pt idx="96">
                  <c:v>8.6000000000000103</c:v>
                </c:pt>
                <c:pt idx="97">
                  <c:v>8.7000000000000099</c:v>
                </c:pt>
                <c:pt idx="98">
                  <c:v>8.8000000000000096</c:v>
                </c:pt>
              </c:numCache>
            </c:numRef>
          </c:xVal>
          <c:yVal>
            <c:numRef>
              <c:f>'Ej 8'!$I$2:$I$100</c:f>
              <c:numCache>
                <c:formatCode>General</c:formatCode>
                <c:ptCount val="99"/>
                <c:pt idx="0">
                  <c:v>2.2999999999999998</c:v>
                </c:pt>
                <c:pt idx="1">
                  <c:v>2.2999999999999998</c:v>
                </c:pt>
                <c:pt idx="2">
                  <c:v>2.2999999999999998</c:v>
                </c:pt>
                <c:pt idx="3">
                  <c:v>2.2999999999999998</c:v>
                </c:pt>
                <c:pt idx="4">
                  <c:v>2.2999999999999998</c:v>
                </c:pt>
                <c:pt idx="5">
                  <c:v>2.2999999999999998</c:v>
                </c:pt>
                <c:pt idx="6">
                  <c:v>2.2999999999999998</c:v>
                </c:pt>
                <c:pt idx="7">
                  <c:v>2.2999999999999998</c:v>
                </c:pt>
                <c:pt idx="8">
                  <c:v>2.2999999999999998</c:v>
                </c:pt>
                <c:pt idx="9">
                  <c:v>2.2999999999999998</c:v>
                </c:pt>
                <c:pt idx="10">
                  <c:v>2.2999999999999998</c:v>
                </c:pt>
                <c:pt idx="11">
                  <c:v>2.2999999999999998</c:v>
                </c:pt>
                <c:pt idx="12">
                  <c:v>2.2999999999999998</c:v>
                </c:pt>
                <c:pt idx="13">
                  <c:v>2.2999999999999998</c:v>
                </c:pt>
                <c:pt idx="14">
                  <c:v>2.2999999999999998</c:v>
                </c:pt>
                <c:pt idx="15">
                  <c:v>2.2999999999999998</c:v>
                </c:pt>
                <c:pt idx="16">
                  <c:v>2.2999999999999998</c:v>
                </c:pt>
                <c:pt idx="17">
                  <c:v>2.2999999999999998</c:v>
                </c:pt>
                <c:pt idx="18">
                  <c:v>2.2999999999999998</c:v>
                </c:pt>
                <c:pt idx="19">
                  <c:v>2.2999999999999998</c:v>
                </c:pt>
                <c:pt idx="20">
                  <c:v>2.2999999999999998</c:v>
                </c:pt>
                <c:pt idx="21">
                  <c:v>2.2999999999999998</c:v>
                </c:pt>
                <c:pt idx="22">
                  <c:v>2.2999999999999998</c:v>
                </c:pt>
                <c:pt idx="23">
                  <c:v>2.2999999999999998</c:v>
                </c:pt>
                <c:pt idx="24">
                  <c:v>2.2999999999999998</c:v>
                </c:pt>
                <c:pt idx="25">
                  <c:v>2.2999999999999998</c:v>
                </c:pt>
                <c:pt idx="26">
                  <c:v>2.2999999999999998</c:v>
                </c:pt>
                <c:pt idx="27">
                  <c:v>2.2999999999999998</c:v>
                </c:pt>
                <c:pt idx="28">
                  <c:v>2.2999999999999998</c:v>
                </c:pt>
                <c:pt idx="29">
                  <c:v>2.2999999999999998</c:v>
                </c:pt>
                <c:pt idx="30">
                  <c:v>2.2999999999999998</c:v>
                </c:pt>
                <c:pt idx="31">
                  <c:v>2.2999999999999998</c:v>
                </c:pt>
                <c:pt idx="32">
                  <c:v>2.2999999999999998</c:v>
                </c:pt>
                <c:pt idx="33">
                  <c:v>2.2999999999999998</c:v>
                </c:pt>
                <c:pt idx="34">
                  <c:v>2.2999999999999998</c:v>
                </c:pt>
                <c:pt idx="35">
                  <c:v>2.2999999999999998</c:v>
                </c:pt>
                <c:pt idx="36">
                  <c:v>2.2999999999999998</c:v>
                </c:pt>
                <c:pt idx="37">
                  <c:v>2.2999999999999998</c:v>
                </c:pt>
                <c:pt idx="38">
                  <c:v>2.2999999999999998</c:v>
                </c:pt>
                <c:pt idx="39">
                  <c:v>2.2999999999999998</c:v>
                </c:pt>
                <c:pt idx="40">
                  <c:v>2.2999999999999998</c:v>
                </c:pt>
                <c:pt idx="41">
                  <c:v>2.2999999999999998</c:v>
                </c:pt>
                <c:pt idx="42">
                  <c:v>2.2999999999999998</c:v>
                </c:pt>
                <c:pt idx="43">
                  <c:v>2.2999999999999998</c:v>
                </c:pt>
                <c:pt idx="44">
                  <c:v>2.2999999999999998</c:v>
                </c:pt>
                <c:pt idx="45">
                  <c:v>2.2999999999999998</c:v>
                </c:pt>
                <c:pt idx="46">
                  <c:v>2.2999999999999998</c:v>
                </c:pt>
                <c:pt idx="47">
                  <c:v>2.2999999999999998</c:v>
                </c:pt>
                <c:pt idx="48">
                  <c:v>2.2999999999999998</c:v>
                </c:pt>
                <c:pt idx="49">
                  <c:v>2.2999999999999998</c:v>
                </c:pt>
                <c:pt idx="50">
                  <c:v>2.2999999999999998</c:v>
                </c:pt>
                <c:pt idx="51">
                  <c:v>2.2999999999999998</c:v>
                </c:pt>
                <c:pt idx="52">
                  <c:v>2.2999999999999998</c:v>
                </c:pt>
                <c:pt idx="53">
                  <c:v>2.2999999999999998</c:v>
                </c:pt>
                <c:pt idx="54">
                  <c:v>2.2999999999999998</c:v>
                </c:pt>
                <c:pt idx="55">
                  <c:v>2.2999999999999998</c:v>
                </c:pt>
                <c:pt idx="56">
                  <c:v>2.2999999999999998</c:v>
                </c:pt>
                <c:pt idx="57">
                  <c:v>2.2999999999999998</c:v>
                </c:pt>
                <c:pt idx="58">
                  <c:v>2.2999999999999998</c:v>
                </c:pt>
                <c:pt idx="59">
                  <c:v>2.2999999999999998</c:v>
                </c:pt>
                <c:pt idx="60">
                  <c:v>2.2999999999999998</c:v>
                </c:pt>
                <c:pt idx="61">
                  <c:v>2.2999999999999998</c:v>
                </c:pt>
                <c:pt idx="62">
                  <c:v>2.2999999999999998</c:v>
                </c:pt>
                <c:pt idx="63">
                  <c:v>2.2999999999999998</c:v>
                </c:pt>
                <c:pt idx="64">
                  <c:v>2.2999999999999998</c:v>
                </c:pt>
                <c:pt idx="65">
                  <c:v>2.2999999999999998</c:v>
                </c:pt>
                <c:pt idx="66">
                  <c:v>2.2999999999999998</c:v>
                </c:pt>
                <c:pt idx="67">
                  <c:v>2.2999999999999998</c:v>
                </c:pt>
                <c:pt idx="68">
                  <c:v>2.2999999999999998</c:v>
                </c:pt>
                <c:pt idx="69">
                  <c:v>2.2999999999999998</c:v>
                </c:pt>
                <c:pt idx="70">
                  <c:v>2.2999999999999998</c:v>
                </c:pt>
                <c:pt idx="71">
                  <c:v>2.2999999999999998</c:v>
                </c:pt>
                <c:pt idx="72">
                  <c:v>2.2999999999999998</c:v>
                </c:pt>
                <c:pt idx="73">
                  <c:v>2.2999999999999998</c:v>
                </c:pt>
                <c:pt idx="74">
                  <c:v>2.2999999999999998</c:v>
                </c:pt>
                <c:pt idx="75">
                  <c:v>2.2999999999999998</c:v>
                </c:pt>
                <c:pt idx="76">
                  <c:v>2.2999999999999998</c:v>
                </c:pt>
                <c:pt idx="77">
                  <c:v>2.2999999999999998</c:v>
                </c:pt>
                <c:pt idx="78">
                  <c:v>2.2999999999999998</c:v>
                </c:pt>
                <c:pt idx="79">
                  <c:v>2.2999999999999998</c:v>
                </c:pt>
                <c:pt idx="80">
                  <c:v>2.2999999999999998</c:v>
                </c:pt>
                <c:pt idx="81">
                  <c:v>2.2999999999999998</c:v>
                </c:pt>
                <c:pt idx="82">
                  <c:v>2.2999999999999998</c:v>
                </c:pt>
                <c:pt idx="83">
                  <c:v>2.2999999999999998</c:v>
                </c:pt>
                <c:pt idx="84">
                  <c:v>2.2999999999999998</c:v>
                </c:pt>
                <c:pt idx="85">
                  <c:v>2.2999999999999998</c:v>
                </c:pt>
                <c:pt idx="86">
                  <c:v>2.2999999999999998</c:v>
                </c:pt>
                <c:pt idx="87">
                  <c:v>2.2999999999999998</c:v>
                </c:pt>
                <c:pt idx="88">
                  <c:v>2.2999999999999998</c:v>
                </c:pt>
                <c:pt idx="89">
                  <c:v>2.2999999999999998</c:v>
                </c:pt>
                <c:pt idx="90">
                  <c:v>2.2999999999999998</c:v>
                </c:pt>
                <c:pt idx="91">
                  <c:v>2.2999999999999998</c:v>
                </c:pt>
                <c:pt idx="92">
                  <c:v>2.2999999999999998</c:v>
                </c:pt>
                <c:pt idx="93">
                  <c:v>2.2999999999999998</c:v>
                </c:pt>
                <c:pt idx="94">
                  <c:v>2.2999999999999998</c:v>
                </c:pt>
                <c:pt idx="95">
                  <c:v>2.2999999999999998</c:v>
                </c:pt>
                <c:pt idx="96">
                  <c:v>2.2999999999999998</c:v>
                </c:pt>
                <c:pt idx="97">
                  <c:v>2.2999999999999998</c:v>
                </c:pt>
                <c:pt idx="98">
                  <c:v>2.2999999999999998</c:v>
                </c:pt>
              </c:numCache>
            </c:numRef>
          </c:yVal>
          <c:smooth val="1"/>
          <c:extLst>
            <c:ext xmlns:c16="http://schemas.microsoft.com/office/drawing/2014/chart" uri="{C3380CC4-5D6E-409C-BE32-E72D297353CC}">
              <c16:uniqueId val="{00000001-E139-41CE-AEC3-F9395F48BB62}"/>
            </c:ext>
          </c:extLst>
        </c:ser>
        <c:dLbls>
          <c:showLegendKey val="0"/>
          <c:showVal val="0"/>
          <c:showCatName val="0"/>
          <c:showSerName val="0"/>
          <c:showPercent val="0"/>
          <c:showBubbleSize val="0"/>
        </c:dLbls>
        <c:axId val="1659542976"/>
        <c:axId val="1658880064"/>
      </c:scatterChart>
      <c:valAx>
        <c:axId val="165954297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Vin (V)</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58880064"/>
        <c:crosses val="autoZero"/>
        <c:crossBetween val="midCat"/>
      </c:valAx>
      <c:valAx>
        <c:axId val="16588800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Vout (V)</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5954297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1"/>
          <c:order val="0"/>
          <c:tx>
            <c:strRef>
              <c:f>'Ej 8'!$J$1</c:f>
              <c:strCache>
                <c:ptCount val="1"/>
                <c:pt idx="0">
                  <c:v>Vout</c:v>
                </c:pt>
              </c:strCache>
            </c:strRef>
          </c:tx>
          <c:spPr>
            <a:ln w="19050" cap="rnd">
              <a:solidFill>
                <a:schemeClr val="tx1"/>
              </a:solidFill>
              <a:round/>
            </a:ln>
            <a:effectLst/>
          </c:spPr>
          <c:marker>
            <c:symbol val="none"/>
          </c:marker>
          <c:xVal>
            <c:numRef>
              <c:f>'Ej 8'!$B$2:$B$100</c:f>
              <c:numCache>
                <c:formatCode>General</c:formatCode>
                <c:ptCount val="99"/>
                <c:pt idx="0">
                  <c:v>-1</c:v>
                </c:pt>
                <c:pt idx="1">
                  <c:v>-0.9</c:v>
                </c:pt>
                <c:pt idx="2">
                  <c:v>-0.8</c:v>
                </c:pt>
                <c:pt idx="3">
                  <c:v>-0.7</c:v>
                </c:pt>
                <c:pt idx="4">
                  <c:v>-0.6</c:v>
                </c:pt>
                <c:pt idx="5">
                  <c:v>-0.5</c:v>
                </c:pt>
                <c:pt idx="6">
                  <c:v>-0.4</c:v>
                </c:pt>
                <c:pt idx="7">
                  <c:v>-0.3</c:v>
                </c:pt>
                <c:pt idx="8">
                  <c:v>-0.2</c:v>
                </c:pt>
                <c:pt idx="9">
                  <c:v>-0.1</c:v>
                </c:pt>
                <c:pt idx="10">
                  <c:v>0</c:v>
                </c:pt>
                <c:pt idx="11">
                  <c:v>0.1</c:v>
                </c:pt>
                <c:pt idx="12">
                  <c:v>0.2</c:v>
                </c:pt>
                <c:pt idx="13">
                  <c:v>0.3</c:v>
                </c:pt>
                <c:pt idx="14">
                  <c:v>0.4</c:v>
                </c:pt>
                <c:pt idx="15">
                  <c:v>0.5</c:v>
                </c:pt>
                <c:pt idx="16">
                  <c:v>0.6</c:v>
                </c:pt>
                <c:pt idx="17">
                  <c:v>0.7</c:v>
                </c:pt>
                <c:pt idx="18">
                  <c:v>0.8</c:v>
                </c:pt>
                <c:pt idx="19">
                  <c:v>0.9</c:v>
                </c:pt>
                <c:pt idx="20">
                  <c:v>1</c:v>
                </c:pt>
                <c:pt idx="21">
                  <c:v>1.1000000000000001</c:v>
                </c:pt>
                <c:pt idx="22">
                  <c:v>1.2</c:v>
                </c:pt>
                <c:pt idx="23">
                  <c:v>1.3</c:v>
                </c:pt>
                <c:pt idx="24">
                  <c:v>1.4</c:v>
                </c:pt>
                <c:pt idx="25">
                  <c:v>1.5</c:v>
                </c:pt>
                <c:pt idx="26">
                  <c:v>1.6</c:v>
                </c:pt>
                <c:pt idx="27">
                  <c:v>1.7</c:v>
                </c:pt>
                <c:pt idx="28">
                  <c:v>1.8</c:v>
                </c:pt>
                <c:pt idx="29">
                  <c:v>1.9</c:v>
                </c:pt>
                <c:pt idx="30">
                  <c:v>2</c:v>
                </c:pt>
                <c:pt idx="31">
                  <c:v>2.1</c:v>
                </c:pt>
                <c:pt idx="32">
                  <c:v>2.2000000000000002</c:v>
                </c:pt>
                <c:pt idx="33">
                  <c:v>2.2999999999999998</c:v>
                </c:pt>
                <c:pt idx="34">
                  <c:v>2.4</c:v>
                </c:pt>
                <c:pt idx="35">
                  <c:v>2.5</c:v>
                </c:pt>
                <c:pt idx="36">
                  <c:v>2.6</c:v>
                </c:pt>
                <c:pt idx="37">
                  <c:v>2.7</c:v>
                </c:pt>
                <c:pt idx="38">
                  <c:v>2.8</c:v>
                </c:pt>
                <c:pt idx="39">
                  <c:v>2.9</c:v>
                </c:pt>
                <c:pt idx="40">
                  <c:v>3</c:v>
                </c:pt>
                <c:pt idx="41">
                  <c:v>3.1</c:v>
                </c:pt>
                <c:pt idx="42">
                  <c:v>3.2</c:v>
                </c:pt>
                <c:pt idx="43">
                  <c:v>3.3</c:v>
                </c:pt>
                <c:pt idx="44">
                  <c:v>3.4</c:v>
                </c:pt>
                <c:pt idx="45">
                  <c:v>3.5</c:v>
                </c:pt>
                <c:pt idx="46">
                  <c:v>3.6</c:v>
                </c:pt>
                <c:pt idx="47">
                  <c:v>3.7</c:v>
                </c:pt>
                <c:pt idx="48">
                  <c:v>3.8</c:v>
                </c:pt>
                <c:pt idx="49">
                  <c:v>3.9</c:v>
                </c:pt>
                <c:pt idx="50">
                  <c:v>4</c:v>
                </c:pt>
                <c:pt idx="51">
                  <c:v>4.0999999999999996</c:v>
                </c:pt>
                <c:pt idx="52">
                  <c:v>4.2</c:v>
                </c:pt>
                <c:pt idx="53">
                  <c:v>4.3</c:v>
                </c:pt>
                <c:pt idx="54">
                  <c:v>4.4000000000000004</c:v>
                </c:pt>
                <c:pt idx="55">
                  <c:v>4.5</c:v>
                </c:pt>
                <c:pt idx="56">
                  <c:v>4.5999999999999996</c:v>
                </c:pt>
                <c:pt idx="57">
                  <c:v>4.7</c:v>
                </c:pt>
                <c:pt idx="58">
                  <c:v>4.8</c:v>
                </c:pt>
                <c:pt idx="59">
                  <c:v>4.9000000000000004</c:v>
                </c:pt>
                <c:pt idx="60">
                  <c:v>5</c:v>
                </c:pt>
                <c:pt idx="61">
                  <c:v>5.0999999999999996</c:v>
                </c:pt>
                <c:pt idx="62">
                  <c:v>5.2</c:v>
                </c:pt>
                <c:pt idx="63">
                  <c:v>5.3</c:v>
                </c:pt>
                <c:pt idx="64">
                  <c:v>5.4</c:v>
                </c:pt>
                <c:pt idx="65">
                  <c:v>5.5</c:v>
                </c:pt>
                <c:pt idx="66">
                  <c:v>5.6</c:v>
                </c:pt>
                <c:pt idx="67">
                  <c:v>5.7</c:v>
                </c:pt>
                <c:pt idx="68">
                  <c:v>5.8</c:v>
                </c:pt>
                <c:pt idx="69">
                  <c:v>5.9</c:v>
                </c:pt>
                <c:pt idx="70">
                  <c:v>6</c:v>
                </c:pt>
                <c:pt idx="71">
                  <c:v>6.1</c:v>
                </c:pt>
                <c:pt idx="72">
                  <c:v>6.2</c:v>
                </c:pt>
                <c:pt idx="73">
                  <c:v>6.3</c:v>
                </c:pt>
                <c:pt idx="74">
                  <c:v>6.4</c:v>
                </c:pt>
                <c:pt idx="75">
                  <c:v>6.5</c:v>
                </c:pt>
                <c:pt idx="76">
                  <c:v>6.6</c:v>
                </c:pt>
                <c:pt idx="77">
                  <c:v>6.7</c:v>
                </c:pt>
                <c:pt idx="78">
                  <c:v>6.8</c:v>
                </c:pt>
                <c:pt idx="79">
                  <c:v>6.9</c:v>
                </c:pt>
                <c:pt idx="80">
                  <c:v>7</c:v>
                </c:pt>
                <c:pt idx="81">
                  <c:v>7.1</c:v>
                </c:pt>
                <c:pt idx="82">
                  <c:v>7.2</c:v>
                </c:pt>
                <c:pt idx="83">
                  <c:v>7.3</c:v>
                </c:pt>
                <c:pt idx="84">
                  <c:v>7.4</c:v>
                </c:pt>
                <c:pt idx="85">
                  <c:v>7.5</c:v>
                </c:pt>
                <c:pt idx="86">
                  <c:v>7.6</c:v>
                </c:pt>
                <c:pt idx="87">
                  <c:v>7.7</c:v>
                </c:pt>
                <c:pt idx="88">
                  <c:v>7.8</c:v>
                </c:pt>
                <c:pt idx="89">
                  <c:v>7.9</c:v>
                </c:pt>
                <c:pt idx="90">
                  <c:v>8.0000000000000107</c:v>
                </c:pt>
                <c:pt idx="91">
                  <c:v>8.1000000000000103</c:v>
                </c:pt>
                <c:pt idx="92">
                  <c:v>8.2000000000000099</c:v>
                </c:pt>
                <c:pt idx="93">
                  <c:v>8.3000000000000096</c:v>
                </c:pt>
                <c:pt idx="94">
                  <c:v>8.4000000000000092</c:v>
                </c:pt>
                <c:pt idx="95">
                  <c:v>8.5000000000000107</c:v>
                </c:pt>
                <c:pt idx="96">
                  <c:v>8.6000000000000103</c:v>
                </c:pt>
                <c:pt idx="97">
                  <c:v>8.7000000000000099</c:v>
                </c:pt>
                <c:pt idx="98">
                  <c:v>8.8000000000000096</c:v>
                </c:pt>
              </c:numCache>
            </c:numRef>
          </c:xVal>
          <c:yVal>
            <c:numRef>
              <c:f>'Ej 8'!$J$2:$J$100</c:f>
              <c:numCache>
                <c:formatCode>General</c:formatCode>
                <c:ptCount val="99"/>
                <c:pt idx="0">
                  <c:v>2.2999999999999998</c:v>
                </c:pt>
                <c:pt idx="1">
                  <c:v>2.2999999999999998</c:v>
                </c:pt>
                <c:pt idx="2">
                  <c:v>2.2999999999999998</c:v>
                </c:pt>
                <c:pt idx="3">
                  <c:v>2.2999999999999998</c:v>
                </c:pt>
                <c:pt idx="4">
                  <c:v>2.2999999999999998</c:v>
                </c:pt>
                <c:pt idx="5">
                  <c:v>2.2999999999999998</c:v>
                </c:pt>
                <c:pt idx="6">
                  <c:v>2.2999999999999998</c:v>
                </c:pt>
                <c:pt idx="7">
                  <c:v>2.2999999999999998</c:v>
                </c:pt>
                <c:pt idx="8">
                  <c:v>2.2999999999999998</c:v>
                </c:pt>
                <c:pt idx="9">
                  <c:v>2.2999999999999998</c:v>
                </c:pt>
                <c:pt idx="10">
                  <c:v>2.2999999999999998</c:v>
                </c:pt>
                <c:pt idx="11">
                  <c:v>2.2999999999999998</c:v>
                </c:pt>
                <c:pt idx="12">
                  <c:v>2.2999999999999998</c:v>
                </c:pt>
                <c:pt idx="13">
                  <c:v>2.2999999999999998</c:v>
                </c:pt>
                <c:pt idx="14">
                  <c:v>2.2999999999999998</c:v>
                </c:pt>
                <c:pt idx="15">
                  <c:v>2.2999999999999998</c:v>
                </c:pt>
                <c:pt idx="16">
                  <c:v>2.2999999999999998</c:v>
                </c:pt>
                <c:pt idx="17">
                  <c:v>2.2999999999999998</c:v>
                </c:pt>
                <c:pt idx="18">
                  <c:v>2.2999999999999998</c:v>
                </c:pt>
                <c:pt idx="19">
                  <c:v>2.2999999999999998</c:v>
                </c:pt>
                <c:pt idx="20">
                  <c:v>2.2999999999999998</c:v>
                </c:pt>
                <c:pt idx="21">
                  <c:v>2.2999999999999998</c:v>
                </c:pt>
                <c:pt idx="22">
                  <c:v>2.2999999999999998</c:v>
                </c:pt>
                <c:pt idx="23">
                  <c:v>2.2999999999999998</c:v>
                </c:pt>
                <c:pt idx="24">
                  <c:v>2.2999999999999998</c:v>
                </c:pt>
                <c:pt idx="25">
                  <c:v>2.2999999999999998</c:v>
                </c:pt>
                <c:pt idx="26">
                  <c:v>2.2999999999999998</c:v>
                </c:pt>
                <c:pt idx="27">
                  <c:v>2.2999999999999998</c:v>
                </c:pt>
                <c:pt idx="28">
                  <c:v>2.2999999999999998</c:v>
                </c:pt>
                <c:pt idx="29">
                  <c:v>2.2999999999999998</c:v>
                </c:pt>
                <c:pt idx="30">
                  <c:v>2.2999999999999998</c:v>
                </c:pt>
                <c:pt idx="31">
                  <c:v>2.2999999999999998</c:v>
                </c:pt>
                <c:pt idx="32">
                  <c:v>2.2999999999999998</c:v>
                </c:pt>
                <c:pt idx="33">
                  <c:v>2.2999999999999998</c:v>
                </c:pt>
                <c:pt idx="34">
                  <c:v>2.4</c:v>
                </c:pt>
                <c:pt idx="35">
                  <c:v>2.5</c:v>
                </c:pt>
                <c:pt idx="36">
                  <c:v>2.6</c:v>
                </c:pt>
                <c:pt idx="37">
                  <c:v>2.7</c:v>
                </c:pt>
                <c:pt idx="38">
                  <c:v>2.8</c:v>
                </c:pt>
                <c:pt idx="39">
                  <c:v>2.9</c:v>
                </c:pt>
                <c:pt idx="40">
                  <c:v>3</c:v>
                </c:pt>
                <c:pt idx="41">
                  <c:v>3.1</c:v>
                </c:pt>
                <c:pt idx="42">
                  <c:v>3.2</c:v>
                </c:pt>
                <c:pt idx="43">
                  <c:v>3.3</c:v>
                </c:pt>
                <c:pt idx="44">
                  <c:v>3.4</c:v>
                </c:pt>
                <c:pt idx="45">
                  <c:v>3.5</c:v>
                </c:pt>
                <c:pt idx="46">
                  <c:v>3.6</c:v>
                </c:pt>
                <c:pt idx="47">
                  <c:v>3.7</c:v>
                </c:pt>
                <c:pt idx="48">
                  <c:v>3.8</c:v>
                </c:pt>
                <c:pt idx="49">
                  <c:v>3.9</c:v>
                </c:pt>
                <c:pt idx="50">
                  <c:v>4</c:v>
                </c:pt>
                <c:pt idx="51">
                  <c:v>4.0999999999999996</c:v>
                </c:pt>
                <c:pt idx="52">
                  <c:v>4.2</c:v>
                </c:pt>
                <c:pt idx="53">
                  <c:v>4.3</c:v>
                </c:pt>
                <c:pt idx="54">
                  <c:v>4.4000000000000004</c:v>
                </c:pt>
                <c:pt idx="55">
                  <c:v>4.5</c:v>
                </c:pt>
                <c:pt idx="56">
                  <c:v>4.5999999999999996</c:v>
                </c:pt>
                <c:pt idx="57">
                  <c:v>4.7</c:v>
                </c:pt>
                <c:pt idx="58">
                  <c:v>4.8</c:v>
                </c:pt>
                <c:pt idx="59">
                  <c:v>4.9000000000000004</c:v>
                </c:pt>
                <c:pt idx="60">
                  <c:v>5</c:v>
                </c:pt>
                <c:pt idx="61">
                  <c:v>5.0999999999999996</c:v>
                </c:pt>
                <c:pt idx="62">
                  <c:v>5.2</c:v>
                </c:pt>
                <c:pt idx="63">
                  <c:v>5.3</c:v>
                </c:pt>
                <c:pt idx="64">
                  <c:v>5.4</c:v>
                </c:pt>
                <c:pt idx="65">
                  <c:v>5.5</c:v>
                </c:pt>
                <c:pt idx="66">
                  <c:v>5.6</c:v>
                </c:pt>
                <c:pt idx="67">
                  <c:v>5.7</c:v>
                </c:pt>
                <c:pt idx="68">
                  <c:v>5.8</c:v>
                </c:pt>
                <c:pt idx="69">
                  <c:v>5.9</c:v>
                </c:pt>
                <c:pt idx="70">
                  <c:v>6</c:v>
                </c:pt>
                <c:pt idx="71">
                  <c:v>6.1</c:v>
                </c:pt>
                <c:pt idx="72">
                  <c:v>6.2</c:v>
                </c:pt>
                <c:pt idx="73">
                  <c:v>6.3</c:v>
                </c:pt>
                <c:pt idx="74">
                  <c:v>6.4</c:v>
                </c:pt>
                <c:pt idx="75">
                  <c:v>6.5</c:v>
                </c:pt>
                <c:pt idx="76">
                  <c:v>6.6</c:v>
                </c:pt>
                <c:pt idx="77">
                  <c:v>6.7</c:v>
                </c:pt>
                <c:pt idx="78">
                  <c:v>6.8</c:v>
                </c:pt>
                <c:pt idx="79">
                  <c:v>6.9</c:v>
                </c:pt>
                <c:pt idx="80">
                  <c:v>7</c:v>
                </c:pt>
                <c:pt idx="81">
                  <c:v>7.1</c:v>
                </c:pt>
                <c:pt idx="82">
                  <c:v>7.2</c:v>
                </c:pt>
                <c:pt idx="83">
                  <c:v>7.3</c:v>
                </c:pt>
                <c:pt idx="84">
                  <c:v>7.4</c:v>
                </c:pt>
                <c:pt idx="85">
                  <c:v>7.5</c:v>
                </c:pt>
                <c:pt idx="86">
                  <c:v>7.6</c:v>
                </c:pt>
                <c:pt idx="87">
                  <c:v>7.7</c:v>
                </c:pt>
                <c:pt idx="88">
                  <c:v>7.8</c:v>
                </c:pt>
                <c:pt idx="89">
                  <c:v>7.9</c:v>
                </c:pt>
                <c:pt idx="90">
                  <c:v>8.0000000000000107</c:v>
                </c:pt>
                <c:pt idx="91">
                  <c:v>8.1000000000000103</c:v>
                </c:pt>
                <c:pt idx="92">
                  <c:v>8.2000000000000099</c:v>
                </c:pt>
                <c:pt idx="93">
                  <c:v>8.3000000000000096</c:v>
                </c:pt>
                <c:pt idx="94">
                  <c:v>8.4000000000000092</c:v>
                </c:pt>
                <c:pt idx="95">
                  <c:v>8.5000000000000107</c:v>
                </c:pt>
                <c:pt idx="96">
                  <c:v>8.6000000000000103</c:v>
                </c:pt>
                <c:pt idx="97">
                  <c:v>8.7000000000000099</c:v>
                </c:pt>
                <c:pt idx="98">
                  <c:v>8.8000000000000096</c:v>
                </c:pt>
              </c:numCache>
            </c:numRef>
          </c:yVal>
          <c:smooth val="1"/>
          <c:extLst>
            <c:ext xmlns:c16="http://schemas.microsoft.com/office/drawing/2014/chart" uri="{C3380CC4-5D6E-409C-BE32-E72D297353CC}">
              <c16:uniqueId val="{00000000-AE2B-4700-B1C0-6032B7641356}"/>
            </c:ext>
          </c:extLst>
        </c:ser>
        <c:dLbls>
          <c:showLegendKey val="0"/>
          <c:showVal val="0"/>
          <c:showCatName val="0"/>
          <c:showSerName val="0"/>
          <c:showPercent val="0"/>
          <c:showBubbleSize val="0"/>
        </c:dLbls>
        <c:axId val="1659542976"/>
        <c:axId val="1658880064"/>
      </c:scatterChart>
      <c:valAx>
        <c:axId val="165954297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Vin</a:t>
                </a:r>
                <a:r>
                  <a:rPr lang="es-ES" baseline="0"/>
                  <a:t> (V)</a:t>
                </a:r>
                <a:endParaRPr lang="es-E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58880064"/>
        <c:crosses val="autoZero"/>
        <c:crossBetween val="midCat"/>
      </c:valAx>
      <c:valAx>
        <c:axId val="1658880064"/>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Vout</a:t>
                </a:r>
                <a:r>
                  <a:rPr lang="es-ES" baseline="0"/>
                  <a:t> (V)</a:t>
                </a:r>
                <a:endParaRPr lang="es-ES"/>
              </a:p>
            </c:rich>
          </c:tx>
          <c:layout>
            <c:manualLayout>
              <c:xMode val="edge"/>
              <c:yMode val="edge"/>
              <c:x val="4.3642611683848795E-2"/>
              <c:y val="0.2673206214689265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5954297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'Ej 8'!$M$1</c:f>
              <c:strCache>
                <c:ptCount val="1"/>
                <c:pt idx="0">
                  <c:v>V1</c:v>
                </c:pt>
              </c:strCache>
            </c:strRef>
          </c:tx>
          <c:spPr>
            <a:ln w="19050" cap="rnd">
              <a:solidFill>
                <a:schemeClr val="accent1"/>
              </a:solidFill>
              <a:round/>
            </a:ln>
            <a:effectLst/>
          </c:spPr>
          <c:marker>
            <c:symbol val="none"/>
          </c:marker>
          <c:xVal>
            <c:numRef>
              <c:f>'Ej 8'!$L$2:$L$46</c:f>
              <c:numCache>
                <c:formatCode>General</c:formatCode>
                <c:ptCount val="45"/>
                <c:pt idx="0">
                  <c:v>-2</c:v>
                </c:pt>
                <c:pt idx="1">
                  <c:v>-1.8</c:v>
                </c:pt>
                <c:pt idx="2">
                  <c:v>-1.6</c:v>
                </c:pt>
                <c:pt idx="3">
                  <c:v>-1.4</c:v>
                </c:pt>
                <c:pt idx="4">
                  <c:v>-1.2</c:v>
                </c:pt>
                <c:pt idx="5">
                  <c:v>-1</c:v>
                </c:pt>
                <c:pt idx="6">
                  <c:v>-0.8</c:v>
                </c:pt>
                <c:pt idx="7">
                  <c:v>-0.7</c:v>
                </c:pt>
                <c:pt idx="8">
                  <c:v>-0.6</c:v>
                </c:pt>
                <c:pt idx="9">
                  <c:v>-0.4</c:v>
                </c:pt>
                <c:pt idx="10">
                  <c:v>-0.2</c:v>
                </c:pt>
                <c:pt idx="11">
                  <c:v>0</c:v>
                </c:pt>
                <c:pt idx="12">
                  <c:v>0.2</c:v>
                </c:pt>
                <c:pt idx="13">
                  <c:v>0.4</c:v>
                </c:pt>
                <c:pt idx="14">
                  <c:v>0.6</c:v>
                </c:pt>
                <c:pt idx="15">
                  <c:v>0.8</c:v>
                </c:pt>
                <c:pt idx="16">
                  <c:v>1</c:v>
                </c:pt>
                <c:pt idx="17">
                  <c:v>1.2</c:v>
                </c:pt>
                <c:pt idx="18">
                  <c:v>1.4</c:v>
                </c:pt>
                <c:pt idx="19">
                  <c:v>1.6</c:v>
                </c:pt>
                <c:pt idx="20">
                  <c:v>1.8</c:v>
                </c:pt>
                <c:pt idx="21">
                  <c:v>2</c:v>
                </c:pt>
                <c:pt idx="22">
                  <c:v>2.2000000000000002</c:v>
                </c:pt>
                <c:pt idx="23">
                  <c:v>2.4</c:v>
                </c:pt>
                <c:pt idx="24">
                  <c:v>2.6</c:v>
                </c:pt>
                <c:pt idx="25">
                  <c:v>2.8</c:v>
                </c:pt>
                <c:pt idx="26">
                  <c:v>3</c:v>
                </c:pt>
                <c:pt idx="27">
                  <c:v>3.2</c:v>
                </c:pt>
                <c:pt idx="28">
                  <c:v>3.4</c:v>
                </c:pt>
                <c:pt idx="29">
                  <c:v>3.6</c:v>
                </c:pt>
                <c:pt idx="30">
                  <c:v>3.8</c:v>
                </c:pt>
                <c:pt idx="31">
                  <c:v>4</c:v>
                </c:pt>
                <c:pt idx="32">
                  <c:v>4.2</c:v>
                </c:pt>
                <c:pt idx="33">
                  <c:v>4.4000000000000004</c:v>
                </c:pt>
                <c:pt idx="34">
                  <c:v>4.5999999999999996</c:v>
                </c:pt>
                <c:pt idx="35">
                  <c:v>4.8</c:v>
                </c:pt>
                <c:pt idx="36">
                  <c:v>5</c:v>
                </c:pt>
                <c:pt idx="37">
                  <c:v>5.2</c:v>
                </c:pt>
                <c:pt idx="38">
                  <c:v>5.4</c:v>
                </c:pt>
                <c:pt idx="39">
                  <c:v>5.6</c:v>
                </c:pt>
                <c:pt idx="40">
                  <c:v>5.7</c:v>
                </c:pt>
                <c:pt idx="41">
                  <c:v>6</c:v>
                </c:pt>
                <c:pt idx="42">
                  <c:v>6.2</c:v>
                </c:pt>
                <c:pt idx="43">
                  <c:v>6.4</c:v>
                </c:pt>
                <c:pt idx="44">
                  <c:v>6.6</c:v>
                </c:pt>
              </c:numCache>
            </c:numRef>
          </c:xVal>
          <c:yVal>
            <c:numRef>
              <c:f>'Ej 8'!$M$2:$M$46</c:f>
              <c:numCache>
                <c:formatCode>General</c:formatCode>
                <c:ptCount val="45"/>
                <c:pt idx="0">
                  <c:v>-0.7</c:v>
                </c:pt>
                <c:pt idx="1">
                  <c:v>-0.7</c:v>
                </c:pt>
                <c:pt idx="2">
                  <c:v>-0.7</c:v>
                </c:pt>
                <c:pt idx="3">
                  <c:v>-0.7</c:v>
                </c:pt>
                <c:pt idx="4">
                  <c:v>-0.7</c:v>
                </c:pt>
                <c:pt idx="5">
                  <c:v>-0.7</c:v>
                </c:pt>
                <c:pt idx="6">
                  <c:v>-0.7</c:v>
                </c:pt>
                <c:pt idx="7">
                  <c:v>-0.7</c:v>
                </c:pt>
                <c:pt idx="8">
                  <c:v>-0.7</c:v>
                </c:pt>
                <c:pt idx="9">
                  <c:v>-0.7</c:v>
                </c:pt>
                <c:pt idx="10">
                  <c:v>-0.7</c:v>
                </c:pt>
                <c:pt idx="11">
                  <c:v>-0.7</c:v>
                </c:pt>
                <c:pt idx="12">
                  <c:v>-0.7</c:v>
                </c:pt>
                <c:pt idx="13">
                  <c:v>-0.7</c:v>
                </c:pt>
                <c:pt idx="14">
                  <c:v>-0.7</c:v>
                </c:pt>
                <c:pt idx="15">
                  <c:v>-0.7</c:v>
                </c:pt>
                <c:pt idx="16">
                  <c:v>-0.7</c:v>
                </c:pt>
                <c:pt idx="17">
                  <c:v>-0.7</c:v>
                </c:pt>
                <c:pt idx="18">
                  <c:v>-0.7</c:v>
                </c:pt>
                <c:pt idx="19">
                  <c:v>-0.7</c:v>
                </c:pt>
                <c:pt idx="20">
                  <c:v>-0.7</c:v>
                </c:pt>
                <c:pt idx="21">
                  <c:v>-0.7</c:v>
                </c:pt>
                <c:pt idx="22">
                  <c:v>-0.7</c:v>
                </c:pt>
                <c:pt idx="23">
                  <c:v>-0.7</c:v>
                </c:pt>
                <c:pt idx="24">
                  <c:v>-0.7</c:v>
                </c:pt>
                <c:pt idx="25">
                  <c:v>-0.7</c:v>
                </c:pt>
                <c:pt idx="26">
                  <c:v>-0.7</c:v>
                </c:pt>
                <c:pt idx="27">
                  <c:v>-0.7</c:v>
                </c:pt>
                <c:pt idx="28">
                  <c:v>-0.7</c:v>
                </c:pt>
                <c:pt idx="29">
                  <c:v>-0.7</c:v>
                </c:pt>
                <c:pt idx="30">
                  <c:v>-0.7</c:v>
                </c:pt>
                <c:pt idx="31">
                  <c:v>-0.7</c:v>
                </c:pt>
                <c:pt idx="32">
                  <c:v>-0.7</c:v>
                </c:pt>
                <c:pt idx="33">
                  <c:v>-0.7</c:v>
                </c:pt>
                <c:pt idx="34">
                  <c:v>-0.7</c:v>
                </c:pt>
                <c:pt idx="35">
                  <c:v>-0.7</c:v>
                </c:pt>
                <c:pt idx="36">
                  <c:v>-0.7</c:v>
                </c:pt>
                <c:pt idx="37">
                  <c:v>-0.7</c:v>
                </c:pt>
                <c:pt idx="38">
                  <c:v>-0.7</c:v>
                </c:pt>
                <c:pt idx="39">
                  <c:v>-0.7</c:v>
                </c:pt>
                <c:pt idx="40">
                  <c:v>-0.7</c:v>
                </c:pt>
                <c:pt idx="41">
                  <c:v>-0.7</c:v>
                </c:pt>
                <c:pt idx="42">
                  <c:v>-0.7</c:v>
                </c:pt>
                <c:pt idx="43">
                  <c:v>-0.7</c:v>
                </c:pt>
                <c:pt idx="44">
                  <c:v>-0.7</c:v>
                </c:pt>
              </c:numCache>
            </c:numRef>
          </c:yVal>
          <c:smooth val="1"/>
          <c:extLst>
            <c:ext xmlns:c16="http://schemas.microsoft.com/office/drawing/2014/chart" uri="{C3380CC4-5D6E-409C-BE32-E72D297353CC}">
              <c16:uniqueId val="{00000000-9BE3-49CE-BC99-4CFD8DAAEC3F}"/>
            </c:ext>
          </c:extLst>
        </c:ser>
        <c:ser>
          <c:idx val="1"/>
          <c:order val="1"/>
          <c:tx>
            <c:strRef>
              <c:f>'Ej 8'!$N$1</c:f>
              <c:strCache>
                <c:ptCount val="1"/>
                <c:pt idx="0">
                  <c:v>V2</c:v>
                </c:pt>
              </c:strCache>
            </c:strRef>
          </c:tx>
          <c:spPr>
            <a:ln w="19050" cap="rnd">
              <a:solidFill>
                <a:schemeClr val="accent2"/>
              </a:solidFill>
              <a:round/>
            </a:ln>
            <a:effectLst/>
          </c:spPr>
          <c:marker>
            <c:symbol val="none"/>
          </c:marker>
          <c:xVal>
            <c:numRef>
              <c:f>'Ej 8'!$L$2:$L$46</c:f>
              <c:numCache>
                <c:formatCode>General</c:formatCode>
                <c:ptCount val="45"/>
                <c:pt idx="0">
                  <c:v>-2</c:v>
                </c:pt>
                <c:pt idx="1">
                  <c:v>-1.8</c:v>
                </c:pt>
                <c:pt idx="2">
                  <c:v>-1.6</c:v>
                </c:pt>
                <c:pt idx="3">
                  <c:v>-1.4</c:v>
                </c:pt>
                <c:pt idx="4">
                  <c:v>-1.2</c:v>
                </c:pt>
                <c:pt idx="5">
                  <c:v>-1</c:v>
                </c:pt>
                <c:pt idx="6">
                  <c:v>-0.8</c:v>
                </c:pt>
                <c:pt idx="7">
                  <c:v>-0.7</c:v>
                </c:pt>
                <c:pt idx="8">
                  <c:v>-0.6</c:v>
                </c:pt>
                <c:pt idx="9">
                  <c:v>-0.4</c:v>
                </c:pt>
                <c:pt idx="10">
                  <c:v>-0.2</c:v>
                </c:pt>
                <c:pt idx="11">
                  <c:v>0</c:v>
                </c:pt>
                <c:pt idx="12">
                  <c:v>0.2</c:v>
                </c:pt>
                <c:pt idx="13">
                  <c:v>0.4</c:v>
                </c:pt>
                <c:pt idx="14">
                  <c:v>0.6</c:v>
                </c:pt>
                <c:pt idx="15">
                  <c:v>0.8</c:v>
                </c:pt>
                <c:pt idx="16">
                  <c:v>1</c:v>
                </c:pt>
                <c:pt idx="17">
                  <c:v>1.2</c:v>
                </c:pt>
                <c:pt idx="18">
                  <c:v>1.4</c:v>
                </c:pt>
                <c:pt idx="19">
                  <c:v>1.6</c:v>
                </c:pt>
                <c:pt idx="20">
                  <c:v>1.8</c:v>
                </c:pt>
                <c:pt idx="21">
                  <c:v>2</c:v>
                </c:pt>
                <c:pt idx="22">
                  <c:v>2.2000000000000002</c:v>
                </c:pt>
                <c:pt idx="23">
                  <c:v>2.4</c:v>
                </c:pt>
                <c:pt idx="24">
                  <c:v>2.6</c:v>
                </c:pt>
                <c:pt idx="25">
                  <c:v>2.8</c:v>
                </c:pt>
                <c:pt idx="26">
                  <c:v>3</c:v>
                </c:pt>
                <c:pt idx="27">
                  <c:v>3.2</c:v>
                </c:pt>
                <c:pt idx="28">
                  <c:v>3.4</c:v>
                </c:pt>
                <c:pt idx="29">
                  <c:v>3.6</c:v>
                </c:pt>
                <c:pt idx="30">
                  <c:v>3.8</c:v>
                </c:pt>
                <c:pt idx="31">
                  <c:v>4</c:v>
                </c:pt>
                <c:pt idx="32">
                  <c:v>4.2</c:v>
                </c:pt>
                <c:pt idx="33">
                  <c:v>4.4000000000000004</c:v>
                </c:pt>
                <c:pt idx="34">
                  <c:v>4.5999999999999996</c:v>
                </c:pt>
                <c:pt idx="35">
                  <c:v>4.8</c:v>
                </c:pt>
                <c:pt idx="36">
                  <c:v>5</c:v>
                </c:pt>
                <c:pt idx="37">
                  <c:v>5.2</c:v>
                </c:pt>
                <c:pt idx="38">
                  <c:v>5.4</c:v>
                </c:pt>
                <c:pt idx="39">
                  <c:v>5.6</c:v>
                </c:pt>
                <c:pt idx="40">
                  <c:v>5.7</c:v>
                </c:pt>
                <c:pt idx="41">
                  <c:v>6</c:v>
                </c:pt>
                <c:pt idx="42">
                  <c:v>6.2</c:v>
                </c:pt>
                <c:pt idx="43">
                  <c:v>6.4</c:v>
                </c:pt>
                <c:pt idx="44">
                  <c:v>6.6</c:v>
                </c:pt>
              </c:numCache>
            </c:numRef>
          </c:xVal>
          <c:yVal>
            <c:numRef>
              <c:f>'Ej 8'!$N$2:$N$46</c:f>
              <c:numCache>
                <c:formatCode>General</c:formatCode>
                <c:ptCount val="45"/>
                <c:pt idx="0">
                  <c:v>-2</c:v>
                </c:pt>
                <c:pt idx="1">
                  <c:v>-1.8</c:v>
                </c:pt>
                <c:pt idx="2">
                  <c:v>-1.6</c:v>
                </c:pt>
                <c:pt idx="3">
                  <c:v>-1.4</c:v>
                </c:pt>
                <c:pt idx="4">
                  <c:v>-1.2</c:v>
                </c:pt>
                <c:pt idx="5">
                  <c:v>-1</c:v>
                </c:pt>
                <c:pt idx="6">
                  <c:v>-0.8</c:v>
                </c:pt>
                <c:pt idx="7">
                  <c:v>-0.7</c:v>
                </c:pt>
                <c:pt idx="8">
                  <c:v>-0.6</c:v>
                </c:pt>
                <c:pt idx="9">
                  <c:v>-0.4</c:v>
                </c:pt>
                <c:pt idx="10">
                  <c:v>-0.2</c:v>
                </c:pt>
                <c:pt idx="11">
                  <c:v>0</c:v>
                </c:pt>
                <c:pt idx="12">
                  <c:v>0.2</c:v>
                </c:pt>
                <c:pt idx="13">
                  <c:v>0.4</c:v>
                </c:pt>
                <c:pt idx="14">
                  <c:v>0.6</c:v>
                </c:pt>
                <c:pt idx="15">
                  <c:v>0.8</c:v>
                </c:pt>
                <c:pt idx="16">
                  <c:v>1</c:v>
                </c:pt>
                <c:pt idx="17">
                  <c:v>1.2</c:v>
                </c:pt>
                <c:pt idx="18">
                  <c:v>1.4</c:v>
                </c:pt>
                <c:pt idx="19">
                  <c:v>1.6</c:v>
                </c:pt>
                <c:pt idx="20">
                  <c:v>1.8</c:v>
                </c:pt>
                <c:pt idx="21">
                  <c:v>2</c:v>
                </c:pt>
                <c:pt idx="22">
                  <c:v>2.2000000000000002</c:v>
                </c:pt>
                <c:pt idx="23">
                  <c:v>2.4</c:v>
                </c:pt>
                <c:pt idx="24">
                  <c:v>2.6</c:v>
                </c:pt>
                <c:pt idx="25">
                  <c:v>2.8</c:v>
                </c:pt>
                <c:pt idx="26">
                  <c:v>3</c:v>
                </c:pt>
                <c:pt idx="27">
                  <c:v>3.2</c:v>
                </c:pt>
                <c:pt idx="28">
                  <c:v>3.4</c:v>
                </c:pt>
                <c:pt idx="29">
                  <c:v>3.6</c:v>
                </c:pt>
                <c:pt idx="30">
                  <c:v>3.8</c:v>
                </c:pt>
                <c:pt idx="31">
                  <c:v>4</c:v>
                </c:pt>
                <c:pt idx="32">
                  <c:v>4.2</c:v>
                </c:pt>
                <c:pt idx="33">
                  <c:v>4.4000000000000004</c:v>
                </c:pt>
                <c:pt idx="34">
                  <c:v>4.5999999999999996</c:v>
                </c:pt>
                <c:pt idx="35">
                  <c:v>4.8</c:v>
                </c:pt>
                <c:pt idx="36">
                  <c:v>5</c:v>
                </c:pt>
                <c:pt idx="37">
                  <c:v>5.2</c:v>
                </c:pt>
                <c:pt idx="38">
                  <c:v>5.4</c:v>
                </c:pt>
                <c:pt idx="39">
                  <c:v>5.6</c:v>
                </c:pt>
                <c:pt idx="40">
                  <c:v>5.7</c:v>
                </c:pt>
                <c:pt idx="41">
                  <c:v>6</c:v>
                </c:pt>
                <c:pt idx="42">
                  <c:v>6.2</c:v>
                </c:pt>
                <c:pt idx="43">
                  <c:v>6.4</c:v>
                </c:pt>
                <c:pt idx="44">
                  <c:v>6.6</c:v>
                </c:pt>
              </c:numCache>
            </c:numRef>
          </c:yVal>
          <c:smooth val="1"/>
          <c:extLst>
            <c:ext xmlns:c16="http://schemas.microsoft.com/office/drawing/2014/chart" uri="{C3380CC4-5D6E-409C-BE32-E72D297353CC}">
              <c16:uniqueId val="{00000001-9BE3-49CE-BC99-4CFD8DAAEC3F}"/>
            </c:ext>
          </c:extLst>
        </c:ser>
        <c:ser>
          <c:idx val="2"/>
          <c:order val="2"/>
          <c:tx>
            <c:strRef>
              <c:f>'Ej 8'!$O$1</c:f>
              <c:strCache>
                <c:ptCount val="1"/>
                <c:pt idx="0">
                  <c:v>V3</c:v>
                </c:pt>
              </c:strCache>
            </c:strRef>
          </c:tx>
          <c:spPr>
            <a:ln w="19050" cap="rnd">
              <a:solidFill>
                <a:schemeClr val="accent3"/>
              </a:solidFill>
              <a:round/>
            </a:ln>
            <a:effectLst/>
          </c:spPr>
          <c:marker>
            <c:symbol val="none"/>
          </c:marker>
          <c:xVal>
            <c:numRef>
              <c:f>'Ej 8'!$L$2:$L$46</c:f>
              <c:numCache>
                <c:formatCode>General</c:formatCode>
                <c:ptCount val="45"/>
                <c:pt idx="0">
                  <c:v>-2</c:v>
                </c:pt>
                <c:pt idx="1">
                  <c:v>-1.8</c:v>
                </c:pt>
                <c:pt idx="2">
                  <c:v>-1.6</c:v>
                </c:pt>
                <c:pt idx="3">
                  <c:v>-1.4</c:v>
                </c:pt>
                <c:pt idx="4">
                  <c:v>-1.2</c:v>
                </c:pt>
                <c:pt idx="5">
                  <c:v>-1</c:v>
                </c:pt>
                <c:pt idx="6">
                  <c:v>-0.8</c:v>
                </c:pt>
                <c:pt idx="7">
                  <c:v>-0.7</c:v>
                </c:pt>
                <c:pt idx="8">
                  <c:v>-0.6</c:v>
                </c:pt>
                <c:pt idx="9">
                  <c:v>-0.4</c:v>
                </c:pt>
                <c:pt idx="10">
                  <c:v>-0.2</c:v>
                </c:pt>
                <c:pt idx="11">
                  <c:v>0</c:v>
                </c:pt>
                <c:pt idx="12">
                  <c:v>0.2</c:v>
                </c:pt>
                <c:pt idx="13">
                  <c:v>0.4</c:v>
                </c:pt>
                <c:pt idx="14">
                  <c:v>0.6</c:v>
                </c:pt>
                <c:pt idx="15">
                  <c:v>0.8</c:v>
                </c:pt>
                <c:pt idx="16">
                  <c:v>1</c:v>
                </c:pt>
                <c:pt idx="17">
                  <c:v>1.2</c:v>
                </c:pt>
                <c:pt idx="18">
                  <c:v>1.4</c:v>
                </c:pt>
                <c:pt idx="19">
                  <c:v>1.6</c:v>
                </c:pt>
                <c:pt idx="20">
                  <c:v>1.8</c:v>
                </c:pt>
                <c:pt idx="21">
                  <c:v>2</c:v>
                </c:pt>
                <c:pt idx="22">
                  <c:v>2.2000000000000002</c:v>
                </c:pt>
                <c:pt idx="23">
                  <c:v>2.4</c:v>
                </c:pt>
                <c:pt idx="24">
                  <c:v>2.6</c:v>
                </c:pt>
                <c:pt idx="25">
                  <c:v>2.8</c:v>
                </c:pt>
                <c:pt idx="26">
                  <c:v>3</c:v>
                </c:pt>
                <c:pt idx="27">
                  <c:v>3.2</c:v>
                </c:pt>
                <c:pt idx="28">
                  <c:v>3.4</c:v>
                </c:pt>
                <c:pt idx="29">
                  <c:v>3.6</c:v>
                </c:pt>
                <c:pt idx="30">
                  <c:v>3.8</c:v>
                </c:pt>
                <c:pt idx="31">
                  <c:v>4</c:v>
                </c:pt>
                <c:pt idx="32">
                  <c:v>4.2</c:v>
                </c:pt>
                <c:pt idx="33">
                  <c:v>4.4000000000000004</c:v>
                </c:pt>
                <c:pt idx="34">
                  <c:v>4.5999999999999996</c:v>
                </c:pt>
                <c:pt idx="35">
                  <c:v>4.8</c:v>
                </c:pt>
                <c:pt idx="36">
                  <c:v>5</c:v>
                </c:pt>
                <c:pt idx="37">
                  <c:v>5.2</c:v>
                </c:pt>
                <c:pt idx="38">
                  <c:v>5.4</c:v>
                </c:pt>
                <c:pt idx="39">
                  <c:v>5.6</c:v>
                </c:pt>
                <c:pt idx="40">
                  <c:v>5.7</c:v>
                </c:pt>
                <c:pt idx="41">
                  <c:v>6</c:v>
                </c:pt>
                <c:pt idx="42">
                  <c:v>6.2</c:v>
                </c:pt>
                <c:pt idx="43">
                  <c:v>6.4</c:v>
                </c:pt>
                <c:pt idx="44">
                  <c:v>6.6</c:v>
                </c:pt>
              </c:numCache>
            </c:numRef>
          </c:xVal>
          <c:yVal>
            <c:numRef>
              <c:f>'Ej 8'!$O$2:$O$46</c:f>
              <c:numCache>
                <c:formatCode>General</c:formatCode>
                <c:ptCount val="45"/>
                <c:pt idx="0">
                  <c:v>5.7</c:v>
                </c:pt>
                <c:pt idx="1">
                  <c:v>5.7</c:v>
                </c:pt>
                <c:pt idx="2">
                  <c:v>5.7</c:v>
                </c:pt>
                <c:pt idx="3">
                  <c:v>5.7</c:v>
                </c:pt>
                <c:pt idx="4">
                  <c:v>5.7</c:v>
                </c:pt>
                <c:pt idx="5">
                  <c:v>5.7</c:v>
                </c:pt>
                <c:pt idx="6">
                  <c:v>5.7</c:v>
                </c:pt>
                <c:pt idx="7">
                  <c:v>5.7</c:v>
                </c:pt>
                <c:pt idx="8">
                  <c:v>5.7</c:v>
                </c:pt>
                <c:pt idx="9">
                  <c:v>5.7</c:v>
                </c:pt>
                <c:pt idx="10">
                  <c:v>5.7</c:v>
                </c:pt>
                <c:pt idx="11">
                  <c:v>5.7</c:v>
                </c:pt>
                <c:pt idx="12">
                  <c:v>5.7</c:v>
                </c:pt>
                <c:pt idx="13">
                  <c:v>5.7</c:v>
                </c:pt>
                <c:pt idx="14">
                  <c:v>5.7</c:v>
                </c:pt>
                <c:pt idx="15">
                  <c:v>5.7</c:v>
                </c:pt>
                <c:pt idx="16">
                  <c:v>5.7</c:v>
                </c:pt>
                <c:pt idx="17">
                  <c:v>5.7</c:v>
                </c:pt>
                <c:pt idx="18">
                  <c:v>5.7</c:v>
                </c:pt>
                <c:pt idx="19">
                  <c:v>5.7</c:v>
                </c:pt>
                <c:pt idx="20">
                  <c:v>5.7</c:v>
                </c:pt>
                <c:pt idx="21">
                  <c:v>5.7</c:v>
                </c:pt>
                <c:pt idx="22">
                  <c:v>5.7</c:v>
                </c:pt>
                <c:pt idx="23">
                  <c:v>5.7</c:v>
                </c:pt>
                <c:pt idx="24">
                  <c:v>5.7</c:v>
                </c:pt>
                <c:pt idx="25">
                  <c:v>5.7</c:v>
                </c:pt>
                <c:pt idx="26">
                  <c:v>5.7</c:v>
                </c:pt>
                <c:pt idx="27">
                  <c:v>5.7</c:v>
                </c:pt>
                <c:pt idx="28">
                  <c:v>5.7</c:v>
                </c:pt>
                <c:pt idx="29">
                  <c:v>5.7</c:v>
                </c:pt>
                <c:pt idx="30">
                  <c:v>5.7</c:v>
                </c:pt>
                <c:pt idx="31">
                  <c:v>5.7</c:v>
                </c:pt>
                <c:pt idx="32">
                  <c:v>5.7</c:v>
                </c:pt>
                <c:pt idx="33">
                  <c:v>5.7</c:v>
                </c:pt>
                <c:pt idx="34">
                  <c:v>5.7</c:v>
                </c:pt>
                <c:pt idx="35">
                  <c:v>5.7</c:v>
                </c:pt>
                <c:pt idx="36">
                  <c:v>5.7</c:v>
                </c:pt>
                <c:pt idx="37">
                  <c:v>5.7</c:v>
                </c:pt>
                <c:pt idx="38">
                  <c:v>5.7</c:v>
                </c:pt>
                <c:pt idx="39">
                  <c:v>5.7</c:v>
                </c:pt>
                <c:pt idx="40">
                  <c:v>5.7</c:v>
                </c:pt>
                <c:pt idx="41">
                  <c:v>5.7</c:v>
                </c:pt>
                <c:pt idx="42">
                  <c:v>5.7</c:v>
                </c:pt>
                <c:pt idx="43">
                  <c:v>5.7</c:v>
                </c:pt>
                <c:pt idx="44">
                  <c:v>5.7</c:v>
                </c:pt>
              </c:numCache>
            </c:numRef>
          </c:yVal>
          <c:smooth val="1"/>
          <c:extLst>
            <c:ext xmlns:c16="http://schemas.microsoft.com/office/drawing/2014/chart" uri="{C3380CC4-5D6E-409C-BE32-E72D297353CC}">
              <c16:uniqueId val="{00000002-9BE3-49CE-BC99-4CFD8DAAEC3F}"/>
            </c:ext>
          </c:extLst>
        </c:ser>
        <c:dLbls>
          <c:showLegendKey val="0"/>
          <c:showVal val="0"/>
          <c:showCatName val="0"/>
          <c:showSerName val="0"/>
          <c:showPercent val="0"/>
          <c:showBubbleSize val="0"/>
        </c:dLbls>
        <c:axId val="1773651024"/>
        <c:axId val="1658882144"/>
      </c:scatterChart>
      <c:valAx>
        <c:axId val="17736510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58882144"/>
        <c:crosses val="autoZero"/>
        <c:crossBetween val="midCat"/>
      </c:valAx>
      <c:valAx>
        <c:axId val="16588821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77365102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'Ej 8'!$P$1</c:f>
              <c:strCache>
                <c:ptCount val="1"/>
                <c:pt idx="0">
                  <c:v>Vout</c:v>
                </c:pt>
              </c:strCache>
            </c:strRef>
          </c:tx>
          <c:spPr>
            <a:ln w="19050" cap="rnd">
              <a:solidFill>
                <a:schemeClr val="tx1"/>
              </a:solidFill>
              <a:round/>
            </a:ln>
            <a:effectLst/>
          </c:spPr>
          <c:marker>
            <c:symbol val="none"/>
          </c:marker>
          <c:xVal>
            <c:numRef>
              <c:f>'Ej 8'!$L$2:$L$46</c:f>
              <c:numCache>
                <c:formatCode>General</c:formatCode>
                <c:ptCount val="45"/>
                <c:pt idx="0">
                  <c:v>-2</c:v>
                </c:pt>
                <c:pt idx="1">
                  <c:v>-1.8</c:v>
                </c:pt>
                <c:pt idx="2">
                  <c:v>-1.6</c:v>
                </c:pt>
                <c:pt idx="3">
                  <c:v>-1.4</c:v>
                </c:pt>
                <c:pt idx="4">
                  <c:v>-1.2</c:v>
                </c:pt>
                <c:pt idx="5">
                  <c:v>-1</c:v>
                </c:pt>
                <c:pt idx="6">
                  <c:v>-0.8</c:v>
                </c:pt>
                <c:pt idx="7">
                  <c:v>-0.7</c:v>
                </c:pt>
                <c:pt idx="8">
                  <c:v>-0.6</c:v>
                </c:pt>
                <c:pt idx="9">
                  <c:v>-0.4</c:v>
                </c:pt>
                <c:pt idx="10">
                  <c:v>-0.2</c:v>
                </c:pt>
                <c:pt idx="11">
                  <c:v>0</c:v>
                </c:pt>
                <c:pt idx="12">
                  <c:v>0.2</c:v>
                </c:pt>
                <c:pt idx="13">
                  <c:v>0.4</c:v>
                </c:pt>
                <c:pt idx="14">
                  <c:v>0.6</c:v>
                </c:pt>
                <c:pt idx="15">
                  <c:v>0.8</c:v>
                </c:pt>
                <c:pt idx="16">
                  <c:v>1</c:v>
                </c:pt>
                <c:pt idx="17">
                  <c:v>1.2</c:v>
                </c:pt>
                <c:pt idx="18">
                  <c:v>1.4</c:v>
                </c:pt>
                <c:pt idx="19">
                  <c:v>1.6</c:v>
                </c:pt>
                <c:pt idx="20">
                  <c:v>1.8</c:v>
                </c:pt>
                <c:pt idx="21">
                  <c:v>2</c:v>
                </c:pt>
                <c:pt idx="22">
                  <c:v>2.2000000000000002</c:v>
                </c:pt>
                <c:pt idx="23">
                  <c:v>2.4</c:v>
                </c:pt>
                <c:pt idx="24">
                  <c:v>2.6</c:v>
                </c:pt>
                <c:pt idx="25">
                  <c:v>2.8</c:v>
                </c:pt>
                <c:pt idx="26">
                  <c:v>3</c:v>
                </c:pt>
                <c:pt idx="27">
                  <c:v>3.2</c:v>
                </c:pt>
                <c:pt idx="28">
                  <c:v>3.4</c:v>
                </c:pt>
                <c:pt idx="29">
                  <c:v>3.6</c:v>
                </c:pt>
                <c:pt idx="30">
                  <c:v>3.8</c:v>
                </c:pt>
                <c:pt idx="31">
                  <c:v>4</c:v>
                </c:pt>
                <c:pt idx="32">
                  <c:v>4.2</c:v>
                </c:pt>
                <c:pt idx="33">
                  <c:v>4.4000000000000004</c:v>
                </c:pt>
                <c:pt idx="34">
                  <c:v>4.5999999999999996</c:v>
                </c:pt>
                <c:pt idx="35">
                  <c:v>4.8</c:v>
                </c:pt>
                <c:pt idx="36">
                  <c:v>5</c:v>
                </c:pt>
                <c:pt idx="37">
                  <c:v>5.2</c:v>
                </c:pt>
                <c:pt idx="38">
                  <c:v>5.4</c:v>
                </c:pt>
                <c:pt idx="39">
                  <c:v>5.6</c:v>
                </c:pt>
                <c:pt idx="40">
                  <c:v>5.7</c:v>
                </c:pt>
                <c:pt idx="41">
                  <c:v>6</c:v>
                </c:pt>
                <c:pt idx="42">
                  <c:v>6.2</c:v>
                </c:pt>
                <c:pt idx="43">
                  <c:v>6.4</c:v>
                </c:pt>
                <c:pt idx="44">
                  <c:v>6.6</c:v>
                </c:pt>
              </c:numCache>
            </c:numRef>
          </c:xVal>
          <c:yVal>
            <c:numRef>
              <c:f>'Ej 8'!$P$2:$P$46</c:f>
              <c:numCache>
                <c:formatCode>General</c:formatCode>
                <c:ptCount val="45"/>
                <c:pt idx="0">
                  <c:v>-0.7</c:v>
                </c:pt>
                <c:pt idx="1">
                  <c:v>-0.7</c:v>
                </c:pt>
                <c:pt idx="2">
                  <c:v>-0.7</c:v>
                </c:pt>
                <c:pt idx="3">
                  <c:v>-0.7</c:v>
                </c:pt>
                <c:pt idx="4">
                  <c:v>-0.7</c:v>
                </c:pt>
                <c:pt idx="5">
                  <c:v>-0.7</c:v>
                </c:pt>
                <c:pt idx="6">
                  <c:v>-0.7</c:v>
                </c:pt>
                <c:pt idx="7">
                  <c:v>-0.7</c:v>
                </c:pt>
                <c:pt idx="8">
                  <c:v>-0.6</c:v>
                </c:pt>
                <c:pt idx="9">
                  <c:v>-0.4</c:v>
                </c:pt>
                <c:pt idx="10">
                  <c:v>-0.2</c:v>
                </c:pt>
                <c:pt idx="11">
                  <c:v>0</c:v>
                </c:pt>
                <c:pt idx="12">
                  <c:v>0.2</c:v>
                </c:pt>
                <c:pt idx="13">
                  <c:v>0.4</c:v>
                </c:pt>
                <c:pt idx="14">
                  <c:v>0.6</c:v>
                </c:pt>
                <c:pt idx="15">
                  <c:v>0.8</c:v>
                </c:pt>
                <c:pt idx="16">
                  <c:v>1</c:v>
                </c:pt>
                <c:pt idx="17">
                  <c:v>1.2</c:v>
                </c:pt>
                <c:pt idx="18">
                  <c:v>1.4</c:v>
                </c:pt>
                <c:pt idx="19">
                  <c:v>1.6</c:v>
                </c:pt>
                <c:pt idx="20">
                  <c:v>1.8</c:v>
                </c:pt>
                <c:pt idx="21">
                  <c:v>2</c:v>
                </c:pt>
                <c:pt idx="22">
                  <c:v>2.2000000000000002</c:v>
                </c:pt>
                <c:pt idx="23">
                  <c:v>2.4</c:v>
                </c:pt>
                <c:pt idx="24">
                  <c:v>2.6</c:v>
                </c:pt>
                <c:pt idx="25">
                  <c:v>2.8</c:v>
                </c:pt>
                <c:pt idx="26">
                  <c:v>3</c:v>
                </c:pt>
                <c:pt idx="27">
                  <c:v>3.2</c:v>
                </c:pt>
                <c:pt idx="28">
                  <c:v>3.4</c:v>
                </c:pt>
                <c:pt idx="29">
                  <c:v>3.6</c:v>
                </c:pt>
                <c:pt idx="30">
                  <c:v>3.8</c:v>
                </c:pt>
                <c:pt idx="31">
                  <c:v>4</c:v>
                </c:pt>
                <c:pt idx="32">
                  <c:v>4.2</c:v>
                </c:pt>
                <c:pt idx="33">
                  <c:v>4.4000000000000004</c:v>
                </c:pt>
                <c:pt idx="34">
                  <c:v>4.5999999999999996</c:v>
                </c:pt>
                <c:pt idx="35">
                  <c:v>4.8</c:v>
                </c:pt>
                <c:pt idx="36">
                  <c:v>5</c:v>
                </c:pt>
                <c:pt idx="37">
                  <c:v>5.2</c:v>
                </c:pt>
                <c:pt idx="38">
                  <c:v>5.4</c:v>
                </c:pt>
                <c:pt idx="39">
                  <c:v>5.6</c:v>
                </c:pt>
                <c:pt idx="40">
                  <c:v>5.7</c:v>
                </c:pt>
                <c:pt idx="41">
                  <c:v>5.7</c:v>
                </c:pt>
                <c:pt idx="42">
                  <c:v>5.7</c:v>
                </c:pt>
                <c:pt idx="43">
                  <c:v>5.7</c:v>
                </c:pt>
                <c:pt idx="44">
                  <c:v>5.7</c:v>
                </c:pt>
              </c:numCache>
            </c:numRef>
          </c:yVal>
          <c:smooth val="1"/>
          <c:extLst>
            <c:ext xmlns:c16="http://schemas.microsoft.com/office/drawing/2014/chart" uri="{C3380CC4-5D6E-409C-BE32-E72D297353CC}">
              <c16:uniqueId val="{00000000-F068-4CB8-A8E5-648C2CC1553C}"/>
            </c:ext>
          </c:extLst>
        </c:ser>
        <c:dLbls>
          <c:showLegendKey val="0"/>
          <c:showVal val="0"/>
          <c:showCatName val="0"/>
          <c:showSerName val="0"/>
          <c:showPercent val="0"/>
          <c:showBubbleSize val="0"/>
        </c:dLbls>
        <c:axId val="1621216272"/>
        <c:axId val="1413326768"/>
      </c:scatterChart>
      <c:valAx>
        <c:axId val="16212162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413326768"/>
        <c:crosses val="autoZero"/>
        <c:crossBetween val="midCat"/>
      </c:valAx>
      <c:valAx>
        <c:axId val="1413326768"/>
        <c:scaling>
          <c:orientation val="minMax"/>
          <c:max val="8"/>
          <c:min val="-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2121627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'Ej 8'!$C$1</c:f>
              <c:strCache>
                <c:ptCount val="1"/>
                <c:pt idx="0">
                  <c:v>Vout=Vin/3 +0.53</c:v>
                </c:pt>
              </c:strCache>
            </c:strRef>
          </c:tx>
          <c:spPr>
            <a:ln w="19050" cap="rnd">
              <a:solidFill>
                <a:schemeClr val="accent1"/>
              </a:solidFill>
              <a:round/>
            </a:ln>
            <a:effectLst/>
          </c:spPr>
          <c:marker>
            <c:symbol val="none"/>
          </c:marker>
          <c:xVal>
            <c:numRef>
              <c:f>'Ej 8'!$B$2:$B$100</c:f>
              <c:numCache>
                <c:formatCode>General</c:formatCode>
                <c:ptCount val="99"/>
                <c:pt idx="0">
                  <c:v>-1</c:v>
                </c:pt>
                <c:pt idx="1">
                  <c:v>-0.9</c:v>
                </c:pt>
                <c:pt idx="2">
                  <c:v>-0.8</c:v>
                </c:pt>
                <c:pt idx="3">
                  <c:v>-0.7</c:v>
                </c:pt>
                <c:pt idx="4">
                  <c:v>-0.6</c:v>
                </c:pt>
                <c:pt idx="5">
                  <c:v>-0.5</c:v>
                </c:pt>
                <c:pt idx="6">
                  <c:v>-0.4</c:v>
                </c:pt>
                <c:pt idx="7">
                  <c:v>-0.3</c:v>
                </c:pt>
                <c:pt idx="8">
                  <c:v>-0.2</c:v>
                </c:pt>
                <c:pt idx="9">
                  <c:v>-0.1</c:v>
                </c:pt>
                <c:pt idx="10">
                  <c:v>0</c:v>
                </c:pt>
                <c:pt idx="11">
                  <c:v>0.1</c:v>
                </c:pt>
                <c:pt idx="12">
                  <c:v>0.2</c:v>
                </c:pt>
                <c:pt idx="13">
                  <c:v>0.3</c:v>
                </c:pt>
                <c:pt idx="14">
                  <c:v>0.4</c:v>
                </c:pt>
                <c:pt idx="15">
                  <c:v>0.5</c:v>
                </c:pt>
                <c:pt idx="16">
                  <c:v>0.6</c:v>
                </c:pt>
                <c:pt idx="17">
                  <c:v>0.7</c:v>
                </c:pt>
                <c:pt idx="18">
                  <c:v>0.8</c:v>
                </c:pt>
                <c:pt idx="19">
                  <c:v>0.9</c:v>
                </c:pt>
                <c:pt idx="20">
                  <c:v>1</c:v>
                </c:pt>
                <c:pt idx="21">
                  <c:v>1.1000000000000001</c:v>
                </c:pt>
                <c:pt idx="22">
                  <c:v>1.2</c:v>
                </c:pt>
                <c:pt idx="23">
                  <c:v>1.3</c:v>
                </c:pt>
                <c:pt idx="24">
                  <c:v>1.4</c:v>
                </c:pt>
                <c:pt idx="25">
                  <c:v>1.5</c:v>
                </c:pt>
                <c:pt idx="26">
                  <c:v>1.6</c:v>
                </c:pt>
                <c:pt idx="27">
                  <c:v>1.7</c:v>
                </c:pt>
                <c:pt idx="28">
                  <c:v>1.8</c:v>
                </c:pt>
                <c:pt idx="29">
                  <c:v>1.9</c:v>
                </c:pt>
                <c:pt idx="30">
                  <c:v>2</c:v>
                </c:pt>
                <c:pt idx="31">
                  <c:v>2.1</c:v>
                </c:pt>
                <c:pt idx="32">
                  <c:v>2.2000000000000002</c:v>
                </c:pt>
                <c:pt idx="33">
                  <c:v>2.2999999999999998</c:v>
                </c:pt>
                <c:pt idx="34">
                  <c:v>2.4</c:v>
                </c:pt>
                <c:pt idx="35">
                  <c:v>2.5</c:v>
                </c:pt>
                <c:pt idx="36">
                  <c:v>2.6</c:v>
                </c:pt>
                <c:pt idx="37">
                  <c:v>2.7</c:v>
                </c:pt>
                <c:pt idx="38">
                  <c:v>2.8</c:v>
                </c:pt>
                <c:pt idx="39">
                  <c:v>2.9</c:v>
                </c:pt>
                <c:pt idx="40">
                  <c:v>3</c:v>
                </c:pt>
                <c:pt idx="41">
                  <c:v>3.1</c:v>
                </c:pt>
                <c:pt idx="42">
                  <c:v>3.2</c:v>
                </c:pt>
                <c:pt idx="43">
                  <c:v>3.3</c:v>
                </c:pt>
                <c:pt idx="44">
                  <c:v>3.4</c:v>
                </c:pt>
                <c:pt idx="45">
                  <c:v>3.5</c:v>
                </c:pt>
                <c:pt idx="46">
                  <c:v>3.6</c:v>
                </c:pt>
                <c:pt idx="47">
                  <c:v>3.7</c:v>
                </c:pt>
                <c:pt idx="48">
                  <c:v>3.8</c:v>
                </c:pt>
                <c:pt idx="49">
                  <c:v>3.9</c:v>
                </c:pt>
                <c:pt idx="50">
                  <c:v>4</c:v>
                </c:pt>
                <c:pt idx="51">
                  <c:v>4.0999999999999996</c:v>
                </c:pt>
                <c:pt idx="52">
                  <c:v>4.2</c:v>
                </c:pt>
                <c:pt idx="53">
                  <c:v>4.3</c:v>
                </c:pt>
                <c:pt idx="54">
                  <c:v>4.4000000000000004</c:v>
                </c:pt>
                <c:pt idx="55">
                  <c:v>4.5</c:v>
                </c:pt>
                <c:pt idx="56">
                  <c:v>4.5999999999999996</c:v>
                </c:pt>
                <c:pt idx="57">
                  <c:v>4.7</c:v>
                </c:pt>
                <c:pt idx="58">
                  <c:v>4.8</c:v>
                </c:pt>
                <c:pt idx="59">
                  <c:v>4.9000000000000004</c:v>
                </c:pt>
                <c:pt idx="60">
                  <c:v>5</c:v>
                </c:pt>
                <c:pt idx="61">
                  <c:v>5.0999999999999996</c:v>
                </c:pt>
                <c:pt idx="62">
                  <c:v>5.2</c:v>
                </c:pt>
                <c:pt idx="63">
                  <c:v>5.3</c:v>
                </c:pt>
                <c:pt idx="64">
                  <c:v>5.4</c:v>
                </c:pt>
                <c:pt idx="65">
                  <c:v>5.5</c:v>
                </c:pt>
                <c:pt idx="66">
                  <c:v>5.6</c:v>
                </c:pt>
                <c:pt idx="67">
                  <c:v>5.7</c:v>
                </c:pt>
                <c:pt idx="68">
                  <c:v>5.8</c:v>
                </c:pt>
                <c:pt idx="69">
                  <c:v>5.9</c:v>
                </c:pt>
                <c:pt idx="70">
                  <c:v>6</c:v>
                </c:pt>
                <c:pt idx="71">
                  <c:v>6.1</c:v>
                </c:pt>
                <c:pt idx="72">
                  <c:v>6.2</c:v>
                </c:pt>
                <c:pt idx="73">
                  <c:v>6.3</c:v>
                </c:pt>
                <c:pt idx="74">
                  <c:v>6.4</c:v>
                </c:pt>
                <c:pt idx="75">
                  <c:v>6.5</c:v>
                </c:pt>
                <c:pt idx="76">
                  <c:v>6.6</c:v>
                </c:pt>
                <c:pt idx="77">
                  <c:v>6.7</c:v>
                </c:pt>
                <c:pt idx="78">
                  <c:v>6.8</c:v>
                </c:pt>
                <c:pt idx="79">
                  <c:v>6.9</c:v>
                </c:pt>
                <c:pt idx="80">
                  <c:v>7</c:v>
                </c:pt>
                <c:pt idx="81">
                  <c:v>7.1</c:v>
                </c:pt>
                <c:pt idx="82">
                  <c:v>7.2</c:v>
                </c:pt>
                <c:pt idx="83">
                  <c:v>7.3</c:v>
                </c:pt>
                <c:pt idx="84">
                  <c:v>7.4</c:v>
                </c:pt>
                <c:pt idx="85">
                  <c:v>7.5</c:v>
                </c:pt>
                <c:pt idx="86">
                  <c:v>7.6</c:v>
                </c:pt>
                <c:pt idx="87">
                  <c:v>7.7</c:v>
                </c:pt>
                <c:pt idx="88">
                  <c:v>7.8</c:v>
                </c:pt>
                <c:pt idx="89">
                  <c:v>7.9</c:v>
                </c:pt>
                <c:pt idx="90">
                  <c:v>8.0000000000000107</c:v>
                </c:pt>
                <c:pt idx="91">
                  <c:v>8.1000000000000103</c:v>
                </c:pt>
                <c:pt idx="92">
                  <c:v>8.2000000000000099</c:v>
                </c:pt>
                <c:pt idx="93">
                  <c:v>8.3000000000000096</c:v>
                </c:pt>
                <c:pt idx="94">
                  <c:v>8.4000000000000092</c:v>
                </c:pt>
                <c:pt idx="95">
                  <c:v>8.5000000000000107</c:v>
                </c:pt>
                <c:pt idx="96">
                  <c:v>8.6000000000000103</c:v>
                </c:pt>
                <c:pt idx="97">
                  <c:v>8.7000000000000099</c:v>
                </c:pt>
                <c:pt idx="98">
                  <c:v>8.8000000000000096</c:v>
                </c:pt>
              </c:numCache>
            </c:numRef>
          </c:xVal>
          <c:yVal>
            <c:numRef>
              <c:f>'Ej 8'!$C$2:$C$100</c:f>
              <c:numCache>
                <c:formatCode>General</c:formatCode>
                <c:ptCount val="99"/>
                <c:pt idx="0">
                  <c:v>0.19666666666666671</c:v>
                </c:pt>
                <c:pt idx="1">
                  <c:v>0.23000000000000004</c:v>
                </c:pt>
                <c:pt idx="2">
                  <c:v>0.26333333333333336</c:v>
                </c:pt>
                <c:pt idx="3">
                  <c:v>0.29666666666666675</c:v>
                </c:pt>
                <c:pt idx="4">
                  <c:v>0.33000000000000007</c:v>
                </c:pt>
                <c:pt idx="5">
                  <c:v>0.3633333333333334</c:v>
                </c:pt>
                <c:pt idx="6">
                  <c:v>0.39666666666666672</c:v>
                </c:pt>
                <c:pt idx="7">
                  <c:v>0.43000000000000005</c:v>
                </c:pt>
                <c:pt idx="8">
                  <c:v>0.46333333333333337</c:v>
                </c:pt>
                <c:pt idx="9">
                  <c:v>0.4966666666666667</c:v>
                </c:pt>
                <c:pt idx="10">
                  <c:v>0.53</c:v>
                </c:pt>
                <c:pt idx="11">
                  <c:v>0.56333333333333335</c:v>
                </c:pt>
                <c:pt idx="12">
                  <c:v>0.59666666666666668</c:v>
                </c:pt>
                <c:pt idx="13">
                  <c:v>0.63</c:v>
                </c:pt>
                <c:pt idx="14">
                  <c:v>0.66333333333333333</c:v>
                </c:pt>
                <c:pt idx="15">
                  <c:v>0.69666666666666666</c:v>
                </c:pt>
                <c:pt idx="16">
                  <c:v>0.73</c:v>
                </c:pt>
                <c:pt idx="17">
                  <c:v>0.76333333333333331</c:v>
                </c:pt>
                <c:pt idx="18">
                  <c:v>0.79666666666666663</c:v>
                </c:pt>
                <c:pt idx="19">
                  <c:v>0.83000000000000007</c:v>
                </c:pt>
                <c:pt idx="20">
                  <c:v>0.86333333333333329</c:v>
                </c:pt>
                <c:pt idx="21">
                  <c:v>0.89666666666666672</c:v>
                </c:pt>
                <c:pt idx="22">
                  <c:v>0.92999999999999994</c:v>
                </c:pt>
                <c:pt idx="23">
                  <c:v>0.96333333333333337</c:v>
                </c:pt>
                <c:pt idx="24">
                  <c:v>0.99666666666666659</c:v>
                </c:pt>
                <c:pt idx="25">
                  <c:v>1.03</c:v>
                </c:pt>
                <c:pt idx="26">
                  <c:v>1.0633333333333335</c:v>
                </c:pt>
                <c:pt idx="27">
                  <c:v>1.0966666666666667</c:v>
                </c:pt>
                <c:pt idx="28">
                  <c:v>1.1299999999999999</c:v>
                </c:pt>
                <c:pt idx="29">
                  <c:v>1.1633333333333333</c:v>
                </c:pt>
                <c:pt idx="30">
                  <c:v>1.1966666666666668</c:v>
                </c:pt>
                <c:pt idx="31">
                  <c:v>1.23</c:v>
                </c:pt>
                <c:pt idx="32">
                  <c:v>1.2633333333333334</c:v>
                </c:pt>
                <c:pt idx="33">
                  <c:v>1.2966666666666666</c:v>
                </c:pt>
                <c:pt idx="34">
                  <c:v>1.33</c:v>
                </c:pt>
                <c:pt idx="35">
                  <c:v>1.3633333333333333</c:v>
                </c:pt>
                <c:pt idx="36">
                  <c:v>1.3966666666666667</c:v>
                </c:pt>
                <c:pt idx="37">
                  <c:v>1.4300000000000002</c:v>
                </c:pt>
                <c:pt idx="38">
                  <c:v>1.4633333333333334</c:v>
                </c:pt>
                <c:pt idx="39">
                  <c:v>1.4966666666666666</c:v>
                </c:pt>
                <c:pt idx="40">
                  <c:v>1.53</c:v>
                </c:pt>
                <c:pt idx="41">
                  <c:v>1.5633333333333335</c:v>
                </c:pt>
                <c:pt idx="42">
                  <c:v>1.5966666666666667</c:v>
                </c:pt>
                <c:pt idx="43">
                  <c:v>1.63</c:v>
                </c:pt>
                <c:pt idx="44">
                  <c:v>1.6633333333333333</c:v>
                </c:pt>
                <c:pt idx="45">
                  <c:v>1.6966666666666668</c:v>
                </c:pt>
                <c:pt idx="46">
                  <c:v>1.73</c:v>
                </c:pt>
                <c:pt idx="47">
                  <c:v>1.7633333333333334</c:v>
                </c:pt>
                <c:pt idx="48">
                  <c:v>1.7966666666666666</c:v>
                </c:pt>
                <c:pt idx="49">
                  <c:v>1.83</c:v>
                </c:pt>
                <c:pt idx="50">
                  <c:v>1.8633333333333333</c:v>
                </c:pt>
                <c:pt idx="51">
                  <c:v>1.8966666666666665</c:v>
                </c:pt>
                <c:pt idx="52">
                  <c:v>1.9300000000000002</c:v>
                </c:pt>
                <c:pt idx="53">
                  <c:v>1.9633333333333334</c:v>
                </c:pt>
                <c:pt idx="54">
                  <c:v>1.9966666666666668</c:v>
                </c:pt>
                <c:pt idx="55">
                  <c:v>2.0300000000000002</c:v>
                </c:pt>
                <c:pt idx="56">
                  <c:v>2.0633333333333335</c:v>
                </c:pt>
                <c:pt idx="57">
                  <c:v>2.0966666666666667</c:v>
                </c:pt>
                <c:pt idx="58">
                  <c:v>2.13</c:v>
                </c:pt>
                <c:pt idx="59">
                  <c:v>2.1633333333333336</c:v>
                </c:pt>
                <c:pt idx="60">
                  <c:v>2.1966666666666668</c:v>
                </c:pt>
                <c:pt idx="61">
                  <c:v>2.23</c:v>
                </c:pt>
                <c:pt idx="62">
                  <c:v>2.2633333333333336</c:v>
                </c:pt>
                <c:pt idx="63">
                  <c:v>2.2966666666666669</c:v>
                </c:pt>
                <c:pt idx="64">
                  <c:v>2.33</c:v>
                </c:pt>
                <c:pt idx="65">
                  <c:v>2.3633333333333333</c:v>
                </c:pt>
                <c:pt idx="66">
                  <c:v>2.3966666666666665</c:v>
                </c:pt>
                <c:pt idx="67">
                  <c:v>2.4300000000000002</c:v>
                </c:pt>
                <c:pt idx="68">
                  <c:v>2.4633333333333334</c:v>
                </c:pt>
                <c:pt idx="69">
                  <c:v>2.496666666666667</c:v>
                </c:pt>
                <c:pt idx="70">
                  <c:v>2.5300000000000002</c:v>
                </c:pt>
                <c:pt idx="71">
                  <c:v>2.5633333333333335</c:v>
                </c:pt>
                <c:pt idx="72">
                  <c:v>2.5966666666666667</c:v>
                </c:pt>
                <c:pt idx="73">
                  <c:v>2.63</c:v>
                </c:pt>
                <c:pt idx="74">
                  <c:v>2.6633333333333331</c:v>
                </c:pt>
                <c:pt idx="75">
                  <c:v>2.6966666666666663</c:v>
                </c:pt>
                <c:pt idx="76">
                  <c:v>2.7299999999999995</c:v>
                </c:pt>
                <c:pt idx="77">
                  <c:v>2.7633333333333336</c:v>
                </c:pt>
                <c:pt idx="78">
                  <c:v>2.7966666666666669</c:v>
                </c:pt>
                <c:pt idx="79">
                  <c:v>2.83</c:v>
                </c:pt>
                <c:pt idx="80">
                  <c:v>2.8633333333333333</c:v>
                </c:pt>
                <c:pt idx="81">
                  <c:v>2.8966666666666665</c:v>
                </c:pt>
                <c:pt idx="82">
                  <c:v>2.9299999999999997</c:v>
                </c:pt>
                <c:pt idx="83">
                  <c:v>2.9633333333333329</c:v>
                </c:pt>
                <c:pt idx="84">
                  <c:v>2.996666666666667</c:v>
                </c:pt>
                <c:pt idx="85">
                  <c:v>3.0300000000000002</c:v>
                </c:pt>
                <c:pt idx="86">
                  <c:v>3.0633333333333335</c:v>
                </c:pt>
                <c:pt idx="87">
                  <c:v>3.0966666666666667</c:v>
                </c:pt>
                <c:pt idx="88">
                  <c:v>3.13</c:v>
                </c:pt>
                <c:pt idx="89">
                  <c:v>3.1633333333333331</c:v>
                </c:pt>
                <c:pt idx="90">
                  <c:v>3.1966666666666699</c:v>
                </c:pt>
                <c:pt idx="91">
                  <c:v>3.2300000000000031</c:v>
                </c:pt>
                <c:pt idx="92">
                  <c:v>3.2633333333333363</c:v>
                </c:pt>
                <c:pt idx="93">
                  <c:v>3.2966666666666695</c:v>
                </c:pt>
                <c:pt idx="94">
                  <c:v>3.3300000000000027</c:v>
                </c:pt>
                <c:pt idx="95">
                  <c:v>3.3633333333333368</c:v>
                </c:pt>
                <c:pt idx="96">
                  <c:v>3.3966666666666701</c:v>
                </c:pt>
                <c:pt idx="97">
                  <c:v>3.4300000000000033</c:v>
                </c:pt>
                <c:pt idx="98">
                  <c:v>3.4633333333333365</c:v>
                </c:pt>
              </c:numCache>
            </c:numRef>
          </c:yVal>
          <c:smooth val="1"/>
          <c:extLst>
            <c:ext xmlns:c16="http://schemas.microsoft.com/office/drawing/2014/chart" uri="{C3380CC4-5D6E-409C-BE32-E72D297353CC}">
              <c16:uniqueId val="{00000000-4915-4D62-B79F-294B5DFC4465}"/>
            </c:ext>
          </c:extLst>
        </c:ser>
        <c:ser>
          <c:idx val="1"/>
          <c:order val="1"/>
          <c:tx>
            <c:strRef>
              <c:f>'Ej 8'!$D$1</c:f>
              <c:strCache>
                <c:ptCount val="1"/>
                <c:pt idx="0">
                  <c:v>Vout= 3</c:v>
                </c:pt>
              </c:strCache>
            </c:strRef>
          </c:tx>
          <c:spPr>
            <a:ln w="19050" cap="rnd">
              <a:solidFill>
                <a:schemeClr val="accent2"/>
              </a:solidFill>
              <a:round/>
            </a:ln>
            <a:effectLst/>
          </c:spPr>
          <c:marker>
            <c:symbol val="none"/>
          </c:marker>
          <c:xVal>
            <c:numRef>
              <c:f>'Ej 8'!$B$2:$B$100</c:f>
              <c:numCache>
                <c:formatCode>General</c:formatCode>
                <c:ptCount val="99"/>
                <c:pt idx="0">
                  <c:v>-1</c:v>
                </c:pt>
                <c:pt idx="1">
                  <c:v>-0.9</c:v>
                </c:pt>
                <c:pt idx="2">
                  <c:v>-0.8</c:v>
                </c:pt>
                <c:pt idx="3">
                  <c:v>-0.7</c:v>
                </c:pt>
                <c:pt idx="4">
                  <c:v>-0.6</c:v>
                </c:pt>
                <c:pt idx="5">
                  <c:v>-0.5</c:v>
                </c:pt>
                <c:pt idx="6">
                  <c:v>-0.4</c:v>
                </c:pt>
                <c:pt idx="7">
                  <c:v>-0.3</c:v>
                </c:pt>
                <c:pt idx="8">
                  <c:v>-0.2</c:v>
                </c:pt>
                <c:pt idx="9">
                  <c:v>-0.1</c:v>
                </c:pt>
                <c:pt idx="10">
                  <c:v>0</c:v>
                </c:pt>
                <c:pt idx="11">
                  <c:v>0.1</c:v>
                </c:pt>
                <c:pt idx="12">
                  <c:v>0.2</c:v>
                </c:pt>
                <c:pt idx="13">
                  <c:v>0.3</c:v>
                </c:pt>
                <c:pt idx="14">
                  <c:v>0.4</c:v>
                </c:pt>
                <c:pt idx="15">
                  <c:v>0.5</c:v>
                </c:pt>
                <c:pt idx="16">
                  <c:v>0.6</c:v>
                </c:pt>
                <c:pt idx="17">
                  <c:v>0.7</c:v>
                </c:pt>
                <c:pt idx="18">
                  <c:v>0.8</c:v>
                </c:pt>
                <c:pt idx="19">
                  <c:v>0.9</c:v>
                </c:pt>
                <c:pt idx="20">
                  <c:v>1</c:v>
                </c:pt>
                <c:pt idx="21">
                  <c:v>1.1000000000000001</c:v>
                </c:pt>
                <c:pt idx="22">
                  <c:v>1.2</c:v>
                </c:pt>
                <c:pt idx="23">
                  <c:v>1.3</c:v>
                </c:pt>
                <c:pt idx="24">
                  <c:v>1.4</c:v>
                </c:pt>
                <c:pt idx="25">
                  <c:v>1.5</c:v>
                </c:pt>
                <c:pt idx="26">
                  <c:v>1.6</c:v>
                </c:pt>
                <c:pt idx="27">
                  <c:v>1.7</c:v>
                </c:pt>
                <c:pt idx="28">
                  <c:v>1.8</c:v>
                </c:pt>
                <c:pt idx="29">
                  <c:v>1.9</c:v>
                </c:pt>
                <c:pt idx="30">
                  <c:v>2</c:v>
                </c:pt>
                <c:pt idx="31">
                  <c:v>2.1</c:v>
                </c:pt>
                <c:pt idx="32">
                  <c:v>2.2000000000000002</c:v>
                </c:pt>
                <c:pt idx="33">
                  <c:v>2.2999999999999998</c:v>
                </c:pt>
                <c:pt idx="34">
                  <c:v>2.4</c:v>
                </c:pt>
                <c:pt idx="35">
                  <c:v>2.5</c:v>
                </c:pt>
                <c:pt idx="36">
                  <c:v>2.6</c:v>
                </c:pt>
                <c:pt idx="37">
                  <c:v>2.7</c:v>
                </c:pt>
                <c:pt idx="38">
                  <c:v>2.8</c:v>
                </c:pt>
                <c:pt idx="39">
                  <c:v>2.9</c:v>
                </c:pt>
                <c:pt idx="40">
                  <c:v>3</c:v>
                </c:pt>
                <c:pt idx="41">
                  <c:v>3.1</c:v>
                </c:pt>
                <c:pt idx="42">
                  <c:v>3.2</c:v>
                </c:pt>
                <c:pt idx="43">
                  <c:v>3.3</c:v>
                </c:pt>
                <c:pt idx="44">
                  <c:v>3.4</c:v>
                </c:pt>
                <c:pt idx="45">
                  <c:v>3.5</c:v>
                </c:pt>
                <c:pt idx="46">
                  <c:v>3.6</c:v>
                </c:pt>
                <c:pt idx="47">
                  <c:v>3.7</c:v>
                </c:pt>
                <c:pt idx="48">
                  <c:v>3.8</c:v>
                </c:pt>
                <c:pt idx="49">
                  <c:v>3.9</c:v>
                </c:pt>
                <c:pt idx="50">
                  <c:v>4</c:v>
                </c:pt>
                <c:pt idx="51">
                  <c:v>4.0999999999999996</c:v>
                </c:pt>
                <c:pt idx="52">
                  <c:v>4.2</c:v>
                </c:pt>
                <c:pt idx="53">
                  <c:v>4.3</c:v>
                </c:pt>
                <c:pt idx="54">
                  <c:v>4.4000000000000004</c:v>
                </c:pt>
                <c:pt idx="55">
                  <c:v>4.5</c:v>
                </c:pt>
                <c:pt idx="56">
                  <c:v>4.5999999999999996</c:v>
                </c:pt>
                <c:pt idx="57">
                  <c:v>4.7</c:v>
                </c:pt>
                <c:pt idx="58">
                  <c:v>4.8</c:v>
                </c:pt>
                <c:pt idx="59">
                  <c:v>4.9000000000000004</c:v>
                </c:pt>
                <c:pt idx="60">
                  <c:v>5</c:v>
                </c:pt>
                <c:pt idx="61">
                  <c:v>5.0999999999999996</c:v>
                </c:pt>
                <c:pt idx="62">
                  <c:v>5.2</c:v>
                </c:pt>
                <c:pt idx="63">
                  <c:v>5.3</c:v>
                </c:pt>
                <c:pt idx="64">
                  <c:v>5.4</c:v>
                </c:pt>
                <c:pt idx="65">
                  <c:v>5.5</c:v>
                </c:pt>
                <c:pt idx="66">
                  <c:v>5.6</c:v>
                </c:pt>
                <c:pt idx="67">
                  <c:v>5.7</c:v>
                </c:pt>
                <c:pt idx="68">
                  <c:v>5.8</c:v>
                </c:pt>
                <c:pt idx="69">
                  <c:v>5.9</c:v>
                </c:pt>
                <c:pt idx="70">
                  <c:v>6</c:v>
                </c:pt>
                <c:pt idx="71">
                  <c:v>6.1</c:v>
                </c:pt>
                <c:pt idx="72">
                  <c:v>6.2</c:v>
                </c:pt>
                <c:pt idx="73">
                  <c:v>6.3</c:v>
                </c:pt>
                <c:pt idx="74">
                  <c:v>6.4</c:v>
                </c:pt>
                <c:pt idx="75">
                  <c:v>6.5</c:v>
                </c:pt>
                <c:pt idx="76">
                  <c:v>6.6</c:v>
                </c:pt>
                <c:pt idx="77">
                  <c:v>6.7</c:v>
                </c:pt>
                <c:pt idx="78">
                  <c:v>6.8</c:v>
                </c:pt>
                <c:pt idx="79">
                  <c:v>6.9</c:v>
                </c:pt>
                <c:pt idx="80">
                  <c:v>7</c:v>
                </c:pt>
                <c:pt idx="81">
                  <c:v>7.1</c:v>
                </c:pt>
                <c:pt idx="82">
                  <c:v>7.2</c:v>
                </c:pt>
                <c:pt idx="83">
                  <c:v>7.3</c:v>
                </c:pt>
                <c:pt idx="84">
                  <c:v>7.4</c:v>
                </c:pt>
                <c:pt idx="85">
                  <c:v>7.5</c:v>
                </c:pt>
                <c:pt idx="86">
                  <c:v>7.6</c:v>
                </c:pt>
                <c:pt idx="87">
                  <c:v>7.7</c:v>
                </c:pt>
                <c:pt idx="88">
                  <c:v>7.8</c:v>
                </c:pt>
                <c:pt idx="89">
                  <c:v>7.9</c:v>
                </c:pt>
                <c:pt idx="90">
                  <c:v>8.0000000000000107</c:v>
                </c:pt>
                <c:pt idx="91">
                  <c:v>8.1000000000000103</c:v>
                </c:pt>
                <c:pt idx="92">
                  <c:v>8.2000000000000099</c:v>
                </c:pt>
                <c:pt idx="93">
                  <c:v>8.3000000000000096</c:v>
                </c:pt>
                <c:pt idx="94">
                  <c:v>8.4000000000000092</c:v>
                </c:pt>
                <c:pt idx="95">
                  <c:v>8.5000000000000107</c:v>
                </c:pt>
                <c:pt idx="96">
                  <c:v>8.6000000000000103</c:v>
                </c:pt>
                <c:pt idx="97">
                  <c:v>8.7000000000000099</c:v>
                </c:pt>
                <c:pt idx="98">
                  <c:v>8.8000000000000096</c:v>
                </c:pt>
              </c:numCache>
            </c:numRef>
          </c:xVal>
          <c:yVal>
            <c:numRef>
              <c:f>'Ej 8'!$D$2:$D$100</c:f>
              <c:numCache>
                <c:formatCode>General</c:formatCode>
                <c:ptCount val="99"/>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pt idx="20">
                  <c:v>3</c:v>
                </c:pt>
                <c:pt idx="21">
                  <c:v>3</c:v>
                </c:pt>
                <c:pt idx="22">
                  <c:v>3</c:v>
                </c:pt>
                <c:pt idx="23">
                  <c:v>3</c:v>
                </c:pt>
                <c:pt idx="24">
                  <c:v>3</c:v>
                </c:pt>
                <c:pt idx="25">
                  <c:v>3</c:v>
                </c:pt>
                <c:pt idx="26">
                  <c:v>3</c:v>
                </c:pt>
                <c:pt idx="27">
                  <c:v>3</c:v>
                </c:pt>
                <c:pt idx="28">
                  <c:v>3</c:v>
                </c:pt>
                <c:pt idx="29">
                  <c:v>3</c:v>
                </c:pt>
                <c:pt idx="30">
                  <c:v>3</c:v>
                </c:pt>
                <c:pt idx="31">
                  <c:v>3</c:v>
                </c:pt>
                <c:pt idx="32">
                  <c:v>3</c:v>
                </c:pt>
                <c:pt idx="33">
                  <c:v>3</c:v>
                </c:pt>
                <c:pt idx="34">
                  <c:v>3</c:v>
                </c:pt>
                <c:pt idx="35">
                  <c:v>3</c:v>
                </c:pt>
                <c:pt idx="36">
                  <c:v>3</c:v>
                </c:pt>
                <c:pt idx="37">
                  <c:v>3</c:v>
                </c:pt>
                <c:pt idx="38">
                  <c:v>3</c:v>
                </c:pt>
                <c:pt idx="39">
                  <c:v>3</c:v>
                </c:pt>
                <c:pt idx="40">
                  <c:v>3</c:v>
                </c:pt>
                <c:pt idx="41">
                  <c:v>3</c:v>
                </c:pt>
                <c:pt idx="42">
                  <c:v>3</c:v>
                </c:pt>
                <c:pt idx="43">
                  <c:v>3</c:v>
                </c:pt>
                <c:pt idx="44">
                  <c:v>3</c:v>
                </c:pt>
                <c:pt idx="45">
                  <c:v>3</c:v>
                </c:pt>
                <c:pt idx="46">
                  <c:v>3</c:v>
                </c:pt>
                <c:pt idx="47">
                  <c:v>3</c:v>
                </c:pt>
                <c:pt idx="48">
                  <c:v>3</c:v>
                </c:pt>
                <c:pt idx="49">
                  <c:v>3</c:v>
                </c:pt>
                <c:pt idx="50">
                  <c:v>3</c:v>
                </c:pt>
                <c:pt idx="51">
                  <c:v>3</c:v>
                </c:pt>
                <c:pt idx="52">
                  <c:v>3</c:v>
                </c:pt>
                <c:pt idx="53">
                  <c:v>3</c:v>
                </c:pt>
                <c:pt idx="54">
                  <c:v>3</c:v>
                </c:pt>
                <c:pt idx="55">
                  <c:v>3</c:v>
                </c:pt>
                <c:pt idx="56">
                  <c:v>3</c:v>
                </c:pt>
                <c:pt idx="57">
                  <c:v>3</c:v>
                </c:pt>
                <c:pt idx="58">
                  <c:v>3</c:v>
                </c:pt>
                <c:pt idx="59">
                  <c:v>3</c:v>
                </c:pt>
                <c:pt idx="60">
                  <c:v>3</c:v>
                </c:pt>
                <c:pt idx="61">
                  <c:v>3</c:v>
                </c:pt>
                <c:pt idx="62">
                  <c:v>3</c:v>
                </c:pt>
                <c:pt idx="63">
                  <c:v>3</c:v>
                </c:pt>
                <c:pt idx="64">
                  <c:v>3</c:v>
                </c:pt>
                <c:pt idx="65">
                  <c:v>3</c:v>
                </c:pt>
                <c:pt idx="66">
                  <c:v>3</c:v>
                </c:pt>
                <c:pt idx="67">
                  <c:v>3</c:v>
                </c:pt>
                <c:pt idx="68">
                  <c:v>3</c:v>
                </c:pt>
                <c:pt idx="69">
                  <c:v>3</c:v>
                </c:pt>
                <c:pt idx="70">
                  <c:v>3</c:v>
                </c:pt>
                <c:pt idx="71">
                  <c:v>3</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pt idx="86">
                  <c:v>3</c:v>
                </c:pt>
                <c:pt idx="87">
                  <c:v>3</c:v>
                </c:pt>
                <c:pt idx="88">
                  <c:v>3</c:v>
                </c:pt>
                <c:pt idx="89">
                  <c:v>3</c:v>
                </c:pt>
                <c:pt idx="90">
                  <c:v>3</c:v>
                </c:pt>
                <c:pt idx="91">
                  <c:v>3</c:v>
                </c:pt>
                <c:pt idx="92">
                  <c:v>3</c:v>
                </c:pt>
                <c:pt idx="93">
                  <c:v>3</c:v>
                </c:pt>
                <c:pt idx="94">
                  <c:v>3</c:v>
                </c:pt>
                <c:pt idx="95">
                  <c:v>3</c:v>
                </c:pt>
                <c:pt idx="96">
                  <c:v>3</c:v>
                </c:pt>
                <c:pt idx="97">
                  <c:v>3</c:v>
                </c:pt>
                <c:pt idx="98">
                  <c:v>3</c:v>
                </c:pt>
              </c:numCache>
            </c:numRef>
          </c:yVal>
          <c:smooth val="1"/>
          <c:extLst>
            <c:ext xmlns:c16="http://schemas.microsoft.com/office/drawing/2014/chart" uri="{C3380CC4-5D6E-409C-BE32-E72D297353CC}">
              <c16:uniqueId val="{00000001-4915-4D62-B79F-294B5DFC4465}"/>
            </c:ext>
          </c:extLst>
        </c:ser>
        <c:dLbls>
          <c:showLegendKey val="0"/>
          <c:showVal val="0"/>
          <c:showCatName val="0"/>
          <c:showSerName val="0"/>
          <c:showPercent val="0"/>
          <c:showBubbleSize val="0"/>
        </c:dLbls>
        <c:axId val="1659542976"/>
        <c:axId val="1658880064"/>
      </c:scatterChart>
      <c:valAx>
        <c:axId val="165954297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Vin (V)</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58880064"/>
        <c:crosses val="autoZero"/>
        <c:crossBetween val="midCat"/>
      </c:valAx>
      <c:valAx>
        <c:axId val="16588800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ES"/>
                  <a:t>Vout (V)</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165954297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3" name="Rectangle 1"/>
          <p:cNvSpPr/>
          <p:nvPr/>
        </p:nvSpPr>
        <p:spPr>
          <a:xfrm>
            <a:off x="0" y="0"/>
            <a:ext cx="6858000" cy="9144000"/>
          </a:xfrm>
          <a:prstGeom prst="rect">
            <a:avLst/>
          </a:prstGeom>
          <a:solidFill>
            <a:srgbClr val="FFFFFF"/>
          </a:solidFill>
          <a:ln>
            <a:noFill/>
          </a:ln>
        </p:spPr>
      </p:sp>
      <p:sp>
        <p:nvSpPr>
          <p:cNvPr id="84" name="PlaceHolder 2"/>
          <p:cNvSpPr>
            <a:spLocks noGrp="1"/>
          </p:cNvSpPr>
          <p:nvPr>
            <p:ph type="hdr"/>
          </p:nvPr>
        </p:nvSpPr>
        <p:spPr>
          <a:xfrm>
            <a:off x="-360" y="0"/>
            <a:ext cx="2971800" cy="457200"/>
          </a:xfrm>
          <a:prstGeom prst="rect">
            <a:avLst/>
          </a:prstGeom>
        </p:spPr>
        <p:txBody>
          <a:bodyPr lIns="90000" tIns="46800" rIns="90000" bIns="46800"/>
          <a:lstStyle/>
          <a:p>
            <a:endParaRPr lang="es-ES" sz="2400" b="0" strike="noStrike" spc="-1">
              <a:solidFill>
                <a:srgbClr val="000000"/>
              </a:solidFill>
              <a:uFill>
                <a:solidFill>
                  <a:srgbClr val="FFFFFF"/>
                </a:solidFill>
              </a:uFill>
              <a:latin typeface="Times New Roman"/>
            </a:endParaRPr>
          </a:p>
        </p:txBody>
      </p:sp>
      <p:sp>
        <p:nvSpPr>
          <p:cNvPr id="85" name="PlaceHolder 3"/>
          <p:cNvSpPr>
            <a:spLocks noGrp="1"/>
          </p:cNvSpPr>
          <p:nvPr>
            <p:ph type="dt"/>
          </p:nvPr>
        </p:nvSpPr>
        <p:spPr>
          <a:xfrm>
            <a:off x="3884400" y="0"/>
            <a:ext cx="2971800" cy="457200"/>
          </a:xfrm>
          <a:prstGeom prst="rect">
            <a:avLst/>
          </a:prstGeom>
        </p:spPr>
        <p:txBody>
          <a:bodyPr lIns="90000" tIns="46800" rIns="90000" bIns="46800"/>
          <a:lstStyle/>
          <a:p>
            <a:endParaRPr lang="es-ES" sz="2400" b="0" strike="noStrike" spc="-1">
              <a:solidFill>
                <a:srgbClr val="000000"/>
              </a:solidFill>
              <a:uFill>
                <a:solidFill>
                  <a:srgbClr val="FFFFFF"/>
                </a:solidFill>
              </a:uFill>
              <a:latin typeface="Times New Roman"/>
            </a:endParaRPr>
          </a:p>
        </p:txBody>
      </p:sp>
      <p:sp>
        <p:nvSpPr>
          <p:cNvPr id="86" name="PlaceHolder 4"/>
          <p:cNvSpPr>
            <a:spLocks noGrp="1"/>
          </p:cNvSpPr>
          <p:nvPr>
            <p:ph type="body"/>
          </p:nvPr>
        </p:nvSpPr>
        <p:spPr>
          <a:xfrm>
            <a:off x="685800" y="4343400"/>
            <a:ext cx="5486400" cy="4114800"/>
          </a:xfrm>
          <a:prstGeom prst="rect">
            <a:avLst/>
          </a:prstGeom>
        </p:spPr>
        <p:txBody>
          <a:bodyPr lIns="0" tIns="0" rIns="0" bIns="0"/>
          <a:lstStyle/>
          <a:p>
            <a:r>
              <a:rPr lang="es-ES" sz="1200" b="0" strike="noStrike" spc="-1">
                <a:solidFill>
                  <a:srgbClr val="000000"/>
                </a:solidFill>
                <a:uFill>
                  <a:solidFill>
                    <a:srgbClr val="FFFFFF"/>
                  </a:solidFill>
                </a:uFill>
                <a:latin typeface="Times New Roman"/>
              </a:rPr>
              <a:t>Click to edit the notes format</a:t>
            </a:r>
          </a:p>
        </p:txBody>
      </p:sp>
      <p:sp>
        <p:nvSpPr>
          <p:cNvPr id="87" name="PlaceHolder 5"/>
          <p:cNvSpPr>
            <a:spLocks noGrp="1"/>
          </p:cNvSpPr>
          <p:nvPr>
            <p:ph type="ftr"/>
          </p:nvPr>
        </p:nvSpPr>
        <p:spPr>
          <a:xfrm>
            <a:off x="-360" y="8685360"/>
            <a:ext cx="2971800" cy="457200"/>
          </a:xfrm>
          <a:prstGeom prst="rect">
            <a:avLst/>
          </a:prstGeom>
        </p:spPr>
        <p:txBody>
          <a:bodyPr lIns="90000" tIns="46800" rIns="90000" bIns="46800" anchor="b"/>
          <a:lstStyle/>
          <a:p>
            <a:endParaRPr lang="es-ES" sz="2400" b="0" strike="noStrike" spc="-1">
              <a:solidFill>
                <a:srgbClr val="000000"/>
              </a:solidFill>
              <a:uFill>
                <a:solidFill>
                  <a:srgbClr val="FFFFFF"/>
                </a:solidFill>
              </a:uFill>
              <a:latin typeface="Times New Roman"/>
            </a:endParaRPr>
          </a:p>
        </p:txBody>
      </p:sp>
      <p:sp>
        <p:nvSpPr>
          <p:cNvPr id="88" name="PlaceHolder 6"/>
          <p:cNvSpPr>
            <a:spLocks noGrp="1"/>
          </p:cNvSpPr>
          <p:nvPr>
            <p:ph type="sldNum"/>
          </p:nvPr>
        </p:nvSpPr>
        <p:spPr>
          <a:xfrm>
            <a:off x="3884400" y="8685360"/>
            <a:ext cx="2971800" cy="457200"/>
          </a:xfrm>
          <a:prstGeom prst="rect">
            <a:avLst/>
          </a:prstGeom>
        </p:spPr>
        <p:txBody>
          <a:bodyPr lIns="90000" tIns="46800" rIns="90000" bIns="46800" anchor="b"/>
          <a:lstStyle/>
          <a:p>
            <a:pPr marL="216000" indent="-216000" algn="r">
              <a:buClr>
                <a:srgbClr val="000000"/>
              </a:buClr>
              <a:buSzPct val="45000"/>
              <a:buFont typeface="Wingdings" charset="2"/>
              <a:buChar char=""/>
            </a:pPr>
            <a:fld id="{7654A69B-F312-447D-A297-ECE78C3346D3}" type="slidenum">
              <a:rPr lang="es-ES" sz="1200" b="0" strike="noStrike" spc="-1">
                <a:solidFill>
                  <a:srgbClr val="000000"/>
                </a:solidFill>
                <a:uFill>
                  <a:solidFill>
                    <a:srgbClr val="FFFFFF"/>
                  </a:solidFill>
                </a:uFill>
                <a:latin typeface="Times New Roman"/>
              </a:rPr>
              <a:t>‹Nº›</a:t>
            </a:fld>
            <a:endParaRPr lang="es-ES" sz="2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27" name="PlaceHolder 2"/>
          <p:cNvSpPr>
            <a:spLocks noGrp="1"/>
          </p:cNvSpPr>
          <p:nvPr>
            <p:ph type="body"/>
          </p:nvPr>
        </p:nvSpPr>
        <p:spPr>
          <a:xfrm>
            <a:off x="685800" y="1981080"/>
            <a:ext cx="77724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28" name="PlaceHolder 3"/>
          <p:cNvSpPr>
            <a:spLocks noGrp="1"/>
          </p:cNvSpPr>
          <p:nvPr>
            <p:ph type="body"/>
          </p:nvPr>
        </p:nvSpPr>
        <p:spPr>
          <a:xfrm>
            <a:off x="685800" y="4130640"/>
            <a:ext cx="77724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30" name="PlaceHolder 2"/>
          <p:cNvSpPr>
            <a:spLocks noGrp="1"/>
          </p:cNvSpPr>
          <p:nvPr>
            <p:ph type="body"/>
          </p:nvPr>
        </p:nvSpPr>
        <p:spPr>
          <a:xfrm>
            <a:off x="685800" y="198108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31" name="PlaceHolder 3"/>
          <p:cNvSpPr>
            <a:spLocks noGrp="1"/>
          </p:cNvSpPr>
          <p:nvPr>
            <p:ph type="body"/>
          </p:nvPr>
        </p:nvSpPr>
        <p:spPr>
          <a:xfrm>
            <a:off x="4668480" y="198108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32" name="PlaceHolder 4"/>
          <p:cNvSpPr>
            <a:spLocks noGrp="1"/>
          </p:cNvSpPr>
          <p:nvPr>
            <p:ph type="body"/>
          </p:nvPr>
        </p:nvSpPr>
        <p:spPr>
          <a:xfrm>
            <a:off x="4668480" y="413064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33" name="PlaceHolder 5"/>
          <p:cNvSpPr>
            <a:spLocks noGrp="1"/>
          </p:cNvSpPr>
          <p:nvPr>
            <p:ph type="body"/>
          </p:nvPr>
        </p:nvSpPr>
        <p:spPr>
          <a:xfrm>
            <a:off x="685800" y="413064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35" name="PlaceHolder 2"/>
          <p:cNvSpPr>
            <a:spLocks noGrp="1"/>
          </p:cNvSpPr>
          <p:nvPr>
            <p:ph type="body"/>
          </p:nvPr>
        </p:nvSpPr>
        <p:spPr>
          <a:xfrm>
            <a:off x="685800" y="1981080"/>
            <a:ext cx="77724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36" name="PlaceHolder 3"/>
          <p:cNvSpPr>
            <a:spLocks noGrp="1"/>
          </p:cNvSpPr>
          <p:nvPr>
            <p:ph type="body"/>
          </p:nvPr>
        </p:nvSpPr>
        <p:spPr>
          <a:xfrm>
            <a:off x="685800" y="1981080"/>
            <a:ext cx="77724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pic>
        <p:nvPicPr>
          <p:cNvPr id="37" name="Imagen 36"/>
          <p:cNvPicPr/>
          <p:nvPr/>
        </p:nvPicPr>
        <p:blipFill>
          <a:blip r:embed="rId2"/>
          <a:stretch/>
        </p:blipFill>
        <p:spPr>
          <a:xfrm>
            <a:off x="1993320" y="1981080"/>
            <a:ext cx="5157000" cy="4114800"/>
          </a:xfrm>
          <a:prstGeom prst="rect">
            <a:avLst/>
          </a:prstGeom>
          <a:ln>
            <a:noFill/>
          </a:ln>
        </p:spPr>
      </p:pic>
      <p:pic>
        <p:nvPicPr>
          <p:cNvPr id="38" name="Imagen 37"/>
          <p:cNvPicPr/>
          <p:nvPr/>
        </p:nvPicPr>
        <p:blipFill>
          <a:blip r:embed="rId2"/>
          <a:stretch/>
        </p:blipFill>
        <p:spPr>
          <a:xfrm>
            <a:off x="1993320" y="1981080"/>
            <a:ext cx="5157000" cy="411480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50" name="PlaceHolder 2"/>
          <p:cNvSpPr>
            <a:spLocks noGrp="1"/>
          </p:cNvSpPr>
          <p:nvPr>
            <p:ph type="subTitle"/>
          </p:nvPr>
        </p:nvSpPr>
        <p:spPr>
          <a:xfrm>
            <a:off x="685800" y="1981080"/>
            <a:ext cx="7772400" cy="411480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52" name="PlaceHolder 2"/>
          <p:cNvSpPr>
            <a:spLocks noGrp="1"/>
          </p:cNvSpPr>
          <p:nvPr>
            <p:ph type="body"/>
          </p:nvPr>
        </p:nvSpPr>
        <p:spPr>
          <a:xfrm>
            <a:off x="685800" y="1981080"/>
            <a:ext cx="77724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54" name="PlaceHolder 2"/>
          <p:cNvSpPr>
            <a:spLocks noGrp="1"/>
          </p:cNvSpPr>
          <p:nvPr>
            <p:ph type="body"/>
          </p:nvPr>
        </p:nvSpPr>
        <p:spPr>
          <a:xfrm>
            <a:off x="685800" y="1981080"/>
            <a:ext cx="37926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55" name="PlaceHolder 3"/>
          <p:cNvSpPr>
            <a:spLocks noGrp="1"/>
          </p:cNvSpPr>
          <p:nvPr>
            <p:ph type="body"/>
          </p:nvPr>
        </p:nvSpPr>
        <p:spPr>
          <a:xfrm>
            <a:off x="4668480" y="1981080"/>
            <a:ext cx="37926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85800" y="609120"/>
            <a:ext cx="7772400" cy="529956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59" name="PlaceHolder 2"/>
          <p:cNvSpPr>
            <a:spLocks noGrp="1"/>
          </p:cNvSpPr>
          <p:nvPr>
            <p:ph type="body"/>
          </p:nvPr>
        </p:nvSpPr>
        <p:spPr>
          <a:xfrm>
            <a:off x="685800" y="198108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60" name="PlaceHolder 3"/>
          <p:cNvSpPr>
            <a:spLocks noGrp="1"/>
          </p:cNvSpPr>
          <p:nvPr>
            <p:ph type="body"/>
          </p:nvPr>
        </p:nvSpPr>
        <p:spPr>
          <a:xfrm>
            <a:off x="685800" y="413064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61" name="PlaceHolder 4"/>
          <p:cNvSpPr>
            <a:spLocks noGrp="1"/>
          </p:cNvSpPr>
          <p:nvPr>
            <p:ph type="body"/>
          </p:nvPr>
        </p:nvSpPr>
        <p:spPr>
          <a:xfrm>
            <a:off x="4668480" y="1981080"/>
            <a:ext cx="37926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6" name="PlaceHolder 2"/>
          <p:cNvSpPr>
            <a:spLocks noGrp="1"/>
          </p:cNvSpPr>
          <p:nvPr>
            <p:ph type="subTitle"/>
          </p:nvPr>
        </p:nvSpPr>
        <p:spPr>
          <a:xfrm>
            <a:off x="685800" y="1981080"/>
            <a:ext cx="7772400" cy="411480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63" name="PlaceHolder 2"/>
          <p:cNvSpPr>
            <a:spLocks noGrp="1"/>
          </p:cNvSpPr>
          <p:nvPr>
            <p:ph type="body"/>
          </p:nvPr>
        </p:nvSpPr>
        <p:spPr>
          <a:xfrm>
            <a:off x="685800" y="1981080"/>
            <a:ext cx="37926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64" name="PlaceHolder 3"/>
          <p:cNvSpPr>
            <a:spLocks noGrp="1"/>
          </p:cNvSpPr>
          <p:nvPr>
            <p:ph type="body"/>
          </p:nvPr>
        </p:nvSpPr>
        <p:spPr>
          <a:xfrm>
            <a:off x="4668480" y="198108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65" name="PlaceHolder 4"/>
          <p:cNvSpPr>
            <a:spLocks noGrp="1"/>
          </p:cNvSpPr>
          <p:nvPr>
            <p:ph type="body"/>
          </p:nvPr>
        </p:nvSpPr>
        <p:spPr>
          <a:xfrm>
            <a:off x="4668480" y="413064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67" name="PlaceHolder 2"/>
          <p:cNvSpPr>
            <a:spLocks noGrp="1"/>
          </p:cNvSpPr>
          <p:nvPr>
            <p:ph type="body"/>
          </p:nvPr>
        </p:nvSpPr>
        <p:spPr>
          <a:xfrm>
            <a:off x="685800" y="198108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68" name="PlaceHolder 3"/>
          <p:cNvSpPr>
            <a:spLocks noGrp="1"/>
          </p:cNvSpPr>
          <p:nvPr>
            <p:ph type="body"/>
          </p:nvPr>
        </p:nvSpPr>
        <p:spPr>
          <a:xfrm>
            <a:off x="4668480" y="198108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69" name="PlaceHolder 4"/>
          <p:cNvSpPr>
            <a:spLocks noGrp="1"/>
          </p:cNvSpPr>
          <p:nvPr>
            <p:ph type="body"/>
          </p:nvPr>
        </p:nvSpPr>
        <p:spPr>
          <a:xfrm>
            <a:off x="685800" y="4130640"/>
            <a:ext cx="77724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71" name="PlaceHolder 2"/>
          <p:cNvSpPr>
            <a:spLocks noGrp="1"/>
          </p:cNvSpPr>
          <p:nvPr>
            <p:ph type="body"/>
          </p:nvPr>
        </p:nvSpPr>
        <p:spPr>
          <a:xfrm>
            <a:off x="685800" y="1981080"/>
            <a:ext cx="77724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72" name="PlaceHolder 3"/>
          <p:cNvSpPr>
            <a:spLocks noGrp="1"/>
          </p:cNvSpPr>
          <p:nvPr>
            <p:ph type="body"/>
          </p:nvPr>
        </p:nvSpPr>
        <p:spPr>
          <a:xfrm>
            <a:off x="685800" y="4130640"/>
            <a:ext cx="77724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74" name="PlaceHolder 2"/>
          <p:cNvSpPr>
            <a:spLocks noGrp="1"/>
          </p:cNvSpPr>
          <p:nvPr>
            <p:ph type="body"/>
          </p:nvPr>
        </p:nvSpPr>
        <p:spPr>
          <a:xfrm>
            <a:off x="685800" y="198108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75" name="PlaceHolder 3"/>
          <p:cNvSpPr>
            <a:spLocks noGrp="1"/>
          </p:cNvSpPr>
          <p:nvPr>
            <p:ph type="body"/>
          </p:nvPr>
        </p:nvSpPr>
        <p:spPr>
          <a:xfrm>
            <a:off x="4668480" y="198108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76" name="PlaceHolder 4"/>
          <p:cNvSpPr>
            <a:spLocks noGrp="1"/>
          </p:cNvSpPr>
          <p:nvPr>
            <p:ph type="body"/>
          </p:nvPr>
        </p:nvSpPr>
        <p:spPr>
          <a:xfrm>
            <a:off x="4668480" y="413064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77" name="PlaceHolder 5"/>
          <p:cNvSpPr>
            <a:spLocks noGrp="1"/>
          </p:cNvSpPr>
          <p:nvPr>
            <p:ph type="body"/>
          </p:nvPr>
        </p:nvSpPr>
        <p:spPr>
          <a:xfrm>
            <a:off x="685800" y="413064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79" name="PlaceHolder 2"/>
          <p:cNvSpPr>
            <a:spLocks noGrp="1"/>
          </p:cNvSpPr>
          <p:nvPr>
            <p:ph type="body"/>
          </p:nvPr>
        </p:nvSpPr>
        <p:spPr>
          <a:xfrm>
            <a:off x="685800" y="1981080"/>
            <a:ext cx="77724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80" name="PlaceHolder 3"/>
          <p:cNvSpPr>
            <a:spLocks noGrp="1"/>
          </p:cNvSpPr>
          <p:nvPr>
            <p:ph type="body"/>
          </p:nvPr>
        </p:nvSpPr>
        <p:spPr>
          <a:xfrm>
            <a:off x="685800" y="1981080"/>
            <a:ext cx="77724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pic>
        <p:nvPicPr>
          <p:cNvPr id="81" name="Imagen 80"/>
          <p:cNvPicPr/>
          <p:nvPr/>
        </p:nvPicPr>
        <p:blipFill>
          <a:blip r:embed="rId2"/>
          <a:stretch/>
        </p:blipFill>
        <p:spPr>
          <a:xfrm>
            <a:off x="1993320" y="1981080"/>
            <a:ext cx="5157000" cy="4114800"/>
          </a:xfrm>
          <a:prstGeom prst="rect">
            <a:avLst/>
          </a:prstGeom>
          <a:ln>
            <a:noFill/>
          </a:ln>
        </p:spPr>
      </p:pic>
      <p:pic>
        <p:nvPicPr>
          <p:cNvPr id="82" name="Imagen 81"/>
          <p:cNvPicPr/>
          <p:nvPr/>
        </p:nvPicPr>
        <p:blipFill>
          <a:blip r:embed="rId2"/>
          <a:stretch/>
        </p:blipFill>
        <p:spPr>
          <a:xfrm>
            <a:off x="1993320" y="1981080"/>
            <a:ext cx="5157000" cy="411480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C952DC-9D62-4CF7-B633-E90E26B5155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8FF7159-0EC4-4EEF-81C1-6F5D181EB14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834F77C-3C0F-48B2-BB98-0B0000ACBBAC}"/>
              </a:ext>
            </a:extLst>
          </p:cNvPr>
          <p:cNvSpPr>
            <a:spLocks noGrp="1"/>
          </p:cNvSpPr>
          <p:nvPr>
            <p:ph type="dt" sz="half" idx="10"/>
          </p:nvPr>
        </p:nvSpPr>
        <p:spPr/>
        <p:txBody>
          <a:bodyPr/>
          <a:lstStyle/>
          <a:p>
            <a:endParaRPr lang="es-ES"/>
          </a:p>
        </p:txBody>
      </p:sp>
      <p:sp>
        <p:nvSpPr>
          <p:cNvPr id="5" name="Marcador de pie de página 4">
            <a:extLst>
              <a:ext uri="{FF2B5EF4-FFF2-40B4-BE49-F238E27FC236}">
                <a16:creationId xmlns:a16="http://schemas.microsoft.com/office/drawing/2014/main" id="{803B06A4-CB8D-4C0C-8EE3-D8FE3DEC427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B941764-DDEB-4938-B16B-B397AE9F4254}"/>
              </a:ext>
            </a:extLst>
          </p:cNvPr>
          <p:cNvSpPr>
            <a:spLocks noGrp="1"/>
          </p:cNvSpPr>
          <p:nvPr>
            <p:ph type="sldNum" sz="quarter" idx="12"/>
          </p:nvPr>
        </p:nvSpPr>
        <p:spPr/>
        <p:txBody>
          <a:bodyPr/>
          <a:lstStyle/>
          <a:p>
            <a:fld id="{78733FC4-8689-4CA5-A153-34ADD6EFE592}" type="slidenum">
              <a:rPr lang="es-ES" smtClean="0"/>
              <a:t>‹Nº›</a:t>
            </a:fld>
            <a:endParaRPr lang="es-ES"/>
          </a:p>
        </p:txBody>
      </p:sp>
    </p:spTree>
    <p:extLst>
      <p:ext uri="{BB962C8B-B14F-4D97-AF65-F5344CB8AC3E}">
        <p14:creationId xmlns:p14="http://schemas.microsoft.com/office/powerpoint/2010/main" val="37919831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A7CF23-F2AE-401F-97C6-F40EA3F572A1}"/>
              </a:ext>
            </a:extLst>
          </p:cNvPr>
          <p:cNvSpPr>
            <a:spLocks noGrp="1"/>
          </p:cNvSpPr>
          <p:nvPr>
            <p:ph type="ctrTitle"/>
          </p:nvPr>
        </p:nvSpPr>
        <p:spPr>
          <a:xfrm>
            <a:off x="1143000" y="1122363"/>
            <a:ext cx="6858000" cy="2387600"/>
          </a:xfrm>
        </p:spPr>
        <p:txBody>
          <a:bodyPr anchor="b"/>
          <a:lstStyle>
            <a:lvl1pPr algn="ctr">
              <a:defRPr sz="45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62EBF2C-396D-4E40-ACDF-4DC54237668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F81042C-48E6-4127-83D4-DFC3D59364B9}"/>
              </a:ext>
            </a:extLst>
          </p:cNvPr>
          <p:cNvSpPr>
            <a:spLocks noGrp="1"/>
          </p:cNvSpPr>
          <p:nvPr>
            <p:ph type="dt" sz="half" idx="10"/>
          </p:nvPr>
        </p:nvSpPr>
        <p:spPr/>
        <p:txBody>
          <a:bodyPr/>
          <a:lstStyle/>
          <a:p>
            <a:fld id="{46210BCB-CF6A-4C6C-8FF5-18B2BE04BB9C}" type="datetimeFigureOut">
              <a:rPr lang="es-ES" smtClean="0"/>
              <a:t>21/09/2022</a:t>
            </a:fld>
            <a:endParaRPr lang="es-ES"/>
          </a:p>
        </p:txBody>
      </p:sp>
      <p:sp>
        <p:nvSpPr>
          <p:cNvPr id="5" name="Marcador de pie de página 4">
            <a:extLst>
              <a:ext uri="{FF2B5EF4-FFF2-40B4-BE49-F238E27FC236}">
                <a16:creationId xmlns:a16="http://schemas.microsoft.com/office/drawing/2014/main" id="{A29D137B-72B8-420C-B950-3A12085792D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D3424DE-6E99-4825-9329-4C6E84F31383}"/>
              </a:ext>
            </a:extLst>
          </p:cNvPr>
          <p:cNvSpPr>
            <a:spLocks noGrp="1"/>
          </p:cNvSpPr>
          <p:nvPr>
            <p:ph type="sldNum" sz="quarter" idx="12"/>
          </p:nvPr>
        </p:nvSpPr>
        <p:spPr/>
        <p:txBody>
          <a:bodyPr/>
          <a:lstStyle/>
          <a:p>
            <a:fld id="{CFD19DFA-33B6-4CCD-B862-ACB4EC41CF3D}" type="slidenum">
              <a:rPr lang="es-ES" smtClean="0"/>
              <a:t>‹Nº›</a:t>
            </a:fld>
            <a:endParaRPr lang="es-ES"/>
          </a:p>
        </p:txBody>
      </p:sp>
    </p:spTree>
    <p:extLst>
      <p:ext uri="{BB962C8B-B14F-4D97-AF65-F5344CB8AC3E}">
        <p14:creationId xmlns:p14="http://schemas.microsoft.com/office/powerpoint/2010/main" val="4104736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8" name="PlaceHolder 2"/>
          <p:cNvSpPr>
            <a:spLocks noGrp="1"/>
          </p:cNvSpPr>
          <p:nvPr>
            <p:ph type="body"/>
          </p:nvPr>
        </p:nvSpPr>
        <p:spPr>
          <a:xfrm>
            <a:off x="685800" y="1981080"/>
            <a:ext cx="77724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10" name="PlaceHolder 2"/>
          <p:cNvSpPr>
            <a:spLocks noGrp="1"/>
          </p:cNvSpPr>
          <p:nvPr>
            <p:ph type="body"/>
          </p:nvPr>
        </p:nvSpPr>
        <p:spPr>
          <a:xfrm>
            <a:off x="685800" y="1981080"/>
            <a:ext cx="37926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11" name="PlaceHolder 3"/>
          <p:cNvSpPr>
            <a:spLocks noGrp="1"/>
          </p:cNvSpPr>
          <p:nvPr>
            <p:ph type="body"/>
          </p:nvPr>
        </p:nvSpPr>
        <p:spPr>
          <a:xfrm>
            <a:off x="4668480" y="1981080"/>
            <a:ext cx="37926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85800" y="609120"/>
            <a:ext cx="7772400" cy="5299560"/>
          </a:xfrm>
          <a:prstGeom prst="rect">
            <a:avLst/>
          </a:prstGeom>
        </p:spPr>
        <p:txBody>
          <a:bodyPr lIns="0" tIns="0" rIns="0" bIns="0" anchor="ctr"/>
          <a:lstStyle/>
          <a:p>
            <a:pPr algn="ctr"/>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15" name="PlaceHolder 2"/>
          <p:cNvSpPr>
            <a:spLocks noGrp="1"/>
          </p:cNvSpPr>
          <p:nvPr>
            <p:ph type="body"/>
          </p:nvPr>
        </p:nvSpPr>
        <p:spPr>
          <a:xfrm>
            <a:off x="685800" y="198108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16" name="PlaceHolder 3"/>
          <p:cNvSpPr>
            <a:spLocks noGrp="1"/>
          </p:cNvSpPr>
          <p:nvPr>
            <p:ph type="body"/>
          </p:nvPr>
        </p:nvSpPr>
        <p:spPr>
          <a:xfrm>
            <a:off x="685800" y="413064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17" name="PlaceHolder 4"/>
          <p:cNvSpPr>
            <a:spLocks noGrp="1"/>
          </p:cNvSpPr>
          <p:nvPr>
            <p:ph type="body"/>
          </p:nvPr>
        </p:nvSpPr>
        <p:spPr>
          <a:xfrm>
            <a:off x="4668480" y="1981080"/>
            <a:ext cx="37926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19" name="PlaceHolder 2"/>
          <p:cNvSpPr>
            <a:spLocks noGrp="1"/>
          </p:cNvSpPr>
          <p:nvPr>
            <p:ph type="body"/>
          </p:nvPr>
        </p:nvSpPr>
        <p:spPr>
          <a:xfrm>
            <a:off x="685800" y="1981080"/>
            <a:ext cx="3792600" cy="411480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20" name="PlaceHolder 3"/>
          <p:cNvSpPr>
            <a:spLocks noGrp="1"/>
          </p:cNvSpPr>
          <p:nvPr>
            <p:ph type="body"/>
          </p:nvPr>
        </p:nvSpPr>
        <p:spPr>
          <a:xfrm>
            <a:off x="4668480" y="198108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21" name="PlaceHolder 4"/>
          <p:cNvSpPr>
            <a:spLocks noGrp="1"/>
          </p:cNvSpPr>
          <p:nvPr>
            <p:ph type="body"/>
          </p:nvPr>
        </p:nvSpPr>
        <p:spPr>
          <a:xfrm>
            <a:off x="4668480" y="413064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endParaRPr lang="es-ES" sz="4400" b="0" strike="noStrike" spc="-1">
              <a:solidFill>
                <a:srgbClr val="000000"/>
              </a:solidFill>
              <a:uFill>
                <a:solidFill>
                  <a:srgbClr val="FFFFFF"/>
                </a:solidFill>
              </a:uFill>
              <a:latin typeface="Times New Roman"/>
            </a:endParaRPr>
          </a:p>
        </p:txBody>
      </p:sp>
      <p:sp>
        <p:nvSpPr>
          <p:cNvPr id="23" name="PlaceHolder 2"/>
          <p:cNvSpPr>
            <a:spLocks noGrp="1"/>
          </p:cNvSpPr>
          <p:nvPr>
            <p:ph type="body"/>
          </p:nvPr>
        </p:nvSpPr>
        <p:spPr>
          <a:xfrm>
            <a:off x="685800" y="198108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24" name="PlaceHolder 3"/>
          <p:cNvSpPr>
            <a:spLocks noGrp="1"/>
          </p:cNvSpPr>
          <p:nvPr>
            <p:ph type="body"/>
          </p:nvPr>
        </p:nvSpPr>
        <p:spPr>
          <a:xfrm>
            <a:off x="4668480" y="1981080"/>
            <a:ext cx="37926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
        <p:nvSpPr>
          <p:cNvPr id="25" name="PlaceHolder 4"/>
          <p:cNvSpPr>
            <a:spLocks noGrp="1"/>
          </p:cNvSpPr>
          <p:nvPr>
            <p:ph type="body"/>
          </p:nvPr>
        </p:nvSpPr>
        <p:spPr>
          <a:xfrm>
            <a:off x="685800" y="4130640"/>
            <a:ext cx="7772400" cy="1962720"/>
          </a:xfrm>
          <a:prstGeom prst="rect">
            <a:avLst/>
          </a:prstGeom>
        </p:spPr>
        <p:txBody>
          <a:bodyPr lIns="90000" tIns="46800" rIns="90000" bIns="46800"/>
          <a:lstStyle/>
          <a:p>
            <a:endParaRPr lang="es-ES" sz="3200" b="0" strike="noStrike" spc="-1">
              <a:solidFill>
                <a:srgbClr val="000000"/>
              </a:solidFill>
              <a:uFill>
                <a:solidFill>
                  <a:srgbClr val="FFFFFF"/>
                </a:solidFill>
              </a:uFill>
              <a:latin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2.jpe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609120"/>
            <a:ext cx="7772400" cy="1143000"/>
          </a:xfrm>
          <a:prstGeom prst="rect">
            <a:avLst/>
          </a:prstGeom>
        </p:spPr>
        <p:txBody>
          <a:bodyPr lIns="90000" tIns="46800" rIns="90000" bIns="46800" anchor="ctr"/>
          <a:lstStyle/>
          <a:p>
            <a:pPr algn="ctr"/>
            <a:r>
              <a:rPr lang="es-ES" sz="4400" b="0" strike="noStrike" spc="-1">
                <a:solidFill>
                  <a:srgbClr val="000000"/>
                </a:solidFill>
                <a:uFill>
                  <a:solidFill>
                    <a:srgbClr val="FFFFFF"/>
                  </a:solidFill>
                </a:uFill>
                <a:latin typeface="Times New Roman"/>
              </a:rPr>
              <a:t>Click to edit the title text format</a:t>
            </a:r>
          </a:p>
        </p:txBody>
      </p:sp>
      <p:sp>
        <p:nvSpPr>
          <p:cNvPr id="6" name="PlaceHolder 2"/>
          <p:cNvSpPr>
            <a:spLocks noGrp="1"/>
          </p:cNvSpPr>
          <p:nvPr>
            <p:ph type="body"/>
          </p:nvPr>
        </p:nvSpPr>
        <p:spPr>
          <a:xfrm>
            <a:off x="685800" y="1981080"/>
            <a:ext cx="7772400" cy="4114800"/>
          </a:xfrm>
          <a:prstGeom prst="rect">
            <a:avLst/>
          </a:prstGeom>
        </p:spPr>
        <p:txBody>
          <a:bodyPr lIns="90000" tIns="46800" rIns="90000" bIns="46800"/>
          <a:lstStyle/>
          <a:p>
            <a:pPr marL="342720" indent="-342720">
              <a:buClr>
                <a:srgbClr val="000000"/>
              </a:buClr>
              <a:buFont typeface="Times"/>
              <a:buChar char="•"/>
            </a:pPr>
            <a:r>
              <a:rPr lang="es-ES" sz="3200" b="0" strike="noStrike" spc="-1">
                <a:solidFill>
                  <a:srgbClr val="000000"/>
                </a:solidFill>
                <a:uFill>
                  <a:solidFill>
                    <a:srgbClr val="FFFFFF"/>
                  </a:solidFill>
                </a:uFill>
                <a:latin typeface="Times New Roman"/>
              </a:rPr>
              <a:t>Click to edit the outline text format</a:t>
            </a:r>
          </a:p>
          <a:p>
            <a:pPr marL="742680" lvl="1" indent="-285480">
              <a:buClr>
                <a:srgbClr val="000000"/>
              </a:buClr>
              <a:buFont typeface="Times"/>
              <a:buChar char="–"/>
            </a:pPr>
            <a:r>
              <a:rPr lang="es-ES" sz="2800" b="0" strike="noStrike" spc="-1">
                <a:solidFill>
                  <a:srgbClr val="000000"/>
                </a:solidFill>
                <a:uFill>
                  <a:solidFill>
                    <a:srgbClr val="FFFFFF"/>
                  </a:solidFill>
                </a:uFill>
                <a:latin typeface="Times New Roman"/>
              </a:rPr>
              <a:t>Second Outline Level</a:t>
            </a:r>
          </a:p>
          <a:p>
            <a:pPr marL="1143000" lvl="2" indent="-228600">
              <a:buClr>
                <a:srgbClr val="000000"/>
              </a:buClr>
              <a:buFont typeface="Times"/>
              <a:buChar char="•"/>
            </a:pPr>
            <a:r>
              <a:rPr lang="es-ES" sz="2400" b="0" strike="noStrike" spc="-1">
                <a:solidFill>
                  <a:srgbClr val="000000"/>
                </a:solidFill>
                <a:uFill>
                  <a:solidFill>
                    <a:srgbClr val="FFFFFF"/>
                  </a:solidFill>
                </a:uFill>
                <a:latin typeface="Times New Roman"/>
              </a:rPr>
              <a:t>Third Outline Level</a:t>
            </a:r>
          </a:p>
          <a:p>
            <a:pPr marL="1600200" lvl="3" indent="-228600">
              <a:buClr>
                <a:srgbClr val="000000"/>
              </a:buClr>
              <a:buFont typeface="Times"/>
              <a:buChar char="–"/>
            </a:pPr>
            <a:r>
              <a:rPr lang="es-ES" sz="2000" b="0" strike="noStrike" spc="-1">
                <a:solidFill>
                  <a:srgbClr val="000000"/>
                </a:solidFill>
                <a:uFill>
                  <a:solidFill>
                    <a:srgbClr val="FFFFFF"/>
                  </a:solidFill>
                </a:uFill>
                <a:latin typeface="Times New Roman"/>
              </a:rPr>
              <a:t>Fourth Outline Level</a:t>
            </a:r>
          </a:p>
          <a:p>
            <a:pPr marL="2057400" lvl="4" indent="-228600">
              <a:buClr>
                <a:srgbClr val="000000"/>
              </a:buClr>
              <a:buFont typeface="Times"/>
              <a:buChar char="»"/>
            </a:pPr>
            <a:r>
              <a:rPr lang="es-ES" sz="2000" b="0" strike="noStrike" spc="-1">
                <a:solidFill>
                  <a:srgbClr val="000000"/>
                </a:solidFill>
                <a:uFill>
                  <a:solidFill>
                    <a:srgbClr val="FFFFFF"/>
                  </a:solidFill>
                </a:uFill>
                <a:latin typeface="Times New Roman"/>
              </a:rPr>
              <a:t>Fifth Outline Level</a:t>
            </a:r>
          </a:p>
          <a:p>
            <a:pPr marL="2057400" lvl="5" indent="-228600">
              <a:buClr>
                <a:srgbClr val="000000"/>
              </a:buClr>
              <a:buFont typeface="Times"/>
              <a:buChar char="»"/>
            </a:pPr>
            <a:r>
              <a:rPr lang="es-ES" sz="2000" b="0" strike="noStrike" spc="-1">
                <a:solidFill>
                  <a:srgbClr val="000000"/>
                </a:solidFill>
                <a:uFill>
                  <a:solidFill>
                    <a:srgbClr val="FFFFFF"/>
                  </a:solidFill>
                </a:uFill>
                <a:latin typeface="Times New Roman"/>
              </a:rPr>
              <a:t>Sixth Outline Level</a:t>
            </a:r>
          </a:p>
          <a:p>
            <a:pPr marL="2057400" lvl="6" indent="-228600">
              <a:buClr>
                <a:srgbClr val="000000"/>
              </a:buClr>
              <a:buFont typeface="Times"/>
              <a:buChar char="»"/>
            </a:pPr>
            <a:r>
              <a:rPr lang="es-ES" sz="2000" b="0" strike="noStrike" spc="-1">
                <a:solidFill>
                  <a:srgbClr val="000000"/>
                </a:solidFill>
                <a:uFill>
                  <a:solidFill>
                    <a:srgbClr val="FFFFFF"/>
                  </a:solidFill>
                </a:uFill>
                <a:latin typeface="Times New Roman"/>
              </a:rPr>
              <a:t>Seventh Outline Level</a:t>
            </a:r>
          </a:p>
        </p:txBody>
      </p:sp>
      <p:sp>
        <p:nvSpPr>
          <p:cNvPr id="2" name="PlaceHolder 3"/>
          <p:cNvSpPr>
            <a:spLocks noGrp="1"/>
          </p:cNvSpPr>
          <p:nvPr>
            <p:ph type="dt"/>
          </p:nvPr>
        </p:nvSpPr>
        <p:spPr>
          <a:xfrm>
            <a:off x="685800" y="6248520"/>
            <a:ext cx="1905120" cy="457200"/>
          </a:xfrm>
          <a:prstGeom prst="rect">
            <a:avLst/>
          </a:prstGeom>
        </p:spPr>
        <p:txBody>
          <a:bodyPr lIns="90000" tIns="46800" rIns="90000" bIns="46800"/>
          <a:lstStyle/>
          <a:p>
            <a:endParaRPr lang="es-ES" sz="2400" b="0" strike="noStrike" spc="-1">
              <a:solidFill>
                <a:srgbClr val="000000"/>
              </a:solidFill>
              <a:uFill>
                <a:solidFill>
                  <a:srgbClr val="FFFFFF"/>
                </a:solidFill>
              </a:uFill>
              <a:latin typeface="Arial"/>
            </a:endParaRPr>
          </a:p>
        </p:txBody>
      </p:sp>
      <p:sp>
        <p:nvSpPr>
          <p:cNvPr id="3" name="PlaceHolder 4"/>
          <p:cNvSpPr>
            <a:spLocks noGrp="1"/>
          </p:cNvSpPr>
          <p:nvPr>
            <p:ph type="ftr"/>
          </p:nvPr>
        </p:nvSpPr>
        <p:spPr>
          <a:xfrm>
            <a:off x="3124080" y="6248520"/>
            <a:ext cx="2895840" cy="457200"/>
          </a:xfrm>
          <a:prstGeom prst="rect">
            <a:avLst/>
          </a:prstGeom>
        </p:spPr>
        <p:txBody>
          <a:bodyPr lIns="90000" tIns="46800" rIns="90000" bIns="46800"/>
          <a:lstStyle/>
          <a:p>
            <a:endParaRPr lang="es-ES" sz="2400" b="0" strike="noStrike" spc="-1">
              <a:solidFill>
                <a:srgbClr val="000000"/>
              </a:solidFill>
              <a:uFill>
                <a:solidFill>
                  <a:srgbClr val="FFFFFF"/>
                </a:solidFill>
              </a:uFill>
              <a:latin typeface="Arial"/>
            </a:endParaRPr>
          </a:p>
        </p:txBody>
      </p:sp>
      <p:sp>
        <p:nvSpPr>
          <p:cNvPr id="4" name="PlaceHolder 5"/>
          <p:cNvSpPr>
            <a:spLocks noGrp="1"/>
          </p:cNvSpPr>
          <p:nvPr>
            <p:ph type="sldNum"/>
          </p:nvPr>
        </p:nvSpPr>
        <p:spPr>
          <a:xfrm>
            <a:off x="6553080" y="6248520"/>
            <a:ext cx="1905120" cy="457200"/>
          </a:xfrm>
          <a:prstGeom prst="rect">
            <a:avLst/>
          </a:prstGeom>
        </p:spPr>
        <p:txBody>
          <a:bodyPr lIns="90000" tIns="46800" rIns="90000" bIns="46800"/>
          <a:lstStyle/>
          <a:p>
            <a:pPr marL="216000" indent="-216000" algn="r">
              <a:buClr>
                <a:srgbClr val="000000"/>
              </a:buClr>
              <a:buSzPct val="45000"/>
              <a:buFont typeface="Wingdings" charset="2"/>
              <a:buChar char=""/>
            </a:pPr>
            <a:fld id="{4DB4EF93-9E71-4B80-893D-91E5F52BEB9E}" type="slidenum">
              <a:rPr lang="es-ES" sz="1400" b="0" strike="noStrike" spc="-1">
                <a:solidFill>
                  <a:srgbClr val="000000"/>
                </a:solidFill>
                <a:uFill>
                  <a:solidFill>
                    <a:srgbClr val="FFFFFF"/>
                  </a:solidFill>
                </a:uFill>
                <a:latin typeface="Arial"/>
              </a:rPr>
              <a:t>‹Nº›</a:t>
            </a:fld>
            <a:endParaRPr lang="es-ES" sz="2400" b="0" strike="noStrike" spc="-1">
              <a:solidFill>
                <a:srgbClr val="000000"/>
              </a:solidFill>
              <a:uFill>
                <a:solidFill>
                  <a:srgbClr val="FFFFFF"/>
                </a:solidFill>
              </a:uFill>
              <a:latin typeface="Aria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 name="CustomShape 1"/>
          <p:cNvSpPr/>
          <p:nvPr/>
        </p:nvSpPr>
        <p:spPr>
          <a:xfrm>
            <a:off x="5801040" y="0"/>
            <a:ext cx="3342600" cy="764640"/>
          </a:xfrm>
          <a:custGeom>
            <a:avLst/>
            <a:gdLst/>
            <a:ahLst/>
            <a:cxnLst/>
            <a:rect l="l" t="t" r="r" b="b"/>
            <a:pathLst>
              <a:path w="2592" h="731">
                <a:moveTo>
                  <a:pt x="1821" y="0"/>
                </a:moveTo>
                <a:lnTo>
                  <a:pt x="1825" y="0"/>
                </a:ln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sp>
      <p:sp>
        <p:nvSpPr>
          <p:cNvPr id="40" name="CustomShape 2"/>
          <p:cNvSpPr/>
          <p:nvPr/>
        </p:nvSpPr>
        <p:spPr>
          <a:xfrm>
            <a:off x="0" y="676440"/>
            <a:ext cx="5801040" cy="8820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41" name="CustomShape 3"/>
          <p:cNvSpPr/>
          <p:nvPr/>
        </p:nvSpPr>
        <p:spPr>
          <a:xfrm>
            <a:off x="9043920" y="0"/>
            <a:ext cx="100080" cy="765000"/>
          </a:xfrm>
          <a:prstGeom prst="rect">
            <a:avLst/>
          </a:prstGeom>
          <a:solidFill>
            <a:srgbClr val="F27900"/>
          </a:solidFill>
          <a:ln>
            <a:noFill/>
          </a:ln>
        </p:spPr>
        <p:style>
          <a:lnRef idx="0">
            <a:scrgbClr r="0" g="0" b="0"/>
          </a:lnRef>
          <a:fillRef idx="0">
            <a:scrgbClr r="0" g="0" b="0"/>
          </a:fillRef>
          <a:effectRef idx="0">
            <a:scrgbClr r="0" g="0" b="0"/>
          </a:effectRef>
          <a:fontRef idx="minor"/>
        </p:style>
      </p:sp>
      <p:pic>
        <p:nvPicPr>
          <p:cNvPr id="42" name="Picture 29"/>
          <p:cNvPicPr/>
          <p:nvPr/>
        </p:nvPicPr>
        <p:blipFill>
          <a:blip r:embed="rId16"/>
          <a:stretch/>
        </p:blipFill>
        <p:spPr>
          <a:xfrm>
            <a:off x="179280" y="77760"/>
            <a:ext cx="1368360" cy="533520"/>
          </a:xfrm>
          <a:prstGeom prst="rect">
            <a:avLst/>
          </a:prstGeom>
          <a:ln>
            <a:noFill/>
          </a:ln>
        </p:spPr>
      </p:pic>
      <p:sp>
        <p:nvSpPr>
          <p:cNvPr id="43" name="CustomShape 4"/>
          <p:cNvSpPr/>
          <p:nvPr/>
        </p:nvSpPr>
        <p:spPr>
          <a:xfrm>
            <a:off x="3440880" y="6597720"/>
            <a:ext cx="2195280" cy="261360"/>
          </a:xfrm>
          <a:prstGeom prst="rect">
            <a:avLst/>
          </a:pr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s-ES" sz="1100" b="0" strike="noStrike" spc="-1">
                <a:solidFill>
                  <a:srgbClr val="808080"/>
                </a:solidFill>
                <a:uFill>
                  <a:solidFill>
                    <a:srgbClr val="FFFFFF"/>
                  </a:solidFill>
                </a:uFill>
                <a:latin typeface="45 Helvetica Light"/>
              </a:rPr>
              <a:t>Ingeniería Eléctrica y Electrónica</a:t>
            </a:r>
            <a:endParaRPr lang="es-ES" sz="2400" b="0" strike="noStrike" spc="-1">
              <a:solidFill>
                <a:srgbClr val="000000"/>
              </a:solidFill>
              <a:uFill>
                <a:solidFill>
                  <a:srgbClr val="FFFFFF"/>
                </a:solidFill>
              </a:uFill>
              <a:latin typeface="Arial"/>
            </a:endParaRPr>
          </a:p>
        </p:txBody>
      </p:sp>
      <p:sp>
        <p:nvSpPr>
          <p:cNvPr id="44" name="PlaceHolder 5"/>
          <p:cNvSpPr>
            <a:spLocks noGrp="1"/>
          </p:cNvSpPr>
          <p:nvPr>
            <p:ph type="title"/>
          </p:nvPr>
        </p:nvSpPr>
        <p:spPr>
          <a:xfrm>
            <a:off x="685800" y="609120"/>
            <a:ext cx="7772400" cy="1143000"/>
          </a:xfrm>
          <a:prstGeom prst="rect">
            <a:avLst/>
          </a:prstGeom>
        </p:spPr>
        <p:txBody>
          <a:bodyPr lIns="90000" tIns="46800" rIns="90000" bIns="46800" anchor="ctr"/>
          <a:lstStyle/>
          <a:p>
            <a:pPr algn="ctr"/>
            <a:r>
              <a:rPr lang="es-ES" sz="4400" b="0" strike="noStrike" spc="-1">
                <a:solidFill>
                  <a:srgbClr val="000000"/>
                </a:solidFill>
                <a:uFill>
                  <a:solidFill>
                    <a:srgbClr val="FFFFFF"/>
                  </a:solidFill>
                </a:uFill>
                <a:latin typeface="Times New Roman"/>
              </a:rPr>
              <a:t>Click to edit the title text format</a:t>
            </a:r>
          </a:p>
        </p:txBody>
      </p:sp>
      <p:sp>
        <p:nvSpPr>
          <p:cNvPr id="45" name="PlaceHolder 6"/>
          <p:cNvSpPr>
            <a:spLocks noGrp="1"/>
          </p:cNvSpPr>
          <p:nvPr>
            <p:ph type="body"/>
          </p:nvPr>
        </p:nvSpPr>
        <p:spPr>
          <a:xfrm>
            <a:off x="685800" y="1981080"/>
            <a:ext cx="7772400" cy="4114800"/>
          </a:xfrm>
          <a:prstGeom prst="rect">
            <a:avLst/>
          </a:prstGeom>
        </p:spPr>
        <p:txBody>
          <a:bodyPr lIns="90000" tIns="46800" rIns="90000" bIns="46800"/>
          <a:lstStyle/>
          <a:p>
            <a:pPr marL="342720" indent="-342720">
              <a:buClr>
                <a:srgbClr val="000000"/>
              </a:buClr>
              <a:buFont typeface="Times"/>
              <a:buChar char="•"/>
            </a:pPr>
            <a:r>
              <a:rPr lang="es-ES" sz="3200" b="0" strike="noStrike" spc="-1">
                <a:solidFill>
                  <a:srgbClr val="000000"/>
                </a:solidFill>
                <a:uFill>
                  <a:solidFill>
                    <a:srgbClr val="FFFFFF"/>
                  </a:solidFill>
                </a:uFill>
                <a:latin typeface="Times New Roman"/>
              </a:rPr>
              <a:t>Click to edit the outline text format</a:t>
            </a:r>
          </a:p>
          <a:p>
            <a:pPr marL="742680" lvl="1" indent="-285480">
              <a:buClr>
                <a:srgbClr val="000000"/>
              </a:buClr>
              <a:buFont typeface="Times"/>
              <a:buChar char="–"/>
            </a:pPr>
            <a:r>
              <a:rPr lang="es-ES" sz="2800" b="0" strike="noStrike" spc="-1">
                <a:solidFill>
                  <a:srgbClr val="000000"/>
                </a:solidFill>
                <a:uFill>
                  <a:solidFill>
                    <a:srgbClr val="FFFFFF"/>
                  </a:solidFill>
                </a:uFill>
                <a:latin typeface="Times New Roman"/>
              </a:rPr>
              <a:t>Second Outline Level</a:t>
            </a:r>
          </a:p>
          <a:p>
            <a:pPr marL="1143000" lvl="2" indent="-228600">
              <a:buClr>
                <a:srgbClr val="000000"/>
              </a:buClr>
              <a:buFont typeface="Times"/>
              <a:buChar char="•"/>
            </a:pPr>
            <a:r>
              <a:rPr lang="es-ES" sz="2400" b="0" strike="noStrike" spc="-1">
                <a:solidFill>
                  <a:srgbClr val="000000"/>
                </a:solidFill>
                <a:uFill>
                  <a:solidFill>
                    <a:srgbClr val="FFFFFF"/>
                  </a:solidFill>
                </a:uFill>
                <a:latin typeface="Times New Roman"/>
              </a:rPr>
              <a:t>Third Outline Level</a:t>
            </a:r>
          </a:p>
          <a:p>
            <a:pPr marL="1600200" lvl="3" indent="-228600">
              <a:buClr>
                <a:srgbClr val="000000"/>
              </a:buClr>
              <a:buFont typeface="Times"/>
              <a:buChar char="–"/>
            </a:pPr>
            <a:r>
              <a:rPr lang="es-ES" sz="2000" b="0" strike="noStrike" spc="-1">
                <a:solidFill>
                  <a:srgbClr val="000000"/>
                </a:solidFill>
                <a:uFill>
                  <a:solidFill>
                    <a:srgbClr val="FFFFFF"/>
                  </a:solidFill>
                </a:uFill>
                <a:latin typeface="Times New Roman"/>
              </a:rPr>
              <a:t>Fourth Outline Level</a:t>
            </a:r>
          </a:p>
          <a:p>
            <a:pPr marL="2057400" lvl="4" indent="-228600">
              <a:buClr>
                <a:srgbClr val="000000"/>
              </a:buClr>
              <a:buFont typeface="Times"/>
              <a:buChar char="»"/>
            </a:pPr>
            <a:r>
              <a:rPr lang="es-ES" sz="2000" b="0" strike="noStrike" spc="-1">
                <a:solidFill>
                  <a:srgbClr val="000000"/>
                </a:solidFill>
                <a:uFill>
                  <a:solidFill>
                    <a:srgbClr val="FFFFFF"/>
                  </a:solidFill>
                </a:uFill>
                <a:latin typeface="Times New Roman"/>
              </a:rPr>
              <a:t>Fifth Outline Level</a:t>
            </a:r>
          </a:p>
          <a:p>
            <a:pPr marL="2057400" lvl="5" indent="-228600">
              <a:buClr>
                <a:srgbClr val="000000"/>
              </a:buClr>
              <a:buFont typeface="Times"/>
              <a:buChar char="»"/>
            </a:pPr>
            <a:r>
              <a:rPr lang="es-ES" sz="2000" b="0" strike="noStrike" spc="-1">
                <a:solidFill>
                  <a:srgbClr val="000000"/>
                </a:solidFill>
                <a:uFill>
                  <a:solidFill>
                    <a:srgbClr val="FFFFFF"/>
                  </a:solidFill>
                </a:uFill>
                <a:latin typeface="Times New Roman"/>
              </a:rPr>
              <a:t>Sixth Outline Level</a:t>
            </a:r>
          </a:p>
          <a:p>
            <a:pPr marL="2057400" lvl="6" indent="-228600">
              <a:buClr>
                <a:srgbClr val="000000"/>
              </a:buClr>
              <a:buFont typeface="Times"/>
              <a:buChar char="»"/>
            </a:pPr>
            <a:r>
              <a:rPr lang="es-ES" sz="2000" b="0" strike="noStrike" spc="-1">
                <a:solidFill>
                  <a:srgbClr val="000000"/>
                </a:solidFill>
                <a:uFill>
                  <a:solidFill>
                    <a:srgbClr val="FFFFFF"/>
                  </a:solidFill>
                </a:uFill>
                <a:latin typeface="Times New Roman"/>
              </a:rPr>
              <a:t>Seventh Outline Level</a:t>
            </a:r>
          </a:p>
        </p:txBody>
      </p:sp>
      <p:sp>
        <p:nvSpPr>
          <p:cNvPr id="46" name="PlaceHolder 7"/>
          <p:cNvSpPr>
            <a:spLocks noGrp="1"/>
          </p:cNvSpPr>
          <p:nvPr>
            <p:ph type="dt"/>
          </p:nvPr>
        </p:nvSpPr>
        <p:spPr>
          <a:xfrm>
            <a:off x="685800" y="6248520"/>
            <a:ext cx="1905120" cy="457200"/>
          </a:xfrm>
          <a:prstGeom prst="rect">
            <a:avLst/>
          </a:prstGeom>
        </p:spPr>
        <p:txBody>
          <a:bodyPr lIns="90000" tIns="46800" rIns="90000" bIns="46800"/>
          <a:lstStyle/>
          <a:p>
            <a:endParaRPr lang="es-ES" sz="2400" b="0" strike="noStrike" spc="-1">
              <a:solidFill>
                <a:srgbClr val="000000"/>
              </a:solidFill>
              <a:uFill>
                <a:solidFill>
                  <a:srgbClr val="FFFFFF"/>
                </a:solidFill>
              </a:uFill>
              <a:latin typeface="Arial"/>
            </a:endParaRPr>
          </a:p>
        </p:txBody>
      </p:sp>
      <p:sp>
        <p:nvSpPr>
          <p:cNvPr id="47" name="PlaceHolder 8"/>
          <p:cNvSpPr>
            <a:spLocks noGrp="1"/>
          </p:cNvSpPr>
          <p:nvPr>
            <p:ph type="sldNum"/>
          </p:nvPr>
        </p:nvSpPr>
        <p:spPr>
          <a:xfrm>
            <a:off x="8675640" y="0"/>
            <a:ext cx="571680" cy="457200"/>
          </a:xfrm>
          <a:prstGeom prst="rect">
            <a:avLst/>
          </a:prstGeom>
        </p:spPr>
        <p:txBody>
          <a:bodyPr lIns="90000" tIns="46800" rIns="90000" bIns="46800"/>
          <a:lstStyle/>
          <a:p>
            <a:pPr>
              <a:lnSpc>
                <a:spcPct val="100000"/>
              </a:lnSpc>
            </a:pPr>
            <a:fld id="{1273C471-5ED4-4B3A-AF57-1F2082BE848C}" type="slidenum">
              <a:rPr lang="es-ES" sz="1400" b="0" strike="noStrike" spc="-1">
                <a:solidFill>
                  <a:srgbClr val="FFFFFF"/>
                </a:solidFill>
                <a:uFill>
                  <a:solidFill>
                    <a:srgbClr val="FFFFFF"/>
                  </a:solidFill>
                </a:uFill>
                <a:latin typeface="Arial"/>
                <a:ea typeface="Arial"/>
              </a:rPr>
              <a:t>‹Nº›</a:t>
            </a:fld>
            <a:endParaRPr lang="es-ES" sz="2400" b="0" strike="noStrike" spc="-1">
              <a:solidFill>
                <a:srgbClr val="000000"/>
              </a:solidFill>
              <a:uFill>
                <a:solidFill>
                  <a:srgbClr val="FFFFFF"/>
                </a:solidFill>
              </a:uFill>
              <a:latin typeface="Arial"/>
            </a:endParaRPr>
          </a:p>
        </p:txBody>
      </p:sp>
      <p:sp>
        <p:nvSpPr>
          <p:cNvPr id="48" name="PlaceHolder 9"/>
          <p:cNvSpPr>
            <a:spLocks noGrp="1"/>
          </p:cNvSpPr>
          <p:nvPr>
            <p:ph type="ftr"/>
          </p:nvPr>
        </p:nvSpPr>
        <p:spPr>
          <a:xfrm>
            <a:off x="3124080" y="6608520"/>
            <a:ext cx="2895840" cy="204840"/>
          </a:xfrm>
          <a:prstGeom prst="rect">
            <a:avLst/>
          </a:prstGeom>
        </p:spPr>
        <p:txBody>
          <a:bodyPr lIns="90000" tIns="46800" rIns="90000" bIns="46800"/>
          <a:lstStyle/>
          <a:p>
            <a:pPr algn="ctr">
              <a:lnSpc>
                <a:spcPct val="100000"/>
              </a:lnSpc>
            </a:pPr>
            <a:endParaRPr lang="es-ES" sz="2400" b="0" strike="noStrike" spc="-1">
              <a:solidFill>
                <a:srgbClr val="000000"/>
              </a:solidFill>
              <a:uFill>
                <a:solidFill>
                  <a:srgbClr val="FFFFFF"/>
                </a:solidFill>
              </a:uFill>
              <a:latin typeface="Aria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14.xml"/><Relationship Id="rId4" Type="http://schemas.openxmlformats.org/officeDocument/2006/relationships/image" Target="../media/image511.png"/></Relationships>
</file>

<file path=ppt/slides/_rels/slide100.xml.rels><?xml version="1.0" encoding="UTF-8" standalone="yes"?>
<Relationships xmlns="http://schemas.openxmlformats.org/package/2006/relationships"><Relationship Id="rId8" Type="http://schemas.openxmlformats.org/officeDocument/2006/relationships/image" Target="../media/image236.png"/><Relationship Id="rId3" Type="http://schemas.openxmlformats.org/officeDocument/2006/relationships/oleObject" Target="../embeddings/oleObject4.bin"/><Relationship Id="rId7" Type="http://schemas.openxmlformats.org/officeDocument/2006/relationships/image" Target="../media/image235.png"/><Relationship Id="rId2" Type="http://schemas.openxmlformats.org/officeDocument/2006/relationships/image" Target="../media/image235.emf"/><Relationship Id="rId1" Type="http://schemas.openxmlformats.org/officeDocument/2006/relationships/slideLayout" Target="../slideLayouts/slideLayout25.xml"/><Relationship Id="rId6" Type="http://schemas.openxmlformats.org/officeDocument/2006/relationships/image" Target="../media/image246.wmf"/><Relationship Id="rId5" Type="http://schemas.openxmlformats.org/officeDocument/2006/relationships/oleObject" Target="../embeddings/oleObject5.bin"/><Relationship Id="rId4" Type="http://schemas.openxmlformats.org/officeDocument/2006/relationships/image" Target="../media/image245.wmf"/><Relationship Id="rId9" Type="http://schemas.openxmlformats.org/officeDocument/2006/relationships/image" Target="../media/image2370.png"/></Relationships>
</file>

<file path=ppt/slides/_rels/slide101.xml.rels><?xml version="1.0" encoding="UTF-8" standalone="yes"?>
<Relationships xmlns="http://schemas.openxmlformats.org/package/2006/relationships"><Relationship Id="rId3" Type="http://schemas.openxmlformats.org/officeDocument/2006/relationships/image" Target="../media/image239.png"/><Relationship Id="rId2" Type="http://schemas.openxmlformats.org/officeDocument/2006/relationships/image" Target="../media/image247.png"/><Relationship Id="rId1" Type="http://schemas.openxmlformats.org/officeDocument/2006/relationships/slideLayout" Target="../slideLayouts/slideLayout25.xml"/><Relationship Id="rId6" Type="http://schemas.openxmlformats.org/officeDocument/2006/relationships/chart" Target="../charts/chart3.xml"/><Relationship Id="rId5" Type="http://schemas.openxmlformats.org/officeDocument/2006/relationships/image" Target="../media/image241.png"/><Relationship Id="rId4" Type="http://schemas.openxmlformats.org/officeDocument/2006/relationships/image" Target="../media/image240.png"/></Relationships>
</file>

<file path=ppt/slides/_rels/slide102.xml.rels><?xml version="1.0" encoding="UTF-8" standalone="yes"?>
<Relationships xmlns="http://schemas.openxmlformats.org/package/2006/relationships"><Relationship Id="rId8" Type="http://schemas.openxmlformats.org/officeDocument/2006/relationships/image" Target="../media/image250.png"/><Relationship Id="rId13" Type="http://schemas.microsoft.com/office/2007/relationships/hdphoto" Target="../media/hdphoto4.wdp"/><Relationship Id="rId3" Type="http://schemas.openxmlformats.org/officeDocument/2006/relationships/image" Target="../media/image236.emf"/><Relationship Id="rId7" Type="http://schemas.microsoft.com/office/2007/relationships/hdphoto" Target="../media/hdphoto1.wdp"/><Relationship Id="rId12" Type="http://schemas.openxmlformats.org/officeDocument/2006/relationships/image" Target="../media/image252.png"/><Relationship Id="rId17" Type="http://schemas.openxmlformats.org/officeDocument/2006/relationships/image" Target="../media/image2500.png"/><Relationship Id="rId2" Type="http://schemas.openxmlformats.org/officeDocument/2006/relationships/slideLayout" Target="../slideLayouts/slideLayout25.xml"/><Relationship Id="rId16" Type="http://schemas.openxmlformats.org/officeDocument/2006/relationships/image" Target="../media/image2490.png"/><Relationship Id="rId1" Type="http://schemas.openxmlformats.org/officeDocument/2006/relationships/tags" Target="../tags/tag1.xml"/><Relationship Id="rId6" Type="http://schemas.openxmlformats.org/officeDocument/2006/relationships/image" Target="../media/image249.png"/><Relationship Id="rId11" Type="http://schemas.microsoft.com/office/2007/relationships/hdphoto" Target="../media/hdphoto3.wdp"/><Relationship Id="rId5" Type="http://schemas.openxmlformats.org/officeDocument/2006/relationships/image" Target="../media/image248.wmf"/><Relationship Id="rId15" Type="http://schemas.microsoft.com/office/2007/relationships/hdphoto" Target="../media/hdphoto5.wdp"/><Relationship Id="rId10" Type="http://schemas.openxmlformats.org/officeDocument/2006/relationships/image" Target="../media/image251.png"/><Relationship Id="rId4" Type="http://schemas.openxmlformats.org/officeDocument/2006/relationships/oleObject" Target="../embeddings/oleObject6.bin"/><Relationship Id="rId9" Type="http://schemas.microsoft.com/office/2007/relationships/hdphoto" Target="../media/hdphoto2.wdp"/><Relationship Id="rId14" Type="http://schemas.openxmlformats.org/officeDocument/2006/relationships/image" Target="../media/image253.png"/></Relationships>
</file>

<file path=ppt/slides/_rels/slide10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510.png"/><Relationship Id="rId7" Type="http://schemas.openxmlformats.org/officeDocument/2006/relationships/image" Target="../media/image249.png"/><Relationship Id="rId2" Type="http://schemas.openxmlformats.org/officeDocument/2006/relationships/slideLayout" Target="../slideLayouts/slideLayout25.xml"/><Relationship Id="rId1" Type="http://schemas.openxmlformats.org/officeDocument/2006/relationships/tags" Target="../tags/tag2.xml"/><Relationship Id="rId6" Type="http://schemas.openxmlformats.org/officeDocument/2006/relationships/chart" Target="../charts/chart4.xml"/><Relationship Id="rId5" Type="http://schemas.openxmlformats.org/officeDocument/2006/relationships/image" Target="../media/image2490.png"/><Relationship Id="rId4" Type="http://schemas.openxmlformats.org/officeDocument/2006/relationships/image" Target="../media/image2520.png"/></Relationships>
</file>

<file path=ppt/slides/_rels/slide104.xml.rels><?xml version="1.0" encoding="UTF-8" standalone="yes"?>
<Relationships xmlns="http://schemas.openxmlformats.org/package/2006/relationships"><Relationship Id="rId8" Type="http://schemas.openxmlformats.org/officeDocument/2006/relationships/image" Target="../media/image257.png"/><Relationship Id="rId3" Type="http://schemas.openxmlformats.org/officeDocument/2006/relationships/image" Target="../media/image254.png"/><Relationship Id="rId7" Type="http://schemas.microsoft.com/office/2007/relationships/hdphoto" Target="../media/hdphoto7.wdp"/><Relationship Id="rId2" Type="http://schemas.openxmlformats.org/officeDocument/2006/relationships/slideLayout" Target="../slideLayouts/slideLayout25.xml"/><Relationship Id="rId1" Type="http://schemas.openxmlformats.org/officeDocument/2006/relationships/tags" Target="../tags/tag3.xml"/><Relationship Id="rId6" Type="http://schemas.openxmlformats.org/officeDocument/2006/relationships/image" Target="../media/image256.png"/><Relationship Id="rId5" Type="http://schemas.microsoft.com/office/2007/relationships/hdphoto" Target="../media/hdphoto6.wdp"/><Relationship Id="rId4" Type="http://schemas.openxmlformats.org/officeDocument/2006/relationships/image" Target="../media/image255.png"/><Relationship Id="rId9" Type="http://schemas.microsoft.com/office/2007/relationships/hdphoto" Target="../media/hdphoto8.wdp"/></Relationships>
</file>

<file path=ppt/slides/_rels/slide105.xml.rels><?xml version="1.0" encoding="UTF-8" standalone="yes"?>
<Relationships xmlns="http://schemas.openxmlformats.org/package/2006/relationships"><Relationship Id="rId8" Type="http://schemas.openxmlformats.org/officeDocument/2006/relationships/image" Target="../media/image259.png"/><Relationship Id="rId3" Type="http://schemas.openxmlformats.org/officeDocument/2006/relationships/image" Target="../media/image257.png"/><Relationship Id="rId7" Type="http://schemas.microsoft.com/office/2007/relationships/hdphoto" Target="../media/hdphoto9.wdp"/><Relationship Id="rId2" Type="http://schemas.openxmlformats.org/officeDocument/2006/relationships/slideLayout" Target="../slideLayouts/slideLayout25.xml"/><Relationship Id="rId1" Type="http://schemas.openxmlformats.org/officeDocument/2006/relationships/tags" Target="../tags/tag4.xml"/><Relationship Id="rId6" Type="http://schemas.openxmlformats.org/officeDocument/2006/relationships/image" Target="../media/image258.png"/><Relationship Id="rId5" Type="http://schemas.openxmlformats.org/officeDocument/2006/relationships/image" Target="../media/image2570.png"/><Relationship Id="rId4" Type="http://schemas.microsoft.com/office/2007/relationships/hdphoto" Target="../media/hdphoto8.wdp"/></Relationships>
</file>

<file path=ppt/slides/_rels/slide106.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261.png"/><Relationship Id="rId7" Type="http://schemas.openxmlformats.org/officeDocument/2006/relationships/image" Target="../media/image263.png"/><Relationship Id="rId12" Type="http://schemas.openxmlformats.org/officeDocument/2006/relationships/image" Target="../media/image266.png"/><Relationship Id="rId2" Type="http://schemas.openxmlformats.org/officeDocument/2006/relationships/slideLayout" Target="../slideLayouts/slideLayout25.xml"/><Relationship Id="rId1" Type="http://schemas.openxmlformats.org/officeDocument/2006/relationships/tags" Target="../tags/tag5.xml"/><Relationship Id="rId6" Type="http://schemas.microsoft.com/office/2007/relationships/hdphoto" Target="../media/hdphoto11.wdp"/><Relationship Id="rId11" Type="http://schemas.openxmlformats.org/officeDocument/2006/relationships/image" Target="../media/image265.png"/><Relationship Id="rId5" Type="http://schemas.openxmlformats.org/officeDocument/2006/relationships/image" Target="../media/image262.png"/><Relationship Id="rId10" Type="http://schemas.microsoft.com/office/2007/relationships/hdphoto" Target="../media/hdphoto13.wdp"/><Relationship Id="rId4" Type="http://schemas.microsoft.com/office/2007/relationships/hdphoto" Target="../media/hdphoto10.wdp"/><Relationship Id="rId9" Type="http://schemas.openxmlformats.org/officeDocument/2006/relationships/image" Target="../media/image264.png"/></Relationships>
</file>

<file path=ppt/slides/_rels/slide107.xml.rels><?xml version="1.0" encoding="UTF-8" standalone="yes"?>
<Relationships xmlns="http://schemas.openxmlformats.org/package/2006/relationships"><Relationship Id="rId8" Type="http://schemas.openxmlformats.org/officeDocument/2006/relationships/image" Target="../media/image269.png"/><Relationship Id="rId3" Type="http://schemas.openxmlformats.org/officeDocument/2006/relationships/image" Target="../media/image267.png"/><Relationship Id="rId7" Type="http://schemas.openxmlformats.org/officeDocument/2006/relationships/image" Target="../media/image268.png"/><Relationship Id="rId2" Type="http://schemas.openxmlformats.org/officeDocument/2006/relationships/slideLayout" Target="../slideLayouts/slideLayout25.xml"/><Relationship Id="rId1" Type="http://schemas.openxmlformats.org/officeDocument/2006/relationships/tags" Target="../tags/tag6.xml"/><Relationship Id="rId6" Type="http://schemas.microsoft.com/office/2007/relationships/hdphoto" Target="../media/hdphoto12.wdp"/><Relationship Id="rId5" Type="http://schemas.openxmlformats.org/officeDocument/2006/relationships/image" Target="../media/image263.png"/><Relationship Id="rId4" Type="http://schemas.microsoft.com/office/2007/relationships/hdphoto" Target="../media/hdphoto14.wdp"/><Relationship Id="rId9" Type="http://schemas.openxmlformats.org/officeDocument/2006/relationships/image" Target="../media/image271.png"/></Relationships>
</file>

<file path=ppt/slides/_rels/slide108.xml.rels><?xml version="1.0" encoding="UTF-8" standalone="yes"?>
<Relationships xmlns="http://schemas.openxmlformats.org/package/2006/relationships"><Relationship Id="rId3" Type="http://schemas.openxmlformats.org/officeDocument/2006/relationships/image" Target="../media/image258.png"/><Relationship Id="rId2" Type="http://schemas.openxmlformats.org/officeDocument/2006/relationships/slideLayout" Target="../slideLayouts/slideLayout25.xml"/><Relationship Id="rId1" Type="http://schemas.openxmlformats.org/officeDocument/2006/relationships/tags" Target="../tags/tag7.xml"/><Relationship Id="rId5" Type="http://schemas.openxmlformats.org/officeDocument/2006/relationships/image" Target="../media/image272.png"/><Relationship Id="rId4" Type="http://schemas.microsoft.com/office/2007/relationships/hdphoto" Target="../media/hdphoto9.wdp"/></Relationships>
</file>

<file path=ppt/slides/_rels/slide109.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240.emf"/><Relationship Id="rId7" Type="http://schemas.openxmlformats.org/officeDocument/2006/relationships/image" Target="../media/image269.wmf"/><Relationship Id="rId12" Type="http://schemas.openxmlformats.org/officeDocument/2006/relationships/chart" Target="../charts/chart6.xml"/><Relationship Id="rId2" Type="http://schemas.openxmlformats.org/officeDocument/2006/relationships/slideLayout" Target="../slideLayouts/slideLayout25.xml"/><Relationship Id="rId1" Type="http://schemas.openxmlformats.org/officeDocument/2006/relationships/tags" Target="../tags/tag8.xml"/><Relationship Id="rId6" Type="http://schemas.openxmlformats.org/officeDocument/2006/relationships/oleObject" Target="../embeddings/oleObject8.bin"/><Relationship Id="rId11" Type="http://schemas.openxmlformats.org/officeDocument/2006/relationships/chart" Target="../charts/chart5.xml"/><Relationship Id="rId5" Type="http://schemas.openxmlformats.org/officeDocument/2006/relationships/image" Target="../media/image268.wmf"/><Relationship Id="rId10" Type="http://schemas.openxmlformats.org/officeDocument/2006/relationships/image" Target="../media/image277.png"/><Relationship Id="rId4" Type="http://schemas.openxmlformats.org/officeDocument/2006/relationships/oleObject" Target="../embeddings/oleObject7.bin"/><Relationship Id="rId9" Type="http://schemas.openxmlformats.org/officeDocument/2006/relationships/image" Target="../media/image270.wmf"/></Relationships>
</file>

<file path=ppt/slides/_rels/slide11.xml.rels><?xml version="1.0" encoding="UTF-8" standalone="yes"?>
<Relationships xmlns="http://schemas.openxmlformats.org/package/2006/relationships"><Relationship Id="rId8" Type="http://schemas.openxmlformats.org/officeDocument/2006/relationships/image" Target="../media/image1113.png"/><Relationship Id="rId3" Type="http://schemas.openxmlformats.org/officeDocument/2006/relationships/image" Target="../media/image16.png"/><Relationship Id="rId7" Type="http://schemas.openxmlformats.org/officeDocument/2006/relationships/image" Target="../media/image1015.png"/><Relationship Id="rId2" Type="http://schemas.openxmlformats.org/officeDocument/2006/relationships/image" Target="../media/image6.png"/><Relationship Id="rId1" Type="http://schemas.openxmlformats.org/officeDocument/2006/relationships/slideLayout" Target="../slideLayouts/slideLayout14.xml"/><Relationship Id="rId6" Type="http://schemas.openxmlformats.org/officeDocument/2006/relationships/image" Target="../media/image914.png"/><Relationship Id="rId5" Type="http://schemas.openxmlformats.org/officeDocument/2006/relationships/image" Target="../media/image8.png"/><Relationship Id="rId4" Type="http://schemas.openxmlformats.org/officeDocument/2006/relationships/image" Target="../media/image7.png"/></Relationships>
</file>

<file path=ppt/slides/_rels/slide110.xml.rels><?xml version="1.0" encoding="UTF-8" standalone="yes"?>
<Relationships xmlns="http://schemas.openxmlformats.org/package/2006/relationships"><Relationship Id="rId8" Type="http://schemas.openxmlformats.org/officeDocument/2006/relationships/image" Target="../media/image273.png"/><Relationship Id="rId3" Type="http://schemas.openxmlformats.org/officeDocument/2006/relationships/image" Target="../media/image241.emf"/><Relationship Id="rId7" Type="http://schemas.openxmlformats.org/officeDocument/2006/relationships/image" Target="../media/image272.wmf"/><Relationship Id="rId2" Type="http://schemas.openxmlformats.org/officeDocument/2006/relationships/slideLayout" Target="../slideLayouts/slideLayout25.xml"/><Relationship Id="rId1" Type="http://schemas.openxmlformats.org/officeDocument/2006/relationships/tags" Target="../tags/tag9.xml"/><Relationship Id="rId6" Type="http://schemas.openxmlformats.org/officeDocument/2006/relationships/oleObject" Target="../embeddings/oleObject11.bin"/><Relationship Id="rId11" Type="http://schemas.microsoft.com/office/2007/relationships/hdphoto" Target="../media/hdphoto16.wdp"/><Relationship Id="rId5" Type="http://schemas.openxmlformats.org/officeDocument/2006/relationships/image" Target="../media/image271.wmf"/><Relationship Id="rId10" Type="http://schemas.openxmlformats.org/officeDocument/2006/relationships/image" Target="../media/image274.png"/><Relationship Id="rId4" Type="http://schemas.openxmlformats.org/officeDocument/2006/relationships/oleObject" Target="../embeddings/oleObject10.bin"/><Relationship Id="rId9" Type="http://schemas.microsoft.com/office/2007/relationships/hdphoto" Target="../media/hdphoto15.wdp"/></Relationships>
</file>

<file path=ppt/slides/_rels/slide111.xml.rels><?xml version="1.0" encoding="UTF-8" standalone="yes"?>
<Relationships xmlns="http://schemas.openxmlformats.org/package/2006/relationships"><Relationship Id="rId8" Type="http://schemas.microsoft.com/office/2007/relationships/hdphoto" Target="../media/hdphoto17.wdp"/><Relationship Id="rId3" Type="http://schemas.openxmlformats.org/officeDocument/2006/relationships/oleObject" Target="../embeddings/oleObject12.bin"/><Relationship Id="rId7" Type="http://schemas.openxmlformats.org/officeDocument/2006/relationships/image" Target="../media/image278.png"/><Relationship Id="rId12" Type="http://schemas.openxmlformats.org/officeDocument/2006/relationships/image" Target="../media/image241.emf"/><Relationship Id="rId2" Type="http://schemas.openxmlformats.org/officeDocument/2006/relationships/slideLayout" Target="../slideLayouts/slideLayout25.xml"/><Relationship Id="rId1" Type="http://schemas.openxmlformats.org/officeDocument/2006/relationships/tags" Target="../tags/tag10.xml"/><Relationship Id="rId6" Type="http://schemas.openxmlformats.org/officeDocument/2006/relationships/image" Target="../media/image276.wmf"/><Relationship Id="rId11" Type="http://schemas.openxmlformats.org/officeDocument/2006/relationships/chart" Target="../charts/chart8.xml"/><Relationship Id="rId5" Type="http://schemas.openxmlformats.org/officeDocument/2006/relationships/oleObject" Target="../embeddings/oleObject13.bin"/><Relationship Id="rId10" Type="http://schemas.openxmlformats.org/officeDocument/2006/relationships/chart" Target="../charts/chart7.xml"/><Relationship Id="rId4" Type="http://schemas.openxmlformats.org/officeDocument/2006/relationships/image" Target="../media/image275.wmf"/><Relationship Id="rId9" Type="http://schemas.openxmlformats.org/officeDocument/2006/relationships/image" Target="../media/image286.png"/></Relationships>
</file>

<file path=ppt/slides/_rels/slide112.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image" Target="../media/image242.emf"/><Relationship Id="rId7" Type="http://schemas.openxmlformats.org/officeDocument/2006/relationships/image" Target="../media/image280.wmf"/><Relationship Id="rId2" Type="http://schemas.openxmlformats.org/officeDocument/2006/relationships/slideLayout" Target="../slideLayouts/slideLayout25.xml"/><Relationship Id="rId1" Type="http://schemas.openxmlformats.org/officeDocument/2006/relationships/tags" Target="../tags/tag11.xml"/><Relationship Id="rId6" Type="http://schemas.openxmlformats.org/officeDocument/2006/relationships/oleObject" Target="../embeddings/oleObject15.bin"/><Relationship Id="rId5" Type="http://schemas.openxmlformats.org/officeDocument/2006/relationships/image" Target="../media/image279.wmf"/><Relationship Id="rId4" Type="http://schemas.openxmlformats.org/officeDocument/2006/relationships/oleObject" Target="../embeddings/oleObject14.bin"/><Relationship Id="rId9" Type="http://schemas.openxmlformats.org/officeDocument/2006/relationships/image" Target="../media/image281.wmf"/></Relationships>
</file>

<file path=ppt/slides/_rels/slide113.xml.rels><?xml version="1.0" encoding="UTF-8" standalone="yes"?>
<Relationships xmlns="http://schemas.openxmlformats.org/package/2006/relationships"><Relationship Id="rId3" Type="http://schemas.openxmlformats.org/officeDocument/2006/relationships/oleObject" Target="../embeddings/oleObject17.bin"/><Relationship Id="rId7" Type="http://schemas.openxmlformats.org/officeDocument/2006/relationships/chart" Target="../charts/chart10.xml"/><Relationship Id="rId2" Type="http://schemas.openxmlformats.org/officeDocument/2006/relationships/slideLayout" Target="../slideLayouts/slideLayout25.xml"/><Relationship Id="rId1" Type="http://schemas.openxmlformats.org/officeDocument/2006/relationships/tags" Target="../tags/tag12.xml"/><Relationship Id="rId6" Type="http://schemas.openxmlformats.org/officeDocument/2006/relationships/chart" Target="../charts/chart9.xml"/><Relationship Id="rId5" Type="http://schemas.openxmlformats.org/officeDocument/2006/relationships/image" Target="../media/image242.emf"/><Relationship Id="rId4" Type="http://schemas.openxmlformats.org/officeDocument/2006/relationships/image" Target="../media/image282.wmf"/></Relationships>
</file>

<file path=ppt/slides/_rels/slide1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8.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13.xml"/></Relationships>
</file>

<file path=ppt/slides/_rels/slide119.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7.png"/><Relationship Id="rId7" Type="http://schemas.openxmlformats.org/officeDocument/2006/relationships/image" Target="../media/image1713.png"/><Relationship Id="rId2" Type="http://schemas.openxmlformats.org/officeDocument/2006/relationships/image" Target="../media/image12.png"/><Relationship Id="rId1" Type="http://schemas.openxmlformats.org/officeDocument/2006/relationships/slideLayout" Target="../slideLayouts/slideLayout14.xml"/><Relationship Id="rId6" Type="http://schemas.openxmlformats.org/officeDocument/2006/relationships/image" Target="../media/image160.png"/><Relationship Id="rId5" Type="http://schemas.openxmlformats.org/officeDocument/2006/relationships/image" Target="../media/image156.png"/><Relationship Id="rId4" Type="http://schemas.openxmlformats.org/officeDocument/2006/relationships/image" Target="../media/image1413.png"/></Relationships>
</file>

<file path=ppt/slides/_rels/slide120.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15.xml"/></Relationships>
</file>

<file path=ppt/slides/_rels/slide121.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16.xml"/></Relationships>
</file>

<file path=ppt/slides/_rels/slide1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123.xml.rels><?xml version="1.0" encoding="UTF-8" standalone="yes"?>
<Relationships xmlns="http://schemas.openxmlformats.org/package/2006/relationships"><Relationship Id="rId2" Type="http://schemas.openxmlformats.org/officeDocument/2006/relationships/image" Target="../media/image283.png"/><Relationship Id="rId1" Type="http://schemas.openxmlformats.org/officeDocument/2006/relationships/slideLayout" Target="../slideLayouts/slideLayout14.xml"/></Relationships>
</file>

<file path=ppt/slides/_rels/slide124.xml.rels><?xml version="1.0" encoding="UTF-8" standalone="yes"?>
<Relationships xmlns="http://schemas.openxmlformats.org/package/2006/relationships"><Relationship Id="rId2" Type="http://schemas.openxmlformats.org/officeDocument/2006/relationships/image" Target="../media/image284.png"/><Relationship Id="rId1" Type="http://schemas.openxmlformats.org/officeDocument/2006/relationships/slideLayout" Target="../slideLayouts/slideLayout1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6.xml.rels><?xml version="1.0" encoding="UTF-8" standalone="yes"?>
<Relationships xmlns="http://schemas.openxmlformats.org/package/2006/relationships"><Relationship Id="rId3" Type="http://schemas.openxmlformats.org/officeDocument/2006/relationships/image" Target="../media/image387.png"/><Relationship Id="rId2" Type="http://schemas.openxmlformats.org/officeDocument/2006/relationships/slideLayout" Target="../slideLayouts/slideLayout25.xml"/><Relationship Id="rId1" Type="http://schemas.openxmlformats.org/officeDocument/2006/relationships/tags" Target="../tags/tag17.xml"/></Relationships>
</file>

<file path=ppt/slides/_rels/slide127.xml.rels><?xml version="1.0" encoding="UTF-8" standalone="yes"?>
<Relationships xmlns="http://schemas.openxmlformats.org/package/2006/relationships"><Relationship Id="rId3" Type="http://schemas.openxmlformats.org/officeDocument/2006/relationships/image" Target="../media/image388.png"/><Relationship Id="rId2" Type="http://schemas.openxmlformats.org/officeDocument/2006/relationships/slideLayout" Target="../slideLayouts/slideLayout25.xml"/><Relationship Id="rId1" Type="http://schemas.openxmlformats.org/officeDocument/2006/relationships/tags" Target="../tags/tag18.xml"/></Relationships>
</file>

<file path=ppt/slides/_rels/slide128.xml.rels><?xml version="1.0" encoding="UTF-8" standalone="yes"?>
<Relationships xmlns="http://schemas.openxmlformats.org/package/2006/relationships"><Relationship Id="rId3" Type="http://schemas.openxmlformats.org/officeDocument/2006/relationships/image" Target="../media/image389.png"/><Relationship Id="rId2" Type="http://schemas.openxmlformats.org/officeDocument/2006/relationships/slideLayout" Target="../slideLayouts/slideLayout25.xml"/><Relationship Id="rId1" Type="http://schemas.openxmlformats.org/officeDocument/2006/relationships/tags" Target="../tags/tag19.xml"/><Relationship Id="rId5" Type="http://schemas.openxmlformats.org/officeDocument/2006/relationships/image" Target="../media/image392.png"/><Relationship Id="rId4" Type="http://schemas.openxmlformats.org/officeDocument/2006/relationships/image" Target="../media/image391.png"/></Relationships>
</file>

<file path=ppt/slides/_rels/slide129.xml.rels><?xml version="1.0" encoding="UTF-8" standalone="yes"?>
<Relationships xmlns="http://schemas.openxmlformats.org/package/2006/relationships"><Relationship Id="rId3" Type="http://schemas.openxmlformats.org/officeDocument/2006/relationships/image" Target="../media/image299.png"/><Relationship Id="rId2" Type="http://schemas.openxmlformats.org/officeDocument/2006/relationships/slideLayout" Target="../slideLayouts/slideLayout25.xml"/><Relationship Id="rId1" Type="http://schemas.openxmlformats.org/officeDocument/2006/relationships/tags" Target="../tags/tag20.xml"/><Relationship Id="rId6" Type="http://schemas.openxmlformats.org/officeDocument/2006/relationships/image" Target="../media/image309.png"/><Relationship Id="rId5" Type="http://schemas.openxmlformats.org/officeDocument/2006/relationships/image" Target="../media/image306.png"/><Relationship Id="rId4" Type="http://schemas.openxmlformats.org/officeDocument/2006/relationships/image" Target="../media/image300.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7.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9.png"/><Relationship Id="rId16" Type="http://schemas.openxmlformats.org/officeDocument/2006/relationships/image" Target="../media/image32.png"/><Relationship Id="rId1" Type="http://schemas.openxmlformats.org/officeDocument/2006/relationships/slideLayout" Target="../slideLayouts/slideLayout14.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130.xml.rels><?xml version="1.0" encoding="UTF-8" standalone="yes"?>
<Relationships xmlns="http://schemas.openxmlformats.org/package/2006/relationships"><Relationship Id="rId3" Type="http://schemas.openxmlformats.org/officeDocument/2006/relationships/image" Target="../media/image283.png"/><Relationship Id="rId2" Type="http://schemas.openxmlformats.org/officeDocument/2006/relationships/image" Target="../media/image285.png"/><Relationship Id="rId1" Type="http://schemas.openxmlformats.org/officeDocument/2006/relationships/slideLayout" Target="../slideLayouts/slideLayout25.xml"/></Relationships>
</file>

<file path=ppt/slides/_rels/slide131.xml.rels><?xml version="1.0" encoding="UTF-8" standalone="yes"?>
<Relationships xmlns="http://schemas.openxmlformats.org/package/2006/relationships"><Relationship Id="rId3" Type="http://schemas.openxmlformats.org/officeDocument/2006/relationships/image" Target="../media/image283.png"/><Relationship Id="rId2" Type="http://schemas.openxmlformats.org/officeDocument/2006/relationships/image" Target="../media/image287.png"/><Relationship Id="rId1" Type="http://schemas.openxmlformats.org/officeDocument/2006/relationships/slideLayout" Target="../slideLayouts/slideLayout25.xml"/></Relationships>
</file>

<file path=ppt/slides/_rels/slide132.xml.rels><?xml version="1.0" encoding="UTF-8" standalone="yes"?>
<Relationships xmlns="http://schemas.openxmlformats.org/package/2006/relationships"><Relationship Id="rId3" Type="http://schemas.openxmlformats.org/officeDocument/2006/relationships/image" Target="../media/image283.png"/><Relationship Id="rId2" Type="http://schemas.openxmlformats.org/officeDocument/2006/relationships/image" Target="../media/image288.png"/><Relationship Id="rId1" Type="http://schemas.openxmlformats.org/officeDocument/2006/relationships/slideLayout" Target="../slideLayouts/slideLayout25.xml"/></Relationships>
</file>

<file path=ppt/slides/_rels/slide133.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21.xml"/></Relationships>
</file>

<file path=ppt/slides/_rels/slide134.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22.xml"/></Relationships>
</file>

<file path=ppt/slides/_rels/slide135.xml.rels><?xml version="1.0" encoding="UTF-8" standalone="yes"?>
<Relationships xmlns="http://schemas.openxmlformats.org/package/2006/relationships"><Relationship Id="rId3" Type="http://schemas.openxmlformats.org/officeDocument/2006/relationships/image" Target="../media/image366.png"/><Relationship Id="rId2" Type="http://schemas.openxmlformats.org/officeDocument/2006/relationships/slideLayout" Target="../slideLayouts/slideLayout25.xml"/><Relationship Id="rId1" Type="http://schemas.openxmlformats.org/officeDocument/2006/relationships/tags" Target="../tags/tag23.xml"/><Relationship Id="rId6" Type="http://schemas.openxmlformats.org/officeDocument/2006/relationships/image" Target="../media/image405.png"/><Relationship Id="rId5" Type="http://schemas.openxmlformats.org/officeDocument/2006/relationships/image" Target="../media/image375.png"/><Relationship Id="rId4" Type="http://schemas.openxmlformats.org/officeDocument/2006/relationships/image" Target="../media/image368.png"/></Relationships>
</file>

<file path=ppt/slides/_rels/slide136.xml.rels><?xml version="1.0" encoding="UTF-8" standalone="yes"?>
<Relationships xmlns="http://schemas.openxmlformats.org/package/2006/relationships"><Relationship Id="rId3" Type="http://schemas.openxmlformats.org/officeDocument/2006/relationships/image" Target="../media/image407.png"/><Relationship Id="rId2" Type="http://schemas.openxmlformats.org/officeDocument/2006/relationships/image" Target="../media/image289.png"/><Relationship Id="rId1" Type="http://schemas.openxmlformats.org/officeDocument/2006/relationships/slideLayout" Target="../slideLayouts/slideLayout25.xml"/><Relationship Id="rId6" Type="http://schemas.openxmlformats.org/officeDocument/2006/relationships/image" Target="../media/image412.png"/><Relationship Id="rId5" Type="http://schemas.openxmlformats.org/officeDocument/2006/relationships/image" Target="../media/image409.png"/><Relationship Id="rId4" Type="http://schemas.openxmlformats.org/officeDocument/2006/relationships/image" Target="../media/image408.pn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8.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24.xml"/></Relationships>
</file>

<file path=ppt/slides/_rels/slide139.xml.rels><?xml version="1.0" encoding="UTF-8" standalone="yes"?>
<Relationships xmlns="http://schemas.openxmlformats.org/package/2006/relationships"><Relationship Id="rId8" Type="http://schemas.openxmlformats.org/officeDocument/2006/relationships/image" Target="../media/image418.png"/><Relationship Id="rId3" Type="http://schemas.openxmlformats.org/officeDocument/2006/relationships/image" Target="../media/image413.png"/><Relationship Id="rId7" Type="http://schemas.openxmlformats.org/officeDocument/2006/relationships/image" Target="../media/image417.png"/><Relationship Id="rId2" Type="http://schemas.openxmlformats.org/officeDocument/2006/relationships/slideLayout" Target="../slideLayouts/slideLayout25.xml"/><Relationship Id="rId1" Type="http://schemas.openxmlformats.org/officeDocument/2006/relationships/tags" Target="../tags/tag25.xml"/><Relationship Id="rId6" Type="http://schemas.openxmlformats.org/officeDocument/2006/relationships/image" Target="../media/image416.png"/><Relationship Id="rId5" Type="http://schemas.openxmlformats.org/officeDocument/2006/relationships/image" Target="../media/image415.png"/><Relationship Id="rId4" Type="http://schemas.openxmlformats.org/officeDocument/2006/relationships/image" Target="../media/image414.png"/><Relationship Id="rId9" Type="http://schemas.openxmlformats.org/officeDocument/2006/relationships/image" Target="../media/image419.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4.xml"/><Relationship Id="rId4" Type="http://schemas.openxmlformats.org/officeDocument/2006/relationships/image" Target="../media/image35.png"/></Relationships>
</file>

<file path=ppt/slides/_rels/slide140.xml.rels><?xml version="1.0" encoding="UTF-8" standalone="yes"?>
<Relationships xmlns="http://schemas.openxmlformats.org/package/2006/relationships"><Relationship Id="rId8" Type="http://schemas.openxmlformats.org/officeDocument/2006/relationships/image" Target="../media/image426.png"/><Relationship Id="rId3" Type="http://schemas.openxmlformats.org/officeDocument/2006/relationships/image" Target="../media/image290.png"/><Relationship Id="rId7" Type="http://schemas.openxmlformats.org/officeDocument/2006/relationships/image" Target="../media/image425.png"/><Relationship Id="rId2" Type="http://schemas.openxmlformats.org/officeDocument/2006/relationships/slideLayout" Target="../slideLayouts/slideLayout25.xml"/><Relationship Id="rId1" Type="http://schemas.openxmlformats.org/officeDocument/2006/relationships/tags" Target="../tags/tag26.xml"/><Relationship Id="rId6" Type="http://schemas.openxmlformats.org/officeDocument/2006/relationships/image" Target="../media/image424.png"/><Relationship Id="rId5" Type="http://schemas.openxmlformats.org/officeDocument/2006/relationships/image" Target="../media/image423.png"/><Relationship Id="rId4" Type="http://schemas.openxmlformats.org/officeDocument/2006/relationships/image" Target="../media/image291.png"/></Relationships>
</file>

<file path=ppt/slides/_rels/slide141.xml.rels><?xml version="1.0" encoding="UTF-8" standalone="yes"?>
<Relationships xmlns="http://schemas.openxmlformats.org/package/2006/relationships"><Relationship Id="rId3" Type="http://schemas.openxmlformats.org/officeDocument/2006/relationships/image" Target="../media/image284.png"/><Relationship Id="rId2" Type="http://schemas.openxmlformats.org/officeDocument/2006/relationships/slideLayout" Target="../slideLayouts/slideLayout25.xml"/><Relationship Id="rId1" Type="http://schemas.openxmlformats.org/officeDocument/2006/relationships/tags" Target="../tags/tag27.xml"/></Relationships>
</file>

<file path=ppt/slides/_rels/slide142.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28.xml"/></Relationships>
</file>

<file path=ppt/slides/_rels/slide143.xml.rels><?xml version="1.0" encoding="UTF-8" standalone="yes"?>
<Relationships xmlns="http://schemas.openxmlformats.org/package/2006/relationships"><Relationship Id="rId8" Type="http://schemas.openxmlformats.org/officeDocument/2006/relationships/image" Target="../media/image433.png"/><Relationship Id="rId3" Type="http://schemas.openxmlformats.org/officeDocument/2006/relationships/image" Target="../media/image428.png"/><Relationship Id="rId7" Type="http://schemas.openxmlformats.org/officeDocument/2006/relationships/image" Target="../media/image432.png"/><Relationship Id="rId2" Type="http://schemas.openxmlformats.org/officeDocument/2006/relationships/slideLayout" Target="../slideLayouts/slideLayout25.xml"/><Relationship Id="rId1" Type="http://schemas.openxmlformats.org/officeDocument/2006/relationships/tags" Target="../tags/tag29.xml"/><Relationship Id="rId6" Type="http://schemas.openxmlformats.org/officeDocument/2006/relationships/image" Target="../media/image292.png"/><Relationship Id="rId5" Type="http://schemas.openxmlformats.org/officeDocument/2006/relationships/image" Target="../media/image4300.png"/><Relationship Id="rId4" Type="http://schemas.openxmlformats.org/officeDocument/2006/relationships/image" Target="../media/image429.png"/><Relationship Id="rId9" Type="http://schemas.openxmlformats.org/officeDocument/2006/relationships/image" Target="../media/image434.png"/></Relationships>
</file>

<file path=ppt/slides/_rels/slide144.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30.xml"/></Relationships>
</file>

<file path=ppt/slides/_rels/slide145.xml.rels><?xml version="1.0" encoding="UTF-8" standalone="yes"?>
<Relationships xmlns="http://schemas.openxmlformats.org/package/2006/relationships"><Relationship Id="rId8" Type="http://schemas.openxmlformats.org/officeDocument/2006/relationships/image" Target="../media/image402.png"/><Relationship Id="rId3" Type="http://schemas.openxmlformats.org/officeDocument/2006/relationships/image" Target="../media/image396.png"/><Relationship Id="rId7" Type="http://schemas.openxmlformats.org/officeDocument/2006/relationships/image" Target="../media/image401.png"/><Relationship Id="rId2" Type="http://schemas.openxmlformats.org/officeDocument/2006/relationships/image" Target="../media/image395.png"/><Relationship Id="rId1" Type="http://schemas.openxmlformats.org/officeDocument/2006/relationships/slideLayout" Target="../slideLayouts/slideLayout25.xml"/><Relationship Id="rId6" Type="http://schemas.openxmlformats.org/officeDocument/2006/relationships/image" Target="../media/image399.png"/><Relationship Id="rId5" Type="http://schemas.openxmlformats.org/officeDocument/2006/relationships/image" Target="../media/image398.png"/><Relationship Id="rId4" Type="http://schemas.openxmlformats.org/officeDocument/2006/relationships/image" Target="../media/image397.png"/></Relationships>
</file>

<file path=ppt/slides/_rels/slide146.xml.rels><?xml version="1.0" encoding="UTF-8" standalone="yes"?>
<Relationships xmlns="http://schemas.openxmlformats.org/package/2006/relationships"><Relationship Id="rId2" Type="http://schemas.openxmlformats.org/officeDocument/2006/relationships/image" Target="../media/image293.png"/><Relationship Id="rId1" Type="http://schemas.openxmlformats.org/officeDocument/2006/relationships/slideLayout" Target="../slideLayouts/slideLayout25.xml"/></Relationships>
</file>

<file path=ppt/slides/_rels/slide147.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31.xml"/></Relationships>
</file>

<file path=ppt/slides/_rels/slide148.xml.rels><?xml version="1.0" encoding="UTF-8" standalone="yes"?>
<Relationships xmlns="http://schemas.openxmlformats.org/package/2006/relationships"><Relationship Id="rId3" Type="http://schemas.openxmlformats.org/officeDocument/2006/relationships/image" Target="../media/image435.png"/><Relationship Id="rId2" Type="http://schemas.openxmlformats.org/officeDocument/2006/relationships/slideLayout" Target="../slideLayouts/slideLayout25.xml"/><Relationship Id="rId1" Type="http://schemas.openxmlformats.org/officeDocument/2006/relationships/tags" Target="../tags/tag32.xml"/><Relationship Id="rId4" Type="http://schemas.openxmlformats.org/officeDocument/2006/relationships/image" Target="../media/image294.png"/></Relationships>
</file>

<file path=ppt/slides/_rels/slide149.xml.rels><?xml version="1.0" encoding="UTF-8" standalone="yes"?>
<Relationships xmlns="http://schemas.openxmlformats.org/package/2006/relationships"><Relationship Id="rId3" Type="http://schemas.openxmlformats.org/officeDocument/2006/relationships/image" Target="../media/image435.png"/><Relationship Id="rId2" Type="http://schemas.openxmlformats.org/officeDocument/2006/relationships/slideLayout" Target="../slideLayouts/slideLayout25.xml"/><Relationship Id="rId1" Type="http://schemas.openxmlformats.org/officeDocument/2006/relationships/tags" Target="../tags/tag33.xml"/><Relationship Id="rId6" Type="http://schemas.openxmlformats.org/officeDocument/2006/relationships/image" Target="../media/image295.png"/><Relationship Id="rId5" Type="http://schemas.openxmlformats.org/officeDocument/2006/relationships/image" Target="../media/image410.png"/><Relationship Id="rId4" Type="http://schemas.openxmlformats.org/officeDocument/2006/relationships/image" Target="../media/image406.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14.xml"/><Relationship Id="rId6" Type="http://schemas.openxmlformats.org/officeDocument/2006/relationships/image" Target="../media/image38.png"/><Relationship Id="rId5" Type="http://schemas.openxmlformats.org/officeDocument/2006/relationships/image" Target="../media/image35.png"/><Relationship Id="rId4" Type="http://schemas.openxmlformats.org/officeDocument/2006/relationships/image" Target="../media/image37.png"/></Relationships>
</file>

<file path=ppt/slides/_rels/slide150.xml.rels><?xml version="1.0" encoding="UTF-8" standalone="yes"?>
<Relationships xmlns="http://schemas.openxmlformats.org/package/2006/relationships"><Relationship Id="rId2" Type="http://schemas.openxmlformats.org/officeDocument/2006/relationships/hyperlink" Target="https://creativecommons.org/licenses/by-sa/4.0/deed.es" TargetMode="Externa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1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14.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4.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30.png"/><Relationship Id="rId7"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4.xml"/><Relationship Id="rId6" Type="http://schemas.openxmlformats.org/officeDocument/2006/relationships/image" Target="../media/image560.png"/><Relationship Id="rId5" Type="http://schemas.openxmlformats.org/officeDocument/2006/relationships/image" Target="../media/image550.png"/><Relationship Id="rId4" Type="http://schemas.openxmlformats.org/officeDocument/2006/relationships/image" Target="../media/image540.png"/></Relationships>
</file>

<file path=ppt/slides/_rels/slide21.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58.png"/><Relationship Id="rId7" Type="http://schemas.openxmlformats.org/officeDocument/2006/relationships/image" Target="../media/image63.png"/><Relationship Id="rId2" Type="http://schemas.openxmlformats.org/officeDocument/2006/relationships/image" Target="../media/image60.png"/><Relationship Id="rId1" Type="http://schemas.openxmlformats.org/officeDocument/2006/relationships/slideLayout" Target="../slideLayouts/slideLayout14.xml"/><Relationship Id="rId6" Type="http://schemas.openxmlformats.org/officeDocument/2006/relationships/image" Target="../media/image59.png"/><Relationship Id="rId5" Type="http://schemas.openxmlformats.org/officeDocument/2006/relationships/image" Target="../media/image62.png"/><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4.png"/><Relationship Id="rId1" Type="http://schemas.openxmlformats.org/officeDocument/2006/relationships/slideLayout" Target="../slideLayouts/slideLayout14.xml"/><Relationship Id="rId6" Type="http://schemas.openxmlformats.org/officeDocument/2006/relationships/image" Target="../media/image66.png"/><Relationship Id="rId5" Type="http://schemas.openxmlformats.org/officeDocument/2006/relationships/image" Target="../media/image69.png"/><Relationship Id="rId4" Type="http://schemas.openxmlformats.org/officeDocument/2006/relationships/image" Target="../media/image68.png"/><Relationship Id="rId9" Type="http://schemas.openxmlformats.org/officeDocument/2006/relationships/image" Target="../media/image73.png"/></Relationships>
</file>

<file path=ppt/slides/_rels/slide23.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4.png"/><Relationship Id="rId3" Type="http://schemas.openxmlformats.org/officeDocument/2006/relationships/image" Target="../media/image74.png"/><Relationship Id="rId7" Type="http://schemas.openxmlformats.org/officeDocument/2006/relationships/image" Target="../media/image78.png"/><Relationship Id="rId12" Type="http://schemas.openxmlformats.org/officeDocument/2006/relationships/image" Target="../media/image83.png"/><Relationship Id="rId2" Type="http://schemas.openxmlformats.org/officeDocument/2006/relationships/image" Target="../media/image72.png"/><Relationship Id="rId1" Type="http://schemas.openxmlformats.org/officeDocument/2006/relationships/slideLayout" Target="../slideLayouts/slideLayout14.xml"/><Relationship Id="rId6" Type="http://schemas.openxmlformats.org/officeDocument/2006/relationships/image" Target="../media/image77.png"/><Relationship Id="rId11" Type="http://schemas.openxmlformats.org/officeDocument/2006/relationships/image" Target="../media/image82.png"/><Relationship Id="rId5" Type="http://schemas.openxmlformats.org/officeDocument/2006/relationships/image" Target="../media/image76.pn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png"/></Relationships>
</file>

<file path=ppt/slides/_rels/slide2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4.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25.xml.rels><?xml version="1.0" encoding="UTF-8" standalone="yes"?>
<Relationships xmlns="http://schemas.openxmlformats.org/package/2006/relationships"><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90.png"/><Relationship Id="rId1" Type="http://schemas.openxmlformats.org/officeDocument/2006/relationships/slideLayout" Target="../slideLayouts/slideLayout14.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26.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image" Target="../media/image91.png"/><Relationship Id="rId1" Type="http://schemas.openxmlformats.org/officeDocument/2006/relationships/slideLayout" Target="../slideLayouts/slideLayout14.xml"/><Relationship Id="rId6" Type="http://schemas.openxmlformats.org/officeDocument/2006/relationships/image" Target="../media/image99.png"/><Relationship Id="rId5" Type="http://schemas.openxmlformats.org/officeDocument/2006/relationships/image" Target="../media/image98.png"/><Relationship Id="rId10" Type="http://schemas.openxmlformats.org/officeDocument/2006/relationships/image" Target="../media/image103.png"/><Relationship Id="rId4" Type="http://schemas.openxmlformats.org/officeDocument/2006/relationships/image" Target="../media/image97.png"/><Relationship Id="rId9" Type="http://schemas.openxmlformats.org/officeDocument/2006/relationships/image" Target="../media/image102.png"/></Relationships>
</file>

<file path=ppt/slides/_rels/slide27.xml.rels><?xml version="1.0" encoding="UTF-8" standalone="yes"?>
<Relationships xmlns="http://schemas.openxmlformats.org/package/2006/relationships"><Relationship Id="rId8" Type="http://schemas.openxmlformats.org/officeDocument/2006/relationships/image" Target="../media/image980.png"/><Relationship Id="rId3" Type="http://schemas.openxmlformats.org/officeDocument/2006/relationships/image" Target="../media/image930.png"/><Relationship Id="rId7" Type="http://schemas.openxmlformats.org/officeDocument/2006/relationships/image" Target="../media/image970.png"/><Relationship Id="rId2" Type="http://schemas.openxmlformats.org/officeDocument/2006/relationships/image" Target="../media/image920.png"/><Relationship Id="rId1" Type="http://schemas.openxmlformats.org/officeDocument/2006/relationships/slideLayout" Target="../slideLayouts/slideLayout14.xml"/><Relationship Id="rId6" Type="http://schemas.openxmlformats.org/officeDocument/2006/relationships/image" Target="../media/image960.png"/><Relationship Id="rId5" Type="http://schemas.openxmlformats.org/officeDocument/2006/relationships/image" Target="../media/image950.png"/><Relationship Id="rId10" Type="http://schemas.openxmlformats.org/officeDocument/2006/relationships/image" Target="../media/image1000.png"/><Relationship Id="rId4" Type="http://schemas.openxmlformats.org/officeDocument/2006/relationships/image" Target="../media/image940.png"/><Relationship Id="rId9" Type="http://schemas.openxmlformats.org/officeDocument/2006/relationships/image" Target="../media/image990.png"/></Relationships>
</file>

<file path=ppt/slides/_rels/slide28.xml.rels><?xml version="1.0" encoding="UTF-8" standalone="yes"?>
<Relationships xmlns="http://schemas.openxmlformats.org/package/2006/relationships"><Relationship Id="rId2" Type="http://schemas.openxmlformats.org/officeDocument/2006/relationships/image" Target="../media/image1010.png"/><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04.png"/><Relationship Id="rId4" Type="http://schemas.openxmlformats.org/officeDocument/2006/relationships/image" Target="../media/image1030.png"/></Relationships>
</file>

<file path=ppt/slides/_rels/slide29.xml.rels><?xml version="1.0" encoding="UTF-8" standalone="yes"?>
<Relationships xmlns="http://schemas.openxmlformats.org/package/2006/relationships"><Relationship Id="rId3" Type="http://schemas.openxmlformats.org/officeDocument/2006/relationships/image" Target="../media/image1060.png"/><Relationship Id="rId2" Type="http://schemas.openxmlformats.org/officeDocument/2006/relationships/image" Target="../media/image105.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7.png"/><Relationship Id="rId1" Type="http://schemas.openxmlformats.org/officeDocument/2006/relationships/slideLayout" Target="../slideLayouts/slideLayout14.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3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12.png"/><Relationship Id="rId1" Type="http://schemas.openxmlformats.org/officeDocument/2006/relationships/slideLayout" Target="../slideLayouts/slideLayout14.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s>
</file>

<file path=ppt/slides/_rels/slide32.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111.png"/><Relationship Id="rId7" Type="http://schemas.openxmlformats.org/officeDocument/2006/relationships/image" Target="../media/image120.png"/><Relationship Id="rId2" Type="http://schemas.openxmlformats.org/officeDocument/2006/relationships/image" Target="../media/image116.png"/><Relationship Id="rId1" Type="http://schemas.openxmlformats.org/officeDocument/2006/relationships/slideLayout" Target="../slideLayouts/slideLayout14.xml"/><Relationship Id="rId6" Type="http://schemas.openxmlformats.org/officeDocument/2006/relationships/image" Target="../media/image117.png"/><Relationship Id="rId5" Type="http://schemas.openxmlformats.org/officeDocument/2006/relationships/image" Target="../media/image119.png"/><Relationship Id="rId10" Type="http://schemas.openxmlformats.org/officeDocument/2006/relationships/image" Target="../media/image124.png"/><Relationship Id="rId4" Type="http://schemas.openxmlformats.org/officeDocument/2006/relationships/image" Target="../media/image118.png"/><Relationship Id="rId9" Type="http://schemas.openxmlformats.org/officeDocument/2006/relationships/image" Target="../media/image123.png"/></Relationships>
</file>

<file path=ppt/slides/_rels/slide33.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11.png"/><Relationship Id="rId1" Type="http://schemas.openxmlformats.org/officeDocument/2006/relationships/slideLayout" Target="../slideLayouts/slideLayout14.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s>
</file>

<file path=ppt/slides/_rels/slide34.xml.rels><?xml version="1.0" encoding="UTF-8" standalone="yes"?>
<Relationships xmlns="http://schemas.openxmlformats.org/package/2006/relationships"><Relationship Id="rId3" Type="http://schemas.openxmlformats.org/officeDocument/2006/relationships/image" Target="../media/image111.png"/><Relationship Id="rId7" Type="http://schemas.openxmlformats.org/officeDocument/2006/relationships/image" Target="../media/image133.png"/><Relationship Id="rId2" Type="http://schemas.openxmlformats.org/officeDocument/2006/relationships/image" Target="../media/image129.png"/><Relationship Id="rId1" Type="http://schemas.openxmlformats.org/officeDocument/2006/relationships/slideLayout" Target="../slideLayouts/slideLayout14.xml"/><Relationship Id="rId6" Type="http://schemas.openxmlformats.org/officeDocument/2006/relationships/image" Target="../media/image131.png"/><Relationship Id="rId5" Type="http://schemas.openxmlformats.org/officeDocument/2006/relationships/image" Target="../media/image121.png"/><Relationship Id="rId4" Type="http://schemas.openxmlformats.org/officeDocument/2006/relationships/image" Target="../media/image130.png"/></Relationships>
</file>

<file path=ppt/slides/_rels/slide35.xml.rels><?xml version="1.0" encoding="UTF-8" standalone="yes"?>
<Relationships xmlns="http://schemas.openxmlformats.org/package/2006/relationships"><Relationship Id="rId3" Type="http://schemas.openxmlformats.org/officeDocument/2006/relationships/image" Target="../media/image132.png"/><Relationship Id="rId7" Type="http://schemas.openxmlformats.org/officeDocument/2006/relationships/image" Target="../media/image137.png"/><Relationship Id="rId2" Type="http://schemas.openxmlformats.org/officeDocument/2006/relationships/image" Target="../media/image134.png"/><Relationship Id="rId1" Type="http://schemas.openxmlformats.org/officeDocument/2006/relationships/slideLayout" Target="../slideLayouts/slideLayout14.xml"/><Relationship Id="rId6" Type="http://schemas.openxmlformats.org/officeDocument/2006/relationships/image" Target="../media/image138.png"/><Relationship Id="rId5" Type="http://schemas.openxmlformats.org/officeDocument/2006/relationships/image" Target="../media/image136.png"/><Relationship Id="rId4" Type="http://schemas.openxmlformats.org/officeDocument/2006/relationships/image" Target="../media/image135.png"/></Relationships>
</file>

<file path=ppt/slides/_rels/slide36.xml.rels><?xml version="1.0" encoding="UTF-8" standalone="yes"?>
<Relationships xmlns="http://schemas.openxmlformats.org/package/2006/relationships"><Relationship Id="rId8" Type="http://schemas.openxmlformats.org/officeDocument/2006/relationships/image" Target="../media/image145.png"/><Relationship Id="rId3" Type="http://schemas.openxmlformats.org/officeDocument/2006/relationships/image" Target="../media/image141.png"/><Relationship Id="rId7" Type="http://schemas.openxmlformats.org/officeDocument/2006/relationships/image" Target="../media/image140.png"/><Relationship Id="rId2" Type="http://schemas.openxmlformats.org/officeDocument/2006/relationships/image" Target="../media/image139.png"/><Relationship Id="rId1" Type="http://schemas.openxmlformats.org/officeDocument/2006/relationships/slideLayout" Target="../slideLayouts/slideLayout14.xml"/><Relationship Id="rId6" Type="http://schemas.openxmlformats.org/officeDocument/2006/relationships/image" Target="../media/image143.png"/><Relationship Id="rId5" Type="http://schemas.openxmlformats.org/officeDocument/2006/relationships/image" Target="../media/image142.png"/><Relationship Id="rId4" Type="http://schemas.openxmlformats.org/officeDocument/2006/relationships/image" Target="../media/image111.png"/></Relationships>
</file>

<file path=ppt/slides/_rels/slide37.xml.rels><?xml version="1.0" encoding="UTF-8" standalone="yes"?>
<Relationships xmlns="http://schemas.openxmlformats.org/package/2006/relationships"><Relationship Id="rId3" Type="http://schemas.openxmlformats.org/officeDocument/2006/relationships/image" Target="../media/image132.png"/><Relationship Id="rId7" Type="http://schemas.openxmlformats.org/officeDocument/2006/relationships/image" Target="../media/image137.png"/><Relationship Id="rId2" Type="http://schemas.openxmlformats.org/officeDocument/2006/relationships/image" Target="../media/image146.png"/><Relationship Id="rId1" Type="http://schemas.openxmlformats.org/officeDocument/2006/relationships/slideLayout" Target="../slideLayouts/slideLayout14.xml"/><Relationship Id="rId6" Type="http://schemas.openxmlformats.org/officeDocument/2006/relationships/image" Target="../media/image147.png"/><Relationship Id="rId5" Type="http://schemas.openxmlformats.org/officeDocument/2006/relationships/image" Target="../media/image136.png"/><Relationship Id="rId4" Type="http://schemas.openxmlformats.org/officeDocument/2006/relationships/image" Target="../media/image135.png"/></Relationships>
</file>

<file path=ppt/slides/_rels/slide38.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image" Target="../media/image144.png"/><Relationship Id="rId7" Type="http://schemas.openxmlformats.org/officeDocument/2006/relationships/image" Target="../media/image153.png"/><Relationship Id="rId2" Type="http://schemas.openxmlformats.org/officeDocument/2006/relationships/image" Target="../media/image148.png"/><Relationship Id="rId1" Type="http://schemas.openxmlformats.org/officeDocument/2006/relationships/slideLayout" Target="../slideLayouts/slideLayout14.xml"/><Relationship Id="rId6" Type="http://schemas.openxmlformats.org/officeDocument/2006/relationships/image" Target="../media/image152.png"/><Relationship Id="rId5" Type="http://schemas.openxmlformats.org/officeDocument/2006/relationships/image" Target="../media/image151.png"/><Relationship Id="rId4" Type="http://schemas.openxmlformats.org/officeDocument/2006/relationships/image" Target="../media/image150.png"/></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image" Target="../media/image149.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157.emf"/><Relationship Id="rId2" Type="http://schemas.openxmlformats.org/officeDocument/2006/relationships/image" Target="../media/image156.emf"/><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159.emf"/><Relationship Id="rId2" Type="http://schemas.openxmlformats.org/officeDocument/2006/relationships/image" Target="../media/image158.emf"/><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160.emf"/><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image" Target="../media/image149.png"/><Relationship Id="rId1" Type="http://schemas.openxmlformats.org/officeDocument/2006/relationships/slideLayout" Target="../slideLayouts/slideLayout14.xml"/><Relationship Id="rId6" Type="http://schemas.openxmlformats.org/officeDocument/2006/relationships/image" Target="../media/image164.png"/><Relationship Id="rId5" Type="http://schemas.openxmlformats.org/officeDocument/2006/relationships/image" Target="../media/image163.png"/><Relationship Id="rId4" Type="http://schemas.openxmlformats.org/officeDocument/2006/relationships/image" Target="../media/image162.png"/></Relationships>
</file>

<file path=ppt/slides/_rels/slide45.xml.rels><?xml version="1.0" encoding="UTF-8" standalone="yes"?>
<Relationships xmlns="http://schemas.openxmlformats.org/package/2006/relationships"><Relationship Id="rId3" Type="http://schemas.openxmlformats.org/officeDocument/2006/relationships/image" Target="../media/image810.png"/><Relationship Id="rId7" Type="http://schemas.openxmlformats.org/officeDocument/2006/relationships/image" Target="../media/image1210.png"/><Relationship Id="rId2" Type="http://schemas.openxmlformats.org/officeDocument/2006/relationships/image" Target="../media/image149.png"/><Relationship Id="rId1" Type="http://schemas.openxmlformats.org/officeDocument/2006/relationships/slideLayout" Target="../slideLayouts/slideLayout14.xml"/><Relationship Id="rId6" Type="http://schemas.openxmlformats.org/officeDocument/2006/relationships/image" Target="../media/image1110.png"/><Relationship Id="rId5" Type="http://schemas.openxmlformats.org/officeDocument/2006/relationships/image" Target="../media/image1011.png"/><Relationship Id="rId4" Type="http://schemas.openxmlformats.org/officeDocument/2006/relationships/image" Target="../media/image910.png"/></Relationships>
</file>

<file path=ppt/slides/_rels/slide46.xml.rels><?xml version="1.0" encoding="UTF-8" standalone="yes"?>
<Relationships xmlns="http://schemas.openxmlformats.org/package/2006/relationships"><Relationship Id="rId3" Type="http://schemas.openxmlformats.org/officeDocument/2006/relationships/image" Target="../media/image1410.png"/><Relationship Id="rId7" Type="http://schemas.openxmlformats.org/officeDocument/2006/relationships/image" Target="../media/image180.png"/><Relationship Id="rId2" Type="http://schemas.openxmlformats.org/officeDocument/2006/relationships/image" Target="../media/image1310.png"/><Relationship Id="rId1" Type="http://schemas.openxmlformats.org/officeDocument/2006/relationships/slideLayout" Target="../slideLayouts/slideLayout14.xml"/><Relationship Id="rId6" Type="http://schemas.openxmlformats.org/officeDocument/2006/relationships/image" Target="../media/image1710.png"/><Relationship Id="rId5" Type="http://schemas.openxmlformats.org/officeDocument/2006/relationships/image" Target="../media/image1610.png"/><Relationship Id="rId4" Type="http://schemas.openxmlformats.org/officeDocument/2006/relationships/image" Target="../media/image155.png"/></Relationships>
</file>

<file path=ppt/slides/_rels/slide47.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90.png"/><Relationship Id="rId1" Type="http://schemas.openxmlformats.org/officeDocument/2006/relationships/slideLayout" Target="../slideLayouts/slideLayout14.xml"/><Relationship Id="rId4" Type="http://schemas.openxmlformats.org/officeDocument/2006/relationships/image" Target="../media/image210.png"/></Relationships>
</file>

<file path=ppt/slides/_rels/slide48.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image" Target="../media/image165.png"/><Relationship Id="rId1" Type="http://schemas.openxmlformats.org/officeDocument/2006/relationships/slideLayout" Target="../slideLayouts/slideLayout14.xml"/><Relationship Id="rId6" Type="http://schemas.openxmlformats.org/officeDocument/2006/relationships/image" Target="../media/image260.png"/><Relationship Id="rId5" Type="http://schemas.openxmlformats.org/officeDocument/2006/relationships/image" Target="../media/image168.png"/><Relationship Id="rId4" Type="http://schemas.openxmlformats.org/officeDocument/2006/relationships/image" Target="../media/image167.png"/></Relationships>
</file>

<file path=ppt/slides/_rels/slide49.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image" Target="../media/image270.png"/><Relationship Id="rId1" Type="http://schemas.openxmlformats.org/officeDocument/2006/relationships/slideLayout" Target="../slideLayouts/slideLayout14.xml"/><Relationship Id="rId5" Type="http://schemas.openxmlformats.org/officeDocument/2006/relationships/image" Target="../media/image171.png"/><Relationship Id="rId4" Type="http://schemas.openxmlformats.org/officeDocument/2006/relationships/image" Target="../media/image170.pn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14.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image" Target="../media/image310.png"/><Relationship Id="rId1" Type="http://schemas.openxmlformats.org/officeDocument/2006/relationships/slideLayout" Target="../slideLayouts/slideLayout14.xml"/><Relationship Id="rId5" Type="http://schemas.openxmlformats.org/officeDocument/2006/relationships/image" Target="../media/image320.png"/><Relationship Id="rId4" Type="http://schemas.openxmlformats.org/officeDocument/2006/relationships/image" Target="../media/image165.png"/></Relationships>
</file>

<file path=ppt/slides/_rels/slide51.xml.rels><?xml version="1.0" encoding="UTF-8" standalone="yes"?>
<Relationships xmlns="http://schemas.openxmlformats.org/package/2006/relationships"><Relationship Id="rId8" Type="http://schemas.openxmlformats.org/officeDocument/2006/relationships/image" Target="../media/image371.png"/><Relationship Id="rId3" Type="http://schemas.openxmlformats.org/officeDocument/2006/relationships/image" Target="../media/image168.png"/><Relationship Id="rId7" Type="http://schemas.openxmlformats.org/officeDocument/2006/relationships/image" Target="../media/image361.png"/><Relationship Id="rId2" Type="http://schemas.openxmlformats.org/officeDocument/2006/relationships/image" Target="../media/image330.png"/><Relationship Id="rId1" Type="http://schemas.openxmlformats.org/officeDocument/2006/relationships/slideLayout" Target="../slideLayouts/slideLayout14.xml"/><Relationship Id="rId6" Type="http://schemas.openxmlformats.org/officeDocument/2006/relationships/image" Target="../media/image350.png"/><Relationship Id="rId4" Type="http://schemas.openxmlformats.org/officeDocument/2006/relationships/image" Target="../media/image340.png"/></Relationships>
</file>

<file path=ppt/slides/_rels/slide52.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image" Target="../media/image330.png"/><Relationship Id="rId1" Type="http://schemas.openxmlformats.org/officeDocument/2006/relationships/slideLayout" Target="../slideLayouts/slideLayout14.xml"/><Relationship Id="rId6" Type="http://schemas.openxmlformats.org/officeDocument/2006/relationships/image" Target="../media/image380.png"/><Relationship Id="rId5" Type="http://schemas.openxmlformats.org/officeDocument/2006/relationships/image" Target="../media/image370.png"/><Relationship Id="rId4" Type="http://schemas.openxmlformats.org/officeDocument/2006/relationships/image" Target="../media/image360.png"/></Relationships>
</file>

<file path=ppt/slides/_rels/slide53.xml.rels><?xml version="1.0" encoding="UTF-8" standalone="yes"?>
<Relationships xmlns="http://schemas.openxmlformats.org/package/2006/relationships"><Relationship Id="rId8" Type="http://schemas.openxmlformats.org/officeDocument/2006/relationships/image" Target="../media/image450.png"/><Relationship Id="rId3" Type="http://schemas.openxmlformats.org/officeDocument/2006/relationships/image" Target="../media/image400.png"/><Relationship Id="rId7" Type="http://schemas.openxmlformats.org/officeDocument/2006/relationships/image" Target="../media/image440.png"/><Relationship Id="rId2" Type="http://schemas.openxmlformats.org/officeDocument/2006/relationships/image" Target="../media/image390.png"/><Relationship Id="rId1" Type="http://schemas.openxmlformats.org/officeDocument/2006/relationships/slideLayout" Target="../slideLayouts/slideLayout14.xml"/><Relationship Id="rId6" Type="http://schemas.openxmlformats.org/officeDocument/2006/relationships/image" Target="../media/image172.png"/><Relationship Id="rId5" Type="http://schemas.openxmlformats.org/officeDocument/2006/relationships/image" Target="../media/image420.png"/><Relationship Id="rId4" Type="http://schemas.openxmlformats.org/officeDocument/2006/relationships/image" Target="../media/image411.png"/></Relationships>
</file>

<file path=ppt/slides/_rels/slide54.xml.rels><?xml version="1.0" encoding="UTF-8" standalone="yes"?>
<Relationships xmlns="http://schemas.openxmlformats.org/package/2006/relationships"><Relationship Id="rId8" Type="http://schemas.openxmlformats.org/officeDocument/2006/relationships/image" Target="../media/image179.png"/><Relationship Id="rId13" Type="http://schemas.openxmlformats.org/officeDocument/2006/relationships/image" Target="../media/image570.png"/><Relationship Id="rId3" Type="http://schemas.openxmlformats.org/officeDocument/2006/relationships/image" Target="../media/image174.png"/><Relationship Id="rId7" Type="http://schemas.openxmlformats.org/officeDocument/2006/relationships/image" Target="../media/image178.png"/><Relationship Id="rId12" Type="http://schemas.openxmlformats.org/officeDocument/2006/relationships/image" Target="../media/image512.png"/><Relationship Id="rId2" Type="http://schemas.openxmlformats.org/officeDocument/2006/relationships/image" Target="../media/image173.png"/><Relationship Id="rId16" Type="http://schemas.openxmlformats.org/officeDocument/2006/relationships/image" Target="../media/image181.png"/><Relationship Id="rId1" Type="http://schemas.openxmlformats.org/officeDocument/2006/relationships/slideLayout" Target="../slideLayouts/slideLayout14.xml"/><Relationship Id="rId6" Type="http://schemas.openxmlformats.org/officeDocument/2006/relationships/image" Target="../media/image177.png"/><Relationship Id="rId5" Type="http://schemas.openxmlformats.org/officeDocument/2006/relationships/image" Target="../media/image176.png"/><Relationship Id="rId15" Type="http://schemas.openxmlformats.org/officeDocument/2006/relationships/image" Target="../media/image580.png"/><Relationship Id="rId4" Type="http://schemas.openxmlformats.org/officeDocument/2006/relationships/image" Target="../media/image175.png"/><Relationship Id="rId14" Type="http://schemas.openxmlformats.org/officeDocument/2006/relationships/image" Target="../media/image561.png"/></Relationships>
</file>

<file path=ppt/slides/_rels/slide55.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image" Target="../media/image182.png"/><Relationship Id="rId1" Type="http://schemas.openxmlformats.org/officeDocument/2006/relationships/slideLayout" Target="../slideLayouts/slideLayout14.xml"/><Relationship Id="rId5" Type="http://schemas.openxmlformats.org/officeDocument/2006/relationships/image" Target="../media/image185.png"/><Relationship Id="rId4" Type="http://schemas.openxmlformats.org/officeDocument/2006/relationships/image" Target="../media/image184.png"/></Relationships>
</file>

<file path=ppt/slides/_rels/slide56.xml.rels><?xml version="1.0" encoding="UTF-8" standalone="yes"?>
<Relationships xmlns="http://schemas.openxmlformats.org/package/2006/relationships"><Relationship Id="rId3" Type="http://schemas.openxmlformats.org/officeDocument/2006/relationships/image" Target="../media/image590.png"/><Relationship Id="rId2" Type="http://schemas.openxmlformats.org/officeDocument/2006/relationships/image" Target="../media/image186.pn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image" Target="../media/image187.png"/><Relationship Id="rId1" Type="http://schemas.openxmlformats.org/officeDocument/2006/relationships/slideLayout" Target="../slideLayouts/slideLayout14.xml"/><Relationship Id="rId5" Type="http://schemas.openxmlformats.org/officeDocument/2006/relationships/chart" Target="../charts/chart1.xml"/><Relationship Id="rId4" Type="http://schemas.openxmlformats.org/officeDocument/2006/relationships/image" Target="../media/image610.png"/></Relationships>
</file>

<file path=ppt/slides/_rels/slide58.xml.rels><?xml version="1.0" encoding="UTF-8" standalone="yes"?>
<Relationships xmlns="http://schemas.openxmlformats.org/package/2006/relationships"><Relationship Id="rId8" Type="http://schemas.openxmlformats.org/officeDocument/2006/relationships/image" Target="../media/image670.png"/><Relationship Id="rId3" Type="http://schemas.openxmlformats.org/officeDocument/2006/relationships/image" Target="../media/image189.png"/><Relationship Id="rId7" Type="http://schemas.openxmlformats.org/officeDocument/2006/relationships/image" Target="../media/image660.png"/><Relationship Id="rId2" Type="http://schemas.openxmlformats.org/officeDocument/2006/relationships/image" Target="../media/image188.png"/><Relationship Id="rId1" Type="http://schemas.openxmlformats.org/officeDocument/2006/relationships/slideLayout" Target="../slideLayouts/slideLayout14.xml"/><Relationship Id="rId6" Type="http://schemas.openxmlformats.org/officeDocument/2006/relationships/image" Target="../media/image650.png"/><Relationship Id="rId5" Type="http://schemas.openxmlformats.org/officeDocument/2006/relationships/image" Target="../media/image192.png"/><Relationship Id="rId4" Type="http://schemas.openxmlformats.org/officeDocument/2006/relationships/image" Target="../media/image191.png"/></Relationships>
</file>

<file path=ppt/slides/_rels/slide59.xml.rels><?xml version="1.0" encoding="UTF-8" standalone="yes"?>
<Relationships xmlns="http://schemas.openxmlformats.org/package/2006/relationships"><Relationship Id="rId3" Type="http://schemas.openxmlformats.org/officeDocument/2006/relationships/image" Target="../media/image194.png"/><Relationship Id="rId7" Type="http://schemas.openxmlformats.org/officeDocument/2006/relationships/image" Target="../media/image730.png"/><Relationship Id="rId2" Type="http://schemas.openxmlformats.org/officeDocument/2006/relationships/image" Target="../media/image193.png"/><Relationship Id="rId1" Type="http://schemas.openxmlformats.org/officeDocument/2006/relationships/slideLayout" Target="../slideLayouts/slideLayout14.xml"/><Relationship Id="rId6" Type="http://schemas.openxmlformats.org/officeDocument/2006/relationships/image" Target="../media/image195.png"/><Relationship Id="rId5" Type="http://schemas.openxmlformats.org/officeDocument/2006/relationships/image" Target="../media/image711.png"/><Relationship Id="rId4" Type="http://schemas.openxmlformats.org/officeDocument/2006/relationships/image" Target="../media/image700.png"/></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8.emf"/></Relationships>
</file>

<file path=ppt/slides/_rels/slide60.xml.rels><?xml version="1.0" encoding="UTF-8" standalone="yes"?>
<Relationships xmlns="http://schemas.openxmlformats.org/package/2006/relationships"><Relationship Id="rId3" Type="http://schemas.openxmlformats.org/officeDocument/2006/relationships/image" Target="../media/image750.png"/><Relationship Id="rId2" Type="http://schemas.openxmlformats.org/officeDocument/2006/relationships/image" Target="../media/image196.png"/><Relationship Id="rId1" Type="http://schemas.openxmlformats.org/officeDocument/2006/relationships/slideLayout" Target="../slideLayouts/slideLayout14.xml"/><Relationship Id="rId6" Type="http://schemas.openxmlformats.org/officeDocument/2006/relationships/image" Target="../media/image780.png"/><Relationship Id="rId5" Type="http://schemas.openxmlformats.org/officeDocument/2006/relationships/image" Target="../media/image770.png"/><Relationship Id="rId4" Type="http://schemas.openxmlformats.org/officeDocument/2006/relationships/image" Target="../media/image197.png"/></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198.emf"/><Relationship Id="rId2" Type="http://schemas.openxmlformats.org/officeDocument/2006/relationships/image" Target="../media/image2.jpeg"/><Relationship Id="rId1" Type="http://schemas.openxmlformats.org/officeDocument/2006/relationships/slideLayout" Target="../slideLayouts/slideLayout14.xml"/><Relationship Id="rId4" Type="http://schemas.openxmlformats.org/officeDocument/2006/relationships/image" Target="../media/image199.emf"/></Relationships>
</file>

<file path=ppt/slides/_rels/slide63.xml.rels><?xml version="1.0" encoding="UTF-8" standalone="yes"?>
<Relationships xmlns="http://schemas.openxmlformats.org/package/2006/relationships"><Relationship Id="rId3" Type="http://schemas.openxmlformats.org/officeDocument/2006/relationships/image" Target="../media/image200.emf"/><Relationship Id="rId2" Type="http://schemas.openxmlformats.org/officeDocument/2006/relationships/image" Target="../media/image2.jpeg"/><Relationship Id="rId1" Type="http://schemas.openxmlformats.org/officeDocument/2006/relationships/slideLayout" Target="../slideLayouts/slideLayout14.xml"/><Relationship Id="rId4" Type="http://schemas.openxmlformats.org/officeDocument/2006/relationships/image" Target="../media/image201.emf"/></Relationships>
</file>

<file path=ppt/slides/_rels/slide64.xml.rels><?xml version="1.0" encoding="UTF-8" standalone="yes"?>
<Relationships xmlns="http://schemas.openxmlformats.org/package/2006/relationships"><Relationship Id="rId3" Type="http://schemas.openxmlformats.org/officeDocument/2006/relationships/image" Target="../media/image202.emf"/><Relationship Id="rId2" Type="http://schemas.openxmlformats.org/officeDocument/2006/relationships/image" Target="../media/image2.jpeg"/><Relationship Id="rId1" Type="http://schemas.openxmlformats.org/officeDocument/2006/relationships/slideLayout" Target="../slideLayouts/slideLayout14.xml"/><Relationship Id="rId4" Type="http://schemas.openxmlformats.org/officeDocument/2006/relationships/image" Target="../media/image203.emf"/></Relationships>
</file>

<file path=ppt/slides/_rels/slide65.xml.rels><?xml version="1.0" encoding="UTF-8" standalone="yes"?>
<Relationships xmlns="http://schemas.openxmlformats.org/package/2006/relationships"><Relationship Id="rId3" Type="http://schemas.openxmlformats.org/officeDocument/2006/relationships/image" Target="../media/image204.emf"/><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8" Type="http://schemas.openxmlformats.org/officeDocument/2006/relationships/image" Target="../media/image206.png"/><Relationship Id="rId3" Type="http://schemas.openxmlformats.org/officeDocument/2006/relationships/image" Target="../media/image201.png"/><Relationship Id="rId7" Type="http://schemas.openxmlformats.org/officeDocument/2006/relationships/image" Target="../media/image205.png"/><Relationship Id="rId2" Type="http://schemas.openxmlformats.org/officeDocument/2006/relationships/image" Target="../media/image205.emf"/><Relationship Id="rId1" Type="http://schemas.openxmlformats.org/officeDocument/2006/relationships/slideLayout" Target="../slideLayouts/slideLayout26.xml"/><Relationship Id="rId6" Type="http://schemas.openxmlformats.org/officeDocument/2006/relationships/image" Target="../media/image204.png"/><Relationship Id="rId5" Type="http://schemas.openxmlformats.org/officeDocument/2006/relationships/image" Target="../media/image203.png"/><Relationship Id="rId4" Type="http://schemas.openxmlformats.org/officeDocument/2006/relationships/image" Target="../media/image202.png"/><Relationship Id="rId9" Type="http://schemas.openxmlformats.org/officeDocument/2006/relationships/image" Target="../media/image207.png"/></Relationships>
</file>

<file path=ppt/slides/_rels/slide67.xml.rels><?xml version="1.0" encoding="UTF-8" standalone="yes"?>
<Relationships xmlns="http://schemas.openxmlformats.org/package/2006/relationships"><Relationship Id="rId3" Type="http://schemas.openxmlformats.org/officeDocument/2006/relationships/image" Target="../media/image209.png"/><Relationship Id="rId7" Type="http://schemas.openxmlformats.org/officeDocument/2006/relationships/image" Target="../media/image214.png"/><Relationship Id="rId2" Type="http://schemas.openxmlformats.org/officeDocument/2006/relationships/image" Target="../media/image206.emf"/><Relationship Id="rId1" Type="http://schemas.openxmlformats.org/officeDocument/2006/relationships/slideLayout" Target="../slideLayouts/slideLayout25.xml"/><Relationship Id="rId6" Type="http://schemas.openxmlformats.org/officeDocument/2006/relationships/image" Target="../media/image213.png"/><Relationship Id="rId5" Type="http://schemas.openxmlformats.org/officeDocument/2006/relationships/image" Target="../media/image212.png"/><Relationship Id="rId4" Type="http://schemas.openxmlformats.org/officeDocument/2006/relationships/image" Target="../media/image211.png"/></Relationships>
</file>

<file path=ppt/slides/_rels/slide68.xml.rels><?xml version="1.0" encoding="UTF-8" standalone="yes"?>
<Relationships xmlns="http://schemas.openxmlformats.org/package/2006/relationships"><Relationship Id="rId8" Type="http://schemas.openxmlformats.org/officeDocument/2006/relationships/image" Target="../media/image221.png"/><Relationship Id="rId3" Type="http://schemas.openxmlformats.org/officeDocument/2006/relationships/image" Target="../media/image216.png"/><Relationship Id="rId7" Type="http://schemas.openxmlformats.org/officeDocument/2006/relationships/image" Target="../media/image220.png"/><Relationship Id="rId2" Type="http://schemas.openxmlformats.org/officeDocument/2006/relationships/image" Target="../media/image207.emf"/><Relationship Id="rId1" Type="http://schemas.openxmlformats.org/officeDocument/2006/relationships/slideLayout" Target="../slideLayouts/slideLayout25.xml"/><Relationship Id="rId6" Type="http://schemas.openxmlformats.org/officeDocument/2006/relationships/image" Target="../media/image219.png"/><Relationship Id="rId5" Type="http://schemas.openxmlformats.org/officeDocument/2006/relationships/image" Target="../media/image218.png"/><Relationship Id="rId4" Type="http://schemas.openxmlformats.org/officeDocument/2006/relationships/image" Target="../media/image217.png"/></Relationships>
</file>

<file path=ppt/slides/_rels/slide69.xml.rels><?xml version="1.0" encoding="UTF-8" standalone="yes"?>
<Relationships xmlns="http://schemas.openxmlformats.org/package/2006/relationships"><Relationship Id="rId18" Type="http://schemas.openxmlformats.org/officeDocument/2006/relationships/image" Target="../media/image460.png"/><Relationship Id="rId13" Type="http://schemas.openxmlformats.org/officeDocument/2006/relationships/image" Target="../media/image513.png"/><Relationship Id="rId26" Type="http://schemas.openxmlformats.org/officeDocument/2006/relationships/oleObject" Target="../embeddings/oleObject1.bin"/><Relationship Id="rId21" Type="http://schemas.openxmlformats.org/officeDocument/2006/relationships/image" Target="../media/image490.png"/><Relationship Id="rId12" Type="http://schemas.openxmlformats.org/officeDocument/2006/relationships/image" Target="../media/image1811.png"/><Relationship Id="rId17" Type="http://schemas.openxmlformats.org/officeDocument/2006/relationships/image" Target="../media/image911.png"/><Relationship Id="rId25" Type="http://schemas.openxmlformats.org/officeDocument/2006/relationships/image" Target="../media/image531.png"/><Relationship Id="rId20" Type="http://schemas.openxmlformats.org/officeDocument/2006/relationships/image" Target="../media/image480.png"/><Relationship Id="rId16" Type="http://schemas.openxmlformats.org/officeDocument/2006/relationships/image" Target="../media/image4500.png"/><Relationship Id="rId1" Type="http://schemas.openxmlformats.org/officeDocument/2006/relationships/slideLayout" Target="../slideLayouts/slideLayout13.xml"/><Relationship Id="rId24" Type="http://schemas.openxmlformats.org/officeDocument/2006/relationships/image" Target="../media/image430.png"/><Relationship Id="rId11" Type="http://schemas.openxmlformats.org/officeDocument/2006/relationships/image" Target="../media/image362.png"/><Relationship Id="rId23" Type="http://schemas.openxmlformats.org/officeDocument/2006/relationships/image" Target="../media/image5100.png"/><Relationship Id="rId15" Type="http://schemas.openxmlformats.org/officeDocument/2006/relationships/image" Target="../media/image4400.png"/><Relationship Id="rId10" Type="http://schemas.openxmlformats.org/officeDocument/2006/relationships/image" Target="../media/image341.png"/><Relationship Id="rId19" Type="http://schemas.openxmlformats.org/officeDocument/2006/relationships/image" Target="../media/image470.png"/><Relationship Id="rId22" Type="http://schemas.openxmlformats.org/officeDocument/2006/relationships/image" Target="../media/image500.png"/><Relationship Id="rId14" Type="http://schemas.openxmlformats.org/officeDocument/2006/relationships/image" Target="../media/image611.png"/><Relationship Id="rId27" Type="http://schemas.openxmlformats.org/officeDocument/2006/relationships/image" Target="../media/image208.wm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3" Type="http://schemas.openxmlformats.org/officeDocument/2006/relationships/image" Target="../media/image513.png"/><Relationship Id="rId18" Type="http://schemas.openxmlformats.org/officeDocument/2006/relationships/image" Target="../media/image5400.png"/><Relationship Id="rId26" Type="http://schemas.openxmlformats.org/officeDocument/2006/relationships/image" Target="../media/image208.wmf"/><Relationship Id="rId21" Type="http://schemas.openxmlformats.org/officeDocument/2006/relationships/image" Target="../media/image5700.png"/><Relationship Id="rId12" Type="http://schemas.openxmlformats.org/officeDocument/2006/relationships/image" Target="../media/image1811.png"/><Relationship Id="rId17" Type="http://schemas.openxmlformats.org/officeDocument/2006/relationships/image" Target="../media/image911.png"/><Relationship Id="rId25" Type="http://schemas.openxmlformats.org/officeDocument/2006/relationships/oleObject" Target="../embeddings/oleObject1.bin"/><Relationship Id="rId16" Type="http://schemas.openxmlformats.org/officeDocument/2006/relationships/image" Target="../media/image4500.png"/><Relationship Id="rId20" Type="http://schemas.openxmlformats.org/officeDocument/2006/relationships/image" Target="../media/image5600.png"/><Relationship Id="rId1" Type="http://schemas.openxmlformats.org/officeDocument/2006/relationships/slideLayout" Target="../slideLayouts/slideLayout13.xml"/><Relationship Id="rId11" Type="http://schemas.openxmlformats.org/officeDocument/2006/relationships/image" Target="../media/image362.png"/><Relationship Id="rId24" Type="http://schemas.openxmlformats.org/officeDocument/2006/relationships/image" Target="../media/image531.png"/><Relationship Id="rId15" Type="http://schemas.openxmlformats.org/officeDocument/2006/relationships/image" Target="../media/image4400.png"/><Relationship Id="rId23" Type="http://schemas.openxmlformats.org/officeDocument/2006/relationships/image" Target="../media/image520.png"/><Relationship Id="rId10" Type="http://schemas.openxmlformats.org/officeDocument/2006/relationships/image" Target="../media/image341.png"/><Relationship Id="rId19" Type="http://schemas.openxmlformats.org/officeDocument/2006/relationships/image" Target="../media/image5500.png"/><Relationship Id="rId14" Type="http://schemas.openxmlformats.org/officeDocument/2006/relationships/image" Target="../media/image611.png"/><Relationship Id="rId22" Type="http://schemas.openxmlformats.org/officeDocument/2006/relationships/image" Target="../media/image5800.png"/><Relationship Id="rId27" Type="http://schemas.openxmlformats.org/officeDocument/2006/relationships/image" Target="../media/image600.png"/></Relationships>
</file>

<file path=ppt/slides/_rels/slide71.xml.rels><?xml version="1.0" encoding="UTF-8" standalone="yes"?>
<Relationships xmlns="http://schemas.openxmlformats.org/package/2006/relationships"><Relationship Id="rId3" Type="http://schemas.openxmlformats.org/officeDocument/2006/relationships/image" Target="../media/image222.png"/><Relationship Id="rId2" Type="http://schemas.openxmlformats.org/officeDocument/2006/relationships/image" Target="../media/image215.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8" Type="http://schemas.openxmlformats.org/officeDocument/2006/relationships/image" Target="../media/image640.png"/><Relationship Id="rId3" Type="http://schemas.openxmlformats.org/officeDocument/2006/relationships/image" Target="../media/image630.png"/><Relationship Id="rId21" Type="http://schemas.openxmlformats.org/officeDocument/2006/relationships/image" Target="../media/image671.png"/><Relationship Id="rId17" Type="http://schemas.openxmlformats.org/officeDocument/2006/relationships/image" Target="../media/image911.png"/><Relationship Id="rId2" Type="http://schemas.openxmlformats.org/officeDocument/2006/relationships/image" Target="../media/image620.png"/><Relationship Id="rId20" Type="http://schemas.openxmlformats.org/officeDocument/2006/relationships/image" Target="../media/image661.png"/><Relationship Id="rId1" Type="http://schemas.openxmlformats.org/officeDocument/2006/relationships/slideLayout" Target="../slideLayouts/slideLayout13.xml"/><Relationship Id="rId24" Type="http://schemas.openxmlformats.org/officeDocument/2006/relationships/image" Target="../media/image701.png"/><Relationship Id="rId23" Type="http://schemas.openxmlformats.org/officeDocument/2006/relationships/image" Target="../media/image690.png"/><Relationship Id="rId19" Type="http://schemas.openxmlformats.org/officeDocument/2006/relationships/image" Target="../media/image651.png"/><Relationship Id="rId22" Type="http://schemas.openxmlformats.org/officeDocument/2006/relationships/image" Target="../media/image680.png"/></Relationships>
</file>

<file path=ppt/slides/_rels/slide73.xml.rels><?xml version="1.0" encoding="UTF-8" standalone="yes"?>
<Relationships xmlns="http://schemas.openxmlformats.org/package/2006/relationships"><Relationship Id="rId3" Type="http://schemas.openxmlformats.org/officeDocument/2006/relationships/image" Target="../media/image222.png"/><Relationship Id="rId2" Type="http://schemas.openxmlformats.org/officeDocument/2006/relationships/image" Target="../media/image215.png"/><Relationship Id="rId1" Type="http://schemas.openxmlformats.org/officeDocument/2006/relationships/slideLayout" Target="../slideLayouts/slideLayout13.xml"/><Relationship Id="rId5" Type="http://schemas.openxmlformats.org/officeDocument/2006/relationships/image" Target="../media/image720.png"/><Relationship Id="rId4" Type="http://schemas.openxmlformats.org/officeDocument/2006/relationships/image" Target="../media/image710.png"/></Relationships>
</file>

<file path=ppt/slides/_rels/slide74.xml.rels><?xml version="1.0" encoding="UTF-8" standalone="yes"?>
<Relationships xmlns="http://schemas.openxmlformats.org/package/2006/relationships"><Relationship Id="rId8" Type="http://schemas.openxmlformats.org/officeDocument/2006/relationships/image" Target="../media/image222.png"/><Relationship Id="rId3" Type="http://schemas.openxmlformats.org/officeDocument/2006/relationships/image" Target="../media/image740.png"/><Relationship Id="rId7" Type="http://schemas.openxmlformats.org/officeDocument/2006/relationships/image" Target="../media/image215.png"/><Relationship Id="rId2" Type="http://schemas.openxmlformats.org/officeDocument/2006/relationships/image" Target="../media/image731.png"/><Relationship Id="rId1" Type="http://schemas.openxmlformats.org/officeDocument/2006/relationships/slideLayout" Target="../slideLayouts/slideLayout13.xml"/><Relationship Id="rId6" Type="http://schemas.openxmlformats.org/officeDocument/2006/relationships/image" Target="../media/image771.png"/><Relationship Id="rId5" Type="http://schemas.openxmlformats.org/officeDocument/2006/relationships/image" Target="../media/image760.png"/><Relationship Id="rId10" Type="http://schemas.openxmlformats.org/officeDocument/2006/relationships/image" Target="../media/image790.png"/><Relationship Id="rId4" Type="http://schemas.openxmlformats.org/officeDocument/2006/relationships/image" Target="../media/image751.png"/><Relationship Id="rId9" Type="http://schemas.openxmlformats.org/officeDocument/2006/relationships/image" Target="../media/image781.png"/></Relationships>
</file>

<file path=ppt/slides/_rels/slide75.xml.rels><?xml version="1.0" encoding="UTF-8" standalone="yes"?>
<Relationships xmlns="http://schemas.openxmlformats.org/package/2006/relationships"><Relationship Id="rId8" Type="http://schemas.openxmlformats.org/officeDocument/2006/relationships/image" Target="../media/image850.png"/><Relationship Id="rId3" Type="http://schemas.openxmlformats.org/officeDocument/2006/relationships/image" Target="../media/image800.png"/><Relationship Id="rId7" Type="http://schemas.openxmlformats.org/officeDocument/2006/relationships/image" Target="../media/image840.png"/><Relationship Id="rId2" Type="http://schemas.openxmlformats.org/officeDocument/2006/relationships/image" Target="../media/image215.png"/><Relationship Id="rId1" Type="http://schemas.openxmlformats.org/officeDocument/2006/relationships/slideLayout" Target="../slideLayouts/slideLayout13.xml"/><Relationship Id="rId6" Type="http://schemas.openxmlformats.org/officeDocument/2006/relationships/image" Target="../media/image830.png"/><Relationship Id="rId5" Type="http://schemas.openxmlformats.org/officeDocument/2006/relationships/image" Target="../media/image820.png"/><Relationship Id="rId4" Type="http://schemas.openxmlformats.org/officeDocument/2006/relationships/image" Target="../media/image811.png"/><Relationship Id="rId9" Type="http://schemas.openxmlformats.org/officeDocument/2006/relationships/image" Target="../media/image860.png"/></Relationships>
</file>

<file path=ppt/slides/_rels/slide76.xml.rels><?xml version="1.0" encoding="UTF-8" standalone="yes"?>
<Relationships xmlns="http://schemas.openxmlformats.org/package/2006/relationships"><Relationship Id="rId8" Type="http://schemas.openxmlformats.org/officeDocument/2006/relationships/image" Target="../media/image921.png"/><Relationship Id="rId3" Type="http://schemas.openxmlformats.org/officeDocument/2006/relationships/image" Target="../media/image870.png"/><Relationship Id="rId7" Type="http://schemas.openxmlformats.org/officeDocument/2006/relationships/image" Target="../media/image912.png"/><Relationship Id="rId2" Type="http://schemas.openxmlformats.org/officeDocument/2006/relationships/image" Target="../media/image215.png"/><Relationship Id="rId1" Type="http://schemas.openxmlformats.org/officeDocument/2006/relationships/slideLayout" Target="../slideLayouts/slideLayout13.xml"/><Relationship Id="rId6" Type="http://schemas.openxmlformats.org/officeDocument/2006/relationships/image" Target="../media/image900.png"/><Relationship Id="rId5" Type="http://schemas.openxmlformats.org/officeDocument/2006/relationships/image" Target="../media/image890.png"/><Relationship Id="rId4" Type="http://schemas.openxmlformats.org/officeDocument/2006/relationships/image" Target="../media/image880.png"/><Relationship Id="rId9" Type="http://schemas.openxmlformats.org/officeDocument/2006/relationships/image" Target="../media/image931.png"/></Relationships>
</file>

<file path=ppt/slides/_rels/slide77.xml.rels><?xml version="1.0" encoding="UTF-8" standalone="yes"?>
<Relationships xmlns="http://schemas.openxmlformats.org/package/2006/relationships"><Relationship Id="rId8" Type="http://schemas.openxmlformats.org/officeDocument/2006/relationships/image" Target="../media/image981.png"/><Relationship Id="rId3" Type="http://schemas.openxmlformats.org/officeDocument/2006/relationships/image" Target="../media/image941.png"/><Relationship Id="rId7" Type="http://schemas.openxmlformats.org/officeDocument/2006/relationships/image" Target="../media/image971.png"/><Relationship Id="rId2" Type="http://schemas.openxmlformats.org/officeDocument/2006/relationships/image" Target="../media/image215.png"/><Relationship Id="rId1" Type="http://schemas.openxmlformats.org/officeDocument/2006/relationships/slideLayout" Target="../slideLayouts/slideLayout13.xml"/><Relationship Id="rId6" Type="http://schemas.openxmlformats.org/officeDocument/2006/relationships/image" Target="../media/image951.png"/><Relationship Id="rId11" Type="http://schemas.openxmlformats.org/officeDocument/2006/relationships/image" Target="../media/image1012.png"/><Relationship Id="rId5" Type="http://schemas.openxmlformats.org/officeDocument/2006/relationships/image" Target="../media/image961.png"/><Relationship Id="rId10" Type="http://schemas.openxmlformats.org/officeDocument/2006/relationships/image" Target="../media/image1001.png"/><Relationship Id="rId9" Type="http://schemas.openxmlformats.org/officeDocument/2006/relationships/image" Target="../media/image991.png"/></Relationships>
</file>

<file path=ppt/slides/_rels/slide78.xml.rels><?xml version="1.0" encoding="UTF-8" standalone="yes"?>
<Relationships xmlns="http://schemas.openxmlformats.org/package/2006/relationships"><Relationship Id="rId8" Type="http://schemas.openxmlformats.org/officeDocument/2006/relationships/image" Target="../media/image1070.png"/><Relationship Id="rId13" Type="http://schemas.openxmlformats.org/officeDocument/2006/relationships/image" Target="../media/image1080.png"/><Relationship Id="rId18" Type="http://schemas.openxmlformats.org/officeDocument/2006/relationships/image" Target="../media/image1130.png"/><Relationship Id="rId3" Type="http://schemas.openxmlformats.org/officeDocument/2006/relationships/image" Target="../media/image1050.png"/><Relationship Id="rId7" Type="http://schemas.openxmlformats.org/officeDocument/2006/relationships/image" Target="../media/image9800.png"/><Relationship Id="rId12" Type="http://schemas.openxmlformats.org/officeDocument/2006/relationships/image" Target="../media/image1031.png"/><Relationship Id="rId17" Type="http://schemas.openxmlformats.org/officeDocument/2006/relationships/image" Target="../media/image1120.png"/><Relationship Id="rId2" Type="http://schemas.openxmlformats.org/officeDocument/2006/relationships/image" Target="../media/image1040.png"/><Relationship Id="rId16" Type="http://schemas.openxmlformats.org/officeDocument/2006/relationships/image" Target="../media/image1111.png"/><Relationship Id="rId1" Type="http://schemas.openxmlformats.org/officeDocument/2006/relationships/slideLayout" Target="../slideLayouts/slideLayout13.xml"/><Relationship Id="rId6" Type="http://schemas.openxmlformats.org/officeDocument/2006/relationships/image" Target="../media/image1061.png"/><Relationship Id="rId11" Type="http://schemas.openxmlformats.org/officeDocument/2006/relationships/image" Target="../media/image1020.png"/><Relationship Id="rId5" Type="http://schemas.openxmlformats.org/officeDocument/2006/relationships/image" Target="../media/image961.png"/><Relationship Id="rId15" Type="http://schemas.openxmlformats.org/officeDocument/2006/relationships/image" Target="../media/image1100.png"/><Relationship Id="rId10" Type="http://schemas.openxmlformats.org/officeDocument/2006/relationships/image" Target="../media/image10100.png"/><Relationship Id="rId19" Type="http://schemas.openxmlformats.org/officeDocument/2006/relationships/image" Target="../media/image1140.png"/><Relationship Id="rId14" Type="http://schemas.openxmlformats.org/officeDocument/2006/relationships/image" Target="../media/image1090.png"/></Relationships>
</file>

<file path=ppt/slides/_rels/slide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3" Type="http://schemas.openxmlformats.org/officeDocument/2006/relationships/image" Target="../media/image224.emf"/><Relationship Id="rId2" Type="http://schemas.openxmlformats.org/officeDocument/2006/relationships/image" Target="../media/image223.emf"/><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226.emf"/><Relationship Id="rId2" Type="http://schemas.openxmlformats.org/officeDocument/2006/relationships/image" Target="../media/image225.emf"/><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3" Type="http://schemas.openxmlformats.org/officeDocument/2006/relationships/image" Target="../media/image228.png"/><Relationship Id="rId2" Type="http://schemas.openxmlformats.org/officeDocument/2006/relationships/image" Target="../media/image227.emf"/><Relationship Id="rId1" Type="http://schemas.openxmlformats.org/officeDocument/2006/relationships/slideLayout" Target="../slideLayouts/slideLayout14.xml"/><Relationship Id="rId4" Type="http://schemas.openxmlformats.org/officeDocument/2006/relationships/image" Target="../media/image229.emf"/></Relationships>
</file>

<file path=ppt/slides/_rels/slide84.xml.rels><?xml version="1.0" encoding="UTF-8" standalone="yes"?>
<Relationships xmlns="http://schemas.openxmlformats.org/package/2006/relationships"><Relationship Id="rId3" Type="http://schemas.openxmlformats.org/officeDocument/2006/relationships/image" Target="../media/image231.png"/><Relationship Id="rId2" Type="http://schemas.openxmlformats.org/officeDocument/2006/relationships/image" Target="../media/image230.png"/><Relationship Id="rId1" Type="http://schemas.openxmlformats.org/officeDocument/2006/relationships/slideLayout" Target="../slideLayouts/slideLayout14.xml"/><Relationship Id="rId4" Type="http://schemas.openxmlformats.org/officeDocument/2006/relationships/image" Target="../media/image232.png"/></Relationships>
</file>

<file path=ppt/slides/_rels/slide85.xml.rels><?xml version="1.0" encoding="UTF-8" standalone="yes"?>
<Relationships xmlns="http://schemas.openxmlformats.org/package/2006/relationships"><Relationship Id="rId3" Type="http://schemas.openxmlformats.org/officeDocument/2006/relationships/image" Target="../media/image1810.png"/><Relationship Id="rId2" Type="http://schemas.openxmlformats.org/officeDocument/2006/relationships/image" Target="../media/image223.emf"/><Relationship Id="rId1" Type="http://schemas.openxmlformats.org/officeDocument/2006/relationships/slideLayout" Target="../slideLayouts/slideLayout13.xml"/><Relationship Id="rId5" Type="http://schemas.openxmlformats.org/officeDocument/2006/relationships/image" Target="../media/image1830.png"/><Relationship Id="rId4" Type="http://schemas.openxmlformats.org/officeDocument/2006/relationships/image" Target="../media/image1820.png"/></Relationships>
</file>

<file path=ppt/slides/_rels/slide86.xml.rels><?xml version="1.0" encoding="UTF-8" standalone="yes"?>
<Relationships xmlns="http://schemas.openxmlformats.org/package/2006/relationships"><Relationship Id="rId3" Type="http://schemas.openxmlformats.org/officeDocument/2006/relationships/image" Target="../media/image1850.png"/><Relationship Id="rId2" Type="http://schemas.openxmlformats.org/officeDocument/2006/relationships/image" Target="../media/image224.emf"/><Relationship Id="rId1" Type="http://schemas.openxmlformats.org/officeDocument/2006/relationships/slideLayout" Target="../slideLayouts/slideLayout13.xml"/><Relationship Id="rId6" Type="http://schemas.openxmlformats.org/officeDocument/2006/relationships/image" Target="../media/image1880.png"/><Relationship Id="rId5" Type="http://schemas.openxmlformats.org/officeDocument/2006/relationships/image" Target="../media/image1870.png"/><Relationship Id="rId4" Type="http://schemas.openxmlformats.org/officeDocument/2006/relationships/image" Target="../media/image1860.png"/></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225.emf"/><Relationship Id="rId1" Type="http://schemas.openxmlformats.org/officeDocument/2006/relationships/slideLayout" Target="../slideLayouts/slideLayout13.xml"/><Relationship Id="rId4" Type="http://schemas.openxmlformats.org/officeDocument/2006/relationships/image" Target="../media/image233.wmf"/></Relationships>
</file>

<file path=ppt/slides/_rels/slide88.xml.rels><?xml version="1.0" encoding="UTF-8" standalone="yes"?>
<Relationships xmlns="http://schemas.openxmlformats.org/package/2006/relationships"><Relationship Id="rId3" Type="http://schemas.openxmlformats.org/officeDocument/2006/relationships/image" Target="../media/image1920.png"/><Relationship Id="rId2" Type="http://schemas.openxmlformats.org/officeDocument/2006/relationships/image" Target="../media/image226.emf"/><Relationship Id="rId1" Type="http://schemas.openxmlformats.org/officeDocument/2006/relationships/slideLayout" Target="../slideLayouts/slideLayout13.xml"/><Relationship Id="rId5" Type="http://schemas.openxmlformats.org/officeDocument/2006/relationships/image" Target="../media/image1940.png"/><Relationship Id="rId4" Type="http://schemas.openxmlformats.org/officeDocument/2006/relationships/image" Target="../media/image1930.png"/></Relationships>
</file>

<file path=ppt/slides/_rels/slide89.xml.rels><?xml version="1.0" encoding="UTF-8" standalone="yes"?>
<Relationships xmlns="http://schemas.openxmlformats.org/package/2006/relationships"><Relationship Id="rId8" Type="http://schemas.openxmlformats.org/officeDocument/2006/relationships/image" Target="../media/image2020.png"/><Relationship Id="rId3" Type="http://schemas.openxmlformats.org/officeDocument/2006/relationships/image" Target="../media/image1960.png"/><Relationship Id="rId7" Type="http://schemas.openxmlformats.org/officeDocument/2006/relationships/image" Target="../media/image2010.png"/><Relationship Id="rId2" Type="http://schemas.openxmlformats.org/officeDocument/2006/relationships/image" Target="../media/image227.emf"/><Relationship Id="rId1" Type="http://schemas.openxmlformats.org/officeDocument/2006/relationships/slideLayout" Target="../slideLayouts/slideLayout13.xml"/><Relationship Id="rId6" Type="http://schemas.openxmlformats.org/officeDocument/2006/relationships/image" Target="../media/image199.png"/><Relationship Id="rId5" Type="http://schemas.openxmlformats.org/officeDocument/2006/relationships/image" Target="../media/image198.png"/><Relationship Id="rId10" Type="http://schemas.openxmlformats.org/officeDocument/2006/relationships/image" Target="../media/image2040.png"/><Relationship Id="rId4" Type="http://schemas.openxmlformats.org/officeDocument/2006/relationships/image" Target="../media/image1970.png"/><Relationship Id="rId9" Type="http://schemas.openxmlformats.org/officeDocument/2006/relationships/image" Target="../media/image2030.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3" Type="http://schemas.openxmlformats.org/officeDocument/2006/relationships/image" Target="../media/image2060.png"/><Relationship Id="rId2" Type="http://schemas.openxmlformats.org/officeDocument/2006/relationships/image" Target="../media/image228.png"/><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91.xml.rels><?xml version="1.0" encoding="UTF-8" standalone="yes"?>
<Relationships xmlns="http://schemas.openxmlformats.org/package/2006/relationships"><Relationship Id="rId8" Type="http://schemas.openxmlformats.org/officeDocument/2006/relationships/image" Target="../media/image2140.png"/><Relationship Id="rId3" Type="http://schemas.openxmlformats.org/officeDocument/2006/relationships/image" Target="../media/image208.png"/><Relationship Id="rId7" Type="http://schemas.openxmlformats.org/officeDocument/2006/relationships/image" Target="../media/image2130.png"/><Relationship Id="rId2" Type="http://schemas.openxmlformats.org/officeDocument/2006/relationships/image" Target="../media/image229.emf"/><Relationship Id="rId1" Type="http://schemas.openxmlformats.org/officeDocument/2006/relationships/slideLayout" Target="../slideLayouts/slideLayout13.xml"/><Relationship Id="rId6" Type="http://schemas.openxmlformats.org/officeDocument/2006/relationships/image" Target="../media/image2120.png"/><Relationship Id="rId5" Type="http://schemas.openxmlformats.org/officeDocument/2006/relationships/image" Target="../media/image2110.png"/><Relationship Id="rId10" Type="http://schemas.openxmlformats.org/officeDocument/2006/relationships/image" Target="../media/image2160.png"/><Relationship Id="rId4" Type="http://schemas.openxmlformats.org/officeDocument/2006/relationships/image" Target="../media/image2090.png"/><Relationship Id="rId9" Type="http://schemas.openxmlformats.org/officeDocument/2006/relationships/image" Target="../media/image2150.png"/></Relationships>
</file>

<file path=ppt/slides/_rels/slide92.xml.rels><?xml version="1.0" encoding="UTF-8" standalone="yes"?>
<Relationships xmlns="http://schemas.openxmlformats.org/package/2006/relationships"><Relationship Id="rId3" Type="http://schemas.openxmlformats.org/officeDocument/2006/relationships/image" Target="../media/image2180.png"/><Relationship Id="rId2" Type="http://schemas.openxmlformats.org/officeDocument/2006/relationships/image" Target="../media/image230.png"/><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3" Type="http://schemas.openxmlformats.org/officeDocument/2006/relationships/image" Target="../media/image2200.png"/><Relationship Id="rId7" Type="http://schemas.openxmlformats.org/officeDocument/2006/relationships/image" Target="../media/image224.png"/><Relationship Id="rId2" Type="http://schemas.openxmlformats.org/officeDocument/2006/relationships/image" Target="../media/image231.png"/><Relationship Id="rId1" Type="http://schemas.openxmlformats.org/officeDocument/2006/relationships/slideLayout" Target="../slideLayouts/slideLayout13.xml"/><Relationship Id="rId6" Type="http://schemas.openxmlformats.org/officeDocument/2006/relationships/image" Target="../media/image223.png"/><Relationship Id="rId5" Type="http://schemas.openxmlformats.org/officeDocument/2006/relationships/image" Target="../media/image2220.png"/><Relationship Id="rId4" Type="http://schemas.openxmlformats.org/officeDocument/2006/relationships/image" Target="../media/image2210.png"/></Relationships>
</file>

<file path=ppt/slides/_rels/slide94.xml.rels><?xml version="1.0" encoding="UTF-8" standalone="yes"?>
<Relationships xmlns="http://schemas.openxmlformats.org/package/2006/relationships"><Relationship Id="rId8" Type="http://schemas.openxmlformats.org/officeDocument/2006/relationships/image" Target="../media/image2300.png"/><Relationship Id="rId3" Type="http://schemas.openxmlformats.org/officeDocument/2006/relationships/oleObject" Target="../embeddings/oleObject3.bin"/><Relationship Id="rId7" Type="http://schemas.openxmlformats.org/officeDocument/2006/relationships/image" Target="../media/image2290.png"/><Relationship Id="rId2" Type="http://schemas.openxmlformats.org/officeDocument/2006/relationships/image" Target="../media/image232.png"/><Relationship Id="rId1" Type="http://schemas.openxmlformats.org/officeDocument/2006/relationships/slideLayout" Target="../slideLayouts/slideLayout13.xml"/><Relationship Id="rId6" Type="http://schemas.openxmlformats.org/officeDocument/2006/relationships/image" Target="../media/image2280.png"/><Relationship Id="rId5" Type="http://schemas.openxmlformats.org/officeDocument/2006/relationships/image" Target="../media/image2270.png"/><Relationship Id="rId4" Type="http://schemas.openxmlformats.org/officeDocument/2006/relationships/image" Target="../media/image234.wmf"/><Relationship Id="rId9" Type="http://schemas.openxmlformats.org/officeDocument/2006/relationships/image" Target="../media/image2310.png"/></Relationships>
</file>

<file path=ppt/slides/_rels/slide9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3" Type="http://schemas.openxmlformats.org/officeDocument/2006/relationships/image" Target="../media/image236.emf"/><Relationship Id="rId2" Type="http://schemas.openxmlformats.org/officeDocument/2006/relationships/image" Target="../media/image235.emf"/><Relationship Id="rId1" Type="http://schemas.openxmlformats.org/officeDocument/2006/relationships/slideLayout" Target="../slideLayouts/slideLayout14.xml"/><Relationship Id="rId4" Type="http://schemas.openxmlformats.org/officeDocument/2006/relationships/image" Target="../media/image237.emf"/></Relationships>
</file>

<file path=ppt/slides/_rels/slide97.xml.rels><?xml version="1.0" encoding="UTF-8" standalone="yes"?>
<Relationships xmlns="http://schemas.openxmlformats.org/package/2006/relationships"><Relationship Id="rId3" Type="http://schemas.openxmlformats.org/officeDocument/2006/relationships/image" Target="../media/image239.emf"/><Relationship Id="rId2" Type="http://schemas.openxmlformats.org/officeDocument/2006/relationships/image" Target="../media/image238.png"/><Relationship Id="rId1" Type="http://schemas.openxmlformats.org/officeDocument/2006/relationships/slideLayout" Target="../slideLayouts/slideLayout14.xml"/><Relationship Id="rId4" Type="http://schemas.openxmlformats.org/officeDocument/2006/relationships/image" Target="../media/image240.emf"/></Relationships>
</file>

<file path=ppt/slides/_rels/slide98.xml.rels><?xml version="1.0" encoding="UTF-8" standalone="yes"?>
<Relationships xmlns="http://schemas.openxmlformats.org/package/2006/relationships"><Relationship Id="rId3" Type="http://schemas.openxmlformats.org/officeDocument/2006/relationships/image" Target="../media/image242.emf"/><Relationship Id="rId2" Type="http://schemas.openxmlformats.org/officeDocument/2006/relationships/image" Target="../media/image241.emf"/><Relationship Id="rId1" Type="http://schemas.openxmlformats.org/officeDocument/2006/relationships/slideLayout" Target="../slideLayouts/slideLayout14.xml"/><Relationship Id="rId4" Type="http://schemas.openxmlformats.org/officeDocument/2006/relationships/image" Target="../media/image243.emf"/></Relationships>
</file>

<file path=ppt/slides/_rels/slide99.xml.rels><?xml version="1.0" encoding="UTF-8" standalone="yes"?>
<Relationships xmlns="http://schemas.openxmlformats.org/package/2006/relationships"><Relationship Id="rId2" Type="http://schemas.openxmlformats.org/officeDocument/2006/relationships/image" Target="../media/image244.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92" name="CustomShape 4"/>
          <p:cNvSpPr/>
          <p:nvPr/>
        </p:nvSpPr>
        <p:spPr>
          <a:xfrm>
            <a:off x="1547640" y="1591012"/>
            <a:ext cx="6429240" cy="1837989"/>
          </a:xfrm>
          <a:prstGeom prst="rect">
            <a:avLst/>
          </a:prstGeom>
          <a:solidFill>
            <a:srgbClr val="0096C8"/>
          </a:solidFill>
          <a:ln>
            <a:noFill/>
          </a:ln>
        </p:spPr>
        <p:style>
          <a:lnRef idx="0">
            <a:scrgbClr r="0" g="0" b="0"/>
          </a:lnRef>
          <a:fillRef idx="0">
            <a:scrgbClr r="0" g="0" b="0"/>
          </a:fillRef>
          <a:effectRef idx="0">
            <a:scrgbClr r="0" g="0" b="0"/>
          </a:effectRef>
          <a:fontRef idx="minor"/>
        </p:style>
        <p:txBody>
          <a:bodyPr/>
          <a:lstStyle/>
          <a:p>
            <a:endParaRPr lang="es-ES" dirty="0"/>
          </a:p>
        </p:txBody>
      </p:sp>
      <p:sp>
        <p:nvSpPr>
          <p:cNvPr id="93" name="CustomShape 5"/>
          <p:cNvSpPr/>
          <p:nvPr/>
        </p:nvSpPr>
        <p:spPr>
          <a:xfrm>
            <a:off x="1533240" y="1591011"/>
            <a:ext cx="112680" cy="1837988"/>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94" name="CustomShape 6"/>
          <p:cNvSpPr/>
          <p:nvPr/>
        </p:nvSpPr>
        <p:spPr>
          <a:xfrm>
            <a:off x="1969560" y="1746891"/>
            <a:ext cx="5659680" cy="489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s-ES" sz="2600" spc="-1" dirty="0">
                <a:solidFill>
                  <a:srgbClr val="FFFFFF"/>
                </a:solidFill>
                <a:uFill>
                  <a:solidFill>
                    <a:srgbClr val="FFFFFF"/>
                  </a:solidFill>
                </a:uFill>
                <a:latin typeface="45 Helvetica Light"/>
              </a:rPr>
              <a:t>INGENIERÍA ELÉCTRICA Y ELECTRÓNICA</a:t>
            </a:r>
          </a:p>
          <a:p>
            <a:pPr>
              <a:lnSpc>
                <a:spcPct val="100000"/>
              </a:lnSpc>
            </a:pPr>
            <a:endParaRPr lang="es-ES" sz="2600" spc="-1" dirty="0">
              <a:solidFill>
                <a:srgbClr val="FFFFFF"/>
              </a:solidFill>
              <a:uFill>
                <a:solidFill>
                  <a:srgbClr val="FFFFFF"/>
                </a:solidFill>
              </a:uFill>
              <a:latin typeface="45 Helvetica Light"/>
            </a:endParaRPr>
          </a:p>
          <a:p>
            <a:pPr algn="ctr">
              <a:lnSpc>
                <a:spcPct val="100000"/>
              </a:lnSpc>
            </a:pPr>
            <a:r>
              <a:rPr lang="es-ES" sz="2600" spc="-1" dirty="0">
                <a:solidFill>
                  <a:srgbClr val="FFFFFF"/>
                </a:solidFill>
                <a:uFill>
                  <a:solidFill>
                    <a:srgbClr val="FFFFFF"/>
                  </a:solidFill>
                </a:uFill>
                <a:latin typeface="45 Helvetica Light"/>
              </a:rPr>
              <a:t>Grado en Ingeniería Química(2022/2023)</a:t>
            </a:r>
          </a:p>
          <a:p>
            <a:pPr algn="ctr">
              <a:lnSpc>
                <a:spcPct val="100000"/>
              </a:lnSpc>
            </a:pPr>
            <a:r>
              <a:rPr lang="es-ES" sz="2600" spc="-1" dirty="0">
                <a:solidFill>
                  <a:srgbClr val="FFFFFF"/>
                </a:solidFill>
                <a:uFill>
                  <a:solidFill>
                    <a:srgbClr val="FFFFFF"/>
                  </a:solidFill>
                </a:uFill>
                <a:latin typeface="45 Helvetica Light"/>
              </a:rPr>
              <a:t>Problemas Resueltos</a:t>
            </a:r>
            <a:endParaRPr lang="es-ES" sz="2400" spc="-1" dirty="0">
              <a:solidFill>
                <a:srgbClr val="000000"/>
              </a:solidFill>
              <a:uFill>
                <a:solidFill>
                  <a:srgbClr val="FFFFFF"/>
                </a:solidFill>
              </a:uFill>
              <a:latin typeface="Arial"/>
            </a:endParaRPr>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spc="-1">
                <a:solidFill>
                  <a:srgbClr val="FFFFFF"/>
                </a:solidFill>
                <a:uFill>
                  <a:solidFill>
                    <a:srgbClr val="FFFFFF"/>
                  </a:solidFill>
                </a:uFill>
                <a:latin typeface="Arial"/>
                <a:ea typeface="Arial"/>
              </a:rPr>
              <a:t>1</a:t>
            </a:fld>
            <a:endParaRPr lang="es-ES" sz="2400" spc="-1" dirty="0">
              <a:solidFill>
                <a:srgbClr val="000000"/>
              </a:solidFill>
              <a:uFill>
                <a:solidFill>
                  <a:srgbClr val="FFFFFF"/>
                </a:solidFill>
              </a:uFill>
              <a:latin typeface="Arial"/>
            </a:endParaRPr>
          </a:p>
        </p:txBody>
      </p:sp>
      <p:sp>
        <p:nvSpPr>
          <p:cNvPr id="11" name="CuadroTexto 10">
            <a:extLst>
              <a:ext uri="{FF2B5EF4-FFF2-40B4-BE49-F238E27FC236}">
                <a16:creationId xmlns:a16="http://schemas.microsoft.com/office/drawing/2014/main" id="{8FE324D2-FFF0-6840-2FA0-C70E7475A2D9}"/>
              </a:ext>
            </a:extLst>
          </p:cNvPr>
          <p:cNvSpPr txBox="1"/>
          <p:nvPr/>
        </p:nvSpPr>
        <p:spPr>
          <a:xfrm>
            <a:off x="3058546" y="3871506"/>
            <a:ext cx="4918334" cy="1046440"/>
          </a:xfrm>
          <a:prstGeom prst="rect">
            <a:avLst/>
          </a:prstGeom>
          <a:noFill/>
        </p:spPr>
        <p:txBody>
          <a:bodyPr wrap="none" rtlCol="0">
            <a:spAutoFit/>
          </a:bodyPr>
          <a:lstStyle/>
          <a:p>
            <a:pPr algn="r"/>
            <a:r>
              <a:rPr lang="es-ES" sz="1400" dirty="0"/>
              <a:t>©2022 Autor Alexander Cuadrado Conde</a:t>
            </a:r>
          </a:p>
          <a:p>
            <a:pPr algn="r"/>
            <a:r>
              <a:rPr lang="es-ES" sz="1200" dirty="0">
                <a:solidFill>
                  <a:srgbClr val="969696"/>
                </a:solidFill>
              </a:rPr>
              <a:t>Algunos derechos reservados</a:t>
            </a:r>
          </a:p>
          <a:p>
            <a:pPr algn="r"/>
            <a:r>
              <a:rPr lang="es-ES" sz="1200" dirty="0">
                <a:solidFill>
                  <a:srgbClr val="969696"/>
                </a:solidFill>
              </a:rPr>
              <a:t>Este documento se distribuye bajo la licencia</a:t>
            </a:r>
          </a:p>
          <a:p>
            <a:pPr algn="r"/>
            <a:r>
              <a:rPr lang="es-ES" sz="1200" dirty="0">
                <a:solidFill>
                  <a:srgbClr val="969696"/>
                </a:solidFill>
              </a:rPr>
              <a:t>“Atribución-Compartir Igual 4.0 Internacional” de Creative </a:t>
            </a:r>
            <a:r>
              <a:rPr lang="es-ES" sz="1200" dirty="0" err="1">
                <a:solidFill>
                  <a:srgbClr val="969696"/>
                </a:solidFill>
              </a:rPr>
              <a:t>Commons</a:t>
            </a:r>
            <a:r>
              <a:rPr lang="es-ES" sz="1200" dirty="0">
                <a:solidFill>
                  <a:srgbClr val="969696"/>
                </a:solidFill>
              </a:rPr>
              <a:t>,</a:t>
            </a:r>
          </a:p>
          <a:p>
            <a:pPr algn="r"/>
            <a:r>
              <a:rPr lang="es-ES" sz="1200" dirty="0">
                <a:solidFill>
                  <a:srgbClr val="969696"/>
                </a:solidFill>
              </a:rPr>
              <a:t>disponible en https://creativecommons.org/licenses/by-sa/4.0/deed.es</a:t>
            </a:r>
          </a:p>
        </p:txBody>
      </p:sp>
    </p:spTree>
    <p:extLst>
      <p:ext uri="{BB962C8B-B14F-4D97-AF65-F5344CB8AC3E}">
        <p14:creationId xmlns:p14="http://schemas.microsoft.com/office/powerpoint/2010/main" val="30226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441A9328-40F8-49D3-B754-385A385786EA}"/>
              </a:ext>
            </a:extLst>
          </p:cNvPr>
          <p:cNvSpPr/>
          <p:nvPr/>
        </p:nvSpPr>
        <p:spPr>
          <a:xfrm>
            <a:off x="267298" y="820774"/>
            <a:ext cx="8609404" cy="523220"/>
          </a:xfrm>
          <a:prstGeom prst="rect">
            <a:avLst/>
          </a:prstGeom>
        </p:spPr>
        <p:txBody>
          <a:bodyPr wrap="square">
            <a:spAutoFit/>
          </a:bodyPr>
          <a:lstStyle/>
          <a:p>
            <a:r>
              <a:rPr lang="es-ES" sz="1400" b="1" dirty="0"/>
              <a:t>Problema 1</a:t>
            </a:r>
            <a:r>
              <a:rPr lang="es-ES" sz="1400" dirty="0"/>
              <a:t>. Calcular el voltaje de salida, Vout si el de entrada, </a:t>
            </a:r>
            <a:r>
              <a:rPr lang="es-ES" sz="1400" dirty="0" err="1"/>
              <a:t>Vin</a:t>
            </a:r>
            <a:r>
              <a:rPr lang="es-ES" sz="1400" dirty="0"/>
              <a:t> es 6 V y el valor de las resistencias es R1 = R2 = 10 k</a:t>
            </a:r>
            <a:r>
              <a:rPr lang="el-GR" sz="1400" dirty="0"/>
              <a:t>Ω</a:t>
            </a:r>
            <a:r>
              <a:rPr lang="es-ES" sz="1400" dirty="0"/>
              <a:t> y R3 = R4 = 20 k</a:t>
            </a:r>
            <a:r>
              <a:rPr lang="el-GR" sz="1400" dirty="0"/>
              <a:t> Ω</a:t>
            </a:r>
            <a:r>
              <a:rPr lang="es-ES" sz="1400" dirty="0"/>
              <a:t>.</a:t>
            </a:r>
          </a:p>
        </p:txBody>
      </p:sp>
      <p:grpSp>
        <p:nvGrpSpPr>
          <p:cNvPr id="12" name="Grupo 11">
            <a:extLst>
              <a:ext uri="{FF2B5EF4-FFF2-40B4-BE49-F238E27FC236}">
                <a16:creationId xmlns:a16="http://schemas.microsoft.com/office/drawing/2014/main" id="{88BB366C-B3A9-4193-9145-0A3AF48ACC7A}"/>
              </a:ext>
            </a:extLst>
          </p:cNvPr>
          <p:cNvGrpSpPr/>
          <p:nvPr/>
        </p:nvGrpSpPr>
        <p:grpSpPr>
          <a:xfrm>
            <a:off x="242495" y="1498599"/>
            <a:ext cx="6550911" cy="2829561"/>
            <a:chOff x="242496" y="1498599"/>
            <a:chExt cx="4469204" cy="1930401"/>
          </a:xfrm>
        </p:grpSpPr>
        <p:pic>
          <p:nvPicPr>
            <p:cNvPr id="6" name="Imagen 5">
              <a:extLst>
                <a:ext uri="{FF2B5EF4-FFF2-40B4-BE49-F238E27FC236}">
                  <a16:creationId xmlns:a16="http://schemas.microsoft.com/office/drawing/2014/main" id="{BA73C6D9-30F8-442C-A416-6367A1E84B15}"/>
                </a:ext>
              </a:extLst>
            </p:cNvPr>
            <p:cNvPicPr>
              <a:picLocks noChangeAspect="1"/>
            </p:cNvPicPr>
            <p:nvPr/>
          </p:nvPicPr>
          <p:blipFill rotWithShape="1">
            <a:blip r:embed="rId2"/>
            <a:srcRect t="7988" b="6352"/>
            <a:stretch/>
          </p:blipFill>
          <p:spPr>
            <a:xfrm>
              <a:off x="242496" y="1498599"/>
              <a:ext cx="4469204" cy="1930401"/>
            </a:xfrm>
            <a:prstGeom prst="rect">
              <a:avLst/>
            </a:prstGeom>
          </p:spPr>
        </p:pic>
        <p:cxnSp>
          <p:nvCxnSpPr>
            <p:cNvPr id="8" name="Conector recto 7">
              <a:extLst>
                <a:ext uri="{FF2B5EF4-FFF2-40B4-BE49-F238E27FC236}">
                  <a16:creationId xmlns:a16="http://schemas.microsoft.com/office/drawing/2014/main" id="{402EB063-F794-4335-A7E9-F2711F9D9BB5}"/>
                </a:ext>
              </a:extLst>
            </p:cNvPr>
            <p:cNvCxnSpPr/>
            <p:nvPr/>
          </p:nvCxnSpPr>
          <p:spPr>
            <a:xfrm>
              <a:off x="3942826" y="1887523"/>
              <a:ext cx="528506" cy="0"/>
            </a:xfrm>
            <a:prstGeom prst="line">
              <a:avLst/>
            </a:prstGeom>
            <a:ln w="15875">
              <a:solidFill>
                <a:srgbClr val="D47D89"/>
              </a:solidFill>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66B1E997-928A-463C-A18C-E94F1C638203}"/>
                </a:ext>
              </a:extLst>
            </p:cNvPr>
            <p:cNvCxnSpPr/>
            <p:nvPr/>
          </p:nvCxnSpPr>
          <p:spPr>
            <a:xfrm>
              <a:off x="3947589" y="3140076"/>
              <a:ext cx="528506" cy="0"/>
            </a:xfrm>
            <a:prstGeom prst="line">
              <a:avLst/>
            </a:prstGeom>
            <a:ln w="15875">
              <a:solidFill>
                <a:srgbClr val="D47D89"/>
              </a:solidFill>
            </a:ln>
          </p:spPr>
          <p:style>
            <a:lnRef idx="1">
              <a:schemeClr val="accent1"/>
            </a:lnRef>
            <a:fillRef idx="0">
              <a:schemeClr val="accent1"/>
            </a:fillRef>
            <a:effectRef idx="0">
              <a:schemeClr val="accent1"/>
            </a:effectRef>
            <a:fontRef idx="minor">
              <a:schemeClr val="tx1"/>
            </a:fontRef>
          </p:style>
        </p:cxnSp>
        <p:sp>
          <p:nvSpPr>
            <p:cNvPr id="10" name="Elipse 9">
              <a:extLst>
                <a:ext uri="{FF2B5EF4-FFF2-40B4-BE49-F238E27FC236}">
                  <a16:creationId xmlns:a16="http://schemas.microsoft.com/office/drawing/2014/main" id="{088C54D7-1DFD-42A5-B824-75025765F508}"/>
                </a:ext>
              </a:extLst>
            </p:cNvPr>
            <p:cNvSpPr/>
            <p:nvPr/>
          </p:nvSpPr>
          <p:spPr>
            <a:xfrm>
              <a:off x="4471332" y="1847041"/>
              <a:ext cx="80963" cy="80963"/>
            </a:xfrm>
            <a:prstGeom prst="ellipse">
              <a:avLst/>
            </a:prstGeom>
            <a:noFill/>
            <a:ln>
              <a:solidFill>
                <a:srgbClr val="D47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Elipse 10">
              <a:extLst>
                <a:ext uri="{FF2B5EF4-FFF2-40B4-BE49-F238E27FC236}">
                  <a16:creationId xmlns:a16="http://schemas.microsoft.com/office/drawing/2014/main" id="{CF61FC7A-BCE4-4965-9DEB-1237E73B04FF}"/>
                </a:ext>
              </a:extLst>
            </p:cNvPr>
            <p:cNvSpPr/>
            <p:nvPr/>
          </p:nvSpPr>
          <p:spPr>
            <a:xfrm>
              <a:off x="4471331" y="3099594"/>
              <a:ext cx="80963" cy="80963"/>
            </a:xfrm>
            <a:prstGeom prst="ellipse">
              <a:avLst/>
            </a:prstGeom>
            <a:noFill/>
            <a:ln>
              <a:solidFill>
                <a:srgbClr val="D47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9" name="Grupo 18">
            <a:extLst>
              <a:ext uri="{FF2B5EF4-FFF2-40B4-BE49-F238E27FC236}">
                <a16:creationId xmlns:a16="http://schemas.microsoft.com/office/drawing/2014/main" id="{A5A59C8D-7297-4EA0-B551-46A808676FC7}"/>
              </a:ext>
            </a:extLst>
          </p:cNvPr>
          <p:cNvGrpSpPr/>
          <p:nvPr/>
        </p:nvGrpSpPr>
        <p:grpSpPr>
          <a:xfrm>
            <a:off x="1566153" y="2256817"/>
            <a:ext cx="4011039" cy="1381328"/>
            <a:chOff x="1566153" y="2256817"/>
            <a:chExt cx="4011039" cy="1381328"/>
          </a:xfrm>
        </p:grpSpPr>
        <p:cxnSp>
          <p:nvCxnSpPr>
            <p:cNvPr id="14" name="Conector recto de flecha 13">
              <a:extLst>
                <a:ext uri="{FF2B5EF4-FFF2-40B4-BE49-F238E27FC236}">
                  <a16:creationId xmlns:a16="http://schemas.microsoft.com/office/drawing/2014/main" id="{E8BB5DA0-3405-4D81-A4F0-676BDC7F5BC9}"/>
                </a:ext>
              </a:extLst>
            </p:cNvPr>
            <p:cNvCxnSpPr/>
            <p:nvPr/>
          </p:nvCxnSpPr>
          <p:spPr>
            <a:xfrm>
              <a:off x="1566153" y="2256817"/>
              <a:ext cx="129377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Conector recto de flecha 14">
              <a:extLst>
                <a:ext uri="{FF2B5EF4-FFF2-40B4-BE49-F238E27FC236}">
                  <a16:creationId xmlns:a16="http://schemas.microsoft.com/office/drawing/2014/main" id="{BDF73171-C1B8-4019-948C-5685208F424A}"/>
                </a:ext>
              </a:extLst>
            </p:cNvPr>
            <p:cNvCxnSpPr>
              <a:cxnSpLocks/>
            </p:cNvCxnSpPr>
            <p:nvPr/>
          </p:nvCxnSpPr>
          <p:spPr>
            <a:xfrm>
              <a:off x="3197158" y="2350851"/>
              <a:ext cx="0" cy="12872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Conector recto de flecha 16">
              <a:extLst>
                <a:ext uri="{FF2B5EF4-FFF2-40B4-BE49-F238E27FC236}">
                  <a16:creationId xmlns:a16="http://schemas.microsoft.com/office/drawing/2014/main" id="{19DBECE0-6B17-4907-9906-910A3CC47A6D}"/>
                </a:ext>
              </a:extLst>
            </p:cNvPr>
            <p:cNvCxnSpPr/>
            <p:nvPr/>
          </p:nvCxnSpPr>
          <p:spPr>
            <a:xfrm>
              <a:off x="4111557" y="2263302"/>
              <a:ext cx="129377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Conector recto de flecha 17">
              <a:extLst>
                <a:ext uri="{FF2B5EF4-FFF2-40B4-BE49-F238E27FC236}">
                  <a16:creationId xmlns:a16="http://schemas.microsoft.com/office/drawing/2014/main" id="{C88D6EF7-F113-4CB7-8AAE-7EA170A0093E}"/>
                </a:ext>
              </a:extLst>
            </p:cNvPr>
            <p:cNvCxnSpPr>
              <a:cxnSpLocks/>
            </p:cNvCxnSpPr>
            <p:nvPr/>
          </p:nvCxnSpPr>
          <p:spPr>
            <a:xfrm>
              <a:off x="5577192" y="2350851"/>
              <a:ext cx="0" cy="12872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24" name="Grupo 23">
            <a:extLst>
              <a:ext uri="{FF2B5EF4-FFF2-40B4-BE49-F238E27FC236}">
                <a16:creationId xmlns:a16="http://schemas.microsoft.com/office/drawing/2014/main" id="{85F5CBA2-514C-4322-A6E2-F3816E412861}"/>
              </a:ext>
            </a:extLst>
          </p:cNvPr>
          <p:cNvGrpSpPr/>
          <p:nvPr/>
        </p:nvGrpSpPr>
        <p:grpSpPr>
          <a:xfrm>
            <a:off x="1566153" y="1688918"/>
            <a:ext cx="4494566" cy="1861997"/>
            <a:chOff x="1566153" y="1688918"/>
            <a:chExt cx="4494566" cy="1861997"/>
          </a:xfrm>
        </p:grpSpPr>
        <p:sp>
          <p:nvSpPr>
            <p:cNvPr id="20" name="CuadroTexto 19">
              <a:extLst>
                <a:ext uri="{FF2B5EF4-FFF2-40B4-BE49-F238E27FC236}">
                  <a16:creationId xmlns:a16="http://schemas.microsoft.com/office/drawing/2014/main" id="{60A7AEAC-93C9-4298-81FE-4CE4BE5E8BA0}"/>
                </a:ext>
              </a:extLst>
            </p:cNvPr>
            <p:cNvSpPr txBox="1"/>
            <p:nvPr/>
          </p:nvSpPr>
          <p:spPr>
            <a:xfrm>
              <a:off x="1566153" y="1693042"/>
              <a:ext cx="1229824" cy="369332"/>
            </a:xfrm>
            <a:prstGeom prst="rect">
              <a:avLst/>
            </a:prstGeom>
            <a:noFill/>
          </p:spPr>
          <p:txBody>
            <a:bodyPr wrap="none" rtlCol="0">
              <a:spAutoFit/>
            </a:bodyPr>
            <a:lstStyle/>
            <a:p>
              <a:r>
                <a:rPr lang="es-ES" dirty="0"/>
                <a:t>+             -</a:t>
              </a:r>
            </a:p>
          </p:txBody>
        </p:sp>
        <p:sp>
          <p:nvSpPr>
            <p:cNvPr id="21" name="CuadroTexto 20">
              <a:extLst>
                <a:ext uri="{FF2B5EF4-FFF2-40B4-BE49-F238E27FC236}">
                  <a16:creationId xmlns:a16="http://schemas.microsoft.com/office/drawing/2014/main" id="{05E1BDA9-B232-467A-B1CA-07338D8227DF}"/>
                </a:ext>
              </a:extLst>
            </p:cNvPr>
            <p:cNvSpPr txBox="1"/>
            <p:nvPr/>
          </p:nvSpPr>
          <p:spPr>
            <a:xfrm>
              <a:off x="4111557" y="1688918"/>
              <a:ext cx="1229824" cy="369332"/>
            </a:xfrm>
            <a:prstGeom prst="rect">
              <a:avLst/>
            </a:prstGeom>
            <a:noFill/>
          </p:spPr>
          <p:txBody>
            <a:bodyPr wrap="none" rtlCol="0">
              <a:spAutoFit/>
            </a:bodyPr>
            <a:lstStyle/>
            <a:p>
              <a:r>
                <a:rPr lang="es-ES" dirty="0"/>
                <a:t>+             -</a:t>
              </a:r>
            </a:p>
          </p:txBody>
        </p:sp>
        <p:sp>
          <p:nvSpPr>
            <p:cNvPr id="22" name="CuadroTexto 21">
              <a:extLst>
                <a:ext uri="{FF2B5EF4-FFF2-40B4-BE49-F238E27FC236}">
                  <a16:creationId xmlns:a16="http://schemas.microsoft.com/office/drawing/2014/main" id="{1A1076A6-EE28-4DDD-891D-18817873BE90}"/>
                </a:ext>
              </a:extLst>
            </p:cNvPr>
            <p:cNvSpPr txBox="1"/>
            <p:nvPr/>
          </p:nvSpPr>
          <p:spPr>
            <a:xfrm>
              <a:off x="3197158" y="2320819"/>
              <a:ext cx="319318" cy="1200329"/>
            </a:xfrm>
            <a:prstGeom prst="rect">
              <a:avLst/>
            </a:prstGeom>
            <a:noFill/>
          </p:spPr>
          <p:txBody>
            <a:bodyPr wrap="none" rtlCol="0">
              <a:spAutoFit/>
            </a:bodyPr>
            <a:lstStyle/>
            <a:p>
              <a:r>
                <a:rPr lang="es-ES" dirty="0"/>
                <a:t>+</a:t>
              </a:r>
            </a:p>
            <a:p>
              <a:endParaRPr lang="es-ES" dirty="0"/>
            </a:p>
            <a:p>
              <a:endParaRPr lang="es-ES" dirty="0"/>
            </a:p>
            <a:p>
              <a:r>
                <a:rPr lang="es-ES" dirty="0"/>
                <a:t>-</a:t>
              </a:r>
            </a:p>
          </p:txBody>
        </p:sp>
        <p:sp>
          <p:nvSpPr>
            <p:cNvPr id="23" name="CuadroTexto 22">
              <a:extLst>
                <a:ext uri="{FF2B5EF4-FFF2-40B4-BE49-F238E27FC236}">
                  <a16:creationId xmlns:a16="http://schemas.microsoft.com/office/drawing/2014/main" id="{7B87B493-F55E-4FC8-A21A-6E1E9A80C670}"/>
                </a:ext>
              </a:extLst>
            </p:cNvPr>
            <p:cNvSpPr txBox="1"/>
            <p:nvPr/>
          </p:nvSpPr>
          <p:spPr>
            <a:xfrm>
              <a:off x="5741401" y="2350586"/>
              <a:ext cx="319318" cy="1200329"/>
            </a:xfrm>
            <a:prstGeom prst="rect">
              <a:avLst/>
            </a:prstGeom>
            <a:noFill/>
          </p:spPr>
          <p:txBody>
            <a:bodyPr wrap="none" rtlCol="0">
              <a:spAutoFit/>
            </a:bodyPr>
            <a:lstStyle/>
            <a:p>
              <a:r>
                <a:rPr lang="es-ES" dirty="0"/>
                <a:t>+</a:t>
              </a:r>
            </a:p>
            <a:p>
              <a:endParaRPr lang="es-ES" dirty="0"/>
            </a:p>
            <a:p>
              <a:endParaRPr lang="es-ES" dirty="0"/>
            </a:p>
            <a:p>
              <a:r>
                <a:rPr lang="es-ES" dirty="0"/>
                <a:t>-</a:t>
              </a:r>
            </a:p>
          </p:txBody>
        </p:sp>
      </p:grpSp>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9604EA14-BC82-4ED2-BCE9-88D74603CC33}"/>
                  </a:ext>
                </a:extLst>
              </p:cNvPr>
              <p:cNvSpPr txBox="1"/>
              <p:nvPr/>
            </p:nvSpPr>
            <p:spPr>
              <a:xfrm>
                <a:off x="1493641" y="5150380"/>
                <a:ext cx="6414946"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i="1" dirty="0" smtClean="0">
                          <a:latin typeface="Cambria Math" panose="02040503050406030204" pitchFamily="18" charset="0"/>
                        </a:rPr>
                        <m:t>𝑉𝑖𝑛</m:t>
                      </m:r>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𝑅</m:t>
                          </m:r>
                          <m:r>
                            <a:rPr lang="es-ES" b="0" i="1" dirty="0" smtClean="0">
                              <a:latin typeface="Cambria Math" panose="02040503050406030204" pitchFamily="18" charset="0"/>
                            </a:rPr>
                            <m:t>1</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i="1" dirty="0">
                              <a:latin typeface="Cambria Math" panose="02040503050406030204" pitchFamily="18" charset="0"/>
                            </a:rPr>
                            <m:t>𝑅</m:t>
                          </m:r>
                          <m:r>
                            <a:rPr lang="es-ES" i="1" dirty="0">
                              <a:latin typeface="Cambria Math" panose="02040503050406030204" pitchFamily="18" charset="0"/>
                            </a:rPr>
                            <m:t>2</m:t>
                          </m:r>
                        </m:sub>
                      </m:sSub>
                      <m:r>
                        <a:rPr lang="es-ES" i="1" dirty="0" smtClean="0">
                          <a:latin typeface="Cambria Math" panose="02040503050406030204" pitchFamily="18" charset="0"/>
                        </a:rPr>
                        <m:t>=</m:t>
                      </m:r>
                      <m:sSub>
                        <m:sSubPr>
                          <m:ctrlPr>
                            <a:rPr lang="es-ES"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1</m:t>
                          </m:r>
                        </m:sub>
                      </m:sSub>
                      <m:sSub>
                        <m:sSubPr>
                          <m:ctrlPr>
                            <a:rPr lang="es-ES" i="1" dirty="0">
                              <a:latin typeface="Cambria Math" panose="02040503050406030204" pitchFamily="18" charset="0"/>
                            </a:rPr>
                          </m:ctrlPr>
                        </m:sSubPr>
                        <m:e>
                          <m:r>
                            <a:rPr lang="es-ES" b="0" i="1" dirty="0" smtClean="0">
                              <a:latin typeface="Cambria Math" panose="02040503050406030204" pitchFamily="18" charset="0"/>
                            </a:rPr>
                            <m:t>𝑖</m:t>
                          </m:r>
                        </m:e>
                        <m:sub>
                          <m:r>
                            <a:rPr lang="es-ES" i="1" dirty="0">
                              <a:latin typeface="Cambria Math" panose="02040503050406030204" pitchFamily="18" charset="0"/>
                            </a:rPr>
                            <m:t>1</m:t>
                          </m:r>
                        </m:sub>
                      </m:sSub>
                      <m:r>
                        <a:rPr lang="es-ES"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b="0" i="1" dirty="0" smtClean="0">
                              <a:latin typeface="Cambria Math" panose="02040503050406030204" pitchFamily="18" charset="0"/>
                            </a:rPr>
                            <m:t>2</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2</m:t>
                          </m:r>
                        </m:sub>
                      </m:sSub>
                    </m:oMath>
                  </m:oMathPara>
                </a14:m>
                <a:endParaRPr lang="es-E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𝑅</m:t>
                          </m:r>
                          <m:r>
                            <a:rPr lang="es-ES" i="1" dirty="0">
                              <a:latin typeface="Cambria Math" panose="02040503050406030204" pitchFamily="18" charset="0"/>
                            </a:rPr>
                            <m:t>2</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𝑅</m:t>
                          </m:r>
                          <m:r>
                            <a:rPr lang="es-ES" b="0" i="1" dirty="0" smtClean="0">
                              <a:latin typeface="Cambria Math" panose="02040503050406030204" pitchFamily="18" charset="0"/>
                            </a:rPr>
                            <m:t>3</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𝑅</m:t>
                          </m:r>
                          <m:r>
                            <a:rPr lang="es-ES" b="0" i="1" dirty="0" smtClean="0">
                              <a:latin typeface="Cambria Math" panose="02040503050406030204" pitchFamily="18" charset="0"/>
                            </a:rPr>
                            <m:t>4</m:t>
                          </m:r>
                        </m:sub>
                      </m:sSub>
                      <m:r>
                        <a:rPr lang="es-ES" b="0" i="1" dirty="0" smtClean="0">
                          <a:latin typeface="Cambria Math" panose="02040503050406030204" pitchFamily="18" charset="0"/>
                        </a:rPr>
                        <m:t>=</m:t>
                      </m:r>
                      <m:r>
                        <a:rPr lang="es-ES" b="0" i="1" dirty="0" smtClean="0">
                          <a:latin typeface="Cambria Math" panose="02040503050406030204" pitchFamily="18" charset="0"/>
                        </a:rPr>
                        <m:t>0</m:t>
                      </m:r>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2</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2</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3</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3</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4</m:t>
                              </m:r>
                            </m:sub>
                          </m:sSub>
                          <m:r>
                            <a:rPr lang="es-ES" i="1" dirty="0">
                              <a:latin typeface="Cambria Math" panose="02040503050406030204" pitchFamily="18" charset="0"/>
                            </a:rPr>
                            <m:t>𝑖</m:t>
                          </m:r>
                        </m:e>
                        <m:sub>
                          <m:r>
                            <a:rPr lang="es-ES" b="0" i="1" dirty="0" smtClean="0">
                              <a:latin typeface="Cambria Math" panose="02040503050406030204" pitchFamily="18" charset="0"/>
                            </a:rPr>
                            <m:t>3</m:t>
                          </m:r>
                        </m:sub>
                      </m:sSub>
                      <m:r>
                        <a:rPr lang="es-ES" i="1" dirty="0">
                          <a:latin typeface="Cambria Math" panose="02040503050406030204" pitchFamily="18" charset="0"/>
                        </a:rPr>
                        <m:t>=</m:t>
                      </m:r>
                      <m:r>
                        <a:rPr lang="es-ES" b="0" i="1" dirty="0" smtClean="0">
                          <a:latin typeface="Cambria Math" panose="02040503050406030204" pitchFamily="18" charset="0"/>
                        </a:rPr>
                        <m:t>0</m:t>
                      </m:r>
                    </m:oMath>
                  </m:oMathPara>
                </a14:m>
                <a:endParaRPr lang="es-ES" b="0" i="1" dirty="0">
                  <a:latin typeface="Cambria Math" panose="02040503050406030204" pitchFamily="18" charset="0"/>
                </a:endParaRPr>
              </a:p>
              <a:p>
                <a:r>
                  <a:rPr lang="es-ES" dirty="0">
                    <a:sym typeface="Wingdings" panose="05000000000000000000" pitchFamily="2" charset="2"/>
                  </a:rPr>
                  <a:t></a:t>
                </a:r>
                <a:r>
                  <a:rPr lang="es-ES" dirty="0"/>
                  <a:t> </a:t>
                </a:r>
                <a14:m>
                  <m:oMath xmlns:m="http://schemas.openxmlformats.org/officeDocument/2006/math">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2</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2</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b="0" i="1" dirty="0" smtClean="0">
                            <a:latin typeface="Cambria Math" panose="02040503050406030204" pitchFamily="18" charset="0"/>
                          </a:rPr>
                          <m:t>3</m:t>
                        </m:r>
                      </m:sub>
                    </m:sSub>
                    <m:d>
                      <m:dPr>
                        <m:ctrlPr>
                          <a:rPr lang="es-ES" i="1" dirty="0">
                            <a:latin typeface="Cambria Math" panose="02040503050406030204" pitchFamily="18" charset="0"/>
                          </a:rPr>
                        </m:ctrlPr>
                      </m:dPr>
                      <m:e>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e>
                    </m:d>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4</m:t>
                        </m:r>
                      </m:sub>
                    </m:sSub>
                    <m:d>
                      <m:dPr>
                        <m:ctrlPr>
                          <a:rPr lang="es-ES" i="1" dirty="0">
                            <a:latin typeface="Cambria Math" panose="02040503050406030204" pitchFamily="18" charset="0"/>
                          </a:rPr>
                        </m:ctrlPr>
                      </m:dPr>
                      <m:e>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e>
                    </m:d>
                    <m:r>
                      <a:rPr lang="es-ES" b="0" i="1" dirty="0" smtClean="0">
                        <a:latin typeface="Cambria Math" panose="02040503050406030204" pitchFamily="18" charset="0"/>
                      </a:rPr>
                      <m:t>=</m:t>
                    </m:r>
                    <m:r>
                      <a:rPr lang="es-ES" b="0" i="1" dirty="0" smtClean="0">
                        <a:latin typeface="Cambria Math" panose="02040503050406030204" pitchFamily="18" charset="0"/>
                      </a:rPr>
                      <m:t>0</m:t>
                    </m:r>
                  </m:oMath>
                </a14:m>
                <a:endParaRPr lang="es-ES" dirty="0"/>
              </a:p>
            </p:txBody>
          </p:sp>
        </mc:Choice>
        <mc:Fallback xmlns="">
          <p:sp>
            <p:nvSpPr>
              <p:cNvPr id="25" name="CuadroTexto 24">
                <a:extLst>
                  <a:ext uri="{FF2B5EF4-FFF2-40B4-BE49-F238E27FC236}">
                    <a16:creationId xmlns:a16="http://schemas.microsoft.com/office/drawing/2014/main" id="{9604EA14-BC82-4ED2-BCE9-88D74603CC33}"/>
                  </a:ext>
                </a:extLst>
              </p:cNvPr>
              <p:cNvSpPr txBox="1">
                <a:spLocks noRot="1" noChangeAspect="1" noMove="1" noResize="1" noEditPoints="1" noAdjustHandles="1" noChangeArrowheads="1" noChangeShapeType="1" noTextEdit="1"/>
              </p:cNvSpPr>
              <p:nvPr/>
            </p:nvSpPr>
            <p:spPr>
              <a:xfrm>
                <a:off x="1493641" y="5150380"/>
                <a:ext cx="6414946" cy="923330"/>
              </a:xfrm>
              <a:prstGeom prst="rect">
                <a:avLst/>
              </a:prstGeom>
              <a:blipFill>
                <a:blip r:embed="rId3"/>
                <a:stretch>
                  <a:fillRect l="-760" b="-9934"/>
                </a:stretch>
              </a:blipFill>
            </p:spPr>
            <p:txBody>
              <a:bodyPr/>
              <a:lstStyle/>
              <a:p>
                <a:r>
                  <a:rPr lang="es-ES">
                    <a:noFill/>
                  </a:rPr>
                  <a:t> </a:t>
                </a:r>
              </a:p>
            </p:txBody>
          </p:sp>
        </mc:Fallback>
      </mc:AlternateContent>
      <p:grpSp>
        <p:nvGrpSpPr>
          <p:cNvPr id="30" name="Grupo 29">
            <a:extLst>
              <a:ext uri="{FF2B5EF4-FFF2-40B4-BE49-F238E27FC236}">
                <a16:creationId xmlns:a16="http://schemas.microsoft.com/office/drawing/2014/main" id="{5AD5243E-F215-4EF3-8A1E-45303F9946CE}"/>
              </a:ext>
            </a:extLst>
          </p:cNvPr>
          <p:cNvGrpSpPr/>
          <p:nvPr/>
        </p:nvGrpSpPr>
        <p:grpSpPr>
          <a:xfrm>
            <a:off x="1201950" y="2165920"/>
            <a:ext cx="4438405" cy="1162538"/>
            <a:chOff x="1201950" y="2165920"/>
            <a:chExt cx="4438405" cy="1162538"/>
          </a:xfrm>
        </p:grpSpPr>
        <p:sp>
          <p:nvSpPr>
            <p:cNvPr id="26" name="CuadroTexto 25">
              <a:extLst>
                <a:ext uri="{FF2B5EF4-FFF2-40B4-BE49-F238E27FC236}">
                  <a16:creationId xmlns:a16="http://schemas.microsoft.com/office/drawing/2014/main" id="{DDC40CCB-0263-496A-8AD2-6E86CC24187F}"/>
                </a:ext>
              </a:extLst>
            </p:cNvPr>
            <p:cNvSpPr txBox="1"/>
            <p:nvPr/>
          </p:nvSpPr>
          <p:spPr>
            <a:xfrm>
              <a:off x="1201950" y="2165920"/>
              <a:ext cx="364202" cy="369332"/>
            </a:xfrm>
            <a:prstGeom prst="rect">
              <a:avLst/>
            </a:prstGeom>
            <a:noFill/>
          </p:spPr>
          <p:txBody>
            <a:bodyPr wrap="none" rtlCol="0">
              <a:spAutoFit/>
            </a:bodyPr>
            <a:lstStyle/>
            <a:p>
              <a:r>
                <a:rPr lang="es-ES" dirty="0"/>
                <a:t>i1</a:t>
              </a:r>
            </a:p>
          </p:txBody>
        </p:sp>
        <p:sp>
          <p:nvSpPr>
            <p:cNvPr id="27" name="CuadroTexto 26">
              <a:extLst>
                <a:ext uri="{FF2B5EF4-FFF2-40B4-BE49-F238E27FC236}">
                  <a16:creationId xmlns:a16="http://schemas.microsoft.com/office/drawing/2014/main" id="{ABB3CBF9-3F46-4EDD-9877-FC0623DDFC40}"/>
                </a:ext>
              </a:extLst>
            </p:cNvPr>
            <p:cNvSpPr txBox="1"/>
            <p:nvPr/>
          </p:nvSpPr>
          <p:spPr>
            <a:xfrm>
              <a:off x="2874586" y="2728713"/>
              <a:ext cx="364202" cy="369332"/>
            </a:xfrm>
            <a:prstGeom prst="rect">
              <a:avLst/>
            </a:prstGeom>
            <a:noFill/>
          </p:spPr>
          <p:txBody>
            <a:bodyPr wrap="none" rtlCol="0">
              <a:spAutoFit/>
            </a:bodyPr>
            <a:lstStyle/>
            <a:p>
              <a:r>
                <a:rPr lang="es-ES" dirty="0"/>
                <a:t>i2</a:t>
              </a:r>
            </a:p>
          </p:txBody>
        </p:sp>
        <p:sp>
          <p:nvSpPr>
            <p:cNvPr id="28" name="CuadroTexto 27">
              <a:extLst>
                <a:ext uri="{FF2B5EF4-FFF2-40B4-BE49-F238E27FC236}">
                  <a16:creationId xmlns:a16="http://schemas.microsoft.com/office/drawing/2014/main" id="{62DDAF0F-92C3-4894-8EB5-4624CCC0C84E}"/>
                </a:ext>
              </a:extLst>
            </p:cNvPr>
            <p:cNvSpPr txBox="1"/>
            <p:nvPr/>
          </p:nvSpPr>
          <p:spPr>
            <a:xfrm>
              <a:off x="5108125" y="2283689"/>
              <a:ext cx="364202" cy="369332"/>
            </a:xfrm>
            <a:prstGeom prst="rect">
              <a:avLst/>
            </a:prstGeom>
            <a:noFill/>
          </p:spPr>
          <p:txBody>
            <a:bodyPr wrap="none" rtlCol="0">
              <a:spAutoFit/>
            </a:bodyPr>
            <a:lstStyle/>
            <a:p>
              <a:r>
                <a:rPr lang="es-ES" dirty="0"/>
                <a:t>i3</a:t>
              </a:r>
            </a:p>
          </p:txBody>
        </p:sp>
        <p:sp>
          <p:nvSpPr>
            <p:cNvPr id="29" name="CuadroTexto 28">
              <a:extLst>
                <a:ext uri="{FF2B5EF4-FFF2-40B4-BE49-F238E27FC236}">
                  <a16:creationId xmlns:a16="http://schemas.microsoft.com/office/drawing/2014/main" id="{402EC1ED-1B02-4FCD-B2C7-86159C634DA0}"/>
                </a:ext>
              </a:extLst>
            </p:cNvPr>
            <p:cNvSpPr txBox="1"/>
            <p:nvPr/>
          </p:nvSpPr>
          <p:spPr>
            <a:xfrm>
              <a:off x="5276153" y="2959126"/>
              <a:ext cx="364202" cy="369332"/>
            </a:xfrm>
            <a:prstGeom prst="rect">
              <a:avLst/>
            </a:prstGeom>
            <a:noFill/>
          </p:spPr>
          <p:txBody>
            <a:bodyPr wrap="none" rtlCol="0">
              <a:spAutoFit/>
            </a:bodyPr>
            <a:lstStyle/>
            <a:p>
              <a:r>
                <a:rPr lang="es-ES" dirty="0"/>
                <a:t>i3</a:t>
              </a:r>
            </a:p>
          </p:txBody>
        </p:sp>
      </p:grpSp>
      <p:grpSp>
        <p:nvGrpSpPr>
          <p:cNvPr id="33" name="Grupo 32">
            <a:extLst>
              <a:ext uri="{FF2B5EF4-FFF2-40B4-BE49-F238E27FC236}">
                <a16:creationId xmlns:a16="http://schemas.microsoft.com/office/drawing/2014/main" id="{450DCEF2-5109-4D0C-90FC-A0A158734BDC}"/>
              </a:ext>
            </a:extLst>
          </p:cNvPr>
          <p:cNvGrpSpPr/>
          <p:nvPr/>
        </p:nvGrpSpPr>
        <p:grpSpPr>
          <a:xfrm>
            <a:off x="583832" y="4474943"/>
            <a:ext cx="3771383" cy="369332"/>
            <a:chOff x="583832" y="4474943"/>
            <a:chExt cx="3771383" cy="369332"/>
          </a:xfrm>
        </p:grpSpPr>
        <mc:AlternateContent xmlns:mc="http://schemas.openxmlformats.org/markup-compatibility/2006" xmlns:a14="http://schemas.microsoft.com/office/drawing/2010/main">
          <mc:Choice Requires="a14">
            <p:sp>
              <p:nvSpPr>
                <p:cNvPr id="31" name="Rectángulo 30">
                  <a:extLst>
                    <a:ext uri="{FF2B5EF4-FFF2-40B4-BE49-F238E27FC236}">
                      <a16:creationId xmlns:a16="http://schemas.microsoft.com/office/drawing/2014/main" id="{C83A1DDC-F317-4726-A505-97D88D53C47C}"/>
                    </a:ext>
                  </a:extLst>
                </p:cNvPr>
                <p:cNvSpPr/>
                <p:nvPr/>
              </p:nvSpPr>
              <p:spPr>
                <a:xfrm>
                  <a:off x="1393956" y="4474943"/>
                  <a:ext cx="296125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dirty="0" smtClean="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r>
                          <a:rPr lang="es-ES" b="0" i="1" dirty="0" smtClean="0">
                            <a:latin typeface="Cambria Math" panose="02040503050406030204" pitchFamily="18" charset="0"/>
                          </a:rPr>
                          <m:t>=</m:t>
                        </m:r>
                        <m:r>
                          <a:rPr lang="es-ES" i="1" dirty="0" smtClean="0">
                            <a:latin typeface="Cambria Math" panose="02040503050406030204" pitchFamily="18" charset="0"/>
                          </a:rPr>
                          <m:t> </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2</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3</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3</m:t>
                            </m:r>
                          </m:sub>
                        </m:sSub>
                        <m:r>
                          <a:rPr lang="es-ES" i="1" dirty="0">
                            <a:latin typeface="Cambria Math" panose="02040503050406030204" pitchFamily="18" charset="0"/>
                          </a:rPr>
                          <m:t>= </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1</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2</m:t>
                            </m:r>
                          </m:sub>
                        </m:sSub>
                      </m:oMath>
                    </m:oMathPara>
                  </a14:m>
                  <a:endParaRPr lang="es-ES" dirty="0"/>
                </a:p>
              </p:txBody>
            </p:sp>
          </mc:Choice>
          <mc:Fallback xmlns="">
            <p:sp>
              <p:nvSpPr>
                <p:cNvPr id="31" name="Rectángulo 30">
                  <a:extLst>
                    <a:ext uri="{FF2B5EF4-FFF2-40B4-BE49-F238E27FC236}">
                      <a16:creationId xmlns:a16="http://schemas.microsoft.com/office/drawing/2014/main" id="{C83A1DDC-F317-4726-A505-97D88D53C47C}"/>
                    </a:ext>
                  </a:extLst>
                </p:cNvPr>
                <p:cNvSpPr>
                  <a:spLocks noRot="1" noChangeAspect="1" noMove="1" noResize="1" noEditPoints="1" noAdjustHandles="1" noChangeArrowheads="1" noChangeShapeType="1" noTextEdit="1"/>
                </p:cNvSpPr>
                <p:nvPr/>
              </p:nvSpPr>
              <p:spPr>
                <a:xfrm>
                  <a:off x="1393956" y="4474943"/>
                  <a:ext cx="2961259" cy="369332"/>
                </a:xfrm>
                <a:prstGeom prst="rect">
                  <a:avLst/>
                </a:prstGeom>
                <a:blipFill>
                  <a:blip r:embed="rId4"/>
                  <a:stretch>
                    <a:fillRect/>
                  </a:stretch>
                </a:blipFill>
              </p:spPr>
              <p:txBody>
                <a:bodyPr/>
                <a:lstStyle/>
                <a:p>
                  <a:r>
                    <a:rPr lang="es-ES">
                      <a:noFill/>
                    </a:rPr>
                    <a:t> </a:t>
                  </a:r>
                </a:p>
              </p:txBody>
            </p:sp>
          </mc:Fallback>
        </mc:AlternateContent>
        <p:sp>
          <p:nvSpPr>
            <p:cNvPr id="32" name="CuadroTexto 31">
              <a:extLst>
                <a:ext uri="{FF2B5EF4-FFF2-40B4-BE49-F238E27FC236}">
                  <a16:creationId xmlns:a16="http://schemas.microsoft.com/office/drawing/2014/main" id="{777BAC6B-7D67-4313-9589-D701C5BAC65D}"/>
                </a:ext>
              </a:extLst>
            </p:cNvPr>
            <p:cNvSpPr txBox="1"/>
            <p:nvPr/>
          </p:nvSpPr>
          <p:spPr>
            <a:xfrm>
              <a:off x="583832" y="4474943"/>
              <a:ext cx="800219" cy="369332"/>
            </a:xfrm>
            <a:prstGeom prst="rect">
              <a:avLst/>
            </a:prstGeom>
            <a:noFill/>
          </p:spPr>
          <p:txBody>
            <a:bodyPr wrap="none" rtlCol="0">
              <a:spAutoFit/>
            </a:bodyPr>
            <a:lstStyle/>
            <a:p>
              <a:r>
                <a:rPr lang="es-ES" dirty="0"/>
                <a:t>Nodo:</a:t>
              </a:r>
            </a:p>
          </p:txBody>
        </p:sp>
      </p:grpSp>
      <p:sp>
        <p:nvSpPr>
          <p:cNvPr id="34" name="CuadroTexto 33">
            <a:extLst>
              <a:ext uri="{FF2B5EF4-FFF2-40B4-BE49-F238E27FC236}">
                <a16:creationId xmlns:a16="http://schemas.microsoft.com/office/drawing/2014/main" id="{B770BE22-89AB-4B61-A282-827F1BFED69D}"/>
              </a:ext>
            </a:extLst>
          </p:cNvPr>
          <p:cNvSpPr txBox="1"/>
          <p:nvPr/>
        </p:nvSpPr>
        <p:spPr>
          <a:xfrm>
            <a:off x="606188" y="5119560"/>
            <a:ext cx="915635" cy="369332"/>
          </a:xfrm>
          <a:prstGeom prst="rect">
            <a:avLst/>
          </a:prstGeom>
          <a:noFill/>
        </p:spPr>
        <p:txBody>
          <a:bodyPr wrap="none" rtlCol="0">
            <a:spAutoFit/>
          </a:bodyPr>
          <a:lstStyle/>
          <a:p>
            <a:r>
              <a:rPr lang="es-ES" dirty="0"/>
              <a:t>Mallas:</a:t>
            </a:r>
          </a:p>
        </p:txBody>
      </p:sp>
      <p:grpSp>
        <p:nvGrpSpPr>
          <p:cNvPr id="37" name="Grupo 36">
            <a:extLst>
              <a:ext uri="{FF2B5EF4-FFF2-40B4-BE49-F238E27FC236}">
                <a16:creationId xmlns:a16="http://schemas.microsoft.com/office/drawing/2014/main" id="{EC345B2F-72CD-4CC9-97B2-9694185069D7}"/>
              </a:ext>
            </a:extLst>
          </p:cNvPr>
          <p:cNvGrpSpPr/>
          <p:nvPr/>
        </p:nvGrpSpPr>
        <p:grpSpPr>
          <a:xfrm>
            <a:off x="1853967" y="2614596"/>
            <a:ext cx="3380494" cy="705486"/>
            <a:chOff x="1853967" y="2614596"/>
            <a:chExt cx="3380494" cy="705486"/>
          </a:xfrm>
        </p:grpSpPr>
        <p:sp>
          <p:nvSpPr>
            <p:cNvPr id="35" name="Flecha: en U 34">
              <a:extLst>
                <a:ext uri="{FF2B5EF4-FFF2-40B4-BE49-F238E27FC236}">
                  <a16:creationId xmlns:a16="http://schemas.microsoft.com/office/drawing/2014/main" id="{F2D20708-B1DC-44C0-9942-7B8E4C900812}"/>
                </a:ext>
              </a:extLst>
            </p:cNvPr>
            <p:cNvSpPr/>
            <p:nvPr/>
          </p:nvSpPr>
          <p:spPr>
            <a:xfrm>
              <a:off x="1853967" y="2728713"/>
              <a:ext cx="1020616" cy="591369"/>
            </a:xfrm>
            <a:prstGeom prst="uturnArrow">
              <a:avLst>
                <a:gd name="adj1" fmla="val 9396"/>
                <a:gd name="adj2" fmla="val 25000"/>
                <a:gd name="adj3" fmla="val 25000"/>
                <a:gd name="adj4" fmla="val 43750"/>
                <a:gd name="adj5" fmla="val 10000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solidFill>
                  <a:schemeClr val="tx1"/>
                </a:solidFill>
              </a:endParaRPr>
            </a:p>
          </p:txBody>
        </p:sp>
        <p:sp>
          <p:nvSpPr>
            <p:cNvPr id="36" name="Flecha: en U 35">
              <a:extLst>
                <a:ext uri="{FF2B5EF4-FFF2-40B4-BE49-F238E27FC236}">
                  <a16:creationId xmlns:a16="http://schemas.microsoft.com/office/drawing/2014/main" id="{0882BCDB-AB3E-415F-A7A9-246433C68495}"/>
                </a:ext>
              </a:extLst>
            </p:cNvPr>
            <p:cNvSpPr/>
            <p:nvPr/>
          </p:nvSpPr>
          <p:spPr>
            <a:xfrm>
              <a:off x="4395033" y="2614596"/>
              <a:ext cx="839428" cy="591369"/>
            </a:xfrm>
            <a:prstGeom prst="uturnArrow">
              <a:avLst>
                <a:gd name="adj1" fmla="val 9396"/>
                <a:gd name="adj2" fmla="val 25000"/>
                <a:gd name="adj3" fmla="val 25000"/>
                <a:gd name="adj4" fmla="val 43750"/>
                <a:gd name="adj5" fmla="val 10000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solidFill>
                  <a:schemeClr val="tx1"/>
                </a:solidFill>
              </a:endParaRPr>
            </a:p>
          </p:txBody>
        </p:sp>
      </p:grpSp>
      <p:sp>
        <p:nvSpPr>
          <p:cNvPr id="38" name="CuadroTexto 37">
            <a:extLst>
              <a:ext uri="{FF2B5EF4-FFF2-40B4-BE49-F238E27FC236}">
                <a16:creationId xmlns:a16="http://schemas.microsoft.com/office/drawing/2014/main" id="{C2573320-8F5D-4947-B2D6-C2CE903478DE}"/>
              </a:ext>
            </a:extLst>
          </p:cNvPr>
          <p:cNvSpPr txBox="1"/>
          <p:nvPr/>
        </p:nvSpPr>
        <p:spPr>
          <a:xfrm>
            <a:off x="6580947" y="1952117"/>
            <a:ext cx="1486433" cy="2031325"/>
          </a:xfrm>
          <a:prstGeom prst="rect">
            <a:avLst/>
          </a:prstGeom>
          <a:noFill/>
        </p:spPr>
        <p:txBody>
          <a:bodyPr wrap="none" rtlCol="0">
            <a:spAutoFit/>
          </a:bodyPr>
          <a:lstStyle/>
          <a:p>
            <a:r>
              <a:rPr lang="es-ES" dirty="0"/>
              <a:t>  +</a:t>
            </a:r>
          </a:p>
          <a:p>
            <a:endParaRPr lang="es-ES" dirty="0"/>
          </a:p>
          <a:p>
            <a:endParaRPr lang="es-ES" dirty="0"/>
          </a:p>
          <a:p>
            <a:r>
              <a:rPr lang="es-ES" dirty="0"/>
              <a:t>   Vout=V</a:t>
            </a:r>
            <a:r>
              <a:rPr lang="es-ES" baseline="-25000" dirty="0"/>
              <a:t>+</a:t>
            </a:r>
            <a:r>
              <a:rPr lang="es-ES" dirty="0"/>
              <a:t>-V</a:t>
            </a:r>
            <a:r>
              <a:rPr lang="es-ES" baseline="-25000" dirty="0"/>
              <a:t>-</a:t>
            </a:r>
          </a:p>
          <a:p>
            <a:endParaRPr lang="es-ES" dirty="0"/>
          </a:p>
          <a:p>
            <a:endParaRPr lang="es-ES" dirty="0"/>
          </a:p>
          <a:p>
            <a:r>
              <a:rPr lang="es-ES" dirty="0"/>
              <a:t>  -</a:t>
            </a:r>
          </a:p>
        </p:txBody>
      </p:sp>
      <p:sp>
        <p:nvSpPr>
          <p:cNvPr id="39" name="CuadroTexto 38">
            <a:extLst>
              <a:ext uri="{FF2B5EF4-FFF2-40B4-BE49-F238E27FC236}">
                <a16:creationId xmlns:a16="http://schemas.microsoft.com/office/drawing/2014/main" id="{75C12957-D3A5-4125-94B8-56C77AE537E4}"/>
              </a:ext>
            </a:extLst>
          </p:cNvPr>
          <p:cNvSpPr txBox="1"/>
          <p:nvPr/>
        </p:nvSpPr>
        <p:spPr>
          <a:xfrm>
            <a:off x="5823086" y="1719647"/>
            <a:ext cx="473206" cy="369332"/>
          </a:xfrm>
          <a:prstGeom prst="rect">
            <a:avLst/>
          </a:prstGeom>
          <a:noFill/>
        </p:spPr>
        <p:txBody>
          <a:bodyPr wrap="none" rtlCol="0">
            <a:spAutoFit/>
          </a:bodyPr>
          <a:lstStyle/>
          <a:p>
            <a:r>
              <a:rPr lang="es-ES" dirty="0"/>
              <a:t>V+</a:t>
            </a:r>
          </a:p>
        </p:txBody>
      </p:sp>
      <p:sp>
        <p:nvSpPr>
          <p:cNvPr id="40" name="CuadroTexto 39">
            <a:extLst>
              <a:ext uri="{FF2B5EF4-FFF2-40B4-BE49-F238E27FC236}">
                <a16:creationId xmlns:a16="http://schemas.microsoft.com/office/drawing/2014/main" id="{A1BB0D3D-9FC4-4BE5-8D60-E277727E8C02}"/>
              </a:ext>
            </a:extLst>
          </p:cNvPr>
          <p:cNvSpPr txBox="1"/>
          <p:nvPr/>
        </p:nvSpPr>
        <p:spPr>
          <a:xfrm>
            <a:off x="5901060" y="3894250"/>
            <a:ext cx="402739" cy="369332"/>
          </a:xfrm>
          <a:prstGeom prst="rect">
            <a:avLst/>
          </a:prstGeom>
          <a:noFill/>
        </p:spPr>
        <p:txBody>
          <a:bodyPr wrap="none" rtlCol="0">
            <a:spAutoFit/>
          </a:bodyPr>
          <a:lstStyle/>
          <a:p>
            <a:r>
              <a:rPr lang="es-ES" dirty="0"/>
              <a:t>V-</a:t>
            </a:r>
          </a:p>
        </p:txBody>
      </p:sp>
      <p:sp>
        <p:nvSpPr>
          <p:cNvPr id="41" name="Marcador de número de diapositiva 1">
            <a:extLst>
              <a:ext uri="{FF2B5EF4-FFF2-40B4-BE49-F238E27FC236}">
                <a16:creationId xmlns:a16="http://schemas.microsoft.com/office/drawing/2014/main" id="{2F91EB69-D640-4893-A5E2-C8F7917303E9}"/>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10</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355742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4"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0D32724-1B40-4627-AC81-74C352783D34}"/>
              </a:ext>
            </a:extLst>
          </p:cNvPr>
          <p:cNvSpPr/>
          <p:nvPr/>
        </p:nvSpPr>
        <p:spPr>
          <a:xfrm>
            <a:off x="0" y="784354"/>
            <a:ext cx="8956174" cy="830997"/>
          </a:xfrm>
          <a:prstGeom prst="rect">
            <a:avLst/>
          </a:prstGeom>
        </p:spPr>
        <p:txBody>
          <a:bodyPr wrap="square">
            <a:spAutoFit/>
          </a:bodyPr>
          <a:lstStyle/>
          <a:p>
            <a:r>
              <a:rPr lang="es-ES" altLang="es-ES" sz="1600" b="1" dirty="0">
                <a:latin typeface="Arial" panose="020B0604020202020204" pitchFamily="34" charset="0"/>
                <a:ea typeface="Times New Roman" panose="02020603050405020304" pitchFamily="18" charset="0"/>
                <a:cs typeface="Arial" panose="020B0604020202020204" pitchFamily="34" charset="0"/>
              </a:rPr>
              <a:t>Problema 1. </a:t>
            </a:r>
            <a:r>
              <a:rPr lang="es-ES" sz="1600" dirty="0"/>
              <a:t>En la figura inferior hay un elemento no lineal cuya característica corriente-voltaje viene dado por la expresión:</a:t>
            </a:r>
          </a:p>
          <a:p>
            <a:endParaRPr lang="es-ES" sz="1600" dirty="0"/>
          </a:p>
        </p:txBody>
      </p:sp>
      <p:pic>
        <p:nvPicPr>
          <p:cNvPr id="5" name="Imagen 4">
            <a:extLst>
              <a:ext uri="{FF2B5EF4-FFF2-40B4-BE49-F238E27FC236}">
                <a16:creationId xmlns:a16="http://schemas.microsoft.com/office/drawing/2014/main" id="{E8B2BE71-8241-4D05-8152-011BF6075FA1}"/>
              </a:ext>
            </a:extLst>
          </p:cNvPr>
          <p:cNvPicPr/>
          <p:nvPr/>
        </p:nvPicPr>
        <p:blipFill rotWithShape="1">
          <a:blip r:embed="rId2">
            <a:extLst>
              <a:ext uri="{28A0092B-C50C-407E-A947-70E740481C1C}">
                <a14:useLocalDpi xmlns:a14="http://schemas.microsoft.com/office/drawing/2010/main" val="0"/>
              </a:ext>
            </a:extLst>
          </a:blip>
          <a:srcRect r="28092"/>
          <a:stretch/>
        </p:blipFill>
        <p:spPr bwMode="auto">
          <a:xfrm>
            <a:off x="1005795" y="1108570"/>
            <a:ext cx="2213504" cy="1254101"/>
          </a:xfrm>
          <a:prstGeom prst="rect">
            <a:avLst/>
          </a:prstGeom>
          <a:noFill/>
          <a:ln>
            <a:noFill/>
          </a:ln>
        </p:spPr>
      </p:pic>
      <p:sp>
        <p:nvSpPr>
          <p:cNvPr id="6" name="Rectángulo 5">
            <a:extLst>
              <a:ext uri="{FF2B5EF4-FFF2-40B4-BE49-F238E27FC236}">
                <a16:creationId xmlns:a16="http://schemas.microsoft.com/office/drawing/2014/main" id="{C40FFFA8-BD19-4C0E-B7F8-4DFA392C9701}"/>
              </a:ext>
            </a:extLst>
          </p:cNvPr>
          <p:cNvSpPr/>
          <p:nvPr/>
        </p:nvSpPr>
        <p:spPr>
          <a:xfrm>
            <a:off x="103937" y="2346400"/>
            <a:ext cx="7824831" cy="300082"/>
          </a:xfrm>
          <a:prstGeom prst="rect">
            <a:avLst/>
          </a:prstGeom>
        </p:spPr>
        <p:txBody>
          <a:bodyPr wrap="square">
            <a:spAutoFit/>
          </a:bodyPr>
          <a:lstStyle/>
          <a:p>
            <a:r>
              <a:rPr lang="es-ES" sz="1350" dirty="0">
                <a:latin typeface="Arial" panose="020B0604020202020204" pitchFamily="34" charset="0"/>
                <a:ea typeface="Times New Roman" panose="02020603050405020304" pitchFamily="18" charset="0"/>
                <a:cs typeface="Times New Roman" panose="02020603050405020304" pitchFamily="18" charset="0"/>
              </a:rPr>
              <a:t>Calcular el voltaje que cae en dicho dispositivo si A =1, </a:t>
            </a:r>
            <a:r>
              <a:rPr lang="es-ES" sz="1350" dirty="0" err="1">
                <a:latin typeface="Arial" panose="020B0604020202020204" pitchFamily="34" charset="0"/>
                <a:ea typeface="Times New Roman" panose="02020603050405020304" pitchFamily="18" charset="0"/>
                <a:cs typeface="Times New Roman" panose="02020603050405020304" pitchFamily="18" charset="0"/>
              </a:rPr>
              <a:t>v</a:t>
            </a:r>
            <a:r>
              <a:rPr lang="es-ES" sz="1350" baseline="-25000" dirty="0" err="1">
                <a:latin typeface="Arial" panose="020B0604020202020204" pitchFamily="34" charset="0"/>
                <a:ea typeface="Times New Roman" panose="02020603050405020304" pitchFamily="18" charset="0"/>
                <a:cs typeface="Times New Roman" panose="02020603050405020304" pitchFamily="18" charset="0"/>
              </a:rPr>
              <a:t>t</a:t>
            </a:r>
            <a:r>
              <a:rPr lang="es-ES" sz="1350" dirty="0">
                <a:latin typeface="Arial" panose="020B0604020202020204" pitchFamily="34" charset="0"/>
                <a:ea typeface="Times New Roman" panose="02020603050405020304" pitchFamily="18" charset="0"/>
                <a:cs typeface="Times New Roman" panose="02020603050405020304" pitchFamily="18" charset="0"/>
              </a:rPr>
              <a:t>=0, </a:t>
            </a:r>
            <a:r>
              <a:rPr lang="es-ES" sz="1350" dirty="0" err="1">
                <a:latin typeface="Arial" panose="020B0604020202020204" pitchFamily="34" charset="0"/>
                <a:ea typeface="Times New Roman" panose="02020603050405020304" pitchFamily="18" charset="0"/>
                <a:cs typeface="Times New Roman" panose="02020603050405020304" pitchFamily="18" charset="0"/>
              </a:rPr>
              <a:t>V</a:t>
            </a:r>
            <a:r>
              <a:rPr lang="es-ES" sz="1350" baseline="-25000" dirty="0" err="1">
                <a:latin typeface="Arial" panose="020B0604020202020204" pitchFamily="34" charset="0"/>
                <a:ea typeface="Times New Roman" panose="02020603050405020304" pitchFamily="18" charset="0"/>
                <a:cs typeface="Times New Roman" panose="02020603050405020304" pitchFamily="18" charset="0"/>
              </a:rPr>
              <a:t>in</a:t>
            </a:r>
            <a:r>
              <a:rPr lang="es-ES" sz="1350" dirty="0">
                <a:latin typeface="Arial" panose="020B0604020202020204" pitchFamily="34" charset="0"/>
                <a:ea typeface="Times New Roman" panose="02020603050405020304" pitchFamily="18" charset="0"/>
                <a:cs typeface="Times New Roman" panose="02020603050405020304" pitchFamily="18" charset="0"/>
              </a:rPr>
              <a:t> =12 V y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350" dirty="0">
                <a:latin typeface="Arial" panose="020B0604020202020204" pitchFamily="34" charset="0"/>
                <a:ea typeface="Times New Roman" panose="02020603050405020304" pitchFamily="18" charset="0"/>
                <a:cs typeface="Times New Roman" panose="02020603050405020304" pitchFamily="18" charset="0"/>
              </a:rPr>
              <a:t>= 1 k</a:t>
            </a:r>
            <a:r>
              <a:rPr lang="es-ES" sz="1350" dirty="0">
                <a:latin typeface="Symbol" panose="05050102010706020507" pitchFamily="18" charset="2"/>
                <a:ea typeface="Times New Roman" panose="02020603050405020304" pitchFamily="18" charset="0"/>
              </a:rPr>
              <a:t>W</a:t>
            </a:r>
            <a:r>
              <a:rPr lang="es-ES" sz="1350" dirty="0">
                <a:latin typeface="Arial" panose="020B0604020202020204" pitchFamily="34" charset="0"/>
                <a:ea typeface="Times New Roman" panose="02020603050405020304" pitchFamily="18" charset="0"/>
                <a:cs typeface="Times New Roman" panose="02020603050405020304" pitchFamily="18" charset="0"/>
              </a:rPr>
              <a:t> y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2 </a:t>
            </a:r>
            <a:r>
              <a:rPr lang="es-ES" sz="1350" dirty="0">
                <a:latin typeface="Arial" panose="020B0604020202020204" pitchFamily="34" charset="0"/>
                <a:ea typeface="Times New Roman" panose="02020603050405020304" pitchFamily="18" charset="0"/>
                <a:cs typeface="Times New Roman" panose="02020603050405020304" pitchFamily="18" charset="0"/>
              </a:rPr>
              <a:t>= 1 k</a:t>
            </a:r>
            <a:r>
              <a:rPr lang="es-ES" sz="1350" dirty="0">
                <a:latin typeface="Symbol" panose="05050102010706020507" pitchFamily="18" charset="2"/>
                <a:ea typeface="Times New Roman" panose="02020603050405020304" pitchFamily="18" charset="0"/>
              </a:rPr>
              <a:t>W</a:t>
            </a:r>
            <a:endParaRPr lang="es-ES" sz="1350" dirty="0">
              <a:latin typeface="Times New Roman" panose="02020603050405020304" pitchFamily="18" charset="0"/>
              <a:ea typeface="Times New Roman" panose="02020603050405020304" pitchFamily="18" charset="0"/>
            </a:endParaRPr>
          </a:p>
        </p:txBody>
      </p:sp>
      <p:graphicFrame>
        <p:nvGraphicFramePr>
          <p:cNvPr id="7" name="Objeto 6">
            <a:extLst>
              <a:ext uri="{FF2B5EF4-FFF2-40B4-BE49-F238E27FC236}">
                <a16:creationId xmlns:a16="http://schemas.microsoft.com/office/drawing/2014/main" id="{EDB4F10A-EE7C-44F0-B8E1-2C5F08EDCB36}"/>
              </a:ext>
            </a:extLst>
          </p:cNvPr>
          <p:cNvGraphicFramePr>
            <a:graphicFrameLocks noChangeAspect="1"/>
          </p:cNvGraphicFramePr>
          <p:nvPr/>
        </p:nvGraphicFramePr>
        <p:xfrm>
          <a:off x="2647312" y="3149648"/>
          <a:ext cx="1399030" cy="864678"/>
        </p:xfrm>
        <a:graphic>
          <a:graphicData uri="http://schemas.openxmlformats.org/presentationml/2006/ole">
            <mc:AlternateContent xmlns:mc="http://schemas.openxmlformats.org/markup-compatibility/2006">
              <mc:Choice xmlns:v="urn:schemas-microsoft-com:vml" Requires="v">
                <p:oleObj r:id="rId3" imgW="1371600" imgH="850900" progId="Equation.3">
                  <p:embed/>
                </p:oleObj>
              </mc:Choice>
              <mc:Fallback>
                <p:oleObj r:id="rId3" imgW="1371600" imgH="850900" progId="Equation.3">
                  <p:embed/>
                  <p:pic>
                    <p:nvPicPr>
                      <p:cNvPr id="7" name="Objeto 6">
                        <a:extLst>
                          <a:ext uri="{FF2B5EF4-FFF2-40B4-BE49-F238E27FC236}">
                            <a16:creationId xmlns:a16="http://schemas.microsoft.com/office/drawing/2014/main" id="{EDB4F10A-EE7C-44F0-B8E1-2C5F08EDCB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7312" y="3149648"/>
                        <a:ext cx="1399030" cy="864678"/>
                      </a:xfrm>
                      <a:prstGeom prst="rect">
                        <a:avLst/>
                      </a:prstGeom>
                      <a:noFill/>
                    </p:spPr>
                  </p:pic>
                </p:oleObj>
              </mc:Fallback>
            </mc:AlternateContent>
          </a:graphicData>
        </a:graphic>
      </p:graphicFrame>
      <p:graphicFrame>
        <p:nvGraphicFramePr>
          <p:cNvPr id="8" name="Objeto 7">
            <a:extLst>
              <a:ext uri="{FF2B5EF4-FFF2-40B4-BE49-F238E27FC236}">
                <a16:creationId xmlns:a16="http://schemas.microsoft.com/office/drawing/2014/main" id="{B4583599-2B02-43D7-9490-11EDBD68B202}"/>
              </a:ext>
            </a:extLst>
          </p:cNvPr>
          <p:cNvGraphicFramePr>
            <a:graphicFrameLocks noChangeAspect="1"/>
          </p:cNvGraphicFramePr>
          <p:nvPr/>
        </p:nvGraphicFramePr>
        <p:xfrm>
          <a:off x="471881" y="4630206"/>
          <a:ext cx="1856978" cy="570444"/>
        </p:xfrm>
        <a:graphic>
          <a:graphicData uri="http://schemas.openxmlformats.org/presentationml/2006/ole">
            <mc:AlternateContent xmlns:mc="http://schemas.openxmlformats.org/markup-compatibility/2006">
              <mc:Choice xmlns:v="urn:schemas-microsoft-com:vml" Requires="v">
                <p:oleObj r:id="rId5" imgW="1460500" imgH="444500" progId="Equation.3">
                  <p:embed/>
                </p:oleObj>
              </mc:Choice>
              <mc:Fallback>
                <p:oleObj r:id="rId5" imgW="1460500" imgH="444500" progId="Equation.3">
                  <p:embed/>
                  <p:pic>
                    <p:nvPicPr>
                      <p:cNvPr id="8" name="Objeto 7">
                        <a:extLst>
                          <a:ext uri="{FF2B5EF4-FFF2-40B4-BE49-F238E27FC236}">
                            <a16:creationId xmlns:a16="http://schemas.microsoft.com/office/drawing/2014/main" id="{B4583599-2B02-43D7-9490-11EDBD68B2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881" y="4630206"/>
                        <a:ext cx="1856978" cy="570444"/>
                      </a:xfrm>
                      <a:prstGeom prst="rect">
                        <a:avLst/>
                      </a:prstGeom>
                      <a:noFill/>
                    </p:spPr>
                  </p:pic>
                </p:oleObj>
              </mc:Fallback>
            </mc:AlternateContent>
          </a:graphicData>
        </a:graphic>
      </p:graphicFrame>
      <p:sp>
        <p:nvSpPr>
          <p:cNvPr id="10" name="Rectangle 4">
            <a:extLst>
              <a:ext uri="{FF2B5EF4-FFF2-40B4-BE49-F238E27FC236}">
                <a16:creationId xmlns:a16="http://schemas.microsoft.com/office/drawing/2014/main" id="{765ED37A-98A0-4DAD-92A8-71048AAD20E8}"/>
              </a:ext>
            </a:extLst>
          </p:cNvPr>
          <p:cNvSpPr>
            <a:spLocks noChangeArrowheads="1"/>
          </p:cNvSpPr>
          <p:nvPr/>
        </p:nvSpPr>
        <p:spPr bwMode="auto">
          <a:xfrm>
            <a:off x="103936" y="2766149"/>
            <a:ext cx="687015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050" dirty="0">
                <a:latin typeface="Arial" panose="020B0604020202020204" pitchFamily="34" charset="0"/>
                <a:ea typeface="Times New Roman" panose="02020603050405020304" pitchFamily="18" charset="0"/>
                <a:cs typeface="Arial" panose="020B0604020202020204" pitchFamily="34" charset="0"/>
              </a:rPr>
              <a:t>Empezamos calculando el equivalente de Thévenin entre los bornes del elemento no lineal:</a:t>
            </a:r>
            <a:endParaRPr lang="es-ES" altLang="es-ES" sz="1500" dirty="0">
              <a:latin typeface="Arial" panose="020B0604020202020204" pitchFamily="34" charset="0"/>
            </a:endParaRPr>
          </a:p>
        </p:txBody>
      </p:sp>
      <p:sp>
        <p:nvSpPr>
          <p:cNvPr id="11" name="Rectangle 5">
            <a:extLst>
              <a:ext uri="{FF2B5EF4-FFF2-40B4-BE49-F238E27FC236}">
                <a16:creationId xmlns:a16="http://schemas.microsoft.com/office/drawing/2014/main" id="{5ECC511A-D5BA-41FD-96BB-6CEC20D657DB}"/>
              </a:ext>
            </a:extLst>
          </p:cNvPr>
          <p:cNvSpPr>
            <a:spLocks noChangeArrowheads="1"/>
          </p:cNvSpPr>
          <p:nvPr/>
        </p:nvSpPr>
        <p:spPr bwMode="auto">
          <a:xfrm>
            <a:off x="307290" y="4289736"/>
            <a:ext cx="173509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900" dirty="0">
                <a:latin typeface="Arial" panose="020B0604020202020204" pitchFamily="34" charset="0"/>
                <a:ea typeface="Times New Roman" panose="02020603050405020304" pitchFamily="18" charset="0"/>
                <a:cs typeface="Arial" panose="020B0604020202020204" pitchFamily="34" charset="0"/>
              </a:rPr>
              <a:t>Aplicando Kirchhoff nos queda:</a:t>
            </a:r>
            <a:endParaRPr lang="es-ES" altLang="es-ES" sz="600" dirty="0"/>
          </a:p>
          <a:p>
            <a:pPr defTabSz="685800" eaLnBrk="0" fontAlgn="base" hangingPunct="0">
              <a:spcBef>
                <a:spcPct val="0"/>
              </a:spcBef>
              <a:spcAft>
                <a:spcPct val="0"/>
              </a:spcAft>
            </a:pPr>
            <a:endParaRPr lang="es-ES" altLang="es-ES" sz="1350" dirty="0">
              <a:latin typeface="Arial" panose="020B0604020202020204" pitchFamily="34" charset="0"/>
            </a:endParaRPr>
          </a:p>
        </p:txBody>
      </p:sp>
      <mc:AlternateContent xmlns:mc="http://schemas.openxmlformats.org/markup-compatibility/2006" xmlns:a14="http://schemas.microsoft.com/office/drawing/2010/main">
        <mc:Choice Requires="a14">
          <p:sp>
            <p:nvSpPr>
              <p:cNvPr id="13" name="Rectángulo 12">
                <a:extLst>
                  <a:ext uri="{FF2B5EF4-FFF2-40B4-BE49-F238E27FC236}">
                    <a16:creationId xmlns:a16="http://schemas.microsoft.com/office/drawing/2014/main" id="{0823554A-CFBA-462E-8031-D7A284B47646}"/>
                  </a:ext>
                </a:extLst>
              </p:cNvPr>
              <p:cNvSpPr/>
              <p:nvPr/>
            </p:nvSpPr>
            <p:spPr>
              <a:xfrm>
                <a:off x="3416416" y="1525897"/>
                <a:ext cx="2453780" cy="5078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1350" i="1" dirty="0">
                              <a:latin typeface="Cambria Math" panose="02040503050406030204" pitchFamily="18" charset="0"/>
                            </a:rPr>
                          </m:ctrlPr>
                        </m:sSubPr>
                        <m:e>
                          <m:r>
                            <a:rPr lang="en-US" sz="1350" i="1" dirty="0">
                              <a:latin typeface="Cambria Math" panose="02040503050406030204" pitchFamily="18" charset="0"/>
                            </a:rPr>
                            <m:t>𝐼</m:t>
                          </m:r>
                        </m:e>
                        <m:sub>
                          <m:r>
                            <a:rPr lang="en-US" sz="1350" i="1" dirty="0">
                              <a:latin typeface="Cambria Math" panose="02040503050406030204" pitchFamily="18" charset="0"/>
                            </a:rPr>
                            <m:t>𝑠</m:t>
                          </m:r>
                        </m:sub>
                      </m:sSub>
                      <m:r>
                        <a:rPr lang="en-US" sz="1350" i="1" dirty="0">
                          <a:latin typeface="Cambria Math" panose="02040503050406030204" pitchFamily="18" charset="0"/>
                        </a:rPr>
                        <m:t> = </m:t>
                      </m:r>
                      <m:r>
                        <a:rPr lang="en-US" sz="1350" i="1" dirty="0">
                          <a:latin typeface="Cambria Math" panose="02040503050406030204" pitchFamily="18" charset="0"/>
                        </a:rPr>
                        <m:t>𝐴</m:t>
                      </m:r>
                      <m:sSup>
                        <m:sSupPr>
                          <m:ctrlPr>
                            <a:rPr lang="es-ES" sz="1350" i="1" dirty="0">
                              <a:latin typeface="Cambria Math" panose="02040503050406030204" pitchFamily="18" charset="0"/>
                            </a:rPr>
                          </m:ctrlPr>
                        </m:sSupPr>
                        <m:e>
                          <m:d>
                            <m:dPr>
                              <m:ctrlPr>
                                <a:rPr lang="en-US" sz="1350" i="1" dirty="0">
                                  <a:latin typeface="Cambria Math" panose="02040503050406030204" pitchFamily="18" charset="0"/>
                                </a:rPr>
                              </m:ctrlPr>
                            </m:dPr>
                            <m:e>
                              <m:sSub>
                                <m:sSubPr>
                                  <m:ctrlPr>
                                    <a:rPr lang="es-ES" sz="1350" i="1" dirty="0">
                                      <a:latin typeface="Cambria Math" panose="02040503050406030204" pitchFamily="18" charset="0"/>
                                    </a:rPr>
                                  </m:ctrlPr>
                                </m:sSubPr>
                                <m:e>
                                  <m:r>
                                    <a:rPr lang="en-US" sz="1350" i="1" dirty="0">
                                      <a:latin typeface="Cambria Math" panose="02040503050406030204" pitchFamily="18" charset="0"/>
                                    </a:rPr>
                                    <m:t>𝑣</m:t>
                                  </m:r>
                                </m:e>
                                <m:sub>
                                  <m:r>
                                    <a:rPr lang="en-US" sz="1350" i="1" dirty="0">
                                      <a:latin typeface="Cambria Math" panose="02040503050406030204" pitchFamily="18" charset="0"/>
                                    </a:rPr>
                                    <m:t>𝑠</m:t>
                                  </m:r>
                                </m:sub>
                              </m:sSub>
                              <m:r>
                                <a:rPr lang="en-US" sz="1350" i="1" dirty="0">
                                  <a:latin typeface="Cambria Math" panose="02040503050406030204" pitchFamily="18" charset="0"/>
                                </a:rPr>
                                <m:t>−</m:t>
                              </m:r>
                              <m:sSub>
                                <m:sSubPr>
                                  <m:ctrlPr>
                                    <a:rPr lang="es-ES" sz="1350" i="1" dirty="0">
                                      <a:latin typeface="Cambria Math" panose="02040503050406030204" pitchFamily="18" charset="0"/>
                                    </a:rPr>
                                  </m:ctrlPr>
                                </m:sSubPr>
                                <m:e>
                                  <m:r>
                                    <a:rPr lang="en-US" sz="1350" i="1" dirty="0" err="1">
                                      <a:latin typeface="Cambria Math" panose="02040503050406030204" pitchFamily="18" charset="0"/>
                                    </a:rPr>
                                    <m:t>𝑣</m:t>
                                  </m:r>
                                </m:e>
                                <m:sub>
                                  <m:r>
                                    <a:rPr lang="en-US" sz="1350" i="1" dirty="0" err="1">
                                      <a:latin typeface="Cambria Math" panose="02040503050406030204" pitchFamily="18" charset="0"/>
                                    </a:rPr>
                                    <m:t>𝑡</m:t>
                                  </m:r>
                                </m:sub>
                              </m:sSub>
                            </m:e>
                          </m:d>
                        </m:e>
                        <m:sup>
                          <m:r>
                            <a:rPr lang="en-US" sz="1350" i="1" dirty="0">
                              <a:latin typeface="Cambria Math" panose="02040503050406030204" pitchFamily="18" charset="0"/>
                            </a:rPr>
                            <m:t>2</m:t>
                          </m:r>
                        </m:sup>
                      </m:sSup>
                      <m:r>
                        <a:rPr lang="en-US" sz="1350" i="1" dirty="0">
                          <a:latin typeface="Cambria Math" panose="02040503050406030204" pitchFamily="18" charset="0"/>
                        </a:rPr>
                        <m:t> </m:t>
                      </m:r>
                      <m:r>
                        <a:rPr lang="es-ES" sz="1350" i="1" dirty="0">
                          <a:latin typeface="Cambria Math" panose="02040503050406030204" pitchFamily="18" charset="0"/>
                        </a:rPr>
                        <m:t> </m:t>
                      </m:r>
                      <m:r>
                        <a:rPr lang="en-US" sz="1350" i="1" dirty="0" err="1">
                          <a:latin typeface="Cambria Math" panose="02040503050406030204" pitchFamily="18" charset="0"/>
                        </a:rPr>
                        <m:t>𝑠𝑖</m:t>
                      </m:r>
                      <m:r>
                        <a:rPr lang="en-US" sz="1350" i="1" dirty="0">
                          <a:latin typeface="Cambria Math" panose="02040503050406030204" pitchFamily="18" charset="0"/>
                        </a:rPr>
                        <m:t> </m:t>
                      </m:r>
                      <m:sSub>
                        <m:sSubPr>
                          <m:ctrlPr>
                            <a:rPr lang="es-ES" sz="1350" i="1" dirty="0">
                              <a:latin typeface="Cambria Math" panose="02040503050406030204" pitchFamily="18" charset="0"/>
                            </a:rPr>
                          </m:ctrlPr>
                        </m:sSubPr>
                        <m:e>
                          <m:r>
                            <a:rPr lang="en-US" sz="1350" i="1" dirty="0">
                              <a:latin typeface="Cambria Math" panose="02040503050406030204" pitchFamily="18" charset="0"/>
                            </a:rPr>
                            <m:t>𝑣</m:t>
                          </m:r>
                        </m:e>
                        <m:sub>
                          <m:r>
                            <a:rPr lang="en-US" sz="1350" i="1" dirty="0">
                              <a:latin typeface="Cambria Math" panose="02040503050406030204" pitchFamily="18" charset="0"/>
                            </a:rPr>
                            <m:t>𝑠</m:t>
                          </m:r>
                        </m:sub>
                      </m:sSub>
                      <m:r>
                        <a:rPr lang="en-US" sz="1350" i="1" dirty="0">
                          <a:latin typeface="Cambria Math" panose="02040503050406030204" pitchFamily="18" charset="0"/>
                        </a:rPr>
                        <m:t>&gt;</m:t>
                      </m:r>
                      <m:sSub>
                        <m:sSubPr>
                          <m:ctrlPr>
                            <a:rPr lang="es-ES" sz="1350" i="1" dirty="0">
                              <a:latin typeface="Cambria Math" panose="02040503050406030204" pitchFamily="18" charset="0"/>
                            </a:rPr>
                          </m:ctrlPr>
                        </m:sSubPr>
                        <m:e>
                          <m:r>
                            <a:rPr lang="en-US" sz="1350" i="1" dirty="0" err="1">
                              <a:latin typeface="Cambria Math" panose="02040503050406030204" pitchFamily="18" charset="0"/>
                            </a:rPr>
                            <m:t>𝑣</m:t>
                          </m:r>
                        </m:e>
                        <m:sub>
                          <m:r>
                            <a:rPr lang="en-US" sz="1350" i="1" dirty="0" err="1">
                              <a:latin typeface="Cambria Math" panose="02040503050406030204" pitchFamily="18" charset="0"/>
                            </a:rPr>
                            <m:t>𝑡</m:t>
                          </m:r>
                        </m:sub>
                      </m:sSub>
                      <m:r>
                        <a:rPr lang="en-US" sz="1350" i="1" dirty="0">
                          <a:latin typeface="Cambria Math" panose="02040503050406030204" pitchFamily="18" charset="0"/>
                        </a:rPr>
                        <m:t> </m:t>
                      </m:r>
                    </m:oMath>
                  </m:oMathPara>
                </a14:m>
                <a:endParaRPr lang="en-US" sz="1350" dirty="0"/>
              </a:p>
              <a:p>
                <a:pPr/>
                <a14:m>
                  <m:oMathPara xmlns:m="http://schemas.openxmlformats.org/officeDocument/2006/math">
                    <m:oMathParaPr>
                      <m:jc m:val="centerGroup"/>
                    </m:oMathParaPr>
                    <m:oMath xmlns:m="http://schemas.openxmlformats.org/officeDocument/2006/math">
                      <m:sSub>
                        <m:sSubPr>
                          <m:ctrlPr>
                            <a:rPr lang="es-ES" sz="1350" i="1" dirty="0">
                              <a:latin typeface="Cambria Math" panose="02040503050406030204" pitchFamily="18" charset="0"/>
                            </a:rPr>
                          </m:ctrlPr>
                        </m:sSubPr>
                        <m:e>
                          <m:r>
                            <a:rPr lang="es-ES" sz="1350" i="1" dirty="0">
                              <a:latin typeface="Cambria Math" panose="02040503050406030204" pitchFamily="18" charset="0"/>
                            </a:rPr>
                            <m:t>𝐼</m:t>
                          </m:r>
                        </m:e>
                        <m:sub>
                          <m:r>
                            <a:rPr lang="es-ES" sz="1350" i="1" dirty="0">
                              <a:latin typeface="Cambria Math" panose="02040503050406030204" pitchFamily="18" charset="0"/>
                            </a:rPr>
                            <m:t>𝑠</m:t>
                          </m:r>
                        </m:sub>
                      </m:sSub>
                      <m:r>
                        <a:rPr lang="es-ES" sz="1350" i="1" dirty="0">
                          <a:latin typeface="Cambria Math" panose="02040503050406030204" pitchFamily="18" charset="0"/>
                        </a:rPr>
                        <m:t> = 0   </m:t>
                      </m:r>
                      <m:r>
                        <a:rPr lang="es-ES" sz="1350" i="1" dirty="0">
                          <a:latin typeface="Cambria Math" panose="02040503050406030204" pitchFamily="18" charset="0"/>
                        </a:rPr>
                        <m:t>𝑠𝑖</m:t>
                      </m:r>
                      <m:r>
                        <a:rPr lang="es-ES" sz="1350" i="1" dirty="0">
                          <a:latin typeface="Cambria Math" panose="02040503050406030204" pitchFamily="18" charset="0"/>
                        </a:rPr>
                        <m:t> </m:t>
                      </m:r>
                      <m:sSub>
                        <m:sSubPr>
                          <m:ctrlPr>
                            <a:rPr lang="es-ES" sz="1350" i="1" dirty="0">
                              <a:latin typeface="Cambria Math" panose="02040503050406030204" pitchFamily="18" charset="0"/>
                            </a:rPr>
                          </m:ctrlPr>
                        </m:sSubPr>
                        <m:e>
                          <m:r>
                            <a:rPr lang="es-ES" sz="1350" i="1" dirty="0">
                              <a:latin typeface="Cambria Math" panose="02040503050406030204" pitchFamily="18" charset="0"/>
                            </a:rPr>
                            <m:t>𝑣</m:t>
                          </m:r>
                        </m:e>
                        <m:sub>
                          <m:r>
                            <a:rPr lang="es-ES" sz="1350" i="1" dirty="0">
                              <a:latin typeface="Cambria Math" panose="02040503050406030204" pitchFamily="18" charset="0"/>
                            </a:rPr>
                            <m:t>𝑠</m:t>
                          </m:r>
                        </m:sub>
                      </m:sSub>
                      <m:r>
                        <a:rPr lang="es-ES" sz="1350" i="1" dirty="0">
                          <a:latin typeface="Cambria Math" panose="02040503050406030204" pitchFamily="18" charset="0"/>
                        </a:rPr>
                        <m:t>&lt;</m:t>
                      </m:r>
                      <m:sSub>
                        <m:sSubPr>
                          <m:ctrlPr>
                            <a:rPr lang="es-ES" sz="1350" i="1" dirty="0">
                              <a:latin typeface="Cambria Math" panose="02040503050406030204" pitchFamily="18" charset="0"/>
                            </a:rPr>
                          </m:ctrlPr>
                        </m:sSubPr>
                        <m:e>
                          <m:r>
                            <a:rPr lang="es-ES" sz="1350" i="1" dirty="0" err="1">
                              <a:latin typeface="Cambria Math" panose="02040503050406030204" pitchFamily="18" charset="0"/>
                            </a:rPr>
                            <m:t>𝑣</m:t>
                          </m:r>
                        </m:e>
                        <m:sub>
                          <m:r>
                            <a:rPr lang="es-ES" sz="1350" i="1" dirty="0" err="1">
                              <a:latin typeface="Cambria Math" panose="02040503050406030204" pitchFamily="18" charset="0"/>
                            </a:rPr>
                            <m:t>𝑡</m:t>
                          </m:r>
                        </m:sub>
                      </m:sSub>
                    </m:oMath>
                  </m:oMathPara>
                </a14:m>
                <a:endParaRPr lang="es-ES" sz="1350" dirty="0"/>
              </a:p>
            </p:txBody>
          </p:sp>
        </mc:Choice>
        <mc:Fallback xmlns="">
          <p:sp>
            <p:nvSpPr>
              <p:cNvPr id="13" name="Rectángulo 12">
                <a:extLst>
                  <a:ext uri="{FF2B5EF4-FFF2-40B4-BE49-F238E27FC236}">
                    <a16:creationId xmlns:a16="http://schemas.microsoft.com/office/drawing/2014/main" id="{0823554A-CFBA-462E-8031-D7A284B47646}"/>
                  </a:ext>
                </a:extLst>
              </p:cNvPr>
              <p:cNvSpPr>
                <a:spLocks noRot="1" noChangeAspect="1" noMove="1" noResize="1" noEditPoints="1" noAdjustHandles="1" noChangeArrowheads="1" noChangeShapeType="1" noTextEdit="1"/>
              </p:cNvSpPr>
              <p:nvPr/>
            </p:nvSpPr>
            <p:spPr>
              <a:xfrm>
                <a:off x="3416416" y="1525897"/>
                <a:ext cx="2453780" cy="507831"/>
              </a:xfrm>
              <a:prstGeom prst="rect">
                <a:avLst/>
              </a:prstGeom>
              <a:blipFill>
                <a:blip r:embed="rId7"/>
                <a:stretch>
                  <a:fillRect/>
                </a:stretch>
              </a:blipFill>
            </p:spPr>
            <p:txBody>
              <a:bodyPr/>
              <a:lstStyle/>
              <a:p>
                <a:r>
                  <a:rPr lang="es-ES">
                    <a:noFill/>
                  </a:rPr>
                  <a:t> </a:t>
                </a:r>
              </a:p>
            </p:txBody>
          </p:sp>
        </mc:Fallback>
      </mc:AlternateContent>
      <p:pic>
        <p:nvPicPr>
          <p:cNvPr id="14" name="Imagen 13">
            <a:extLst>
              <a:ext uri="{FF2B5EF4-FFF2-40B4-BE49-F238E27FC236}">
                <a16:creationId xmlns:a16="http://schemas.microsoft.com/office/drawing/2014/main" id="{932B8156-E82E-4928-930B-892A36AE79AB}"/>
              </a:ext>
            </a:extLst>
          </p:cNvPr>
          <p:cNvPicPr/>
          <p:nvPr/>
        </p:nvPicPr>
        <p:blipFill rotWithShape="1">
          <a:blip r:embed="rId2">
            <a:extLst>
              <a:ext uri="{28A0092B-C50C-407E-A947-70E740481C1C}">
                <a14:useLocalDpi xmlns:a14="http://schemas.microsoft.com/office/drawing/2010/main" val="0"/>
              </a:ext>
            </a:extLst>
          </a:blip>
          <a:srcRect r="54551"/>
          <a:stretch/>
        </p:blipFill>
        <p:spPr bwMode="auto">
          <a:xfrm>
            <a:off x="471881" y="2954937"/>
            <a:ext cx="1399031" cy="1254101"/>
          </a:xfrm>
          <a:prstGeom prst="rect">
            <a:avLst/>
          </a:prstGeom>
          <a:noFill/>
          <a:ln>
            <a:noFill/>
          </a:ln>
        </p:spPr>
      </p:pic>
      <p:grpSp>
        <p:nvGrpSpPr>
          <p:cNvPr id="24" name="Grupo 23">
            <a:extLst>
              <a:ext uri="{FF2B5EF4-FFF2-40B4-BE49-F238E27FC236}">
                <a16:creationId xmlns:a16="http://schemas.microsoft.com/office/drawing/2014/main" id="{B46716EE-F0E8-4251-9817-343B89AE4F92}"/>
              </a:ext>
            </a:extLst>
          </p:cNvPr>
          <p:cNvGrpSpPr/>
          <p:nvPr/>
        </p:nvGrpSpPr>
        <p:grpSpPr>
          <a:xfrm>
            <a:off x="4643305" y="2961451"/>
            <a:ext cx="1555328" cy="1254101"/>
            <a:chOff x="5448076" y="2685162"/>
            <a:chExt cx="2073770" cy="1672134"/>
          </a:xfrm>
        </p:grpSpPr>
        <p:grpSp>
          <p:nvGrpSpPr>
            <p:cNvPr id="21" name="Grupo 20">
              <a:extLst>
                <a:ext uri="{FF2B5EF4-FFF2-40B4-BE49-F238E27FC236}">
                  <a16:creationId xmlns:a16="http://schemas.microsoft.com/office/drawing/2014/main" id="{34BFBD3B-8CE7-488E-8C67-2A01CD016E87}"/>
                </a:ext>
              </a:extLst>
            </p:cNvPr>
            <p:cNvGrpSpPr/>
            <p:nvPr/>
          </p:nvGrpSpPr>
          <p:grpSpPr>
            <a:xfrm>
              <a:off x="5448076" y="2685162"/>
              <a:ext cx="1990441" cy="1672134"/>
              <a:chOff x="6553063" y="2626635"/>
              <a:chExt cx="1990441" cy="1672134"/>
            </a:xfrm>
          </p:grpSpPr>
          <p:grpSp>
            <p:nvGrpSpPr>
              <p:cNvPr id="20" name="Grupo 19">
                <a:extLst>
                  <a:ext uri="{FF2B5EF4-FFF2-40B4-BE49-F238E27FC236}">
                    <a16:creationId xmlns:a16="http://schemas.microsoft.com/office/drawing/2014/main" id="{54E5C124-581B-4FD4-940C-D64214355367}"/>
                  </a:ext>
                </a:extLst>
              </p:cNvPr>
              <p:cNvGrpSpPr/>
              <p:nvPr/>
            </p:nvGrpSpPr>
            <p:grpSpPr>
              <a:xfrm>
                <a:off x="6673550" y="2626635"/>
                <a:ext cx="1869954" cy="1672134"/>
                <a:chOff x="5792488" y="2575978"/>
                <a:chExt cx="1869954" cy="1672134"/>
              </a:xfrm>
            </p:grpSpPr>
            <p:pic>
              <p:nvPicPr>
                <p:cNvPr id="15" name="Imagen 14">
                  <a:extLst>
                    <a:ext uri="{FF2B5EF4-FFF2-40B4-BE49-F238E27FC236}">
                      <a16:creationId xmlns:a16="http://schemas.microsoft.com/office/drawing/2014/main" id="{87E25971-14EE-42E8-96D7-08992AA56BA7}"/>
                    </a:ext>
                  </a:extLst>
                </p:cNvPr>
                <p:cNvPicPr/>
                <p:nvPr/>
              </p:nvPicPr>
              <p:blipFill rotWithShape="1">
                <a:blip r:embed="rId2">
                  <a:extLst>
                    <a:ext uri="{28A0092B-C50C-407E-A947-70E740481C1C}">
                      <a14:useLocalDpi xmlns:a14="http://schemas.microsoft.com/office/drawing/2010/main" val="0"/>
                    </a:ext>
                  </a:extLst>
                </a:blip>
                <a:srcRect r="54551"/>
                <a:stretch/>
              </p:blipFill>
              <p:spPr bwMode="auto">
                <a:xfrm>
                  <a:off x="5792488" y="2575978"/>
                  <a:ext cx="1865374" cy="1672134"/>
                </a:xfrm>
                <a:prstGeom prst="rect">
                  <a:avLst/>
                </a:prstGeom>
                <a:noFill/>
                <a:ln>
                  <a:noFill/>
                </a:ln>
              </p:spPr>
            </p:pic>
            <p:sp>
              <p:nvSpPr>
                <p:cNvPr id="19" name="Rectángulo 18">
                  <a:extLst>
                    <a:ext uri="{FF2B5EF4-FFF2-40B4-BE49-F238E27FC236}">
                      <a16:creationId xmlns:a16="http://schemas.microsoft.com/office/drawing/2014/main" id="{5C39303E-7404-4202-ADD3-4FB31376FE14}"/>
                    </a:ext>
                  </a:extLst>
                </p:cNvPr>
                <p:cNvSpPr/>
                <p:nvPr/>
              </p:nvSpPr>
              <p:spPr>
                <a:xfrm>
                  <a:off x="6868109" y="3253344"/>
                  <a:ext cx="794333" cy="3091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6" name="Rectángulo 15">
                  <a:extLst>
                    <a:ext uri="{FF2B5EF4-FFF2-40B4-BE49-F238E27FC236}">
                      <a16:creationId xmlns:a16="http://schemas.microsoft.com/office/drawing/2014/main" id="{7BF146C5-6973-4E68-BD69-5C7E8FCE8EF4}"/>
                    </a:ext>
                  </a:extLst>
                </p:cNvPr>
                <p:cNvSpPr/>
                <p:nvPr/>
              </p:nvSpPr>
              <p:spPr>
                <a:xfrm>
                  <a:off x="7042932" y="3223260"/>
                  <a:ext cx="411480" cy="3693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sp>
            <p:nvSpPr>
              <p:cNvPr id="18" name="CuadroTexto 17">
                <a:extLst>
                  <a:ext uri="{FF2B5EF4-FFF2-40B4-BE49-F238E27FC236}">
                    <a16:creationId xmlns:a16="http://schemas.microsoft.com/office/drawing/2014/main" id="{EB09EF8D-75DF-433D-A81E-1AEDC3BA029D}"/>
                  </a:ext>
                </a:extLst>
              </p:cNvPr>
              <p:cNvSpPr txBox="1"/>
              <p:nvPr/>
            </p:nvSpPr>
            <p:spPr>
              <a:xfrm>
                <a:off x="6553063" y="3139512"/>
                <a:ext cx="605293" cy="400109"/>
              </a:xfrm>
              <a:prstGeom prst="rect">
                <a:avLst/>
              </a:prstGeom>
              <a:solidFill>
                <a:schemeClr val="bg1"/>
              </a:solidFill>
            </p:spPr>
            <p:txBody>
              <a:bodyPr wrap="none" rtlCol="0">
                <a:spAutoFit/>
              </a:bodyPr>
              <a:lstStyle/>
              <a:p>
                <a:r>
                  <a:rPr lang="es-ES" sz="1350" dirty="0"/>
                  <a:t>V</a:t>
                </a:r>
                <a:r>
                  <a:rPr lang="es-ES" sz="1350" baseline="-25000" dirty="0"/>
                  <a:t>TH</a:t>
                </a:r>
              </a:p>
            </p:txBody>
          </p:sp>
          <p:sp>
            <p:nvSpPr>
              <p:cNvPr id="17" name="CuadroTexto 16">
                <a:extLst>
                  <a:ext uri="{FF2B5EF4-FFF2-40B4-BE49-F238E27FC236}">
                    <a16:creationId xmlns:a16="http://schemas.microsoft.com/office/drawing/2014/main" id="{6178D71F-C064-46A1-8A3F-245D2D824A2C}"/>
                  </a:ext>
                </a:extLst>
              </p:cNvPr>
              <p:cNvSpPr txBox="1"/>
              <p:nvPr/>
            </p:nvSpPr>
            <p:spPr>
              <a:xfrm>
                <a:off x="7411510" y="2681008"/>
                <a:ext cx="613929" cy="400109"/>
              </a:xfrm>
              <a:prstGeom prst="rect">
                <a:avLst/>
              </a:prstGeom>
              <a:solidFill>
                <a:schemeClr val="bg1"/>
              </a:solidFill>
            </p:spPr>
            <p:txBody>
              <a:bodyPr wrap="none" rtlCol="0">
                <a:spAutoFit/>
              </a:bodyPr>
              <a:lstStyle/>
              <a:p>
                <a:r>
                  <a:rPr lang="es-ES" sz="1350" dirty="0"/>
                  <a:t>R</a:t>
                </a:r>
                <a:r>
                  <a:rPr lang="es-ES" sz="1350" baseline="-25000" dirty="0"/>
                  <a:t>TH</a:t>
                </a:r>
              </a:p>
            </p:txBody>
          </p:sp>
        </p:grpSp>
        <p:sp>
          <p:nvSpPr>
            <p:cNvPr id="22" name="Rectángulo 21">
              <a:extLst>
                <a:ext uri="{FF2B5EF4-FFF2-40B4-BE49-F238E27FC236}">
                  <a16:creationId xmlns:a16="http://schemas.microsoft.com/office/drawing/2014/main" id="{3DFB7432-1411-4876-A58B-C6F3572FD020}"/>
                </a:ext>
              </a:extLst>
            </p:cNvPr>
            <p:cNvSpPr/>
            <p:nvPr/>
          </p:nvSpPr>
          <p:spPr>
            <a:xfrm>
              <a:off x="7034212" y="3140261"/>
              <a:ext cx="487634" cy="115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23" name="Rectángulo 22">
              <a:extLst>
                <a:ext uri="{FF2B5EF4-FFF2-40B4-BE49-F238E27FC236}">
                  <a16:creationId xmlns:a16="http://schemas.microsoft.com/office/drawing/2014/main" id="{5316F552-098A-4E35-868A-D2B563F1CBB2}"/>
                </a:ext>
              </a:extLst>
            </p:cNvPr>
            <p:cNvSpPr/>
            <p:nvPr/>
          </p:nvSpPr>
          <p:spPr>
            <a:xfrm>
              <a:off x="7029510" y="3797068"/>
              <a:ext cx="447615" cy="95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mc:AlternateContent xmlns:mc="http://schemas.openxmlformats.org/markup-compatibility/2006" xmlns:a14="http://schemas.microsoft.com/office/drawing/2010/main">
        <mc:Choice Requires="a14">
          <p:sp>
            <p:nvSpPr>
              <p:cNvPr id="2" name="CuadroTexto 1">
                <a:extLst>
                  <a:ext uri="{FF2B5EF4-FFF2-40B4-BE49-F238E27FC236}">
                    <a16:creationId xmlns:a16="http://schemas.microsoft.com/office/drawing/2014/main" id="{D873FA93-AFF0-4525-BB99-85FD23D93007}"/>
                  </a:ext>
                </a:extLst>
              </p:cNvPr>
              <p:cNvSpPr txBox="1"/>
              <p:nvPr/>
            </p:nvSpPr>
            <p:spPr>
              <a:xfrm>
                <a:off x="2412790" y="4564678"/>
                <a:ext cx="3365793" cy="7696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200" i="1">
                          <a:latin typeface="Cambria Math" panose="02040503050406030204" pitchFamily="18" charset="0"/>
                        </a:rPr>
                        <m:t>6=0.5</m:t>
                      </m:r>
                      <m:sSubSup>
                        <m:sSubSupPr>
                          <m:ctrlPr>
                            <a:rPr lang="es-ES" sz="1200" i="1">
                              <a:latin typeface="Cambria Math" panose="02040503050406030204" pitchFamily="18" charset="0"/>
                            </a:rPr>
                          </m:ctrlPr>
                        </m:sSubSupPr>
                        <m:e>
                          <m:r>
                            <a:rPr lang="es-ES" sz="1200" i="1">
                              <a:latin typeface="Cambria Math" panose="02040503050406030204" pitchFamily="18" charset="0"/>
                            </a:rPr>
                            <m:t>𝑣</m:t>
                          </m:r>
                        </m:e>
                        <m:sub>
                          <m:r>
                            <a:rPr lang="es-ES" sz="1200" i="1">
                              <a:latin typeface="Cambria Math" panose="02040503050406030204" pitchFamily="18" charset="0"/>
                            </a:rPr>
                            <m:t>𝑠</m:t>
                          </m:r>
                        </m:sub>
                        <m:sup>
                          <m:r>
                            <a:rPr lang="es-ES" sz="1200" i="1">
                              <a:latin typeface="Cambria Math" panose="02040503050406030204" pitchFamily="18" charset="0"/>
                            </a:rPr>
                            <m:t>2</m:t>
                          </m:r>
                        </m:sup>
                      </m:sSubSup>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𝑠</m:t>
                          </m:r>
                        </m:sub>
                      </m:sSub>
                      <m:r>
                        <a:rPr lang="es-ES" sz="1200" i="1">
                          <a:latin typeface="Cambria Math" panose="02040503050406030204" pitchFamily="18" charset="0"/>
                        </a:rPr>
                        <m:t>→0.5</m:t>
                      </m:r>
                      <m:sSubSup>
                        <m:sSubSupPr>
                          <m:ctrlPr>
                            <a:rPr lang="es-ES" sz="1200" i="1">
                              <a:latin typeface="Cambria Math" panose="02040503050406030204" pitchFamily="18" charset="0"/>
                            </a:rPr>
                          </m:ctrlPr>
                        </m:sSubSupPr>
                        <m:e>
                          <m:r>
                            <a:rPr lang="es-ES" sz="1200" i="1">
                              <a:latin typeface="Cambria Math" panose="02040503050406030204" pitchFamily="18" charset="0"/>
                            </a:rPr>
                            <m:t>𝑣</m:t>
                          </m:r>
                        </m:e>
                        <m:sub>
                          <m:r>
                            <a:rPr lang="es-ES" sz="1200" i="1">
                              <a:latin typeface="Cambria Math" panose="02040503050406030204" pitchFamily="18" charset="0"/>
                            </a:rPr>
                            <m:t>𝑠</m:t>
                          </m:r>
                        </m:sub>
                        <m:sup>
                          <m:r>
                            <a:rPr lang="es-ES" sz="1200" i="1">
                              <a:latin typeface="Cambria Math" panose="02040503050406030204" pitchFamily="18" charset="0"/>
                            </a:rPr>
                            <m:t>2</m:t>
                          </m:r>
                        </m:sup>
                      </m:sSubSup>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𝑠</m:t>
                          </m:r>
                        </m:sub>
                      </m:sSub>
                      <m:r>
                        <a:rPr lang="es-ES" sz="1200" i="1">
                          <a:latin typeface="Cambria Math" panose="02040503050406030204" pitchFamily="18" charset="0"/>
                        </a:rPr>
                        <m:t>−6=0</m:t>
                      </m:r>
                    </m:oMath>
                  </m:oMathPara>
                </a14:m>
                <a:endParaRPr lang="es-ES" sz="1200" dirty="0"/>
              </a:p>
              <a:p>
                <a:pPr/>
                <a14:m>
                  <m:oMathPara xmlns:m="http://schemas.openxmlformats.org/officeDocument/2006/math">
                    <m:oMathParaPr>
                      <m:jc m:val="centerGroup"/>
                    </m:oMathParaPr>
                    <m:oMath xmlns:m="http://schemas.openxmlformats.org/officeDocument/2006/math">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𝑠</m:t>
                          </m:r>
                        </m:sub>
                      </m:sSub>
                      <m:r>
                        <a:rPr lang="es-ES" sz="1200" i="1">
                          <a:latin typeface="Cambria Math" panose="02040503050406030204" pitchFamily="18" charset="0"/>
                        </a:rPr>
                        <m:t>=</m:t>
                      </m:r>
                      <m:f>
                        <m:fPr>
                          <m:ctrlPr>
                            <a:rPr lang="es-ES" sz="1200" i="1">
                              <a:latin typeface="Cambria Math" panose="02040503050406030204" pitchFamily="18" charset="0"/>
                            </a:rPr>
                          </m:ctrlPr>
                        </m:fPr>
                        <m:num>
                          <m:r>
                            <a:rPr lang="es-ES" sz="1200" i="1">
                              <a:latin typeface="Cambria Math" panose="02040503050406030204" pitchFamily="18" charset="0"/>
                            </a:rPr>
                            <m:t>−1±</m:t>
                          </m:r>
                          <m:rad>
                            <m:radPr>
                              <m:degHide m:val="on"/>
                              <m:ctrlPr>
                                <a:rPr lang="es-ES" sz="1200" i="1">
                                  <a:latin typeface="Cambria Math" panose="02040503050406030204" pitchFamily="18" charset="0"/>
                                </a:rPr>
                              </m:ctrlPr>
                            </m:radPr>
                            <m:deg/>
                            <m:e>
                              <m:sSup>
                                <m:sSupPr>
                                  <m:ctrlPr>
                                    <a:rPr lang="es-ES" sz="1200" i="1">
                                      <a:latin typeface="Cambria Math" panose="02040503050406030204" pitchFamily="18" charset="0"/>
                                    </a:rPr>
                                  </m:ctrlPr>
                                </m:sSupPr>
                                <m:e>
                                  <m:r>
                                    <a:rPr lang="es-ES" sz="1200" i="1">
                                      <a:latin typeface="Cambria Math" panose="02040503050406030204" pitchFamily="18" charset="0"/>
                                    </a:rPr>
                                    <m:t>1</m:t>
                                  </m:r>
                                </m:e>
                                <m:sup>
                                  <m:r>
                                    <a:rPr lang="es-ES" sz="1200" i="1">
                                      <a:latin typeface="Cambria Math" panose="02040503050406030204" pitchFamily="18" charset="0"/>
                                    </a:rPr>
                                    <m:t>2</m:t>
                                  </m:r>
                                </m:sup>
                              </m:sSup>
                              <m:r>
                                <a:rPr lang="es-ES" sz="1200" i="1">
                                  <a:latin typeface="Cambria Math" panose="02040503050406030204" pitchFamily="18" charset="0"/>
                                </a:rPr>
                                <m:t>−4</m:t>
                              </m:r>
                              <m:r>
                                <a:rPr lang="es-ES" sz="1200" i="1">
                                  <a:latin typeface="Cambria Math" panose="02040503050406030204" pitchFamily="18" charset="0"/>
                                </a:rPr>
                                <m:t>𝑥</m:t>
                              </m:r>
                              <m:r>
                                <a:rPr lang="es-ES" sz="1200" i="1">
                                  <a:latin typeface="Cambria Math" panose="02040503050406030204" pitchFamily="18" charset="0"/>
                                </a:rPr>
                                <m:t>0.5</m:t>
                              </m:r>
                              <m:r>
                                <a:rPr lang="es-ES" sz="1200" i="1">
                                  <a:latin typeface="Cambria Math" panose="02040503050406030204" pitchFamily="18" charset="0"/>
                                </a:rPr>
                                <m:t>𝑥</m:t>
                              </m:r>
                              <m:r>
                                <a:rPr lang="es-ES" sz="1200" i="1">
                                  <a:latin typeface="Cambria Math" panose="02040503050406030204" pitchFamily="18" charset="0"/>
                                </a:rPr>
                                <m:t>(−6)</m:t>
                              </m:r>
                            </m:e>
                          </m:rad>
                        </m:num>
                        <m:den>
                          <m:r>
                            <a:rPr lang="es-ES" sz="1200" i="1">
                              <a:latin typeface="Cambria Math" panose="02040503050406030204" pitchFamily="18" charset="0"/>
                            </a:rPr>
                            <m:t>2</m:t>
                          </m:r>
                          <m:r>
                            <a:rPr lang="es-ES" sz="1200" i="1">
                              <a:latin typeface="Cambria Math" panose="02040503050406030204" pitchFamily="18" charset="0"/>
                            </a:rPr>
                            <m:t>𝑥</m:t>
                          </m:r>
                          <m:r>
                            <a:rPr lang="es-ES" sz="1200" i="1">
                              <a:latin typeface="Cambria Math" panose="02040503050406030204" pitchFamily="18" charset="0"/>
                            </a:rPr>
                            <m:t>0.5</m:t>
                          </m:r>
                        </m:den>
                      </m:f>
                      <m:r>
                        <a:rPr lang="es-ES" sz="1200" i="1">
                          <a:latin typeface="Cambria Math" panose="02040503050406030204" pitchFamily="18" charset="0"/>
                        </a:rPr>
                        <m:t>=−1</m:t>
                      </m:r>
                      <m:r>
                        <a:rPr lang="es-ES" sz="1200" i="1">
                          <a:latin typeface="Cambria Math" panose="02040503050406030204" pitchFamily="18" charset="0"/>
                          <a:ea typeface="Cambria Math" panose="02040503050406030204" pitchFamily="18" charset="0"/>
                        </a:rPr>
                        <m:t>±3.6=2.6</m:t>
                      </m:r>
                    </m:oMath>
                  </m:oMathPara>
                </a14:m>
                <a:endParaRPr lang="es-ES" sz="1200" dirty="0"/>
              </a:p>
              <a:p>
                <a:endParaRPr lang="es-ES" sz="1200" dirty="0"/>
              </a:p>
            </p:txBody>
          </p:sp>
        </mc:Choice>
        <mc:Fallback xmlns="">
          <p:sp>
            <p:nvSpPr>
              <p:cNvPr id="2" name="CuadroTexto 1">
                <a:extLst>
                  <a:ext uri="{FF2B5EF4-FFF2-40B4-BE49-F238E27FC236}">
                    <a16:creationId xmlns:a16="http://schemas.microsoft.com/office/drawing/2014/main" id="{D873FA93-AFF0-4525-BB99-85FD23D93007}"/>
                  </a:ext>
                </a:extLst>
              </p:cNvPr>
              <p:cNvSpPr txBox="1">
                <a:spLocks noRot="1" noChangeAspect="1" noMove="1" noResize="1" noEditPoints="1" noAdjustHandles="1" noChangeArrowheads="1" noChangeShapeType="1" noTextEdit="1"/>
              </p:cNvSpPr>
              <p:nvPr/>
            </p:nvSpPr>
            <p:spPr>
              <a:xfrm>
                <a:off x="2412790" y="4564678"/>
                <a:ext cx="3365793" cy="769634"/>
              </a:xfrm>
              <a:prstGeom prst="rect">
                <a:avLst/>
              </a:prstGeom>
              <a:blipFill>
                <a:blip r:embed="rId8"/>
                <a:stretch>
                  <a:fillRect l="-181" r="-54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847F149C-0DED-4A58-99EF-D6B1D581BBFD}"/>
                  </a:ext>
                </a:extLst>
              </p:cNvPr>
              <p:cNvSpPr txBox="1"/>
              <p:nvPr/>
            </p:nvSpPr>
            <p:spPr>
              <a:xfrm>
                <a:off x="6039743" y="4853377"/>
                <a:ext cx="2512163" cy="1846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𝐼</m:t>
                          </m:r>
                        </m:e>
                        <m:sub>
                          <m:r>
                            <a:rPr lang="es-ES" sz="1200" i="1">
                              <a:latin typeface="Cambria Math" panose="02040503050406030204" pitchFamily="18" charset="0"/>
                            </a:rPr>
                            <m:t>𝑠</m:t>
                          </m:r>
                        </m:sub>
                      </m:sSub>
                      <m:r>
                        <a:rPr lang="es-ES" sz="1200" i="1">
                          <a:latin typeface="Cambria Math" panose="02040503050406030204" pitchFamily="18" charset="0"/>
                        </a:rPr>
                        <m:t>=</m:t>
                      </m:r>
                      <m:r>
                        <a:rPr lang="es-ES" sz="1200" i="1">
                          <a:latin typeface="Cambria Math" panose="02040503050406030204" pitchFamily="18" charset="0"/>
                        </a:rPr>
                        <m:t>𝐴</m:t>
                      </m:r>
                      <m:sSup>
                        <m:sSupPr>
                          <m:ctrlPr>
                            <a:rPr lang="es-ES" sz="1200" i="1">
                              <a:latin typeface="Cambria Math" panose="02040503050406030204" pitchFamily="18" charset="0"/>
                            </a:rPr>
                          </m:ctrlPr>
                        </m:sSupPr>
                        <m:e>
                          <m:d>
                            <m:dPr>
                              <m:ctrlPr>
                                <a:rPr lang="es-ES" sz="1200" i="1">
                                  <a:latin typeface="Cambria Math" panose="02040503050406030204" pitchFamily="18" charset="0"/>
                                </a:rPr>
                              </m:ctrlPr>
                            </m:dPr>
                            <m:e>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𝑠</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𝑡</m:t>
                                  </m:r>
                                </m:sub>
                              </m:sSub>
                            </m:e>
                          </m:d>
                        </m:e>
                        <m:sup>
                          <m:r>
                            <a:rPr lang="es-ES" sz="1200" i="1">
                              <a:latin typeface="Cambria Math" panose="02040503050406030204" pitchFamily="18" charset="0"/>
                            </a:rPr>
                            <m:t>2</m:t>
                          </m:r>
                        </m:sup>
                      </m:sSup>
                      <m:r>
                        <a:rPr lang="es-ES" sz="1200" i="1">
                          <a:latin typeface="Cambria Math" panose="02040503050406030204" pitchFamily="18" charset="0"/>
                        </a:rPr>
                        <m:t>=</m:t>
                      </m:r>
                      <m:sSup>
                        <m:sSupPr>
                          <m:ctrlPr>
                            <a:rPr lang="es-ES" sz="1200" i="1">
                              <a:latin typeface="Cambria Math" panose="02040503050406030204" pitchFamily="18" charset="0"/>
                            </a:rPr>
                          </m:ctrlPr>
                        </m:sSupPr>
                        <m:e>
                          <m:d>
                            <m:dPr>
                              <m:ctrlPr>
                                <a:rPr lang="es-ES" sz="1200" i="1">
                                  <a:latin typeface="Cambria Math" panose="02040503050406030204" pitchFamily="18" charset="0"/>
                                </a:rPr>
                              </m:ctrlPr>
                            </m:dPr>
                            <m:e>
                              <m:r>
                                <a:rPr lang="es-ES" sz="1200" i="1">
                                  <a:latin typeface="Cambria Math" panose="02040503050406030204" pitchFamily="18" charset="0"/>
                                </a:rPr>
                                <m:t>2.6</m:t>
                              </m:r>
                            </m:e>
                          </m:d>
                        </m:e>
                        <m:sup>
                          <m:r>
                            <a:rPr lang="es-ES" sz="1200" i="1">
                              <a:latin typeface="Cambria Math" panose="02040503050406030204" pitchFamily="18" charset="0"/>
                            </a:rPr>
                            <m:t>2</m:t>
                          </m:r>
                        </m:sup>
                      </m:sSup>
                      <m:r>
                        <a:rPr lang="es-ES" sz="1200" i="1">
                          <a:latin typeface="Cambria Math" panose="02040503050406030204" pitchFamily="18" charset="0"/>
                        </a:rPr>
                        <m:t>=6.76 </m:t>
                      </m:r>
                      <m:r>
                        <a:rPr lang="es-ES" sz="1200" i="1">
                          <a:latin typeface="Cambria Math" panose="02040503050406030204" pitchFamily="18" charset="0"/>
                        </a:rPr>
                        <m:t>𝐴</m:t>
                      </m:r>
                    </m:oMath>
                  </m:oMathPara>
                </a14:m>
                <a:endParaRPr lang="es-ES" sz="1200" dirty="0"/>
              </a:p>
            </p:txBody>
          </p:sp>
        </mc:Choice>
        <mc:Fallback xmlns="">
          <p:sp>
            <p:nvSpPr>
              <p:cNvPr id="25" name="CuadroTexto 24">
                <a:extLst>
                  <a:ext uri="{FF2B5EF4-FFF2-40B4-BE49-F238E27FC236}">
                    <a16:creationId xmlns:a16="http://schemas.microsoft.com/office/drawing/2014/main" id="{847F149C-0DED-4A58-99EF-D6B1D581BBFD}"/>
                  </a:ext>
                </a:extLst>
              </p:cNvPr>
              <p:cNvSpPr txBox="1">
                <a:spLocks noRot="1" noChangeAspect="1" noMove="1" noResize="1" noEditPoints="1" noAdjustHandles="1" noChangeArrowheads="1" noChangeShapeType="1" noTextEdit="1"/>
              </p:cNvSpPr>
              <p:nvPr/>
            </p:nvSpPr>
            <p:spPr>
              <a:xfrm>
                <a:off x="6039743" y="4853377"/>
                <a:ext cx="2512163" cy="184666"/>
              </a:xfrm>
              <a:prstGeom prst="rect">
                <a:avLst/>
              </a:prstGeom>
              <a:blipFill>
                <a:blip r:embed="rId9"/>
                <a:stretch>
                  <a:fillRect l="-485" r="-971" b="-16667"/>
                </a:stretch>
              </a:blipFill>
            </p:spPr>
            <p:txBody>
              <a:bodyPr/>
              <a:lstStyle/>
              <a:p>
                <a:r>
                  <a:rPr lang="es-ES">
                    <a:noFill/>
                  </a:rPr>
                  <a:t> </a:t>
                </a:r>
              </a:p>
            </p:txBody>
          </p:sp>
        </mc:Fallback>
      </mc:AlternateContent>
      <p:sp>
        <p:nvSpPr>
          <p:cNvPr id="3" name="Marcador de número de diapositiva 2">
            <a:extLst>
              <a:ext uri="{FF2B5EF4-FFF2-40B4-BE49-F238E27FC236}">
                <a16:creationId xmlns:a16="http://schemas.microsoft.com/office/drawing/2014/main" id="{7DE332EE-BB04-4788-9325-9A9BAEC9A1A1}"/>
              </a:ext>
            </a:extLst>
          </p:cNvPr>
          <p:cNvSpPr>
            <a:spLocks noGrp="1"/>
          </p:cNvSpPr>
          <p:nvPr>
            <p:ph type="sldNum" sz="quarter" idx="12"/>
          </p:nvPr>
        </p:nvSpPr>
        <p:spPr/>
        <p:txBody>
          <a:bodyPr/>
          <a:lstStyle/>
          <a:p>
            <a:fld id="{78733FC4-8689-4CA5-A153-34ADD6EFE592}" type="slidenum">
              <a:rPr lang="es-ES" smtClean="0"/>
              <a:t>100</a:t>
            </a:fld>
            <a:endParaRPr lang="es-ES"/>
          </a:p>
        </p:txBody>
      </p:sp>
    </p:spTree>
    <p:extLst>
      <p:ext uri="{BB962C8B-B14F-4D97-AF65-F5344CB8AC3E}">
        <p14:creationId xmlns:p14="http://schemas.microsoft.com/office/powerpoint/2010/main" val="412098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 grpId="0"/>
      <p:bldP spid="25"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1FDADA5-06A4-4B2D-9225-1B4FC8C723AB}"/>
              </a:ext>
            </a:extLst>
          </p:cNvPr>
          <p:cNvSpPr/>
          <p:nvPr/>
        </p:nvSpPr>
        <p:spPr>
          <a:xfrm>
            <a:off x="0" y="782272"/>
            <a:ext cx="8963891" cy="584775"/>
          </a:xfrm>
          <a:prstGeom prst="rect">
            <a:avLst/>
          </a:prstGeom>
        </p:spPr>
        <p:txBody>
          <a:bodyPr wrap="square">
            <a:spAutoFit/>
          </a:bodyPr>
          <a:lstStyle/>
          <a:p>
            <a:r>
              <a:rPr lang="es-ES" altLang="es-ES" sz="1600" b="1" dirty="0">
                <a:latin typeface="Arial" panose="020B0604020202020204" pitchFamily="34" charset="0"/>
                <a:ea typeface="Times New Roman" panose="02020603050405020304" pitchFamily="18" charset="0"/>
                <a:cs typeface="Arial" panose="020B0604020202020204" pitchFamily="34" charset="0"/>
              </a:rPr>
              <a:t>Problema 2. </a:t>
            </a:r>
            <a:r>
              <a:rPr lang="es-ES" sz="1600" dirty="0"/>
              <a:t>Encontrar la recta de carga presentada al elemento desconocido por el circuito resistivo de la figura. I =5 mA, R</a:t>
            </a:r>
            <a:r>
              <a:rPr lang="es-ES" sz="1600" baseline="-25000" dirty="0"/>
              <a:t>1</a:t>
            </a:r>
            <a:r>
              <a:rPr lang="es-ES" sz="1600" dirty="0"/>
              <a:t> =R</a:t>
            </a:r>
            <a:r>
              <a:rPr lang="es-ES" sz="1600" baseline="-25000" dirty="0"/>
              <a:t>2</a:t>
            </a:r>
            <a:r>
              <a:rPr lang="es-ES" sz="1600" dirty="0"/>
              <a:t>= 10 k</a:t>
            </a:r>
            <a:r>
              <a:rPr lang="el-GR" sz="1600" dirty="0"/>
              <a:t>Ω</a:t>
            </a:r>
            <a:r>
              <a:rPr lang="es-ES" sz="1600" dirty="0"/>
              <a:t>.</a:t>
            </a:r>
          </a:p>
        </p:txBody>
      </p:sp>
      <p:sp>
        <p:nvSpPr>
          <p:cNvPr id="10" name="Rectangle 5">
            <a:extLst>
              <a:ext uri="{FF2B5EF4-FFF2-40B4-BE49-F238E27FC236}">
                <a16:creationId xmlns:a16="http://schemas.microsoft.com/office/drawing/2014/main" id="{B5D5CE04-9EE6-409F-8C87-3F222D1C48B5}"/>
              </a:ext>
            </a:extLst>
          </p:cNvPr>
          <p:cNvSpPr>
            <a:spLocks noChangeArrowheads="1"/>
          </p:cNvSpPr>
          <p:nvPr/>
        </p:nvSpPr>
        <p:spPr bwMode="auto">
          <a:xfrm>
            <a:off x="249570" y="3283573"/>
            <a:ext cx="460767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lgn="just" defTabSz="685800" eaLnBrk="0" fontAlgn="base" hangingPunct="0">
              <a:spcBef>
                <a:spcPct val="0"/>
              </a:spcBef>
              <a:spcAft>
                <a:spcPct val="0"/>
              </a:spcAft>
            </a:pPr>
            <a:r>
              <a:rPr lang="es-ES" altLang="es-ES" sz="1050" dirty="0">
                <a:latin typeface="Arial" panose="020B0604020202020204" pitchFamily="34" charset="0"/>
                <a:ea typeface="Times New Roman" panose="02020603050405020304" pitchFamily="18" charset="0"/>
                <a:cs typeface="Arial" panose="020B0604020202020204" pitchFamily="34" charset="0"/>
              </a:rPr>
              <a:t>La recta de carga tiene pendiente -1/20=-0,05 y ordenada en el origen -2,5</a:t>
            </a:r>
            <a:endParaRPr lang="es-ES" altLang="es-ES" sz="1500" dirty="0">
              <a:latin typeface="Arial" panose="020B0604020202020204" pitchFamily="34" charset="0"/>
            </a:endParaRPr>
          </a:p>
        </p:txBody>
      </p:sp>
      <p:grpSp>
        <p:nvGrpSpPr>
          <p:cNvPr id="13" name="Grupo 12">
            <a:extLst>
              <a:ext uri="{FF2B5EF4-FFF2-40B4-BE49-F238E27FC236}">
                <a16:creationId xmlns:a16="http://schemas.microsoft.com/office/drawing/2014/main" id="{102A5E5E-F50A-4098-8BA3-F95D16123AC6}"/>
              </a:ext>
            </a:extLst>
          </p:cNvPr>
          <p:cNvGrpSpPr/>
          <p:nvPr/>
        </p:nvGrpSpPr>
        <p:grpSpPr>
          <a:xfrm>
            <a:off x="374833" y="1311574"/>
            <a:ext cx="2690786" cy="1826903"/>
            <a:chOff x="499777" y="605766"/>
            <a:chExt cx="3587715" cy="2435870"/>
          </a:xfrm>
        </p:grpSpPr>
        <p:pic>
          <p:nvPicPr>
            <p:cNvPr id="11" name="Imagen 10">
              <a:extLst>
                <a:ext uri="{FF2B5EF4-FFF2-40B4-BE49-F238E27FC236}">
                  <a16:creationId xmlns:a16="http://schemas.microsoft.com/office/drawing/2014/main" id="{DC6B3E4F-74E6-429F-B629-BB8F93B7D198}"/>
                </a:ext>
              </a:extLst>
            </p:cNvPr>
            <p:cNvPicPr>
              <a:picLocks noChangeAspect="1"/>
            </p:cNvPicPr>
            <p:nvPr/>
          </p:nvPicPr>
          <p:blipFill>
            <a:blip r:embed="rId2"/>
            <a:stretch>
              <a:fillRect/>
            </a:stretch>
          </p:blipFill>
          <p:spPr>
            <a:xfrm>
              <a:off x="499777" y="605766"/>
              <a:ext cx="3587715" cy="2435870"/>
            </a:xfrm>
            <a:prstGeom prst="rect">
              <a:avLst/>
            </a:prstGeom>
          </p:spPr>
        </p:pic>
        <p:sp>
          <p:nvSpPr>
            <p:cNvPr id="12" name="Rectángulo 11">
              <a:extLst>
                <a:ext uri="{FF2B5EF4-FFF2-40B4-BE49-F238E27FC236}">
                  <a16:creationId xmlns:a16="http://schemas.microsoft.com/office/drawing/2014/main" id="{E6E06EB2-63FE-4EF7-9981-53583FE1DB41}"/>
                </a:ext>
              </a:extLst>
            </p:cNvPr>
            <p:cNvSpPr/>
            <p:nvPr/>
          </p:nvSpPr>
          <p:spPr>
            <a:xfrm>
              <a:off x="3358497" y="1530223"/>
              <a:ext cx="273466" cy="6463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cxnSp>
        <p:nvCxnSpPr>
          <p:cNvPr id="15" name="Conector recto de flecha 14">
            <a:extLst>
              <a:ext uri="{FF2B5EF4-FFF2-40B4-BE49-F238E27FC236}">
                <a16:creationId xmlns:a16="http://schemas.microsoft.com/office/drawing/2014/main" id="{D24EA1AE-3CFA-45EC-A8DD-FE5B1D85EC6D}"/>
              </a:ext>
            </a:extLst>
          </p:cNvPr>
          <p:cNvCxnSpPr/>
          <p:nvPr/>
        </p:nvCxnSpPr>
        <p:spPr>
          <a:xfrm>
            <a:off x="1604395" y="1543050"/>
            <a:ext cx="84309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BB1AFFED-D4C4-46B7-BDD1-7BDB438E6CCC}"/>
              </a:ext>
            </a:extLst>
          </p:cNvPr>
          <p:cNvCxnSpPr>
            <a:cxnSpLocks/>
          </p:cNvCxnSpPr>
          <p:nvPr/>
        </p:nvCxnSpPr>
        <p:spPr>
          <a:xfrm flipV="1">
            <a:off x="1236617" y="1829256"/>
            <a:ext cx="0" cy="559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CuadroTexto 17">
            <a:extLst>
              <a:ext uri="{FF2B5EF4-FFF2-40B4-BE49-F238E27FC236}">
                <a16:creationId xmlns:a16="http://schemas.microsoft.com/office/drawing/2014/main" id="{1D3A2CBE-4363-45F4-8F2F-33E4FE8738DE}"/>
              </a:ext>
            </a:extLst>
          </p:cNvPr>
          <p:cNvSpPr txBox="1"/>
          <p:nvPr/>
        </p:nvSpPr>
        <p:spPr>
          <a:xfrm>
            <a:off x="2312715" y="1257959"/>
            <a:ext cx="296876" cy="300082"/>
          </a:xfrm>
          <a:prstGeom prst="rect">
            <a:avLst/>
          </a:prstGeom>
          <a:noFill/>
        </p:spPr>
        <p:txBody>
          <a:bodyPr wrap="none" rtlCol="0">
            <a:spAutoFit/>
          </a:bodyPr>
          <a:lstStyle/>
          <a:p>
            <a:r>
              <a:rPr lang="es-ES" sz="1350" dirty="0"/>
              <a:t>I</a:t>
            </a:r>
            <a:r>
              <a:rPr lang="es-ES" sz="1350" baseline="-25000" dirty="0"/>
              <a:t>1</a:t>
            </a:r>
          </a:p>
        </p:txBody>
      </p:sp>
      <p:sp>
        <p:nvSpPr>
          <p:cNvPr id="19" name="CuadroTexto 18">
            <a:extLst>
              <a:ext uri="{FF2B5EF4-FFF2-40B4-BE49-F238E27FC236}">
                <a16:creationId xmlns:a16="http://schemas.microsoft.com/office/drawing/2014/main" id="{835DB3B2-7833-4620-B082-F945A300941A}"/>
              </a:ext>
            </a:extLst>
          </p:cNvPr>
          <p:cNvSpPr txBox="1"/>
          <p:nvPr/>
        </p:nvSpPr>
        <p:spPr>
          <a:xfrm>
            <a:off x="975131" y="1651548"/>
            <a:ext cx="296876" cy="300082"/>
          </a:xfrm>
          <a:prstGeom prst="rect">
            <a:avLst/>
          </a:prstGeom>
          <a:noFill/>
        </p:spPr>
        <p:txBody>
          <a:bodyPr wrap="none" rtlCol="0">
            <a:spAutoFit/>
          </a:bodyPr>
          <a:lstStyle/>
          <a:p>
            <a:r>
              <a:rPr lang="es-ES" sz="1350" dirty="0"/>
              <a:t>I</a:t>
            </a:r>
            <a:r>
              <a:rPr lang="es-ES" sz="1350" baseline="-25000" dirty="0"/>
              <a:t>2</a:t>
            </a:r>
          </a:p>
        </p:txBody>
      </p:sp>
      <p:sp>
        <p:nvSpPr>
          <p:cNvPr id="20" name="CuadroTexto 19">
            <a:extLst>
              <a:ext uri="{FF2B5EF4-FFF2-40B4-BE49-F238E27FC236}">
                <a16:creationId xmlns:a16="http://schemas.microsoft.com/office/drawing/2014/main" id="{B2C4F340-889E-4D11-9D13-132876139194}"/>
              </a:ext>
            </a:extLst>
          </p:cNvPr>
          <p:cNvSpPr txBox="1"/>
          <p:nvPr/>
        </p:nvSpPr>
        <p:spPr>
          <a:xfrm>
            <a:off x="870527" y="2014442"/>
            <a:ext cx="232756" cy="300082"/>
          </a:xfrm>
          <a:prstGeom prst="rect">
            <a:avLst/>
          </a:prstGeom>
          <a:solidFill>
            <a:schemeClr val="bg1"/>
          </a:solidFill>
        </p:spPr>
        <p:txBody>
          <a:bodyPr wrap="none" rtlCol="0">
            <a:spAutoFit/>
          </a:bodyPr>
          <a:lstStyle/>
          <a:p>
            <a:r>
              <a:rPr lang="es-ES" sz="1350" dirty="0"/>
              <a:t>I</a:t>
            </a:r>
          </a:p>
        </p:txBody>
      </p:sp>
      <mc:AlternateContent xmlns:mc="http://schemas.openxmlformats.org/markup-compatibility/2006" xmlns:a14="http://schemas.microsoft.com/office/drawing/2010/main">
        <mc:Choice Requires="a14">
          <p:sp>
            <p:nvSpPr>
              <p:cNvPr id="21" name="CuadroTexto 20">
                <a:extLst>
                  <a:ext uri="{FF2B5EF4-FFF2-40B4-BE49-F238E27FC236}">
                    <a16:creationId xmlns:a16="http://schemas.microsoft.com/office/drawing/2014/main" id="{56B23A2A-942A-4DFD-AF3E-58DFB5FA48A9}"/>
                  </a:ext>
                </a:extLst>
              </p:cNvPr>
              <p:cNvSpPr txBox="1"/>
              <p:nvPr/>
            </p:nvSpPr>
            <p:spPr>
              <a:xfrm>
                <a:off x="3978841" y="1431084"/>
                <a:ext cx="821122"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𝐼</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𝐼</m:t>
                          </m:r>
                        </m:e>
                        <m:sub>
                          <m:r>
                            <a:rPr lang="es-ES" sz="1350" i="1">
                              <a:latin typeface="Cambria Math" panose="02040503050406030204" pitchFamily="18" charset="0"/>
                            </a:rPr>
                            <m:t>1</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𝐼</m:t>
                          </m:r>
                        </m:e>
                        <m:sub>
                          <m:r>
                            <a:rPr lang="es-ES" sz="1350" i="1">
                              <a:latin typeface="Cambria Math" panose="02040503050406030204" pitchFamily="18" charset="0"/>
                            </a:rPr>
                            <m:t>2</m:t>
                          </m:r>
                        </m:sub>
                      </m:sSub>
                    </m:oMath>
                  </m:oMathPara>
                </a14:m>
                <a:endParaRPr lang="es-ES" sz="1350" dirty="0"/>
              </a:p>
            </p:txBody>
          </p:sp>
        </mc:Choice>
        <mc:Fallback xmlns="">
          <p:sp>
            <p:nvSpPr>
              <p:cNvPr id="21" name="CuadroTexto 20">
                <a:extLst>
                  <a:ext uri="{FF2B5EF4-FFF2-40B4-BE49-F238E27FC236}">
                    <a16:creationId xmlns:a16="http://schemas.microsoft.com/office/drawing/2014/main" id="{56B23A2A-942A-4DFD-AF3E-58DFB5FA48A9}"/>
                  </a:ext>
                </a:extLst>
              </p:cNvPr>
              <p:cNvSpPr txBox="1">
                <a:spLocks noRot="1" noChangeAspect="1" noMove="1" noResize="1" noEditPoints="1" noAdjustHandles="1" noChangeArrowheads="1" noChangeShapeType="1" noTextEdit="1"/>
              </p:cNvSpPr>
              <p:nvPr/>
            </p:nvSpPr>
            <p:spPr>
              <a:xfrm>
                <a:off x="3978841" y="1431084"/>
                <a:ext cx="821122" cy="207749"/>
              </a:xfrm>
              <a:prstGeom prst="rect">
                <a:avLst/>
              </a:prstGeom>
              <a:blipFill>
                <a:blip r:embed="rId3"/>
                <a:stretch>
                  <a:fillRect l="-3731" r="-1493" b="-1764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3" name="CuadroTexto 22">
                <a:extLst>
                  <a:ext uri="{FF2B5EF4-FFF2-40B4-BE49-F238E27FC236}">
                    <a16:creationId xmlns:a16="http://schemas.microsoft.com/office/drawing/2014/main" id="{2E26505D-6FBE-4432-9226-C40EB99F005F}"/>
                  </a:ext>
                </a:extLst>
              </p:cNvPr>
              <p:cNvSpPr txBox="1"/>
              <p:nvPr/>
            </p:nvSpPr>
            <p:spPr>
              <a:xfrm>
                <a:off x="3927403" y="1790048"/>
                <a:ext cx="3629135"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m:t>
                          </m:r>
                          <m:r>
                            <a:rPr lang="es-ES" sz="1350" i="1">
                              <a:latin typeface="Cambria Math" panose="02040503050406030204" pitchFamily="18" charset="0"/>
                            </a:rPr>
                            <m:t>2</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m:t>
                          </m:r>
                          <m:r>
                            <a:rPr lang="es-ES" sz="1350" i="1">
                              <a:latin typeface="Cambria Math" panose="02040503050406030204" pitchFamily="18" charset="0"/>
                            </a:rPr>
                            <m:t>1</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𝑥</m:t>
                          </m:r>
                        </m:sub>
                      </m:sSub>
                      <m:r>
                        <a:rPr lang="es-ES" sz="1350" i="1">
                          <a:latin typeface="Cambria Math" panose="02040503050406030204" pitchFamily="18" charset="0"/>
                        </a:rPr>
                        <m:t>=</m:t>
                      </m:r>
                      <m:r>
                        <a:rPr lang="es-ES" sz="1350" i="1">
                          <a:latin typeface="Cambria Math" panose="02040503050406030204" pitchFamily="18" charset="0"/>
                        </a:rPr>
                        <m:t>0</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2</m:t>
                          </m:r>
                        </m:sub>
                      </m:sSub>
                      <m:d>
                        <m:dPr>
                          <m:ctrlPr>
                            <a:rPr lang="es-ES" sz="1350" i="1">
                              <a:latin typeface="Cambria Math" panose="02040503050406030204" pitchFamily="18" charset="0"/>
                            </a:rPr>
                          </m:ctrlPr>
                        </m:dPr>
                        <m:e>
                          <m:r>
                            <a:rPr lang="es-ES" sz="1350" i="1">
                              <a:latin typeface="Cambria Math" panose="02040503050406030204" pitchFamily="18" charset="0"/>
                            </a:rPr>
                            <m:t>𝐼</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𝐼</m:t>
                              </m:r>
                            </m:e>
                            <m:sub>
                              <m:r>
                                <a:rPr lang="es-ES" sz="1350" i="1">
                                  <a:latin typeface="Cambria Math" panose="02040503050406030204" pitchFamily="18" charset="0"/>
                                </a:rPr>
                                <m:t>1</m:t>
                              </m:r>
                            </m:sub>
                          </m:sSub>
                        </m:e>
                      </m:d>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1</m:t>
                          </m:r>
                        </m:sub>
                      </m:sSub>
                      <m:sSub>
                        <m:sSubPr>
                          <m:ctrlPr>
                            <a:rPr lang="es-ES" sz="1350" i="1">
                              <a:latin typeface="Cambria Math" panose="02040503050406030204" pitchFamily="18" charset="0"/>
                            </a:rPr>
                          </m:ctrlPr>
                        </m:sSubPr>
                        <m:e>
                          <m:r>
                            <a:rPr lang="es-ES" sz="1350" i="1">
                              <a:latin typeface="Cambria Math" panose="02040503050406030204" pitchFamily="18" charset="0"/>
                            </a:rPr>
                            <m:t>𝐼</m:t>
                          </m:r>
                        </m:e>
                        <m:sub>
                          <m:r>
                            <a:rPr lang="es-ES" sz="1350" i="1">
                              <a:latin typeface="Cambria Math" panose="02040503050406030204" pitchFamily="18" charset="0"/>
                            </a:rPr>
                            <m:t>1</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𝑥</m:t>
                          </m:r>
                        </m:sub>
                      </m:sSub>
                      <m:r>
                        <a:rPr lang="es-ES" sz="1350" i="1">
                          <a:latin typeface="Cambria Math" panose="02040503050406030204" pitchFamily="18" charset="0"/>
                        </a:rPr>
                        <m:t>=</m:t>
                      </m:r>
                      <m:r>
                        <a:rPr lang="es-ES" sz="1350" i="1">
                          <a:latin typeface="Cambria Math" panose="02040503050406030204" pitchFamily="18" charset="0"/>
                        </a:rPr>
                        <m:t>0</m:t>
                      </m:r>
                    </m:oMath>
                  </m:oMathPara>
                </a14:m>
                <a:endParaRPr lang="es-ES" sz="1350" dirty="0"/>
              </a:p>
            </p:txBody>
          </p:sp>
        </mc:Choice>
        <mc:Fallback xmlns="">
          <p:sp>
            <p:nvSpPr>
              <p:cNvPr id="23" name="CuadroTexto 22">
                <a:extLst>
                  <a:ext uri="{FF2B5EF4-FFF2-40B4-BE49-F238E27FC236}">
                    <a16:creationId xmlns:a16="http://schemas.microsoft.com/office/drawing/2014/main" id="{2E26505D-6FBE-4432-9226-C40EB99F005F}"/>
                  </a:ext>
                </a:extLst>
              </p:cNvPr>
              <p:cNvSpPr txBox="1">
                <a:spLocks noRot="1" noChangeAspect="1" noMove="1" noResize="1" noEditPoints="1" noAdjustHandles="1" noChangeArrowheads="1" noChangeShapeType="1" noTextEdit="1"/>
              </p:cNvSpPr>
              <p:nvPr/>
            </p:nvSpPr>
            <p:spPr>
              <a:xfrm>
                <a:off x="3927403" y="1790048"/>
                <a:ext cx="3629135" cy="207749"/>
              </a:xfrm>
              <a:prstGeom prst="rect">
                <a:avLst/>
              </a:prstGeom>
              <a:blipFill>
                <a:blip r:embed="rId4"/>
                <a:stretch>
                  <a:fillRect l="-503" r="-503" b="-1764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4" name="CuadroTexto 23">
                <a:extLst>
                  <a:ext uri="{FF2B5EF4-FFF2-40B4-BE49-F238E27FC236}">
                    <a16:creationId xmlns:a16="http://schemas.microsoft.com/office/drawing/2014/main" id="{3A270B8A-D53B-40DB-9301-6BEB68F7EC55}"/>
                  </a:ext>
                </a:extLst>
              </p:cNvPr>
              <p:cNvSpPr txBox="1"/>
              <p:nvPr/>
            </p:nvSpPr>
            <p:spPr>
              <a:xfrm>
                <a:off x="3839717" y="2156969"/>
                <a:ext cx="4328364" cy="3945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10</m:t>
                      </m:r>
                      <m:d>
                        <m:dPr>
                          <m:ctrlPr>
                            <a:rPr lang="es-ES" sz="1350" i="1">
                              <a:latin typeface="Cambria Math" panose="02040503050406030204" pitchFamily="18" charset="0"/>
                            </a:rPr>
                          </m:ctrlPr>
                        </m:dPr>
                        <m:e>
                          <m:r>
                            <a:rPr lang="es-ES" sz="1350" i="1">
                              <a:latin typeface="Cambria Math" panose="02040503050406030204" pitchFamily="18" charset="0"/>
                            </a:rPr>
                            <m:t>5</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𝐼</m:t>
                              </m:r>
                            </m:e>
                            <m:sub>
                              <m:r>
                                <a:rPr lang="es-ES" sz="1350" i="1">
                                  <a:latin typeface="Cambria Math" panose="02040503050406030204" pitchFamily="18" charset="0"/>
                                </a:rPr>
                                <m:t>1</m:t>
                              </m:r>
                            </m:sub>
                          </m:sSub>
                        </m:e>
                      </m:d>
                      <m:r>
                        <a:rPr lang="es-ES" sz="1350" i="1">
                          <a:latin typeface="Cambria Math" panose="02040503050406030204" pitchFamily="18" charset="0"/>
                        </a:rPr>
                        <m:t>+</m:t>
                      </m:r>
                      <m:r>
                        <a:rPr lang="es-ES" sz="1350" i="1">
                          <a:latin typeface="Cambria Math" panose="02040503050406030204" pitchFamily="18" charset="0"/>
                        </a:rPr>
                        <m:t>10</m:t>
                      </m:r>
                      <m:sSub>
                        <m:sSubPr>
                          <m:ctrlPr>
                            <a:rPr lang="es-ES" sz="1350" i="1">
                              <a:latin typeface="Cambria Math" panose="02040503050406030204" pitchFamily="18" charset="0"/>
                            </a:rPr>
                          </m:ctrlPr>
                        </m:sSubPr>
                        <m:e>
                          <m:r>
                            <a:rPr lang="es-ES" sz="1350" i="1">
                              <a:latin typeface="Cambria Math" panose="02040503050406030204" pitchFamily="18" charset="0"/>
                            </a:rPr>
                            <m:t>𝐼</m:t>
                          </m:r>
                        </m:e>
                        <m:sub>
                          <m:r>
                            <a:rPr lang="es-ES" sz="1350" i="1">
                              <a:latin typeface="Cambria Math" panose="02040503050406030204" pitchFamily="18" charset="0"/>
                            </a:rPr>
                            <m:t>1</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𝑥</m:t>
                          </m:r>
                        </m:sub>
                      </m:sSub>
                      <m:r>
                        <a:rPr lang="es-ES" sz="1350" i="1">
                          <a:latin typeface="Cambria Math" panose="02040503050406030204" pitchFamily="18" charset="0"/>
                        </a:rPr>
                        <m:t>=</m:t>
                      </m:r>
                      <m:r>
                        <a:rPr lang="es-ES" sz="1350" i="1">
                          <a:latin typeface="Cambria Math" panose="02040503050406030204" pitchFamily="18" charset="0"/>
                        </a:rPr>
                        <m:t>0</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𝐼</m:t>
                          </m:r>
                        </m:e>
                        <m:sub>
                          <m:r>
                            <a:rPr lang="es-ES" sz="1350" i="1">
                              <a:latin typeface="Cambria Math" panose="02040503050406030204" pitchFamily="18" charset="0"/>
                            </a:rPr>
                            <m:t>1</m:t>
                          </m:r>
                        </m:sub>
                      </m:sSub>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𝑥</m:t>
                              </m:r>
                            </m:sub>
                          </m:sSub>
                          <m:r>
                            <a:rPr lang="es-ES" sz="1350" i="1">
                              <a:latin typeface="Cambria Math" panose="02040503050406030204" pitchFamily="18" charset="0"/>
                            </a:rPr>
                            <m:t>−</m:t>
                          </m:r>
                          <m:r>
                            <a:rPr lang="es-ES" sz="1350" i="1">
                              <a:latin typeface="Cambria Math" panose="02040503050406030204" pitchFamily="18" charset="0"/>
                            </a:rPr>
                            <m:t>50</m:t>
                          </m:r>
                        </m:num>
                        <m:den>
                          <m:r>
                            <a:rPr lang="es-ES" sz="1350" i="1">
                              <a:latin typeface="Cambria Math" panose="02040503050406030204" pitchFamily="18" charset="0"/>
                            </a:rPr>
                            <m:t>20</m:t>
                          </m:r>
                        </m:den>
                      </m:f>
                      <m:r>
                        <a:rPr lang="es-ES" sz="1350" i="1">
                          <a:latin typeface="Cambria Math" panose="02040503050406030204" pitchFamily="18" charset="0"/>
                        </a:rPr>
                        <m:t>=−</m:t>
                      </m:r>
                      <m:f>
                        <m:fPr>
                          <m:ctrlPr>
                            <a:rPr lang="es-ES" sz="1350" i="1">
                              <a:latin typeface="Cambria Math" panose="02040503050406030204" pitchFamily="18" charset="0"/>
                            </a:rPr>
                          </m:ctrlPr>
                        </m:fPr>
                        <m:num>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𝑥</m:t>
                              </m:r>
                            </m:sub>
                          </m:sSub>
                        </m:num>
                        <m:den>
                          <m:r>
                            <a:rPr lang="es-ES" sz="1350" i="1">
                              <a:latin typeface="Cambria Math" panose="02040503050406030204" pitchFamily="18" charset="0"/>
                            </a:rPr>
                            <m:t>20</m:t>
                          </m:r>
                        </m:den>
                      </m:f>
                      <m:r>
                        <a:rPr lang="es-ES" sz="1350" i="1">
                          <a:latin typeface="Cambria Math" panose="02040503050406030204" pitchFamily="18" charset="0"/>
                        </a:rPr>
                        <m:t>−</m:t>
                      </m:r>
                      <m:r>
                        <a:rPr lang="es-ES" sz="1350" i="1">
                          <a:latin typeface="Cambria Math" panose="02040503050406030204" pitchFamily="18" charset="0"/>
                        </a:rPr>
                        <m:t>2</m:t>
                      </m:r>
                      <m:r>
                        <a:rPr lang="es-ES" sz="1350" i="1">
                          <a:latin typeface="Cambria Math" panose="02040503050406030204" pitchFamily="18" charset="0"/>
                        </a:rPr>
                        <m:t>.</m:t>
                      </m:r>
                      <m:r>
                        <a:rPr lang="es-ES" sz="1350" i="1">
                          <a:latin typeface="Cambria Math" panose="02040503050406030204" pitchFamily="18" charset="0"/>
                        </a:rPr>
                        <m:t>5</m:t>
                      </m:r>
                    </m:oMath>
                  </m:oMathPara>
                </a14:m>
                <a:endParaRPr lang="es-ES" sz="1350" dirty="0"/>
              </a:p>
            </p:txBody>
          </p:sp>
        </mc:Choice>
        <mc:Fallback xmlns="">
          <p:sp>
            <p:nvSpPr>
              <p:cNvPr id="24" name="CuadroTexto 23">
                <a:extLst>
                  <a:ext uri="{FF2B5EF4-FFF2-40B4-BE49-F238E27FC236}">
                    <a16:creationId xmlns:a16="http://schemas.microsoft.com/office/drawing/2014/main" id="{3A270B8A-D53B-40DB-9301-6BEB68F7EC55}"/>
                  </a:ext>
                </a:extLst>
              </p:cNvPr>
              <p:cNvSpPr txBox="1">
                <a:spLocks noRot="1" noChangeAspect="1" noMove="1" noResize="1" noEditPoints="1" noAdjustHandles="1" noChangeArrowheads="1" noChangeShapeType="1" noTextEdit="1"/>
              </p:cNvSpPr>
              <p:nvPr/>
            </p:nvSpPr>
            <p:spPr>
              <a:xfrm>
                <a:off x="3839717" y="2156969"/>
                <a:ext cx="4328364" cy="394532"/>
              </a:xfrm>
              <a:prstGeom prst="rect">
                <a:avLst/>
              </a:prstGeom>
              <a:blipFill>
                <a:blip r:embed="rId5"/>
                <a:stretch>
                  <a:fillRect l="-423" t="-3077" r="-563" b="-13846"/>
                </a:stretch>
              </a:blipFill>
            </p:spPr>
            <p:txBody>
              <a:bodyPr/>
              <a:lstStyle/>
              <a:p>
                <a:r>
                  <a:rPr lang="es-ES">
                    <a:noFill/>
                  </a:rPr>
                  <a:t> </a:t>
                </a:r>
              </a:p>
            </p:txBody>
          </p:sp>
        </mc:Fallback>
      </mc:AlternateContent>
      <p:sp>
        <p:nvSpPr>
          <p:cNvPr id="26" name="CuadroTexto 25">
            <a:extLst>
              <a:ext uri="{FF2B5EF4-FFF2-40B4-BE49-F238E27FC236}">
                <a16:creationId xmlns:a16="http://schemas.microsoft.com/office/drawing/2014/main" id="{E82911C4-76A5-4758-8AF3-140CF2CBC87C}"/>
              </a:ext>
            </a:extLst>
          </p:cNvPr>
          <p:cNvSpPr txBox="1"/>
          <p:nvPr/>
        </p:nvSpPr>
        <p:spPr>
          <a:xfrm>
            <a:off x="1507753" y="1578384"/>
            <a:ext cx="968535" cy="300082"/>
          </a:xfrm>
          <a:prstGeom prst="rect">
            <a:avLst/>
          </a:prstGeom>
          <a:noFill/>
        </p:spPr>
        <p:txBody>
          <a:bodyPr wrap="none" rtlCol="0">
            <a:spAutoFit/>
          </a:bodyPr>
          <a:lstStyle/>
          <a:p>
            <a:r>
              <a:rPr lang="es-ES" sz="1350" dirty="0"/>
              <a:t>+             -</a:t>
            </a:r>
          </a:p>
        </p:txBody>
      </p:sp>
      <p:sp>
        <p:nvSpPr>
          <p:cNvPr id="27" name="CuadroTexto 26">
            <a:extLst>
              <a:ext uri="{FF2B5EF4-FFF2-40B4-BE49-F238E27FC236}">
                <a16:creationId xmlns:a16="http://schemas.microsoft.com/office/drawing/2014/main" id="{BF32E8BB-952B-4BE8-8732-0F9A4EF5D649}"/>
              </a:ext>
            </a:extLst>
          </p:cNvPr>
          <p:cNvSpPr txBox="1"/>
          <p:nvPr/>
        </p:nvSpPr>
        <p:spPr>
          <a:xfrm>
            <a:off x="1280000" y="1727277"/>
            <a:ext cx="285656" cy="923330"/>
          </a:xfrm>
          <a:prstGeom prst="rect">
            <a:avLst/>
          </a:prstGeom>
          <a:noFill/>
        </p:spPr>
        <p:txBody>
          <a:bodyPr wrap="none" rtlCol="0">
            <a:spAutoFit/>
          </a:bodyPr>
          <a:lstStyle/>
          <a:p>
            <a:r>
              <a:rPr lang="es-ES" sz="1350" dirty="0"/>
              <a:t>-</a:t>
            </a:r>
          </a:p>
          <a:p>
            <a:endParaRPr lang="es-ES" sz="1350" dirty="0"/>
          </a:p>
          <a:p>
            <a:endParaRPr lang="es-ES" sz="1350" dirty="0"/>
          </a:p>
          <a:p>
            <a:r>
              <a:rPr lang="es-ES" sz="1350" dirty="0"/>
              <a:t>+</a:t>
            </a:r>
          </a:p>
        </p:txBody>
      </p:sp>
      <p:sp>
        <p:nvSpPr>
          <p:cNvPr id="28" name="CuadroTexto 27">
            <a:extLst>
              <a:ext uri="{FF2B5EF4-FFF2-40B4-BE49-F238E27FC236}">
                <a16:creationId xmlns:a16="http://schemas.microsoft.com/office/drawing/2014/main" id="{B6A9790A-46E3-4435-BBCD-D5970E1EB45F}"/>
              </a:ext>
            </a:extLst>
          </p:cNvPr>
          <p:cNvSpPr txBox="1"/>
          <p:nvPr/>
        </p:nvSpPr>
        <p:spPr>
          <a:xfrm rot="10800000">
            <a:off x="2553406" y="1712429"/>
            <a:ext cx="285656" cy="1131079"/>
          </a:xfrm>
          <a:prstGeom prst="rect">
            <a:avLst/>
          </a:prstGeom>
          <a:noFill/>
        </p:spPr>
        <p:txBody>
          <a:bodyPr wrap="square" rtlCol="0">
            <a:spAutoFit/>
          </a:bodyPr>
          <a:lstStyle/>
          <a:p>
            <a:r>
              <a:rPr lang="es-ES" sz="1350" dirty="0"/>
              <a:t>-</a:t>
            </a:r>
          </a:p>
          <a:p>
            <a:endParaRPr lang="es-ES" sz="1350" dirty="0"/>
          </a:p>
          <a:p>
            <a:endParaRPr lang="es-ES" sz="1350" dirty="0"/>
          </a:p>
          <a:p>
            <a:endParaRPr lang="es-ES" sz="1350" dirty="0"/>
          </a:p>
          <a:p>
            <a:r>
              <a:rPr lang="es-ES" sz="1350" dirty="0"/>
              <a:t>+</a:t>
            </a:r>
          </a:p>
        </p:txBody>
      </p:sp>
      <p:graphicFrame>
        <p:nvGraphicFramePr>
          <p:cNvPr id="29" name="Gráfico 28">
            <a:extLst>
              <a:ext uri="{FF2B5EF4-FFF2-40B4-BE49-F238E27FC236}">
                <a16:creationId xmlns:a16="http://schemas.microsoft.com/office/drawing/2014/main" id="{45A6A8BF-F892-4483-9A49-1A344F696CF0}"/>
              </a:ext>
            </a:extLst>
          </p:cNvPr>
          <p:cNvGraphicFramePr>
            <a:graphicFrameLocks/>
          </p:cNvGraphicFramePr>
          <p:nvPr/>
        </p:nvGraphicFramePr>
        <p:xfrm>
          <a:off x="1362899" y="3586100"/>
          <a:ext cx="3429000" cy="2057400"/>
        </p:xfrm>
        <a:graphic>
          <a:graphicData uri="http://schemas.openxmlformats.org/drawingml/2006/chart">
            <c:chart xmlns:c="http://schemas.openxmlformats.org/drawingml/2006/chart" xmlns:r="http://schemas.openxmlformats.org/officeDocument/2006/relationships" r:id="rId6"/>
          </a:graphicData>
        </a:graphic>
      </p:graphicFrame>
      <p:sp>
        <p:nvSpPr>
          <p:cNvPr id="2" name="Marcador de número de diapositiva 1">
            <a:extLst>
              <a:ext uri="{FF2B5EF4-FFF2-40B4-BE49-F238E27FC236}">
                <a16:creationId xmlns:a16="http://schemas.microsoft.com/office/drawing/2014/main" id="{B0B59AD3-3398-4B3C-85C9-D7EA94F780CE}"/>
              </a:ext>
            </a:extLst>
          </p:cNvPr>
          <p:cNvSpPr>
            <a:spLocks noGrp="1"/>
          </p:cNvSpPr>
          <p:nvPr>
            <p:ph type="sldNum" sz="quarter" idx="12"/>
          </p:nvPr>
        </p:nvSpPr>
        <p:spPr/>
        <p:txBody>
          <a:bodyPr/>
          <a:lstStyle/>
          <a:p>
            <a:fld id="{78733FC4-8689-4CA5-A153-34ADD6EFE592}" type="slidenum">
              <a:rPr lang="es-ES" smtClean="0"/>
              <a:t>101</a:t>
            </a:fld>
            <a:endParaRPr lang="es-ES"/>
          </a:p>
        </p:txBody>
      </p:sp>
    </p:spTree>
    <p:extLst>
      <p:ext uri="{BB962C8B-B14F-4D97-AF65-F5344CB8AC3E}">
        <p14:creationId xmlns:p14="http://schemas.microsoft.com/office/powerpoint/2010/main" val="68701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p:bldP spid="23" grpId="0"/>
      <p:bldP spid="24" grpId="0"/>
      <p:bldGraphic spid="29" grpId="0">
        <p:bldAsOne/>
      </p:bldGraphic>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80DE5FB0-19FA-4A09-9D02-3989B1392C8D}"/>
              </a:ext>
            </a:extLst>
          </p:cNvPr>
          <p:cNvSpPr/>
          <p:nvPr/>
        </p:nvSpPr>
        <p:spPr>
          <a:xfrm>
            <a:off x="85725" y="857251"/>
            <a:ext cx="8643938" cy="507831"/>
          </a:xfrm>
          <a:prstGeom prst="rect">
            <a:avLst/>
          </a:prstGeom>
        </p:spPr>
        <p:txBody>
          <a:bodyPr wrap="square">
            <a:spAutoFit/>
          </a:bodyPr>
          <a:lstStyle/>
          <a:p>
            <a:pPr algn="just"/>
            <a:r>
              <a:rPr lang="es-ES" sz="1350" b="1" dirty="0">
                <a:latin typeface="Arial" panose="020B0604020202020204" pitchFamily="34" charset="0"/>
                <a:ea typeface="Times New Roman" panose="02020603050405020304" pitchFamily="18" charset="0"/>
                <a:cs typeface="Times New Roman" panose="02020603050405020304" pitchFamily="18" charset="0"/>
              </a:rPr>
              <a:t>Problema 3</a:t>
            </a:r>
            <a:r>
              <a:rPr lang="es-ES" sz="1350" dirty="0">
                <a:latin typeface="Arial" panose="020B0604020202020204" pitchFamily="34" charset="0"/>
                <a:ea typeface="Times New Roman" panose="02020603050405020304" pitchFamily="18" charset="0"/>
                <a:cs typeface="Times New Roman" panose="02020603050405020304" pitchFamily="18" charset="0"/>
              </a:rPr>
              <a:t> Si el diodo </a:t>
            </a:r>
            <a:r>
              <a:rPr lang="es-ES" sz="1350" dirty="0" err="1">
                <a:latin typeface="Arial" panose="020B0604020202020204" pitchFamily="34" charset="0"/>
                <a:ea typeface="Times New Roman" panose="02020603050405020304" pitchFamily="18" charset="0"/>
                <a:cs typeface="Times New Roman" panose="02020603050405020304" pitchFamily="18" charset="0"/>
              </a:rPr>
              <a:t>Zéner</a:t>
            </a:r>
            <a:r>
              <a:rPr lang="es-ES" sz="1350" dirty="0">
                <a:latin typeface="Arial" panose="020B0604020202020204" pitchFamily="34" charset="0"/>
                <a:ea typeface="Times New Roman" panose="02020603050405020304" pitchFamily="18" charset="0"/>
                <a:cs typeface="Times New Roman" panose="02020603050405020304" pitchFamily="18" charset="0"/>
              </a:rPr>
              <a:t> de la figura tiene un voltaje de activación </a:t>
            </a:r>
            <a:r>
              <a:rPr lang="es-ES" sz="1350" b="1" dirty="0">
                <a:latin typeface="Arial" panose="020B0604020202020204" pitchFamily="34" charset="0"/>
                <a:ea typeface="Times New Roman" panose="02020603050405020304" pitchFamily="18" charset="0"/>
                <a:cs typeface="Times New Roman" panose="02020603050405020304" pitchFamily="18" charset="0"/>
              </a:rPr>
              <a:t>de 0,7 V </a:t>
            </a:r>
            <a:r>
              <a:rPr lang="es-ES" sz="1350" dirty="0">
                <a:latin typeface="Arial" panose="020B0604020202020204" pitchFamily="34" charset="0"/>
                <a:ea typeface="Times New Roman" panose="02020603050405020304" pitchFamily="18" charset="0"/>
                <a:cs typeface="Times New Roman" panose="02020603050405020304" pitchFamily="18" charset="0"/>
              </a:rPr>
              <a:t>y un voltaje de </a:t>
            </a:r>
            <a:r>
              <a:rPr lang="es-ES" sz="1350" b="1" dirty="0">
                <a:latin typeface="Arial" panose="020B0604020202020204" pitchFamily="34" charset="0"/>
                <a:ea typeface="Times New Roman" panose="02020603050405020304" pitchFamily="18" charset="0"/>
                <a:cs typeface="Times New Roman" panose="02020603050405020304" pitchFamily="18" charset="0"/>
              </a:rPr>
              <a:t>ruptura de 3 V </a:t>
            </a:r>
            <a:r>
              <a:rPr lang="es-ES" sz="1350" dirty="0">
                <a:latin typeface="Arial" panose="020B0604020202020204" pitchFamily="34" charset="0"/>
                <a:ea typeface="Times New Roman" panose="02020603050405020304" pitchFamily="18" charset="0"/>
                <a:cs typeface="Times New Roman" panose="02020603050405020304" pitchFamily="18" charset="0"/>
              </a:rPr>
              <a:t>hallar su punto de trabajo (</a:t>
            </a:r>
            <a:r>
              <a:rPr lang="es-ES" sz="1350" dirty="0" err="1">
                <a:latin typeface="Arial" panose="020B0604020202020204" pitchFamily="34" charset="0"/>
                <a:ea typeface="Times New Roman" panose="02020603050405020304" pitchFamily="18" charset="0"/>
                <a:cs typeface="Times New Roman" panose="02020603050405020304" pitchFamily="18" charset="0"/>
              </a:rPr>
              <a:t>v</a:t>
            </a:r>
            <a:r>
              <a:rPr lang="es-ES" sz="1350" baseline="-25000" dirty="0" err="1">
                <a:latin typeface="Arial" panose="020B0604020202020204" pitchFamily="34" charset="0"/>
                <a:ea typeface="Times New Roman" panose="02020603050405020304" pitchFamily="18" charset="0"/>
                <a:cs typeface="Times New Roman" panose="02020603050405020304" pitchFamily="18" charset="0"/>
              </a:rPr>
              <a:t>in</a:t>
            </a:r>
            <a:r>
              <a:rPr lang="es-ES" sz="1350" dirty="0">
                <a:latin typeface="Arial" panose="020B0604020202020204" pitchFamily="34" charset="0"/>
                <a:ea typeface="Times New Roman" panose="02020603050405020304" pitchFamily="18" charset="0"/>
                <a:cs typeface="Times New Roman" panose="02020603050405020304" pitchFamily="18" charset="0"/>
              </a:rPr>
              <a:t> = 12 V,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350" dirty="0">
                <a:latin typeface="Arial" panose="020B0604020202020204" pitchFamily="34" charset="0"/>
                <a:ea typeface="Times New Roman" panose="02020603050405020304" pitchFamily="18" charset="0"/>
                <a:cs typeface="Times New Roman" panose="02020603050405020304" pitchFamily="18" charset="0"/>
              </a:rPr>
              <a:t>= 1 k</a:t>
            </a:r>
            <a:r>
              <a:rPr lang="es-ES" sz="1350" dirty="0">
                <a:latin typeface="Symbol" panose="05050102010706020507" pitchFamily="18" charset="2"/>
                <a:ea typeface="Times New Roman" panose="02020603050405020304" pitchFamily="18" charset="0"/>
              </a:rPr>
              <a:t>W</a:t>
            </a:r>
            <a:r>
              <a:rPr lang="es-ES" sz="1350" dirty="0">
                <a:latin typeface="Arial" panose="020B0604020202020204" pitchFamily="34" charset="0"/>
                <a:ea typeface="Times New Roman" panose="02020603050405020304" pitchFamily="18" charset="0"/>
                <a:cs typeface="Times New Roman" panose="02020603050405020304" pitchFamily="18" charset="0"/>
              </a:rPr>
              <a:t>,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2 </a:t>
            </a:r>
            <a:r>
              <a:rPr lang="es-ES" sz="1350" dirty="0">
                <a:latin typeface="Arial" panose="020B0604020202020204" pitchFamily="34" charset="0"/>
                <a:ea typeface="Times New Roman" panose="02020603050405020304" pitchFamily="18" charset="0"/>
                <a:cs typeface="Times New Roman" panose="02020603050405020304" pitchFamily="18" charset="0"/>
              </a:rPr>
              <a:t>= 1 k</a:t>
            </a:r>
            <a:r>
              <a:rPr lang="es-ES" sz="1350" dirty="0">
                <a:latin typeface="Symbol" panose="05050102010706020507" pitchFamily="18" charset="2"/>
                <a:ea typeface="Times New Roman" panose="02020603050405020304" pitchFamily="18" charset="0"/>
              </a:rPr>
              <a:t>W </a:t>
            </a:r>
            <a:r>
              <a:rPr lang="es-ES" sz="1350" dirty="0">
                <a:latin typeface="Arial" panose="020B0604020202020204" pitchFamily="34" charset="0"/>
                <a:ea typeface="Times New Roman" panose="02020603050405020304" pitchFamily="18" charset="0"/>
                <a:cs typeface="Times New Roman" panose="02020603050405020304" pitchFamily="18" charset="0"/>
              </a:rPr>
              <a:t>y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3 </a:t>
            </a:r>
            <a:r>
              <a:rPr lang="es-ES" sz="1350" dirty="0">
                <a:latin typeface="Arial" panose="020B0604020202020204" pitchFamily="34" charset="0"/>
                <a:ea typeface="Times New Roman" panose="02020603050405020304" pitchFamily="18" charset="0"/>
                <a:cs typeface="Times New Roman" panose="02020603050405020304" pitchFamily="18" charset="0"/>
              </a:rPr>
              <a:t>= 0.5 k</a:t>
            </a:r>
            <a:r>
              <a:rPr lang="es-ES" sz="1350" dirty="0">
                <a:latin typeface="Symbol" panose="05050102010706020507" pitchFamily="18" charset="2"/>
                <a:ea typeface="Times New Roman" panose="02020603050405020304" pitchFamily="18" charset="0"/>
              </a:rPr>
              <a:t>W)</a:t>
            </a:r>
            <a:endParaRPr lang="es-ES" sz="1350" dirty="0">
              <a:latin typeface="Times New Roman" panose="02020603050405020304" pitchFamily="18" charset="0"/>
              <a:ea typeface="Times New Roman" panose="02020603050405020304" pitchFamily="18" charset="0"/>
            </a:endParaRPr>
          </a:p>
        </p:txBody>
      </p:sp>
      <p:pic>
        <p:nvPicPr>
          <p:cNvPr id="5" name="Imagen 4">
            <a:extLst>
              <a:ext uri="{FF2B5EF4-FFF2-40B4-BE49-F238E27FC236}">
                <a16:creationId xmlns:a16="http://schemas.microsoft.com/office/drawing/2014/main" id="{0EC869A7-05A2-4E4C-B9E3-6DA4587ED7A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75034" y="1500187"/>
            <a:ext cx="2114907" cy="1364456"/>
          </a:xfrm>
          <a:prstGeom prst="rect">
            <a:avLst/>
          </a:prstGeom>
          <a:noFill/>
          <a:ln>
            <a:noFill/>
          </a:ln>
        </p:spPr>
      </p:pic>
      <p:sp>
        <p:nvSpPr>
          <p:cNvPr id="6" name="Rectángulo 5">
            <a:extLst>
              <a:ext uri="{FF2B5EF4-FFF2-40B4-BE49-F238E27FC236}">
                <a16:creationId xmlns:a16="http://schemas.microsoft.com/office/drawing/2014/main" id="{786951AB-1470-44A7-B260-A6DDE63C74C3}"/>
              </a:ext>
            </a:extLst>
          </p:cNvPr>
          <p:cNvSpPr/>
          <p:nvPr/>
        </p:nvSpPr>
        <p:spPr>
          <a:xfrm>
            <a:off x="2593181" y="1411899"/>
            <a:ext cx="6221849" cy="507831"/>
          </a:xfrm>
          <a:prstGeom prst="rect">
            <a:avLst/>
          </a:prstGeom>
        </p:spPr>
        <p:txBody>
          <a:bodyPr wrap="square">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Empezamos haciendo un equivalente de Thévenin de toda la parte lineal del circuito (</a:t>
            </a:r>
            <a:r>
              <a:rPr lang="es-ES" sz="1350" dirty="0" err="1">
                <a:latin typeface="Arial" panose="020B0604020202020204" pitchFamily="34" charset="0"/>
                <a:ea typeface="Times New Roman" panose="02020603050405020304" pitchFamily="18" charset="0"/>
                <a:cs typeface="Times New Roman" panose="02020603050405020304" pitchFamily="18" charset="0"/>
              </a:rPr>
              <a:t>V</a:t>
            </a:r>
            <a:r>
              <a:rPr lang="es-ES" sz="1350" baseline="-25000" dirty="0" err="1">
                <a:latin typeface="Arial" panose="020B0604020202020204" pitchFamily="34" charset="0"/>
                <a:ea typeface="Times New Roman" panose="02020603050405020304" pitchFamily="18" charset="0"/>
                <a:cs typeface="Times New Roman" panose="02020603050405020304" pitchFamily="18" charset="0"/>
              </a:rPr>
              <a:t>in</a:t>
            </a:r>
            <a:r>
              <a:rPr lang="es-ES" sz="1350" dirty="0">
                <a:latin typeface="Arial" panose="020B0604020202020204" pitchFamily="34" charset="0"/>
                <a:ea typeface="Times New Roman" panose="02020603050405020304" pitchFamily="18" charset="0"/>
                <a:cs typeface="Times New Roman" panose="02020603050405020304" pitchFamily="18" charset="0"/>
              </a:rPr>
              <a:t>,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350" dirty="0">
                <a:latin typeface="Arial" panose="020B0604020202020204" pitchFamily="34" charset="0"/>
                <a:ea typeface="Times New Roman" panose="02020603050405020304" pitchFamily="18" charset="0"/>
                <a:cs typeface="Times New Roman" panose="02020603050405020304" pitchFamily="18" charset="0"/>
              </a:rPr>
              <a:t>,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2</a:t>
            </a:r>
            <a:r>
              <a:rPr lang="es-ES" sz="1350" dirty="0">
                <a:latin typeface="Arial" panose="020B0604020202020204" pitchFamily="34" charset="0"/>
                <a:ea typeface="Times New Roman" panose="02020603050405020304" pitchFamily="18" charset="0"/>
                <a:cs typeface="Times New Roman" panose="02020603050405020304" pitchFamily="18" charset="0"/>
              </a:rPr>
              <a:t> y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3</a:t>
            </a:r>
            <a:r>
              <a:rPr lang="es-ES" sz="1350" dirty="0">
                <a:latin typeface="Arial" panose="020B0604020202020204" pitchFamily="34" charset="0"/>
                <a:ea typeface="Times New Roman" panose="02020603050405020304" pitchFamily="18" charset="0"/>
                <a:cs typeface="Times New Roman" panose="02020603050405020304" pitchFamily="18" charset="0"/>
              </a:rPr>
              <a:t>).</a:t>
            </a:r>
            <a:endParaRPr lang="es-ES" sz="1350" dirty="0">
              <a:latin typeface="Times New Roman" panose="02020603050405020304" pitchFamily="18" charset="0"/>
              <a:ea typeface="Times New Roman" panose="02020603050405020304" pitchFamily="18" charset="0"/>
            </a:endParaRPr>
          </a:p>
        </p:txBody>
      </p:sp>
      <p:graphicFrame>
        <p:nvGraphicFramePr>
          <p:cNvPr id="8" name="Objeto 7">
            <a:extLst>
              <a:ext uri="{FF2B5EF4-FFF2-40B4-BE49-F238E27FC236}">
                <a16:creationId xmlns:a16="http://schemas.microsoft.com/office/drawing/2014/main" id="{F7442227-5B80-4C71-AD20-9A35280C2FE9}"/>
              </a:ext>
            </a:extLst>
          </p:cNvPr>
          <p:cNvGraphicFramePr>
            <a:graphicFrameLocks noChangeAspect="1"/>
          </p:cNvGraphicFramePr>
          <p:nvPr/>
        </p:nvGraphicFramePr>
        <p:xfrm>
          <a:off x="2302669" y="3300412"/>
          <a:ext cx="1429941" cy="796529"/>
        </p:xfrm>
        <a:graphic>
          <a:graphicData uri="http://schemas.openxmlformats.org/presentationml/2006/ole">
            <mc:AlternateContent xmlns:mc="http://schemas.openxmlformats.org/markup-compatibility/2006">
              <mc:Choice xmlns:v="urn:schemas-microsoft-com:vml" Requires="v">
                <p:oleObj r:id="rId4" imgW="1524000" imgH="850900" progId="Equation.3">
                  <p:embed/>
                </p:oleObj>
              </mc:Choice>
              <mc:Fallback>
                <p:oleObj r:id="rId4" imgW="1524000" imgH="850900" progId="Equation.3">
                  <p:embed/>
                  <p:pic>
                    <p:nvPicPr>
                      <p:cNvPr id="8" name="Objeto 7">
                        <a:extLst>
                          <a:ext uri="{FF2B5EF4-FFF2-40B4-BE49-F238E27FC236}">
                            <a16:creationId xmlns:a16="http://schemas.microsoft.com/office/drawing/2014/main" id="{F7442227-5B80-4C71-AD20-9A35280C2F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2669" y="3300412"/>
                        <a:ext cx="1429941" cy="796529"/>
                      </a:xfrm>
                      <a:prstGeom prst="rect">
                        <a:avLst/>
                      </a:prstGeom>
                      <a:noFill/>
                    </p:spPr>
                  </p:pic>
                </p:oleObj>
              </mc:Fallback>
            </mc:AlternateContent>
          </a:graphicData>
        </a:graphic>
      </p:graphicFrame>
      <p:sp>
        <p:nvSpPr>
          <p:cNvPr id="9" name="Rectángulo 8">
            <a:extLst>
              <a:ext uri="{FF2B5EF4-FFF2-40B4-BE49-F238E27FC236}">
                <a16:creationId xmlns:a16="http://schemas.microsoft.com/office/drawing/2014/main" id="{3A232CE3-906B-4603-BE3E-050EF2CB90E4}"/>
              </a:ext>
            </a:extLst>
          </p:cNvPr>
          <p:cNvSpPr/>
          <p:nvPr/>
        </p:nvSpPr>
        <p:spPr>
          <a:xfrm>
            <a:off x="85725" y="4266164"/>
            <a:ext cx="8643938" cy="507831"/>
          </a:xfrm>
          <a:prstGeom prst="rect">
            <a:avLst/>
          </a:prstGeom>
        </p:spPr>
        <p:txBody>
          <a:bodyPr wrap="square">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Con el circuito equivalente de Thévenin, planeamos la ecuación de </a:t>
            </a:r>
            <a:r>
              <a:rPr lang="es-ES" sz="1350" dirty="0" err="1">
                <a:latin typeface="Arial" panose="020B0604020202020204" pitchFamily="34" charset="0"/>
                <a:ea typeface="Times New Roman" panose="02020603050405020304" pitchFamily="18" charset="0"/>
                <a:cs typeface="Times New Roman" panose="02020603050405020304" pitchFamily="18" charset="0"/>
              </a:rPr>
              <a:t>de</a:t>
            </a:r>
            <a:r>
              <a:rPr lang="es-ES" sz="1350" dirty="0">
                <a:latin typeface="Arial" panose="020B0604020202020204" pitchFamily="34" charset="0"/>
                <a:ea typeface="Times New Roman" panose="02020603050405020304" pitchFamily="18" charset="0"/>
                <a:cs typeface="Times New Roman" panose="02020603050405020304" pitchFamily="18" charset="0"/>
              </a:rPr>
              <a:t> Kirchhoff para obtener la recta de carga: (llamamos </a:t>
            </a:r>
            <a:r>
              <a:rPr lang="es-ES" sz="1350" dirty="0" err="1">
                <a:latin typeface="Arial" panose="020B0604020202020204" pitchFamily="34" charset="0"/>
                <a:ea typeface="Times New Roman" panose="02020603050405020304" pitchFamily="18" charset="0"/>
                <a:cs typeface="Times New Roman" panose="02020603050405020304" pitchFamily="18" charset="0"/>
              </a:rPr>
              <a:t>v­</a:t>
            </a:r>
            <a:r>
              <a:rPr lang="es-ES" sz="1350" baseline="-25000" dirty="0" err="1">
                <a:latin typeface="Arial" panose="020B0604020202020204" pitchFamily="34" charset="0"/>
                <a:ea typeface="Times New Roman" panose="02020603050405020304" pitchFamily="18" charset="0"/>
                <a:cs typeface="Times New Roman" panose="02020603050405020304" pitchFamily="18" charset="0"/>
              </a:rPr>
              <a:t>d</a:t>
            </a:r>
            <a:r>
              <a:rPr lang="es-ES" sz="1350" dirty="0">
                <a:latin typeface="Arial" panose="020B0604020202020204" pitchFamily="34" charset="0"/>
                <a:ea typeface="Times New Roman" panose="02020603050405020304" pitchFamily="18" charset="0"/>
                <a:cs typeface="Times New Roman" panose="02020603050405020304" pitchFamily="18" charset="0"/>
              </a:rPr>
              <a:t> al voltaje que cae en el diodo e i</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d</a:t>
            </a:r>
            <a:r>
              <a:rPr lang="es-ES" sz="1350" dirty="0">
                <a:latin typeface="Arial" panose="020B0604020202020204" pitchFamily="34" charset="0"/>
                <a:ea typeface="Times New Roman" panose="02020603050405020304" pitchFamily="18" charset="0"/>
                <a:cs typeface="Times New Roman" panose="02020603050405020304" pitchFamily="18" charset="0"/>
              </a:rPr>
              <a:t> a la corriente que lo atraviesa)</a:t>
            </a:r>
            <a:endParaRPr lang="es-ES" sz="1350" dirty="0">
              <a:latin typeface="Times New Roman" panose="02020603050405020304" pitchFamily="18" charset="0"/>
              <a:ea typeface="Times New Roman" panose="02020603050405020304" pitchFamily="18" charset="0"/>
            </a:endParaRPr>
          </a:p>
        </p:txBody>
      </p:sp>
      <p:pic>
        <p:nvPicPr>
          <p:cNvPr id="18" name="Imagen 17">
            <a:extLst>
              <a:ext uri="{FF2B5EF4-FFF2-40B4-BE49-F238E27FC236}">
                <a16:creationId xmlns:a16="http://schemas.microsoft.com/office/drawing/2014/main" id="{7581E0D3-2F19-48B4-94FB-3B87FC0DEBDF}"/>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contrast="70000"/>
                    </a14:imgEffect>
                  </a14:imgLayer>
                </a14:imgProps>
              </a:ext>
            </a:extLst>
          </a:blip>
          <a:stretch>
            <a:fillRect/>
          </a:stretch>
        </p:blipFill>
        <p:spPr>
          <a:xfrm>
            <a:off x="191113" y="4756375"/>
            <a:ext cx="1616256" cy="1261352"/>
          </a:xfrm>
          <a:prstGeom prst="rect">
            <a:avLst/>
          </a:prstGeom>
        </p:spPr>
      </p:pic>
      <p:pic>
        <p:nvPicPr>
          <p:cNvPr id="19" name="Imagen 18">
            <a:extLst>
              <a:ext uri="{FF2B5EF4-FFF2-40B4-BE49-F238E27FC236}">
                <a16:creationId xmlns:a16="http://schemas.microsoft.com/office/drawing/2014/main" id="{A0ABDBA3-FE89-419A-A3BB-E82EA27BE8EB}"/>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contrast="70000"/>
                    </a14:imgEffect>
                  </a14:imgLayer>
                </a14:imgProps>
              </a:ext>
            </a:extLst>
          </a:blip>
          <a:stretch>
            <a:fillRect/>
          </a:stretch>
        </p:blipFill>
        <p:spPr>
          <a:xfrm>
            <a:off x="247366" y="1443438"/>
            <a:ext cx="2142575" cy="1568366"/>
          </a:xfrm>
          <a:prstGeom prst="rect">
            <a:avLst/>
          </a:prstGeom>
        </p:spPr>
      </p:pic>
      <p:pic>
        <p:nvPicPr>
          <p:cNvPr id="20" name="Imagen 19">
            <a:extLst>
              <a:ext uri="{FF2B5EF4-FFF2-40B4-BE49-F238E27FC236}">
                <a16:creationId xmlns:a16="http://schemas.microsoft.com/office/drawing/2014/main" id="{50FF2A11-1FCD-44A5-AA57-596A4F14FFE5}"/>
              </a:ext>
            </a:extLst>
          </p:cNvPr>
          <p:cNvPicPr>
            <a:picLocks noChangeAspect="1"/>
          </p:cNvPicPr>
          <p:nvPr/>
        </p:nvPicPr>
        <p:blipFill>
          <a:blip r:embed="rId10">
            <a:extLst>
              <a:ext uri="{BEBA8EAE-BF5A-486C-A8C5-ECC9F3942E4B}">
                <a14:imgProps xmlns:a14="http://schemas.microsoft.com/office/drawing/2010/main">
                  <a14:imgLayer r:embed="rId11">
                    <a14:imgEffect>
                      <a14:brightnessContrast contrast="70000"/>
                    </a14:imgEffect>
                  </a14:imgLayer>
                </a14:imgProps>
              </a:ext>
            </a:extLst>
          </a:blip>
          <a:stretch>
            <a:fillRect/>
          </a:stretch>
        </p:blipFill>
        <p:spPr>
          <a:xfrm>
            <a:off x="2671764" y="1966548"/>
            <a:ext cx="1856053" cy="1355033"/>
          </a:xfrm>
          <a:prstGeom prst="rect">
            <a:avLst/>
          </a:prstGeom>
        </p:spPr>
      </p:pic>
      <p:pic>
        <p:nvPicPr>
          <p:cNvPr id="21" name="Imagen 20">
            <a:extLst>
              <a:ext uri="{FF2B5EF4-FFF2-40B4-BE49-F238E27FC236}">
                <a16:creationId xmlns:a16="http://schemas.microsoft.com/office/drawing/2014/main" id="{AF351018-D730-4482-A7C3-EC3E551539AC}"/>
              </a:ext>
            </a:extLst>
          </p:cNvPr>
          <p:cNvPicPr>
            <a:picLocks noChangeAspect="1"/>
          </p:cNvPicPr>
          <p:nvPr/>
        </p:nvPicPr>
        <p:blipFill>
          <a:blip r:embed="rId12">
            <a:extLst>
              <a:ext uri="{BEBA8EAE-BF5A-486C-A8C5-ECC9F3942E4B}">
                <a14:imgProps xmlns:a14="http://schemas.microsoft.com/office/drawing/2010/main">
                  <a14:imgLayer r:embed="rId13">
                    <a14:imgEffect>
                      <a14:brightnessContrast contrast="70000"/>
                    </a14:imgEffect>
                  </a14:imgLayer>
                </a14:imgProps>
              </a:ext>
            </a:extLst>
          </a:blip>
          <a:stretch>
            <a:fillRect/>
          </a:stretch>
        </p:blipFill>
        <p:spPr>
          <a:xfrm>
            <a:off x="4945293" y="1896647"/>
            <a:ext cx="2209105" cy="1375988"/>
          </a:xfrm>
          <a:prstGeom prst="rect">
            <a:avLst/>
          </a:prstGeom>
        </p:spPr>
      </p:pic>
      <p:pic>
        <p:nvPicPr>
          <p:cNvPr id="22" name="Imagen 21">
            <a:extLst>
              <a:ext uri="{FF2B5EF4-FFF2-40B4-BE49-F238E27FC236}">
                <a16:creationId xmlns:a16="http://schemas.microsoft.com/office/drawing/2014/main" id="{F960736E-24F4-4C47-B337-29A83420DC4C}"/>
              </a:ext>
            </a:extLst>
          </p:cNvPr>
          <p:cNvPicPr>
            <a:picLocks noChangeAspect="1"/>
          </p:cNvPicPr>
          <p:nvPr/>
        </p:nvPicPr>
        <p:blipFill>
          <a:blip r:embed="rId14">
            <a:extLst>
              <a:ext uri="{BEBA8EAE-BF5A-486C-A8C5-ECC9F3942E4B}">
                <a14:imgProps xmlns:a14="http://schemas.microsoft.com/office/drawing/2010/main">
                  <a14:imgLayer r:embed="rId15">
                    <a14:imgEffect>
                      <a14:brightnessContrast contrast="70000"/>
                    </a14:imgEffect>
                  </a14:imgLayer>
                </a14:imgProps>
              </a:ext>
            </a:extLst>
          </a:blip>
          <a:stretch>
            <a:fillRect/>
          </a:stretch>
        </p:blipFill>
        <p:spPr>
          <a:xfrm>
            <a:off x="191113" y="3020489"/>
            <a:ext cx="1430519" cy="1245936"/>
          </a:xfrm>
          <a:prstGeom prst="rect">
            <a:avLst/>
          </a:prstGeom>
        </p:spPr>
      </p:pic>
      <p:grpSp>
        <p:nvGrpSpPr>
          <p:cNvPr id="35" name="Grupo 34">
            <a:extLst>
              <a:ext uri="{FF2B5EF4-FFF2-40B4-BE49-F238E27FC236}">
                <a16:creationId xmlns:a16="http://schemas.microsoft.com/office/drawing/2014/main" id="{2063F13B-FE55-484A-B340-3310FCF3F8F2}"/>
              </a:ext>
            </a:extLst>
          </p:cNvPr>
          <p:cNvGrpSpPr/>
          <p:nvPr/>
        </p:nvGrpSpPr>
        <p:grpSpPr>
          <a:xfrm>
            <a:off x="675647" y="4733085"/>
            <a:ext cx="1069140" cy="935996"/>
            <a:chOff x="900862" y="5167779"/>
            <a:chExt cx="1425520" cy="1247995"/>
          </a:xfrm>
        </p:grpSpPr>
        <p:sp>
          <p:nvSpPr>
            <p:cNvPr id="27" name="CuadroTexto 26">
              <a:extLst>
                <a:ext uri="{FF2B5EF4-FFF2-40B4-BE49-F238E27FC236}">
                  <a16:creationId xmlns:a16="http://schemas.microsoft.com/office/drawing/2014/main" id="{7AA9B114-33C7-4363-BBF1-C94DF564CCCC}"/>
                </a:ext>
              </a:extLst>
            </p:cNvPr>
            <p:cNvSpPr txBox="1"/>
            <p:nvPr/>
          </p:nvSpPr>
          <p:spPr>
            <a:xfrm>
              <a:off x="2003217" y="5399848"/>
              <a:ext cx="323165" cy="400109"/>
            </a:xfrm>
            <a:prstGeom prst="rect">
              <a:avLst/>
            </a:prstGeom>
            <a:noFill/>
          </p:spPr>
          <p:txBody>
            <a:bodyPr wrap="none" rtlCol="0">
              <a:spAutoFit/>
            </a:bodyPr>
            <a:lstStyle/>
            <a:p>
              <a:r>
                <a:rPr lang="es-ES" sz="1350" dirty="0">
                  <a:solidFill>
                    <a:schemeClr val="accent1"/>
                  </a:solidFill>
                </a:rPr>
                <a:t>-</a:t>
              </a:r>
            </a:p>
          </p:txBody>
        </p:sp>
        <p:grpSp>
          <p:nvGrpSpPr>
            <p:cNvPr id="34" name="Grupo 33">
              <a:extLst>
                <a:ext uri="{FF2B5EF4-FFF2-40B4-BE49-F238E27FC236}">
                  <a16:creationId xmlns:a16="http://schemas.microsoft.com/office/drawing/2014/main" id="{93A03FC7-FE65-43C0-9251-FD36956467E2}"/>
                </a:ext>
              </a:extLst>
            </p:cNvPr>
            <p:cNvGrpSpPr/>
            <p:nvPr/>
          </p:nvGrpSpPr>
          <p:grpSpPr>
            <a:xfrm>
              <a:off x="900862" y="5167779"/>
              <a:ext cx="1423240" cy="1247995"/>
              <a:chOff x="900862" y="5167779"/>
              <a:chExt cx="1423240" cy="1247995"/>
            </a:xfrm>
          </p:grpSpPr>
          <p:cxnSp>
            <p:nvCxnSpPr>
              <p:cNvPr id="24" name="Conector recto de flecha 23">
                <a:extLst>
                  <a:ext uri="{FF2B5EF4-FFF2-40B4-BE49-F238E27FC236}">
                    <a16:creationId xmlns:a16="http://schemas.microsoft.com/office/drawing/2014/main" id="{F2F22D77-8B64-4B07-B20C-388D5C5EBB55}"/>
                  </a:ext>
                </a:extLst>
              </p:cNvPr>
              <p:cNvCxnSpPr>
                <a:cxnSpLocks/>
              </p:cNvCxnSpPr>
              <p:nvPr/>
            </p:nvCxnSpPr>
            <p:spPr>
              <a:xfrm flipH="1" flipV="1">
                <a:off x="2324102" y="5443774"/>
                <a:ext cx="0" cy="972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CuadroTexto 24">
                <a:extLst>
                  <a:ext uri="{FF2B5EF4-FFF2-40B4-BE49-F238E27FC236}">
                    <a16:creationId xmlns:a16="http://schemas.microsoft.com/office/drawing/2014/main" id="{61A7EBD9-546D-46DF-AFF2-73B9C6A5CE2A}"/>
                  </a:ext>
                </a:extLst>
              </p:cNvPr>
              <p:cNvSpPr txBox="1"/>
              <p:nvPr/>
            </p:nvSpPr>
            <p:spPr>
              <a:xfrm>
                <a:off x="2014494" y="5929774"/>
                <a:ext cx="300083" cy="400109"/>
              </a:xfrm>
              <a:prstGeom prst="rect">
                <a:avLst/>
              </a:prstGeom>
              <a:noFill/>
            </p:spPr>
            <p:txBody>
              <a:bodyPr wrap="square" rtlCol="0">
                <a:spAutoFit/>
              </a:bodyPr>
              <a:lstStyle/>
              <a:p>
                <a:r>
                  <a:rPr lang="es-ES" sz="1350" dirty="0">
                    <a:solidFill>
                      <a:schemeClr val="accent1"/>
                    </a:solidFill>
                  </a:rPr>
                  <a:t>+</a:t>
                </a:r>
              </a:p>
            </p:txBody>
          </p:sp>
          <p:sp>
            <p:nvSpPr>
              <p:cNvPr id="26" name="CuadroTexto 25">
                <a:extLst>
                  <a:ext uri="{FF2B5EF4-FFF2-40B4-BE49-F238E27FC236}">
                    <a16:creationId xmlns:a16="http://schemas.microsoft.com/office/drawing/2014/main" id="{A1B28045-11EB-4FE1-8EED-9D64552A4102}"/>
                  </a:ext>
                </a:extLst>
              </p:cNvPr>
              <p:cNvSpPr txBox="1"/>
              <p:nvPr/>
            </p:nvSpPr>
            <p:spPr>
              <a:xfrm>
                <a:off x="1569102" y="5167779"/>
                <a:ext cx="380875" cy="400109"/>
              </a:xfrm>
              <a:prstGeom prst="rect">
                <a:avLst/>
              </a:prstGeom>
              <a:noFill/>
            </p:spPr>
            <p:txBody>
              <a:bodyPr wrap="none" rtlCol="0">
                <a:spAutoFit/>
              </a:bodyPr>
              <a:lstStyle/>
              <a:p>
                <a:r>
                  <a:rPr lang="es-ES" sz="1350" dirty="0">
                    <a:solidFill>
                      <a:schemeClr val="accent1"/>
                    </a:solidFill>
                  </a:rPr>
                  <a:t>+</a:t>
                </a:r>
              </a:p>
            </p:txBody>
          </p:sp>
          <p:sp>
            <p:nvSpPr>
              <p:cNvPr id="28" name="CuadroTexto 27">
                <a:extLst>
                  <a:ext uri="{FF2B5EF4-FFF2-40B4-BE49-F238E27FC236}">
                    <a16:creationId xmlns:a16="http://schemas.microsoft.com/office/drawing/2014/main" id="{A56EC76C-DA3E-4806-AD33-88EC43CC3160}"/>
                  </a:ext>
                </a:extLst>
              </p:cNvPr>
              <p:cNvSpPr txBox="1"/>
              <p:nvPr/>
            </p:nvSpPr>
            <p:spPr>
              <a:xfrm>
                <a:off x="900862" y="5167779"/>
                <a:ext cx="323165" cy="400109"/>
              </a:xfrm>
              <a:prstGeom prst="rect">
                <a:avLst/>
              </a:prstGeom>
              <a:noFill/>
            </p:spPr>
            <p:txBody>
              <a:bodyPr wrap="none" rtlCol="0">
                <a:spAutoFit/>
              </a:bodyPr>
              <a:lstStyle/>
              <a:p>
                <a:r>
                  <a:rPr lang="es-ES" sz="1350" dirty="0">
                    <a:solidFill>
                      <a:schemeClr val="accent1"/>
                    </a:solidFill>
                  </a:rPr>
                  <a:t>-</a:t>
                </a:r>
              </a:p>
            </p:txBody>
          </p:sp>
          <p:cxnSp>
            <p:nvCxnSpPr>
              <p:cNvPr id="30" name="Conector recto de flecha 29">
                <a:extLst>
                  <a:ext uri="{FF2B5EF4-FFF2-40B4-BE49-F238E27FC236}">
                    <a16:creationId xmlns:a16="http://schemas.microsoft.com/office/drawing/2014/main" id="{B31CF081-A7E5-4FF0-B481-3AABDEE7B97B}"/>
                  </a:ext>
                </a:extLst>
              </p:cNvPr>
              <p:cNvCxnSpPr>
                <a:cxnSpLocks/>
              </p:cNvCxnSpPr>
              <p:nvPr/>
            </p:nvCxnSpPr>
            <p:spPr>
              <a:xfrm flipH="1">
                <a:off x="1009058" y="5653324"/>
                <a:ext cx="7100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32" name="CuadroTexto 31">
                <a:extLst>
                  <a:ext uri="{FF2B5EF4-FFF2-40B4-BE49-F238E27FC236}">
                    <a16:creationId xmlns:a16="http://schemas.microsoft.com/office/drawing/2014/main" id="{70E9AFAF-F6D4-4AB1-9ADB-58EC870CDD41}"/>
                  </a:ext>
                </a:extLst>
              </p:cNvPr>
              <p:cNvSpPr txBox="1"/>
              <p:nvPr/>
            </p:nvSpPr>
            <p:spPr>
              <a:xfrm>
                <a:off x="2537976" y="5443080"/>
                <a:ext cx="1037079"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𝑑</m:t>
                          </m:r>
                        </m:sub>
                      </m:sSub>
                      <m:r>
                        <a:rPr lang="es-ES" sz="1350" i="1">
                          <a:latin typeface="Cambria Math" panose="02040503050406030204" pitchFamily="18" charset="0"/>
                        </a:rPr>
                        <m:t>=−</m:t>
                      </m:r>
                      <m:r>
                        <a:rPr lang="es-ES" sz="1350" i="1">
                          <a:latin typeface="Cambria Math" panose="02040503050406030204" pitchFamily="18" charset="0"/>
                        </a:rPr>
                        <m:t>6</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𝑣</m:t>
                          </m:r>
                        </m:e>
                        <m:sub>
                          <m:r>
                            <a:rPr lang="es-ES" sz="1350" i="1">
                              <a:latin typeface="Cambria Math" panose="02040503050406030204" pitchFamily="18" charset="0"/>
                            </a:rPr>
                            <m:t>𝑑</m:t>
                          </m:r>
                        </m:sub>
                      </m:sSub>
                    </m:oMath>
                  </m:oMathPara>
                </a14:m>
                <a:endParaRPr lang="es-ES" sz="1350" dirty="0"/>
              </a:p>
            </p:txBody>
          </p:sp>
        </mc:Choice>
        <mc:Fallback xmlns="">
          <p:sp>
            <p:nvSpPr>
              <p:cNvPr id="32" name="CuadroTexto 31">
                <a:extLst>
                  <a:ext uri="{FF2B5EF4-FFF2-40B4-BE49-F238E27FC236}">
                    <a16:creationId xmlns:a16="http://schemas.microsoft.com/office/drawing/2014/main" id="{70E9AFAF-F6D4-4AB1-9ADB-58EC870CDD41}"/>
                  </a:ext>
                </a:extLst>
              </p:cNvPr>
              <p:cNvSpPr txBox="1">
                <a:spLocks noRot="1" noChangeAspect="1" noMove="1" noResize="1" noEditPoints="1" noAdjustHandles="1" noChangeArrowheads="1" noChangeShapeType="1" noTextEdit="1"/>
              </p:cNvSpPr>
              <p:nvPr/>
            </p:nvSpPr>
            <p:spPr>
              <a:xfrm>
                <a:off x="2537976" y="5443080"/>
                <a:ext cx="1037079" cy="207749"/>
              </a:xfrm>
              <a:prstGeom prst="rect">
                <a:avLst/>
              </a:prstGeom>
              <a:blipFill>
                <a:blip r:embed="rId16"/>
                <a:stretch>
                  <a:fillRect l="-2941" b="-1764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 name="CuadroTexto 1">
                <a:extLst>
                  <a:ext uri="{FF2B5EF4-FFF2-40B4-BE49-F238E27FC236}">
                    <a16:creationId xmlns:a16="http://schemas.microsoft.com/office/drawing/2014/main" id="{28369FAC-53C6-444E-AF87-5E9693F0F3D9}"/>
                  </a:ext>
                </a:extLst>
              </p:cNvPr>
              <p:cNvSpPr txBox="1"/>
              <p:nvPr/>
            </p:nvSpPr>
            <p:spPr>
              <a:xfrm>
                <a:off x="2316662" y="4933393"/>
                <a:ext cx="1558119" cy="8488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m:t>
                          </m:r>
                          <m:r>
                            <a:rPr lang="es-ES" sz="1350" i="1">
                              <a:latin typeface="Cambria Math" panose="02040503050406030204" pitchFamily="18" charset="0"/>
                            </a:rPr>
                            <m:t>h</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𝑇𝐻</m:t>
                              </m:r>
                            </m:sub>
                          </m:sSub>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m:t>
                          </m:r>
                        </m:sub>
                      </m:sSub>
                      <m:r>
                        <a:rPr lang="es-ES" sz="1350" i="1">
                          <a:latin typeface="Cambria Math" panose="02040503050406030204" pitchFamily="18" charset="0"/>
                        </a:rPr>
                        <m:t>=</m:t>
                      </m:r>
                      <m:r>
                        <a:rPr lang="es-ES" sz="1350" i="1">
                          <a:latin typeface="Cambria Math" panose="02040503050406030204" pitchFamily="18" charset="0"/>
                        </a:rPr>
                        <m:t>0</m:t>
                      </m:r>
                    </m:oMath>
                  </m:oMathPara>
                </a14:m>
                <a:endParaRPr lang="es-ES" sz="1350" dirty="0"/>
              </a:p>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6</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𝑑</m:t>
                          </m:r>
                        </m:sub>
                      </m:sSub>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𝑇</m:t>
                          </m:r>
                          <m:r>
                            <a:rPr lang="es-ES" sz="1350" i="1">
                              <a:latin typeface="Cambria Math" panose="02040503050406030204" pitchFamily="18" charset="0"/>
                            </a:rPr>
                            <m:t>h</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m:t>
                          </m:r>
                        </m:sub>
                      </m:sSub>
                      <m:r>
                        <a:rPr lang="es-ES" sz="1350" i="1">
                          <a:latin typeface="Cambria Math" panose="02040503050406030204" pitchFamily="18" charset="0"/>
                        </a:rPr>
                        <m:t>=</m:t>
                      </m:r>
                      <m:r>
                        <a:rPr lang="es-ES" sz="1350" i="1">
                          <a:latin typeface="Cambria Math" panose="02040503050406030204" pitchFamily="18" charset="0"/>
                        </a:rPr>
                        <m:t>0</m:t>
                      </m:r>
                    </m:oMath>
                  </m:oMathPara>
                </a14:m>
                <a:endParaRPr lang="es-ES" sz="1350" dirty="0"/>
              </a:p>
              <a:p>
                <a:endParaRPr lang="es-ES" sz="1350" dirty="0"/>
              </a:p>
              <a:p>
                <a:endParaRPr lang="es-ES" sz="1350" dirty="0"/>
              </a:p>
            </p:txBody>
          </p:sp>
        </mc:Choice>
        <mc:Fallback xmlns="">
          <p:sp>
            <p:nvSpPr>
              <p:cNvPr id="2" name="CuadroTexto 1">
                <a:extLst>
                  <a:ext uri="{FF2B5EF4-FFF2-40B4-BE49-F238E27FC236}">
                    <a16:creationId xmlns:a16="http://schemas.microsoft.com/office/drawing/2014/main" id="{28369FAC-53C6-444E-AF87-5E9693F0F3D9}"/>
                  </a:ext>
                </a:extLst>
              </p:cNvPr>
              <p:cNvSpPr txBox="1">
                <a:spLocks noRot="1" noChangeAspect="1" noMove="1" noResize="1" noEditPoints="1" noAdjustHandles="1" noChangeArrowheads="1" noChangeShapeType="1" noTextEdit="1"/>
              </p:cNvSpPr>
              <p:nvPr/>
            </p:nvSpPr>
            <p:spPr>
              <a:xfrm>
                <a:off x="2316662" y="4933393"/>
                <a:ext cx="1558119" cy="848822"/>
              </a:xfrm>
              <a:prstGeom prst="rect">
                <a:avLst/>
              </a:prstGeom>
              <a:blipFill>
                <a:blip r:embed="rId17"/>
                <a:stretch>
                  <a:fillRect l="-1953" r="-1953"/>
                </a:stretch>
              </a:blipFill>
            </p:spPr>
            <p:txBody>
              <a:bodyPr/>
              <a:lstStyle/>
              <a:p>
                <a:r>
                  <a:rPr lang="es-ES">
                    <a:noFill/>
                  </a:rPr>
                  <a:t> </a:t>
                </a:r>
              </a:p>
            </p:txBody>
          </p:sp>
        </mc:Fallback>
      </mc:AlternateContent>
      <p:sp>
        <p:nvSpPr>
          <p:cNvPr id="3" name="Marcador de número de diapositiva 2">
            <a:extLst>
              <a:ext uri="{FF2B5EF4-FFF2-40B4-BE49-F238E27FC236}">
                <a16:creationId xmlns:a16="http://schemas.microsoft.com/office/drawing/2014/main" id="{EC742E08-A284-4A6E-80E1-605B42DDA7F9}"/>
              </a:ext>
            </a:extLst>
          </p:cNvPr>
          <p:cNvSpPr>
            <a:spLocks noGrp="1"/>
          </p:cNvSpPr>
          <p:nvPr>
            <p:ph type="sldNum" sz="quarter" idx="12"/>
          </p:nvPr>
        </p:nvSpPr>
        <p:spPr/>
        <p:txBody>
          <a:bodyPr/>
          <a:lstStyle/>
          <a:p>
            <a:fld id="{78733FC4-8689-4CA5-A153-34ADD6EFE592}" type="slidenum">
              <a:rPr lang="es-ES" smtClean="0"/>
              <a:t>102</a:t>
            </a:fld>
            <a:endParaRPr lang="es-ES"/>
          </a:p>
        </p:txBody>
      </p:sp>
    </p:spTree>
    <p:custDataLst>
      <p:tags r:id="rId1"/>
    </p:custDataLst>
    <p:extLst>
      <p:ext uri="{BB962C8B-B14F-4D97-AF65-F5344CB8AC3E}">
        <p14:creationId xmlns:p14="http://schemas.microsoft.com/office/powerpoint/2010/main" val="80063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20"/>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1"/>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2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32" grpId="0"/>
      <p:bldP spid="2"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5E87E49-D790-4AB1-A77B-616532BEEFAC}"/>
              </a:ext>
            </a:extLst>
          </p:cNvPr>
          <p:cNvSpPr/>
          <p:nvPr/>
        </p:nvSpPr>
        <p:spPr>
          <a:xfrm>
            <a:off x="0" y="951616"/>
            <a:ext cx="8761810" cy="715581"/>
          </a:xfrm>
          <a:prstGeom prst="rect">
            <a:avLst/>
          </a:prstGeom>
        </p:spPr>
        <p:txBody>
          <a:bodyPr wrap="square">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Resolvemos mediante el método gráfico. Representaremos en una misma gráfica la característica i-v del diodo Zener (usando el modelo sencillo) y la recta de carga (en rojo). </a:t>
            </a:r>
          </a:p>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La recta de carga es una recta de pendiente -1 y ordenada en el origen -6.</a:t>
            </a:r>
          </a:p>
        </p:txBody>
      </p:sp>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CFC8DFBA-6E5D-4064-94BA-509219E44FA9}"/>
                  </a:ext>
                </a:extLst>
              </p:cNvPr>
              <p:cNvSpPr txBox="1"/>
              <p:nvPr/>
            </p:nvSpPr>
            <p:spPr>
              <a:xfrm>
                <a:off x="3690779" y="3783888"/>
                <a:ext cx="2885405"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𝑑</m:t>
                          </m:r>
                        </m:sub>
                      </m:sSub>
                      <m:r>
                        <a:rPr lang="es-ES" sz="1350" i="1">
                          <a:latin typeface="Cambria Math" panose="02040503050406030204" pitchFamily="18" charset="0"/>
                        </a:rPr>
                        <m:t>=−6−</m:t>
                      </m:r>
                      <m:sSub>
                        <m:sSubPr>
                          <m:ctrlPr>
                            <a:rPr lang="es-ES" sz="1350" i="1">
                              <a:latin typeface="Cambria Math" panose="02040503050406030204" pitchFamily="18" charset="0"/>
                            </a:rPr>
                          </m:ctrlPr>
                        </m:sSubPr>
                        <m:e>
                          <m:r>
                            <a:rPr lang="es-ES" sz="1350" i="1">
                              <a:latin typeface="Cambria Math" panose="02040503050406030204" pitchFamily="18" charset="0"/>
                            </a:rPr>
                            <m:t>𝑣</m:t>
                          </m:r>
                        </m:e>
                        <m:sub>
                          <m:r>
                            <a:rPr lang="es-ES" sz="1350" i="1">
                              <a:latin typeface="Cambria Math" panose="02040503050406030204" pitchFamily="18" charset="0"/>
                            </a:rPr>
                            <m:t>𝑑</m:t>
                          </m:r>
                        </m:sub>
                      </m:sSub>
                      <m:r>
                        <a:rPr lang="es-ES" sz="1350" i="1">
                          <a:latin typeface="Cambria Math" panose="02040503050406030204" pitchFamily="18" charset="0"/>
                        </a:rPr>
                        <m:t>=−6−(−3))=−3 </m:t>
                      </m:r>
                      <m:r>
                        <a:rPr lang="es-ES" sz="1350" i="1">
                          <a:latin typeface="Cambria Math" panose="02040503050406030204" pitchFamily="18" charset="0"/>
                        </a:rPr>
                        <m:t>𝑚𝐴</m:t>
                      </m:r>
                    </m:oMath>
                  </m:oMathPara>
                </a14:m>
                <a:endParaRPr lang="es-ES" sz="1350" dirty="0"/>
              </a:p>
            </p:txBody>
          </p:sp>
        </mc:Choice>
        <mc:Fallback xmlns="">
          <p:sp>
            <p:nvSpPr>
              <p:cNvPr id="11" name="CuadroTexto 10">
                <a:extLst>
                  <a:ext uri="{FF2B5EF4-FFF2-40B4-BE49-F238E27FC236}">
                    <a16:creationId xmlns:a16="http://schemas.microsoft.com/office/drawing/2014/main" id="{CFC8DFBA-6E5D-4064-94BA-509219E44FA9}"/>
                  </a:ext>
                </a:extLst>
              </p:cNvPr>
              <p:cNvSpPr txBox="1">
                <a:spLocks noRot="1" noChangeAspect="1" noMove="1" noResize="1" noEditPoints="1" noAdjustHandles="1" noChangeArrowheads="1" noChangeShapeType="1" noTextEdit="1"/>
              </p:cNvSpPr>
              <p:nvPr/>
            </p:nvSpPr>
            <p:spPr>
              <a:xfrm>
                <a:off x="3690779" y="3783888"/>
                <a:ext cx="2885405" cy="207749"/>
              </a:xfrm>
              <a:prstGeom prst="rect">
                <a:avLst/>
              </a:prstGeom>
              <a:blipFill>
                <a:blip r:embed="rId3"/>
                <a:stretch>
                  <a:fillRect l="-844" r="-633" b="-35294"/>
                </a:stretch>
              </a:blipFill>
            </p:spPr>
            <p:txBody>
              <a:bodyPr/>
              <a:lstStyle/>
              <a:p>
                <a:r>
                  <a:rPr lang="es-ES">
                    <a:noFill/>
                  </a:rPr>
                  <a:t> </a:t>
                </a:r>
              </a:p>
            </p:txBody>
          </p:sp>
        </mc:Fallback>
      </mc:AlternateContent>
      <p:sp>
        <p:nvSpPr>
          <p:cNvPr id="12" name="Rectángulo 11">
            <a:extLst>
              <a:ext uri="{FF2B5EF4-FFF2-40B4-BE49-F238E27FC236}">
                <a16:creationId xmlns:a16="http://schemas.microsoft.com/office/drawing/2014/main" id="{E0573E6D-E3DC-47D3-92B1-D29DFF78056C}"/>
              </a:ext>
            </a:extLst>
          </p:cNvPr>
          <p:cNvSpPr/>
          <p:nvPr/>
        </p:nvSpPr>
        <p:spPr>
          <a:xfrm>
            <a:off x="3637427" y="2386645"/>
            <a:ext cx="4975407" cy="507831"/>
          </a:xfrm>
          <a:prstGeom prst="rect">
            <a:avLst/>
          </a:prstGeom>
        </p:spPr>
        <p:txBody>
          <a:bodyPr wrap="square">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En el gráfico se observan las dos características y el punto de corte que está en Q: </a:t>
            </a:r>
            <a:r>
              <a:rPr lang="es-ES" sz="1350" dirty="0" err="1">
                <a:latin typeface="Arial" panose="020B0604020202020204" pitchFamily="34" charset="0"/>
                <a:ea typeface="Times New Roman" panose="02020603050405020304" pitchFamily="18" charset="0"/>
                <a:cs typeface="Times New Roman" panose="02020603050405020304" pitchFamily="18" charset="0"/>
              </a:rPr>
              <a:t>v</a:t>
            </a:r>
            <a:r>
              <a:rPr lang="es-ES" sz="1350" baseline="-25000" dirty="0" err="1">
                <a:latin typeface="Arial" panose="020B0604020202020204" pitchFamily="34" charset="0"/>
                <a:ea typeface="Times New Roman" panose="02020603050405020304" pitchFamily="18" charset="0"/>
                <a:cs typeface="Times New Roman" panose="02020603050405020304" pitchFamily="18" charset="0"/>
              </a:rPr>
              <a:t>d</a:t>
            </a:r>
            <a:r>
              <a:rPr lang="es-ES" sz="1350" dirty="0">
                <a:latin typeface="Arial" panose="020B0604020202020204" pitchFamily="34" charset="0"/>
                <a:ea typeface="Times New Roman" panose="02020603050405020304" pitchFamily="18" charset="0"/>
                <a:cs typeface="Times New Roman" panose="02020603050405020304" pitchFamily="18" charset="0"/>
              </a:rPr>
              <a:t> = -3 V, i</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d </a:t>
            </a:r>
            <a:r>
              <a:rPr lang="es-ES" sz="1350" dirty="0">
                <a:latin typeface="Arial" panose="020B0604020202020204" pitchFamily="34" charset="0"/>
                <a:ea typeface="Times New Roman" panose="02020603050405020304" pitchFamily="18" charset="0"/>
                <a:cs typeface="Times New Roman" panose="02020603050405020304" pitchFamily="18" charset="0"/>
              </a:rPr>
              <a:t>=-3 mA</a:t>
            </a:r>
            <a:endParaRPr lang="es-ES" sz="1350" dirty="0">
              <a:latin typeface="Times New Roman" panose="02020603050405020304" pitchFamily="18" charset="0"/>
              <a:ea typeface="Times New Roman" panose="02020603050405020304" pitchFamily="18" charset="0"/>
            </a:endParaRPr>
          </a:p>
        </p:txBody>
      </p:sp>
      <p:sp>
        <p:nvSpPr>
          <p:cNvPr id="13" name="Rectángulo 12">
            <a:extLst>
              <a:ext uri="{FF2B5EF4-FFF2-40B4-BE49-F238E27FC236}">
                <a16:creationId xmlns:a16="http://schemas.microsoft.com/office/drawing/2014/main" id="{1D84A6AA-0563-4062-A1BB-F4F346E74D96}"/>
              </a:ext>
            </a:extLst>
          </p:cNvPr>
          <p:cNvSpPr/>
          <p:nvPr/>
        </p:nvSpPr>
        <p:spPr>
          <a:xfrm>
            <a:off x="1281134" y="1647413"/>
            <a:ext cx="4572000" cy="507831"/>
          </a:xfrm>
          <a:prstGeom prst="rect">
            <a:avLst/>
          </a:prstGeom>
        </p:spPr>
        <p:txBody>
          <a:bodyPr>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Puntos de corte con los ejes: </a:t>
            </a:r>
            <a:r>
              <a:rPr lang="es-ES" sz="1350" dirty="0" err="1">
                <a:latin typeface="Arial" panose="020B0604020202020204" pitchFamily="34" charset="0"/>
                <a:ea typeface="Times New Roman" panose="02020603050405020304" pitchFamily="18" charset="0"/>
                <a:cs typeface="Times New Roman" panose="02020603050405020304" pitchFamily="18" charset="0"/>
              </a:rPr>
              <a:t>vd</a:t>
            </a:r>
            <a:r>
              <a:rPr lang="es-ES" sz="1350" dirty="0">
                <a:latin typeface="Arial" panose="020B0604020202020204" pitchFamily="34" charset="0"/>
                <a:ea typeface="Times New Roman" panose="02020603050405020304" pitchFamily="18" charset="0"/>
                <a:cs typeface="Times New Roman" panose="02020603050405020304" pitchFamily="18" charset="0"/>
              </a:rPr>
              <a:t>=0</a:t>
            </a:r>
            <a:r>
              <a:rPr lang="es-ES" sz="1350" dirty="0">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id=-6 mA</a:t>
            </a:r>
          </a:p>
          <a:p>
            <a:pPr algn="just"/>
            <a:r>
              <a:rPr lang="es-ES" sz="1350" dirty="0">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			    id=0vd=-6 V</a:t>
            </a:r>
            <a:endParaRPr lang="es-ES" sz="1350" dirty="0">
              <a:latin typeface="Times New Roman" panose="02020603050405020304" pitchFamily="18" charset="0"/>
              <a:ea typeface="Times New Roman" panose="02020603050405020304" pitchFamily="18" charset="0"/>
            </a:endParaRPr>
          </a:p>
        </p:txBody>
      </p:sp>
      <p:sp>
        <p:nvSpPr>
          <p:cNvPr id="15" name="Rectángulo 14">
            <a:extLst>
              <a:ext uri="{FF2B5EF4-FFF2-40B4-BE49-F238E27FC236}">
                <a16:creationId xmlns:a16="http://schemas.microsoft.com/office/drawing/2014/main" id="{FDA60D82-8F0D-4702-BC4D-63633D6A0EE1}"/>
              </a:ext>
            </a:extLst>
          </p:cNvPr>
          <p:cNvSpPr/>
          <p:nvPr/>
        </p:nvSpPr>
        <p:spPr>
          <a:xfrm>
            <a:off x="3590356" y="3016943"/>
            <a:ext cx="5368313" cy="715581"/>
          </a:xfrm>
          <a:prstGeom prst="rect">
            <a:avLst/>
          </a:prstGeom>
        </p:spPr>
        <p:txBody>
          <a:bodyPr wrap="square">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Resolución numérica. Si el diodo Zener conduce en directa, </a:t>
            </a:r>
            <a:r>
              <a:rPr lang="es-ES" sz="1350" dirty="0" err="1">
                <a:latin typeface="Arial" panose="020B0604020202020204" pitchFamily="34" charset="0"/>
                <a:ea typeface="Times New Roman" panose="02020603050405020304" pitchFamily="18" charset="0"/>
                <a:cs typeface="Times New Roman" panose="02020603050405020304" pitchFamily="18" charset="0"/>
              </a:rPr>
              <a:t>Vd</a:t>
            </a:r>
            <a:r>
              <a:rPr lang="es-ES" sz="1350" dirty="0">
                <a:latin typeface="Arial" panose="020B0604020202020204" pitchFamily="34" charset="0"/>
                <a:ea typeface="Times New Roman" panose="02020603050405020304" pitchFamily="18" charset="0"/>
                <a:cs typeface="Times New Roman" panose="02020603050405020304" pitchFamily="18" charset="0"/>
              </a:rPr>
              <a:t>=0.7 V, si conduce en inversa </a:t>
            </a:r>
            <a:r>
              <a:rPr lang="es-ES" sz="1350" dirty="0" err="1">
                <a:latin typeface="Arial" panose="020B0604020202020204" pitchFamily="34" charset="0"/>
                <a:ea typeface="Times New Roman" panose="02020603050405020304" pitchFamily="18" charset="0"/>
                <a:cs typeface="Times New Roman" panose="02020603050405020304" pitchFamily="18" charset="0"/>
              </a:rPr>
              <a:t>Vd</a:t>
            </a:r>
            <a:r>
              <a:rPr lang="es-ES" sz="1350" dirty="0">
                <a:latin typeface="Arial" panose="020B0604020202020204" pitchFamily="34" charset="0"/>
                <a:ea typeface="Times New Roman" panose="02020603050405020304" pitchFamily="18" charset="0"/>
                <a:cs typeface="Times New Roman" panose="02020603050405020304" pitchFamily="18" charset="0"/>
              </a:rPr>
              <a:t>=-3 V.</a:t>
            </a:r>
          </a:p>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Suponemos inversa:</a:t>
            </a:r>
            <a:endParaRPr lang="es-ES" sz="1350" dirty="0">
              <a:latin typeface="Times New Roman" panose="02020603050405020304" pitchFamily="18" charset="0"/>
              <a:ea typeface="Times New Roman" panose="02020603050405020304" pitchFamily="18" charset="0"/>
            </a:endParaRPr>
          </a:p>
        </p:txBody>
      </p:sp>
      <p:sp>
        <p:nvSpPr>
          <p:cNvPr id="17" name="Rectángulo 16">
            <a:extLst>
              <a:ext uri="{FF2B5EF4-FFF2-40B4-BE49-F238E27FC236}">
                <a16:creationId xmlns:a16="http://schemas.microsoft.com/office/drawing/2014/main" id="{35CF0455-905C-43A1-9F68-A1A345CDAB06}"/>
              </a:ext>
            </a:extLst>
          </p:cNvPr>
          <p:cNvSpPr/>
          <p:nvPr/>
        </p:nvSpPr>
        <p:spPr>
          <a:xfrm>
            <a:off x="3590356" y="4176068"/>
            <a:ext cx="5368313" cy="507831"/>
          </a:xfrm>
          <a:prstGeom prst="rect">
            <a:avLst/>
          </a:prstGeom>
        </p:spPr>
        <p:txBody>
          <a:bodyPr wrap="square">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Como la corriente obtenida id&lt;0, la suposición era correcta. </a:t>
            </a:r>
            <a:r>
              <a:rPr lang="es-ES" sz="1350" dirty="0" err="1">
                <a:latin typeface="Arial" panose="020B0604020202020204" pitchFamily="34" charset="0"/>
                <a:ea typeface="Times New Roman" panose="02020603050405020304" pitchFamily="18" charset="0"/>
                <a:cs typeface="Times New Roman" panose="02020603050405020304" pitchFamily="18" charset="0"/>
              </a:rPr>
              <a:t>Qd</a:t>
            </a:r>
            <a:r>
              <a:rPr lang="es-ES" sz="1350" dirty="0">
                <a:latin typeface="Arial" panose="020B0604020202020204" pitchFamily="34" charset="0"/>
                <a:ea typeface="Times New Roman" panose="02020603050405020304" pitchFamily="18" charset="0"/>
                <a:cs typeface="Times New Roman" panose="02020603050405020304" pitchFamily="18" charset="0"/>
              </a:rPr>
              <a:t>=(-3V,-3mA).</a:t>
            </a:r>
            <a:endParaRPr lang="es-ES" sz="1350" dirty="0">
              <a:latin typeface="Times New Roman" panose="02020603050405020304" pitchFamily="18" charset="0"/>
              <a:ea typeface="Times New Roman" panose="02020603050405020304" pitchFamily="18" charset="0"/>
            </a:endParaRPr>
          </a:p>
        </p:txBody>
      </p:sp>
      <p:sp>
        <p:nvSpPr>
          <p:cNvPr id="18" name="Rectángulo 17">
            <a:extLst>
              <a:ext uri="{FF2B5EF4-FFF2-40B4-BE49-F238E27FC236}">
                <a16:creationId xmlns:a16="http://schemas.microsoft.com/office/drawing/2014/main" id="{83E7285F-5409-485C-B170-D63BA646F93E}"/>
              </a:ext>
            </a:extLst>
          </p:cNvPr>
          <p:cNvSpPr/>
          <p:nvPr/>
        </p:nvSpPr>
        <p:spPr>
          <a:xfrm>
            <a:off x="186606" y="4742698"/>
            <a:ext cx="4572000" cy="300082"/>
          </a:xfrm>
          <a:prstGeom prst="rect">
            <a:avLst/>
          </a:prstGeom>
        </p:spPr>
        <p:txBody>
          <a:bodyPr>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Si hubiéramos supuesto directa: </a:t>
            </a:r>
          </a:p>
        </p:txBody>
      </p:sp>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id="{B2A50ACB-C3B4-49BA-BC76-09CB99F9CE3F}"/>
                  </a:ext>
                </a:extLst>
              </p:cNvPr>
              <p:cNvSpPr txBox="1"/>
              <p:nvPr/>
            </p:nvSpPr>
            <p:spPr>
              <a:xfrm>
                <a:off x="186606" y="5014497"/>
                <a:ext cx="4331379"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𝑑</m:t>
                          </m:r>
                        </m:sub>
                      </m:sSub>
                      <m:r>
                        <a:rPr lang="es-ES" sz="1350" i="1">
                          <a:latin typeface="Cambria Math" panose="02040503050406030204" pitchFamily="18" charset="0"/>
                        </a:rPr>
                        <m:t>=−6−</m:t>
                      </m:r>
                      <m:sSub>
                        <m:sSubPr>
                          <m:ctrlPr>
                            <a:rPr lang="es-ES" sz="1350" i="1">
                              <a:latin typeface="Cambria Math" panose="02040503050406030204" pitchFamily="18" charset="0"/>
                            </a:rPr>
                          </m:ctrlPr>
                        </m:sSubPr>
                        <m:e>
                          <m:r>
                            <a:rPr lang="es-ES" sz="1350" i="1">
                              <a:latin typeface="Cambria Math" panose="02040503050406030204" pitchFamily="18" charset="0"/>
                            </a:rPr>
                            <m:t>𝑣</m:t>
                          </m:r>
                        </m:e>
                        <m:sub>
                          <m:r>
                            <a:rPr lang="es-ES" sz="1350" i="1">
                              <a:latin typeface="Cambria Math" panose="02040503050406030204" pitchFamily="18" charset="0"/>
                            </a:rPr>
                            <m:t>𝑑</m:t>
                          </m:r>
                        </m:sub>
                      </m:sSub>
                      <m:r>
                        <a:rPr lang="es-ES" sz="1350" i="1">
                          <a:latin typeface="Cambria Math" panose="02040503050406030204" pitchFamily="18" charset="0"/>
                        </a:rPr>
                        <m:t>=−6−</m:t>
                      </m:r>
                      <m:d>
                        <m:dPr>
                          <m:ctrlPr>
                            <a:rPr lang="es-ES" sz="1350" i="1">
                              <a:latin typeface="Cambria Math" panose="02040503050406030204" pitchFamily="18" charset="0"/>
                            </a:rPr>
                          </m:ctrlPr>
                        </m:dPr>
                        <m:e>
                          <m:r>
                            <a:rPr lang="es-ES" sz="1350" i="1">
                              <a:latin typeface="Cambria Math" panose="02040503050406030204" pitchFamily="18" charset="0"/>
                            </a:rPr>
                            <m:t>0.7</m:t>
                          </m:r>
                        </m:e>
                      </m:d>
                      <m:r>
                        <a:rPr lang="es-ES" sz="1350" i="1">
                          <a:latin typeface="Cambria Math" panose="02040503050406030204" pitchFamily="18" charset="0"/>
                        </a:rPr>
                        <m:t>=−6.7 </m:t>
                      </m:r>
                      <m:r>
                        <a:rPr lang="es-ES" sz="1350" i="1">
                          <a:latin typeface="Cambria Math" panose="02040503050406030204" pitchFamily="18" charset="0"/>
                        </a:rPr>
                        <m:t>𝑚𝐴</m:t>
                      </m:r>
                      <m:r>
                        <a:rPr lang="es-ES" sz="1350" i="1">
                          <a:latin typeface="Cambria Math" panose="02040503050406030204" pitchFamily="18" charset="0"/>
                        </a:rPr>
                        <m:t>&lt;0→</m:t>
                      </m:r>
                      <m:r>
                        <a:rPr lang="es-ES" sz="1350" i="1">
                          <a:latin typeface="Cambria Math" panose="02040503050406030204" pitchFamily="18" charset="0"/>
                        </a:rPr>
                        <m:t>𝑖𝑛𝑐𝑜𝑟𝑟𝑒𝑐𝑡𝑜</m:t>
                      </m:r>
                    </m:oMath>
                  </m:oMathPara>
                </a14:m>
                <a:endParaRPr lang="es-ES" sz="1350" dirty="0"/>
              </a:p>
            </p:txBody>
          </p:sp>
        </mc:Choice>
        <mc:Fallback xmlns="">
          <p:sp>
            <p:nvSpPr>
              <p:cNvPr id="19" name="CuadroTexto 18">
                <a:extLst>
                  <a:ext uri="{FF2B5EF4-FFF2-40B4-BE49-F238E27FC236}">
                    <a16:creationId xmlns:a16="http://schemas.microsoft.com/office/drawing/2014/main" id="{B2A50ACB-C3B4-49BA-BC76-09CB99F9CE3F}"/>
                  </a:ext>
                </a:extLst>
              </p:cNvPr>
              <p:cNvSpPr txBox="1">
                <a:spLocks noRot="1" noChangeAspect="1" noMove="1" noResize="1" noEditPoints="1" noAdjustHandles="1" noChangeArrowheads="1" noChangeShapeType="1" noTextEdit="1"/>
              </p:cNvSpPr>
              <p:nvPr/>
            </p:nvSpPr>
            <p:spPr>
              <a:xfrm>
                <a:off x="186606" y="5014497"/>
                <a:ext cx="4331379" cy="207749"/>
              </a:xfrm>
              <a:prstGeom prst="rect">
                <a:avLst/>
              </a:prstGeom>
              <a:blipFill>
                <a:blip r:embed="rId4"/>
                <a:stretch>
                  <a:fillRect l="-423" r="-282" b="-17647"/>
                </a:stretch>
              </a:blipFill>
            </p:spPr>
            <p:txBody>
              <a:bodyPr/>
              <a:lstStyle/>
              <a:p>
                <a:r>
                  <a:rPr lang="es-ES">
                    <a:noFill/>
                  </a:rPr>
                  <a:t> </a:t>
                </a:r>
              </a:p>
            </p:txBody>
          </p:sp>
        </mc:Fallback>
      </mc:AlternateContent>
      <p:sp>
        <p:nvSpPr>
          <p:cNvPr id="20" name="Rectángulo 19">
            <a:extLst>
              <a:ext uri="{FF2B5EF4-FFF2-40B4-BE49-F238E27FC236}">
                <a16:creationId xmlns:a16="http://schemas.microsoft.com/office/drawing/2014/main" id="{740E49ED-04D2-444D-82A2-2A47BFA81BA7}"/>
              </a:ext>
            </a:extLst>
          </p:cNvPr>
          <p:cNvSpPr/>
          <p:nvPr/>
        </p:nvSpPr>
        <p:spPr>
          <a:xfrm>
            <a:off x="186606" y="5444859"/>
            <a:ext cx="4572000" cy="300082"/>
          </a:xfrm>
          <a:prstGeom prst="rect">
            <a:avLst/>
          </a:prstGeom>
        </p:spPr>
        <p:txBody>
          <a:bodyPr>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¿Si </a:t>
            </a:r>
            <a:r>
              <a:rPr lang="es-ES" sz="1350" dirty="0" err="1">
                <a:latin typeface="Arial" panose="020B0604020202020204" pitchFamily="34" charset="0"/>
                <a:ea typeface="Times New Roman" panose="02020603050405020304" pitchFamily="18" charset="0"/>
                <a:cs typeface="Times New Roman" panose="02020603050405020304" pitchFamily="18" charset="0"/>
              </a:rPr>
              <a:t>Vin</a:t>
            </a:r>
            <a:r>
              <a:rPr lang="es-ES" sz="1350" dirty="0">
                <a:latin typeface="Arial" panose="020B0604020202020204" pitchFamily="34" charset="0"/>
                <a:ea typeface="Times New Roman" panose="02020603050405020304" pitchFamily="18" charset="0"/>
                <a:cs typeface="Times New Roman" panose="02020603050405020304" pitchFamily="18" charset="0"/>
              </a:rPr>
              <a:t>=4 V?</a:t>
            </a:r>
          </a:p>
        </p:txBody>
      </p:sp>
      <mc:AlternateContent xmlns:mc="http://schemas.openxmlformats.org/markup-compatibility/2006" xmlns:a14="http://schemas.microsoft.com/office/drawing/2010/main">
        <mc:Choice Requires="a14">
          <p:sp>
            <p:nvSpPr>
              <p:cNvPr id="23" name="CuadroTexto 22">
                <a:extLst>
                  <a:ext uri="{FF2B5EF4-FFF2-40B4-BE49-F238E27FC236}">
                    <a16:creationId xmlns:a16="http://schemas.microsoft.com/office/drawing/2014/main" id="{295BA45D-049C-4296-B73B-CF0AFDCB1CA6}"/>
                  </a:ext>
                </a:extLst>
              </p:cNvPr>
              <p:cNvSpPr txBox="1"/>
              <p:nvPr/>
            </p:nvSpPr>
            <p:spPr>
              <a:xfrm>
                <a:off x="7508193" y="1361265"/>
                <a:ext cx="1037079"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𝑑</m:t>
                          </m:r>
                        </m:sub>
                      </m:sSub>
                      <m:r>
                        <a:rPr lang="es-ES" sz="1350" i="1">
                          <a:latin typeface="Cambria Math" panose="02040503050406030204" pitchFamily="18" charset="0"/>
                        </a:rPr>
                        <m:t>=−6−</m:t>
                      </m:r>
                      <m:sSub>
                        <m:sSubPr>
                          <m:ctrlPr>
                            <a:rPr lang="es-ES" sz="1350" i="1">
                              <a:latin typeface="Cambria Math" panose="02040503050406030204" pitchFamily="18" charset="0"/>
                            </a:rPr>
                          </m:ctrlPr>
                        </m:sSubPr>
                        <m:e>
                          <m:r>
                            <a:rPr lang="es-ES" sz="1350" i="1">
                              <a:latin typeface="Cambria Math" panose="02040503050406030204" pitchFamily="18" charset="0"/>
                            </a:rPr>
                            <m:t>𝑣</m:t>
                          </m:r>
                        </m:e>
                        <m:sub>
                          <m:r>
                            <a:rPr lang="es-ES" sz="1350" i="1">
                              <a:latin typeface="Cambria Math" panose="02040503050406030204" pitchFamily="18" charset="0"/>
                            </a:rPr>
                            <m:t>𝑑</m:t>
                          </m:r>
                        </m:sub>
                      </m:sSub>
                    </m:oMath>
                  </m:oMathPara>
                </a14:m>
                <a:endParaRPr lang="es-ES" sz="1350" dirty="0"/>
              </a:p>
            </p:txBody>
          </p:sp>
        </mc:Choice>
        <mc:Fallback xmlns="">
          <p:sp>
            <p:nvSpPr>
              <p:cNvPr id="23" name="CuadroTexto 22">
                <a:extLst>
                  <a:ext uri="{FF2B5EF4-FFF2-40B4-BE49-F238E27FC236}">
                    <a16:creationId xmlns:a16="http://schemas.microsoft.com/office/drawing/2014/main" id="{295BA45D-049C-4296-B73B-CF0AFDCB1CA6}"/>
                  </a:ext>
                </a:extLst>
              </p:cNvPr>
              <p:cNvSpPr txBox="1">
                <a:spLocks noRot="1" noChangeAspect="1" noMove="1" noResize="1" noEditPoints="1" noAdjustHandles="1" noChangeArrowheads="1" noChangeShapeType="1" noTextEdit="1"/>
              </p:cNvSpPr>
              <p:nvPr/>
            </p:nvSpPr>
            <p:spPr>
              <a:xfrm>
                <a:off x="7508193" y="1361265"/>
                <a:ext cx="1037079" cy="207749"/>
              </a:xfrm>
              <a:prstGeom prst="rect">
                <a:avLst/>
              </a:prstGeom>
              <a:blipFill>
                <a:blip r:embed="rId5"/>
                <a:stretch>
                  <a:fillRect l="-2941" b="-17647"/>
                </a:stretch>
              </a:blipFill>
            </p:spPr>
            <p:txBody>
              <a:bodyPr/>
              <a:lstStyle/>
              <a:p>
                <a:r>
                  <a:rPr lang="es-ES">
                    <a:noFill/>
                  </a:rPr>
                  <a:t> </a:t>
                </a:r>
              </a:p>
            </p:txBody>
          </p:sp>
        </mc:Fallback>
      </mc:AlternateContent>
      <p:graphicFrame>
        <p:nvGraphicFramePr>
          <p:cNvPr id="21" name="Gráfico 20">
            <a:extLst>
              <a:ext uri="{FF2B5EF4-FFF2-40B4-BE49-F238E27FC236}">
                <a16:creationId xmlns:a16="http://schemas.microsoft.com/office/drawing/2014/main" id="{74B83964-A1CA-4AC7-B53C-220D1C2D4E6C}"/>
              </a:ext>
            </a:extLst>
          </p:cNvPr>
          <p:cNvGraphicFramePr>
            <a:graphicFrameLocks/>
          </p:cNvGraphicFramePr>
          <p:nvPr/>
        </p:nvGraphicFramePr>
        <p:xfrm>
          <a:off x="64294" y="2224377"/>
          <a:ext cx="3213855" cy="2100886"/>
        </p:xfrm>
        <a:graphic>
          <a:graphicData uri="http://schemas.openxmlformats.org/drawingml/2006/chart">
            <c:chart xmlns:c="http://schemas.openxmlformats.org/drawingml/2006/chart" xmlns:r="http://schemas.openxmlformats.org/officeDocument/2006/relationships" r:id="rId6"/>
          </a:graphicData>
        </a:graphic>
      </p:graphicFrame>
      <p:pic>
        <p:nvPicPr>
          <p:cNvPr id="22" name="Imagen 21">
            <a:extLst>
              <a:ext uri="{FF2B5EF4-FFF2-40B4-BE49-F238E27FC236}">
                <a16:creationId xmlns:a16="http://schemas.microsoft.com/office/drawing/2014/main" id="{A08F3B69-BAAA-491F-B41A-20CAE35642A3}"/>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70000"/>
                    </a14:imgEffect>
                  </a14:imgLayer>
                </a14:imgProps>
              </a:ext>
            </a:extLst>
          </a:blip>
          <a:stretch>
            <a:fillRect/>
          </a:stretch>
        </p:blipFill>
        <p:spPr>
          <a:xfrm>
            <a:off x="6038138" y="1216036"/>
            <a:ext cx="1470055" cy="1147254"/>
          </a:xfrm>
          <a:prstGeom prst="rect">
            <a:avLst/>
          </a:prstGeom>
        </p:spPr>
      </p:pic>
      <p:sp>
        <p:nvSpPr>
          <p:cNvPr id="2" name="Marcador de número de diapositiva 1">
            <a:extLst>
              <a:ext uri="{FF2B5EF4-FFF2-40B4-BE49-F238E27FC236}">
                <a16:creationId xmlns:a16="http://schemas.microsoft.com/office/drawing/2014/main" id="{62500C83-9586-4C87-9AA8-AADBB8A2AC4F}"/>
              </a:ext>
            </a:extLst>
          </p:cNvPr>
          <p:cNvSpPr>
            <a:spLocks noGrp="1"/>
          </p:cNvSpPr>
          <p:nvPr>
            <p:ph type="sldNum" sz="quarter" idx="12"/>
          </p:nvPr>
        </p:nvSpPr>
        <p:spPr/>
        <p:txBody>
          <a:bodyPr/>
          <a:lstStyle/>
          <a:p>
            <a:fld id="{78733FC4-8689-4CA5-A153-34ADD6EFE592}" type="slidenum">
              <a:rPr lang="es-ES" smtClean="0"/>
              <a:t>103</a:t>
            </a:fld>
            <a:endParaRPr lang="es-ES"/>
          </a:p>
        </p:txBody>
      </p:sp>
    </p:spTree>
    <p:custDataLst>
      <p:tags r:id="rId1"/>
    </p:custDataLst>
    <p:extLst>
      <p:ext uri="{BB962C8B-B14F-4D97-AF65-F5344CB8AC3E}">
        <p14:creationId xmlns:p14="http://schemas.microsoft.com/office/powerpoint/2010/main" val="229763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P spid="17" grpId="0"/>
      <p:bldP spid="18" grpId="0"/>
      <p:bldP spid="19" grpId="0"/>
      <p:bldP spid="20" grpId="0"/>
      <p:bldGraphic spid="21" grpId="0">
        <p:bldAsOne/>
      </p:bldGraphic>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7">
            <a:extLst>
              <a:ext uri="{FF2B5EF4-FFF2-40B4-BE49-F238E27FC236}">
                <a16:creationId xmlns:a16="http://schemas.microsoft.com/office/drawing/2014/main" id="{86750FBC-B7AD-4999-9B93-E3ED1B277ED3}"/>
              </a:ext>
            </a:extLst>
          </p:cNvPr>
          <p:cNvSpPr>
            <a:spLocks noChangeArrowheads="1"/>
          </p:cNvSpPr>
          <p:nvPr/>
        </p:nvSpPr>
        <p:spPr bwMode="auto">
          <a:xfrm>
            <a:off x="69283" y="801507"/>
            <a:ext cx="9305925" cy="53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500" b="1" dirty="0">
                <a:latin typeface="Arial" panose="020B0604020202020204" pitchFamily="34" charset="0"/>
                <a:ea typeface="Times New Roman" panose="02020603050405020304" pitchFamily="18" charset="0"/>
                <a:cs typeface="Arial" panose="020B0604020202020204" pitchFamily="34" charset="0"/>
              </a:rPr>
              <a:t>Problema 4</a:t>
            </a:r>
            <a:r>
              <a:rPr lang="es-ES" altLang="es-ES" sz="1500" dirty="0">
                <a:latin typeface="Arial" panose="020B0604020202020204" pitchFamily="34" charset="0"/>
                <a:ea typeface="Times New Roman" panose="02020603050405020304" pitchFamily="18" charset="0"/>
                <a:cs typeface="Arial" panose="020B0604020202020204" pitchFamily="34" charset="0"/>
              </a:rPr>
              <a:t> Encontrar el punto de operación del diodo de la figura. (</a:t>
            </a:r>
            <a:r>
              <a:rPr lang="es-ES" altLang="es-ES" sz="1500" dirty="0" err="1">
                <a:latin typeface="Arial" panose="020B0604020202020204" pitchFamily="34" charset="0"/>
                <a:ea typeface="Times New Roman" panose="02020603050405020304" pitchFamily="18" charset="0"/>
                <a:cs typeface="Arial" panose="020B0604020202020204" pitchFamily="34" charset="0"/>
              </a:rPr>
              <a:t>V</a:t>
            </a:r>
            <a:r>
              <a:rPr lang="es-ES" altLang="es-ES" sz="1500" baseline="-30000" dirty="0" err="1">
                <a:latin typeface="Arial" panose="020B0604020202020204" pitchFamily="34" charset="0"/>
                <a:ea typeface="Times New Roman" panose="02020603050405020304" pitchFamily="18" charset="0"/>
                <a:cs typeface="Arial" panose="020B0604020202020204" pitchFamily="34" charset="0"/>
              </a:rPr>
              <a:t>in</a:t>
            </a:r>
            <a:r>
              <a:rPr lang="es-ES" altLang="es-ES" sz="1500" dirty="0">
                <a:latin typeface="Arial" panose="020B0604020202020204" pitchFamily="34" charset="0"/>
                <a:ea typeface="Times New Roman" panose="02020603050405020304" pitchFamily="18" charset="0"/>
                <a:cs typeface="Arial" panose="020B0604020202020204" pitchFamily="34" charset="0"/>
              </a:rPr>
              <a:t> = 12 V, R</a:t>
            </a:r>
            <a:r>
              <a:rPr lang="es-ES" altLang="es-ES" sz="1500" baseline="-30000" dirty="0">
                <a:latin typeface="Arial" panose="020B0604020202020204" pitchFamily="34" charset="0"/>
                <a:ea typeface="Times New Roman" panose="02020603050405020304" pitchFamily="18" charset="0"/>
                <a:cs typeface="Arial" panose="020B0604020202020204" pitchFamily="34" charset="0"/>
              </a:rPr>
              <a:t>1</a:t>
            </a:r>
            <a:r>
              <a:rPr lang="es-ES" altLang="es-ES" sz="1500" dirty="0">
                <a:latin typeface="Arial" panose="020B0604020202020204" pitchFamily="34" charset="0"/>
                <a:ea typeface="Times New Roman" panose="02020603050405020304" pitchFamily="18" charset="0"/>
                <a:cs typeface="Arial" panose="020B0604020202020204" pitchFamily="34" charset="0"/>
              </a:rPr>
              <a:t>= 10 k</a:t>
            </a:r>
            <a:r>
              <a:rPr lang="es-ES" altLang="es-ES" sz="1500" dirty="0">
                <a:latin typeface="Symbol" panose="05050102010706020507" pitchFamily="18" charset="2"/>
                <a:ea typeface="Times New Roman" panose="02020603050405020304" pitchFamily="18" charset="0"/>
              </a:rPr>
              <a:t>W</a:t>
            </a:r>
            <a:r>
              <a:rPr lang="es-ES" altLang="es-ES" sz="1500" dirty="0">
                <a:latin typeface="Arial" panose="020B0604020202020204" pitchFamily="34" charset="0"/>
                <a:ea typeface="Times New Roman" panose="02020603050405020304" pitchFamily="18" charset="0"/>
                <a:cs typeface="Arial" panose="020B0604020202020204" pitchFamily="34" charset="0"/>
              </a:rPr>
              <a:t>, R</a:t>
            </a:r>
            <a:r>
              <a:rPr lang="es-ES" altLang="es-ES" sz="1500" baseline="-30000" dirty="0">
                <a:latin typeface="Arial" panose="020B0604020202020204" pitchFamily="34" charset="0"/>
                <a:ea typeface="Times New Roman" panose="02020603050405020304" pitchFamily="18" charset="0"/>
                <a:cs typeface="Arial" panose="020B0604020202020204" pitchFamily="34" charset="0"/>
              </a:rPr>
              <a:t>2 </a:t>
            </a:r>
            <a:r>
              <a:rPr lang="es-ES" altLang="es-ES" sz="1500" dirty="0">
                <a:latin typeface="Arial" panose="020B0604020202020204" pitchFamily="34" charset="0"/>
                <a:ea typeface="Times New Roman" panose="02020603050405020304" pitchFamily="18" charset="0"/>
                <a:cs typeface="Arial" panose="020B0604020202020204" pitchFamily="34" charset="0"/>
              </a:rPr>
              <a:t>= 5 k</a:t>
            </a:r>
            <a:r>
              <a:rPr lang="es-ES" altLang="es-ES" sz="1500" dirty="0">
                <a:latin typeface="Symbol" panose="05050102010706020507" pitchFamily="18" charset="2"/>
                <a:ea typeface="Times New Roman" panose="02020603050405020304" pitchFamily="18" charset="0"/>
              </a:rPr>
              <a:t>W,</a:t>
            </a:r>
            <a:r>
              <a:rPr lang="es-ES" altLang="es-ES" sz="1500" dirty="0">
                <a:latin typeface="Arial" panose="020B0604020202020204" pitchFamily="34" charset="0"/>
                <a:ea typeface="Times New Roman" panose="02020603050405020304" pitchFamily="18" charset="0"/>
                <a:cs typeface="Arial" panose="020B0604020202020204" pitchFamily="34" charset="0"/>
              </a:rPr>
              <a:t> R</a:t>
            </a:r>
            <a:r>
              <a:rPr lang="es-ES" altLang="es-ES" sz="1500" baseline="-30000" dirty="0">
                <a:latin typeface="Arial" panose="020B0604020202020204" pitchFamily="34" charset="0"/>
                <a:ea typeface="Times New Roman" panose="02020603050405020304" pitchFamily="18" charset="0"/>
                <a:cs typeface="Arial" panose="020B0604020202020204" pitchFamily="34" charset="0"/>
              </a:rPr>
              <a:t>3 </a:t>
            </a:r>
            <a:r>
              <a:rPr lang="es-ES" altLang="es-ES" sz="1500" dirty="0">
                <a:latin typeface="Arial" panose="020B0604020202020204" pitchFamily="34" charset="0"/>
                <a:ea typeface="Times New Roman" panose="02020603050405020304" pitchFamily="18" charset="0"/>
                <a:cs typeface="Arial" panose="020B0604020202020204" pitchFamily="34" charset="0"/>
              </a:rPr>
              <a:t>= 100 k</a:t>
            </a:r>
            <a:r>
              <a:rPr lang="es-ES" altLang="es-ES" sz="1500" dirty="0">
                <a:latin typeface="Symbol" panose="05050102010706020507" pitchFamily="18" charset="2"/>
                <a:ea typeface="Times New Roman" panose="02020603050405020304" pitchFamily="18" charset="0"/>
              </a:rPr>
              <a:t>W</a:t>
            </a:r>
            <a:r>
              <a:rPr lang="es-ES" altLang="es-ES" sz="1500" dirty="0">
                <a:latin typeface="Arial" panose="020B0604020202020204" pitchFamily="34" charset="0"/>
                <a:ea typeface="Times New Roman" panose="02020603050405020304" pitchFamily="18" charset="0"/>
                <a:cs typeface="Arial" panose="020B0604020202020204" pitchFamily="34" charset="0"/>
              </a:rPr>
              <a:t> y R</a:t>
            </a:r>
            <a:r>
              <a:rPr lang="es-ES" altLang="es-ES" sz="1500" baseline="-30000" dirty="0">
                <a:latin typeface="Arial" panose="020B0604020202020204" pitchFamily="34" charset="0"/>
                <a:ea typeface="Times New Roman" panose="02020603050405020304" pitchFamily="18" charset="0"/>
                <a:cs typeface="Arial" panose="020B0604020202020204" pitchFamily="34" charset="0"/>
              </a:rPr>
              <a:t>4 </a:t>
            </a:r>
            <a:r>
              <a:rPr lang="es-ES" altLang="es-ES" sz="1500" dirty="0">
                <a:latin typeface="Arial" panose="020B0604020202020204" pitchFamily="34" charset="0"/>
                <a:ea typeface="Times New Roman" panose="02020603050405020304" pitchFamily="18" charset="0"/>
                <a:cs typeface="Arial" panose="020B0604020202020204" pitchFamily="34" charset="0"/>
              </a:rPr>
              <a:t>= 50 k</a:t>
            </a:r>
            <a:r>
              <a:rPr lang="es-ES" altLang="es-ES" sz="1500" dirty="0">
                <a:latin typeface="Symbol" panose="05050102010706020507" pitchFamily="18" charset="2"/>
                <a:ea typeface="Times New Roman" panose="02020603050405020304" pitchFamily="18" charset="0"/>
              </a:rPr>
              <a:t>W)</a:t>
            </a:r>
            <a:endParaRPr lang="es-ES" altLang="es-ES" sz="825" dirty="0"/>
          </a:p>
        </p:txBody>
      </p:sp>
      <p:pic>
        <p:nvPicPr>
          <p:cNvPr id="1040" name="Imagen 4">
            <a:extLst>
              <a:ext uri="{FF2B5EF4-FFF2-40B4-BE49-F238E27FC236}">
                <a16:creationId xmlns:a16="http://schemas.microsoft.com/office/drawing/2014/main" id="{826C73A0-7A18-43EE-BA09-6B8CBDB056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889" y="1771937"/>
            <a:ext cx="2567882" cy="137788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8">
            <a:extLst>
              <a:ext uri="{FF2B5EF4-FFF2-40B4-BE49-F238E27FC236}">
                <a16:creationId xmlns:a16="http://schemas.microsoft.com/office/drawing/2014/main" id="{628197FA-8C25-4107-83BB-B312EAB11736}"/>
              </a:ext>
            </a:extLst>
          </p:cNvPr>
          <p:cNvSpPr>
            <a:spLocks noChangeArrowheads="1"/>
          </p:cNvSpPr>
          <p:nvPr/>
        </p:nvSpPr>
        <p:spPr bwMode="auto">
          <a:xfrm>
            <a:off x="1" y="1789756"/>
            <a:ext cx="138564"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s-ES" sz="2100"/>
          </a:p>
        </p:txBody>
      </p:sp>
      <p:sp>
        <p:nvSpPr>
          <p:cNvPr id="15" name="Rectángulo 14">
            <a:extLst>
              <a:ext uri="{FF2B5EF4-FFF2-40B4-BE49-F238E27FC236}">
                <a16:creationId xmlns:a16="http://schemas.microsoft.com/office/drawing/2014/main" id="{C8A68483-A45B-45EF-B15F-0F6376309433}"/>
              </a:ext>
            </a:extLst>
          </p:cNvPr>
          <p:cNvSpPr/>
          <p:nvPr/>
        </p:nvSpPr>
        <p:spPr>
          <a:xfrm>
            <a:off x="3069771" y="3469328"/>
            <a:ext cx="4572000" cy="715581"/>
          </a:xfrm>
          <a:prstGeom prst="rect">
            <a:avLst/>
          </a:prstGeom>
        </p:spPr>
        <p:txBody>
          <a:bodyPr>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3</a:t>
            </a:r>
            <a:r>
              <a:rPr lang="es-ES" sz="1350" dirty="0">
                <a:latin typeface="Arial" panose="020B0604020202020204" pitchFamily="34" charset="0"/>
                <a:ea typeface="Times New Roman" panose="02020603050405020304" pitchFamily="18" charset="0"/>
                <a:cs typeface="Times New Roman" panose="02020603050405020304" pitchFamily="18" charset="0"/>
              </a:rPr>
              <a:t> y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4</a:t>
            </a:r>
            <a:r>
              <a:rPr lang="es-ES" sz="1350" dirty="0">
                <a:latin typeface="Arial" panose="020B0604020202020204" pitchFamily="34" charset="0"/>
                <a:ea typeface="Times New Roman" panose="02020603050405020304" pitchFamily="18" charset="0"/>
                <a:cs typeface="Times New Roman" panose="02020603050405020304" pitchFamily="18" charset="0"/>
              </a:rPr>
              <a:t> están en serie y a su vez en paralelo con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2</a:t>
            </a:r>
            <a:r>
              <a:rPr lang="es-ES" sz="1350" dirty="0">
                <a:latin typeface="Arial" panose="020B0604020202020204" pitchFamily="34" charset="0"/>
                <a:ea typeface="Times New Roman" panose="02020603050405020304" pitchFamily="18" charset="0"/>
                <a:cs typeface="Times New Roman" panose="02020603050405020304" pitchFamily="18" charset="0"/>
              </a:rPr>
              <a:t>. Llamaremos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e</a:t>
            </a:r>
            <a:r>
              <a:rPr lang="es-ES" sz="1350" dirty="0">
                <a:latin typeface="Arial" panose="020B0604020202020204" pitchFamily="34" charset="0"/>
                <a:ea typeface="Times New Roman" panose="02020603050405020304" pitchFamily="18" charset="0"/>
                <a:cs typeface="Times New Roman" panose="02020603050405020304" pitchFamily="18" charset="0"/>
              </a:rPr>
              <a:t> a esta resistencia equivalente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2</a:t>
            </a:r>
            <a:r>
              <a:rPr lang="es-ES" sz="1350" dirty="0">
                <a:latin typeface="Arial" panose="020B0604020202020204" pitchFamily="34" charset="0"/>
                <a:ea typeface="Times New Roman" panose="02020603050405020304" pitchFamily="18" charset="0"/>
                <a:cs typeface="Times New Roman" panose="02020603050405020304" pitchFamily="18" charset="0"/>
              </a:rPr>
              <a:t>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3</a:t>
            </a:r>
            <a:r>
              <a:rPr lang="es-ES" sz="1350" dirty="0">
                <a:latin typeface="Arial" panose="020B0604020202020204" pitchFamily="34" charset="0"/>
                <a:ea typeface="Times New Roman" panose="02020603050405020304" pitchFamily="18" charset="0"/>
                <a:cs typeface="Times New Roman" panose="02020603050405020304" pitchFamily="18" charset="0"/>
              </a:rPr>
              <a:t>+R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4</a:t>
            </a:r>
            <a:r>
              <a:rPr lang="es-ES" sz="1350" dirty="0">
                <a:latin typeface="Arial" panose="020B0604020202020204" pitchFamily="34" charset="0"/>
                <a:ea typeface="Times New Roman" panose="02020603050405020304" pitchFamily="18" charset="0"/>
                <a:cs typeface="Times New Roman" panose="02020603050405020304" pitchFamily="18" charset="0"/>
              </a:rPr>
              <a:t>)).</a:t>
            </a:r>
            <a:endParaRPr lang="es-ES" sz="1350" dirty="0">
              <a:latin typeface="Times New Roman" panose="02020603050405020304" pitchFamily="18" charset="0"/>
              <a:ea typeface="Times New Roman" panose="02020603050405020304" pitchFamily="18" charset="0"/>
            </a:endParaRPr>
          </a:p>
        </p:txBody>
      </p:sp>
      <p:pic>
        <p:nvPicPr>
          <p:cNvPr id="23" name="Imagen 22">
            <a:extLst>
              <a:ext uri="{FF2B5EF4-FFF2-40B4-BE49-F238E27FC236}">
                <a16:creationId xmlns:a16="http://schemas.microsoft.com/office/drawing/2014/main" id="{71EFFE23-7E00-48BC-A813-67CA46DE89AF}"/>
              </a:ext>
            </a:extLst>
          </p:cNvPr>
          <p:cNvPicPr/>
          <p:nvPr/>
        </p:nvPicPr>
        <p:blipFill>
          <a:blip r:embed="rId4">
            <a:extLst>
              <a:ext uri="{BEBA8EAE-BF5A-486C-A8C5-ECC9F3942E4B}">
                <a14:imgProps xmlns:a14="http://schemas.microsoft.com/office/drawing/2010/main">
                  <a14:imgLayer r:embed="rId5">
                    <a14:imgEffect>
                      <a14:brightnessContrast contrast="71000"/>
                    </a14:imgEffect>
                  </a14:imgLayer>
                </a14:imgProps>
              </a:ext>
            </a:extLst>
          </a:blip>
          <a:stretch>
            <a:fillRect/>
          </a:stretch>
        </p:blipFill>
        <p:spPr>
          <a:xfrm>
            <a:off x="4608672" y="1592113"/>
            <a:ext cx="3061741" cy="1617524"/>
          </a:xfrm>
          <a:prstGeom prst="rect">
            <a:avLst/>
          </a:prstGeom>
        </p:spPr>
      </p:pic>
      <p:sp>
        <p:nvSpPr>
          <p:cNvPr id="16" name="Flecha: a la derecha 15">
            <a:extLst>
              <a:ext uri="{FF2B5EF4-FFF2-40B4-BE49-F238E27FC236}">
                <a16:creationId xmlns:a16="http://schemas.microsoft.com/office/drawing/2014/main" id="{0D2925CF-A541-47FC-A993-52496C410BFE}"/>
              </a:ext>
            </a:extLst>
          </p:cNvPr>
          <p:cNvSpPr/>
          <p:nvPr/>
        </p:nvSpPr>
        <p:spPr>
          <a:xfrm>
            <a:off x="3349364" y="2006431"/>
            <a:ext cx="870857" cy="6924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7" name="CuadroTexto 16">
            <a:extLst>
              <a:ext uri="{FF2B5EF4-FFF2-40B4-BE49-F238E27FC236}">
                <a16:creationId xmlns:a16="http://schemas.microsoft.com/office/drawing/2014/main" id="{A758FE96-E6CC-4885-AF1F-0F19549AF7A3}"/>
              </a:ext>
            </a:extLst>
          </p:cNvPr>
          <p:cNvSpPr txBox="1"/>
          <p:nvPr/>
        </p:nvSpPr>
        <p:spPr>
          <a:xfrm>
            <a:off x="692944" y="3192328"/>
            <a:ext cx="2512226" cy="300082"/>
          </a:xfrm>
          <a:prstGeom prst="rect">
            <a:avLst/>
          </a:prstGeom>
          <a:noFill/>
        </p:spPr>
        <p:txBody>
          <a:bodyPr wrap="none" rtlCol="0">
            <a:spAutoFit/>
          </a:bodyPr>
          <a:lstStyle/>
          <a:p>
            <a:r>
              <a:rPr lang="es-ES" sz="1350" dirty="0"/>
              <a:t>Calculamos </a:t>
            </a:r>
            <a:r>
              <a:rPr lang="es-ES" sz="1350" dirty="0" err="1"/>
              <a:t>Rth</a:t>
            </a:r>
            <a:r>
              <a:rPr lang="es-ES" sz="1350" dirty="0"/>
              <a:t>: anulamos V1</a:t>
            </a:r>
          </a:p>
        </p:txBody>
      </p:sp>
      <p:grpSp>
        <p:nvGrpSpPr>
          <p:cNvPr id="22" name="Grupo 21">
            <a:extLst>
              <a:ext uri="{FF2B5EF4-FFF2-40B4-BE49-F238E27FC236}">
                <a16:creationId xmlns:a16="http://schemas.microsoft.com/office/drawing/2014/main" id="{3EDC50F8-4852-4C8B-9AAC-5F6511F086E6}"/>
              </a:ext>
            </a:extLst>
          </p:cNvPr>
          <p:cNvGrpSpPr/>
          <p:nvPr/>
        </p:nvGrpSpPr>
        <p:grpSpPr>
          <a:xfrm>
            <a:off x="489953" y="3429000"/>
            <a:ext cx="2583896" cy="1377888"/>
            <a:chOff x="653271" y="3429000"/>
            <a:chExt cx="3445194" cy="1837184"/>
          </a:xfrm>
        </p:grpSpPr>
        <p:pic>
          <p:nvPicPr>
            <p:cNvPr id="25" name="Imagen 24">
              <a:extLst>
                <a:ext uri="{FF2B5EF4-FFF2-40B4-BE49-F238E27FC236}">
                  <a16:creationId xmlns:a16="http://schemas.microsoft.com/office/drawing/2014/main" id="{50586828-DE0B-4805-81DF-897E4F4575E1}"/>
                </a:ext>
              </a:extLst>
            </p:cNvPr>
            <p:cNvPicPr/>
            <p:nvPr/>
          </p:nvPicPr>
          <p:blipFill>
            <a:blip r:embed="rId6">
              <a:extLst>
                <a:ext uri="{BEBA8EAE-BF5A-486C-A8C5-ECC9F3942E4B}">
                  <a14:imgProps xmlns:a14="http://schemas.microsoft.com/office/drawing/2010/main">
                    <a14:imgLayer r:embed="rId7">
                      <a14:imgEffect>
                        <a14:brightnessContrast contrast="71000"/>
                      </a14:imgEffect>
                    </a14:imgLayer>
                  </a14:imgProps>
                </a:ext>
              </a:extLst>
            </a:blip>
            <a:stretch>
              <a:fillRect/>
            </a:stretch>
          </p:blipFill>
          <p:spPr>
            <a:xfrm>
              <a:off x="653271" y="3429000"/>
              <a:ext cx="3445194" cy="1837184"/>
            </a:xfrm>
            <a:prstGeom prst="rect">
              <a:avLst/>
            </a:prstGeom>
          </p:spPr>
        </p:pic>
        <p:grpSp>
          <p:nvGrpSpPr>
            <p:cNvPr id="21" name="Grupo 20">
              <a:extLst>
                <a:ext uri="{FF2B5EF4-FFF2-40B4-BE49-F238E27FC236}">
                  <a16:creationId xmlns:a16="http://schemas.microsoft.com/office/drawing/2014/main" id="{5CFFC2BD-B900-4AF6-99E8-559478AEB804}"/>
                </a:ext>
              </a:extLst>
            </p:cNvPr>
            <p:cNvGrpSpPr/>
            <p:nvPr/>
          </p:nvGrpSpPr>
          <p:grpSpPr>
            <a:xfrm>
              <a:off x="752475" y="4057650"/>
              <a:ext cx="781050" cy="561975"/>
              <a:chOff x="752475" y="4057650"/>
              <a:chExt cx="781050" cy="561975"/>
            </a:xfrm>
          </p:grpSpPr>
          <p:sp>
            <p:nvSpPr>
              <p:cNvPr id="18" name="Rectángulo 17">
                <a:extLst>
                  <a:ext uri="{FF2B5EF4-FFF2-40B4-BE49-F238E27FC236}">
                    <a16:creationId xmlns:a16="http://schemas.microsoft.com/office/drawing/2014/main" id="{6486C999-F8E1-4CBB-A87C-9E735B2EF869}"/>
                  </a:ext>
                </a:extLst>
              </p:cNvPr>
              <p:cNvSpPr/>
              <p:nvPr/>
            </p:nvSpPr>
            <p:spPr>
              <a:xfrm>
                <a:off x="752475" y="4057650"/>
                <a:ext cx="781050" cy="561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cxnSp>
            <p:nvCxnSpPr>
              <p:cNvPr id="20" name="Conector recto 19">
                <a:extLst>
                  <a:ext uri="{FF2B5EF4-FFF2-40B4-BE49-F238E27FC236}">
                    <a16:creationId xmlns:a16="http://schemas.microsoft.com/office/drawing/2014/main" id="{AC675E57-3831-49D9-B221-32602FBC0C6B}"/>
                  </a:ext>
                </a:extLst>
              </p:cNvPr>
              <p:cNvCxnSpPr/>
              <p:nvPr/>
            </p:nvCxnSpPr>
            <p:spPr>
              <a:xfrm>
                <a:off x="1017342" y="4057650"/>
                <a:ext cx="0" cy="56197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24" name="Grupo 23">
            <a:extLst>
              <a:ext uri="{FF2B5EF4-FFF2-40B4-BE49-F238E27FC236}">
                <a16:creationId xmlns:a16="http://schemas.microsoft.com/office/drawing/2014/main" id="{2AD12CE8-A2C9-4CB5-9FFD-59EA196A8C50}"/>
              </a:ext>
            </a:extLst>
          </p:cNvPr>
          <p:cNvGrpSpPr/>
          <p:nvPr/>
        </p:nvGrpSpPr>
        <p:grpSpPr>
          <a:xfrm>
            <a:off x="3951514" y="3988709"/>
            <a:ext cx="1923395" cy="1549373"/>
            <a:chOff x="5268686" y="4175279"/>
            <a:chExt cx="2564526" cy="2065830"/>
          </a:xfrm>
        </p:grpSpPr>
        <p:pic>
          <p:nvPicPr>
            <p:cNvPr id="26" name="Imagen 25">
              <a:extLst>
                <a:ext uri="{FF2B5EF4-FFF2-40B4-BE49-F238E27FC236}">
                  <a16:creationId xmlns:a16="http://schemas.microsoft.com/office/drawing/2014/main" id="{1E06FF9F-6B53-4F10-A129-95F9F2262C20}"/>
                </a:ext>
              </a:extLst>
            </p:cNvPr>
            <p:cNvPicPr/>
            <p:nvPr/>
          </p:nvPicPr>
          <p:blipFill>
            <a:blip r:embed="rId8">
              <a:extLst>
                <a:ext uri="{BEBA8EAE-BF5A-486C-A8C5-ECC9F3942E4B}">
                  <a14:imgProps xmlns:a14="http://schemas.microsoft.com/office/drawing/2010/main">
                    <a14:imgLayer r:embed="rId9">
                      <a14:imgEffect>
                        <a14:brightnessContrast contrast="71000"/>
                      </a14:imgEffect>
                    </a14:imgLayer>
                  </a14:imgProps>
                </a:ext>
              </a:extLst>
            </a:blip>
            <a:stretch>
              <a:fillRect/>
            </a:stretch>
          </p:blipFill>
          <p:spPr>
            <a:xfrm>
              <a:off x="5268686" y="4175279"/>
              <a:ext cx="2564526" cy="2065830"/>
            </a:xfrm>
            <a:prstGeom prst="rect">
              <a:avLst/>
            </a:prstGeom>
          </p:spPr>
        </p:pic>
        <p:grpSp>
          <p:nvGrpSpPr>
            <p:cNvPr id="32" name="Grupo 31">
              <a:extLst>
                <a:ext uri="{FF2B5EF4-FFF2-40B4-BE49-F238E27FC236}">
                  <a16:creationId xmlns:a16="http://schemas.microsoft.com/office/drawing/2014/main" id="{D2F3D0D0-07AB-4D4D-94BE-CB2689D93867}"/>
                </a:ext>
              </a:extLst>
            </p:cNvPr>
            <p:cNvGrpSpPr/>
            <p:nvPr/>
          </p:nvGrpSpPr>
          <p:grpSpPr>
            <a:xfrm>
              <a:off x="5463540" y="4871323"/>
              <a:ext cx="914399" cy="561975"/>
              <a:chOff x="701040" y="4057650"/>
              <a:chExt cx="914399" cy="561975"/>
            </a:xfrm>
          </p:grpSpPr>
          <p:sp>
            <p:nvSpPr>
              <p:cNvPr id="33" name="Rectángulo 32">
                <a:extLst>
                  <a:ext uri="{FF2B5EF4-FFF2-40B4-BE49-F238E27FC236}">
                    <a16:creationId xmlns:a16="http://schemas.microsoft.com/office/drawing/2014/main" id="{3DA130CA-297F-45D8-814A-E4E986EC316B}"/>
                  </a:ext>
                </a:extLst>
              </p:cNvPr>
              <p:cNvSpPr/>
              <p:nvPr/>
            </p:nvSpPr>
            <p:spPr>
              <a:xfrm>
                <a:off x="701040" y="4057650"/>
                <a:ext cx="914399" cy="561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cxnSp>
            <p:nvCxnSpPr>
              <p:cNvPr id="34" name="Conector recto 33">
                <a:extLst>
                  <a:ext uri="{FF2B5EF4-FFF2-40B4-BE49-F238E27FC236}">
                    <a16:creationId xmlns:a16="http://schemas.microsoft.com/office/drawing/2014/main" id="{3B8201A4-3B28-4AED-9D9A-FD29C05A4062}"/>
                  </a:ext>
                </a:extLst>
              </p:cNvPr>
              <p:cNvCxnSpPr/>
              <p:nvPr/>
            </p:nvCxnSpPr>
            <p:spPr>
              <a:xfrm>
                <a:off x="1017342" y="4057650"/>
                <a:ext cx="0" cy="56197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2" name="Marcador de número de diapositiva 1">
            <a:extLst>
              <a:ext uri="{FF2B5EF4-FFF2-40B4-BE49-F238E27FC236}">
                <a16:creationId xmlns:a16="http://schemas.microsoft.com/office/drawing/2014/main" id="{41E6C03F-0D9C-4276-9E25-F02BF1956CCB}"/>
              </a:ext>
            </a:extLst>
          </p:cNvPr>
          <p:cNvSpPr>
            <a:spLocks noGrp="1"/>
          </p:cNvSpPr>
          <p:nvPr>
            <p:ph type="sldNum" sz="quarter" idx="12"/>
          </p:nvPr>
        </p:nvSpPr>
        <p:spPr/>
        <p:txBody>
          <a:bodyPr/>
          <a:lstStyle/>
          <a:p>
            <a:fld id="{78733FC4-8689-4CA5-A153-34ADD6EFE592}" type="slidenum">
              <a:rPr lang="es-ES" smtClean="0"/>
              <a:t>104</a:t>
            </a:fld>
            <a:endParaRPr lang="es-ES"/>
          </a:p>
        </p:txBody>
      </p:sp>
    </p:spTree>
    <p:custDataLst>
      <p:tags r:id="rId1"/>
    </p:custDataLst>
    <p:extLst>
      <p:ext uri="{BB962C8B-B14F-4D97-AF65-F5344CB8AC3E}">
        <p14:creationId xmlns:p14="http://schemas.microsoft.com/office/powerpoint/2010/main" val="382135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3A3886E-E03D-4EB8-9371-B5FCF0E14012}"/>
              </a:ext>
            </a:extLst>
          </p:cNvPr>
          <p:cNvSpPr>
            <a:spLocks noChangeArrowheads="1"/>
          </p:cNvSpPr>
          <p:nvPr/>
        </p:nvSpPr>
        <p:spPr bwMode="auto">
          <a:xfrm>
            <a:off x="2236290" y="1332458"/>
            <a:ext cx="3080657"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200" dirty="0">
                <a:latin typeface="Arial" panose="020B0604020202020204" pitchFamily="34" charset="0"/>
                <a:ea typeface="Times New Roman" panose="02020603050405020304" pitchFamily="18" charset="0"/>
                <a:cs typeface="Arial" panose="020B0604020202020204" pitchFamily="34" charset="0"/>
              </a:rPr>
              <a:t>Aquí la resistencia total será el paralelo de R1 con Re. </a:t>
            </a:r>
            <a:endParaRPr lang="es-ES" altLang="es-ES" sz="750" dirty="0"/>
          </a:p>
          <a:p>
            <a:pPr defTabSz="685800" eaLnBrk="0" fontAlgn="base" hangingPunct="0">
              <a:spcBef>
                <a:spcPct val="0"/>
              </a:spcBef>
              <a:spcAft>
                <a:spcPct val="0"/>
              </a:spcAft>
            </a:pPr>
            <a:endParaRPr lang="es-ES" altLang="es-ES" dirty="0">
              <a:latin typeface="Arial" panose="020B0604020202020204" pitchFamily="34" charset="0"/>
            </a:endParaRPr>
          </a:p>
        </p:txBody>
      </p:sp>
      <p:sp>
        <p:nvSpPr>
          <p:cNvPr id="5" name="Rectangle 3">
            <a:extLst>
              <a:ext uri="{FF2B5EF4-FFF2-40B4-BE49-F238E27FC236}">
                <a16:creationId xmlns:a16="http://schemas.microsoft.com/office/drawing/2014/main" id="{8C216E3D-D67E-4A60-AE7C-F63DC121342E}"/>
              </a:ext>
            </a:extLst>
          </p:cNvPr>
          <p:cNvSpPr>
            <a:spLocks noChangeArrowheads="1"/>
          </p:cNvSpPr>
          <p:nvPr/>
        </p:nvSpPr>
        <p:spPr bwMode="auto">
          <a:xfrm>
            <a:off x="1" y="1947476"/>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s-ES" sz="1350"/>
          </a:p>
        </p:txBody>
      </p:sp>
      <p:grpSp>
        <p:nvGrpSpPr>
          <p:cNvPr id="16" name="Grupo 15">
            <a:extLst>
              <a:ext uri="{FF2B5EF4-FFF2-40B4-BE49-F238E27FC236}">
                <a16:creationId xmlns:a16="http://schemas.microsoft.com/office/drawing/2014/main" id="{0D068258-1CAB-4519-A40F-37E7429029ED}"/>
              </a:ext>
            </a:extLst>
          </p:cNvPr>
          <p:cNvGrpSpPr/>
          <p:nvPr/>
        </p:nvGrpSpPr>
        <p:grpSpPr>
          <a:xfrm>
            <a:off x="135366" y="932329"/>
            <a:ext cx="1923395" cy="1549373"/>
            <a:chOff x="180488" y="100106"/>
            <a:chExt cx="2564526" cy="2065830"/>
          </a:xfrm>
        </p:grpSpPr>
        <p:pic>
          <p:nvPicPr>
            <p:cNvPr id="7" name="Imagen 6">
              <a:extLst>
                <a:ext uri="{FF2B5EF4-FFF2-40B4-BE49-F238E27FC236}">
                  <a16:creationId xmlns:a16="http://schemas.microsoft.com/office/drawing/2014/main" id="{53855695-258A-4C92-BFC2-CE154FAF915E}"/>
                </a:ext>
              </a:extLst>
            </p:cNvPr>
            <p:cNvPicPr/>
            <p:nvPr/>
          </p:nvPicPr>
          <p:blipFill>
            <a:blip r:embed="rId3">
              <a:extLst>
                <a:ext uri="{BEBA8EAE-BF5A-486C-A8C5-ECC9F3942E4B}">
                  <a14:imgProps xmlns:a14="http://schemas.microsoft.com/office/drawing/2010/main">
                    <a14:imgLayer r:embed="rId4">
                      <a14:imgEffect>
                        <a14:brightnessContrast contrast="71000"/>
                      </a14:imgEffect>
                    </a14:imgLayer>
                  </a14:imgProps>
                </a:ext>
              </a:extLst>
            </a:blip>
            <a:stretch>
              <a:fillRect/>
            </a:stretch>
          </p:blipFill>
          <p:spPr>
            <a:xfrm>
              <a:off x="180488" y="100106"/>
              <a:ext cx="2564526" cy="2065830"/>
            </a:xfrm>
            <a:prstGeom prst="rect">
              <a:avLst/>
            </a:prstGeom>
          </p:spPr>
        </p:pic>
        <p:grpSp>
          <p:nvGrpSpPr>
            <p:cNvPr id="8" name="Grupo 7">
              <a:extLst>
                <a:ext uri="{FF2B5EF4-FFF2-40B4-BE49-F238E27FC236}">
                  <a16:creationId xmlns:a16="http://schemas.microsoft.com/office/drawing/2014/main" id="{49D64AF6-95D4-4414-B554-846445AFBB8E}"/>
                </a:ext>
              </a:extLst>
            </p:cNvPr>
            <p:cNvGrpSpPr/>
            <p:nvPr/>
          </p:nvGrpSpPr>
          <p:grpSpPr>
            <a:xfrm>
              <a:off x="417194" y="726411"/>
              <a:ext cx="870585" cy="665242"/>
              <a:chOff x="744854" y="4057649"/>
              <a:chExt cx="870585" cy="561976"/>
            </a:xfrm>
          </p:grpSpPr>
          <p:sp>
            <p:nvSpPr>
              <p:cNvPr id="9" name="Rectángulo 8">
                <a:extLst>
                  <a:ext uri="{FF2B5EF4-FFF2-40B4-BE49-F238E27FC236}">
                    <a16:creationId xmlns:a16="http://schemas.microsoft.com/office/drawing/2014/main" id="{976150DE-2F89-4AAE-BAAC-A12A0DC29FDC}"/>
                  </a:ext>
                </a:extLst>
              </p:cNvPr>
              <p:cNvSpPr/>
              <p:nvPr/>
            </p:nvSpPr>
            <p:spPr>
              <a:xfrm>
                <a:off x="744854" y="4057649"/>
                <a:ext cx="870585" cy="561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cxnSp>
            <p:nvCxnSpPr>
              <p:cNvPr id="10" name="Conector recto 9">
                <a:extLst>
                  <a:ext uri="{FF2B5EF4-FFF2-40B4-BE49-F238E27FC236}">
                    <a16:creationId xmlns:a16="http://schemas.microsoft.com/office/drawing/2014/main" id="{E6FA251A-9A35-4028-ACDB-6947E63B0E8A}"/>
                  </a:ext>
                </a:extLst>
              </p:cNvPr>
              <p:cNvCxnSpPr/>
              <p:nvPr/>
            </p:nvCxnSpPr>
            <p:spPr>
              <a:xfrm>
                <a:off x="1017342" y="4057650"/>
                <a:ext cx="0" cy="561975"/>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12" name="Rectángulo 11">
                <a:extLst>
                  <a:ext uri="{FF2B5EF4-FFF2-40B4-BE49-F238E27FC236}">
                    <a16:creationId xmlns:a16="http://schemas.microsoft.com/office/drawing/2014/main" id="{60024B70-1AF6-4A55-9EEA-EA2451EED238}"/>
                  </a:ext>
                </a:extLst>
              </p:cNvPr>
              <p:cNvSpPr/>
              <p:nvPr/>
            </p:nvSpPr>
            <p:spPr>
              <a:xfrm>
                <a:off x="135366" y="2518847"/>
                <a:ext cx="4572000" cy="1517210"/>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𝑒</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2</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3</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4</m:t>
                          </m:r>
                        </m:sub>
                      </m:sSub>
                      <m:r>
                        <a:rPr lang="es-ES" sz="1350" i="1">
                          <a:latin typeface="Cambria Math" panose="02040503050406030204" pitchFamily="18" charset="0"/>
                        </a:rPr>
                        <m:t>)=</m:t>
                      </m:r>
                      <m:r>
                        <a:rPr lang="es-ES" sz="1350" i="1">
                          <a:latin typeface="Cambria Math" panose="02040503050406030204" pitchFamily="18" charset="0"/>
                        </a:rPr>
                        <m:t>5</m:t>
                      </m:r>
                      <m:r>
                        <a:rPr lang="es-ES" sz="1350" i="1">
                          <a:latin typeface="Cambria Math" panose="02040503050406030204" pitchFamily="18" charset="0"/>
                        </a:rPr>
                        <m:t> //</m:t>
                      </m:r>
                      <m:r>
                        <a:rPr lang="es-ES" sz="1350" i="1">
                          <a:latin typeface="Cambria Math" panose="02040503050406030204" pitchFamily="18" charset="0"/>
                        </a:rPr>
                        <m:t>150</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5</m:t>
                          </m:r>
                          <m:r>
                            <a:rPr lang="es-ES" sz="1350" i="1">
                              <a:latin typeface="Cambria Math" panose="02040503050406030204" pitchFamily="18" charset="0"/>
                            </a:rPr>
                            <m:t>∗</m:t>
                          </m:r>
                          <m:r>
                            <a:rPr lang="es-ES" sz="1350" i="1">
                              <a:latin typeface="Cambria Math" panose="02040503050406030204" pitchFamily="18" charset="0"/>
                            </a:rPr>
                            <m:t>150</m:t>
                          </m:r>
                        </m:num>
                        <m:den>
                          <m:r>
                            <a:rPr lang="es-ES" sz="1350" i="1">
                              <a:latin typeface="Cambria Math" panose="02040503050406030204" pitchFamily="18" charset="0"/>
                            </a:rPr>
                            <m:t>5</m:t>
                          </m:r>
                          <m:r>
                            <a:rPr lang="es-ES" sz="1350" i="1">
                              <a:latin typeface="Cambria Math" panose="02040503050406030204" pitchFamily="18" charset="0"/>
                            </a:rPr>
                            <m:t>+</m:t>
                          </m:r>
                          <m:r>
                            <a:rPr lang="es-ES" sz="1350" i="1">
                              <a:latin typeface="Cambria Math" panose="02040503050406030204" pitchFamily="18" charset="0"/>
                            </a:rPr>
                            <m:t>150</m:t>
                          </m:r>
                        </m:den>
                      </m:f>
                      <m:r>
                        <a:rPr lang="es-ES" sz="1350" i="1">
                          <a:latin typeface="Cambria Math" panose="02040503050406030204" pitchFamily="18" charset="0"/>
                        </a:rPr>
                        <m:t>=</m:t>
                      </m:r>
                      <m:r>
                        <a:rPr lang="es-ES" sz="1350" i="1">
                          <a:latin typeface="Cambria Math" panose="02040503050406030204" pitchFamily="18" charset="0"/>
                        </a:rPr>
                        <m:t>4</m:t>
                      </m:r>
                      <m:r>
                        <a:rPr lang="es-ES" sz="1350" i="1">
                          <a:latin typeface="Cambria Math" panose="02040503050406030204" pitchFamily="18" charset="0"/>
                        </a:rPr>
                        <m:t>.</m:t>
                      </m:r>
                      <m:r>
                        <a:rPr lang="es-ES" sz="1350" i="1">
                          <a:latin typeface="Cambria Math" panose="02040503050406030204" pitchFamily="18" charset="0"/>
                        </a:rPr>
                        <m:t>84</m:t>
                      </m:r>
                      <m:r>
                        <a:rPr lang="es-ES" sz="1350" i="1">
                          <a:latin typeface="Cambria Math" panose="02040503050406030204" pitchFamily="18" charset="0"/>
                        </a:rPr>
                        <m:t> </m:t>
                      </m:r>
                      <m:r>
                        <a:rPr lang="es-ES" sz="1350" i="1">
                          <a:latin typeface="Cambria Math" panose="02040503050406030204" pitchFamily="18" charset="0"/>
                        </a:rPr>
                        <m:t>𝑘</m:t>
                      </m:r>
                      <m:r>
                        <m:rPr>
                          <m:sty m:val="p"/>
                        </m:rPr>
                        <a:rPr lang="es-ES" sz="1350">
                          <a:latin typeface="Cambria Math" panose="02040503050406030204" pitchFamily="18" charset="0"/>
                        </a:rPr>
                        <m:t>Ω</m:t>
                      </m:r>
                    </m:oMath>
                  </m:oMathPara>
                </a14:m>
                <a:endParaRPr lang="es-ES" sz="1350" dirty="0"/>
              </a:p>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𝑡</m:t>
                          </m:r>
                          <m:r>
                            <a:rPr lang="es-ES" sz="1350" i="1">
                              <a:latin typeface="Cambria Math" panose="02040503050406030204" pitchFamily="18" charset="0"/>
                            </a:rPr>
                            <m:t>h</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1</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𝑒</m:t>
                          </m:r>
                        </m:sub>
                      </m:sSub>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10</m:t>
                          </m:r>
                          <m:r>
                            <a:rPr lang="es-ES" sz="1350" i="1">
                              <a:latin typeface="Cambria Math" panose="02040503050406030204" pitchFamily="18" charset="0"/>
                            </a:rPr>
                            <m:t>∗</m:t>
                          </m:r>
                          <m:r>
                            <a:rPr lang="es-ES" sz="1350" i="1">
                              <a:latin typeface="Cambria Math" panose="02040503050406030204" pitchFamily="18" charset="0"/>
                            </a:rPr>
                            <m:t>4</m:t>
                          </m:r>
                          <m:r>
                            <a:rPr lang="es-ES" sz="1350" i="1">
                              <a:latin typeface="Cambria Math" panose="02040503050406030204" pitchFamily="18" charset="0"/>
                            </a:rPr>
                            <m:t>.</m:t>
                          </m:r>
                          <m:r>
                            <a:rPr lang="es-ES" sz="1350" i="1">
                              <a:latin typeface="Cambria Math" panose="02040503050406030204" pitchFamily="18" charset="0"/>
                            </a:rPr>
                            <m:t>84</m:t>
                          </m:r>
                        </m:num>
                        <m:den>
                          <m:r>
                            <a:rPr lang="es-ES" sz="1350" i="1">
                              <a:latin typeface="Cambria Math" panose="02040503050406030204" pitchFamily="18" charset="0"/>
                            </a:rPr>
                            <m:t>10</m:t>
                          </m:r>
                          <m:r>
                            <a:rPr lang="es-ES" sz="1350" i="1">
                              <a:latin typeface="Cambria Math" panose="02040503050406030204" pitchFamily="18" charset="0"/>
                            </a:rPr>
                            <m:t>+</m:t>
                          </m:r>
                          <m:r>
                            <a:rPr lang="es-ES" sz="1350" i="1">
                              <a:latin typeface="Cambria Math" panose="02040503050406030204" pitchFamily="18" charset="0"/>
                            </a:rPr>
                            <m:t>4</m:t>
                          </m:r>
                          <m:r>
                            <a:rPr lang="es-ES" sz="1350" i="1">
                              <a:latin typeface="Cambria Math" panose="02040503050406030204" pitchFamily="18" charset="0"/>
                            </a:rPr>
                            <m:t>.</m:t>
                          </m:r>
                          <m:r>
                            <a:rPr lang="es-ES" sz="1350" i="1">
                              <a:latin typeface="Cambria Math" panose="02040503050406030204" pitchFamily="18" charset="0"/>
                            </a:rPr>
                            <m:t>84</m:t>
                          </m:r>
                        </m:den>
                      </m:f>
                      <m:r>
                        <a:rPr lang="es-ES" sz="1350" i="1">
                          <a:latin typeface="Cambria Math" panose="02040503050406030204" pitchFamily="18" charset="0"/>
                        </a:rPr>
                        <m:t>=</m:t>
                      </m:r>
                      <m:r>
                        <a:rPr lang="es-ES" sz="1350" i="1">
                          <a:latin typeface="Cambria Math" panose="02040503050406030204" pitchFamily="18" charset="0"/>
                        </a:rPr>
                        <m:t>3</m:t>
                      </m:r>
                      <m:r>
                        <a:rPr lang="es-ES" sz="1350" i="1">
                          <a:latin typeface="Cambria Math" panose="02040503050406030204" pitchFamily="18" charset="0"/>
                        </a:rPr>
                        <m:t>.</m:t>
                      </m:r>
                      <m:r>
                        <a:rPr lang="es-ES" sz="1350" i="1">
                          <a:latin typeface="Cambria Math" panose="02040503050406030204" pitchFamily="18" charset="0"/>
                        </a:rPr>
                        <m:t>27</m:t>
                      </m:r>
                      <m:r>
                        <a:rPr lang="es-ES" sz="1350" i="1">
                          <a:latin typeface="Cambria Math" panose="02040503050406030204" pitchFamily="18" charset="0"/>
                        </a:rPr>
                        <m:t> </m:t>
                      </m:r>
                      <m:r>
                        <a:rPr lang="es-ES" sz="1350" i="1">
                          <a:latin typeface="Cambria Math" panose="02040503050406030204" pitchFamily="18" charset="0"/>
                        </a:rPr>
                        <m:t>𝑘</m:t>
                      </m:r>
                      <m:r>
                        <m:rPr>
                          <m:sty m:val="p"/>
                        </m:rPr>
                        <a:rPr lang="es-ES" sz="1350">
                          <a:latin typeface="Cambria Math" panose="02040503050406030204" pitchFamily="18" charset="0"/>
                        </a:rPr>
                        <m:t>Ω</m:t>
                      </m:r>
                      <m:r>
                        <a:rPr lang="es-ES" sz="1350" i="1">
                          <a:latin typeface="Cambria Math" panose="02040503050406030204" pitchFamily="18" charset="0"/>
                        </a:rPr>
                        <m:t> </m:t>
                      </m:r>
                    </m:oMath>
                  </m:oMathPara>
                </a14:m>
                <a:endParaRPr lang="es-ES" sz="1350" dirty="0"/>
              </a:p>
              <a:p>
                <a:endParaRPr lang="es-ES" sz="1350" dirty="0"/>
              </a:p>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𝑡</m:t>
                          </m:r>
                          <m:r>
                            <a:rPr lang="es-ES" sz="1350" i="1">
                              <a:latin typeface="Cambria Math" panose="02040503050406030204" pitchFamily="18" charset="0"/>
                            </a:rPr>
                            <m:t>h</m:t>
                          </m:r>
                        </m:sub>
                      </m:sSub>
                      <m:r>
                        <a:rPr lang="es-ES" sz="1350" i="1">
                          <a:latin typeface="Cambria Math" panose="02040503050406030204" pitchFamily="18" charset="0"/>
                        </a:rPr>
                        <m:t>=</m:t>
                      </m:r>
                      <m:f>
                        <m:fPr>
                          <m:ctrlPr>
                            <a:rPr lang="es-ES" sz="1350" i="1">
                              <a:latin typeface="Cambria Math" panose="02040503050406030204" pitchFamily="18" charset="0"/>
                            </a:rPr>
                          </m:ctrlPr>
                        </m:fPr>
                        <m:num>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𝑒</m:t>
                              </m:r>
                            </m:sub>
                          </m:sSub>
                        </m:num>
                        <m:den>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1</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𝑒</m:t>
                              </m:r>
                            </m:sub>
                          </m:sSub>
                        </m:den>
                      </m:f>
                      <m:r>
                        <a:rPr lang="es-ES" sz="1350" i="1">
                          <a:latin typeface="Cambria Math" panose="02040503050406030204" pitchFamily="18" charset="0"/>
                        </a:rPr>
                        <m:t>=</m:t>
                      </m:r>
                      <m:r>
                        <a:rPr lang="es-ES" sz="1350" i="1">
                          <a:latin typeface="Cambria Math" panose="02040503050406030204" pitchFamily="18" charset="0"/>
                        </a:rPr>
                        <m:t>12</m:t>
                      </m:r>
                      <m:f>
                        <m:fPr>
                          <m:ctrlPr>
                            <a:rPr lang="es-ES" sz="1350" i="1">
                              <a:latin typeface="Cambria Math" panose="02040503050406030204" pitchFamily="18" charset="0"/>
                            </a:rPr>
                          </m:ctrlPr>
                        </m:fPr>
                        <m:num>
                          <m:r>
                            <a:rPr lang="es-ES" sz="1350" i="1">
                              <a:latin typeface="Cambria Math" panose="02040503050406030204" pitchFamily="18" charset="0"/>
                            </a:rPr>
                            <m:t>4</m:t>
                          </m:r>
                          <m:r>
                            <a:rPr lang="es-ES" sz="1350" i="1">
                              <a:latin typeface="Cambria Math" panose="02040503050406030204" pitchFamily="18" charset="0"/>
                            </a:rPr>
                            <m:t>.</m:t>
                          </m:r>
                          <m:r>
                            <a:rPr lang="es-ES" sz="1350" i="1">
                              <a:latin typeface="Cambria Math" panose="02040503050406030204" pitchFamily="18" charset="0"/>
                            </a:rPr>
                            <m:t>84</m:t>
                          </m:r>
                        </m:num>
                        <m:den>
                          <m:r>
                            <a:rPr lang="es-ES" sz="1350" i="1">
                              <a:latin typeface="Cambria Math" panose="02040503050406030204" pitchFamily="18" charset="0"/>
                            </a:rPr>
                            <m:t>14</m:t>
                          </m:r>
                          <m:r>
                            <a:rPr lang="es-ES" sz="1350" i="1">
                              <a:latin typeface="Cambria Math" panose="02040503050406030204" pitchFamily="18" charset="0"/>
                            </a:rPr>
                            <m:t>.</m:t>
                          </m:r>
                          <m:r>
                            <a:rPr lang="es-ES" sz="1350" i="1">
                              <a:latin typeface="Cambria Math" panose="02040503050406030204" pitchFamily="18" charset="0"/>
                            </a:rPr>
                            <m:t>84</m:t>
                          </m:r>
                        </m:den>
                      </m:f>
                      <m:r>
                        <a:rPr lang="es-ES" sz="1350" i="1">
                          <a:latin typeface="Cambria Math" panose="02040503050406030204" pitchFamily="18" charset="0"/>
                        </a:rPr>
                        <m:t>=</m:t>
                      </m:r>
                      <m:r>
                        <a:rPr lang="es-ES" sz="1350" i="1">
                          <a:latin typeface="Cambria Math" panose="02040503050406030204" pitchFamily="18" charset="0"/>
                        </a:rPr>
                        <m:t>3</m:t>
                      </m:r>
                      <m:r>
                        <a:rPr lang="es-ES" sz="1350" i="1">
                          <a:latin typeface="Cambria Math" panose="02040503050406030204" pitchFamily="18" charset="0"/>
                        </a:rPr>
                        <m:t>.</m:t>
                      </m:r>
                      <m:r>
                        <a:rPr lang="es-ES" sz="1350" i="1">
                          <a:latin typeface="Cambria Math" panose="02040503050406030204" pitchFamily="18" charset="0"/>
                        </a:rPr>
                        <m:t>91</m:t>
                      </m:r>
                      <m:r>
                        <a:rPr lang="es-ES" sz="1350" i="1">
                          <a:latin typeface="Cambria Math" panose="02040503050406030204" pitchFamily="18" charset="0"/>
                        </a:rPr>
                        <m:t> </m:t>
                      </m:r>
                      <m:r>
                        <a:rPr lang="es-ES" sz="1350" i="1">
                          <a:latin typeface="Cambria Math" panose="02040503050406030204" pitchFamily="18" charset="0"/>
                        </a:rPr>
                        <m:t>𝑉</m:t>
                      </m:r>
                    </m:oMath>
                  </m:oMathPara>
                </a14:m>
                <a:endParaRPr lang="es-ES" sz="1350" dirty="0"/>
              </a:p>
            </p:txBody>
          </p:sp>
        </mc:Choice>
        <mc:Fallback xmlns="">
          <p:sp>
            <p:nvSpPr>
              <p:cNvPr id="12" name="Rectángulo 11">
                <a:extLst>
                  <a:ext uri="{FF2B5EF4-FFF2-40B4-BE49-F238E27FC236}">
                    <a16:creationId xmlns:a16="http://schemas.microsoft.com/office/drawing/2014/main" id="{60024B70-1AF6-4A55-9EEA-EA2451EED238}"/>
                  </a:ext>
                </a:extLst>
              </p:cNvPr>
              <p:cNvSpPr>
                <a:spLocks noRot="1" noChangeAspect="1" noMove="1" noResize="1" noEditPoints="1" noAdjustHandles="1" noChangeArrowheads="1" noChangeShapeType="1" noTextEdit="1"/>
              </p:cNvSpPr>
              <p:nvPr/>
            </p:nvSpPr>
            <p:spPr>
              <a:xfrm>
                <a:off x="135366" y="2518847"/>
                <a:ext cx="4572000" cy="1517210"/>
              </a:xfrm>
              <a:prstGeom prst="rect">
                <a:avLst/>
              </a:prstGeom>
              <a:blipFill>
                <a:blip r:embed="rId5"/>
                <a:stretch>
                  <a:fillRect/>
                </a:stretch>
              </a:blipFill>
            </p:spPr>
            <p:txBody>
              <a:bodyPr/>
              <a:lstStyle/>
              <a:p>
                <a:r>
                  <a:rPr lang="es-ES">
                    <a:noFill/>
                  </a:rPr>
                  <a:t> </a:t>
                </a:r>
              </a:p>
            </p:txBody>
          </p:sp>
        </mc:Fallback>
      </mc:AlternateContent>
      <p:pic>
        <p:nvPicPr>
          <p:cNvPr id="15" name="Imagen 14">
            <a:extLst>
              <a:ext uri="{FF2B5EF4-FFF2-40B4-BE49-F238E27FC236}">
                <a16:creationId xmlns:a16="http://schemas.microsoft.com/office/drawing/2014/main" id="{66CE3A70-75C0-45BE-A3F0-872A7EF6CDEA}"/>
              </a:ext>
            </a:extLst>
          </p:cNvPr>
          <p:cNvPicPr/>
          <p:nvPr/>
        </p:nvPicPr>
        <p:blipFill>
          <a:blip r:embed="rId6">
            <a:extLst>
              <a:ext uri="{BEBA8EAE-BF5A-486C-A8C5-ECC9F3942E4B}">
                <a14:imgProps xmlns:a14="http://schemas.microsoft.com/office/drawing/2010/main">
                  <a14:imgLayer r:embed="rId7">
                    <a14:imgEffect>
                      <a14:brightnessContrast contrast="71000"/>
                    </a14:imgEffect>
                  </a14:imgLayer>
                </a14:imgProps>
              </a:ext>
            </a:extLst>
          </a:blip>
          <a:stretch>
            <a:fillRect/>
          </a:stretch>
        </p:blipFill>
        <p:spPr>
          <a:xfrm>
            <a:off x="422909" y="4049959"/>
            <a:ext cx="1763078" cy="1691936"/>
          </a:xfrm>
          <a:prstGeom prst="rect">
            <a:avLst/>
          </a:prstGeom>
        </p:spPr>
      </p:pic>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2F41EE2D-A66D-47B8-A31A-7B276C8E543F}"/>
                  </a:ext>
                </a:extLst>
              </p:cNvPr>
              <p:cNvSpPr txBox="1"/>
              <p:nvPr/>
            </p:nvSpPr>
            <p:spPr>
              <a:xfrm>
                <a:off x="2600325" y="4357688"/>
                <a:ext cx="4838312" cy="1521379"/>
              </a:xfrm>
              <a:prstGeom prst="rect">
                <a:avLst/>
              </a:prstGeom>
              <a:noFill/>
            </p:spPr>
            <p:txBody>
              <a:bodyPr wrap="none" rtlCol="0">
                <a:spAutoFit/>
              </a:bodyPr>
              <a:lstStyle/>
              <a:p>
                <a:r>
                  <a:rPr lang="es-ES" sz="1350" dirty="0"/>
                  <a:t>¿Conducirá el diodo? </a:t>
                </a:r>
                <a:r>
                  <a:rPr lang="es-ES" sz="1350" dirty="0" err="1"/>
                  <a:t>Vth</a:t>
                </a:r>
                <a:r>
                  <a:rPr lang="es-ES" sz="1350" dirty="0"/>
                  <a:t>&gt;0.7V</a:t>
                </a:r>
                <a:r>
                  <a:rPr lang="es-ES" sz="1350" dirty="0">
                    <a:sym typeface="Wingdings" panose="05000000000000000000" pitchFamily="2" charset="2"/>
                  </a:rPr>
                  <a:t>Suponemos que sí:</a:t>
                </a:r>
              </a:p>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𝑡</m:t>
                          </m:r>
                          <m:r>
                            <a:rPr lang="es-ES" sz="1350" i="1">
                              <a:latin typeface="Cambria Math" panose="02040503050406030204" pitchFamily="18" charset="0"/>
                            </a:rPr>
                            <m:t>h</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𝑅𝑡</m:t>
                          </m:r>
                          <m:r>
                            <a:rPr lang="es-ES" sz="1350" i="1">
                              <a:latin typeface="Cambria Math" panose="02040503050406030204" pitchFamily="18" charset="0"/>
                            </a:rPr>
                            <m:t>h</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m:t>
                          </m:r>
                        </m:sub>
                      </m:sSub>
                      <m:r>
                        <a:rPr lang="es-ES" sz="1350" i="1">
                          <a:latin typeface="Cambria Math" panose="02040503050406030204" pitchFamily="18" charset="0"/>
                        </a:rPr>
                        <m:t>=</m:t>
                      </m:r>
                      <m:r>
                        <a:rPr lang="es-ES" sz="1350" i="1">
                          <a:latin typeface="Cambria Math" panose="02040503050406030204" pitchFamily="18" charset="0"/>
                        </a:rPr>
                        <m:t>0</m:t>
                      </m:r>
                      <m:r>
                        <a:rPr lang="es-ES" sz="1350" i="1">
                          <a:latin typeface="Cambria Math" panose="02040503050406030204" pitchFamily="18" charset="0"/>
                        </a:rPr>
                        <m:t>=</m:t>
                      </m:r>
                      <m:r>
                        <a:rPr lang="es-ES" sz="1350" i="1">
                          <a:latin typeface="Cambria Math" panose="02040503050406030204" pitchFamily="18" charset="0"/>
                        </a:rPr>
                        <m:t>3</m:t>
                      </m:r>
                      <m:r>
                        <a:rPr lang="es-ES" sz="1350" i="1">
                          <a:latin typeface="Cambria Math" panose="02040503050406030204" pitchFamily="18" charset="0"/>
                        </a:rPr>
                        <m:t>.</m:t>
                      </m:r>
                      <m:r>
                        <a:rPr lang="es-ES" sz="1350" i="1">
                          <a:latin typeface="Cambria Math" panose="02040503050406030204" pitchFamily="18" charset="0"/>
                        </a:rPr>
                        <m:t>91</m:t>
                      </m:r>
                      <m:r>
                        <a:rPr lang="es-ES" sz="1350" i="1">
                          <a:latin typeface="Cambria Math" panose="02040503050406030204" pitchFamily="18" charset="0"/>
                        </a:rPr>
                        <m:t>−</m:t>
                      </m:r>
                      <m:r>
                        <a:rPr lang="es-ES" sz="1350" i="1">
                          <a:latin typeface="Cambria Math" panose="02040503050406030204" pitchFamily="18" charset="0"/>
                        </a:rPr>
                        <m:t>𝑖</m:t>
                      </m:r>
                      <m:r>
                        <a:rPr lang="es-ES" sz="1350" i="1">
                          <a:latin typeface="Cambria Math" panose="02040503050406030204" pitchFamily="18" charset="0"/>
                        </a:rPr>
                        <m:t>∗</m:t>
                      </m:r>
                      <m:r>
                        <a:rPr lang="es-ES" sz="1350" i="1">
                          <a:latin typeface="Cambria Math" panose="02040503050406030204" pitchFamily="18" charset="0"/>
                        </a:rPr>
                        <m:t>3</m:t>
                      </m:r>
                      <m:r>
                        <a:rPr lang="es-ES" sz="1350" i="1">
                          <a:latin typeface="Cambria Math" panose="02040503050406030204" pitchFamily="18" charset="0"/>
                        </a:rPr>
                        <m:t>.</m:t>
                      </m:r>
                      <m:r>
                        <a:rPr lang="es-ES" sz="1350" i="1">
                          <a:latin typeface="Cambria Math" panose="02040503050406030204" pitchFamily="18" charset="0"/>
                        </a:rPr>
                        <m:t>27</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m:t>
                          </m:r>
                        </m:sub>
                      </m:sSub>
                      <m:r>
                        <a:rPr lang="es-ES" sz="1350" i="1">
                          <a:latin typeface="Cambria Math" panose="02040503050406030204" pitchFamily="18" charset="0"/>
                        </a:rPr>
                        <m:t>=</m:t>
                      </m:r>
                      <m:r>
                        <a:rPr lang="es-ES" sz="1350" i="1">
                          <a:latin typeface="Cambria Math" panose="02040503050406030204" pitchFamily="18" charset="0"/>
                        </a:rPr>
                        <m:t>0</m:t>
                      </m:r>
                    </m:oMath>
                  </m:oMathPara>
                </a14:m>
                <a:endParaRPr lang="es-ES" sz="1350" dirty="0"/>
              </a:p>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3</m:t>
                      </m:r>
                      <m:r>
                        <a:rPr lang="es-ES" sz="1350" i="1">
                          <a:latin typeface="Cambria Math" panose="02040503050406030204" pitchFamily="18" charset="0"/>
                        </a:rPr>
                        <m:t>.</m:t>
                      </m:r>
                      <m:r>
                        <a:rPr lang="es-ES" sz="1350" i="1">
                          <a:latin typeface="Cambria Math" panose="02040503050406030204" pitchFamily="18" charset="0"/>
                        </a:rPr>
                        <m:t>91</m:t>
                      </m:r>
                      <m:r>
                        <a:rPr lang="es-ES" sz="1350" i="1">
                          <a:latin typeface="Cambria Math" panose="02040503050406030204" pitchFamily="18" charset="0"/>
                        </a:rPr>
                        <m:t>−</m:t>
                      </m:r>
                      <m:r>
                        <a:rPr lang="es-ES" sz="1350" i="1">
                          <a:latin typeface="Cambria Math" panose="02040503050406030204" pitchFamily="18" charset="0"/>
                        </a:rPr>
                        <m:t>𝑖</m:t>
                      </m:r>
                      <m:r>
                        <a:rPr lang="es-ES" sz="1350" i="1">
                          <a:latin typeface="Cambria Math" panose="02040503050406030204" pitchFamily="18" charset="0"/>
                        </a:rPr>
                        <m:t>∗</m:t>
                      </m:r>
                      <m:r>
                        <a:rPr lang="es-ES" sz="1350" i="1">
                          <a:latin typeface="Cambria Math" panose="02040503050406030204" pitchFamily="18" charset="0"/>
                        </a:rPr>
                        <m:t>3</m:t>
                      </m:r>
                      <m:r>
                        <a:rPr lang="es-ES" sz="1350" i="1">
                          <a:latin typeface="Cambria Math" panose="02040503050406030204" pitchFamily="18" charset="0"/>
                        </a:rPr>
                        <m:t>.</m:t>
                      </m:r>
                      <m:r>
                        <a:rPr lang="es-ES" sz="1350" i="1">
                          <a:latin typeface="Cambria Math" panose="02040503050406030204" pitchFamily="18" charset="0"/>
                        </a:rPr>
                        <m:t>27</m:t>
                      </m:r>
                      <m:r>
                        <a:rPr lang="es-ES" sz="1350" i="1">
                          <a:latin typeface="Cambria Math" panose="02040503050406030204" pitchFamily="18" charset="0"/>
                        </a:rPr>
                        <m:t>−</m:t>
                      </m:r>
                      <m:r>
                        <a:rPr lang="es-ES" sz="1350" i="1">
                          <a:latin typeface="Cambria Math" panose="02040503050406030204" pitchFamily="18" charset="0"/>
                        </a:rPr>
                        <m:t>0</m:t>
                      </m:r>
                      <m:r>
                        <a:rPr lang="es-ES" sz="1350" i="1">
                          <a:latin typeface="Cambria Math" panose="02040503050406030204" pitchFamily="18" charset="0"/>
                        </a:rPr>
                        <m:t>.</m:t>
                      </m:r>
                      <m:r>
                        <a:rPr lang="es-ES" sz="1350" i="1">
                          <a:latin typeface="Cambria Math" panose="02040503050406030204" pitchFamily="18" charset="0"/>
                        </a:rPr>
                        <m:t>7</m:t>
                      </m:r>
                      <m:r>
                        <a:rPr lang="es-ES" sz="1350" i="1">
                          <a:latin typeface="Cambria Math" panose="02040503050406030204" pitchFamily="18" charset="0"/>
                        </a:rPr>
                        <m:t>=</m:t>
                      </m:r>
                      <m:r>
                        <a:rPr lang="es-ES" sz="1350" i="1">
                          <a:latin typeface="Cambria Math" panose="02040503050406030204" pitchFamily="18" charset="0"/>
                        </a:rPr>
                        <m:t>0</m:t>
                      </m:r>
                      <m:r>
                        <a:rPr lang="es-ES" sz="1350" i="1">
                          <a:latin typeface="Cambria Math" panose="02040503050406030204" pitchFamily="18" charset="0"/>
                        </a:rPr>
                        <m:t>→</m:t>
                      </m:r>
                      <m:r>
                        <a:rPr lang="es-ES" sz="1350" i="1">
                          <a:latin typeface="Cambria Math" panose="02040503050406030204" pitchFamily="18" charset="0"/>
                        </a:rPr>
                        <m:t>𝑖</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3</m:t>
                          </m:r>
                          <m:r>
                            <a:rPr lang="es-ES" sz="1350" i="1">
                              <a:latin typeface="Cambria Math" panose="02040503050406030204" pitchFamily="18" charset="0"/>
                            </a:rPr>
                            <m:t>.</m:t>
                          </m:r>
                          <m:r>
                            <a:rPr lang="es-ES" sz="1350" i="1">
                              <a:latin typeface="Cambria Math" panose="02040503050406030204" pitchFamily="18" charset="0"/>
                            </a:rPr>
                            <m:t>91</m:t>
                          </m:r>
                          <m:r>
                            <a:rPr lang="es-ES" sz="1350" i="1">
                              <a:latin typeface="Cambria Math" panose="02040503050406030204" pitchFamily="18" charset="0"/>
                            </a:rPr>
                            <m:t>−</m:t>
                          </m:r>
                          <m:r>
                            <a:rPr lang="es-ES" sz="1350" i="1">
                              <a:latin typeface="Cambria Math" panose="02040503050406030204" pitchFamily="18" charset="0"/>
                            </a:rPr>
                            <m:t>0</m:t>
                          </m:r>
                          <m:r>
                            <a:rPr lang="es-ES" sz="1350" i="1">
                              <a:latin typeface="Cambria Math" panose="02040503050406030204" pitchFamily="18" charset="0"/>
                            </a:rPr>
                            <m:t>.</m:t>
                          </m:r>
                          <m:r>
                            <a:rPr lang="es-ES" sz="1350" i="1">
                              <a:latin typeface="Cambria Math" panose="02040503050406030204" pitchFamily="18" charset="0"/>
                            </a:rPr>
                            <m:t>7</m:t>
                          </m:r>
                        </m:num>
                        <m:den>
                          <m:r>
                            <a:rPr lang="es-ES" sz="1350" i="1">
                              <a:latin typeface="Cambria Math" panose="02040503050406030204" pitchFamily="18" charset="0"/>
                            </a:rPr>
                            <m:t>3</m:t>
                          </m:r>
                          <m:r>
                            <a:rPr lang="es-ES" sz="1350" i="1">
                              <a:latin typeface="Cambria Math" panose="02040503050406030204" pitchFamily="18" charset="0"/>
                            </a:rPr>
                            <m:t>.</m:t>
                          </m:r>
                          <m:r>
                            <a:rPr lang="es-ES" sz="1350" i="1">
                              <a:latin typeface="Cambria Math" panose="02040503050406030204" pitchFamily="18" charset="0"/>
                            </a:rPr>
                            <m:t>27</m:t>
                          </m:r>
                        </m:den>
                      </m:f>
                      <m:r>
                        <a:rPr lang="es-ES" sz="1350" i="1">
                          <a:latin typeface="Cambria Math" panose="02040503050406030204" pitchFamily="18" charset="0"/>
                        </a:rPr>
                        <m:t>=</m:t>
                      </m:r>
                      <m:r>
                        <a:rPr lang="es-ES" sz="1350" i="1">
                          <a:latin typeface="Cambria Math" panose="02040503050406030204" pitchFamily="18" charset="0"/>
                        </a:rPr>
                        <m:t>0</m:t>
                      </m:r>
                      <m:r>
                        <a:rPr lang="es-ES" sz="1350" i="1">
                          <a:latin typeface="Cambria Math" panose="02040503050406030204" pitchFamily="18" charset="0"/>
                        </a:rPr>
                        <m:t>.</m:t>
                      </m:r>
                      <m:r>
                        <a:rPr lang="es-ES" sz="1350" i="1">
                          <a:latin typeface="Cambria Math" panose="02040503050406030204" pitchFamily="18" charset="0"/>
                        </a:rPr>
                        <m:t>982</m:t>
                      </m:r>
                      <m:r>
                        <a:rPr lang="es-ES" sz="1350" i="1">
                          <a:latin typeface="Cambria Math" panose="02040503050406030204" pitchFamily="18" charset="0"/>
                        </a:rPr>
                        <m:t> </m:t>
                      </m:r>
                      <m:r>
                        <a:rPr lang="es-ES" sz="1350" i="1">
                          <a:latin typeface="Cambria Math" panose="02040503050406030204" pitchFamily="18" charset="0"/>
                        </a:rPr>
                        <m:t>𝑚𝐴</m:t>
                      </m:r>
                    </m:oMath>
                  </m:oMathPara>
                </a14:m>
                <a:endParaRPr lang="es-ES" sz="1350" dirty="0"/>
              </a:p>
              <a:p>
                <a:r>
                  <a:rPr lang="es-ES" sz="1350" i="1" dirty="0"/>
                  <a:t>i</a:t>
                </a:r>
                <a:r>
                  <a:rPr lang="es-ES" sz="1350" dirty="0"/>
                  <a:t>&gt;0</a:t>
                </a:r>
                <a:r>
                  <a:rPr lang="es-ES" sz="1350" dirty="0">
                    <a:sym typeface="Wingdings" panose="05000000000000000000" pitchFamily="2" charset="2"/>
                  </a:rPr>
                  <a:t> Estábamos en lo correcto. </a:t>
                </a:r>
              </a:p>
              <a:p>
                <a:r>
                  <a:rPr lang="es-ES" sz="1350" dirty="0"/>
                  <a:t>Punto de operación del diodo es Q=(</a:t>
                </a:r>
                <a:r>
                  <a:rPr lang="es-ES" sz="1350" dirty="0" err="1"/>
                  <a:t>Vd</a:t>
                </a:r>
                <a:r>
                  <a:rPr lang="es-ES" sz="1350" dirty="0"/>
                  <a:t>=0.7 V, id=0.982mA).</a:t>
                </a:r>
              </a:p>
              <a:p>
                <a:endParaRPr lang="es-ES" sz="1350" dirty="0"/>
              </a:p>
            </p:txBody>
          </p:sp>
        </mc:Choice>
        <mc:Fallback xmlns="">
          <p:sp>
            <p:nvSpPr>
              <p:cNvPr id="14" name="CuadroTexto 13">
                <a:extLst>
                  <a:ext uri="{FF2B5EF4-FFF2-40B4-BE49-F238E27FC236}">
                    <a16:creationId xmlns:a16="http://schemas.microsoft.com/office/drawing/2014/main" id="{2F41EE2D-A66D-47B8-A31A-7B276C8E543F}"/>
                  </a:ext>
                </a:extLst>
              </p:cNvPr>
              <p:cNvSpPr txBox="1">
                <a:spLocks noRot="1" noChangeAspect="1" noMove="1" noResize="1" noEditPoints="1" noAdjustHandles="1" noChangeArrowheads="1" noChangeShapeType="1" noTextEdit="1"/>
              </p:cNvSpPr>
              <p:nvPr/>
            </p:nvSpPr>
            <p:spPr>
              <a:xfrm>
                <a:off x="2600325" y="4357688"/>
                <a:ext cx="4838312" cy="1521379"/>
              </a:xfrm>
              <a:prstGeom prst="rect">
                <a:avLst/>
              </a:prstGeom>
              <a:blipFill>
                <a:blip r:embed="rId8"/>
                <a:stretch>
                  <a:fillRect l="-378" t="-803"/>
                </a:stretch>
              </a:blipFill>
            </p:spPr>
            <p:txBody>
              <a:bodyPr/>
              <a:lstStyle/>
              <a:p>
                <a:r>
                  <a:rPr lang="es-ES">
                    <a:noFill/>
                  </a:rPr>
                  <a:t> </a:t>
                </a:r>
              </a:p>
            </p:txBody>
          </p:sp>
        </mc:Fallback>
      </mc:AlternateContent>
      <p:sp>
        <p:nvSpPr>
          <p:cNvPr id="2" name="Marcador de número de diapositiva 1">
            <a:extLst>
              <a:ext uri="{FF2B5EF4-FFF2-40B4-BE49-F238E27FC236}">
                <a16:creationId xmlns:a16="http://schemas.microsoft.com/office/drawing/2014/main" id="{A4DAD701-5272-4CCC-B7B0-4540200519EA}"/>
              </a:ext>
            </a:extLst>
          </p:cNvPr>
          <p:cNvSpPr>
            <a:spLocks noGrp="1"/>
          </p:cNvSpPr>
          <p:nvPr>
            <p:ph type="sldNum" sz="quarter" idx="12"/>
          </p:nvPr>
        </p:nvSpPr>
        <p:spPr/>
        <p:txBody>
          <a:bodyPr/>
          <a:lstStyle/>
          <a:p>
            <a:fld id="{78733FC4-8689-4CA5-A153-34ADD6EFE592}" type="slidenum">
              <a:rPr lang="es-ES" smtClean="0"/>
              <a:t>105</a:t>
            </a:fld>
            <a:endParaRPr lang="es-ES"/>
          </a:p>
        </p:txBody>
      </p:sp>
    </p:spTree>
    <p:custDataLst>
      <p:tags r:id="rId1"/>
    </p:custDataLst>
    <p:extLst>
      <p:ext uri="{BB962C8B-B14F-4D97-AF65-F5344CB8AC3E}">
        <p14:creationId xmlns:p14="http://schemas.microsoft.com/office/powerpoint/2010/main" val="2489045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4"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C732579-AE2E-416B-93BE-048BD3A7DD9D}"/>
              </a:ext>
            </a:extLst>
          </p:cNvPr>
          <p:cNvSpPr>
            <a:spLocks noChangeArrowheads="1"/>
          </p:cNvSpPr>
          <p:nvPr/>
        </p:nvSpPr>
        <p:spPr bwMode="auto">
          <a:xfrm>
            <a:off x="0" y="830650"/>
            <a:ext cx="8562975" cy="80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600" b="1" dirty="0">
                <a:latin typeface="Arial" panose="020B0604020202020204" pitchFamily="34" charset="0"/>
                <a:ea typeface="Times New Roman" panose="02020603050405020304" pitchFamily="18" charset="0"/>
                <a:cs typeface="Arial" panose="020B0604020202020204" pitchFamily="34" charset="0"/>
              </a:rPr>
              <a:t>Problema 5.</a:t>
            </a:r>
            <a:r>
              <a:rPr lang="es-ES" altLang="es-ES" sz="1600" dirty="0">
                <a:latin typeface="Arial" panose="020B0604020202020204" pitchFamily="34" charset="0"/>
                <a:ea typeface="Times New Roman" panose="02020603050405020304" pitchFamily="18" charset="0"/>
                <a:cs typeface="Arial" panose="020B0604020202020204" pitchFamily="34" charset="0"/>
              </a:rPr>
              <a:t> Encontrar el punto de operación del diodo de la figura. (</a:t>
            </a:r>
            <a:r>
              <a:rPr lang="es-ES" altLang="es-ES" sz="1600" dirty="0" err="1">
                <a:latin typeface="Arial" panose="020B0604020202020204" pitchFamily="34" charset="0"/>
                <a:ea typeface="Times New Roman" panose="02020603050405020304" pitchFamily="18" charset="0"/>
                <a:cs typeface="Arial" panose="020B0604020202020204" pitchFamily="34" charset="0"/>
              </a:rPr>
              <a:t>v</a:t>
            </a:r>
            <a:r>
              <a:rPr lang="es-ES" altLang="es-ES" sz="1600" baseline="-30000" dirty="0" err="1">
                <a:latin typeface="Arial" panose="020B0604020202020204" pitchFamily="34" charset="0"/>
                <a:ea typeface="Times New Roman" panose="02020603050405020304" pitchFamily="18" charset="0"/>
                <a:cs typeface="Arial" panose="020B0604020202020204" pitchFamily="34" charset="0"/>
              </a:rPr>
              <a:t>in</a:t>
            </a:r>
            <a:r>
              <a:rPr lang="es-ES" altLang="es-ES" sz="1600" dirty="0">
                <a:latin typeface="Arial" panose="020B0604020202020204" pitchFamily="34" charset="0"/>
                <a:ea typeface="Times New Roman" panose="02020603050405020304" pitchFamily="18" charset="0"/>
                <a:cs typeface="Arial" panose="020B0604020202020204" pitchFamily="34" charset="0"/>
              </a:rPr>
              <a:t> = 12 V, R</a:t>
            </a:r>
            <a:r>
              <a:rPr lang="es-ES" altLang="es-ES" sz="1600" baseline="-30000" dirty="0">
                <a:latin typeface="Arial" panose="020B0604020202020204" pitchFamily="34" charset="0"/>
                <a:ea typeface="Times New Roman" panose="02020603050405020304" pitchFamily="18" charset="0"/>
                <a:cs typeface="Arial" panose="020B0604020202020204" pitchFamily="34" charset="0"/>
              </a:rPr>
              <a:t>1</a:t>
            </a:r>
            <a:r>
              <a:rPr lang="es-ES" altLang="es-ES" sz="1600" dirty="0">
                <a:latin typeface="Arial" panose="020B0604020202020204" pitchFamily="34" charset="0"/>
                <a:ea typeface="Times New Roman" panose="02020603050405020304" pitchFamily="18" charset="0"/>
                <a:cs typeface="Arial" panose="020B0604020202020204" pitchFamily="34" charset="0"/>
              </a:rPr>
              <a:t>= 10 k</a:t>
            </a:r>
            <a:r>
              <a:rPr lang="es-ES" altLang="es-ES" sz="1600" dirty="0">
                <a:latin typeface="Symbol" panose="05050102010706020507" pitchFamily="18" charset="2"/>
                <a:ea typeface="Times New Roman" panose="02020603050405020304" pitchFamily="18" charset="0"/>
              </a:rPr>
              <a:t>W</a:t>
            </a:r>
            <a:r>
              <a:rPr lang="es-ES" altLang="es-ES" sz="1600" dirty="0">
                <a:latin typeface="Arial" panose="020B0604020202020204" pitchFamily="34" charset="0"/>
                <a:ea typeface="Times New Roman" panose="02020603050405020304" pitchFamily="18" charset="0"/>
                <a:cs typeface="Arial" panose="020B0604020202020204" pitchFamily="34" charset="0"/>
              </a:rPr>
              <a:t>, R</a:t>
            </a:r>
            <a:r>
              <a:rPr lang="es-ES" altLang="es-ES" sz="1600" baseline="-30000" dirty="0">
                <a:latin typeface="Arial" panose="020B0604020202020204" pitchFamily="34" charset="0"/>
                <a:ea typeface="Times New Roman" panose="02020603050405020304" pitchFamily="18" charset="0"/>
                <a:cs typeface="Arial" panose="020B0604020202020204" pitchFamily="34" charset="0"/>
              </a:rPr>
              <a:t>2 </a:t>
            </a:r>
            <a:r>
              <a:rPr lang="es-ES" altLang="es-ES" sz="1600" dirty="0">
                <a:latin typeface="Arial" panose="020B0604020202020204" pitchFamily="34" charset="0"/>
                <a:ea typeface="Times New Roman" panose="02020603050405020304" pitchFamily="18" charset="0"/>
                <a:cs typeface="Arial" panose="020B0604020202020204" pitchFamily="34" charset="0"/>
              </a:rPr>
              <a:t>= 5 k</a:t>
            </a:r>
            <a:r>
              <a:rPr lang="es-ES" altLang="es-ES" sz="1600" dirty="0">
                <a:latin typeface="Symbol" panose="05050102010706020507" pitchFamily="18" charset="2"/>
                <a:ea typeface="Times New Roman" panose="02020603050405020304" pitchFamily="18" charset="0"/>
              </a:rPr>
              <a:t>W</a:t>
            </a:r>
            <a:r>
              <a:rPr lang="es-ES" altLang="es-ES" sz="1600" dirty="0">
                <a:latin typeface="Arial" panose="020B0604020202020204" pitchFamily="34" charset="0"/>
                <a:ea typeface="Times New Roman" panose="02020603050405020304" pitchFamily="18" charset="0"/>
                <a:cs typeface="Arial" panose="020B0604020202020204" pitchFamily="34" charset="0"/>
              </a:rPr>
              <a:t>, R</a:t>
            </a:r>
            <a:r>
              <a:rPr lang="es-ES" altLang="es-ES" sz="1600" baseline="-30000" dirty="0">
                <a:latin typeface="Arial" panose="020B0604020202020204" pitchFamily="34" charset="0"/>
                <a:ea typeface="Times New Roman" panose="02020603050405020304" pitchFamily="18" charset="0"/>
                <a:cs typeface="Arial" panose="020B0604020202020204" pitchFamily="34" charset="0"/>
              </a:rPr>
              <a:t>3 </a:t>
            </a:r>
            <a:r>
              <a:rPr lang="es-ES" altLang="es-ES" sz="1600" dirty="0">
                <a:latin typeface="Arial" panose="020B0604020202020204" pitchFamily="34" charset="0"/>
                <a:ea typeface="Times New Roman" panose="02020603050405020304" pitchFamily="18" charset="0"/>
                <a:cs typeface="Arial" panose="020B0604020202020204" pitchFamily="34" charset="0"/>
              </a:rPr>
              <a:t>= 100 k</a:t>
            </a:r>
            <a:r>
              <a:rPr lang="es-ES" altLang="es-ES" sz="1600" dirty="0">
                <a:latin typeface="Symbol" panose="05050102010706020507" pitchFamily="18" charset="2"/>
                <a:ea typeface="Times New Roman" panose="02020603050405020304" pitchFamily="18" charset="0"/>
              </a:rPr>
              <a:t>W,</a:t>
            </a:r>
            <a:r>
              <a:rPr lang="es-ES" altLang="es-ES" sz="1600" dirty="0">
                <a:latin typeface="Arial" panose="020B0604020202020204" pitchFamily="34" charset="0"/>
                <a:ea typeface="Times New Roman" panose="02020603050405020304" pitchFamily="18" charset="0"/>
                <a:cs typeface="Arial" panose="020B0604020202020204" pitchFamily="34" charset="0"/>
              </a:rPr>
              <a:t> y R</a:t>
            </a:r>
            <a:r>
              <a:rPr lang="es-ES" altLang="es-ES" sz="1600" baseline="-30000" dirty="0">
                <a:latin typeface="Arial" panose="020B0604020202020204" pitchFamily="34" charset="0"/>
                <a:ea typeface="Times New Roman" panose="02020603050405020304" pitchFamily="18" charset="0"/>
                <a:cs typeface="Arial" panose="020B0604020202020204" pitchFamily="34" charset="0"/>
              </a:rPr>
              <a:t>4 </a:t>
            </a:r>
            <a:r>
              <a:rPr lang="es-ES" altLang="es-ES" sz="1600" dirty="0">
                <a:latin typeface="Arial" panose="020B0604020202020204" pitchFamily="34" charset="0"/>
                <a:ea typeface="Times New Roman" panose="02020603050405020304" pitchFamily="18" charset="0"/>
                <a:cs typeface="Arial" panose="020B0604020202020204" pitchFamily="34" charset="0"/>
              </a:rPr>
              <a:t>= 50 k</a:t>
            </a:r>
            <a:r>
              <a:rPr lang="es-ES" altLang="es-ES" sz="1600" dirty="0">
                <a:latin typeface="Symbol" panose="05050102010706020507" pitchFamily="18" charset="2"/>
                <a:ea typeface="Times New Roman" panose="02020603050405020304" pitchFamily="18" charset="0"/>
              </a:rPr>
              <a:t>W</a:t>
            </a:r>
            <a:r>
              <a:rPr lang="es-ES" altLang="es-ES" sz="1600" dirty="0">
                <a:latin typeface="Arial" panose="020B0604020202020204" pitchFamily="34" charset="0"/>
                <a:ea typeface="Times New Roman" panose="02020603050405020304" pitchFamily="18" charset="0"/>
                <a:cs typeface="Arial" panose="020B0604020202020204" pitchFamily="34" charset="0"/>
              </a:rPr>
              <a:t>)</a:t>
            </a:r>
            <a:endParaRPr lang="es-ES" altLang="es-ES" sz="1600" dirty="0"/>
          </a:p>
          <a:p>
            <a:pPr defTabSz="685800" eaLnBrk="0" fontAlgn="base" hangingPunct="0">
              <a:spcBef>
                <a:spcPct val="0"/>
              </a:spcBef>
              <a:spcAft>
                <a:spcPct val="0"/>
              </a:spcAft>
            </a:pPr>
            <a:endParaRPr lang="es-ES" altLang="es-ES" sz="1600" dirty="0">
              <a:latin typeface="Arial" panose="020B0604020202020204" pitchFamily="34" charset="0"/>
            </a:endParaRPr>
          </a:p>
        </p:txBody>
      </p:sp>
      <p:sp>
        <p:nvSpPr>
          <p:cNvPr id="5" name="Rectangle 3">
            <a:extLst>
              <a:ext uri="{FF2B5EF4-FFF2-40B4-BE49-F238E27FC236}">
                <a16:creationId xmlns:a16="http://schemas.microsoft.com/office/drawing/2014/main" id="{7C42E7E4-B18D-48E8-A1CC-3018E25C1631}"/>
              </a:ext>
            </a:extLst>
          </p:cNvPr>
          <p:cNvSpPr>
            <a:spLocks noChangeArrowheads="1"/>
          </p:cNvSpPr>
          <p:nvPr/>
        </p:nvSpPr>
        <p:spPr bwMode="auto">
          <a:xfrm>
            <a:off x="235744" y="2945220"/>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s-ES" sz="1350"/>
          </a:p>
        </p:txBody>
      </p:sp>
      <p:pic>
        <p:nvPicPr>
          <p:cNvPr id="2" name="Imagen 1">
            <a:extLst>
              <a:ext uri="{FF2B5EF4-FFF2-40B4-BE49-F238E27FC236}">
                <a16:creationId xmlns:a16="http://schemas.microsoft.com/office/drawing/2014/main" id="{74AEB97B-D90E-4EB3-AAC3-2E17AA56C42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70000"/>
                    </a14:imgEffect>
                  </a14:imgLayer>
                </a14:imgProps>
              </a:ext>
            </a:extLst>
          </a:blip>
          <a:stretch>
            <a:fillRect/>
          </a:stretch>
        </p:blipFill>
        <p:spPr>
          <a:xfrm>
            <a:off x="167164" y="1380666"/>
            <a:ext cx="2736056" cy="1814315"/>
          </a:xfrm>
          <a:prstGeom prst="rect">
            <a:avLst/>
          </a:prstGeom>
        </p:spPr>
      </p:pic>
      <p:pic>
        <p:nvPicPr>
          <p:cNvPr id="7" name="Imagen 6">
            <a:extLst>
              <a:ext uri="{FF2B5EF4-FFF2-40B4-BE49-F238E27FC236}">
                <a16:creationId xmlns:a16="http://schemas.microsoft.com/office/drawing/2014/main" id="{1412CE5D-B6EA-481F-A0B3-851E3E2D2800}"/>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70000"/>
                    </a14:imgEffect>
                  </a14:imgLayer>
                </a14:imgProps>
              </a:ext>
            </a:extLst>
          </a:blip>
          <a:stretch>
            <a:fillRect/>
          </a:stretch>
        </p:blipFill>
        <p:spPr>
          <a:xfrm>
            <a:off x="3482585" y="3194980"/>
            <a:ext cx="1789736" cy="1463372"/>
          </a:xfrm>
          <a:prstGeom prst="rect">
            <a:avLst/>
          </a:prstGeom>
        </p:spPr>
      </p:pic>
      <p:pic>
        <p:nvPicPr>
          <p:cNvPr id="9" name="Imagen 8">
            <a:extLst>
              <a:ext uri="{FF2B5EF4-FFF2-40B4-BE49-F238E27FC236}">
                <a16:creationId xmlns:a16="http://schemas.microsoft.com/office/drawing/2014/main" id="{2921AAF3-8491-4B1D-9D22-4B432D6C816F}"/>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70000"/>
                    </a14:imgEffect>
                  </a14:imgLayer>
                </a14:imgProps>
              </a:ext>
            </a:extLst>
          </a:blip>
          <a:stretch>
            <a:fillRect/>
          </a:stretch>
        </p:blipFill>
        <p:spPr>
          <a:xfrm>
            <a:off x="3482586" y="1638563"/>
            <a:ext cx="2428876" cy="1445156"/>
          </a:xfrm>
          <a:prstGeom prst="rect">
            <a:avLst/>
          </a:prstGeom>
        </p:spPr>
      </p:pic>
      <p:pic>
        <p:nvPicPr>
          <p:cNvPr id="10" name="Imagen 9">
            <a:extLst>
              <a:ext uri="{FF2B5EF4-FFF2-40B4-BE49-F238E27FC236}">
                <a16:creationId xmlns:a16="http://schemas.microsoft.com/office/drawing/2014/main" id="{57347A93-6633-4831-842F-FBE4F695D4C2}"/>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contrast="70000"/>
                    </a14:imgEffect>
                  </a14:imgLayer>
                </a14:imgProps>
              </a:ext>
            </a:extLst>
          </a:blip>
          <a:stretch>
            <a:fillRect/>
          </a:stretch>
        </p:blipFill>
        <p:spPr>
          <a:xfrm>
            <a:off x="167164" y="3355013"/>
            <a:ext cx="2462057" cy="1482208"/>
          </a:xfrm>
          <a:prstGeom prst="rect">
            <a:avLst/>
          </a:prstGeom>
        </p:spPr>
      </p:pic>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E57416DE-C788-42BA-9592-3532FB554B81}"/>
                  </a:ext>
                </a:extLst>
              </p:cNvPr>
              <p:cNvSpPr txBox="1"/>
              <p:nvPr/>
            </p:nvSpPr>
            <p:spPr>
              <a:xfrm>
                <a:off x="5415355" y="3566532"/>
                <a:ext cx="1613199" cy="415498"/>
              </a:xfrm>
              <a:prstGeom prst="rect">
                <a:avLst/>
              </a:prstGeom>
              <a:noFill/>
            </p:spPr>
            <p:txBody>
              <a:bodyPr wrap="none" lIns="0" tIns="0" rIns="0" bIns="0" rtlCol="0">
                <a:spAutoFit/>
              </a:bodyPr>
              <a:lstStyle/>
              <a:p>
                <a:endParaRPr lang="es-ES" sz="1350" dirty="0"/>
              </a:p>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𝑅𝑒</m:t>
                      </m:r>
                      <m:r>
                        <a:rPr lang="es-ES" sz="1350" i="1">
                          <a:latin typeface="Cambria Math" panose="02040503050406030204" pitchFamily="18" charset="0"/>
                        </a:rPr>
                        <m:t>=</m:t>
                      </m:r>
                      <m:r>
                        <a:rPr lang="es-ES" sz="1350" i="1">
                          <a:latin typeface="Cambria Math" panose="02040503050406030204" pitchFamily="18" charset="0"/>
                        </a:rPr>
                        <m:t>𝑅</m:t>
                      </m:r>
                      <m:r>
                        <a:rPr lang="es-ES" sz="1350" i="1">
                          <a:latin typeface="Cambria Math" panose="02040503050406030204" pitchFamily="18" charset="0"/>
                        </a:rPr>
                        <m:t>3</m:t>
                      </m:r>
                      <m:r>
                        <a:rPr lang="es-ES" sz="1350" i="1">
                          <a:latin typeface="Cambria Math" panose="02040503050406030204" pitchFamily="18" charset="0"/>
                        </a:rPr>
                        <m:t>+(</m:t>
                      </m:r>
                      <m:r>
                        <a:rPr lang="es-ES" sz="1350" i="1">
                          <a:latin typeface="Cambria Math" panose="02040503050406030204" pitchFamily="18" charset="0"/>
                        </a:rPr>
                        <m:t>𝑅</m:t>
                      </m:r>
                      <m:r>
                        <a:rPr lang="es-ES" sz="1350" i="1">
                          <a:latin typeface="Cambria Math" panose="02040503050406030204" pitchFamily="18" charset="0"/>
                        </a:rPr>
                        <m:t>1</m:t>
                      </m:r>
                      <m:r>
                        <a:rPr lang="es-ES" sz="1350" i="1">
                          <a:latin typeface="Cambria Math" panose="02040503050406030204" pitchFamily="18" charset="0"/>
                        </a:rPr>
                        <m:t>\\</m:t>
                      </m:r>
                      <m:r>
                        <m:rPr>
                          <m:sty m:val="p"/>
                        </m:rPr>
                        <a:rPr lang="es-ES" sz="1350" i="1">
                          <a:latin typeface="Cambria Math" panose="02040503050406030204" pitchFamily="18" charset="0"/>
                        </a:rPr>
                        <m:t>R</m:t>
                      </m:r>
                      <m:r>
                        <a:rPr lang="es-ES" sz="1350" i="1">
                          <a:latin typeface="Cambria Math" panose="02040503050406030204" pitchFamily="18" charset="0"/>
                        </a:rPr>
                        <m:t>2</m:t>
                      </m:r>
                      <m:r>
                        <a:rPr lang="es-ES" sz="1350" i="1">
                          <a:latin typeface="Cambria Math" panose="02040503050406030204" pitchFamily="18" charset="0"/>
                        </a:rPr>
                        <m:t>)</m:t>
                      </m:r>
                    </m:oMath>
                  </m:oMathPara>
                </a14:m>
                <a:endParaRPr lang="es-ES" sz="1350" dirty="0"/>
              </a:p>
            </p:txBody>
          </p:sp>
        </mc:Choice>
        <mc:Fallback xmlns="">
          <p:sp>
            <p:nvSpPr>
              <p:cNvPr id="11" name="CuadroTexto 10">
                <a:extLst>
                  <a:ext uri="{FF2B5EF4-FFF2-40B4-BE49-F238E27FC236}">
                    <a16:creationId xmlns:a16="http://schemas.microsoft.com/office/drawing/2014/main" id="{E57416DE-C788-42BA-9592-3532FB554B81}"/>
                  </a:ext>
                </a:extLst>
              </p:cNvPr>
              <p:cNvSpPr txBox="1">
                <a:spLocks noRot="1" noChangeAspect="1" noMove="1" noResize="1" noEditPoints="1" noAdjustHandles="1" noChangeArrowheads="1" noChangeShapeType="1" noTextEdit="1"/>
              </p:cNvSpPr>
              <p:nvPr/>
            </p:nvSpPr>
            <p:spPr>
              <a:xfrm>
                <a:off x="5415355" y="3566532"/>
                <a:ext cx="1613199" cy="415498"/>
              </a:xfrm>
              <a:prstGeom prst="rect">
                <a:avLst/>
              </a:prstGeom>
              <a:blipFill>
                <a:blip r:embed="rId11"/>
                <a:stretch>
                  <a:fillRect l="-1887" r="-3396" b="-1911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673717DD-7C28-4EDD-86C7-FA434BE340BF}"/>
                  </a:ext>
                </a:extLst>
              </p:cNvPr>
              <p:cNvSpPr/>
              <p:nvPr/>
            </p:nvSpPr>
            <p:spPr>
              <a:xfrm>
                <a:off x="2491840" y="3753541"/>
                <a:ext cx="813043" cy="300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𝑅</m:t>
                      </m:r>
                      <m:r>
                        <a:rPr lang="es-ES" sz="1350" i="1">
                          <a:latin typeface="Cambria Math" panose="02040503050406030204" pitchFamily="18" charset="0"/>
                        </a:rPr>
                        <m:t>1</m:t>
                      </m:r>
                      <m:r>
                        <a:rPr lang="es-ES" sz="1350" i="1">
                          <a:latin typeface="Cambria Math" panose="02040503050406030204" pitchFamily="18" charset="0"/>
                        </a:rPr>
                        <m:t>\\</m:t>
                      </m:r>
                      <m:r>
                        <m:rPr>
                          <m:sty m:val="p"/>
                        </m:rPr>
                        <a:rPr lang="es-ES" sz="1350" i="1">
                          <a:latin typeface="Cambria Math" panose="02040503050406030204" pitchFamily="18" charset="0"/>
                        </a:rPr>
                        <m:t>R</m:t>
                      </m:r>
                      <m:r>
                        <a:rPr lang="es-ES" sz="1350" i="1">
                          <a:latin typeface="Cambria Math" panose="02040503050406030204" pitchFamily="18" charset="0"/>
                        </a:rPr>
                        <m:t>2</m:t>
                      </m:r>
                    </m:oMath>
                  </m:oMathPara>
                </a14:m>
                <a:endParaRPr lang="es-ES" sz="1350" dirty="0"/>
              </a:p>
            </p:txBody>
          </p:sp>
        </mc:Choice>
        <mc:Fallback xmlns="">
          <p:sp>
            <p:nvSpPr>
              <p:cNvPr id="8" name="Rectángulo 7">
                <a:extLst>
                  <a:ext uri="{FF2B5EF4-FFF2-40B4-BE49-F238E27FC236}">
                    <a16:creationId xmlns:a16="http://schemas.microsoft.com/office/drawing/2014/main" id="{673717DD-7C28-4EDD-86C7-FA434BE340BF}"/>
                  </a:ext>
                </a:extLst>
              </p:cNvPr>
              <p:cNvSpPr>
                <a:spLocks noRot="1" noChangeAspect="1" noMove="1" noResize="1" noEditPoints="1" noAdjustHandles="1" noChangeArrowheads="1" noChangeShapeType="1" noTextEdit="1"/>
              </p:cNvSpPr>
              <p:nvPr/>
            </p:nvSpPr>
            <p:spPr>
              <a:xfrm>
                <a:off x="2491840" y="3753541"/>
                <a:ext cx="813043" cy="300082"/>
              </a:xfrm>
              <a:prstGeom prst="rect">
                <a:avLst/>
              </a:prstGeom>
              <a:blipFill>
                <a:blip r:embed="rId12"/>
                <a:stretch>
                  <a:fillRect b="-10204"/>
                </a:stretch>
              </a:blipFill>
            </p:spPr>
            <p:txBody>
              <a:bodyPr/>
              <a:lstStyle/>
              <a:p>
                <a:r>
                  <a:rPr lang="es-ES">
                    <a:noFill/>
                  </a:rPr>
                  <a:t> </a:t>
                </a:r>
              </a:p>
            </p:txBody>
          </p:sp>
        </mc:Fallback>
      </mc:AlternateContent>
      <p:sp>
        <p:nvSpPr>
          <p:cNvPr id="3" name="Marcador de número de diapositiva 2">
            <a:extLst>
              <a:ext uri="{FF2B5EF4-FFF2-40B4-BE49-F238E27FC236}">
                <a16:creationId xmlns:a16="http://schemas.microsoft.com/office/drawing/2014/main" id="{3EC9A5D0-05B6-452A-A215-58DE9358260C}"/>
              </a:ext>
            </a:extLst>
          </p:cNvPr>
          <p:cNvSpPr>
            <a:spLocks noGrp="1"/>
          </p:cNvSpPr>
          <p:nvPr>
            <p:ph type="sldNum" sz="quarter" idx="12"/>
          </p:nvPr>
        </p:nvSpPr>
        <p:spPr/>
        <p:txBody>
          <a:bodyPr/>
          <a:lstStyle/>
          <a:p>
            <a:fld id="{78733FC4-8689-4CA5-A153-34ADD6EFE592}" type="slidenum">
              <a:rPr lang="es-ES" smtClean="0"/>
              <a:t>106</a:t>
            </a:fld>
            <a:endParaRPr lang="es-ES"/>
          </a:p>
        </p:txBody>
      </p:sp>
    </p:spTree>
    <p:custDataLst>
      <p:tags r:id="rId1"/>
    </p:custDataLst>
    <p:extLst>
      <p:ext uri="{BB962C8B-B14F-4D97-AF65-F5344CB8AC3E}">
        <p14:creationId xmlns:p14="http://schemas.microsoft.com/office/powerpoint/2010/main" val="149336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D658092-4529-454A-B21E-7C0EB67BE59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70000"/>
                    </a14:imgEffect>
                  </a14:imgLayer>
                </a14:imgProps>
              </a:ext>
            </a:extLst>
          </a:blip>
          <a:stretch>
            <a:fillRect/>
          </a:stretch>
        </p:blipFill>
        <p:spPr>
          <a:xfrm>
            <a:off x="445771" y="1128366"/>
            <a:ext cx="1751301" cy="1314775"/>
          </a:xfrm>
          <a:prstGeom prst="rect">
            <a:avLst/>
          </a:prstGeom>
        </p:spPr>
      </p:pic>
      <p:sp>
        <p:nvSpPr>
          <p:cNvPr id="5" name="Rectangle 2">
            <a:extLst>
              <a:ext uri="{FF2B5EF4-FFF2-40B4-BE49-F238E27FC236}">
                <a16:creationId xmlns:a16="http://schemas.microsoft.com/office/drawing/2014/main" id="{09FCFCB7-FA0C-48A3-BC6D-919CD9933E46}"/>
              </a:ext>
            </a:extLst>
          </p:cNvPr>
          <p:cNvSpPr>
            <a:spLocks noChangeArrowheads="1"/>
          </p:cNvSpPr>
          <p:nvPr/>
        </p:nvSpPr>
        <p:spPr bwMode="auto">
          <a:xfrm>
            <a:off x="503959" y="3150439"/>
            <a:ext cx="968752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s-ES" sz="1350"/>
          </a:p>
        </p:txBody>
      </p:sp>
      <p:grpSp>
        <p:nvGrpSpPr>
          <p:cNvPr id="24" name="Grupo 23">
            <a:extLst>
              <a:ext uri="{FF2B5EF4-FFF2-40B4-BE49-F238E27FC236}">
                <a16:creationId xmlns:a16="http://schemas.microsoft.com/office/drawing/2014/main" id="{34159A8D-9B01-4CB6-9A1B-0D11A7F485FA}"/>
              </a:ext>
            </a:extLst>
          </p:cNvPr>
          <p:cNvGrpSpPr/>
          <p:nvPr/>
        </p:nvGrpSpPr>
        <p:grpSpPr>
          <a:xfrm>
            <a:off x="289863" y="2753025"/>
            <a:ext cx="2428876" cy="1467417"/>
            <a:chOff x="386484" y="2527700"/>
            <a:chExt cx="3238501" cy="1956556"/>
          </a:xfrm>
        </p:grpSpPr>
        <p:pic>
          <p:nvPicPr>
            <p:cNvPr id="8" name="Imagen 7">
              <a:extLst>
                <a:ext uri="{FF2B5EF4-FFF2-40B4-BE49-F238E27FC236}">
                  <a16:creationId xmlns:a16="http://schemas.microsoft.com/office/drawing/2014/main" id="{60C4D67B-645D-4250-B3E8-62CA621393AE}"/>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70000"/>
                      </a14:imgEffect>
                    </a14:imgLayer>
                  </a14:imgProps>
                </a:ext>
              </a:extLst>
            </a:blip>
            <a:stretch>
              <a:fillRect/>
            </a:stretch>
          </p:blipFill>
          <p:spPr>
            <a:xfrm>
              <a:off x="386484" y="2557382"/>
              <a:ext cx="3238501" cy="1926874"/>
            </a:xfrm>
            <a:prstGeom prst="rect">
              <a:avLst/>
            </a:prstGeom>
          </p:spPr>
        </p:pic>
        <p:cxnSp>
          <p:nvCxnSpPr>
            <p:cNvPr id="12" name="Conector recto de flecha 11">
              <a:extLst>
                <a:ext uri="{FF2B5EF4-FFF2-40B4-BE49-F238E27FC236}">
                  <a16:creationId xmlns:a16="http://schemas.microsoft.com/office/drawing/2014/main" id="{D10ADDB9-6C3C-43EB-9B5D-528B7843620B}"/>
                </a:ext>
              </a:extLst>
            </p:cNvPr>
            <p:cNvCxnSpPr/>
            <p:nvPr/>
          </p:nvCxnSpPr>
          <p:spPr>
            <a:xfrm>
              <a:off x="838200" y="2829071"/>
              <a:ext cx="6781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ector recto de flecha 13">
              <a:extLst>
                <a:ext uri="{FF2B5EF4-FFF2-40B4-BE49-F238E27FC236}">
                  <a16:creationId xmlns:a16="http://schemas.microsoft.com/office/drawing/2014/main" id="{B30E8450-10A5-424E-A7CC-FFE6FE5603CD}"/>
                </a:ext>
              </a:extLst>
            </p:cNvPr>
            <p:cNvCxnSpPr/>
            <p:nvPr/>
          </p:nvCxnSpPr>
          <p:spPr>
            <a:xfrm>
              <a:off x="1882140" y="2829071"/>
              <a:ext cx="8305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CuadroTexto 14">
              <a:extLst>
                <a:ext uri="{FF2B5EF4-FFF2-40B4-BE49-F238E27FC236}">
                  <a16:creationId xmlns:a16="http://schemas.microsoft.com/office/drawing/2014/main" id="{F61BA95A-9274-4D1B-B3E5-62E0BD631B08}"/>
                </a:ext>
              </a:extLst>
            </p:cNvPr>
            <p:cNvSpPr txBox="1"/>
            <p:nvPr/>
          </p:nvSpPr>
          <p:spPr>
            <a:xfrm>
              <a:off x="758979" y="2551813"/>
              <a:ext cx="425757" cy="400109"/>
            </a:xfrm>
            <a:prstGeom prst="rect">
              <a:avLst/>
            </a:prstGeom>
            <a:noFill/>
          </p:spPr>
          <p:txBody>
            <a:bodyPr wrap="none" rtlCol="0">
              <a:spAutoFit/>
            </a:bodyPr>
            <a:lstStyle/>
            <a:p>
              <a:r>
                <a:rPr lang="es-ES" sz="1350" dirty="0"/>
                <a:t>i1</a:t>
              </a:r>
            </a:p>
          </p:txBody>
        </p:sp>
        <p:sp>
          <p:nvSpPr>
            <p:cNvPr id="16" name="CuadroTexto 15">
              <a:extLst>
                <a:ext uri="{FF2B5EF4-FFF2-40B4-BE49-F238E27FC236}">
                  <a16:creationId xmlns:a16="http://schemas.microsoft.com/office/drawing/2014/main" id="{813B0B4C-7CBE-4F72-AB64-367DB9B57D8D}"/>
                </a:ext>
              </a:extLst>
            </p:cNvPr>
            <p:cNvSpPr txBox="1"/>
            <p:nvPr/>
          </p:nvSpPr>
          <p:spPr>
            <a:xfrm>
              <a:off x="1241703" y="3587471"/>
              <a:ext cx="425757" cy="400109"/>
            </a:xfrm>
            <a:prstGeom prst="rect">
              <a:avLst/>
            </a:prstGeom>
            <a:noFill/>
          </p:spPr>
          <p:txBody>
            <a:bodyPr wrap="none" rtlCol="0">
              <a:spAutoFit/>
            </a:bodyPr>
            <a:lstStyle/>
            <a:p>
              <a:r>
                <a:rPr lang="es-ES" sz="1350" dirty="0"/>
                <a:t>i2</a:t>
              </a:r>
            </a:p>
          </p:txBody>
        </p:sp>
        <p:sp>
          <p:nvSpPr>
            <p:cNvPr id="17" name="CuadroTexto 16">
              <a:extLst>
                <a:ext uri="{FF2B5EF4-FFF2-40B4-BE49-F238E27FC236}">
                  <a16:creationId xmlns:a16="http://schemas.microsoft.com/office/drawing/2014/main" id="{EF03FDB1-CBC2-465C-AF65-55C626EC6811}"/>
                </a:ext>
              </a:extLst>
            </p:cNvPr>
            <p:cNvSpPr txBox="1"/>
            <p:nvPr/>
          </p:nvSpPr>
          <p:spPr>
            <a:xfrm>
              <a:off x="2297430" y="2527700"/>
              <a:ext cx="425757" cy="400109"/>
            </a:xfrm>
            <a:prstGeom prst="rect">
              <a:avLst/>
            </a:prstGeom>
            <a:noFill/>
          </p:spPr>
          <p:txBody>
            <a:bodyPr wrap="none" rtlCol="0">
              <a:spAutoFit/>
            </a:bodyPr>
            <a:lstStyle/>
            <a:p>
              <a:r>
                <a:rPr lang="es-ES" sz="1350" dirty="0"/>
                <a:t>i3</a:t>
              </a:r>
            </a:p>
          </p:txBody>
        </p:sp>
        <p:cxnSp>
          <p:nvCxnSpPr>
            <p:cNvPr id="18" name="Conector recto de flecha 17">
              <a:extLst>
                <a:ext uri="{FF2B5EF4-FFF2-40B4-BE49-F238E27FC236}">
                  <a16:creationId xmlns:a16="http://schemas.microsoft.com/office/drawing/2014/main" id="{1C560B2A-11FF-43EC-A7A9-D95D74EFA8D4}"/>
                </a:ext>
              </a:extLst>
            </p:cNvPr>
            <p:cNvCxnSpPr>
              <a:cxnSpLocks/>
            </p:cNvCxnSpPr>
            <p:nvPr/>
          </p:nvCxnSpPr>
          <p:spPr>
            <a:xfrm flipH="1">
              <a:off x="1516380" y="3218070"/>
              <a:ext cx="0" cy="756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0" name="Rectángulo 19">
                <a:extLst>
                  <a:ext uri="{FF2B5EF4-FFF2-40B4-BE49-F238E27FC236}">
                    <a16:creationId xmlns:a16="http://schemas.microsoft.com/office/drawing/2014/main" id="{EB611247-60FA-40D6-910F-105CEFBB9163}"/>
                  </a:ext>
                </a:extLst>
              </p:cNvPr>
              <p:cNvSpPr/>
              <p:nvPr/>
            </p:nvSpPr>
            <p:spPr>
              <a:xfrm>
                <a:off x="2876911" y="2832514"/>
                <a:ext cx="3639907" cy="759632"/>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d>
                        <m:dPr>
                          <m:begChr m:val=""/>
                          <m:ctrlPr>
                            <a:rPr lang="es-ES" sz="1350" i="1">
                              <a:latin typeface="Cambria Math" panose="02040503050406030204" pitchFamily="18" charset="0"/>
                            </a:rPr>
                          </m:ctrlPr>
                        </m:dPr>
                        <m:e>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r>
                            <a:rPr lang="es-ES" sz="1350">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a:latin typeface="Cambria Math" panose="02040503050406030204" pitchFamily="18" charset="0"/>
                                </a:rPr>
                                <m:t>1</m:t>
                              </m:r>
                            </m:sub>
                          </m:sSub>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a:latin typeface="Cambria Math" panose="02040503050406030204" pitchFamily="18" charset="0"/>
                                </a:rPr>
                                <m:t>1</m:t>
                              </m:r>
                            </m:sub>
                          </m:sSub>
                          <m:r>
                            <a:rPr lang="es-ES" sz="1350">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a:latin typeface="Cambria Math" panose="02040503050406030204" pitchFamily="18" charset="0"/>
                                </a:rPr>
                                <m:t>2</m:t>
                              </m:r>
                            </m:sub>
                          </m:sSub>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a:latin typeface="Cambria Math" panose="02040503050406030204" pitchFamily="18" charset="0"/>
                                </a:rPr>
                                <m:t>2</m:t>
                              </m:r>
                            </m:sub>
                          </m:sSub>
                          <m:r>
                            <a:rPr lang="es-ES" sz="1350">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a:latin typeface="Cambria Math" panose="02040503050406030204" pitchFamily="18" charset="0"/>
                                </a:rPr>
                                <m:t>1</m:t>
                              </m:r>
                            </m:sub>
                          </m:sSub>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a:latin typeface="Cambria Math" panose="02040503050406030204" pitchFamily="18" charset="0"/>
                                </a:rPr>
                                <m:t>1</m:t>
                              </m:r>
                            </m:sub>
                          </m:sSub>
                          <m:r>
                            <a:rPr lang="es-ES" sz="1350">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a:latin typeface="Cambria Math" panose="02040503050406030204" pitchFamily="18" charset="0"/>
                                </a:rPr>
                                <m:t>2</m:t>
                              </m:r>
                            </m:sub>
                          </m:sSub>
                          <m:sSub>
                            <m:sSubPr>
                              <m:ctrlPr>
                                <a:rPr lang="es-ES" sz="1350" i="1">
                                  <a:latin typeface="Cambria Math" panose="02040503050406030204" pitchFamily="18" charset="0"/>
                                </a:rPr>
                              </m:ctrlPr>
                            </m:sSubPr>
                            <m:e>
                              <m:d>
                                <m:dPr>
                                  <m:endChr m:val=""/>
                                  <m:ctrlPr>
                                    <a:rPr lang="es-ES" sz="1350" i="1">
                                      <a:latin typeface="Cambria Math" panose="02040503050406030204" pitchFamily="18" charset="0"/>
                                    </a:rPr>
                                  </m:ctrlPr>
                                </m:dPr>
                                <m:e>
                                  <m:r>
                                    <a:rPr lang="es-ES" sz="1350" i="1">
                                      <a:latin typeface="Cambria Math" panose="02040503050406030204" pitchFamily="18" charset="0"/>
                                    </a:rPr>
                                    <m:t>𝑖</m:t>
                                  </m:r>
                                </m:e>
                              </m:d>
                            </m:e>
                            <m:sub>
                              <m:r>
                                <a:rPr lang="es-ES" sz="1350">
                                  <a:latin typeface="Cambria Math" panose="02040503050406030204" pitchFamily="18" charset="0"/>
                                </a:rPr>
                                <m:t>1</m:t>
                              </m:r>
                            </m:sub>
                          </m:sSub>
                          <m:r>
                            <a:rPr lang="es-ES" sz="1350">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3</m:t>
                              </m:r>
                            </m:sub>
                          </m:sSub>
                        </m:e>
                      </m:d>
                    </m:oMath>
                  </m:oMathPara>
                </a14:m>
                <a:endParaRPr lang="es-ES" sz="1350" dirty="0"/>
              </a:p>
              <a:p>
                <a14:m>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a:latin typeface="Cambria Math" panose="02040503050406030204" pitchFamily="18" charset="0"/>
                          </a:rPr>
                          <m:t>2</m:t>
                        </m:r>
                      </m:sub>
                    </m:sSub>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a:latin typeface="Cambria Math" panose="02040503050406030204" pitchFamily="18" charset="0"/>
                          </a:rPr>
                          <m:t>2</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a:latin typeface="Cambria Math" panose="02040503050406030204" pitchFamily="18" charset="0"/>
                          </a:rPr>
                          <m:t>3</m:t>
                        </m:r>
                      </m:sub>
                    </m:sSub>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3</m:t>
                        </m:r>
                      </m:sub>
                    </m:sSub>
                    <m:r>
                      <a:rPr lang="es-ES" sz="1350">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4</m:t>
                        </m:r>
                      </m:sub>
                    </m:sSub>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3</m:t>
                        </m:r>
                      </m:sub>
                    </m:sSub>
                    <m:r>
                      <a:rPr lang="es-ES" sz="1350" i="1">
                        <a:latin typeface="Cambria Math" panose="02040503050406030204" pitchFamily="18" charset="0"/>
                      </a:rPr>
                      <m:t>=</m:t>
                    </m:r>
                  </m:oMath>
                </a14:m>
                <a:r>
                  <a:rPr lang="es-ES" sz="1350" dirty="0"/>
                  <a:t> </a:t>
                </a:r>
                <a14:m>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a:latin typeface="Cambria Math" panose="02040503050406030204" pitchFamily="18" charset="0"/>
                          </a:rPr>
                          <m:t>2</m:t>
                        </m:r>
                      </m:sub>
                    </m:sSub>
                    <m:sSub>
                      <m:sSubPr>
                        <m:ctrlPr>
                          <a:rPr lang="es-ES" sz="1350" i="1">
                            <a:latin typeface="Cambria Math" panose="02040503050406030204" pitchFamily="18" charset="0"/>
                          </a:rPr>
                        </m:ctrlPr>
                      </m:sSubPr>
                      <m:e>
                        <m:d>
                          <m:dPr>
                            <m:endChr m:val=""/>
                            <m:ctrlPr>
                              <a:rPr lang="es-ES" sz="1350" i="1">
                                <a:latin typeface="Cambria Math" panose="02040503050406030204" pitchFamily="18" charset="0"/>
                              </a:rPr>
                            </m:ctrlPr>
                          </m:dPr>
                          <m:e>
                            <m:r>
                              <a:rPr lang="es-ES" sz="1350" i="1">
                                <a:latin typeface="Cambria Math" panose="02040503050406030204" pitchFamily="18" charset="0"/>
                              </a:rPr>
                              <m:t>𝑖</m:t>
                            </m:r>
                          </m:e>
                        </m:d>
                      </m:e>
                      <m:sub>
                        <m:r>
                          <a:rPr lang="es-ES" sz="1350">
                            <a:latin typeface="Cambria Math" panose="02040503050406030204" pitchFamily="18" charset="0"/>
                          </a:rPr>
                          <m:t>1</m:t>
                        </m:r>
                      </m:sub>
                    </m:sSub>
                    <m:r>
                      <a:rPr lang="es-ES" sz="1350">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3</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m:t>
                        </m:r>
                        <m:r>
                          <a:rPr lang="es-ES" sz="1350" i="1">
                            <a:latin typeface="Cambria Math" panose="02040503050406030204" pitchFamily="18" charset="0"/>
                          </a:rPr>
                          <m:t>𝑅</m:t>
                        </m:r>
                      </m:e>
                      <m:sub>
                        <m:r>
                          <a:rPr lang="es-ES" sz="1350" i="1">
                            <a:latin typeface="Cambria Math" panose="02040503050406030204" pitchFamily="18" charset="0"/>
                          </a:rPr>
                          <m:t>3</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4</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a:latin typeface="Cambria Math" panose="02040503050406030204" pitchFamily="18" charset="0"/>
                          </a:rPr>
                          <m:t>3</m:t>
                        </m:r>
                      </m:sub>
                    </m:sSub>
                  </m:oMath>
                </a14:m>
                <a:endParaRPr lang="es-ES" sz="1350" dirty="0"/>
              </a:p>
              <a:p>
                <a:pPr/>
                <a14:m>
                  <m:oMathPara xmlns:m="http://schemas.openxmlformats.org/officeDocument/2006/math">
                    <m:oMathParaPr>
                      <m:jc m:val="left"/>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𝑡</m:t>
                          </m:r>
                          <m:r>
                            <a:rPr lang="es-ES" sz="1350" i="1">
                              <a:latin typeface="Cambria Math" panose="02040503050406030204" pitchFamily="18" charset="0"/>
                            </a:rPr>
                            <m:t>h</m:t>
                          </m:r>
                        </m:sub>
                      </m:sSub>
                      <m:r>
                        <a:rPr lang="es-ES" sz="1350">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4</m:t>
                          </m:r>
                        </m:sub>
                      </m:sSub>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3</m:t>
                          </m:r>
                        </m:sub>
                      </m:sSub>
                    </m:oMath>
                  </m:oMathPara>
                </a14:m>
                <a:endParaRPr lang="es-ES" sz="1350" dirty="0"/>
              </a:p>
            </p:txBody>
          </p:sp>
        </mc:Choice>
        <mc:Fallback xmlns="">
          <p:sp>
            <p:nvSpPr>
              <p:cNvPr id="20" name="Rectángulo 19">
                <a:extLst>
                  <a:ext uri="{FF2B5EF4-FFF2-40B4-BE49-F238E27FC236}">
                    <a16:creationId xmlns:a16="http://schemas.microsoft.com/office/drawing/2014/main" id="{EB611247-60FA-40D6-910F-105CEFBB9163}"/>
                  </a:ext>
                </a:extLst>
              </p:cNvPr>
              <p:cNvSpPr>
                <a:spLocks noRot="1" noChangeAspect="1" noMove="1" noResize="1" noEditPoints="1" noAdjustHandles="1" noChangeArrowheads="1" noChangeShapeType="1" noTextEdit="1"/>
              </p:cNvSpPr>
              <p:nvPr/>
            </p:nvSpPr>
            <p:spPr>
              <a:xfrm>
                <a:off x="2876911" y="2832514"/>
                <a:ext cx="3639907" cy="759632"/>
              </a:xfrm>
              <a:prstGeom prst="rect">
                <a:avLst/>
              </a:prstGeom>
              <a:blipFill>
                <a:blip r:embed="rId7"/>
                <a:stretch>
                  <a:fillRect t="-59677" b="-3629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3" name="Rectángulo 22">
                <a:extLst>
                  <a:ext uri="{FF2B5EF4-FFF2-40B4-BE49-F238E27FC236}">
                    <a16:creationId xmlns:a16="http://schemas.microsoft.com/office/drawing/2014/main" id="{4BE2977B-3AA3-43CE-A1C8-EAC230D45AAC}"/>
                  </a:ext>
                </a:extLst>
              </p:cNvPr>
              <p:cNvSpPr/>
              <p:nvPr/>
            </p:nvSpPr>
            <p:spPr>
              <a:xfrm>
                <a:off x="2856168" y="3741318"/>
                <a:ext cx="3659143" cy="1149930"/>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d>
                        <m:dPr>
                          <m:begChr m:val=""/>
                          <m:ctrlPr>
                            <a:rPr lang="es-ES" sz="1350" i="1">
                              <a:latin typeface="Cambria Math" panose="02040503050406030204" pitchFamily="18" charset="0"/>
                            </a:rPr>
                          </m:ctrlPr>
                        </m:dPr>
                        <m:e>
                          <m:r>
                            <a:rPr lang="es-ES" sz="1350" i="1">
                              <a:latin typeface="Cambria Math" panose="02040503050406030204" pitchFamily="18" charset="0"/>
                            </a:rPr>
                            <m:t>12</m:t>
                          </m:r>
                          <m:r>
                            <a:rPr lang="es-ES" sz="1350">
                              <a:latin typeface="Cambria Math" panose="02040503050406030204" pitchFamily="18" charset="0"/>
                            </a:rPr>
                            <m:t>=</m:t>
                          </m:r>
                          <m:r>
                            <a:rPr lang="es-ES" sz="1350" i="1">
                              <a:latin typeface="Cambria Math" panose="02040503050406030204" pitchFamily="18" charset="0"/>
                            </a:rPr>
                            <m:t>10</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a:latin typeface="Cambria Math" panose="02040503050406030204" pitchFamily="18" charset="0"/>
                                </a:rPr>
                                <m:t>1</m:t>
                              </m:r>
                            </m:sub>
                          </m:sSub>
                          <m:r>
                            <a:rPr lang="es-ES" sz="1350">
                              <a:latin typeface="Cambria Math" panose="02040503050406030204" pitchFamily="18" charset="0"/>
                            </a:rPr>
                            <m:t>+</m:t>
                          </m:r>
                          <m:r>
                            <a:rPr lang="es-ES" sz="1350" i="1">
                              <a:latin typeface="Cambria Math" panose="02040503050406030204" pitchFamily="18" charset="0"/>
                            </a:rPr>
                            <m:t>5</m:t>
                          </m:r>
                          <m:sSub>
                            <m:sSubPr>
                              <m:ctrlPr>
                                <a:rPr lang="es-ES" sz="1350" i="1">
                                  <a:latin typeface="Cambria Math" panose="02040503050406030204" pitchFamily="18" charset="0"/>
                                </a:rPr>
                              </m:ctrlPr>
                            </m:sSubPr>
                            <m:e>
                              <m:d>
                                <m:dPr>
                                  <m:endChr m:val=""/>
                                  <m:ctrlPr>
                                    <a:rPr lang="es-ES" sz="1350" i="1">
                                      <a:latin typeface="Cambria Math" panose="02040503050406030204" pitchFamily="18" charset="0"/>
                                    </a:rPr>
                                  </m:ctrlPr>
                                </m:dPr>
                                <m:e>
                                  <m:r>
                                    <a:rPr lang="es-ES" sz="1350" i="1">
                                      <a:latin typeface="Cambria Math" panose="02040503050406030204" pitchFamily="18" charset="0"/>
                                    </a:rPr>
                                    <m:t>𝑖</m:t>
                                  </m:r>
                                </m:e>
                              </m:d>
                            </m:e>
                            <m:sub>
                              <m:r>
                                <a:rPr lang="es-ES" sz="1350">
                                  <a:latin typeface="Cambria Math" panose="02040503050406030204" pitchFamily="18" charset="0"/>
                                </a:rPr>
                                <m:t>1</m:t>
                              </m:r>
                            </m:sub>
                          </m:sSub>
                          <m:r>
                            <a:rPr lang="es-ES" sz="1350">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3</m:t>
                              </m:r>
                            </m:sub>
                          </m:sSub>
                        </m:e>
                      </m:d>
                      <m:r>
                        <a:rPr lang="es-ES" sz="1350" i="1">
                          <a:latin typeface="Cambria Math" panose="02040503050406030204" pitchFamily="18" charset="0"/>
                        </a:rPr>
                        <m:t>=</m:t>
                      </m:r>
                      <m:r>
                        <a:rPr lang="es-ES" sz="1350" i="1">
                          <a:latin typeface="Cambria Math" panose="02040503050406030204" pitchFamily="18" charset="0"/>
                        </a:rPr>
                        <m:t>15</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1</m:t>
                          </m:r>
                        </m:sub>
                      </m:sSub>
                      <m:r>
                        <a:rPr lang="es-ES" sz="1350" i="1">
                          <a:latin typeface="Cambria Math" panose="02040503050406030204" pitchFamily="18" charset="0"/>
                        </a:rPr>
                        <m:t>−</m:t>
                      </m:r>
                      <m:r>
                        <a:rPr lang="es-ES" sz="1350" i="1">
                          <a:latin typeface="Cambria Math" panose="02040503050406030204" pitchFamily="18" charset="0"/>
                        </a:rPr>
                        <m:t>5</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3</m:t>
                          </m:r>
                        </m:sub>
                      </m:sSub>
                    </m:oMath>
                  </m:oMathPara>
                </a14:m>
                <a:endParaRPr lang="es-ES" sz="1350" dirty="0"/>
              </a:p>
              <a:p>
                <a:pPr/>
                <a14:m>
                  <m:oMathPara xmlns:m="http://schemas.openxmlformats.org/officeDocument/2006/math">
                    <m:oMathParaPr>
                      <m:jc m:val="left"/>
                    </m:oMathParaPr>
                    <m:oMath xmlns:m="http://schemas.openxmlformats.org/officeDocument/2006/math">
                      <m:r>
                        <a:rPr lang="es-ES" sz="1350" i="1">
                          <a:latin typeface="Cambria Math" panose="02040503050406030204" pitchFamily="18" charset="0"/>
                        </a:rPr>
                        <m:t>5</m:t>
                      </m:r>
                      <m:sSub>
                        <m:sSubPr>
                          <m:ctrlPr>
                            <a:rPr lang="es-ES" sz="1350" i="1">
                              <a:latin typeface="Cambria Math" panose="02040503050406030204" pitchFamily="18" charset="0"/>
                            </a:rPr>
                          </m:ctrlPr>
                        </m:sSubPr>
                        <m:e>
                          <m:d>
                            <m:dPr>
                              <m:endChr m:val=""/>
                              <m:ctrlPr>
                                <a:rPr lang="es-ES" sz="1350" i="1">
                                  <a:latin typeface="Cambria Math" panose="02040503050406030204" pitchFamily="18" charset="0"/>
                                </a:rPr>
                              </m:ctrlPr>
                            </m:dPr>
                            <m:e>
                              <m:r>
                                <a:rPr lang="es-ES" sz="1350" i="1">
                                  <a:latin typeface="Cambria Math" panose="02040503050406030204" pitchFamily="18" charset="0"/>
                                </a:rPr>
                                <m:t>𝑖</m:t>
                              </m:r>
                            </m:e>
                          </m:d>
                        </m:e>
                        <m:sub>
                          <m:r>
                            <a:rPr lang="es-ES" sz="1350">
                              <a:latin typeface="Cambria Math" panose="02040503050406030204" pitchFamily="18" charset="0"/>
                            </a:rPr>
                            <m:t>1</m:t>
                          </m:r>
                        </m:sub>
                      </m:sSub>
                      <m:r>
                        <a:rPr lang="es-ES" sz="1350">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3</m:t>
                          </m:r>
                        </m:sub>
                      </m:sSub>
                      <m:r>
                        <a:rPr lang="es-ES" sz="1350" i="1">
                          <a:latin typeface="Cambria Math" panose="02040503050406030204" pitchFamily="18" charset="0"/>
                        </a:rPr>
                        <m:t>)=</m:t>
                      </m:r>
                      <m:r>
                        <a:rPr lang="es-ES" sz="1350" i="1">
                          <a:latin typeface="Cambria Math" panose="02040503050406030204" pitchFamily="18" charset="0"/>
                        </a:rPr>
                        <m:t>150</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a:latin typeface="Cambria Math" panose="02040503050406030204" pitchFamily="18" charset="0"/>
                            </a:rPr>
                            <m:t>3</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1</m:t>
                          </m:r>
                        </m:sub>
                      </m:sSub>
                      <m:r>
                        <a:rPr lang="es-ES" sz="1350" i="1">
                          <a:latin typeface="Cambria Math" panose="02040503050406030204" pitchFamily="18" charset="0"/>
                        </a:rPr>
                        <m:t>=</m:t>
                      </m:r>
                      <m:r>
                        <a:rPr lang="es-ES" sz="1350" i="1">
                          <a:latin typeface="Cambria Math" panose="02040503050406030204" pitchFamily="18" charset="0"/>
                        </a:rPr>
                        <m:t>155</m:t>
                      </m:r>
                      <m:r>
                        <a:rPr lang="es-ES" sz="1350" i="1">
                          <a:latin typeface="Cambria Math" panose="02040503050406030204" pitchFamily="18" charset="0"/>
                        </a:rPr>
                        <m:t>/</m:t>
                      </m:r>
                      <m:r>
                        <a:rPr lang="es-ES" sz="1350" i="1">
                          <a:latin typeface="Cambria Math" panose="02040503050406030204" pitchFamily="18" charset="0"/>
                        </a:rPr>
                        <m:t>5</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a:latin typeface="Cambria Math" panose="02040503050406030204" pitchFamily="18" charset="0"/>
                            </a:rPr>
                            <m:t>3</m:t>
                          </m:r>
                        </m:sub>
                      </m:sSub>
                      <m:r>
                        <a:rPr lang="es-ES" sz="1350" i="1">
                          <a:latin typeface="Cambria Math" panose="02040503050406030204" pitchFamily="18" charset="0"/>
                        </a:rPr>
                        <m:t>=</m:t>
                      </m:r>
                      <m:r>
                        <a:rPr lang="es-ES" sz="1350" i="1">
                          <a:latin typeface="Cambria Math" panose="02040503050406030204" pitchFamily="18" charset="0"/>
                        </a:rPr>
                        <m:t>31</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a:latin typeface="Cambria Math" panose="02040503050406030204" pitchFamily="18" charset="0"/>
                            </a:rPr>
                            <m:t>3</m:t>
                          </m:r>
                        </m:sub>
                      </m:sSub>
                    </m:oMath>
                  </m:oMathPara>
                </a14:m>
                <a:endParaRPr lang="es-ES" sz="1350" dirty="0"/>
              </a:p>
              <a:p>
                <a:pPr/>
                <a14:m>
                  <m:oMathPara xmlns:m="http://schemas.openxmlformats.org/officeDocument/2006/math">
                    <m:oMathParaPr>
                      <m:jc m:val="left"/>
                    </m:oMathParaPr>
                    <m:oMath xmlns:m="http://schemas.openxmlformats.org/officeDocument/2006/math">
                      <m:r>
                        <a:rPr lang="es-ES" sz="1350" i="1">
                          <a:latin typeface="Cambria Math" panose="02040503050406030204" pitchFamily="18" charset="0"/>
                        </a:rPr>
                        <m:t>12</m:t>
                      </m:r>
                      <m:r>
                        <a:rPr lang="es-ES" sz="1350" i="1">
                          <a:latin typeface="Cambria Math" panose="02040503050406030204" pitchFamily="18" charset="0"/>
                        </a:rPr>
                        <m:t>=</m:t>
                      </m:r>
                      <m:r>
                        <a:rPr lang="es-ES" sz="1350" i="1">
                          <a:latin typeface="Cambria Math" panose="02040503050406030204" pitchFamily="18" charset="0"/>
                        </a:rPr>
                        <m:t>15</m:t>
                      </m:r>
                      <m:sSub>
                        <m:sSubPr>
                          <m:ctrlPr>
                            <a:rPr lang="es-ES" sz="1350" i="1">
                              <a:latin typeface="Cambria Math" panose="02040503050406030204" pitchFamily="18" charset="0"/>
                            </a:rPr>
                          </m:ctrlPr>
                        </m:sSubPr>
                        <m:e>
                          <m:r>
                            <a:rPr lang="es-ES" sz="1350" i="1">
                              <a:latin typeface="Cambria Math" panose="02040503050406030204" pitchFamily="18" charset="0"/>
                            </a:rPr>
                            <m:t>∗</m:t>
                          </m:r>
                          <m:r>
                            <a:rPr lang="es-ES" sz="1350" i="1">
                              <a:latin typeface="Cambria Math" panose="02040503050406030204" pitchFamily="18" charset="0"/>
                            </a:rPr>
                            <m:t>31</m:t>
                          </m:r>
                          <m:r>
                            <a:rPr lang="es-ES" sz="1350" i="1">
                              <a:latin typeface="Cambria Math" panose="02040503050406030204" pitchFamily="18" charset="0"/>
                            </a:rPr>
                            <m:t>𝑖</m:t>
                          </m:r>
                        </m:e>
                        <m:sub>
                          <m:r>
                            <a:rPr lang="es-ES" sz="1350" i="1">
                              <a:latin typeface="Cambria Math" panose="02040503050406030204" pitchFamily="18" charset="0"/>
                            </a:rPr>
                            <m:t>3</m:t>
                          </m:r>
                        </m:sub>
                      </m:sSub>
                      <m:r>
                        <a:rPr lang="es-ES" sz="1350" i="1">
                          <a:latin typeface="Cambria Math" panose="02040503050406030204" pitchFamily="18" charset="0"/>
                        </a:rPr>
                        <m:t>−</m:t>
                      </m:r>
                      <m:r>
                        <a:rPr lang="es-ES" sz="1350" i="1">
                          <a:latin typeface="Cambria Math" panose="02040503050406030204" pitchFamily="18" charset="0"/>
                        </a:rPr>
                        <m:t>5</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3</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3</m:t>
                          </m:r>
                        </m:sub>
                      </m:sSub>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12</m:t>
                          </m:r>
                        </m:num>
                        <m:den>
                          <m:r>
                            <a:rPr lang="es-ES" sz="1350" i="1">
                              <a:latin typeface="Cambria Math" panose="02040503050406030204" pitchFamily="18" charset="0"/>
                            </a:rPr>
                            <m:t>460</m:t>
                          </m:r>
                        </m:den>
                      </m:f>
                      <m:r>
                        <a:rPr lang="es-ES" sz="1350" i="1">
                          <a:latin typeface="Cambria Math" panose="02040503050406030204" pitchFamily="18" charset="0"/>
                        </a:rPr>
                        <m:t>=</m:t>
                      </m:r>
                      <m:r>
                        <a:rPr lang="es-ES" sz="1350" i="1">
                          <a:latin typeface="Cambria Math" panose="02040503050406030204" pitchFamily="18" charset="0"/>
                        </a:rPr>
                        <m:t>0</m:t>
                      </m:r>
                      <m:r>
                        <a:rPr lang="es-ES" sz="1350" i="1">
                          <a:latin typeface="Cambria Math" panose="02040503050406030204" pitchFamily="18" charset="0"/>
                        </a:rPr>
                        <m:t>.</m:t>
                      </m:r>
                      <m:r>
                        <a:rPr lang="es-ES" sz="1350" i="1">
                          <a:latin typeface="Cambria Math" panose="02040503050406030204" pitchFamily="18" charset="0"/>
                        </a:rPr>
                        <m:t>0261</m:t>
                      </m:r>
                      <m:r>
                        <a:rPr lang="es-ES" sz="1350" i="1">
                          <a:latin typeface="Cambria Math" panose="02040503050406030204" pitchFamily="18" charset="0"/>
                        </a:rPr>
                        <m:t> </m:t>
                      </m:r>
                      <m:r>
                        <a:rPr lang="es-ES" sz="1350" i="1">
                          <a:latin typeface="Cambria Math" panose="02040503050406030204" pitchFamily="18" charset="0"/>
                        </a:rPr>
                        <m:t>𝑚𝐴</m:t>
                      </m:r>
                    </m:oMath>
                  </m:oMathPara>
                </a14:m>
                <a:endParaRPr lang="es-ES" sz="1350" dirty="0"/>
              </a:p>
              <a:p>
                <a:pPr/>
                <a14:m>
                  <m:oMathPara xmlns:m="http://schemas.openxmlformats.org/officeDocument/2006/math">
                    <m:oMathParaPr>
                      <m:jc m:val="left"/>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𝑡</m:t>
                          </m:r>
                          <m:r>
                            <a:rPr lang="es-ES" sz="1350" i="1">
                              <a:latin typeface="Cambria Math" panose="02040503050406030204" pitchFamily="18" charset="0"/>
                            </a:rPr>
                            <m:t>h</m:t>
                          </m:r>
                        </m:sub>
                      </m:sSub>
                      <m:r>
                        <a:rPr lang="es-ES" sz="1350">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4</m:t>
                          </m:r>
                        </m:sub>
                      </m:sSub>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3</m:t>
                          </m:r>
                        </m:sub>
                      </m:sSub>
                      <m:r>
                        <a:rPr lang="es-ES" sz="1350" i="1">
                          <a:latin typeface="Cambria Math" panose="02040503050406030204" pitchFamily="18" charset="0"/>
                        </a:rPr>
                        <m:t>=</m:t>
                      </m:r>
                      <m:r>
                        <a:rPr lang="es-ES" sz="1350" i="1">
                          <a:latin typeface="Cambria Math" panose="02040503050406030204" pitchFamily="18" charset="0"/>
                        </a:rPr>
                        <m:t>50</m:t>
                      </m:r>
                      <m:r>
                        <a:rPr lang="es-ES" sz="1350" i="1">
                          <a:latin typeface="Cambria Math" panose="02040503050406030204" pitchFamily="18" charset="0"/>
                        </a:rPr>
                        <m:t>∗</m:t>
                      </m:r>
                      <m:r>
                        <a:rPr lang="es-ES" sz="1350" i="1">
                          <a:latin typeface="Cambria Math" panose="02040503050406030204" pitchFamily="18" charset="0"/>
                        </a:rPr>
                        <m:t>0</m:t>
                      </m:r>
                      <m:r>
                        <a:rPr lang="es-ES" sz="1350" i="1">
                          <a:latin typeface="Cambria Math" panose="02040503050406030204" pitchFamily="18" charset="0"/>
                        </a:rPr>
                        <m:t>.</m:t>
                      </m:r>
                      <m:r>
                        <a:rPr lang="es-ES" sz="1350" i="1">
                          <a:latin typeface="Cambria Math" panose="02040503050406030204" pitchFamily="18" charset="0"/>
                        </a:rPr>
                        <m:t>0261</m:t>
                      </m:r>
                      <m:r>
                        <a:rPr lang="es-ES" sz="1350" i="1">
                          <a:latin typeface="Cambria Math" panose="02040503050406030204" pitchFamily="18" charset="0"/>
                        </a:rPr>
                        <m:t>=</m:t>
                      </m:r>
                      <m:r>
                        <a:rPr lang="es-ES" sz="1350" i="1">
                          <a:latin typeface="Cambria Math" panose="02040503050406030204" pitchFamily="18" charset="0"/>
                        </a:rPr>
                        <m:t>1</m:t>
                      </m:r>
                      <m:r>
                        <a:rPr lang="es-ES" sz="1350" i="1">
                          <a:latin typeface="Cambria Math" panose="02040503050406030204" pitchFamily="18" charset="0"/>
                        </a:rPr>
                        <m:t>.</m:t>
                      </m:r>
                      <m:r>
                        <a:rPr lang="es-ES" sz="1350" i="1">
                          <a:latin typeface="Cambria Math" panose="02040503050406030204" pitchFamily="18" charset="0"/>
                        </a:rPr>
                        <m:t>3</m:t>
                      </m:r>
                      <m:r>
                        <a:rPr lang="es-ES" sz="1350" i="1">
                          <a:latin typeface="Cambria Math" panose="02040503050406030204" pitchFamily="18" charset="0"/>
                        </a:rPr>
                        <m:t> </m:t>
                      </m:r>
                      <m:r>
                        <a:rPr lang="es-ES" sz="1350" i="1">
                          <a:latin typeface="Cambria Math" panose="02040503050406030204" pitchFamily="18" charset="0"/>
                        </a:rPr>
                        <m:t>𝑉</m:t>
                      </m:r>
                    </m:oMath>
                  </m:oMathPara>
                </a14:m>
                <a:endParaRPr lang="es-ES" sz="1350" dirty="0"/>
              </a:p>
            </p:txBody>
          </p:sp>
        </mc:Choice>
        <mc:Fallback xmlns="">
          <p:sp>
            <p:nvSpPr>
              <p:cNvPr id="23" name="Rectángulo 22">
                <a:extLst>
                  <a:ext uri="{FF2B5EF4-FFF2-40B4-BE49-F238E27FC236}">
                    <a16:creationId xmlns:a16="http://schemas.microsoft.com/office/drawing/2014/main" id="{4BE2977B-3AA3-43CE-A1C8-EAC230D45AAC}"/>
                  </a:ext>
                </a:extLst>
              </p:cNvPr>
              <p:cNvSpPr>
                <a:spLocks noRot="1" noChangeAspect="1" noMove="1" noResize="1" noEditPoints="1" noAdjustHandles="1" noChangeArrowheads="1" noChangeShapeType="1" noTextEdit="1"/>
              </p:cNvSpPr>
              <p:nvPr/>
            </p:nvSpPr>
            <p:spPr>
              <a:xfrm>
                <a:off x="2856168" y="3741318"/>
                <a:ext cx="3659143" cy="1149930"/>
              </a:xfrm>
              <a:prstGeom prst="rect">
                <a:avLst/>
              </a:prstGeom>
              <a:blipFill>
                <a:blip r:embed="rId8"/>
                <a:stretch>
                  <a:fillRect l="-3667" t="-3936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9C71240C-3BF0-4AFA-B231-A89F7D6CC358}"/>
                  </a:ext>
                </a:extLst>
              </p:cNvPr>
              <p:cNvSpPr txBox="1"/>
              <p:nvPr/>
            </p:nvSpPr>
            <p:spPr>
              <a:xfrm>
                <a:off x="2663190" y="1308735"/>
                <a:ext cx="5401030" cy="7249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𝑅𝑡</m:t>
                      </m:r>
                      <m:r>
                        <a:rPr lang="es-ES" sz="1350" i="1">
                          <a:latin typeface="Cambria Math" panose="02040503050406030204" pitchFamily="18" charset="0"/>
                        </a:rPr>
                        <m:t>h</m:t>
                      </m:r>
                      <m:r>
                        <a:rPr lang="es-ES" sz="1350" i="1">
                          <a:latin typeface="Cambria Math" panose="02040503050406030204" pitchFamily="18" charset="0"/>
                        </a:rPr>
                        <m:t>=</m:t>
                      </m:r>
                      <m:r>
                        <a:rPr lang="es-ES" sz="1350" i="1">
                          <a:latin typeface="Cambria Math" panose="02040503050406030204" pitchFamily="18" charset="0"/>
                        </a:rPr>
                        <m:t>𝑅𝑒</m:t>
                      </m:r>
                      <m:r>
                        <a:rPr lang="es-ES" sz="1350" i="1">
                          <a:latin typeface="Cambria Math" panose="02040503050406030204" pitchFamily="18" charset="0"/>
                        </a:rPr>
                        <m:t>\\</m:t>
                      </m:r>
                      <m:r>
                        <m:rPr>
                          <m:sty m:val="p"/>
                        </m:rPr>
                        <a:rPr lang="es-ES" sz="1350" i="1">
                          <a:latin typeface="Cambria Math" panose="02040503050406030204" pitchFamily="18" charset="0"/>
                        </a:rPr>
                        <m:t>R</m:t>
                      </m:r>
                      <m:r>
                        <a:rPr lang="es-ES" sz="1350" i="1">
                          <a:latin typeface="Cambria Math" panose="02040503050406030204" pitchFamily="18" charset="0"/>
                        </a:rPr>
                        <m:t>4</m:t>
                      </m:r>
                    </m:oMath>
                  </m:oMathPara>
                </a14:m>
                <a:endParaRPr lang="es-ES" sz="1350" dirty="0"/>
              </a:p>
              <a:p>
                <a:endParaRPr lang="es-ES" sz="1350" dirty="0"/>
              </a:p>
              <a:p>
                <a14:m>
                  <m:oMath xmlns:m="http://schemas.openxmlformats.org/officeDocument/2006/math">
                    <m:r>
                      <a:rPr lang="es-ES" sz="1350" i="1">
                        <a:latin typeface="Cambria Math" panose="02040503050406030204" pitchFamily="18" charset="0"/>
                      </a:rPr>
                      <m:t>𝑅𝑡</m:t>
                    </m:r>
                    <m:r>
                      <a:rPr lang="es-ES" sz="1350" i="1">
                        <a:latin typeface="Cambria Math" panose="02040503050406030204" pitchFamily="18" charset="0"/>
                      </a:rPr>
                      <m:t>h</m:t>
                    </m:r>
                    <m:r>
                      <a:rPr lang="es-ES" sz="1350" i="1">
                        <a:latin typeface="Cambria Math" panose="02040503050406030204" pitchFamily="18" charset="0"/>
                      </a:rPr>
                      <m:t>=</m:t>
                    </m:r>
                    <m:r>
                      <a:rPr lang="es-ES" sz="1350" i="1">
                        <a:latin typeface="Cambria Math" panose="02040503050406030204" pitchFamily="18" charset="0"/>
                      </a:rPr>
                      <m:t>𝑅</m:t>
                    </m:r>
                    <m:r>
                      <a:rPr lang="es-ES" sz="1350" i="1">
                        <a:latin typeface="Cambria Math" panose="02040503050406030204" pitchFamily="18" charset="0"/>
                      </a:rPr>
                      <m:t>4</m:t>
                    </m:r>
                    <m:r>
                      <a:rPr lang="es-ES" sz="1350" i="1">
                        <a:latin typeface="Cambria Math" panose="02040503050406030204" pitchFamily="18" charset="0"/>
                      </a:rPr>
                      <m:t>\\</m:t>
                    </m:r>
                  </m:oMath>
                </a14:m>
                <a:r>
                  <a:rPr lang="es-ES" sz="1350" dirty="0"/>
                  <a:t> </a:t>
                </a:r>
                <a14:m>
                  <m:oMath xmlns:m="http://schemas.openxmlformats.org/officeDocument/2006/math">
                    <m:d>
                      <m:dPr>
                        <m:begChr m:val="["/>
                        <m:endChr m:val="]"/>
                        <m:ctrlPr>
                          <a:rPr lang="es-ES" sz="1350" i="1">
                            <a:latin typeface="Cambria Math" panose="02040503050406030204" pitchFamily="18" charset="0"/>
                          </a:rPr>
                        </m:ctrlPr>
                      </m:dPr>
                      <m:e>
                        <m:r>
                          <a:rPr lang="es-ES" sz="1350" i="1">
                            <a:latin typeface="Cambria Math" panose="02040503050406030204" pitchFamily="18" charset="0"/>
                          </a:rPr>
                          <m:t>𝑅</m:t>
                        </m:r>
                        <m:r>
                          <a:rPr lang="es-ES" sz="1350" i="1">
                            <a:latin typeface="Cambria Math" panose="02040503050406030204" pitchFamily="18" charset="0"/>
                          </a:rPr>
                          <m:t>3</m:t>
                        </m:r>
                        <m:r>
                          <a:rPr lang="es-ES" sz="1350" i="1">
                            <a:latin typeface="Cambria Math" panose="02040503050406030204" pitchFamily="18" charset="0"/>
                          </a:rPr>
                          <m:t>+(</m:t>
                        </m:r>
                        <m:r>
                          <a:rPr lang="es-ES" sz="1350" i="1">
                            <a:latin typeface="Cambria Math" panose="02040503050406030204" pitchFamily="18" charset="0"/>
                          </a:rPr>
                          <m:t>𝑅</m:t>
                        </m:r>
                        <m:r>
                          <a:rPr lang="es-ES" sz="1350" i="1">
                            <a:latin typeface="Cambria Math" panose="02040503050406030204" pitchFamily="18" charset="0"/>
                          </a:rPr>
                          <m:t>1</m:t>
                        </m:r>
                        <m:r>
                          <a:rPr lang="es-ES" sz="1350" i="1">
                            <a:latin typeface="Cambria Math" panose="02040503050406030204" pitchFamily="18" charset="0"/>
                          </a:rPr>
                          <m:t>\\</m:t>
                        </m:r>
                        <m:r>
                          <m:rPr>
                            <m:sty m:val="p"/>
                          </m:rPr>
                          <a:rPr lang="es-ES" sz="1350" i="1">
                            <a:latin typeface="Cambria Math" panose="02040503050406030204" pitchFamily="18" charset="0"/>
                          </a:rPr>
                          <m:t>R</m:t>
                        </m:r>
                        <m:r>
                          <a:rPr lang="es-ES" sz="1350" i="1">
                            <a:latin typeface="Cambria Math" panose="02040503050406030204" pitchFamily="18" charset="0"/>
                          </a:rPr>
                          <m:t>2</m:t>
                        </m:r>
                        <m:r>
                          <a:rPr lang="es-ES" sz="1350" i="1">
                            <a:latin typeface="Cambria Math" panose="02040503050406030204" pitchFamily="18" charset="0"/>
                          </a:rPr>
                          <m:t>)</m:t>
                        </m:r>
                      </m:e>
                    </m:d>
                    <m:r>
                      <a:rPr lang="es-ES" sz="1350" i="1">
                        <a:latin typeface="Cambria Math" panose="02040503050406030204" pitchFamily="18" charset="0"/>
                      </a:rPr>
                      <m:t>=</m:t>
                    </m:r>
                    <m:r>
                      <a:rPr lang="es-ES" sz="1350" i="1">
                        <a:latin typeface="Cambria Math" panose="02040503050406030204" pitchFamily="18" charset="0"/>
                      </a:rPr>
                      <m:t>50</m:t>
                    </m:r>
                    <m:r>
                      <a:rPr lang="es-ES" sz="1350" i="1">
                        <a:latin typeface="Cambria Math" panose="02040503050406030204" pitchFamily="18" charset="0"/>
                      </a:rPr>
                      <m:t>\\</m:t>
                    </m:r>
                    <m:d>
                      <m:dPr>
                        <m:begChr m:val="["/>
                        <m:endChr m:val="]"/>
                        <m:ctrlPr>
                          <a:rPr lang="es-ES" sz="1350" i="1">
                            <a:latin typeface="Cambria Math" panose="02040503050406030204" pitchFamily="18" charset="0"/>
                          </a:rPr>
                        </m:ctrlPr>
                      </m:dPr>
                      <m:e>
                        <m:r>
                          <a:rPr lang="es-ES" sz="1350" i="1">
                            <a:latin typeface="Cambria Math" panose="02040503050406030204" pitchFamily="18" charset="0"/>
                          </a:rPr>
                          <m:t>100</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10</m:t>
                            </m:r>
                            <m:r>
                              <a:rPr lang="es-ES" sz="1350" i="1">
                                <a:latin typeface="Cambria Math" panose="02040503050406030204" pitchFamily="18" charset="0"/>
                              </a:rPr>
                              <m:t>∗</m:t>
                            </m:r>
                            <m:r>
                              <a:rPr lang="es-ES" sz="1350" i="1">
                                <a:latin typeface="Cambria Math" panose="02040503050406030204" pitchFamily="18" charset="0"/>
                              </a:rPr>
                              <m:t>5</m:t>
                            </m:r>
                          </m:num>
                          <m:den>
                            <m:r>
                              <a:rPr lang="es-ES" sz="1350" i="1">
                                <a:latin typeface="Cambria Math" panose="02040503050406030204" pitchFamily="18" charset="0"/>
                              </a:rPr>
                              <m:t>10</m:t>
                            </m:r>
                            <m:r>
                              <a:rPr lang="es-ES" sz="1350" i="1">
                                <a:latin typeface="Cambria Math" panose="02040503050406030204" pitchFamily="18" charset="0"/>
                              </a:rPr>
                              <m:t>+</m:t>
                            </m:r>
                            <m:r>
                              <a:rPr lang="es-ES" sz="1350" i="1">
                                <a:latin typeface="Cambria Math" panose="02040503050406030204" pitchFamily="18" charset="0"/>
                              </a:rPr>
                              <m:t>5</m:t>
                            </m:r>
                          </m:den>
                        </m:f>
                      </m:e>
                    </m:d>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50</m:t>
                        </m:r>
                        <m:r>
                          <a:rPr lang="es-ES" sz="1350" i="1">
                            <a:latin typeface="Cambria Math" panose="02040503050406030204" pitchFamily="18" charset="0"/>
                          </a:rPr>
                          <m:t>∗</m:t>
                        </m:r>
                        <m:r>
                          <a:rPr lang="es-ES" sz="1350" i="1">
                            <a:latin typeface="Cambria Math" panose="02040503050406030204" pitchFamily="18" charset="0"/>
                          </a:rPr>
                          <m:t>103</m:t>
                        </m:r>
                        <m:r>
                          <a:rPr lang="es-ES" sz="1350" i="1">
                            <a:latin typeface="Cambria Math" panose="02040503050406030204" pitchFamily="18" charset="0"/>
                          </a:rPr>
                          <m:t>.</m:t>
                        </m:r>
                        <m:r>
                          <a:rPr lang="es-ES" sz="1350" i="1">
                            <a:latin typeface="Cambria Math" panose="02040503050406030204" pitchFamily="18" charset="0"/>
                          </a:rPr>
                          <m:t>33</m:t>
                        </m:r>
                      </m:num>
                      <m:den>
                        <m:r>
                          <a:rPr lang="es-ES" sz="1350" i="1">
                            <a:latin typeface="Cambria Math" panose="02040503050406030204" pitchFamily="18" charset="0"/>
                          </a:rPr>
                          <m:t>50</m:t>
                        </m:r>
                        <m:r>
                          <a:rPr lang="es-ES" sz="1350" i="1">
                            <a:latin typeface="Cambria Math" panose="02040503050406030204" pitchFamily="18" charset="0"/>
                          </a:rPr>
                          <m:t>+</m:t>
                        </m:r>
                        <m:r>
                          <a:rPr lang="es-ES" sz="1350" i="1">
                            <a:latin typeface="Cambria Math" panose="02040503050406030204" pitchFamily="18" charset="0"/>
                          </a:rPr>
                          <m:t>103</m:t>
                        </m:r>
                        <m:r>
                          <a:rPr lang="es-ES" sz="1350" i="1">
                            <a:latin typeface="Cambria Math" panose="02040503050406030204" pitchFamily="18" charset="0"/>
                          </a:rPr>
                          <m:t>.</m:t>
                        </m:r>
                        <m:r>
                          <a:rPr lang="es-ES" sz="1350" i="1">
                            <a:latin typeface="Cambria Math" panose="02040503050406030204" pitchFamily="18" charset="0"/>
                          </a:rPr>
                          <m:t>33</m:t>
                        </m:r>
                      </m:den>
                    </m:f>
                    <m:r>
                      <a:rPr lang="es-ES" sz="1350" i="1">
                        <a:latin typeface="Cambria Math" panose="02040503050406030204" pitchFamily="18" charset="0"/>
                      </a:rPr>
                      <m:t>=</m:t>
                    </m:r>
                    <m:r>
                      <a:rPr lang="es-ES" sz="1350" i="1">
                        <a:latin typeface="Cambria Math" panose="02040503050406030204" pitchFamily="18" charset="0"/>
                      </a:rPr>
                      <m:t>33</m:t>
                    </m:r>
                    <m:r>
                      <a:rPr lang="es-ES" sz="1350" i="1">
                        <a:latin typeface="Cambria Math" panose="02040503050406030204" pitchFamily="18" charset="0"/>
                      </a:rPr>
                      <m:t>.</m:t>
                    </m:r>
                    <m:r>
                      <a:rPr lang="es-ES" sz="1350" i="1">
                        <a:latin typeface="Cambria Math" panose="02040503050406030204" pitchFamily="18" charset="0"/>
                      </a:rPr>
                      <m:t>7</m:t>
                    </m:r>
                    <m:r>
                      <a:rPr lang="es-ES" sz="1350" i="1">
                        <a:latin typeface="Cambria Math" panose="02040503050406030204" pitchFamily="18" charset="0"/>
                      </a:rPr>
                      <m:t> </m:t>
                    </m:r>
                    <m:r>
                      <a:rPr lang="es-ES" sz="1350" i="1">
                        <a:latin typeface="Cambria Math" panose="02040503050406030204" pitchFamily="18" charset="0"/>
                      </a:rPr>
                      <m:t>𝑘</m:t>
                    </m:r>
                    <m:r>
                      <m:rPr>
                        <m:sty m:val="p"/>
                      </m:rPr>
                      <a:rPr lang="el-GR" sz="1350" i="1">
                        <a:latin typeface="Cambria Math" panose="02040503050406030204" pitchFamily="18" charset="0"/>
                        <a:ea typeface="Cambria Math" panose="02040503050406030204" pitchFamily="18" charset="0"/>
                      </a:rPr>
                      <m:t>Ω</m:t>
                    </m:r>
                  </m:oMath>
                </a14:m>
                <a:endParaRPr lang="es-ES" sz="1350" dirty="0"/>
              </a:p>
            </p:txBody>
          </p:sp>
        </mc:Choice>
        <mc:Fallback xmlns="">
          <p:sp>
            <p:nvSpPr>
              <p:cNvPr id="25" name="CuadroTexto 24">
                <a:extLst>
                  <a:ext uri="{FF2B5EF4-FFF2-40B4-BE49-F238E27FC236}">
                    <a16:creationId xmlns:a16="http://schemas.microsoft.com/office/drawing/2014/main" id="{9C71240C-3BF0-4AFA-B231-A89F7D6CC358}"/>
                  </a:ext>
                </a:extLst>
              </p:cNvPr>
              <p:cNvSpPr txBox="1">
                <a:spLocks noRot="1" noChangeAspect="1" noMove="1" noResize="1" noEditPoints="1" noAdjustHandles="1" noChangeArrowheads="1" noChangeShapeType="1" noTextEdit="1"/>
              </p:cNvSpPr>
              <p:nvPr/>
            </p:nvSpPr>
            <p:spPr>
              <a:xfrm>
                <a:off x="2663190" y="1308735"/>
                <a:ext cx="5401030" cy="724942"/>
              </a:xfrm>
              <a:prstGeom prst="rect">
                <a:avLst/>
              </a:prstGeom>
              <a:blipFill>
                <a:blip r:embed="rId9"/>
                <a:stretch>
                  <a:fillRect l="-1242" r="-226" b="-4202"/>
                </a:stretch>
              </a:blipFill>
            </p:spPr>
            <p:txBody>
              <a:bodyPr/>
              <a:lstStyle/>
              <a:p>
                <a:r>
                  <a:rPr lang="es-ES">
                    <a:noFill/>
                  </a:rPr>
                  <a:t> </a:t>
                </a:r>
              </a:p>
            </p:txBody>
          </p:sp>
        </mc:Fallback>
      </mc:AlternateContent>
      <p:sp>
        <p:nvSpPr>
          <p:cNvPr id="2" name="Marcador de número de diapositiva 1">
            <a:extLst>
              <a:ext uri="{FF2B5EF4-FFF2-40B4-BE49-F238E27FC236}">
                <a16:creationId xmlns:a16="http://schemas.microsoft.com/office/drawing/2014/main" id="{7B23BAC3-0FE2-4B3B-A708-CE354E062D47}"/>
              </a:ext>
            </a:extLst>
          </p:cNvPr>
          <p:cNvSpPr>
            <a:spLocks noGrp="1"/>
          </p:cNvSpPr>
          <p:nvPr>
            <p:ph type="sldNum" sz="quarter" idx="12"/>
          </p:nvPr>
        </p:nvSpPr>
        <p:spPr/>
        <p:txBody>
          <a:bodyPr/>
          <a:lstStyle/>
          <a:p>
            <a:fld id="{78733FC4-8689-4CA5-A153-34ADD6EFE592}" type="slidenum">
              <a:rPr lang="es-ES" smtClean="0"/>
              <a:t>107</a:t>
            </a:fld>
            <a:endParaRPr lang="es-ES"/>
          </a:p>
        </p:txBody>
      </p:sp>
    </p:spTree>
    <p:custDataLst>
      <p:tags r:id="rId1"/>
    </p:custDataLst>
    <p:extLst>
      <p:ext uri="{BB962C8B-B14F-4D97-AF65-F5344CB8AC3E}">
        <p14:creationId xmlns:p14="http://schemas.microsoft.com/office/powerpoint/2010/main" val="33816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3"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8C216E3D-D67E-4A60-AE7C-F63DC121342E}"/>
              </a:ext>
            </a:extLst>
          </p:cNvPr>
          <p:cNvSpPr>
            <a:spLocks noChangeArrowheads="1"/>
          </p:cNvSpPr>
          <p:nvPr/>
        </p:nvSpPr>
        <p:spPr bwMode="auto">
          <a:xfrm>
            <a:off x="1" y="1947476"/>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s-ES" sz="1350"/>
          </a:p>
        </p:txBody>
      </p:sp>
      <p:pic>
        <p:nvPicPr>
          <p:cNvPr id="15" name="Imagen 14">
            <a:extLst>
              <a:ext uri="{FF2B5EF4-FFF2-40B4-BE49-F238E27FC236}">
                <a16:creationId xmlns:a16="http://schemas.microsoft.com/office/drawing/2014/main" id="{66CE3A70-75C0-45BE-A3F0-872A7EF6CDEA}"/>
              </a:ext>
            </a:extLst>
          </p:cNvPr>
          <p:cNvPicPr/>
          <p:nvPr/>
        </p:nvPicPr>
        <p:blipFill>
          <a:blip r:embed="rId3">
            <a:extLst>
              <a:ext uri="{BEBA8EAE-BF5A-486C-A8C5-ECC9F3942E4B}">
                <a14:imgProps xmlns:a14="http://schemas.microsoft.com/office/drawing/2010/main">
                  <a14:imgLayer r:embed="rId4">
                    <a14:imgEffect>
                      <a14:brightnessContrast contrast="71000"/>
                    </a14:imgEffect>
                  </a14:imgLayer>
                </a14:imgProps>
              </a:ext>
            </a:extLst>
          </a:blip>
          <a:stretch>
            <a:fillRect/>
          </a:stretch>
        </p:blipFill>
        <p:spPr>
          <a:xfrm>
            <a:off x="207169" y="1443919"/>
            <a:ext cx="1763078" cy="1691936"/>
          </a:xfrm>
          <a:prstGeom prst="rect">
            <a:avLst/>
          </a:prstGeom>
        </p:spPr>
      </p:pic>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2F41EE2D-A66D-47B8-A31A-7B276C8E543F}"/>
                  </a:ext>
                </a:extLst>
              </p:cNvPr>
              <p:cNvSpPr txBox="1"/>
              <p:nvPr/>
            </p:nvSpPr>
            <p:spPr>
              <a:xfrm>
                <a:off x="2177416" y="1540740"/>
                <a:ext cx="5017849" cy="1521379"/>
              </a:xfrm>
              <a:prstGeom prst="rect">
                <a:avLst/>
              </a:prstGeom>
              <a:noFill/>
            </p:spPr>
            <p:txBody>
              <a:bodyPr wrap="none" rtlCol="0">
                <a:spAutoFit/>
              </a:bodyPr>
              <a:lstStyle/>
              <a:p>
                <a:r>
                  <a:rPr lang="es-ES" sz="1350" dirty="0"/>
                  <a:t>¿Conducirá el diodo? </a:t>
                </a:r>
                <a:r>
                  <a:rPr lang="es-ES" sz="1350" dirty="0" err="1"/>
                  <a:t>Vth</a:t>
                </a:r>
                <a:r>
                  <a:rPr lang="es-ES" sz="1350" dirty="0"/>
                  <a:t>&gt;0.7V</a:t>
                </a:r>
                <a:r>
                  <a:rPr lang="es-ES" sz="1350" dirty="0">
                    <a:sym typeface="Wingdings" panose="05000000000000000000" pitchFamily="2" charset="2"/>
                  </a:rPr>
                  <a:t>Suponemos que sí:</a:t>
                </a:r>
              </a:p>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𝑡h</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𝑅𝑡h</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m:t>
                          </m:r>
                        </m:sub>
                      </m:sSub>
                      <m:r>
                        <a:rPr lang="es-ES" sz="1350" i="1">
                          <a:latin typeface="Cambria Math" panose="02040503050406030204" pitchFamily="18" charset="0"/>
                        </a:rPr>
                        <m:t>=0=1.3−</m:t>
                      </m:r>
                      <m:r>
                        <a:rPr lang="es-ES" sz="1350" i="1">
                          <a:latin typeface="Cambria Math" panose="02040503050406030204" pitchFamily="18" charset="0"/>
                        </a:rPr>
                        <m:t>𝑖</m:t>
                      </m:r>
                      <m:r>
                        <a:rPr lang="es-ES" sz="1350" i="1">
                          <a:latin typeface="Cambria Math" panose="02040503050406030204" pitchFamily="18" charset="0"/>
                        </a:rPr>
                        <m:t>∗33.69−</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𝑑</m:t>
                          </m:r>
                        </m:sub>
                      </m:sSub>
                      <m:r>
                        <a:rPr lang="es-ES" sz="1350" i="1">
                          <a:latin typeface="Cambria Math" panose="02040503050406030204" pitchFamily="18" charset="0"/>
                        </a:rPr>
                        <m:t>=0</m:t>
                      </m:r>
                    </m:oMath>
                  </m:oMathPara>
                </a14:m>
                <a:endParaRPr lang="es-ES" sz="1350" dirty="0"/>
              </a:p>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1.3−</m:t>
                      </m:r>
                      <m:r>
                        <a:rPr lang="es-ES" sz="1350" i="1">
                          <a:latin typeface="Cambria Math" panose="02040503050406030204" pitchFamily="18" charset="0"/>
                        </a:rPr>
                        <m:t>𝑖</m:t>
                      </m:r>
                      <m:r>
                        <a:rPr lang="es-ES" sz="1350" i="1">
                          <a:latin typeface="Cambria Math" panose="02040503050406030204" pitchFamily="18" charset="0"/>
                        </a:rPr>
                        <m:t>∗33.69−0.7=0→</m:t>
                      </m:r>
                      <m:r>
                        <a:rPr lang="es-ES" sz="1350" i="1">
                          <a:latin typeface="Cambria Math" panose="02040503050406030204" pitchFamily="18" charset="0"/>
                        </a:rPr>
                        <m:t>𝑖</m:t>
                      </m:r>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1.3−0.7</m:t>
                          </m:r>
                        </m:num>
                        <m:den>
                          <m:r>
                            <a:rPr lang="es-ES" sz="1350" i="1">
                              <a:latin typeface="Cambria Math" panose="02040503050406030204" pitchFamily="18" charset="0"/>
                            </a:rPr>
                            <m:t>33.69</m:t>
                          </m:r>
                        </m:den>
                      </m:f>
                      <m:r>
                        <a:rPr lang="es-ES" sz="1350" i="1">
                          <a:latin typeface="Cambria Math" panose="02040503050406030204" pitchFamily="18" charset="0"/>
                        </a:rPr>
                        <m:t>=0.0178 </m:t>
                      </m:r>
                      <m:r>
                        <a:rPr lang="es-ES" sz="1350" i="1">
                          <a:latin typeface="Cambria Math" panose="02040503050406030204" pitchFamily="18" charset="0"/>
                        </a:rPr>
                        <m:t>𝑚𝐴</m:t>
                      </m:r>
                    </m:oMath>
                  </m:oMathPara>
                </a14:m>
                <a:endParaRPr lang="es-ES" sz="1350" dirty="0"/>
              </a:p>
              <a:p>
                <a:r>
                  <a:rPr lang="es-ES" sz="1350" i="1" dirty="0"/>
                  <a:t>i</a:t>
                </a:r>
                <a:r>
                  <a:rPr lang="es-ES" sz="1350" dirty="0"/>
                  <a:t>&gt;0</a:t>
                </a:r>
                <a:r>
                  <a:rPr lang="es-ES" sz="1350" dirty="0">
                    <a:sym typeface="Wingdings" panose="05000000000000000000" pitchFamily="2" charset="2"/>
                  </a:rPr>
                  <a:t> Estábamos en lo correcto. </a:t>
                </a:r>
              </a:p>
              <a:p>
                <a:r>
                  <a:rPr lang="es-ES" sz="1350" dirty="0"/>
                  <a:t>Punto de operación del diodo es Q=(</a:t>
                </a:r>
                <a:r>
                  <a:rPr lang="es-ES" sz="1350" dirty="0" err="1"/>
                  <a:t>Vd</a:t>
                </a:r>
                <a:r>
                  <a:rPr lang="es-ES" sz="1350" dirty="0"/>
                  <a:t>=0.7 V, id= </a:t>
                </a:r>
                <a14:m>
                  <m:oMath xmlns:m="http://schemas.openxmlformats.org/officeDocument/2006/math">
                    <m:r>
                      <a:rPr lang="es-ES" sz="1350" i="1">
                        <a:latin typeface="Cambria Math" panose="02040503050406030204" pitchFamily="18" charset="0"/>
                      </a:rPr>
                      <m:t>0.0178</m:t>
                    </m:r>
                  </m:oMath>
                </a14:m>
                <a:r>
                  <a:rPr lang="es-ES" sz="1350" dirty="0"/>
                  <a:t> mA).</a:t>
                </a:r>
              </a:p>
              <a:p>
                <a:endParaRPr lang="es-ES" sz="1350" dirty="0"/>
              </a:p>
            </p:txBody>
          </p:sp>
        </mc:Choice>
        <mc:Fallback xmlns="">
          <p:sp>
            <p:nvSpPr>
              <p:cNvPr id="14" name="CuadroTexto 13">
                <a:extLst>
                  <a:ext uri="{FF2B5EF4-FFF2-40B4-BE49-F238E27FC236}">
                    <a16:creationId xmlns:a16="http://schemas.microsoft.com/office/drawing/2014/main" id="{2F41EE2D-A66D-47B8-A31A-7B276C8E543F}"/>
                  </a:ext>
                </a:extLst>
              </p:cNvPr>
              <p:cNvSpPr txBox="1">
                <a:spLocks noRot="1" noChangeAspect="1" noMove="1" noResize="1" noEditPoints="1" noAdjustHandles="1" noChangeArrowheads="1" noChangeShapeType="1" noTextEdit="1"/>
              </p:cNvSpPr>
              <p:nvPr/>
            </p:nvSpPr>
            <p:spPr>
              <a:xfrm>
                <a:off x="2177416" y="1540740"/>
                <a:ext cx="5017849" cy="1521379"/>
              </a:xfrm>
              <a:prstGeom prst="rect">
                <a:avLst/>
              </a:prstGeom>
              <a:blipFill>
                <a:blip r:embed="rId5"/>
                <a:stretch>
                  <a:fillRect l="-243" t="-803"/>
                </a:stretch>
              </a:blipFill>
            </p:spPr>
            <p:txBody>
              <a:bodyPr/>
              <a:lstStyle/>
              <a:p>
                <a:r>
                  <a:rPr lang="es-ES">
                    <a:noFill/>
                  </a:rPr>
                  <a:t> </a:t>
                </a:r>
              </a:p>
            </p:txBody>
          </p:sp>
        </mc:Fallback>
      </mc:AlternateContent>
      <p:sp>
        <p:nvSpPr>
          <p:cNvPr id="2" name="Marcador de número de diapositiva 1">
            <a:extLst>
              <a:ext uri="{FF2B5EF4-FFF2-40B4-BE49-F238E27FC236}">
                <a16:creationId xmlns:a16="http://schemas.microsoft.com/office/drawing/2014/main" id="{6AF15B25-7B67-4130-8FFA-33FECA7EB8DC}"/>
              </a:ext>
            </a:extLst>
          </p:cNvPr>
          <p:cNvSpPr>
            <a:spLocks noGrp="1"/>
          </p:cNvSpPr>
          <p:nvPr>
            <p:ph type="sldNum" sz="quarter" idx="12"/>
          </p:nvPr>
        </p:nvSpPr>
        <p:spPr/>
        <p:txBody>
          <a:bodyPr/>
          <a:lstStyle/>
          <a:p>
            <a:fld id="{78733FC4-8689-4CA5-A153-34ADD6EFE592}" type="slidenum">
              <a:rPr lang="es-ES" smtClean="0"/>
              <a:t>108</a:t>
            </a:fld>
            <a:endParaRPr lang="es-ES"/>
          </a:p>
        </p:txBody>
      </p:sp>
    </p:spTree>
    <p:custDataLst>
      <p:tags r:id="rId1"/>
    </p:custDataLst>
    <p:extLst>
      <p:ext uri="{BB962C8B-B14F-4D97-AF65-F5344CB8AC3E}">
        <p14:creationId xmlns:p14="http://schemas.microsoft.com/office/powerpoint/2010/main" val="3836549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2557540-1BE7-42CE-B7ED-95AC24D2EFCA}"/>
              </a:ext>
            </a:extLst>
          </p:cNvPr>
          <p:cNvSpPr>
            <a:spLocks noChangeArrowheads="1"/>
          </p:cNvSpPr>
          <p:nvPr/>
        </p:nvSpPr>
        <p:spPr bwMode="auto">
          <a:xfrm>
            <a:off x="0" y="804002"/>
            <a:ext cx="8963873" cy="56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600" b="1" dirty="0">
                <a:latin typeface="Arial" panose="020B0604020202020204" pitchFamily="34" charset="0"/>
                <a:ea typeface="Times New Roman" panose="02020603050405020304" pitchFamily="18" charset="0"/>
                <a:cs typeface="Arial" panose="020B0604020202020204" pitchFamily="34" charset="0"/>
              </a:rPr>
              <a:t>Problema 6.</a:t>
            </a:r>
            <a:r>
              <a:rPr lang="es-ES" altLang="es-ES" sz="1600" dirty="0">
                <a:latin typeface="Arial" panose="020B0604020202020204" pitchFamily="34" charset="0"/>
                <a:ea typeface="Times New Roman" panose="02020603050405020304" pitchFamily="18" charset="0"/>
                <a:cs typeface="Arial" panose="020B0604020202020204" pitchFamily="34" charset="0"/>
              </a:rPr>
              <a:t> Hallar la función de transferencia del circuito y dibujar </a:t>
            </a:r>
            <a:r>
              <a:rPr lang="es-ES" altLang="es-ES" sz="1600" dirty="0" err="1">
                <a:latin typeface="Arial" panose="020B0604020202020204" pitchFamily="34" charset="0"/>
                <a:ea typeface="Times New Roman" panose="02020603050405020304" pitchFamily="18" charset="0"/>
                <a:cs typeface="Arial" panose="020B0604020202020204" pitchFamily="34" charset="0"/>
              </a:rPr>
              <a:t>v</a:t>
            </a:r>
            <a:r>
              <a:rPr lang="es-ES" altLang="es-ES" sz="1600" baseline="-30000" dirty="0" err="1">
                <a:latin typeface="Arial" panose="020B0604020202020204" pitchFamily="34" charset="0"/>
                <a:ea typeface="Times New Roman" panose="02020603050405020304" pitchFamily="18" charset="0"/>
                <a:cs typeface="Arial" panose="020B0604020202020204" pitchFamily="34" charset="0"/>
              </a:rPr>
              <a:t>out</a:t>
            </a:r>
            <a:r>
              <a:rPr lang="es-ES" altLang="es-ES" sz="1600" dirty="0">
                <a:latin typeface="Arial" panose="020B0604020202020204" pitchFamily="34" charset="0"/>
                <a:ea typeface="Times New Roman" panose="02020603050405020304" pitchFamily="18" charset="0"/>
                <a:cs typeface="Arial" panose="020B0604020202020204" pitchFamily="34" charset="0"/>
              </a:rPr>
              <a:t> vs </a:t>
            </a:r>
            <a:r>
              <a:rPr lang="es-ES" altLang="es-ES" sz="1600" dirty="0" err="1">
                <a:latin typeface="Arial" panose="020B0604020202020204" pitchFamily="34" charset="0"/>
                <a:ea typeface="Times New Roman" panose="02020603050405020304" pitchFamily="18" charset="0"/>
                <a:cs typeface="Arial" panose="020B0604020202020204" pitchFamily="34" charset="0"/>
              </a:rPr>
              <a:t>v</a:t>
            </a:r>
            <a:r>
              <a:rPr lang="es-ES" altLang="es-ES" sz="1600" baseline="-30000" dirty="0" err="1">
                <a:latin typeface="Arial" panose="020B0604020202020204" pitchFamily="34" charset="0"/>
                <a:ea typeface="Times New Roman" panose="02020603050405020304" pitchFamily="18" charset="0"/>
                <a:cs typeface="Arial" panose="020B0604020202020204" pitchFamily="34" charset="0"/>
              </a:rPr>
              <a:t>in</a:t>
            </a:r>
            <a:r>
              <a:rPr lang="es-ES" altLang="es-ES" sz="1600" dirty="0">
                <a:latin typeface="Arial" panose="020B0604020202020204" pitchFamily="34" charset="0"/>
                <a:ea typeface="Times New Roman" panose="02020603050405020304" pitchFamily="18" charset="0"/>
                <a:cs typeface="Arial" panose="020B0604020202020204" pitchFamily="34" charset="0"/>
              </a:rPr>
              <a:t>  (R</a:t>
            </a:r>
            <a:r>
              <a:rPr lang="es-ES" altLang="es-ES" sz="1600" baseline="-30000" dirty="0">
                <a:latin typeface="Arial" panose="020B0604020202020204" pitchFamily="34" charset="0"/>
                <a:ea typeface="Times New Roman" panose="02020603050405020304" pitchFamily="18" charset="0"/>
                <a:cs typeface="Arial" panose="020B0604020202020204" pitchFamily="34" charset="0"/>
              </a:rPr>
              <a:t>1</a:t>
            </a:r>
            <a:r>
              <a:rPr lang="es-ES" altLang="es-ES" sz="1600" dirty="0">
                <a:latin typeface="Arial" panose="020B0604020202020204" pitchFamily="34" charset="0"/>
                <a:ea typeface="Times New Roman" panose="02020603050405020304" pitchFamily="18" charset="0"/>
                <a:cs typeface="Arial" panose="020B0604020202020204" pitchFamily="34" charset="0"/>
              </a:rPr>
              <a:t> = 10 k</a:t>
            </a:r>
            <a:r>
              <a:rPr lang="el-GR" altLang="es-ES" sz="1600" dirty="0">
                <a:latin typeface="Arial" panose="020B0604020202020204" pitchFamily="34" charset="0"/>
                <a:ea typeface="Times New Roman" panose="02020603050405020304" pitchFamily="18" charset="0"/>
                <a:cs typeface="Arial" panose="020B0604020202020204" pitchFamily="34" charset="0"/>
              </a:rPr>
              <a:t>Ω</a:t>
            </a:r>
            <a:r>
              <a:rPr lang="es-ES" altLang="es-ES" sz="1600" dirty="0">
                <a:latin typeface="Arial" panose="020B0604020202020204" pitchFamily="34" charset="0"/>
                <a:ea typeface="Times New Roman" panose="02020603050405020304" pitchFamily="18" charset="0"/>
                <a:cs typeface="Arial" panose="020B0604020202020204" pitchFamily="34" charset="0"/>
              </a:rPr>
              <a:t> y V</a:t>
            </a:r>
            <a:r>
              <a:rPr lang="es-ES" altLang="es-ES" sz="1600" baseline="-30000" dirty="0">
                <a:latin typeface="Arial" panose="020B0604020202020204" pitchFamily="34" charset="0"/>
                <a:ea typeface="Times New Roman" panose="02020603050405020304" pitchFamily="18" charset="0"/>
                <a:cs typeface="Arial" panose="020B0604020202020204" pitchFamily="34" charset="0"/>
              </a:rPr>
              <a:t>r</a:t>
            </a:r>
            <a:r>
              <a:rPr lang="es-ES" altLang="es-ES" sz="1600" dirty="0">
                <a:latin typeface="Arial" panose="020B0604020202020204" pitchFamily="34" charset="0"/>
                <a:ea typeface="Times New Roman" panose="02020603050405020304" pitchFamily="18" charset="0"/>
                <a:cs typeface="Arial" panose="020B0604020202020204" pitchFamily="34" charset="0"/>
              </a:rPr>
              <a:t> = 3V, el voltaje de activación del diodo es 0,7 V).</a:t>
            </a:r>
            <a:endParaRPr lang="es-ES" altLang="es-ES" sz="2800" dirty="0">
              <a:latin typeface="Arial" panose="020B0604020202020204" pitchFamily="34" charset="0"/>
            </a:endParaRPr>
          </a:p>
        </p:txBody>
      </p:sp>
      <p:pic>
        <p:nvPicPr>
          <p:cNvPr id="4097" name="Imagen 83">
            <a:extLst>
              <a:ext uri="{FF2B5EF4-FFF2-40B4-BE49-F238E27FC236}">
                <a16:creationId xmlns:a16="http://schemas.microsoft.com/office/drawing/2014/main" id="{613F859B-C8B5-4C4F-9873-195B7CB4F2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96" y="1389527"/>
            <a:ext cx="2035969" cy="18097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2F3623EC-EB25-4BC4-B84B-59E7DE391ECB}"/>
              </a:ext>
            </a:extLst>
          </p:cNvPr>
          <p:cNvSpPr>
            <a:spLocks noChangeArrowheads="1"/>
          </p:cNvSpPr>
          <p:nvPr/>
        </p:nvSpPr>
        <p:spPr bwMode="auto">
          <a:xfrm>
            <a:off x="2591657" y="1459099"/>
            <a:ext cx="5466493" cy="1146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000" dirty="0">
                <a:latin typeface="Arial" panose="020B0604020202020204" pitchFamily="34" charset="0"/>
                <a:ea typeface="Times New Roman" panose="02020603050405020304" pitchFamily="18" charset="0"/>
                <a:cs typeface="Arial" panose="020B0604020202020204" pitchFamily="34" charset="0"/>
              </a:rPr>
              <a:t>Una sola malla </a:t>
            </a:r>
            <a:r>
              <a:rPr lang="es-ES" altLang="es-ES" sz="1000"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 no hacemos Thévenin</a:t>
            </a:r>
            <a:r>
              <a:rPr lang="es-ES" altLang="es-ES" sz="1000" dirty="0">
                <a:latin typeface="Arial" panose="020B0604020202020204" pitchFamily="34" charset="0"/>
                <a:ea typeface="Times New Roman" panose="02020603050405020304" pitchFamily="18" charset="0"/>
                <a:cs typeface="Arial" panose="020B0604020202020204" pitchFamily="34" charset="0"/>
              </a:rPr>
              <a:t>. </a:t>
            </a:r>
          </a:p>
          <a:p>
            <a:pPr defTabSz="685800" eaLnBrk="0" fontAlgn="base" hangingPunct="0">
              <a:spcBef>
                <a:spcPct val="0"/>
              </a:spcBef>
              <a:spcAft>
                <a:spcPct val="0"/>
              </a:spcAft>
            </a:pPr>
            <a:r>
              <a:rPr lang="es-ES" altLang="es-ES" sz="1000" dirty="0">
                <a:latin typeface="Arial" panose="020B0604020202020204" pitchFamily="34" charset="0"/>
                <a:ea typeface="Times New Roman" panose="02020603050405020304" pitchFamily="18" charset="0"/>
                <a:cs typeface="Arial" panose="020B0604020202020204" pitchFamily="34" charset="0"/>
              </a:rPr>
              <a:t>Comprobamos los distintos casos en función de </a:t>
            </a:r>
            <a:r>
              <a:rPr lang="es-ES" altLang="es-ES" sz="1000" dirty="0" err="1">
                <a:latin typeface="Arial" panose="020B0604020202020204" pitchFamily="34" charset="0"/>
                <a:ea typeface="Times New Roman" panose="02020603050405020304" pitchFamily="18" charset="0"/>
                <a:cs typeface="Arial" panose="020B0604020202020204" pitchFamily="34" charset="0"/>
              </a:rPr>
              <a:t>Vin</a:t>
            </a:r>
            <a:r>
              <a:rPr lang="es-ES" altLang="es-ES" sz="1000" dirty="0">
                <a:latin typeface="Arial" panose="020B0604020202020204" pitchFamily="34" charset="0"/>
                <a:ea typeface="Times New Roman" panose="02020603050405020304" pitchFamily="18" charset="0"/>
                <a:cs typeface="Arial" panose="020B0604020202020204" pitchFamily="34" charset="0"/>
              </a:rPr>
              <a:t>.</a:t>
            </a:r>
          </a:p>
          <a:p>
            <a:pPr defTabSz="685800" eaLnBrk="0" fontAlgn="base" hangingPunct="0">
              <a:spcBef>
                <a:spcPct val="0"/>
              </a:spcBef>
              <a:spcAft>
                <a:spcPct val="0"/>
              </a:spcAft>
            </a:pPr>
            <a:endParaRPr lang="es-ES" altLang="es-ES" sz="1000" dirty="0">
              <a:latin typeface="Arial" panose="020B0604020202020204" pitchFamily="34" charset="0"/>
              <a:ea typeface="Times New Roman" panose="02020603050405020304" pitchFamily="18" charset="0"/>
              <a:cs typeface="Arial" panose="020B0604020202020204" pitchFamily="34" charset="0"/>
            </a:endParaRPr>
          </a:p>
          <a:p>
            <a:pPr defTabSz="685800" eaLnBrk="0" fontAlgn="base" hangingPunct="0">
              <a:spcBef>
                <a:spcPct val="0"/>
              </a:spcBef>
              <a:spcAft>
                <a:spcPct val="0"/>
              </a:spcAft>
            </a:pPr>
            <a:r>
              <a:rPr lang="es-ES" altLang="es-ES" sz="1000" dirty="0">
                <a:latin typeface="Arial" panose="020B0604020202020204" pitchFamily="34" charset="0"/>
                <a:ea typeface="Times New Roman" panose="02020603050405020304" pitchFamily="18" charset="0"/>
                <a:cs typeface="Arial" panose="020B0604020202020204" pitchFamily="34" charset="0"/>
              </a:rPr>
              <a:t>a) Diodo está en zona de conducción</a:t>
            </a:r>
            <a:r>
              <a:rPr lang="es-ES" altLang="es-ES" sz="1000"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es-ES" altLang="es-ES" sz="1000" dirty="0">
                <a:latin typeface="Arial" panose="020B0604020202020204" pitchFamily="34" charset="0"/>
                <a:ea typeface="Times New Roman" panose="02020603050405020304" pitchFamily="18" charset="0"/>
                <a:cs typeface="Arial" panose="020B0604020202020204" pitchFamily="34" charset="0"/>
              </a:rPr>
              <a:t> la corriente atraviesa R</a:t>
            </a:r>
            <a:r>
              <a:rPr lang="es-ES" altLang="es-ES" sz="1000" baseline="-30000" dirty="0">
                <a:latin typeface="Arial" panose="020B0604020202020204" pitchFamily="34" charset="0"/>
                <a:ea typeface="Times New Roman" panose="02020603050405020304" pitchFamily="18" charset="0"/>
                <a:cs typeface="Arial" panose="020B0604020202020204" pitchFamily="34" charset="0"/>
              </a:rPr>
              <a:t>1</a:t>
            </a:r>
            <a:r>
              <a:rPr lang="es-ES" altLang="es-ES" sz="1000" dirty="0">
                <a:latin typeface="Arial" panose="020B0604020202020204" pitchFamily="34" charset="0"/>
                <a:ea typeface="Times New Roman" panose="02020603050405020304" pitchFamily="18" charset="0"/>
                <a:cs typeface="Arial" panose="020B0604020202020204" pitchFamily="34" charset="0"/>
              </a:rPr>
              <a:t> de derecha a izquierda. </a:t>
            </a:r>
          </a:p>
          <a:p>
            <a:pPr defTabSz="685800" eaLnBrk="0" fontAlgn="base" hangingPunct="0">
              <a:spcBef>
                <a:spcPct val="0"/>
              </a:spcBef>
              <a:spcAft>
                <a:spcPct val="0"/>
              </a:spcAft>
            </a:pPr>
            <a:endParaRPr lang="es-ES" altLang="es-ES" sz="1000" dirty="0"/>
          </a:p>
          <a:p>
            <a:pPr defTabSz="685800" eaLnBrk="0" fontAlgn="base" hangingPunct="0">
              <a:spcBef>
                <a:spcPct val="0"/>
              </a:spcBef>
              <a:spcAft>
                <a:spcPct val="0"/>
              </a:spcAft>
            </a:pPr>
            <a:endParaRPr lang="es-ES" altLang="es-ES" sz="1000" dirty="0">
              <a:latin typeface="Arial" panose="020B0604020202020204" pitchFamily="34" charset="0"/>
            </a:endParaRPr>
          </a:p>
          <a:p>
            <a:pPr defTabSz="685800" eaLnBrk="0" fontAlgn="base" hangingPunct="0">
              <a:spcBef>
                <a:spcPct val="0"/>
              </a:spcBef>
              <a:spcAft>
                <a:spcPct val="0"/>
              </a:spcAft>
            </a:pPr>
            <a:endParaRPr lang="es-ES" altLang="es-ES" sz="1000" dirty="0">
              <a:latin typeface="Arial" panose="020B0604020202020204" pitchFamily="34" charset="0"/>
            </a:endParaRPr>
          </a:p>
        </p:txBody>
      </p:sp>
      <p:graphicFrame>
        <p:nvGraphicFramePr>
          <p:cNvPr id="9" name="Objeto 8">
            <a:extLst>
              <a:ext uri="{FF2B5EF4-FFF2-40B4-BE49-F238E27FC236}">
                <a16:creationId xmlns:a16="http://schemas.microsoft.com/office/drawing/2014/main" id="{E88404DF-E952-4CD0-838B-C3E486ECDC91}"/>
              </a:ext>
            </a:extLst>
          </p:cNvPr>
          <p:cNvGraphicFramePr>
            <a:graphicFrameLocks noChangeAspect="1"/>
          </p:cNvGraphicFramePr>
          <p:nvPr/>
        </p:nvGraphicFramePr>
        <p:xfrm>
          <a:off x="2807494" y="2210360"/>
          <a:ext cx="1484471" cy="207389"/>
        </p:xfrm>
        <a:graphic>
          <a:graphicData uri="http://schemas.openxmlformats.org/presentationml/2006/ole">
            <mc:AlternateContent xmlns:mc="http://schemas.openxmlformats.org/markup-compatibility/2006">
              <mc:Choice xmlns:v="urn:schemas-microsoft-com:vml" Requires="v">
                <p:oleObj r:id="rId4" imgW="1295400" imgH="177800" progId="Equation.3">
                  <p:embed/>
                </p:oleObj>
              </mc:Choice>
              <mc:Fallback>
                <p:oleObj r:id="rId4" imgW="1295400" imgH="177800" progId="Equation.3">
                  <p:embed/>
                  <p:pic>
                    <p:nvPicPr>
                      <p:cNvPr id="9" name="Objeto 8">
                        <a:extLst>
                          <a:ext uri="{FF2B5EF4-FFF2-40B4-BE49-F238E27FC236}">
                            <a16:creationId xmlns:a16="http://schemas.microsoft.com/office/drawing/2014/main" id="{E88404DF-E952-4CD0-838B-C3E486ECDC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7494" y="2210360"/>
                        <a:ext cx="1484471" cy="207389"/>
                      </a:xfrm>
                      <a:prstGeom prst="rect">
                        <a:avLst/>
                      </a:prstGeom>
                      <a:noFill/>
                    </p:spPr>
                  </p:pic>
                </p:oleObj>
              </mc:Fallback>
            </mc:AlternateContent>
          </a:graphicData>
        </a:graphic>
      </p:graphicFrame>
      <p:graphicFrame>
        <p:nvGraphicFramePr>
          <p:cNvPr id="10" name="Objeto 9">
            <a:extLst>
              <a:ext uri="{FF2B5EF4-FFF2-40B4-BE49-F238E27FC236}">
                <a16:creationId xmlns:a16="http://schemas.microsoft.com/office/drawing/2014/main" id="{F8FD032F-D692-4C16-9B10-ECF67C90E7E1}"/>
              </a:ext>
            </a:extLst>
          </p:cNvPr>
          <p:cNvGraphicFramePr>
            <a:graphicFrameLocks noChangeAspect="1"/>
          </p:cNvGraphicFramePr>
          <p:nvPr/>
        </p:nvGraphicFramePr>
        <p:xfrm>
          <a:off x="2473536" y="3321859"/>
          <a:ext cx="2457314" cy="589393"/>
        </p:xfrm>
        <a:graphic>
          <a:graphicData uri="http://schemas.openxmlformats.org/presentationml/2006/ole">
            <mc:AlternateContent xmlns:mc="http://schemas.openxmlformats.org/markup-compatibility/2006">
              <mc:Choice xmlns:v="urn:schemas-microsoft-com:vml" Requires="v">
                <p:oleObj r:id="rId6" imgW="2578100" imgH="622300" progId="Equation.3">
                  <p:embed/>
                </p:oleObj>
              </mc:Choice>
              <mc:Fallback>
                <p:oleObj r:id="rId6" imgW="2578100" imgH="622300" progId="Equation.3">
                  <p:embed/>
                  <p:pic>
                    <p:nvPicPr>
                      <p:cNvPr id="10" name="Objeto 9">
                        <a:extLst>
                          <a:ext uri="{FF2B5EF4-FFF2-40B4-BE49-F238E27FC236}">
                            <a16:creationId xmlns:a16="http://schemas.microsoft.com/office/drawing/2014/main" id="{F8FD032F-D692-4C16-9B10-ECF67C90E7E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73536" y="3321859"/>
                        <a:ext cx="2457314" cy="589393"/>
                      </a:xfrm>
                      <a:prstGeom prst="rect">
                        <a:avLst/>
                      </a:prstGeom>
                      <a:noFill/>
                    </p:spPr>
                  </p:pic>
                </p:oleObj>
              </mc:Fallback>
            </mc:AlternateContent>
          </a:graphicData>
        </a:graphic>
      </p:graphicFrame>
      <p:sp>
        <p:nvSpPr>
          <p:cNvPr id="13" name="Rectangle 11">
            <a:extLst>
              <a:ext uri="{FF2B5EF4-FFF2-40B4-BE49-F238E27FC236}">
                <a16:creationId xmlns:a16="http://schemas.microsoft.com/office/drawing/2014/main" id="{F6D991F7-32D1-4163-916F-0E8982E970E4}"/>
              </a:ext>
            </a:extLst>
          </p:cNvPr>
          <p:cNvSpPr>
            <a:spLocks noChangeArrowheads="1"/>
          </p:cNvSpPr>
          <p:nvPr/>
        </p:nvSpPr>
        <p:spPr bwMode="auto">
          <a:xfrm>
            <a:off x="2591657" y="2505700"/>
            <a:ext cx="3891130" cy="530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000" dirty="0">
                <a:latin typeface="Arial" panose="020B0604020202020204" pitchFamily="34" charset="0"/>
                <a:ea typeface="Times New Roman" panose="02020603050405020304" pitchFamily="18" charset="0"/>
                <a:cs typeface="Arial" panose="020B0604020202020204" pitchFamily="34" charset="0"/>
              </a:rPr>
              <a:t>Si el diodo está en ON, el voltaje en él es 0,7 V aproximadamente:</a:t>
            </a:r>
          </a:p>
          <a:p>
            <a:pPr defTabSz="685800" eaLnBrk="0" fontAlgn="base" hangingPunct="0">
              <a:spcBef>
                <a:spcPct val="0"/>
              </a:spcBef>
              <a:spcAft>
                <a:spcPct val="0"/>
              </a:spcAft>
            </a:pPr>
            <a:endParaRPr lang="es-ES" altLang="es-ES" sz="1000" dirty="0"/>
          </a:p>
          <a:p>
            <a:pPr defTabSz="685800" eaLnBrk="0" fontAlgn="base" hangingPunct="0">
              <a:spcBef>
                <a:spcPct val="0"/>
              </a:spcBef>
              <a:spcAft>
                <a:spcPct val="0"/>
              </a:spcAft>
            </a:pPr>
            <a:endParaRPr lang="es-ES" altLang="es-ES" sz="1000" dirty="0">
              <a:latin typeface="Arial" panose="020B0604020202020204" pitchFamily="34" charset="0"/>
            </a:endParaRPr>
          </a:p>
        </p:txBody>
      </p:sp>
      <p:sp>
        <p:nvSpPr>
          <p:cNvPr id="14" name="Rectangle 12">
            <a:extLst>
              <a:ext uri="{FF2B5EF4-FFF2-40B4-BE49-F238E27FC236}">
                <a16:creationId xmlns:a16="http://schemas.microsoft.com/office/drawing/2014/main" id="{614AEE7F-6F9B-4FE2-BD7C-3073D2B6A390}"/>
              </a:ext>
            </a:extLst>
          </p:cNvPr>
          <p:cNvSpPr>
            <a:spLocks noChangeArrowheads="1"/>
          </p:cNvSpPr>
          <p:nvPr/>
        </p:nvSpPr>
        <p:spPr bwMode="auto">
          <a:xfrm>
            <a:off x="107157" y="4026083"/>
            <a:ext cx="8963882" cy="684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000" dirty="0">
                <a:latin typeface="Arial" panose="020B0604020202020204" pitchFamily="34" charset="0"/>
                <a:ea typeface="Times New Roman" panose="02020603050405020304" pitchFamily="18" charset="0"/>
                <a:cs typeface="Arial" panose="020B0604020202020204" pitchFamily="34" charset="0"/>
              </a:rPr>
              <a:t>b) Si </a:t>
            </a:r>
            <a:r>
              <a:rPr lang="es-ES" altLang="es-ES" sz="1000" dirty="0" err="1">
                <a:latin typeface="Arial" panose="020B0604020202020204" pitchFamily="34" charset="0"/>
                <a:ea typeface="Times New Roman" panose="02020603050405020304" pitchFamily="18" charset="0"/>
                <a:cs typeface="Arial" panose="020B0604020202020204" pitchFamily="34" charset="0"/>
              </a:rPr>
              <a:t>V</a:t>
            </a:r>
            <a:r>
              <a:rPr lang="es-ES" altLang="es-ES" sz="1000" baseline="-30000" dirty="0" err="1">
                <a:latin typeface="Arial" panose="020B0604020202020204" pitchFamily="34" charset="0"/>
                <a:ea typeface="Times New Roman" panose="02020603050405020304" pitchFamily="18" charset="0"/>
                <a:cs typeface="Arial" panose="020B0604020202020204" pitchFamily="34" charset="0"/>
              </a:rPr>
              <a:t>in</a:t>
            </a:r>
            <a:r>
              <a:rPr lang="es-ES" altLang="es-ES" sz="1000" dirty="0">
                <a:latin typeface="Arial" panose="020B0604020202020204" pitchFamily="34" charset="0"/>
                <a:ea typeface="Times New Roman" panose="02020603050405020304" pitchFamily="18" charset="0"/>
                <a:cs typeface="Arial" panose="020B0604020202020204" pitchFamily="34" charset="0"/>
              </a:rPr>
              <a:t> &gt;2,3 el diodo estará en OFF.</a:t>
            </a:r>
            <a:endParaRPr lang="es-ES" altLang="es-ES" sz="1000" dirty="0"/>
          </a:p>
          <a:p>
            <a:pPr defTabSz="685800" eaLnBrk="0" fontAlgn="base" hangingPunct="0">
              <a:spcBef>
                <a:spcPct val="0"/>
              </a:spcBef>
              <a:spcAft>
                <a:spcPct val="0"/>
              </a:spcAft>
            </a:pPr>
            <a:r>
              <a:rPr lang="es-ES" altLang="es-ES" sz="1000" dirty="0">
                <a:latin typeface="Arial" panose="020B0604020202020204" pitchFamily="34" charset="0"/>
                <a:ea typeface="Times New Roman" panose="02020603050405020304" pitchFamily="18" charset="0"/>
                <a:cs typeface="Arial" panose="020B0604020202020204" pitchFamily="34" charset="0"/>
              </a:rPr>
              <a:t>Cuando el diodo no conduce no hay corriente por el circuito, no hay caída de tensión en la resistencia y el voltaje en un borne (V</a:t>
            </a:r>
            <a:r>
              <a:rPr lang="es-ES" altLang="es-ES" sz="1000" baseline="-30000" dirty="0">
                <a:latin typeface="Arial" panose="020B0604020202020204" pitchFamily="34" charset="0"/>
                <a:ea typeface="Times New Roman" panose="02020603050405020304" pitchFamily="18" charset="0"/>
                <a:cs typeface="Arial" panose="020B0604020202020204" pitchFamily="34" charset="0"/>
              </a:rPr>
              <a:t>out</a:t>
            </a:r>
            <a:r>
              <a:rPr lang="es-ES" altLang="es-ES" sz="1000" dirty="0">
                <a:latin typeface="Arial" panose="020B0604020202020204" pitchFamily="34" charset="0"/>
                <a:ea typeface="Times New Roman" panose="02020603050405020304" pitchFamily="18" charset="0"/>
                <a:cs typeface="Arial" panose="020B0604020202020204" pitchFamily="34" charset="0"/>
              </a:rPr>
              <a:t>) es igual al voltaje en el otro borne (</a:t>
            </a:r>
            <a:r>
              <a:rPr lang="es-ES" altLang="es-ES" sz="1000" dirty="0" err="1">
                <a:latin typeface="Arial" panose="020B0604020202020204" pitchFamily="34" charset="0"/>
                <a:ea typeface="Times New Roman" panose="02020603050405020304" pitchFamily="18" charset="0"/>
                <a:cs typeface="Arial" panose="020B0604020202020204" pitchFamily="34" charset="0"/>
              </a:rPr>
              <a:t>V</a:t>
            </a:r>
            <a:r>
              <a:rPr lang="es-ES" altLang="es-ES" sz="1000" baseline="-30000" dirty="0" err="1">
                <a:latin typeface="Arial" panose="020B0604020202020204" pitchFamily="34" charset="0"/>
                <a:ea typeface="Times New Roman" panose="02020603050405020304" pitchFamily="18" charset="0"/>
                <a:cs typeface="Arial" panose="020B0604020202020204" pitchFamily="34" charset="0"/>
              </a:rPr>
              <a:t>in</a:t>
            </a:r>
            <a:r>
              <a:rPr lang="es-ES" altLang="es-ES" sz="1000" dirty="0">
                <a:latin typeface="Arial" panose="020B0604020202020204" pitchFamily="34" charset="0"/>
                <a:ea typeface="Times New Roman" panose="02020603050405020304" pitchFamily="18" charset="0"/>
                <a:cs typeface="Arial" panose="020B0604020202020204" pitchFamily="34" charset="0"/>
              </a:rPr>
              <a:t>).</a:t>
            </a:r>
            <a:endParaRPr lang="es-ES" altLang="es-ES" sz="1000" dirty="0"/>
          </a:p>
          <a:p>
            <a:pPr defTabSz="685800" eaLnBrk="0" fontAlgn="base" hangingPunct="0">
              <a:spcBef>
                <a:spcPct val="0"/>
              </a:spcBef>
              <a:spcAft>
                <a:spcPct val="0"/>
              </a:spcAft>
            </a:pPr>
            <a:endParaRPr lang="es-ES" altLang="es-ES" sz="1000" dirty="0">
              <a:latin typeface="Arial" panose="020B0604020202020204" pitchFamily="34" charset="0"/>
            </a:endParaRPr>
          </a:p>
        </p:txBody>
      </p:sp>
      <p:grpSp>
        <p:nvGrpSpPr>
          <p:cNvPr id="22" name="Grupo 21">
            <a:extLst>
              <a:ext uri="{FF2B5EF4-FFF2-40B4-BE49-F238E27FC236}">
                <a16:creationId xmlns:a16="http://schemas.microsoft.com/office/drawing/2014/main" id="{49E6D2C2-E833-45E4-B8EE-62C5FADC1C76}"/>
              </a:ext>
            </a:extLst>
          </p:cNvPr>
          <p:cNvGrpSpPr/>
          <p:nvPr/>
        </p:nvGrpSpPr>
        <p:grpSpPr>
          <a:xfrm>
            <a:off x="148278" y="4617967"/>
            <a:ext cx="1940921" cy="850506"/>
            <a:chOff x="3599649" y="4978806"/>
            <a:chExt cx="3680688" cy="1134008"/>
          </a:xfrm>
        </p:grpSpPr>
        <p:graphicFrame>
          <p:nvGraphicFramePr>
            <p:cNvPr id="12" name="Objeto 11">
              <a:extLst>
                <a:ext uri="{FF2B5EF4-FFF2-40B4-BE49-F238E27FC236}">
                  <a16:creationId xmlns:a16="http://schemas.microsoft.com/office/drawing/2014/main" id="{080F3891-FD85-42D3-85B0-BF67E6213162}"/>
                </a:ext>
              </a:extLst>
            </p:cNvPr>
            <p:cNvGraphicFramePr>
              <a:graphicFrameLocks noChangeAspect="1"/>
            </p:cNvGraphicFramePr>
            <p:nvPr/>
          </p:nvGraphicFramePr>
          <p:xfrm>
            <a:off x="3668535" y="5237620"/>
            <a:ext cx="3611802" cy="875194"/>
          </p:xfrm>
          <a:graphic>
            <a:graphicData uri="http://schemas.openxmlformats.org/presentationml/2006/ole">
              <mc:AlternateContent xmlns:mc="http://schemas.openxmlformats.org/markup-compatibility/2006">
                <mc:Choice xmlns:v="urn:schemas-microsoft-com:vml" Requires="v">
                  <p:oleObj r:id="rId8" imgW="1549400" imgH="419100" progId="Equation.3">
                    <p:embed/>
                  </p:oleObj>
                </mc:Choice>
                <mc:Fallback>
                  <p:oleObj r:id="rId8" imgW="1549400" imgH="419100" progId="Equation.3">
                    <p:embed/>
                    <p:pic>
                      <p:nvPicPr>
                        <p:cNvPr id="12" name="Objeto 11">
                          <a:extLst>
                            <a:ext uri="{FF2B5EF4-FFF2-40B4-BE49-F238E27FC236}">
                              <a16:creationId xmlns:a16="http://schemas.microsoft.com/office/drawing/2014/main" id="{080F3891-FD85-42D3-85B0-BF67E621316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68535" y="5237620"/>
                          <a:ext cx="3611802" cy="875194"/>
                        </a:xfrm>
                        <a:prstGeom prst="rect">
                          <a:avLst/>
                        </a:prstGeom>
                        <a:noFill/>
                      </p:spPr>
                    </p:pic>
                  </p:oleObj>
                </mc:Fallback>
              </mc:AlternateContent>
            </a:graphicData>
          </a:graphic>
        </p:graphicFrame>
        <p:sp>
          <p:nvSpPr>
            <p:cNvPr id="15" name="Rectangle 13">
              <a:extLst>
                <a:ext uri="{FF2B5EF4-FFF2-40B4-BE49-F238E27FC236}">
                  <a16:creationId xmlns:a16="http://schemas.microsoft.com/office/drawing/2014/main" id="{0999B617-B736-4025-A974-512AD84A3ABA}"/>
                </a:ext>
              </a:extLst>
            </p:cNvPr>
            <p:cNvSpPr>
              <a:spLocks noChangeArrowheads="1"/>
            </p:cNvSpPr>
            <p:nvPr/>
          </p:nvSpPr>
          <p:spPr bwMode="auto">
            <a:xfrm>
              <a:off x="3599649" y="4978806"/>
              <a:ext cx="3625807" cy="553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900" dirty="0">
                  <a:latin typeface="Arial" panose="020B0604020202020204" pitchFamily="34" charset="0"/>
                  <a:ea typeface="Times New Roman" panose="02020603050405020304" pitchFamily="18" charset="0"/>
                  <a:cs typeface="Arial" panose="020B0604020202020204" pitchFamily="34" charset="0"/>
                </a:rPr>
                <a:t>En resumen:</a:t>
              </a:r>
              <a:endParaRPr lang="es-ES" altLang="es-ES" sz="600" dirty="0"/>
            </a:p>
            <a:p>
              <a:pPr defTabSz="685800" eaLnBrk="0" fontAlgn="base" hangingPunct="0">
                <a:spcBef>
                  <a:spcPct val="0"/>
                </a:spcBef>
                <a:spcAft>
                  <a:spcPct val="0"/>
                </a:spcAft>
              </a:pPr>
              <a:endParaRPr lang="es-ES" altLang="es-ES" sz="1350" dirty="0">
                <a:latin typeface="Arial" panose="020B0604020202020204" pitchFamily="34" charset="0"/>
              </a:endParaRPr>
            </a:p>
          </p:txBody>
        </p:sp>
      </p:grpSp>
      <p:cxnSp>
        <p:nvCxnSpPr>
          <p:cNvPr id="16" name="Conector recto de flecha 15">
            <a:extLst>
              <a:ext uri="{FF2B5EF4-FFF2-40B4-BE49-F238E27FC236}">
                <a16:creationId xmlns:a16="http://schemas.microsoft.com/office/drawing/2014/main" id="{8544C14D-5352-428B-A060-47A68904044B}"/>
              </a:ext>
            </a:extLst>
          </p:cNvPr>
          <p:cNvCxnSpPr>
            <a:cxnSpLocks/>
          </p:cNvCxnSpPr>
          <p:nvPr/>
        </p:nvCxnSpPr>
        <p:spPr>
          <a:xfrm flipH="1">
            <a:off x="722948" y="1793165"/>
            <a:ext cx="2621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8" name="Grupo 7">
            <a:extLst>
              <a:ext uri="{FF2B5EF4-FFF2-40B4-BE49-F238E27FC236}">
                <a16:creationId xmlns:a16="http://schemas.microsoft.com/office/drawing/2014/main" id="{E55782B6-1AA2-4B97-B1C0-300C517BBCC0}"/>
              </a:ext>
            </a:extLst>
          </p:cNvPr>
          <p:cNvGrpSpPr/>
          <p:nvPr/>
        </p:nvGrpSpPr>
        <p:grpSpPr>
          <a:xfrm>
            <a:off x="568665" y="1590514"/>
            <a:ext cx="872618" cy="822728"/>
            <a:chOff x="758219" y="977686"/>
            <a:chExt cx="1163491" cy="1096970"/>
          </a:xfrm>
        </p:grpSpPr>
        <p:cxnSp>
          <p:nvCxnSpPr>
            <p:cNvPr id="3" name="Conector recto de flecha 2">
              <a:extLst>
                <a:ext uri="{FF2B5EF4-FFF2-40B4-BE49-F238E27FC236}">
                  <a16:creationId xmlns:a16="http://schemas.microsoft.com/office/drawing/2014/main" id="{59639F82-EB91-441D-AD3F-CA9AA216DF7A}"/>
                </a:ext>
              </a:extLst>
            </p:cNvPr>
            <p:cNvCxnSpPr/>
            <p:nvPr/>
          </p:nvCxnSpPr>
          <p:spPr>
            <a:xfrm flipV="1">
              <a:off x="1901190" y="1533636"/>
              <a:ext cx="0" cy="5410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2C5C8FCC-0416-4B6B-9BB3-3ADA3332D176}"/>
                </a:ext>
              </a:extLst>
            </p:cNvPr>
            <p:cNvSpPr txBox="1"/>
            <p:nvPr/>
          </p:nvSpPr>
          <p:spPr>
            <a:xfrm>
              <a:off x="1540835" y="1103621"/>
              <a:ext cx="323165" cy="400109"/>
            </a:xfrm>
            <a:prstGeom prst="rect">
              <a:avLst/>
            </a:prstGeom>
            <a:noFill/>
          </p:spPr>
          <p:txBody>
            <a:bodyPr wrap="none" rtlCol="0">
              <a:spAutoFit/>
            </a:bodyPr>
            <a:lstStyle/>
            <a:p>
              <a:r>
                <a:rPr lang="es-ES" sz="1350" dirty="0"/>
                <a:t>-</a:t>
              </a:r>
            </a:p>
          </p:txBody>
        </p:sp>
        <p:sp>
          <p:nvSpPr>
            <p:cNvPr id="17" name="CuadroTexto 16">
              <a:extLst>
                <a:ext uri="{FF2B5EF4-FFF2-40B4-BE49-F238E27FC236}">
                  <a16:creationId xmlns:a16="http://schemas.microsoft.com/office/drawing/2014/main" id="{A5B8715C-9C50-4556-A9EF-8F6141E80B21}"/>
                </a:ext>
              </a:extLst>
            </p:cNvPr>
            <p:cNvSpPr txBox="1"/>
            <p:nvPr/>
          </p:nvSpPr>
          <p:spPr>
            <a:xfrm>
              <a:off x="1540835" y="1514136"/>
              <a:ext cx="380875" cy="400109"/>
            </a:xfrm>
            <a:prstGeom prst="rect">
              <a:avLst/>
            </a:prstGeom>
            <a:noFill/>
          </p:spPr>
          <p:txBody>
            <a:bodyPr wrap="none" rtlCol="0">
              <a:spAutoFit/>
            </a:bodyPr>
            <a:lstStyle/>
            <a:p>
              <a:r>
                <a:rPr lang="es-ES" sz="1350" dirty="0"/>
                <a:t>+</a:t>
              </a:r>
            </a:p>
          </p:txBody>
        </p:sp>
        <p:sp>
          <p:nvSpPr>
            <p:cNvPr id="18" name="CuadroTexto 17">
              <a:extLst>
                <a:ext uri="{FF2B5EF4-FFF2-40B4-BE49-F238E27FC236}">
                  <a16:creationId xmlns:a16="http://schemas.microsoft.com/office/drawing/2014/main" id="{A7530E98-127F-4194-A412-295B185CB9C3}"/>
                </a:ext>
              </a:extLst>
            </p:cNvPr>
            <p:cNvSpPr txBox="1"/>
            <p:nvPr/>
          </p:nvSpPr>
          <p:spPr>
            <a:xfrm>
              <a:off x="1277126" y="977686"/>
              <a:ext cx="380875" cy="400109"/>
            </a:xfrm>
            <a:prstGeom prst="rect">
              <a:avLst/>
            </a:prstGeom>
            <a:noFill/>
          </p:spPr>
          <p:txBody>
            <a:bodyPr wrap="none" rtlCol="0">
              <a:spAutoFit/>
            </a:bodyPr>
            <a:lstStyle/>
            <a:p>
              <a:r>
                <a:rPr lang="es-ES" sz="1350" dirty="0"/>
                <a:t>+</a:t>
              </a:r>
            </a:p>
          </p:txBody>
        </p:sp>
        <p:sp>
          <p:nvSpPr>
            <p:cNvPr id="19" name="CuadroTexto 18">
              <a:extLst>
                <a:ext uri="{FF2B5EF4-FFF2-40B4-BE49-F238E27FC236}">
                  <a16:creationId xmlns:a16="http://schemas.microsoft.com/office/drawing/2014/main" id="{14FC0262-18AF-4875-B27A-513A965BB562}"/>
                </a:ext>
              </a:extLst>
            </p:cNvPr>
            <p:cNvSpPr txBox="1"/>
            <p:nvPr/>
          </p:nvSpPr>
          <p:spPr>
            <a:xfrm>
              <a:off x="758219" y="977686"/>
              <a:ext cx="323165" cy="400109"/>
            </a:xfrm>
            <a:prstGeom prst="rect">
              <a:avLst/>
            </a:prstGeom>
            <a:noFill/>
          </p:spPr>
          <p:txBody>
            <a:bodyPr wrap="none" rtlCol="0">
              <a:spAutoFit/>
            </a:bodyPr>
            <a:lstStyle/>
            <a:p>
              <a:r>
                <a:rPr lang="es-ES" sz="1350" dirty="0"/>
                <a:t>-</a:t>
              </a:r>
            </a:p>
          </p:txBody>
        </p:sp>
      </p:grpSp>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B57D0733-684C-4148-B5DC-0C22F70635F7}"/>
                  </a:ext>
                </a:extLst>
              </p:cNvPr>
              <p:cNvSpPr txBox="1"/>
              <p:nvPr/>
            </p:nvSpPr>
            <p:spPr>
              <a:xfrm>
                <a:off x="2699735" y="2769244"/>
                <a:ext cx="2562368"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𝑜𝑢𝑡</m:t>
                          </m:r>
                        </m:sub>
                      </m:sSub>
                      <m:r>
                        <a:rPr lang="es-ES" sz="1350" i="1">
                          <a:latin typeface="Cambria Math" panose="02040503050406030204" pitchFamily="18" charset="0"/>
                        </a:rPr>
                        <m:t>=</m:t>
                      </m:r>
                      <m:r>
                        <a:rPr lang="es-ES" sz="1350" i="1">
                          <a:latin typeface="Cambria Math" panose="02040503050406030204" pitchFamily="18" charset="0"/>
                        </a:rPr>
                        <m:t>𝑉𝑟</m:t>
                      </m:r>
                      <m:r>
                        <a:rPr lang="es-ES" sz="1350" i="1">
                          <a:latin typeface="Cambria Math" panose="02040503050406030204" pitchFamily="18" charset="0"/>
                        </a:rPr>
                        <m:t>−</m:t>
                      </m:r>
                      <m:r>
                        <a:rPr lang="es-ES" sz="1350" i="1">
                          <a:latin typeface="Cambria Math" panose="02040503050406030204" pitchFamily="18" charset="0"/>
                        </a:rPr>
                        <m:t>𝑉𝑑</m:t>
                      </m:r>
                      <m:r>
                        <a:rPr lang="es-ES" sz="1350" i="1">
                          <a:latin typeface="Cambria Math" panose="02040503050406030204" pitchFamily="18" charset="0"/>
                        </a:rPr>
                        <m:t>=3−0.7=2.3 </m:t>
                      </m:r>
                      <m:r>
                        <a:rPr lang="es-ES" sz="1350" i="1">
                          <a:latin typeface="Cambria Math" panose="02040503050406030204" pitchFamily="18" charset="0"/>
                        </a:rPr>
                        <m:t>𝑉</m:t>
                      </m:r>
                    </m:oMath>
                  </m:oMathPara>
                </a14:m>
                <a:endParaRPr lang="es-ES" sz="1350" dirty="0"/>
              </a:p>
            </p:txBody>
          </p:sp>
        </mc:Choice>
        <mc:Fallback xmlns="">
          <p:sp>
            <p:nvSpPr>
              <p:cNvPr id="20" name="CuadroTexto 19">
                <a:extLst>
                  <a:ext uri="{FF2B5EF4-FFF2-40B4-BE49-F238E27FC236}">
                    <a16:creationId xmlns:a16="http://schemas.microsoft.com/office/drawing/2014/main" id="{B57D0733-684C-4148-B5DC-0C22F70635F7}"/>
                  </a:ext>
                </a:extLst>
              </p:cNvPr>
              <p:cNvSpPr txBox="1">
                <a:spLocks noRot="1" noChangeAspect="1" noMove="1" noResize="1" noEditPoints="1" noAdjustHandles="1" noChangeArrowheads="1" noChangeShapeType="1" noTextEdit="1"/>
              </p:cNvSpPr>
              <p:nvPr/>
            </p:nvSpPr>
            <p:spPr>
              <a:xfrm>
                <a:off x="2699735" y="2769244"/>
                <a:ext cx="2562368" cy="207749"/>
              </a:xfrm>
              <a:prstGeom prst="rect">
                <a:avLst/>
              </a:prstGeom>
              <a:blipFill>
                <a:blip r:embed="rId10"/>
                <a:stretch>
                  <a:fillRect l="-952" r="-952" b="-17647"/>
                </a:stretch>
              </a:blipFill>
            </p:spPr>
            <p:txBody>
              <a:bodyPr/>
              <a:lstStyle/>
              <a:p>
                <a:r>
                  <a:rPr lang="es-ES">
                    <a:noFill/>
                  </a:rPr>
                  <a:t> </a:t>
                </a:r>
              </a:p>
            </p:txBody>
          </p:sp>
        </mc:Fallback>
      </mc:AlternateContent>
      <p:sp>
        <p:nvSpPr>
          <p:cNvPr id="21" name="CuadroTexto 20">
            <a:extLst>
              <a:ext uri="{FF2B5EF4-FFF2-40B4-BE49-F238E27FC236}">
                <a16:creationId xmlns:a16="http://schemas.microsoft.com/office/drawing/2014/main" id="{D076655D-2B67-4BBA-AA84-9FE6B325FE0E}"/>
              </a:ext>
            </a:extLst>
          </p:cNvPr>
          <p:cNvSpPr txBox="1"/>
          <p:nvPr/>
        </p:nvSpPr>
        <p:spPr>
          <a:xfrm>
            <a:off x="2481282" y="3091119"/>
            <a:ext cx="2140330" cy="246221"/>
          </a:xfrm>
          <a:prstGeom prst="rect">
            <a:avLst/>
          </a:prstGeom>
          <a:noFill/>
        </p:spPr>
        <p:txBody>
          <a:bodyPr wrap="none" rtlCol="0">
            <a:spAutoFit/>
          </a:bodyPr>
          <a:lstStyle/>
          <a:p>
            <a:r>
              <a:rPr lang="es-ES" sz="1000" dirty="0">
                <a:latin typeface="Arial" panose="020B0604020202020204" pitchFamily="34" charset="0"/>
                <a:cs typeface="Arial" panose="020B0604020202020204" pitchFamily="34" charset="0"/>
              </a:rPr>
              <a:t>Condición para diodo en </a:t>
            </a:r>
            <a:r>
              <a:rPr lang="es-ES" sz="1000" dirty="0" err="1">
                <a:latin typeface="Arial" panose="020B0604020202020204" pitchFamily="34" charset="0"/>
                <a:cs typeface="Arial" panose="020B0604020202020204" pitchFamily="34" charset="0"/>
              </a:rPr>
              <a:t>On</a:t>
            </a:r>
            <a:r>
              <a:rPr lang="es-ES" sz="1000" dirty="0">
                <a:latin typeface="Arial" panose="020B0604020202020204" pitchFamily="34" charset="0"/>
                <a:cs typeface="Arial" panose="020B0604020202020204" pitchFamily="34" charset="0"/>
              </a:rPr>
              <a:t> </a:t>
            </a:r>
            <a:r>
              <a:rPr lang="es-ES" sz="1000" dirty="0">
                <a:latin typeface="Arial" panose="020B0604020202020204" pitchFamily="34" charset="0"/>
                <a:cs typeface="Arial" panose="020B0604020202020204" pitchFamily="34" charset="0"/>
                <a:sym typeface="Wingdings" panose="05000000000000000000" pitchFamily="2" charset="2"/>
              </a:rPr>
              <a:t> </a:t>
            </a:r>
            <a:r>
              <a:rPr lang="es-ES" sz="1000" i="1" dirty="0">
                <a:latin typeface="Arial" panose="020B0604020202020204" pitchFamily="34" charset="0"/>
                <a:cs typeface="Arial" panose="020B0604020202020204" pitchFamily="34" charset="0"/>
                <a:sym typeface="Wingdings" panose="05000000000000000000" pitchFamily="2" charset="2"/>
              </a:rPr>
              <a:t>i</a:t>
            </a:r>
            <a:r>
              <a:rPr lang="es-ES" sz="1000" dirty="0">
                <a:latin typeface="Arial" panose="020B0604020202020204" pitchFamily="34" charset="0"/>
                <a:cs typeface="Arial" panose="020B0604020202020204" pitchFamily="34" charset="0"/>
                <a:sym typeface="Wingdings" panose="05000000000000000000" pitchFamily="2" charset="2"/>
              </a:rPr>
              <a:t>&gt;0</a:t>
            </a:r>
            <a:endParaRPr lang="es-ES" sz="1000" dirty="0">
              <a:latin typeface="Arial" panose="020B0604020202020204" pitchFamily="34" charset="0"/>
              <a:cs typeface="Arial" panose="020B0604020202020204" pitchFamily="34" charset="0"/>
            </a:endParaRPr>
          </a:p>
        </p:txBody>
      </p:sp>
      <p:graphicFrame>
        <p:nvGraphicFramePr>
          <p:cNvPr id="23" name="Gráfico 22">
            <a:extLst>
              <a:ext uri="{FF2B5EF4-FFF2-40B4-BE49-F238E27FC236}">
                <a16:creationId xmlns:a16="http://schemas.microsoft.com/office/drawing/2014/main" id="{A75EFEAC-9560-48B0-AF53-51821DD6080B}"/>
              </a:ext>
            </a:extLst>
          </p:cNvPr>
          <p:cNvGraphicFramePr>
            <a:graphicFrameLocks/>
          </p:cNvGraphicFramePr>
          <p:nvPr/>
        </p:nvGraphicFramePr>
        <p:xfrm>
          <a:off x="3116723" y="4432174"/>
          <a:ext cx="2617922" cy="1593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4" name="Gráfico 23">
            <a:extLst>
              <a:ext uri="{FF2B5EF4-FFF2-40B4-BE49-F238E27FC236}">
                <a16:creationId xmlns:a16="http://schemas.microsoft.com/office/drawing/2014/main" id="{CCCE5158-6719-48A8-9BC6-4125FB93A31C}"/>
              </a:ext>
            </a:extLst>
          </p:cNvPr>
          <p:cNvGraphicFramePr>
            <a:graphicFrameLocks/>
          </p:cNvGraphicFramePr>
          <p:nvPr>
            <p:extLst>
              <p:ext uri="{D42A27DB-BD31-4B8C-83A1-F6EECF244321}">
                <p14:modId xmlns:p14="http://schemas.microsoft.com/office/powerpoint/2010/main" val="1981252022"/>
              </p:ext>
            </p:extLst>
          </p:nvPr>
        </p:nvGraphicFramePr>
        <p:xfrm>
          <a:off x="5612979" y="4501076"/>
          <a:ext cx="2619000" cy="1529760"/>
        </p:xfrm>
        <a:graphic>
          <a:graphicData uri="http://schemas.openxmlformats.org/drawingml/2006/chart">
            <c:chart xmlns:c="http://schemas.openxmlformats.org/drawingml/2006/chart" xmlns:r="http://schemas.openxmlformats.org/officeDocument/2006/relationships" r:id="rId12"/>
          </a:graphicData>
        </a:graphic>
      </p:graphicFrame>
      <p:sp>
        <p:nvSpPr>
          <p:cNvPr id="2" name="Marcador de número de diapositiva 1">
            <a:extLst>
              <a:ext uri="{FF2B5EF4-FFF2-40B4-BE49-F238E27FC236}">
                <a16:creationId xmlns:a16="http://schemas.microsoft.com/office/drawing/2014/main" id="{7A750B30-ECEC-4081-9786-2190E6D6342A}"/>
              </a:ext>
            </a:extLst>
          </p:cNvPr>
          <p:cNvSpPr>
            <a:spLocks noGrp="1"/>
          </p:cNvSpPr>
          <p:nvPr>
            <p:ph type="sldNum" sz="quarter" idx="12"/>
          </p:nvPr>
        </p:nvSpPr>
        <p:spPr/>
        <p:txBody>
          <a:bodyPr/>
          <a:lstStyle/>
          <a:p>
            <a:fld id="{78733FC4-8689-4CA5-A153-34ADD6EFE592}" type="slidenum">
              <a:rPr lang="es-ES" smtClean="0"/>
              <a:t>109</a:t>
            </a:fld>
            <a:endParaRPr lang="es-ES"/>
          </a:p>
        </p:txBody>
      </p:sp>
    </p:spTree>
    <p:custDataLst>
      <p:tags r:id="rId1"/>
    </p:custDataLst>
    <p:extLst>
      <p:ext uri="{BB962C8B-B14F-4D97-AF65-F5344CB8AC3E}">
        <p14:creationId xmlns:p14="http://schemas.microsoft.com/office/powerpoint/2010/main" val="220413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23"/>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4" grpId="0"/>
      <p:bldP spid="20" grpId="0"/>
      <p:bldP spid="21" grpId="0"/>
      <p:bldGraphic spid="23" grpId="0">
        <p:bldAsOne/>
      </p:bldGraphic>
      <p:bldGraphic spid="23" grpId="1">
        <p:bldAsOne/>
      </p:bldGraphic>
      <p:bldGraphic spid="2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9604EA14-BC82-4ED2-BCE9-88D74603CC33}"/>
                  </a:ext>
                </a:extLst>
              </p:cNvPr>
              <p:cNvSpPr txBox="1"/>
              <p:nvPr/>
            </p:nvSpPr>
            <p:spPr>
              <a:xfrm>
                <a:off x="5403039" y="1403284"/>
                <a:ext cx="3684408"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sz="1600" i="1" dirty="0" smtClean="0">
                          <a:latin typeface="Cambria Math" panose="02040503050406030204" pitchFamily="18" charset="0"/>
                        </a:rPr>
                        <m:t>𝑉𝑖𝑛</m:t>
                      </m:r>
                      <m:r>
                        <a:rPr lang="es-ES" sz="1600" b="0" i="1" dirty="0" smtClean="0">
                          <a:latin typeface="Cambria Math" panose="02040503050406030204" pitchFamily="18" charset="0"/>
                        </a:rPr>
                        <m:t>=</m:t>
                      </m:r>
                      <m:sSub>
                        <m:sSubPr>
                          <m:ctrlPr>
                            <a:rPr lang="es-ES" sz="1600" i="1" dirty="0">
                              <a:latin typeface="Cambria Math" panose="02040503050406030204" pitchFamily="18" charset="0"/>
                            </a:rPr>
                          </m:ctrlPr>
                        </m:sSubPr>
                        <m:e>
                          <m:r>
                            <a:rPr lang="es-ES" sz="1600" i="1" dirty="0">
                              <a:latin typeface="Cambria Math" panose="02040503050406030204" pitchFamily="18" charset="0"/>
                            </a:rPr>
                            <m:t>𝑅</m:t>
                          </m:r>
                        </m:e>
                        <m:sub>
                          <m:r>
                            <a:rPr lang="es-ES" sz="1600" i="1" dirty="0">
                              <a:latin typeface="Cambria Math" panose="02040503050406030204" pitchFamily="18" charset="0"/>
                            </a:rPr>
                            <m:t>1</m:t>
                          </m:r>
                        </m:sub>
                      </m:sSub>
                      <m:sSub>
                        <m:sSubPr>
                          <m:ctrlPr>
                            <a:rPr lang="es-ES" sz="1600" i="1" dirty="0">
                              <a:latin typeface="Cambria Math" panose="02040503050406030204" pitchFamily="18" charset="0"/>
                            </a:rPr>
                          </m:ctrlPr>
                        </m:sSubPr>
                        <m:e>
                          <m:r>
                            <a:rPr lang="es-ES" sz="1600" i="1" dirty="0">
                              <a:latin typeface="Cambria Math" panose="02040503050406030204" pitchFamily="18" charset="0"/>
                            </a:rPr>
                            <m:t>𝑖</m:t>
                          </m:r>
                        </m:e>
                        <m:sub>
                          <m:r>
                            <a:rPr lang="es-ES" sz="1600" i="1" dirty="0">
                              <a:latin typeface="Cambria Math" panose="02040503050406030204" pitchFamily="18" charset="0"/>
                            </a:rPr>
                            <m:t>1</m:t>
                          </m:r>
                        </m:sub>
                      </m:sSub>
                      <m:r>
                        <a:rPr lang="es-ES" sz="1600" i="1" dirty="0">
                          <a:latin typeface="Cambria Math" panose="02040503050406030204" pitchFamily="18" charset="0"/>
                        </a:rPr>
                        <m:t>+</m:t>
                      </m:r>
                      <m:sSub>
                        <m:sSubPr>
                          <m:ctrlPr>
                            <a:rPr lang="es-ES" sz="1600" i="1" dirty="0">
                              <a:latin typeface="Cambria Math" panose="02040503050406030204" pitchFamily="18" charset="0"/>
                            </a:rPr>
                          </m:ctrlPr>
                        </m:sSubPr>
                        <m:e>
                          <m:r>
                            <a:rPr lang="es-ES" sz="1600" i="1" dirty="0">
                              <a:latin typeface="Cambria Math" panose="02040503050406030204" pitchFamily="18" charset="0"/>
                            </a:rPr>
                            <m:t>𝑅</m:t>
                          </m:r>
                        </m:e>
                        <m:sub>
                          <m:r>
                            <a:rPr lang="es-ES" sz="1600" i="1" dirty="0">
                              <a:latin typeface="Cambria Math" panose="02040503050406030204" pitchFamily="18" charset="0"/>
                            </a:rPr>
                            <m:t>2</m:t>
                          </m:r>
                        </m:sub>
                      </m:sSub>
                      <m:sSub>
                        <m:sSubPr>
                          <m:ctrlPr>
                            <a:rPr lang="es-ES" sz="1600" i="1" dirty="0">
                              <a:latin typeface="Cambria Math" panose="02040503050406030204" pitchFamily="18" charset="0"/>
                            </a:rPr>
                          </m:ctrlPr>
                        </m:sSubPr>
                        <m:e>
                          <m:r>
                            <a:rPr lang="es-ES" sz="1600" i="1" dirty="0">
                              <a:latin typeface="Cambria Math" panose="02040503050406030204" pitchFamily="18" charset="0"/>
                            </a:rPr>
                            <m:t>𝑖</m:t>
                          </m:r>
                        </m:e>
                        <m:sub>
                          <m:r>
                            <a:rPr lang="es-ES" sz="1600" i="1" dirty="0">
                              <a:latin typeface="Cambria Math" panose="02040503050406030204" pitchFamily="18" charset="0"/>
                            </a:rPr>
                            <m:t>2</m:t>
                          </m:r>
                        </m:sub>
                      </m:sSub>
                    </m:oMath>
                  </m:oMathPara>
                </a14:m>
                <a:endParaRPr lang="es-ES" sz="16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sz="1600" i="1" dirty="0">
                              <a:latin typeface="Cambria Math" panose="02040503050406030204" pitchFamily="18" charset="0"/>
                            </a:rPr>
                          </m:ctrlPr>
                        </m:sSubPr>
                        <m:e>
                          <m:r>
                            <a:rPr lang="es-ES" sz="1600" i="1" dirty="0">
                              <a:latin typeface="Cambria Math" panose="02040503050406030204" pitchFamily="18" charset="0"/>
                            </a:rPr>
                            <m:t>𝑅</m:t>
                          </m:r>
                        </m:e>
                        <m:sub>
                          <m:r>
                            <a:rPr lang="es-ES" sz="1600" i="1" dirty="0">
                              <a:latin typeface="Cambria Math" panose="02040503050406030204" pitchFamily="18" charset="0"/>
                            </a:rPr>
                            <m:t>2</m:t>
                          </m:r>
                        </m:sub>
                      </m:sSub>
                      <m:sSub>
                        <m:sSubPr>
                          <m:ctrlPr>
                            <a:rPr lang="es-ES" sz="1600" i="1" dirty="0">
                              <a:latin typeface="Cambria Math" panose="02040503050406030204" pitchFamily="18" charset="0"/>
                            </a:rPr>
                          </m:ctrlPr>
                        </m:sSubPr>
                        <m:e>
                          <m:r>
                            <a:rPr lang="es-ES" sz="1600" i="1" dirty="0">
                              <a:latin typeface="Cambria Math" panose="02040503050406030204" pitchFamily="18" charset="0"/>
                            </a:rPr>
                            <m:t>𝑖</m:t>
                          </m:r>
                        </m:e>
                        <m:sub>
                          <m:r>
                            <a:rPr lang="es-ES" sz="1600" b="0" i="1" dirty="0" smtClean="0">
                              <a:latin typeface="Cambria Math" panose="02040503050406030204" pitchFamily="18" charset="0"/>
                            </a:rPr>
                            <m:t>2</m:t>
                          </m:r>
                        </m:sub>
                      </m:sSub>
                      <m:r>
                        <a:rPr lang="es-ES" sz="1600" b="0" i="1" dirty="0" smtClean="0">
                          <a:latin typeface="Cambria Math" panose="02040503050406030204" pitchFamily="18" charset="0"/>
                        </a:rPr>
                        <m:t>−</m:t>
                      </m:r>
                      <m:sSub>
                        <m:sSubPr>
                          <m:ctrlPr>
                            <a:rPr lang="es-ES" sz="1600" i="1" dirty="0">
                              <a:latin typeface="Cambria Math" panose="02040503050406030204" pitchFamily="18" charset="0"/>
                            </a:rPr>
                          </m:ctrlPr>
                        </m:sSubPr>
                        <m:e>
                          <m:r>
                            <a:rPr lang="es-ES" sz="1600" i="1" dirty="0">
                              <a:latin typeface="Cambria Math" panose="02040503050406030204" pitchFamily="18" charset="0"/>
                            </a:rPr>
                            <m:t>𝑅</m:t>
                          </m:r>
                        </m:e>
                        <m:sub>
                          <m:r>
                            <a:rPr lang="es-ES" sz="1600" b="0" i="1" dirty="0" smtClean="0">
                              <a:latin typeface="Cambria Math" panose="02040503050406030204" pitchFamily="18" charset="0"/>
                            </a:rPr>
                            <m:t>3</m:t>
                          </m:r>
                        </m:sub>
                      </m:sSub>
                      <m:d>
                        <m:dPr>
                          <m:ctrlPr>
                            <a:rPr lang="es-ES" sz="1600" i="1" dirty="0">
                              <a:latin typeface="Cambria Math" panose="02040503050406030204" pitchFamily="18" charset="0"/>
                            </a:rPr>
                          </m:ctrlPr>
                        </m:dPr>
                        <m:e>
                          <m:sSub>
                            <m:sSubPr>
                              <m:ctrlPr>
                                <a:rPr lang="es-ES" sz="1600" i="1" dirty="0">
                                  <a:latin typeface="Cambria Math" panose="02040503050406030204" pitchFamily="18" charset="0"/>
                                </a:rPr>
                              </m:ctrlPr>
                            </m:sSubPr>
                            <m:e>
                              <m:r>
                                <a:rPr lang="es-ES" sz="1600" i="1" dirty="0">
                                  <a:latin typeface="Cambria Math" panose="02040503050406030204" pitchFamily="18" charset="0"/>
                                </a:rPr>
                                <m:t>𝑖</m:t>
                              </m:r>
                            </m:e>
                            <m:sub>
                              <m:r>
                                <a:rPr lang="es-ES" sz="1600" i="1" dirty="0">
                                  <a:latin typeface="Cambria Math" panose="02040503050406030204" pitchFamily="18" charset="0"/>
                                </a:rPr>
                                <m:t>1</m:t>
                              </m:r>
                            </m:sub>
                          </m:sSub>
                          <m:r>
                            <a:rPr lang="es-ES" sz="1600" i="1" dirty="0">
                              <a:latin typeface="Cambria Math" panose="02040503050406030204" pitchFamily="18" charset="0"/>
                            </a:rPr>
                            <m:t>−</m:t>
                          </m:r>
                          <m:sSub>
                            <m:sSubPr>
                              <m:ctrlPr>
                                <a:rPr lang="es-ES" sz="1600" i="1" dirty="0">
                                  <a:latin typeface="Cambria Math" panose="02040503050406030204" pitchFamily="18" charset="0"/>
                                </a:rPr>
                              </m:ctrlPr>
                            </m:sSubPr>
                            <m:e>
                              <m:r>
                                <a:rPr lang="es-ES" sz="1600" i="1" dirty="0">
                                  <a:latin typeface="Cambria Math" panose="02040503050406030204" pitchFamily="18" charset="0"/>
                                </a:rPr>
                                <m:t>𝑖</m:t>
                              </m:r>
                            </m:e>
                            <m:sub>
                              <m:r>
                                <a:rPr lang="es-ES" sz="1600" i="1" dirty="0">
                                  <a:latin typeface="Cambria Math" panose="02040503050406030204" pitchFamily="18" charset="0"/>
                                </a:rPr>
                                <m:t>2</m:t>
                              </m:r>
                            </m:sub>
                          </m:sSub>
                        </m:e>
                      </m:d>
                      <m:r>
                        <a:rPr lang="es-ES" sz="1600" i="1" dirty="0">
                          <a:latin typeface="Cambria Math" panose="02040503050406030204" pitchFamily="18" charset="0"/>
                        </a:rPr>
                        <m:t>−</m:t>
                      </m:r>
                      <m:sSub>
                        <m:sSubPr>
                          <m:ctrlPr>
                            <a:rPr lang="es-ES" sz="1600" i="1" dirty="0">
                              <a:latin typeface="Cambria Math" panose="02040503050406030204" pitchFamily="18" charset="0"/>
                            </a:rPr>
                          </m:ctrlPr>
                        </m:sSubPr>
                        <m:e>
                          <m:r>
                            <a:rPr lang="es-ES" sz="1600" i="1" dirty="0">
                              <a:latin typeface="Cambria Math" panose="02040503050406030204" pitchFamily="18" charset="0"/>
                            </a:rPr>
                            <m:t>𝑅</m:t>
                          </m:r>
                        </m:e>
                        <m:sub>
                          <m:r>
                            <a:rPr lang="es-ES" sz="1600" i="1" dirty="0">
                              <a:latin typeface="Cambria Math" panose="02040503050406030204" pitchFamily="18" charset="0"/>
                            </a:rPr>
                            <m:t>4</m:t>
                          </m:r>
                        </m:sub>
                      </m:sSub>
                      <m:d>
                        <m:dPr>
                          <m:ctrlPr>
                            <a:rPr lang="es-ES" sz="1600" i="1" dirty="0">
                              <a:latin typeface="Cambria Math" panose="02040503050406030204" pitchFamily="18" charset="0"/>
                            </a:rPr>
                          </m:ctrlPr>
                        </m:dPr>
                        <m:e>
                          <m:sSub>
                            <m:sSubPr>
                              <m:ctrlPr>
                                <a:rPr lang="es-ES" sz="1600" i="1" dirty="0">
                                  <a:latin typeface="Cambria Math" panose="02040503050406030204" pitchFamily="18" charset="0"/>
                                </a:rPr>
                              </m:ctrlPr>
                            </m:sSubPr>
                            <m:e>
                              <m:r>
                                <a:rPr lang="es-ES" sz="1600" i="1" dirty="0">
                                  <a:latin typeface="Cambria Math" panose="02040503050406030204" pitchFamily="18" charset="0"/>
                                </a:rPr>
                                <m:t>𝑖</m:t>
                              </m:r>
                            </m:e>
                            <m:sub>
                              <m:r>
                                <a:rPr lang="es-ES" sz="1600" i="1" dirty="0">
                                  <a:latin typeface="Cambria Math" panose="02040503050406030204" pitchFamily="18" charset="0"/>
                                </a:rPr>
                                <m:t>1</m:t>
                              </m:r>
                            </m:sub>
                          </m:sSub>
                          <m:r>
                            <a:rPr lang="es-ES" sz="1600" i="1" dirty="0">
                              <a:latin typeface="Cambria Math" panose="02040503050406030204" pitchFamily="18" charset="0"/>
                            </a:rPr>
                            <m:t>−</m:t>
                          </m:r>
                          <m:sSub>
                            <m:sSubPr>
                              <m:ctrlPr>
                                <a:rPr lang="es-ES" sz="1600" i="1" dirty="0">
                                  <a:latin typeface="Cambria Math" panose="02040503050406030204" pitchFamily="18" charset="0"/>
                                </a:rPr>
                              </m:ctrlPr>
                            </m:sSubPr>
                            <m:e>
                              <m:r>
                                <a:rPr lang="es-ES" sz="1600" i="1" dirty="0">
                                  <a:latin typeface="Cambria Math" panose="02040503050406030204" pitchFamily="18" charset="0"/>
                                </a:rPr>
                                <m:t>𝑖</m:t>
                              </m:r>
                            </m:e>
                            <m:sub>
                              <m:r>
                                <a:rPr lang="es-ES" sz="1600" i="1" dirty="0">
                                  <a:latin typeface="Cambria Math" panose="02040503050406030204" pitchFamily="18" charset="0"/>
                                </a:rPr>
                                <m:t>2</m:t>
                              </m:r>
                            </m:sub>
                          </m:sSub>
                        </m:e>
                      </m:d>
                      <m:r>
                        <a:rPr lang="es-ES" sz="1600" b="0" i="1" dirty="0" smtClean="0">
                          <a:latin typeface="Cambria Math" panose="02040503050406030204" pitchFamily="18" charset="0"/>
                        </a:rPr>
                        <m:t>=</m:t>
                      </m:r>
                      <m:r>
                        <a:rPr lang="es-ES" sz="1600" b="0" i="1" dirty="0" smtClean="0">
                          <a:latin typeface="Cambria Math" panose="02040503050406030204" pitchFamily="18" charset="0"/>
                        </a:rPr>
                        <m:t>0</m:t>
                      </m:r>
                    </m:oMath>
                  </m:oMathPara>
                </a14:m>
                <a:endParaRPr lang="es-ES" sz="1600" dirty="0"/>
              </a:p>
            </p:txBody>
          </p:sp>
        </mc:Choice>
        <mc:Fallback xmlns="">
          <p:sp>
            <p:nvSpPr>
              <p:cNvPr id="25" name="CuadroTexto 24">
                <a:extLst>
                  <a:ext uri="{FF2B5EF4-FFF2-40B4-BE49-F238E27FC236}">
                    <a16:creationId xmlns:a16="http://schemas.microsoft.com/office/drawing/2014/main" id="{9604EA14-BC82-4ED2-BCE9-88D74603CC33}"/>
                  </a:ext>
                </a:extLst>
              </p:cNvPr>
              <p:cNvSpPr txBox="1">
                <a:spLocks noRot="1" noChangeAspect="1" noMove="1" noResize="1" noEditPoints="1" noAdjustHandles="1" noChangeArrowheads="1" noChangeShapeType="1" noTextEdit="1"/>
              </p:cNvSpPr>
              <p:nvPr/>
            </p:nvSpPr>
            <p:spPr>
              <a:xfrm>
                <a:off x="5403039" y="1403284"/>
                <a:ext cx="3684408" cy="584775"/>
              </a:xfrm>
              <a:prstGeom prst="rect">
                <a:avLst/>
              </a:prstGeom>
              <a:blipFill>
                <a:blip r:embed="rId2"/>
                <a:stretch>
                  <a:fillRect/>
                </a:stretch>
              </a:blipFill>
            </p:spPr>
            <p:txBody>
              <a:bodyPr/>
              <a:lstStyle/>
              <a:p>
                <a:r>
                  <a:rPr lang="es-ES">
                    <a:noFill/>
                  </a:rPr>
                  <a:t> </a:t>
                </a:r>
              </a:p>
            </p:txBody>
          </p:sp>
        </mc:Fallback>
      </mc:AlternateContent>
      <p:grpSp>
        <p:nvGrpSpPr>
          <p:cNvPr id="16" name="Grupo 15">
            <a:extLst>
              <a:ext uri="{FF2B5EF4-FFF2-40B4-BE49-F238E27FC236}">
                <a16:creationId xmlns:a16="http://schemas.microsoft.com/office/drawing/2014/main" id="{403428F3-7279-45DF-9B7A-C134E528486F}"/>
              </a:ext>
            </a:extLst>
          </p:cNvPr>
          <p:cNvGrpSpPr/>
          <p:nvPr/>
        </p:nvGrpSpPr>
        <p:grpSpPr>
          <a:xfrm>
            <a:off x="80786" y="823789"/>
            <a:ext cx="5470306" cy="2362811"/>
            <a:chOff x="242495" y="866305"/>
            <a:chExt cx="6550911" cy="2829561"/>
          </a:xfrm>
        </p:grpSpPr>
        <p:grpSp>
          <p:nvGrpSpPr>
            <p:cNvPr id="12" name="Grupo 11">
              <a:extLst>
                <a:ext uri="{FF2B5EF4-FFF2-40B4-BE49-F238E27FC236}">
                  <a16:creationId xmlns:a16="http://schemas.microsoft.com/office/drawing/2014/main" id="{88BB366C-B3A9-4193-9145-0A3AF48ACC7A}"/>
                </a:ext>
              </a:extLst>
            </p:cNvPr>
            <p:cNvGrpSpPr/>
            <p:nvPr/>
          </p:nvGrpSpPr>
          <p:grpSpPr>
            <a:xfrm>
              <a:off x="242495" y="866305"/>
              <a:ext cx="6550911" cy="2829561"/>
              <a:chOff x="242496" y="1498599"/>
              <a:chExt cx="4469204" cy="1930401"/>
            </a:xfrm>
          </p:grpSpPr>
          <p:pic>
            <p:nvPicPr>
              <p:cNvPr id="6" name="Imagen 5">
                <a:extLst>
                  <a:ext uri="{FF2B5EF4-FFF2-40B4-BE49-F238E27FC236}">
                    <a16:creationId xmlns:a16="http://schemas.microsoft.com/office/drawing/2014/main" id="{BA73C6D9-30F8-442C-A416-6367A1E84B15}"/>
                  </a:ext>
                </a:extLst>
              </p:cNvPr>
              <p:cNvPicPr>
                <a:picLocks noChangeAspect="1"/>
              </p:cNvPicPr>
              <p:nvPr/>
            </p:nvPicPr>
            <p:blipFill rotWithShape="1">
              <a:blip r:embed="rId3"/>
              <a:srcRect t="7988" b="6352"/>
              <a:stretch/>
            </p:blipFill>
            <p:spPr>
              <a:xfrm>
                <a:off x="242496" y="1498599"/>
                <a:ext cx="4469204" cy="1930401"/>
              </a:xfrm>
              <a:prstGeom prst="rect">
                <a:avLst/>
              </a:prstGeom>
            </p:spPr>
          </p:pic>
          <p:cxnSp>
            <p:nvCxnSpPr>
              <p:cNvPr id="8" name="Conector recto 7">
                <a:extLst>
                  <a:ext uri="{FF2B5EF4-FFF2-40B4-BE49-F238E27FC236}">
                    <a16:creationId xmlns:a16="http://schemas.microsoft.com/office/drawing/2014/main" id="{402EB063-F794-4335-A7E9-F2711F9D9BB5}"/>
                  </a:ext>
                </a:extLst>
              </p:cNvPr>
              <p:cNvCxnSpPr/>
              <p:nvPr/>
            </p:nvCxnSpPr>
            <p:spPr>
              <a:xfrm>
                <a:off x="3942826" y="1887523"/>
                <a:ext cx="528506" cy="0"/>
              </a:xfrm>
              <a:prstGeom prst="line">
                <a:avLst/>
              </a:prstGeom>
              <a:ln w="15875">
                <a:solidFill>
                  <a:srgbClr val="D47D89"/>
                </a:solidFill>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66B1E997-928A-463C-A18C-E94F1C638203}"/>
                  </a:ext>
                </a:extLst>
              </p:cNvPr>
              <p:cNvCxnSpPr/>
              <p:nvPr/>
            </p:nvCxnSpPr>
            <p:spPr>
              <a:xfrm>
                <a:off x="3947589" y="3140076"/>
                <a:ext cx="528506" cy="0"/>
              </a:xfrm>
              <a:prstGeom prst="line">
                <a:avLst/>
              </a:prstGeom>
              <a:ln w="15875">
                <a:solidFill>
                  <a:srgbClr val="D47D89"/>
                </a:solidFill>
              </a:ln>
            </p:spPr>
            <p:style>
              <a:lnRef idx="1">
                <a:schemeClr val="accent1"/>
              </a:lnRef>
              <a:fillRef idx="0">
                <a:schemeClr val="accent1"/>
              </a:fillRef>
              <a:effectRef idx="0">
                <a:schemeClr val="accent1"/>
              </a:effectRef>
              <a:fontRef idx="minor">
                <a:schemeClr val="tx1"/>
              </a:fontRef>
            </p:style>
          </p:cxnSp>
          <p:sp>
            <p:nvSpPr>
              <p:cNvPr id="10" name="Elipse 9">
                <a:extLst>
                  <a:ext uri="{FF2B5EF4-FFF2-40B4-BE49-F238E27FC236}">
                    <a16:creationId xmlns:a16="http://schemas.microsoft.com/office/drawing/2014/main" id="{088C54D7-1DFD-42A5-B824-75025765F508}"/>
                  </a:ext>
                </a:extLst>
              </p:cNvPr>
              <p:cNvSpPr/>
              <p:nvPr/>
            </p:nvSpPr>
            <p:spPr>
              <a:xfrm>
                <a:off x="4471332" y="1847041"/>
                <a:ext cx="80963" cy="80963"/>
              </a:xfrm>
              <a:prstGeom prst="ellipse">
                <a:avLst/>
              </a:prstGeom>
              <a:noFill/>
              <a:ln>
                <a:solidFill>
                  <a:srgbClr val="D47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Elipse 10">
                <a:extLst>
                  <a:ext uri="{FF2B5EF4-FFF2-40B4-BE49-F238E27FC236}">
                    <a16:creationId xmlns:a16="http://schemas.microsoft.com/office/drawing/2014/main" id="{CF61FC7A-BCE4-4965-9DEB-1237E73B04FF}"/>
                  </a:ext>
                </a:extLst>
              </p:cNvPr>
              <p:cNvSpPr/>
              <p:nvPr/>
            </p:nvSpPr>
            <p:spPr>
              <a:xfrm>
                <a:off x="4471331" y="3099594"/>
                <a:ext cx="80963" cy="80963"/>
              </a:xfrm>
              <a:prstGeom prst="ellipse">
                <a:avLst/>
              </a:prstGeom>
              <a:noFill/>
              <a:ln>
                <a:solidFill>
                  <a:srgbClr val="D47D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9" name="Grupo 18">
              <a:extLst>
                <a:ext uri="{FF2B5EF4-FFF2-40B4-BE49-F238E27FC236}">
                  <a16:creationId xmlns:a16="http://schemas.microsoft.com/office/drawing/2014/main" id="{A5A59C8D-7297-4EA0-B551-46A808676FC7}"/>
                </a:ext>
              </a:extLst>
            </p:cNvPr>
            <p:cNvGrpSpPr/>
            <p:nvPr/>
          </p:nvGrpSpPr>
          <p:grpSpPr>
            <a:xfrm>
              <a:off x="1566153" y="1624523"/>
              <a:ext cx="4011039" cy="1381328"/>
              <a:chOff x="1566153" y="2256817"/>
              <a:chExt cx="4011039" cy="1381328"/>
            </a:xfrm>
          </p:grpSpPr>
          <p:cxnSp>
            <p:nvCxnSpPr>
              <p:cNvPr id="14" name="Conector recto de flecha 13">
                <a:extLst>
                  <a:ext uri="{FF2B5EF4-FFF2-40B4-BE49-F238E27FC236}">
                    <a16:creationId xmlns:a16="http://schemas.microsoft.com/office/drawing/2014/main" id="{E8BB5DA0-3405-4D81-A4F0-676BDC7F5BC9}"/>
                  </a:ext>
                </a:extLst>
              </p:cNvPr>
              <p:cNvCxnSpPr/>
              <p:nvPr/>
            </p:nvCxnSpPr>
            <p:spPr>
              <a:xfrm>
                <a:off x="1566153" y="2256817"/>
                <a:ext cx="129377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Conector recto de flecha 14">
                <a:extLst>
                  <a:ext uri="{FF2B5EF4-FFF2-40B4-BE49-F238E27FC236}">
                    <a16:creationId xmlns:a16="http://schemas.microsoft.com/office/drawing/2014/main" id="{BDF73171-C1B8-4019-948C-5685208F424A}"/>
                  </a:ext>
                </a:extLst>
              </p:cNvPr>
              <p:cNvCxnSpPr>
                <a:cxnSpLocks/>
              </p:cNvCxnSpPr>
              <p:nvPr/>
            </p:nvCxnSpPr>
            <p:spPr>
              <a:xfrm>
                <a:off x="3197158" y="2350851"/>
                <a:ext cx="0" cy="12872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Conector recto de flecha 16">
                <a:extLst>
                  <a:ext uri="{FF2B5EF4-FFF2-40B4-BE49-F238E27FC236}">
                    <a16:creationId xmlns:a16="http://schemas.microsoft.com/office/drawing/2014/main" id="{19DBECE0-6B17-4907-9906-910A3CC47A6D}"/>
                  </a:ext>
                </a:extLst>
              </p:cNvPr>
              <p:cNvCxnSpPr/>
              <p:nvPr/>
            </p:nvCxnSpPr>
            <p:spPr>
              <a:xfrm>
                <a:off x="4111557" y="2263302"/>
                <a:ext cx="129377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Conector recto de flecha 17">
                <a:extLst>
                  <a:ext uri="{FF2B5EF4-FFF2-40B4-BE49-F238E27FC236}">
                    <a16:creationId xmlns:a16="http://schemas.microsoft.com/office/drawing/2014/main" id="{C88D6EF7-F113-4CB7-8AAE-7EA170A0093E}"/>
                  </a:ext>
                </a:extLst>
              </p:cNvPr>
              <p:cNvCxnSpPr>
                <a:cxnSpLocks/>
              </p:cNvCxnSpPr>
              <p:nvPr/>
            </p:nvCxnSpPr>
            <p:spPr>
              <a:xfrm>
                <a:off x="5577192" y="2350851"/>
                <a:ext cx="0" cy="12872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24" name="Grupo 23">
              <a:extLst>
                <a:ext uri="{FF2B5EF4-FFF2-40B4-BE49-F238E27FC236}">
                  <a16:creationId xmlns:a16="http://schemas.microsoft.com/office/drawing/2014/main" id="{85F5CBA2-514C-4322-A6E2-F3816E412861}"/>
                </a:ext>
              </a:extLst>
            </p:cNvPr>
            <p:cNvGrpSpPr/>
            <p:nvPr/>
          </p:nvGrpSpPr>
          <p:grpSpPr>
            <a:xfrm>
              <a:off x="1566153" y="1056624"/>
              <a:ext cx="4494566" cy="1861997"/>
              <a:chOff x="1566153" y="1688918"/>
              <a:chExt cx="4494566" cy="1861997"/>
            </a:xfrm>
          </p:grpSpPr>
          <p:sp>
            <p:nvSpPr>
              <p:cNvPr id="20" name="CuadroTexto 19">
                <a:extLst>
                  <a:ext uri="{FF2B5EF4-FFF2-40B4-BE49-F238E27FC236}">
                    <a16:creationId xmlns:a16="http://schemas.microsoft.com/office/drawing/2014/main" id="{60A7AEAC-93C9-4298-81FE-4CE4BE5E8BA0}"/>
                  </a:ext>
                </a:extLst>
              </p:cNvPr>
              <p:cNvSpPr txBox="1"/>
              <p:nvPr/>
            </p:nvSpPr>
            <p:spPr>
              <a:xfrm>
                <a:off x="1566153" y="1693042"/>
                <a:ext cx="1229824" cy="369332"/>
              </a:xfrm>
              <a:prstGeom prst="rect">
                <a:avLst/>
              </a:prstGeom>
              <a:noFill/>
            </p:spPr>
            <p:txBody>
              <a:bodyPr wrap="none" rtlCol="0">
                <a:spAutoFit/>
              </a:bodyPr>
              <a:lstStyle/>
              <a:p>
                <a:r>
                  <a:rPr lang="es-ES" dirty="0"/>
                  <a:t>+             -</a:t>
                </a:r>
              </a:p>
            </p:txBody>
          </p:sp>
          <p:sp>
            <p:nvSpPr>
              <p:cNvPr id="21" name="CuadroTexto 20">
                <a:extLst>
                  <a:ext uri="{FF2B5EF4-FFF2-40B4-BE49-F238E27FC236}">
                    <a16:creationId xmlns:a16="http://schemas.microsoft.com/office/drawing/2014/main" id="{05E1BDA9-B232-467A-B1CA-07338D8227DF}"/>
                  </a:ext>
                </a:extLst>
              </p:cNvPr>
              <p:cNvSpPr txBox="1"/>
              <p:nvPr/>
            </p:nvSpPr>
            <p:spPr>
              <a:xfrm>
                <a:off x="4111557" y="1688918"/>
                <a:ext cx="1229824" cy="369332"/>
              </a:xfrm>
              <a:prstGeom prst="rect">
                <a:avLst/>
              </a:prstGeom>
              <a:noFill/>
            </p:spPr>
            <p:txBody>
              <a:bodyPr wrap="none" rtlCol="0">
                <a:spAutoFit/>
              </a:bodyPr>
              <a:lstStyle/>
              <a:p>
                <a:r>
                  <a:rPr lang="es-ES" dirty="0"/>
                  <a:t>+             -</a:t>
                </a:r>
              </a:p>
            </p:txBody>
          </p:sp>
          <p:sp>
            <p:nvSpPr>
              <p:cNvPr id="22" name="CuadroTexto 21">
                <a:extLst>
                  <a:ext uri="{FF2B5EF4-FFF2-40B4-BE49-F238E27FC236}">
                    <a16:creationId xmlns:a16="http://schemas.microsoft.com/office/drawing/2014/main" id="{1A1076A6-EE28-4DDD-891D-18817873BE90}"/>
                  </a:ext>
                </a:extLst>
              </p:cNvPr>
              <p:cNvSpPr txBox="1"/>
              <p:nvPr/>
            </p:nvSpPr>
            <p:spPr>
              <a:xfrm>
                <a:off x="3197158" y="2320819"/>
                <a:ext cx="319318" cy="1200329"/>
              </a:xfrm>
              <a:prstGeom prst="rect">
                <a:avLst/>
              </a:prstGeom>
              <a:noFill/>
            </p:spPr>
            <p:txBody>
              <a:bodyPr wrap="none" rtlCol="0">
                <a:spAutoFit/>
              </a:bodyPr>
              <a:lstStyle/>
              <a:p>
                <a:r>
                  <a:rPr lang="es-ES" dirty="0"/>
                  <a:t>+</a:t>
                </a:r>
              </a:p>
              <a:p>
                <a:endParaRPr lang="es-ES" dirty="0"/>
              </a:p>
              <a:p>
                <a:endParaRPr lang="es-ES" dirty="0"/>
              </a:p>
              <a:p>
                <a:r>
                  <a:rPr lang="es-ES" dirty="0"/>
                  <a:t>-</a:t>
                </a:r>
              </a:p>
            </p:txBody>
          </p:sp>
          <p:sp>
            <p:nvSpPr>
              <p:cNvPr id="23" name="CuadroTexto 22">
                <a:extLst>
                  <a:ext uri="{FF2B5EF4-FFF2-40B4-BE49-F238E27FC236}">
                    <a16:creationId xmlns:a16="http://schemas.microsoft.com/office/drawing/2014/main" id="{7B87B493-F55E-4FC8-A21A-6E1E9A80C670}"/>
                  </a:ext>
                </a:extLst>
              </p:cNvPr>
              <p:cNvSpPr txBox="1"/>
              <p:nvPr/>
            </p:nvSpPr>
            <p:spPr>
              <a:xfrm>
                <a:off x="5741401" y="2350586"/>
                <a:ext cx="319318" cy="1200329"/>
              </a:xfrm>
              <a:prstGeom prst="rect">
                <a:avLst/>
              </a:prstGeom>
              <a:noFill/>
            </p:spPr>
            <p:txBody>
              <a:bodyPr wrap="none" rtlCol="0">
                <a:spAutoFit/>
              </a:bodyPr>
              <a:lstStyle/>
              <a:p>
                <a:r>
                  <a:rPr lang="es-ES" dirty="0"/>
                  <a:t>+</a:t>
                </a:r>
              </a:p>
              <a:p>
                <a:endParaRPr lang="es-ES" dirty="0"/>
              </a:p>
              <a:p>
                <a:endParaRPr lang="es-ES" dirty="0"/>
              </a:p>
              <a:p>
                <a:r>
                  <a:rPr lang="es-ES" dirty="0"/>
                  <a:t>-</a:t>
                </a:r>
              </a:p>
            </p:txBody>
          </p:sp>
        </p:grpSp>
        <p:grpSp>
          <p:nvGrpSpPr>
            <p:cNvPr id="30" name="Grupo 29">
              <a:extLst>
                <a:ext uri="{FF2B5EF4-FFF2-40B4-BE49-F238E27FC236}">
                  <a16:creationId xmlns:a16="http://schemas.microsoft.com/office/drawing/2014/main" id="{5AD5243E-F215-4EF3-8A1E-45303F9946CE}"/>
                </a:ext>
              </a:extLst>
            </p:cNvPr>
            <p:cNvGrpSpPr/>
            <p:nvPr/>
          </p:nvGrpSpPr>
          <p:grpSpPr>
            <a:xfrm>
              <a:off x="1201950" y="1533626"/>
              <a:ext cx="4385487" cy="1154162"/>
              <a:chOff x="1201950" y="2165920"/>
              <a:chExt cx="4385487" cy="1154162"/>
            </a:xfrm>
          </p:grpSpPr>
          <p:sp>
            <p:nvSpPr>
              <p:cNvPr id="26" name="CuadroTexto 25">
                <a:extLst>
                  <a:ext uri="{FF2B5EF4-FFF2-40B4-BE49-F238E27FC236}">
                    <a16:creationId xmlns:a16="http://schemas.microsoft.com/office/drawing/2014/main" id="{DDC40CCB-0263-496A-8AD2-6E86CC24187F}"/>
                  </a:ext>
                </a:extLst>
              </p:cNvPr>
              <p:cNvSpPr txBox="1"/>
              <p:nvPr/>
            </p:nvSpPr>
            <p:spPr>
              <a:xfrm>
                <a:off x="1201950" y="2165920"/>
                <a:ext cx="364202" cy="369332"/>
              </a:xfrm>
              <a:prstGeom prst="rect">
                <a:avLst/>
              </a:prstGeom>
              <a:noFill/>
            </p:spPr>
            <p:txBody>
              <a:bodyPr wrap="none" rtlCol="0">
                <a:spAutoFit/>
              </a:bodyPr>
              <a:lstStyle/>
              <a:p>
                <a:r>
                  <a:rPr lang="es-ES" dirty="0"/>
                  <a:t>i1</a:t>
                </a:r>
              </a:p>
            </p:txBody>
          </p:sp>
          <p:sp>
            <p:nvSpPr>
              <p:cNvPr id="27" name="CuadroTexto 26">
                <a:extLst>
                  <a:ext uri="{FF2B5EF4-FFF2-40B4-BE49-F238E27FC236}">
                    <a16:creationId xmlns:a16="http://schemas.microsoft.com/office/drawing/2014/main" id="{ABB3CBF9-3F46-4EDD-9877-FC0623DDFC40}"/>
                  </a:ext>
                </a:extLst>
              </p:cNvPr>
              <p:cNvSpPr txBox="1"/>
              <p:nvPr/>
            </p:nvSpPr>
            <p:spPr>
              <a:xfrm>
                <a:off x="2874586" y="2728713"/>
                <a:ext cx="364202" cy="369332"/>
              </a:xfrm>
              <a:prstGeom prst="rect">
                <a:avLst/>
              </a:prstGeom>
              <a:noFill/>
            </p:spPr>
            <p:txBody>
              <a:bodyPr wrap="none" rtlCol="0">
                <a:spAutoFit/>
              </a:bodyPr>
              <a:lstStyle/>
              <a:p>
                <a:r>
                  <a:rPr lang="es-ES" dirty="0"/>
                  <a:t>i2</a:t>
                </a:r>
              </a:p>
            </p:txBody>
          </p:sp>
          <p:sp>
            <p:nvSpPr>
              <p:cNvPr id="28" name="CuadroTexto 27">
                <a:extLst>
                  <a:ext uri="{FF2B5EF4-FFF2-40B4-BE49-F238E27FC236}">
                    <a16:creationId xmlns:a16="http://schemas.microsoft.com/office/drawing/2014/main" id="{62DDAF0F-92C3-4894-8EB5-4624CCC0C84E}"/>
                  </a:ext>
                </a:extLst>
              </p:cNvPr>
              <p:cNvSpPr txBox="1"/>
              <p:nvPr/>
            </p:nvSpPr>
            <p:spPr>
              <a:xfrm>
                <a:off x="5108125" y="2283689"/>
                <a:ext cx="364202" cy="369332"/>
              </a:xfrm>
              <a:prstGeom prst="rect">
                <a:avLst/>
              </a:prstGeom>
              <a:noFill/>
            </p:spPr>
            <p:txBody>
              <a:bodyPr wrap="none" rtlCol="0">
                <a:spAutoFit/>
              </a:bodyPr>
              <a:lstStyle/>
              <a:p>
                <a:r>
                  <a:rPr lang="es-ES" dirty="0"/>
                  <a:t>i3</a:t>
                </a:r>
              </a:p>
            </p:txBody>
          </p:sp>
          <p:sp>
            <p:nvSpPr>
              <p:cNvPr id="29" name="CuadroTexto 28">
                <a:extLst>
                  <a:ext uri="{FF2B5EF4-FFF2-40B4-BE49-F238E27FC236}">
                    <a16:creationId xmlns:a16="http://schemas.microsoft.com/office/drawing/2014/main" id="{402EC1ED-1B02-4FCD-B2C7-86159C634DA0}"/>
                  </a:ext>
                </a:extLst>
              </p:cNvPr>
              <p:cNvSpPr txBox="1"/>
              <p:nvPr/>
            </p:nvSpPr>
            <p:spPr>
              <a:xfrm>
                <a:off x="5223235" y="2950750"/>
                <a:ext cx="364202" cy="369332"/>
              </a:xfrm>
              <a:prstGeom prst="rect">
                <a:avLst/>
              </a:prstGeom>
              <a:noFill/>
            </p:spPr>
            <p:txBody>
              <a:bodyPr wrap="none" rtlCol="0">
                <a:spAutoFit/>
              </a:bodyPr>
              <a:lstStyle/>
              <a:p>
                <a:r>
                  <a:rPr lang="es-ES" dirty="0"/>
                  <a:t>i3</a:t>
                </a:r>
              </a:p>
            </p:txBody>
          </p:sp>
        </p:grpSp>
      </p:grpSp>
      <mc:AlternateContent xmlns:mc="http://schemas.openxmlformats.org/markup-compatibility/2006" xmlns:a14="http://schemas.microsoft.com/office/drawing/2010/main">
        <mc:Choice Requires="a14">
          <p:sp>
            <p:nvSpPr>
              <p:cNvPr id="35" name="CuadroTexto 34">
                <a:extLst>
                  <a:ext uri="{FF2B5EF4-FFF2-40B4-BE49-F238E27FC236}">
                    <a16:creationId xmlns:a16="http://schemas.microsoft.com/office/drawing/2014/main" id="{69FCE628-7839-424C-B6BE-6EBC150125F8}"/>
                  </a:ext>
                </a:extLst>
              </p:cNvPr>
              <p:cNvSpPr txBox="1"/>
              <p:nvPr/>
            </p:nvSpPr>
            <p:spPr>
              <a:xfrm>
                <a:off x="175706" y="3168375"/>
                <a:ext cx="7944218"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b="0" i="1" dirty="0" smtClean="0">
                          <a:latin typeface="Cambria Math" panose="02040503050406030204" pitchFamily="18" charset="0"/>
                        </a:rPr>
                        <m:t>6</m:t>
                      </m:r>
                      <m:r>
                        <a:rPr lang="es-ES" b="0" i="1" dirty="0" smtClean="0">
                          <a:latin typeface="Cambria Math" panose="02040503050406030204" pitchFamily="18" charset="0"/>
                        </a:rPr>
                        <m:t>=</m:t>
                      </m:r>
                      <m:r>
                        <a:rPr lang="es-ES" b="0" i="1" dirty="0" smtClean="0">
                          <a:latin typeface="Cambria Math" panose="02040503050406030204" pitchFamily="18" charset="0"/>
                        </a:rPr>
                        <m:t>10</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r>
                        <a:rPr lang="es-ES" i="1" dirty="0">
                          <a:latin typeface="Cambria Math" panose="02040503050406030204" pitchFamily="18" charset="0"/>
                        </a:rPr>
                        <m:t>+</m:t>
                      </m:r>
                      <m:r>
                        <a:rPr lang="es-ES" b="0" i="1" dirty="0" smtClean="0">
                          <a:latin typeface="Cambria Math" panose="02040503050406030204" pitchFamily="18" charset="0"/>
                        </a:rPr>
                        <m:t>10</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oMath>
                  </m:oMathPara>
                </a14:m>
                <a:endParaRPr lang="es-ES" dirty="0"/>
              </a:p>
              <a:p>
                <a:pPr/>
                <a14:m>
                  <m:oMathPara xmlns:m="http://schemas.openxmlformats.org/officeDocument/2006/math">
                    <m:oMathParaPr>
                      <m:jc m:val="centerGroup"/>
                    </m:oMathParaPr>
                    <m:oMath xmlns:m="http://schemas.openxmlformats.org/officeDocument/2006/math">
                      <m:r>
                        <a:rPr lang="es-ES" b="0" i="1" dirty="0" smtClean="0">
                          <a:latin typeface="Cambria Math" panose="02040503050406030204" pitchFamily="18" charset="0"/>
                        </a:rPr>
                        <m:t>10</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2</m:t>
                          </m:r>
                        </m:sub>
                      </m:sSub>
                      <m:r>
                        <a:rPr lang="es-ES" b="0" i="1" dirty="0" smtClean="0">
                          <a:latin typeface="Cambria Math" panose="02040503050406030204" pitchFamily="18" charset="0"/>
                        </a:rPr>
                        <m:t>−</m:t>
                      </m:r>
                      <m:r>
                        <a:rPr lang="es-ES" i="1" dirty="0" smtClean="0">
                          <a:latin typeface="Cambria Math" panose="02040503050406030204" pitchFamily="18" charset="0"/>
                        </a:rPr>
                        <m:t>2</m:t>
                      </m:r>
                      <m:r>
                        <a:rPr lang="es-ES" b="0" i="1" dirty="0" smtClean="0">
                          <a:latin typeface="Cambria Math" panose="02040503050406030204" pitchFamily="18" charset="0"/>
                        </a:rPr>
                        <m:t>0</m:t>
                      </m:r>
                      <m:d>
                        <m:dPr>
                          <m:ctrlPr>
                            <a:rPr lang="es-ES" i="1" dirty="0">
                              <a:latin typeface="Cambria Math" panose="02040503050406030204" pitchFamily="18" charset="0"/>
                            </a:rPr>
                          </m:ctrlPr>
                        </m:dPr>
                        <m:e>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e>
                      </m:d>
                      <m:r>
                        <a:rPr lang="es-ES" i="1" dirty="0">
                          <a:latin typeface="Cambria Math" panose="02040503050406030204" pitchFamily="18" charset="0"/>
                        </a:rPr>
                        <m:t>−</m:t>
                      </m:r>
                      <m:r>
                        <a:rPr lang="es-ES" b="0" i="1" dirty="0" smtClean="0">
                          <a:latin typeface="Cambria Math" panose="02040503050406030204" pitchFamily="18" charset="0"/>
                        </a:rPr>
                        <m:t>20</m:t>
                      </m:r>
                      <m:d>
                        <m:dPr>
                          <m:ctrlPr>
                            <a:rPr lang="es-ES" i="1" dirty="0">
                              <a:latin typeface="Cambria Math" panose="02040503050406030204" pitchFamily="18" charset="0"/>
                            </a:rPr>
                          </m:ctrlPr>
                        </m:dPr>
                        <m:e>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e>
                      </m:d>
                      <m:r>
                        <a:rPr lang="es-ES" b="0" i="1" dirty="0" smtClean="0">
                          <a:latin typeface="Cambria Math" panose="02040503050406030204" pitchFamily="18" charset="0"/>
                        </a:rPr>
                        <m:t>=</m:t>
                      </m:r>
                      <m:r>
                        <a:rPr lang="es-ES" b="0" i="1" dirty="0" smtClean="0">
                          <a:latin typeface="Cambria Math" panose="02040503050406030204" pitchFamily="18" charset="0"/>
                        </a:rPr>
                        <m:t>0</m:t>
                      </m:r>
                      <m:r>
                        <a:rPr lang="es-ES" b="0" i="1" dirty="0" smtClean="0">
                          <a:latin typeface="Cambria Math" panose="02040503050406030204" pitchFamily="18" charset="0"/>
                        </a:rPr>
                        <m:t>→−</m:t>
                      </m:r>
                      <m:r>
                        <a:rPr lang="es-ES" b="0" i="1" dirty="0" smtClean="0">
                          <a:latin typeface="Cambria Math" panose="02040503050406030204" pitchFamily="18" charset="0"/>
                        </a:rPr>
                        <m:t>40</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r>
                        <a:rPr lang="es-ES" b="0" i="1" dirty="0" smtClean="0">
                          <a:latin typeface="Cambria Math" panose="02040503050406030204" pitchFamily="18" charset="0"/>
                        </a:rPr>
                        <m:t>+</m:t>
                      </m:r>
                      <m:r>
                        <a:rPr lang="es-ES" b="0" i="1" dirty="0" smtClean="0">
                          <a:latin typeface="Cambria Math" panose="02040503050406030204" pitchFamily="18" charset="0"/>
                        </a:rPr>
                        <m:t>50</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2</m:t>
                          </m:r>
                        </m:sub>
                      </m:sSub>
                      <m:r>
                        <a:rPr lang="es-ES" b="0" i="1" dirty="0" smtClean="0">
                          <a:latin typeface="Cambria Math" panose="02040503050406030204" pitchFamily="18" charset="0"/>
                        </a:rPr>
                        <m:t>=</m:t>
                      </m:r>
                      <m:r>
                        <a:rPr lang="es-ES" b="0" i="1" dirty="0" smtClean="0">
                          <a:latin typeface="Cambria Math" panose="02040503050406030204" pitchFamily="18" charset="0"/>
                        </a:rPr>
                        <m:t>0</m:t>
                      </m:r>
                    </m:oMath>
                  </m:oMathPara>
                </a14:m>
                <a:endParaRPr lang="es-ES" dirty="0"/>
              </a:p>
            </p:txBody>
          </p:sp>
        </mc:Choice>
        <mc:Fallback xmlns="">
          <p:sp>
            <p:nvSpPr>
              <p:cNvPr id="35" name="CuadroTexto 34">
                <a:extLst>
                  <a:ext uri="{FF2B5EF4-FFF2-40B4-BE49-F238E27FC236}">
                    <a16:creationId xmlns:a16="http://schemas.microsoft.com/office/drawing/2014/main" id="{69FCE628-7839-424C-B6BE-6EBC150125F8}"/>
                  </a:ext>
                </a:extLst>
              </p:cNvPr>
              <p:cNvSpPr txBox="1">
                <a:spLocks noRot="1" noChangeAspect="1" noMove="1" noResize="1" noEditPoints="1" noAdjustHandles="1" noChangeArrowheads="1" noChangeShapeType="1" noTextEdit="1"/>
              </p:cNvSpPr>
              <p:nvPr/>
            </p:nvSpPr>
            <p:spPr>
              <a:xfrm>
                <a:off x="175706" y="3168375"/>
                <a:ext cx="7944218" cy="646331"/>
              </a:xfrm>
              <a:prstGeom prst="rect">
                <a:avLst/>
              </a:prstGeom>
              <a:blipFill>
                <a:blip r:embed="rId4"/>
                <a:stretch>
                  <a:fillRect/>
                </a:stretch>
              </a:blipFill>
            </p:spPr>
            <p:txBody>
              <a:bodyPr/>
              <a:lstStyle/>
              <a:p>
                <a:r>
                  <a:rPr lang="es-ES">
                    <a:noFill/>
                  </a:rPr>
                  <a:t> </a:t>
                </a:r>
              </a:p>
            </p:txBody>
          </p:sp>
        </mc:Fallback>
      </mc:AlternateContent>
      <p:sp>
        <p:nvSpPr>
          <p:cNvPr id="2" name="Flecha: a la derecha 1">
            <a:extLst>
              <a:ext uri="{FF2B5EF4-FFF2-40B4-BE49-F238E27FC236}">
                <a16:creationId xmlns:a16="http://schemas.microsoft.com/office/drawing/2014/main" id="{BDED8F80-C2C3-4842-8892-5EE0983A642F}"/>
              </a:ext>
            </a:extLst>
          </p:cNvPr>
          <p:cNvSpPr/>
          <p:nvPr/>
        </p:nvSpPr>
        <p:spPr>
          <a:xfrm>
            <a:off x="466410" y="3424831"/>
            <a:ext cx="535021" cy="2493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3" name="Rectángulo 2">
                <a:extLst>
                  <a:ext uri="{FF2B5EF4-FFF2-40B4-BE49-F238E27FC236}">
                    <a16:creationId xmlns:a16="http://schemas.microsoft.com/office/drawing/2014/main" id="{DADB54C7-7948-42A8-BF84-7F88240A2191}"/>
                  </a:ext>
                </a:extLst>
              </p:cNvPr>
              <p:cNvSpPr/>
              <p:nvPr/>
            </p:nvSpPr>
            <p:spPr>
              <a:xfrm>
                <a:off x="26402" y="3819081"/>
                <a:ext cx="2678028" cy="115858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i="1" dirty="0" smtClean="0">
                          <a:latin typeface="Cambria Math" panose="02040503050406030204" pitchFamily="18" charset="0"/>
                        </a:rPr>
                        <m:t>6</m:t>
                      </m:r>
                      <m:r>
                        <a:rPr lang="es-ES" i="1" dirty="0" smtClean="0">
                          <a:latin typeface="Cambria Math" panose="02040503050406030204" pitchFamily="18" charset="0"/>
                        </a:rPr>
                        <m:t>=</m:t>
                      </m:r>
                      <m:r>
                        <a:rPr lang="es-ES" b="0" i="1" dirty="0" smtClean="0">
                          <a:latin typeface="Cambria Math" panose="02040503050406030204" pitchFamily="18" charset="0"/>
                        </a:rPr>
                        <m:t>1</m:t>
                      </m:r>
                      <m:r>
                        <a:rPr lang="es-ES" i="1" dirty="0">
                          <a:latin typeface="Cambria Math" panose="02040503050406030204" pitchFamily="18" charset="0"/>
                        </a:rPr>
                        <m:t>0</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r>
                        <a:rPr lang="es-ES" b="0" i="1" dirty="0" smtClean="0">
                          <a:latin typeface="Cambria Math" panose="02040503050406030204" pitchFamily="18" charset="0"/>
                        </a:rPr>
                        <m:t>+</m:t>
                      </m:r>
                      <m:r>
                        <a:rPr lang="es-ES" i="1" dirty="0">
                          <a:latin typeface="Cambria Math" panose="02040503050406030204" pitchFamily="18" charset="0"/>
                        </a:rPr>
                        <m:t>10</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oMath>
                  </m:oMathPara>
                </a14:m>
                <a:endParaRPr lang="es-ES" dirty="0"/>
              </a:p>
              <a:p>
                <a:pPr/>
                <a14:m>
                  <m:oMathPara xmlns:m="http://schemas.openxmlformats.org/officeDocument/2006/math">
                    <m:oMathParaPr>
                      <m:jc m:val="centerGroup"/>
                    </m:oMathParaPr>
                    <m:oMath xmlns:m="http://schemas.openxmlformats.org/officeDocument/2006/math">
                      <m:r>
                        <a:rPr lang="es-ES" i="1" dirty="0">
                          <a:latin typeface="Cambria Math" panose="02040503050406030204" pitchFamily="18" charset="0"/>
                        </a:rPr>
                        <m:t>−</m:t>
                      </m:r>
                      <m:r>
                        <a:rPr lang="es-ES" i="1" dirty="0">
                          <a:latin typeface="Cambria Math" panose="02040503050406030204" pitchFamily="18" charset="0"/>
                        </a:rPr>
                        <m:t>40</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r>
                        <a:rPr lang="es-ES" i="1" dirty="0">
                          <a:latin typeface="Cambria Math" panose="02040503050406030204" pitchFamily="18" charset="0"/>
                        </a:rPr>
                        <m:t>+</m:t>
                      </m:r>
                      <m:r>
                        <a:rPr lang="es-ES" i="1" dirty="0">
                          <a:latin typeface="Cambria Math" panose="02040503050406030204" pitchFamily="18" charset="0"/>
                        </a:rPr>
                        <m:t>50</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r>
                        <a:rPr lang="es-ES" i="1" dirty="0">
                          <a:latin typeface="Cambria Math" panose="02040503050406030204" pitchFamily="18" charset="0"/>
                        </a:rPr>
                        <m:t>=</m:t>
                      </m:r>
                      <m:r>
                        <a:rPr lang="es-ES" i="1" dirty="0">
                          <a:latin typeface="Cambria Math" panose="02040503050406030204" pitchFamily="18" charset="0"/>
                        </a:rPr>
                        <m:t>0</m:t>
                      </m:r>
                      <m:r>
                        <a:rPr lang="es-ES" b="0" i="0" dirty="0" smtClean="0">
                          <a:latin typeface="Cambria Math" panose="02040503050406030204" pitchFamily="18" charset="0"/>
                        </a:rPr>
                        <m:t>→</m:t>
                      </m:r>
                    </m:oMath>
                  </m:oMathPara>
                </a14:m>
                <a:endParaRPr lang="es-ES" b="0" i="0"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r>
                        <a:rPr lang="es-ES" b="0" i="1" dirty="0" smtClean="0">
                          <a:latin typeface="Cambria Math" panose="02040503050406030204" pitchFamily="18" charset="0"/>
                        </a:rPr>
                        <m:t>=</m:t>
                      </m:r>
                      <m:f>
                        <m:fPr>
                          <m:ctrlPr>
                            <a:rPr lang="es-ES" b="0" i="1" dirty="0" smtClean="0">
                              <a:latin typeface="Cambria Math" panose="02040503050406030204" pitchFamily="18" charset="0"/>
                            </a:rPr>
                          </m:ctrlPr>
                        </m:fPr>
                        <m:num>
                          <m:r>
                            <a:rPr lang="es-ES" b="0" i="1" dirty="0" smtClean="0">
                              <a:latin typeface="Cambria Math" panose="02040503050406030204" pitchFamily="18" charset="0"/>
                            </a:rPr>
                            <m:t>40</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1</m:t>
                              </m:r>
                            </m:sub>
                          </m:sSub>
                        </m:num>
                        <m:den>
                          <m:r>
                            <a:rPr lang="es-ES" b="0" i="1" dirty="0" smtClean="0">
                              <a:latin typeface="Cambria Math" panose="02040503050406030204" pitchFamily="18" charset="0"/>
                            </a:rPr>
                            <m:t>50</m:t>
                          </m:r>
                        </m:den>
                      </m:f>
                      <m:r>
                        <a:rPr lang="es-ES" b="0" i="1" dirty="0" smtClean="0">
                          <a:latin typeface="Cambria Math" panose="02040503050406030204" pitchFamily="18" charset="0"/>
                        </a:rPr>
                        <m:t>=</m:t>
                      </m:r>
                      <m:f>
                        <m:fPr>
                          <m:ctrlPr>
                            <a:rPr lang="es-ES" i="1" dirty="0">
                              <a:latin typeface="Cambria Math" panose="02040503050406030204" pitchFamily="18" charset="0"/>
                            </a:rPr>
                          </m:ctrlPr>
                        </m:fPr>
                        <m:num>
                          <m:r>
                            <a:rPr lang="es-ES" i="1" dirty="0">
                              <a:latin typeface="Cambria Math" panose="02040503050406030204" pitchFamily="18" charset="0"/>
                            </a:rPr>
                            <m:t>4</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num>
                        <m:den>
                          <m:r>
                            <a:rPr lang="es-ES" i="1" dirty="0">
                              <a:latin typeface="Cambria Math" panose="02040503050406030204" pitchFamily="18" charset="0"/>
                            </a:rPr>
                            <m:t>5</m:t>
                          </m:r>
                        </m:den>
                      </m:f>
                    </m:oMath>
                  </m:oMathPara>
                </a14:m>
                <a:endParaRPr lang="es-ES" dirty="0"/>
              </a:p>
            </p:txBody>
          </p:sp>
        </mc:Choice>
        <mc:Fallback xmlns="">
          <p:sp>
            <p:nvSpPr>
              <p:cNvPr id="3" name="Rectángulo 2">
                <a:extLst>
                  <a:ext uri="{FF2B5EF4-FFF2-40B4-BE49-F238E27FC236}">
                    <a16:creationId xmlns:a16="http://schemas.microsoft.com/office/drawing/2014/main" id="{DADB54C7-7948-42A8-BF84-7F88240A2191}"/>
                  </a:ext>
                </a:extLst>
              </p:cNvPr>
              <p:cNvSpPr>
                <a:spLocks noRot="1" noChangeAspect="1" noMove="1" noResize="1" noEditPoints="1" noAdjustHandles="1" noChangeArrowheads="1" noChangeShapeType="1" noTextEdit="1"/>
              </p:cNvSpPr>
              <p:nvPr/>
            </p:nvSpPr>
            <p:spPr>
              <a:xfrm>
                <a:off x="26402" y="3819081"/>
                <a:ext cx="2678028" cy="1158587"/>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 name="Rectángulo 3">
                <a:extLst>
                  <a:ext uri="{FF2B5EF4-FFF2-40B4-BE49-F238E27FC236}">
                    <a16:creationId xmlns:a16="http://schemas.microsoft.com/office/drawing/2014/main" id="{ED6AC531-B2E3-4C3C-B5D9-8032D71E476A}"/>
                  </a:ext>
                </a:extLst>
              </p:cNvPr>
              <p:cNvSpPr/>
              <p:nvPr/>
            </p:nvSpPr>
            <p:spPr>
              <a:xfrm>
                <a:off x="2772496" y="4011466"/>
                <a:ext cx="5030480" cy="6127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dirty="0" smtClean="0">
                          <a:latin typeface="Cambria Math" panose="02040503050406030204" pitchFamily="18" charset="0"/>
                        </a:rPr>
                        <m:t>6</m:t>
                      </m:r>
                      <m:r>
                        <a:rPr lang="es-ES" i="1" dirty="0" smtClean="0">
                          <a:latin typeface="Cambria Math" panose="02040503050406030204" pitchFamily="18" charset="0"/>
                        </a:rPr>
                        <m:t>=</m:t>
                      </m:r>
                      <m:r>
                        <a:rPr lang="es-ES" b="0" i="1" dirty="0" smtClean="0">
                          <a:latin typeface="Cambria Math" panose="02040503050406030204" pitchFamily="18" charset="0"/>
                        </a:rPr>
                        <m:t>1</m:t>
                      </m:r>
                      <m:r>
                        <a:rPr lang="es-ES" i="1" dirty="0">
                          <a:latin typeface="Cambria Math" panose="02040503050406030204" pitchFamily="18" charset="0"/>
                        </a:rPr>
                        <m:t>0</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r>
                        <a:rPr lang="es-ES" i="1" dirty="0">
                          <a:latin typeface="Cambria Math" panose="02040503050406030204" pitchFamily="18" charset="0"/>
                        </a:rPr>
                        <m:t>−</m:t>
                      </m:r>
                      <m:r>
                        <a:rPr lang="es-ES" i="1" dirty="0">
                          <a:latin typeface="Cambria Math" panose="02040503050406030204" pitchFamily="18" charset="0"/>
                        </a:rPr>
                        <m:t>10</m:t>
                      </m:r>
                      <m:f>
                        <m:fPr>
                          <m:ctrlPr>
                            <a:rPr lang="es-ES" i="1" dirty="0">
                              <a:latin typeface="Cambria Math" panose="02040503050406030204" pitchFamily="18" charset="0"/>
                            </a:rPr>
                          </m:ctrlPr>
                        </m:fPr>
                        <m:num>
                          <m:r>
                            <a:rPr lang="es-ES" i="1" dirty="0">
                              <a:latin typeface="Cambria Math" panose="02040503050406030204" pitchFamily="18" charset="0"/>
                            </a:rPr>
                            <m:t>4</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num>
                        <m:den>
                          <m:r>
                            <a:rPr lang="es-ES" i="1" dirty="0">
                              <a:latin typeface="Cambria Math" panose="02040503050406030204" pitchFamily="18" charset="0"/>
                            </a:rPr>
                            <m:t>5</m:t>
                          </m:r>
                        </m:den>
                      </m:f>
                      <m:r>
                        <a:rPr lang="es-ES" b="0" i="0" dirty="0" smtClean="0">
                          <a:latin typeface="Cambria Math" panose="02040503050406030204" pitchFamily="18" charset="0"/>
                        </a:rPr>
                        <m:t>=</m:t>
                      </m:r>
                      <m:r>
                        <a:rPr lang="es-ES" b="0" i="0" dirty="0" smtClean="0">
                          <a:latin typeface="Cambria Math" panose="02040503050406030204" pitchFamily="18" charset="0"/>
                        </a:rPr>
                        <m:t>1</m:t>
                      </m:r>
                      <m:r>
                        <a:rPr lang="es-ES" b="0" i="1" dirty="0" smtClean="0">
                          <a:latin typeface="Cambria Math" panose="02040503050406030204" pitchFamily="18" charset="0"/>
                        </a:rPr>
                        <m:t>8</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r>
                        <a:rPr lang="es-ES" b="0" i="0"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r>
                        <a:rPr lang="es-ES" b="0" i="1" dirty="0" smtClean="0">
                          <a:latin typeface="Cambria Math" panose="02040503050406030204" pitchFamily="18" charset="0"/>
                        </a:rPr>
                        <m:t>=</m:t>
                      </m:r>
                      <m:f>
                        <m:fPr>
                          <m:ctrlPr>
                            <a:rPr lang="es-ES" b="0" i="1" dirty="0" smtClean="0">
                              <a:latin typeface="Cambria Math" panose="02040503050406030204" pitchFamily="18" charset="0"/>
                            </a:rPr>
                          </m:ctrlPr>
                        </m:fPr>
                        <m:num>
                          <m:r>
                            <a:rPr lang="es-ES" b="0" i="1" dirty="0" smtClean="0">
                              <a:latin typeface="Cambria Math" panose="02040503050406030204" pitchFamily="18" charset="0"/>
                            </a:rPr>
                            <m:t>6</m:t>
                          </m:r>
                        </m:num>
                        <m:den>
                          <m:r>
                            <a:rPr lang="es-ES" b="0" i="1" dirty="0" smtClean="0">
                              <a:latin typeface="Cambria Math" panose="02040503050406030204" pitchFamily="18" charset="0"/>
                            </a:rPr>
                            <m:t>18</m:t>
                          </m:r>
                        </m:den>
                      </m:f>
                      <m:r>
                        <a:rPr lang="es-ES" b="0" i="1" dirty="0" smtClean="0">
                          <a:latin typeface="Cambria Math" panose="02040503050406030204" pitchFamily="18" charset="0"/>
                        </a:rPr>
                        <m:t>=</m:t>
                      </m:r>
                      <m:r>
                        <a:rPr lang="es-ES" b="0" i="1" dirty="0" smtClean="0">
                          <a:latin typeface="Cambria Math" panose="02040503050406030204" pitchFamily="18" charset="0"/>
                        </a:rPr>
                        <m:t>0</m:t>
                      </m:r>
                      <m:r>
                        <a:rPr lang="es-ES" b="0" i="1" dirty="0" smtClean="0">
                          <a:latin typeface="Cambria Math" panose="02040503050406030204" pitchFamily="18" charset="0"/>
                        </a:rPr>
                        <m:t>.</m:t>
                      </m:r>
                      <m:r>
                        <a:rPr lang="es-ES" b="0" i="1" dirty="0" smtClean="0">
                          <a:latin typeface="Cambria Math" panose="02040503050406030204" pitchFamily="18" charset="0"/>
                        </a:rPr>
                        <m:t>333</m:t>
                      </m:r>
                      <m:r>
                        <a:rPr lang="es-ES" b="0" i="1" dirty="0" smtClean="0">
                          <a:latin typeface="Cambria Math" panose="02040503050406030204" pitchFamily="18" charset="0"/>
                        </a:rPr>
                        <m:t> </m:t>
                      </m:r>
                      <m:r>
                        <a:rPr lang="es-ES" b="0" i="1" dirty="0" smtClean="0">
                          <a:latin typeface="Cambria Math" panose="02040503050406030204" pitchFamily="18" charset="0"/>
                        </a:rPr>
                        <m:t>𝑚𝐴</m:t>
                      </m:r>
                    </m:oMath>
                  </m:oMathPara>
                </a14:m>
                <a:endParaRPr lang="es-ES" dirty="0"/>
              </a:p>
            </p:txBody>
          </p:sp>
        </mc:Choice>
        <mc:Fallback xmlns="">
          <p:sp>
            <p:nvSpPr>
              <p:cNvPr id="4" name="Rectángulo 3">
                <a:extLst>
                  <a:ext uri="{FF2B5EF4-FFF2-40B4-BE49-F238E27FC236}">
                    <a16:creationId xmlns:a16="http://schemas.microsoft.com/office/drawing/2014/main" id="{ED6AC531-B2E3-4C3C-B5D9-8032D71E476A}"/>
                  </a:ext>
                </a:extLst>
              </p:cNvPr>
              <p:cNvSpPr>
                <a:spLocks noRot="1" noChangeAspect="1" noMove="1" noResize="1" noEditPoints="1" noAdjustHandles="1" noChangeArrowheads="1" noChangeShapeType="1" noTextEdit="1"/>
              </p:cNvSpPr>
              <p:nvPr/>
            </p:nvSpPr>
            <p:spPr>
              <a:xfrm>
                <a:off x="2772496" y="4011466"/>
                <a:ext cx="5030480" cy="612796"/>
              </a:xfrm>
              <a:prstGeom prst="rect">
                <a:avLst/>
              </a:prstGeom>
              <a:blipFill>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id="{68869F85-CAEE-48DA-B20B-6E85D246B15C}"/>
                  </a:ext>
                </a:extLst>
              </p:cNvPr>
              <p:cNvSpPr/>
              <p:nvPr/>
            </p:nvSpPr>
            <p:spPr>
              <a:xfrm>
                <a:off x="5108827" y="5492724"/>
                <a:ext cx="3919791" cy="369332"/>
              </a:xfrm>
              <a:prstGeom prst="rect">
                <a:avLst/>
              </a:prstGeom>
              <a:ln>
                <a:solidFill>
                  <a:schemeClr val="accent5"/>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s-ES" b="0" i="1" dirty="0" smtClean="0">
                          <a:latin typeface="Cambria Math" panose="02040503050406030204" pitchFamily="18" charset="0"/>
                        </a:rPr>
                        <m:t>𝑉𝑜𝑢𝑡</m:t>
                      </m:r>
                      <m:r>
                        <a:rPr lang="es-ES" b="0" i="1" dirty="0" smtClean="0">
                          <a:latin typeface="Cambria Math" panose="02040503050406030204" pitchFamily="18" charset="0"/>
                        </a:rPr>
                        <m:t>=</m:t>
                      </m:r>
                      <m:r>
                        <a:rPr lang="es-ES" b="0" i="1" dirty="0" smtClean="0">
                          <a:latin typeface="Cambria Math" panose="02040503050406030204" pitchFamily="18" charset="0"/>
                        </a:rPr>
                        <m:t>𝑖</m:t>
                      </m:r>
                      <m:r>
                        <a:rPr lang="es-ES" b="0" i="1" dirty="0" smtClean="0">
                          <a:latin typeface="Cambria Math" panose="02040503050406030204" pitchFamily="18" charset="0"/>
                        </a:rPr>
                        <m:t>3</m:t>
                      </m:r>
                      <m:r>
                        <a:rPr lang="es-ES" b="0" i="1" dirty="0" smtClean="0">
                          <a:latin typeface="Cambria Math" panose="02040503050406030204" pitchFamily="18" charset="0"/>
                        </a:rPr>
                        <m:t>∗</m:t>
                      </m:r>
                      <m:r>
                        <a:rPr lang="es-ES" b="0" i="1" dirty="0" smtClean="0">
                          <a:latin typeface="Cambria Math" panose="02040503050406030204" pitchFamily="18" charset="0"/>
                        </a:rPr>
                        <m:t>𝑅</m:t>
                      </m:r>
                      <m:r>
                        <a:rPr lang="es-ES" b="0" i="1" dirty="0" smtClean="0">
                          <a:latin typeface="Cambria Math" panose="02040503050406030204" pitchFamily="18" charset="0"/>
                        </a:rPr>
                        <m:t>4</m:t>
                      </m:r>
                      <m:r>
                        <a:rPr lang="es-ES" b="0" i="1" dirty="0" smtClean="0">
                          <a:latin typeface="Cambria Math" panose="02040503050406030204" pitchFamily="18" charset="0"/>
                        </a:rPr>
                        <m:t>=</m:t>
                      </m:r>
                      <m:r>
                        <a:rPr lang="es-ES" b="0" i="1" dirty="0" smtClean="0">
                          <a:latin typeface="Cambria Math" panose="02040503050406030204" pitchFamily="18" charset="0"/>
                        </a:rPr>
                        <m:t>0</m:t>
                      </m:r>
                      <m:r>
                        <a:rPr lang="es-ES" b="0" i="1" dirty="0" smtClean="0">
                          <a:latin typeface="Cambria Math" panose="02040503050406030204" pitchFamily="18" charset="0"/>
                        </a:rPr>
                        <m:t>.</m:t>
                      </m:r>
                      <m:r>
                        <a:rPr lang="es-ES" b="0" i="1" dirty="0" smtClean="0">
                          <a:latin typeface="Cambria Math" panose="02040503050406030204" pitchFamily="18" charset="0"/>
                        </a:rPr>
                        <m:t>067</m:t>
                      </m:r>
                      <m:r>
                        <a:rPr lang="es-ES" b="0" i="1" dirty="0" smtClean="0">
                          <a:latin typeface="Cambria Math" panose="02040503050406030204" pitchFamily="18" charset="0"/>
                        </a:rPr>
                        <m:t>𝑥</m:t>
                      </m:r>
                      <m:r>
                        <a:rPr lang="es-ES" b="0" i="1" dirty="0" smtClean="0">
                          <a:latin typeface="Cambria Math" panose="02040503050406030204" pitchFamily="18" charset="0"/>
                        </a:rPr>
                        <m:t>20</m:t>
                      </m:r>
                      <m:r>
                        <a:rPr lang="es-ES" b="0" i="1" dirty="0" smtClean="0">
                          <a:latin typeface="Cambria Math" panose="02040503050406030204" pitchFamily="18" charset="0"/>
                        </a:rPr>
                        <m:t>=</m:t>
                      </m:r>
                      <m:r>
                        <a:rPr lang="es-ES" b="0" i="1" dirty="0" smtClean="0">
                          <a:latin typeface="Cambria Math" panose="02040503050406030204" pitchFamily="18" charset="0"/>
                        </a:rPr>
                        <m:t>1</m:t>
                      </m:r>
                      <m:r>
                        <a:rPr lang="es-ES" b="0" i="1" dirty="0" smtClean="0">
                          <a:latin typeface="Cambria Math" panose="02040503050406030204" pitchFamily="18" charset="0"/>
                        </a:rPr>
                        <m:t>.</m:t>
                      </m:r>
                      <m:r>
                        <a:rPr lang="es-ES" b="0" i="1" dirty="0" smtClean="0">
                          <a:latin typeface="Cambria Math" panose="02040503050406030204" pitchFamily="18" charset="0"/>
                        </a:rPr>
                        <m:t>33</m:t>
                      </m:r>
                      <m:r>
                        <a:rPr lang="es-ES" b="0" i="1" dirty="0" smtClean="0">
                          <a:latin typeface="Cambria Math" panose="02040503050406030204" pitchFamily="18" charset="0"/>
                        </a:rPr>
                        <m:t> </m:t>
                      </m:r>
                      <m:r>
                        <a:rPr lang="es-ES" b="0" i="1" dirty="0" smtClean="0">
                          <a:latin typeface="Cambria Math" panose="02040503050406030204" pitchFamily="18" charset="0"/>
                        </a:rPr>
                        <m:t>𝑉</m:t>
                      </m:r>
                    </m:oMath>
                  </m:oMathPara>
                </a14:m>
                <a:endParaRPr lang="es-ES" b="0" dirty="0"/>
              </a:p>
            </p:txBody>
          </p:sp>
        </mc:Choice>
        <mc:Fallback xmlns="">
          <p:sp>
            <p:nvSpPr>
              <p:cNvPr id="7" name="Rectángulo 6">
                <a:extLst>
                  <a:ext uri="{FF2B5EF4-FFF2-40B4-BE49-F238E27FC236}">
                    <a16:creationId xmlns:a16="http://schemas.microsoft.com/office/drawing/2014/main" id="{68869F85-CAEE-48DA-B20B-6E85D246B15C}"/>
                  </a:ext>
                </a:extLst>
              </p:cNvPr>
              <p:cNvSpPr>
                <a:spLocks noRot="1" noChangeAspect="1" noMove="1" noResize="1" noEditPoints="1" noAdjustHandles="1" noChangeArrowheads="1" noChangeShapeType="1" noTextEdit="1"/>
              </p:cNvSpPr>
              <p:nvPr/>
            </p:nvSpPr>
            <p:spPr>
              <a:xfrm>
                <a:off x="5108827" y="5492724"/>
                <a:ext cx="3919791" cy="369332"/>
              </a:xfrm>
              <a:prstGeom prst="rect">
                <a:avLst/>
              </a:prstGeom>
              <a:blipFill>
                <a:blip r:embed="rId7"/>
                <a:stretch>
                  <a:fillRect/>
                </a:stretch>
              </a:blipFill>
              <a:ln>
                <a:solidFill>
                  <a:schemeClr val="accent5"/>
                </a:solid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6" name="Rectángulo 35">
                <a:extLst>
                  <a:ext uri="{FF2B5EF4-FFF2-40B4-BE49-F238E27FC236}">
                    <a16:creationId xmlns:a16="http://schemas.microsoft.com/office/drawing/2014/main" id="{5ED9A5A1-B27B-4962-A6A1-FDB6FD765813}"/>
                  </a:ext>
                </a:extLst>
              </p:cNvPr>
              <p:cNvSpPr/>
              <p:nvPr/>
            </p:nvSpPr>
            <p:spPr>
              <a:xfrm>
                <a:off x="253254" y="5329205"/>
                <a:ext cx="4318746" cy="8887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dirty="0" smtClean="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r>
                        <a:rPr lang="es-ES" i="1" dirty="0">
                          <a:latin typeface="Cambria Math" panose="02040503050406030204" pitchFamily="18" charset="0"/>
                        </a:rPr>
                        <m:t>=</m:t>
                      </m:r>
                      <m:f>
                        <m:fPr>
                          <m:ctrlPr>
                            <a:rPr lang="es-ES" i="1" dirty="0">
                              <a:latin typeface="Cambria Math" panose="02040503050406030204" pitchFamily="18" charset="0"/>
                            </a:rPr>
                          </m:ctrlPr>
                        </m:fPr>
                        <m:num>
                          <m:r>
                            <a:rPr lang="es-ES" i="1" dirty="0">
                              <a:latin typeface="Cambria Math" panose="02040503050406030204" pitchFamily="18" charset="0"/>
                            </a:rPr>
                            <m:t>4</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num>
                        <m:den>
                          <m:r>
                            <a:rPr lang="es-ES" i="1" dirty="0">
                              <a:latin typeface="Cambria Math" panose="02040503050406030204" pitchFamily="18" charset="0"/>
                            </a:rPr>
                            <m:t>5</m:t>
                          </m:r>
                        </m:den>
                      </m:f>
                      <m:r>
                        <a:rPr lang="es-ES" b="0" i="1" dirty="0" smtClean="0">
                          <a:latin typeface="Cambria Math" panose="02040503050406030204" pitchFamily="18" charset="0"/>
                        </a:rPr>
                        <m:t>=</m:t>
                      </m:r>
                      <m:r>
                        <a:rPr lang="es-ES" b="0" i="1" dirty="0" smtClean="0">
                          <a:latin typeface="Cambria Math" panose="02040503050406030204" pitchFamily="18" charset="0"/>
                        </a:rPr>
                        <m:t>0</m:t>
                      </m:r>
                      <m:r>
                        <a:rPr lang="es-ES" b="0" i="1" dirty="0" smtClean="0">
                          <a:latin typeface="Cambria Math" panose="02040503050406030204" pitchFamily="18" charset="0"/>
                        </a:rPr>
                        <m:t>.</m:t>
                      </m:r>
                      <m:r>
                        <a:rPr lang="es-ES" b="0" i="1" dirty="0" smtClean="0">
                          <a:latin typeface="Cambria Math" panose="02040503050406030204" pitchFamily="18" charset="0"/>
                        </a:rPr>
                        <m:t>267</m:t>
                      </m:r>
                      <m:r>
                        <a:rPr lang="es-ES" b="0" i="1" dirty="0" smtClean="0">
                          <a:latin typeface="Cambria Math" panose="02040503050406030204" pitchFamily="18" charset="0"/>
                        </a:rPr>
                        <m:t>𝑚𝐴</m:t>
                      </m:r>
                    </m:oMath>
                  </m:oMathPara>
                </a14:m>
                <a:endParaRPr lang="es-ES" b="0" dirty="0"/>
              </a:p>
              <a:p>
                <a:pPr/>
                <a14:m>
                  <m:oMathPara xmlns:m="http://schemas.openxmlformats.org/officeDocument/2006/math">
                    <m:oMathParaPr>
                      <m:jc m:val="centerGroup"/>
                    </m:oMathParaPr>
                    <m:oMath xmlns:m="http://schemas.openxmlformats.org/officeDocument/2006/math">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3</m:t>
                          </m:r>
                        </m:sub>
                      </m:sSub>
                      <m:r>
                        <a:rPr lang="es-ES" i="1" dirty="0">
                          <a:latin typeface="Cambria Math" panose="02040503050406030204" pitchFamily="18" charset="0"/>
                        </a:rPr>
                        <m:t>= </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r>
                        <a:rPr lang="es-ES" b="0" i="1" dirty="0" smtClean="0">
                          <a:latin typeface="Cambria Math" panose="02040503050406030204" pitchFamily="18" charset="0"/>
                        </a:rPr>
                        <m:t>=</m:t>
                      </m:r>
                      <m:r>
                        <a:rPr lang="es-ES" b="0" i="1" dirty="0" smtClean="0">
                          <a:latin typeface="Cambria Math" panose="02040503050406030204" pitchFamily="18" charset="0"/>
                        </a:rPr>
                        <m:t>0</m:t>
                      </m:r>
                      <m:r>
                        <a:rPr lang="es-ES" b="0" i="1" dirty="0" smtClean="0">
                          <a:latin typeface="Cambria Math" panose="02040503050406030204" pitchFamily="18" charset="0"/>
                        </a:rPr>
                        <m:t>.</m:t>
                      </m:r>
                      <m:r>
                        <a:rPr lang="es-ES" b="0" i="1" dirty="0" smtClean="0">
                          <a:latin typeface="Cambria Math" panose="02040503050406030204" pitchFamily="18" charset="0"/>
                        </a:rPr>
                        <m:t>333</m:t>
                      </m:r>
                      <m:r>
                        <a:rPr lang="es-ES" b="0" i="1" dirty="0" smtClean="0">
                          <a:latin typeface="Cambria Math" panose="02040503050406030204" pitchFamily="18" charset="0"/>
                        </a:rPr>
                        <m:t>−</m:t>
                      </m:r>
                      <m:r>
                        <a:rPr lang="es-ES" b="0" i="1" dirty="0" smtClean="0">
                          <a:latin typeface="Cambria Math" panose="02040503050406030204" pitchFamily="18" charset="0"/>
                        </a:rPr>
                        <m:t>0</m:t>
                      </m:r>
                      <m:r>
                        <a:rPr lang="es-ES" b="0" i="1" dirty="0" smtClean="0">
                          <a:latin typeface="Cambria Math" panose="02040503050406030204" pitchFamily="18" charset="0"/>
                        </a:rPr>
                        <m:t>.</m:t>
                      </m:r>
                      <m:r>
                        <a:rPr lang="es-ES" b="0" i="1" dirty="0" smtClean="0">
                          <a:latin typeface="Cambria Math" panose="02040503050406030204" pitchFamily="18" charset="0"/>
                        </a:rPr>
                        <m:t>267</m:t>
                      </m:r>
                      <m:r>
                        <a:rPr lang="es-ES" b="0" i="1" dirty="0" smtClean="0">
                          <a:latin typeface="Cambria Math" panose="02040503050406030204" pitchFamily="18" charset="0"/>
                        </a:rPr>
                        <m:t>=</m:t>
                      </m:r>
                      <m:r>
                        <a:rPr lang="es-ES" b="0" i="1" dirty="0" smtClean="0">
                          <a:latin typeface="Cambria Math" panose="02040503050406030204" pitchFamily="18" charset="0"/>
                        </a:rPr>
                        <m:t>0</m:t>
                      </m:r>
                      <m:r>
                        <a:rPr lang="es-ES" b="0" i="1" dirty="0" smtClean="0">
                          <a:latin typeface="Cambria Math" panose="02040503050406030204" pitchFamily="18" charset="0"/>
                        </a:rPr>
                        <m:t>.</m:t>
                      </m:r>
                      <m:r>
                        <a:rPr lang="es-ES" b="0" i="1" dirty="0" smtClean="0">
                          <a:latin typeface="Cambria Math" panose="02040503050406030204" pitchFamily="18" charset="0"/>
                        </a:rPr>
                        <m:t>067</m:t>
                      </m:r>
                      <m:r>
                        <a:rPr lang="es-ES" b="0" i="1" dirty="0" smtClean="0">
                          <a:latin typeface="Cambria Math" panose="02040503050406030204" pitchFamily="18" charset="0"/>
                        </a:rPr>
                        <m:t>𝑚𝐴</m:t>
                      </m:r>
                    </m:oMath>
                  </m:oMathPara>
                </a14:m>
                <a:endParaRPr lang="es-ES" dirty="0"/>
              </a:p>
            </p:txBody>
          </p:sp>
        </mc:Choice>
        <mc:Fallback xmlns="">
          <p:sp>
            <p:nvSpPr>
              <p:cNvPr id="36" name="Rectángulo 35">
                <a:extLst>
                  <a:ext uri="{FF2B5EF4-FFF2-40B4-BE49-F238E27FC236}">
                    <a16:creationId xmlns:a16="http://schemas.microsoft.com/office/drawing/2014/main" id="{5ED9A5A1-B27B-4962-A6A1-FDB6FD765813}"/>
                  </a:ext>
                </a:extLst>
              </p:cNvPr>
              <p:cNvSpPr>
                <a:spLocks noRot="1" noChangeAspect="1" noMove="1" noResize="1" noEditPoints="1" noAdjustHandles="1" noChangeArrowheads="1" noChangeShapeType="1" noTextEdit="1"/>
              </p:cNvSpPr>
              <p:nvPr/>
            </p:nvSpPr>
            <p:spPr>
              <a:xfrm>
                <a:off x="253254" y="5329205"/>
                <a:ext cx="4318746" cy="888769"/>
              </a:xfrm>
              <a:prstGeom prst="rect">
                <a:avLst/>
              </a:prstGeom>
              <a:blipFill>
                <a:blip r:embed="rId8"/>
                <a:stretch>
                  <a:fillRect/>
                </a:stretch>
              </a:blipFill>
            </p:spPr>
            <p:txBody>
              <a:bodyPr/>
              <a:lstStyle/>
              <a:p>
                <a:r>
                  <a:rPr lang="es-ES">
                    <a:noFill/>
                  </a:rPr>
                  <a:t> </a:t>
                </a:r>
              </a:p>
            </p:txBody>
          </p:sp>
        </mc:Fallback>
      </mc:AlternateContent>
      <p:sp>
        <p:nvSpPr>
          <p:cNvPr id="13" name="Cerrar llave 12">
            <a:extLst>
              <a:ext uri="{FF2B5EF4-FFF2-40B4-BE49-F238E27FC236}">
                <a16:creationId xmlns:a16="http://schemas.microsoft.com/office/drawing/2014/main" id="{CA42E33B-3D39-4103-BB59-E95D8B7F4F4E}"/>
              </a:ext>
            </a:extLst>
          </p:cNvPr>
          <p:cNvSpPr/>
          <p:nvPr/>
        </p:nvSpPr>
        <p:spPr>
          <a:xfrm>
            <a:off x="2434009" y="3925950"/>
            <a:ext cx="321816" cy="1051718"/>
          </a:xfrm>
          <a:prstGeom prst="rightBrace">
            <a:avLst>
              <a:gd name="adj1" fmla="val 44828"/>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ES"/>
          </a:p>
        </p:txBody>
      </p:sp>
      <p:sp>
        <p:nvSpPr>
          <p:cNvPr id="32" name="Marcador de número de diapositiva 1">
            <a:extLst>
              <a:ext uri="{FF2B5EF4-FFF2-40B4-BE49-F238E27FC236}">
                <a16:creationId xmlns:a16="http://schemas.microsoft.com/office/drawing/2014/main" id="{981CD740-D244-4367-8161-AAA679EB2617}"/>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11</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2386133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 grpId="0" animBg="1"/>
      <p:bldP spid="3" grpId="0"/>
      <p:bldP spid="4" grpId="0"/>
      <p:bldP spid="7" grpId="0" animBg="1"/>
      <p:bldP spid="36" grpId="0"/>
      <p:bldP spid="13"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253822D-A041-4F7A-8F56-68B5BD6600BF}"/>
              </a:ext>
            </a:extLst>
          </p:cNvPr>
          <p:cNvSpPr/>
          <p:nvPr/>
        </p:nvSpPr>
        <p:spPr>
          <a:xfrm>
            <a:off x="0" y="790210"/>
            <a:ext cx="8884664" cy="584775"/>
          </a:xfrm>
          <a:prstGeom prst="rect">
            <a:avLst/>
          </a:prstGeom>
        </p:spPr>
        <p:txBody>
          <a:bodyPr wrap="square">
            <a:spAutoFit/>
          </a:bodyPr>
          <a:lstStyle/>
          <a:p>
            <a:pPr algn="just"/>
            <a:r>
              <a:rPr lang="es-ES" sz="1600" b="1" dirty="0">
                <a:latin typeface="Arial" panose="020B0604020202020204" pitchFamily="34" charset="0"/>
                <a:ea typeface="Times New Roman" panose="02020603050405020304" pitchFamily="18" charset="0"/>
                <a:cs typeface="Times New Roman" panose="02020603050405020304" pitchFamily="18" charset="0"/>
              </a:rPr>
              <a:t>Problema 7</a:t>
            </a:r>
            <a:r>
              <a:rPr lang="es-ES" sz="1600" dirty="0">
                <a:latin typeface="Arial" panose="020B0604020202020204" pitchFamily="34" charset="0"/>
                <a:ea typeface="Times New Roman" panose="02020603050405020304" pitchFamily="18" charset="0"/>
                <a:cs typeface="Times New Roman" panose="02020603050405020304" pitchFamily="18" charset="0"/>
              </a:rPr>
              <a:t> Hallar la función de transferencia del circuito y dibujar </a:t>
            </a:r>
            <a:r>
              <a:rPr lang="es-ES" sz="1600" dirty="0" err="1">
                <a:latin typeface="Arial" panose="020B0604020202020204" pitchFamily="34" charset="0"/>
                <a:ea typeface="Times New Roman" panose="02020603050405020304" pitchFamily="18" charset="0"/>
                <a:cs typeface="Times New Roman" panose="02020603050405020304" pitchFamily="18" charset="0"/>
              </a:rPr>
              <a:t>v</a:t>
            </a:r>
            <a:r>
              <a:rPr lang="es-ES" sz="1600" baseline="-25000" dirty="0" err="1">
                <a:latin typeface="Arial" panose="020B0604020202020204" pitchFamily="34" charset="0"/>
                <a:ea typeface="Times New Roman" panose="02020603050405020304" pitchFamily="18" charset="0"/>
                <a:cs typeface="Times New Roman" panose="02020603050405020304" pitchFamily="18" charset="0"/>
              </a:rPr>
              <a:t>out</a:t>
            </a:r>
            <a:r>
              <a:rPr lang="es-ES" sz="1600" dirty="0">
                <a:latin typeface="Arial" panose="020B0604020202020204" pitchFamily="34" charset="0"/>
                <a:ea typeface="Times New Roman" panose="02020603050405020304" pitchFamily="18" charset="0"/>
                <a:cs typeface="Times New Roman" panose="02020603050405020304" pitchFamily="18" charset="0"/>
              </a:rPr>
              <a:t> vs </a:t>
            </a:r>
            <a:r>
              <a:rPr lang="es-ES" sz="1600" dirty="0" err="1">
                <a:latin typeface="Arial" panose="020B0604020202020204" pitchFamily="34" charset="0"/>
                <a:ea typeface="Times New Roman" panose="02020603050405020304" pitchFamily="18" charset="0"/>
                <a:cs typeface="Times New Roman" panose="02020603050405020304" pitchFamily="18" charset="0"/>
              </a:rPr>
              <a:t>v</a:t>
            </a:r>
            <a:r>
              <a:rPr lang="es-ES" sz="1600" baseline="-25000" dirty="0" err="1">
                <a:latin typeface="Arial" panose="020B0604020202020204" pitchFamily="34" charset="0"/>
                <a:ea typeface="Times New Roman" panose="02020603050405020304" pitchFamily="18" charset="0"/>
                <a:cs typeface="Times New Roman" panose="02020603050405020304" pitchFamily="18" charset="0"/>
              </a:rPr>
              <a:t>in</a:t>
            </a:r>
            <a:r>
              <a:rPr lang="es-ES" sz="1600" dirty="0">
                <a:latin typeface="Arial" panose="020B0604020202020204" pitchFamily="34" charset="0"/>
                <a:ea typeface="Times New Roman" panose="02020603050405020304" pitchFamily="18" charset="0"/>
                <a:cs typeface="Times New Roman" panose="02020603050405020304" pitchFamily="18" charset="0"/>
              </a:rPr>
              <a:t> (R</a:t>
            </a:r>
            <a:r>
              <a:rPr lang="es-ES" sz="160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600" dirty="0">
                <a:latin typeface="Arial" panose="020B0604020202020204" pitchFamily="34" charset="0"/>
                <a:ea typeface="Times New Roman" panose="02020603050405020304" pitchFamily="18" charset="0"/>
                <a:cs typeface="Times New Roman" panose="02020603050405020304" pitchFamily="18" charset="0"/>
              </a:rPr>
              <a:t> = 10 k</a:t>
            </a:r>
            <a:r>
              <a:rPr lang="es-ES" sz="1600" dirty="0">
                <a:latin typeface="Symbol" panose="05050102010706020507" pitchFamily="18" charset="2"/>
                <a:ea typeface="Times New Roman" panose="02020603050405020304" pitchFamily="18" charset="0"/>
              </a:rPr>
              <a:t>W</a:t>
            </a:r>
            <a:r>
              <a:rPr lang="es-ES" sz="1600" dirty="0">
                <a:latin typeface="Arial" panose="020B0604020202020204" pitchFamily="34" charset="0"/>
                <a:ea typeface="Times New Roman" panose="02020603050405020304" pitchFamily="18" charset="0"/>
                <a:cs typeface="Times New Roman" panose="02020603050405020304" pitchFamily="18" charset="0"/>
              </a:rPr>
              <a:t> y V</a:t>
            </a:r>
            <a:r>
              <a:rPr lang="es-ES" sz="1600" baseline="-25000" dirty="0">
                <a:latin typeface="Arial" panose="020B0604020202020204" pitchFamily="34" charset="0"/>
                <a:ea typeface="Times New Roman" panose="02020603050405020304" pitchFamily="18" charset="0"/>
                <a:cs typeface="Times New Roman" panose="02020603050405020304" pitchFamily="18" charset="0"/>
              </a:rPr>
              <a:t>r</a:t>
            </a:r>
            <a:r>
              <a:rPr lang="es-ES" sz="1600" dirty="0">
                <a:latin typeface="Arial" panose="020B0604020202020204" pitchFamily="34" charset="0"/>
                <a:ea typeface="Times New Roman" panose="02020603050405020304" pitchFamily="18" charset="0"/>
                <a:cs typeface="Times New Roman" panose="02020603050405020304" pitchFamily="18" charset="0"/>
              </a:rPr>
              <a:t> = 5V, el voltaje de activación de los diodos es 0,7 V).</a:t>
            </a:r>
            <a:endParaRPr lang="es-ES" sz="1600" dirty="0">
              <a:latin typeface="Times New Roman" panose="02020603050405020304" pitchFamily="18" charset="0"/>
              <a:ea typeface="Times New Roman" panose="02020603050405020304" pitchFamily="18" charset="0"/>
            </a:endParaRPr>
          </a:p>
        </p:txBody>
      </p:sp>
      <p:pic>
        <p:nvPicPr>
          <p:cNvPr id="5" name="Imagen 4">
            <a:extLst>
              <a:ext uri="{FF2B5EF4-FFF2-40B4-BE49-F238E27FC236}">
                <a16:creationId xmlns:a16="http://schemas.microsoft.com/office/drawing/2014/main" id="{60B5BDF5-2A6E-4820-BB9A-63207932395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07181" y="1514475"/>
            <a:ext cx="1928348" cy="1469218"/>
          </a:xfrm>
          <a:prstGeom prst="rect">
            <a:avLst/>
          </a:prstGeom>
          <a:noFill/>
          <a:ln>
            <a:noFill/>
          </a:ln>
        </p:spPr>
      </p:pic>
      <p:sp>
        <p:nvSpPr>
          <p:cNvPr id="6" name="Rectángulo 5">
            <a:extLst>
              <a:ext uri="{FF2B5EF4-FFF2-40B4-BE49-F238E27FC236}">
                <a16:creationId xmlns:a16="http://schemas.microsoft.com/office/drawing/2014/main" id="{9429DCC4-D8AD-45FD-9195-95B7E0F7E9C7}"/>
              </a:ext>
            </a:extLst>
          </p:cNvPr>
          <p:cNvSpPr/>
          <p:nvPr/>
        </p:nvSpPr>
        <p:spPr>
          <a:xfrm>
            <a:off x="3130061" y="1514474"/>
            <a:ext cx="5521569" cy="1338828"/>
          </a:xfrm>
          <a:prstGeom prst="rect">
            <a:avLst/>
          </a:prstGeom>
        </p:spPr>
        <p:txBody>
          <a:bodyPr wrap="square">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¿Cuándo están en ON y en OFF?</a:t>
            </a:r>
          </a:p>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En este caso, si conduce uno de ellos el otro no puede conducir. </a:t>
            </a:r>
          </a:p>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Se darán 3 casos: </a:t>
            </a:r>
          </a:p>
          <a:p>
            <a:pPr marL="257175" indent="-257175" algn="just">
              <a:buFont typeface="+mj-lt"/>
              <a:buAutoNum type="alphaLcParenR"/>
            </a:pPr>
            <a:r>
              <a:rPr lang="es-ES" sz="1350" dirty="0">
                <a:latin typeface="Arial" panose="020B0604020202020204" pitchFamily="34" charset="0"/>
                <a:ea typeface="Times New Roman" panose="02020603050405020304" pitchFamily="18" charset="0"/>
                <a:cs typeface="Times New Roman" panose="02020603050405020304" pitchFamily="18" charset="0"/>
              </a:rPr>
              <a:t>D1 en ON y D2 en OFF. </a:t>
            </a:r>
          </a:p>
          <a:p>
            <a:pPr marL="257175" indent="-257175" algn="just">
              <a:buFont typeface="+mj-lt"/>
              <a:buAutoNum type="alphaLcParenR"/>
            </a:pPr>
            <a:r>
              <a:rPr lang="es-ES" sz="1350" dirty="0">
                <a:latin typeface="Arial" panose="020B0604020202020204" pitchFamily="34" charset="0"/>
                <a:ea typeface="Times New Roman" panose="02020603050405020304" pitchFamily="18" charset="0"/>
                <a:cs typeface="Times New Roman" panose="02020603050405020304" pitchFamily="18" charset="0"/>
              </a:rPr>
              <a:t>D2 en ON y D1 en OFF. </a:t>
            </a:r>
          </a:p>
          <a:p>
            <a:pPr marL="257175" indent="-257175" algn="just">
              <a:buFont typeface="+mj-lt"/>
              <a:buAutoNum type="alphaLcParenR"/>
            </a:pPr>
            <a:r>
              <a:rPr lang="es-ES" sz="1350" dirty="0">
                <a:latin typeface="Arial" panose="020B0604020202020204" pitchFamily="34" charset="0"/>
                <a:ea typeface="Times New Roman" panose="02020603050405020304" pitchFamily="18" charset="0"/>
                <a:cs typeface="Times New Roman" panose="02020603050405020304" pitchFamily="18" charset="0"/>
              </a:rPr>
              <a:t>D1 OFF D2 en OFF</a:t>
            </a:r>
            <a:endParaRPr lang="es-ES" sz="1350" dirty="0">
              <a:latin typeface="Times New Roman" panose="02020603050405020304" pitchFamily="18" charset="0"/>
              <a:ea typeface="Times New Roman" panose="02020603050405020304" pitchFamily="18" charset="0"/>
            </a:endParaRPr>
          </a:p>
        </p:txBody>
      </p:sp>
      <p:sp>
        <p:nvSpPr>
          <p:cNvPr id="7" name="Rectángulo 6">
            <a:extLst>
              <a:ext uri="{FF2B5EF4-FFF2-40B4-BE49-F238E27FC236}">
                <a16:creationId xmlns:a16="http://schemas.microsoft.com/office/drawing/2014/main" id="{FD8E419B-FF3E-4F02-8676-8D3A074AA3F4}"/>
              </a:ext>
            </a:extLst>
          </p:cNvPr>
          <p:cNvSpPr/>
          <p:nvPr/>
        </p:nvSpPr>
        <p:spPr>
          <a:xfrm>
            <a:off x="3023885" y="2933046"/>
            <a:ext cx="4572000" cy="923330"/>
          </a:xfrm>
          <a:prstGeom prst="rect">
            <a:avLst/>
          </a:prstGeom>
        </p:spPr>
        <p:txBody>
          <a:bodyPr>
            <a:spAutoFit/>
          </a:bodyPr>
          <a:lstStyle/>
          <a:p>
            <a:pPr marL="257175" indent="-257175" algn="just">
              <a:buFont typeface="+mj-lt"/>
              <a:buAutoNum type="alphaLcParenR"/>
            </a:pPr>
            <a:r>
              <a:rPr lang="es-ES" sz="1350" dirty="0">
                <a:latin typeface="Arial" panose="020B0604020202020204" pitchFamily="34" charset="0"/>
                <a:ea typeface="Times New Roman" panose="02020603050405020304" pitchFamily="18" charset="0"/>
                <a:cs typeface="Times New Roman" panose="02020603050405020304" pitchFamily="18" charset="0"/>
              </a:rPr>
              <a:t>Si la corriente i que atraviesa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350" dirty="0">
                <a:latin typeface="Arial" panose="020B0604020202020204" pitchFamily="34" charset="0"/>
                <a:ea typeface="Times New Roman" panose="02020603050405020304" pitchFamily="18" charset="0"/>
                <a:cs typeface="Times New Roman" panose="02020603050405020304" pitchFamily="18" charset="0"/>
              </a:rPr>
              <a:t> circula de izda. a dcha. </a:t>
            </a:r>
            <a:endParaRPr lang="es-ES" sz="1350" dirty="0">
              <a:latin typeface="Times New Roman" panose="02020603050405020304" pitchFamily="18" charset="0"/>
              <a:ea typeface="Times New Roman" panose="02020603050405020304" pitchFamily="18" charset="0"/>
            </a:endParaRPr>
          </a:p>
          <a:p>
            <a:pPr marL="342900" algn="just"/>
            <a:r>
              <a:rPr lang="es-ES" sz="1350" dirty="0">
                <a:latin typeface="Arial" panose="020B0604020202020204" pitchFamily="34" charset="0"/>
                <a:ea typeface="Times New Roman" panose="02020603050405020304" pitchFamily="18" charset="0"/>
                <a:cs typeface="Times New Roman" panose="02020603050405020304" pitchFamily="18" charset="0"/>
              </a:rPr>
              <a:t>El diodo que conduce es D1, mientras D2 estará en OFF. Aplicando Kirchhoff en la malla:</a:t>
            </a:r>
            <a:endParaRPr lang="es-ES" sz="1350" dirty="0">
              <a:latin typeface="Times New Roman" panose="02020603050405020304" pitchFamily="18" charset="0"/>
              <a:ea typeface="Times New Roman" panose="02020603050405020304" pitchFamily="18" charset="0"/>
            </a:endParaRPr>
          </a:p>
        </p:txBody>
      </p:sp>
      <p:sp>
        <p:nvSpPr>
          <p:cNvPr id="8" name="Rectangle 2">
            <a:extLst>
              <a:ext uri="{FF2B5EF4-FFF2-40B4-BE49-F238E27FC236}">
                <a16:creationId xmlns:a16="http://schemas.microsoft.com/office/drawing/2014/main" id="{2B270FB8-7029-4ACD-A0A1-7FB5CDD71825}"/>
              </a:ext>
            </a:extLst>
          </p:cNvPr>
          <p:cNvSpPr>
            <a:spLocks noChangeArrowheads="1"/>
          </p:cNvSpPr>
          <p:nvPr/>
        </p:nvSpPr>
        <p:spPr bwMode="auto">
          <a:xfrm>
            <a:off x="3764757" y="4904989"/>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s-ES" sz="1350"/>
          </a:p>
        </p:txBody>
      </p:sp>
      <p:graphicFrame>
        <p:nvGraphicFramePr>
          <p:cNvPr id="9" name="Objeto 8">
            <a:extLst>
              <a:ext uri="{FF2B5EF4-FFF2-40B4-BE49-F238E27FC236}">
                <a16:creationId xmlns:a16="http://schemas.microsoft.com/office/drawing/2014/main" id="{9660FB2A-145C-44FC-8696-DB137E9A2202}"/>
              </a:ext>
            </a:extLst>
          </p:cNvPr>
          <p:cNvGraphicFramePr>
            <a:graphicFrameLocks noChangeAspect="1"/>
          </p:cNvGraphicFramePr>
          <p:nvPr/>
        </p:nvGraphicFramePr>
        <p:xfrm>
          <a:off x="3497491" y="3927092"/>
          <a:ext cx="1417409" cy="1066193"/>
        </p:xfrm>
        <a:graphic>
          <a:graphicData uri="http://schemas.openxmlformats.org/presentationml/2006/ole">
            <mc:AlternateContent xmlns:mc="http://schemas.openxmlformats.org/markup-compatibility/2006">
              <mc:Choice xmlns:v="urn:schemas-microsoft-com:vml" Requires="v">
                <p:oleObj r:id="rId4" imgW="1079500" imgH="812800" progId="Equation.3">
                  <p:embed/>
                </p:oleObj>
              </mc:Choice>
              <mc:Fallback>
                <p:oleObj r:id="rId4" imgW="1079500" imgH="812800" progId="Equation.3">
                  <p:embed/>
                  <p:pic>
                    <p:nvPicPr>
                      <p:cNvPr id="9" name="Objeto 8">
                        <a:extLst>
                          <a:ext uri="{FF2B5EF4-FFF2-40B4-BE49-F238E27FC236}">
                            <a16:creationId xmlns:a16="http://schemas.microsoft.com/office/drawing/2014/main" id="{9660FB2A-145C-44FC-8696-DB137E9A22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7491" y="3927092"/>
                        <a:ext cx="1417409" cy="1066193"/>
                      </a:xfrm>
                      <a:prstGeom prst="rect">
                        <a:avLst/>
                      </a:prstGeom>
                      <a:noFill/>
                    </p:spPr>
                  </p:pic>
                </p:oleObj>
              </mc:Fallback>
            </mc:AlternateContent>
          </a:graphicData>
        </a:graphic>
      </p:graphicFrame>
      <p:sp>
        <p:nvSpPr>
          <p:cNvPr id="10" name="Rectangle 4">
            <a:extLst>
              <a:ext uri="{FF2B5EF4-FFF2-40B4-BE49-F238E27FC236}">
                <a16:creationId xmlns:a16="http://schemas.microsoft.com/office/drawing/2014/main" id="{3546C91F-4797-4638-8E8D-C1A5E97D98FA}"/>
              </a:ext>
            </a:extLst>
          </p:cNvPr>
          <p:cNvSpPr>
            <a:spLocks noChangeArrowheads="1"/>
          </p:cNvSpPr>
          <p:nvPr/>
        </p:nvSpPr>
        <p:spPr bwMode="auto">
          <a:xfrm>
            <a:off x="3248794" y="4947120"/>
            <a:ext cx="563587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350" dirty="0">
                <a:latin typeface="Arial" panose="020B0604020202020204" pitchFamily="34" charset="0"/>
                <a:ea typeface="Times New Roman" panose="02020603050405020304" pitchFamily="18" charset="0"/>
                <a:cs typeface="Times New Roman" panose="02020603050405020304" pitchFamily="18" charset="0"/>
              </a:rPr>
              <a:t>Imponiendo esta condición nos queda que </a:t>
            </a:r>
            <a:r>
              <a:rPr lang="es-ES" altLang="es-ES" sz="1350" dirty="0" err="1">
                <a:latin typeface="Arial" panose="020B0604020202020204" pitchFamily="34" charset="0"/>
                <a:ea typeface="Times New Roman" panose="02020603050405020304" pitchFamily="18" charset="0"/>
                <a:cs typeface="Times New Roman" panose="02020603050405020304" pitchFamily="18" charset="0"/>
              </a:rPr>
              <a:t>Vin</a:t>
            </a:r>
            <a:r>
              <a:rPr lang="es-ES" altLang="es-ES" sz="1350" dirty="0">
                <a:latin typeface="Arial" panose="020B0604020202020204" pitchFamily="34" charset="0"/>
                <a:ea typeface="Times New Roman" panose="02020603050405020304" pitchFamily="18" charset="0"/>
                <a:cs typeface="Times New Roman" panose="02020603050405020304" pitchFamily="18" charset="0"/>
              </a:rPr>
              <a:t> &gt; 5,7 V. </a:t>
            </a:r>
          </a:p>
          <a:p>
            <a:pPr defTabSz="685800" eaLnBrk="0" fontAlgn="base" hangingPunct="0">
              <a:spcBef>
                <a:spcPct val="0"/>
              </a:spcBef>
              <a:spcAft>
                <a:spcPct val="0"/>
              </a:spcAft>
            </a:pPr>
            <a:r>
              <a:rPr lang="es-ES" altLang="es-ES" sz="1350" dirty="0">
                <a:latin typeface="Arial" panose="020B0604020202020204" pitchFamily="34" charset="0"/>
                <a:ea typeface="Times New Roman" panose="02020603050405020304" pitchFamily="18" charset="0"/>
                <a:cs typeface="Times New Roman" panose="02020603050405020304" pitchFamily="18" charset="0"/>
              </a:rPr>
              <a:t>En este caso el voltaje de salida viene dado por</a:t>
            </a:r>
            <a:r>
              <a:rPr lang="es-ES" altLang="es-ES" sz="1050" dirty="0">
                <a:latin typeface="Arial" panose="020B0604020202020204" pitchFamily="34" charset="0"/>
                <a:ea typeface="Times New Roman" panose="02020603050405020304" pitchFamily="18" charset="0"/>
                <a:cs typeface="Arial" panose="020B0604020202020204" pitchFamily="34" charset="0"/>
              </a:rPr>
              <a:t>:</a:t>
            </a:r>
            <a:endParaRPr lang="es-ES" altLang="es-ES" sz="1500" dirty="0">
              <a:latin typeface="Arial" panose="020B0604020202020204" pitchFamily="34" charset="0"/>
            </a:endParaRPr>
          </a:p>
        </p:txBody>
      </p:sp>
      <p:graphicFrame>
        <p:nvGraphicFramePr>
          <p:cNvPr id="11" name="Objeto 10">
            <a:extLst>
              <a:ext uri="{FF2B5EF4-FFF2-40B4-BE49-F238E27FC236}">
                <a16:creationId xmlns:a16="http://schemas.microsoft.com/office/drawing/2014/main" id="{AEC109EE-7A26-4BF8-BAEC-D098F8F10D46}"/>
              </a:ext>
            </a:extLst>
          </p:cNvPr>
          <p:cNvGraphicFramePr>
            <a:graphicFrameLocks noChangeAspect="1"/>
          </p:cNvGraphicFramePr>
          <p:nvPr/>
        </p:nvGraphicFramePr>
        <p:xfrm>
          <a:off x="3305821" y="5506948"/>
          <a:ext cx="2760908" cy="271799"/>
        </p:xfrm>
        <a:graphic>
          <a:graphicData uri="http://schemas.openxmlformats.org/presentationml/2006/ole">
            <mc:AlternateContent xmlns:mc="http://schemas.openxmlformats.org/markup-compatibility/2006">
              <mc:Choice xmlns:v="urn:schemas-microsoft-com:vml" Requires="v">
                <p:oleObj r:id="rId6" imgW="1841500" imgH="177800" progId="Equation.3">
                  <p:embed/>
                </p:oleObj>
              </mc:Choice>
              <mc:Fallback>
                <p:oleObj r:id="rId6" imgW="1841500" imgH="177800" progId="Equation.3">
                  <p:embed/>
                  <p:pic>
                    <p:nvPicPr>
                      <p:cNvPr id="11" name="Objeto 10">
                        <a:extLst>
                          <a:ext uri="{FF2B5EF4-FFF2-40B4-BE49-F238E27FC236}">
                            <a16:creationId xmlns:a16="http://schemas.microsoft.com/office/drawing/2014/main" id="{AEC109EE-7A26-4BF8-BAEC-D098F8F10D4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5821" y="5506948"/>
                        <a:ext cx="2760908" cy="271799"/>
                      </a:xfrm>
                      <a:prstGeom prst="rect">
                        <a:avLst/>
                      </a:prstGeom>
                      <a:noFill/>
                    </p:spPr>
                  </p:pic>
                </p:oleObj>
              </mc:Fallback>
            </mc:AlternateContent>
          </a:graphicData>
        </a:graphic>
      </p:graphicFrame>
      <p:cxnSp>
        <p:nvCxnSpPr>
          <p:cNvPr id="22" name="Conector recto de flecha 21">
            <a:extLst>
              <a:ext uri="{FF2B5EF4-FFF2-40B4-BE49-F238E27FC236}">
                <a16:creationId xmlns:a16="http://schemas.microsoft.com/office/drawing/2014/main" id="{32336B7E-1075-4F0A-8A73-12FC46127A61}"/>
              </a:ext>
            </a:extLst>
          </p:cNvPr>
          <p:cNvCxnSpPr/>
          <p:nvPr/>
        </p:nvCxnSpPr>
        <p:spPr>
          <a:xfrm>
            <a:off x="785812" y="1814513"/>
            <a:ext cx="34485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a:extLst>
              <a:ext uri="{FF2B5EF4-FFF2-40B4-BE49-F238E27FC236}">
                <a16:creationId xmlns:a16="http://schemas.microsoft.com/office/drawing/2014/main" id="{FCD14E96-A769-4429-8213-14374E1792D0}"/>
              </a:ext>
            </a:extLst>
          </p:cNvPr>
          <p:cNvCxnSpPr>
            <a:cxnSpLocks/>
          </p:cNvCxnSpPr>
          <p:nvPr/>
        </p:nvCxnSpPr>
        <p:spPr>
          <a:xfrm>
            <a:off x="1140189" y="1886597"/>
            <a:ext cx="0" cy="285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9" name="Grupo 28">
            <a:extLst>
              <a:ext uri="{FF2B5EF4-FFF2-40B4-BE49-F238E27FC236}">
                <a16:creationId xmlns:a16="http://schemas.microsoft.com/office/drawing/2014/main" id="{31C15F22-2C74-4AD2-9618-416B8E57A945}"/>
              </a:ext>
            </a:extLst>
          </p:cNvPr>
          <p:cNvGrpSpPr/>
          <p:nvPr/>
        </p:nvGrpSpPr>
        <p:grpSpPr>
          <a:xfrm>
            <a:off x="364835" y="2980900"/>
            <a:ext cx="2387783" cy="1456553"/>
            <a:chOff x="486446" y="2831533"/>
            <a:chExt cx="3183711" cy="1942070"/>
          </a:xfrm>
        </p:grpSpPr>
        <p:pic>
          <p:nvPicPr>
            <p:cNvPr id="27" name="Imagen 26">
              <a:extLst>
                <a:ext uri="{FF2B5EF4-FFF2-40B4-BE49-F238E27FC236}">
                  <a16:creationId xmlns:a16="http://schemas.microsoft.com/office/drawing/2014/main" id="{7E793FD1-198A-48B5-A4A9-4CD9CE8ACB4D}"/>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contrast="70000"/>
                      </a14:imgEffect>
                    </a14:imgLayer>
                  </a14:imgProps>
                </a:ext>
              </a:extLst>
            </a:blip>
            <a:stretch>
              <a:fillRect/>
            </a:stretch>
          </p:blipFill>
          <p:spPr>
            <a:xfrm>
              <a:off x="486446" y="3352013"/>
              <a:ext cx="2207312" cy="1421590"/>
            </a:xfrm>
            <a:prstGeom prst="rect">
              <a:avLst/>
            </a:prstGeom>
          </p:spPr>
        </p:pic>
        <p:grpSp>
          <p:nvGrpSpPr>
            <p:cNvPr id="19" name="Grupo 18">
              <a:extLst>
                <a:ext uri="{FF2B5EF4-FFF2-40B4-BE49-F238E27FC236}">
                  <a16:creationId xmlns:a16="http://schemas.microsoft.com/office/drawing/2014/main" id="{C72DAD28-80D3-4D1F-BB64-9ED718F5EE3D}"/>
                </a:ext>
              </a:extLst>
            </p:cNvPr>
            <p:cNvGrpSpPr/>
            <p:nvPr/>
          </p:nvGrpSpPr>
          <p:grpSpPr>
            <a:xfrm>
              <a:off x="1443757" y="2831533"/>
              <a:ext cx="2226400" cy="675114"/>
              <a:chOff x="1540907" y="2741078"/>
              <a:chExt cx="2346389" cy="711498"/>
            </a:xfrm>
          </p:grpSpPr>
          <p:cxnSp>
            <p:nvCxnSpPr>
              <p:cNvPr id="12" name="Conector recto de flecha 11">
                <a:extLst>
                  <a:ext uri="{FF2B5EF4-FFF2-40B4-BE49-F238E27FC236}">
                    <a16:creationId xmlns:a16="http://schemas.microsoft.com/office/drawing/2014/main" id="{115166DF-A7A5-4B5B-8769-9FEF53F308AB}"/>
                  </a:ext>
                </a:extLst>
              </p:cNvPr>
              <p:cNvCxnSpPr>
                <a:cxnSpLocks/>
                <a:stCxn id="13" idx="2"/>
              </p:cNvCxnSpPr>
              <p:nvPr/>
            </p:nvCxnSpPr>
            <p:spPr>
              <a:xfrm flipH="1">
                <a:off x="2495553" y="3232150"/>
                <a:ext cx="937634" cy="2204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D1A14821-A505-4BA0-BE88-D2C2D53F0BC7}"/>
                  </a:ext>
                </a:extLst>
              </p:cNvPr>
              <p:cNvSpPr txBox="1"/>
              <p:nvPr/>
            </p:nvSpPr>
            <p:spPr>
              <a:xfrm>
                <a:off x="2979077" y="2810477"/>
                <a:ext cx="908219" cy="421672"/>
              </a:xfrm>
              <a:prstGeom prst="rect">
                <a:avLst/>
              </a:prstGeom>
              <a:noFill/>
            </p:spPr>
            <p:txBody>
              <a:bodyPr wrap="none" rtlCol="0">
                <a:spAutoFit/>
              </a:bodyPr>
              <a:lstStyle/>
              <a:p>
                <a:r>
                  <a:rPr lang="es-ES" sz="1350" dirty="0"/>
                  <a:t>-0.7 V</a:t>
                </a:r>
              </a:p>
            </p:txBody>
          </p:sp>
          <p:sp>
            <p:nvSpPr>
              <p:cNvPr id="14" name="CuadroTexto 13">
                <a:extLst>
                  <a:ext uri="{FF2B5EF4-FFF2-40B4-BE49-F238E27FC236}">
                    <a16:creationId xmlns:a16="http://schemas.microsoft.com/office/drawing/2014/main" id="{8C8CC429-0E06-47A3-81DD-D947B001A0CC}"/>
                  </a:ext>
                </a:extLst>
              </p:cNvPr>
              <p:cNvSpPr txBox="1"/>
              <p:nvPr/>
            </p:nvSpPr>
            <p:spPr>
              <a:xfrm>
                <a:off x="1540907" y="2741078"/>
                <a:ext cx="827128" cy="421672"/>
              </a:xfrm>
              <a:prstGeom prst="rect">
                <a:avLst/>
              </a:prstGeom>
              <a:noFill/>
            </p:spPr>
            <p:txBody>
              <a:bodyPr wrap="none" rtlCol="0">
                <a:spAutoFit/>
              </a:bodyPr>
              <a:lstStyle/>
              <a:p>
                <a:r>
                  <a:rPr lang="es-ES" sz="1350" dirty="0"/>
                  <a:t>5.7 V</a:t>
                </a:r>
              </a:p>
            </p:txBody>
          </p:sp>
          <p:cxnSp>
            <p:nvCxnSpPr>
              <p:cNvPr id="15" name="Conector recto de flecha 14">
                <a:extLst>
                  <a:ext uri="{FF2B5EF4-FFF2-40B4-BE49-F238E27FC236}">
                    <a16:creationId xmlns:a16="http://schemas.microsoft.com/office/drawing/2014/main" id="{D75593E6-E42C-419D-9507-8EC0B5A98855}"/>
                  </a:ext>
                </a:extLst>
              </p:cNvPr>
              <p:cNvCxnSpPr>
                <a:cxnSpLocks/>
                <a:stCxn id="14" idx="2"/>
              </p:cNvCxnSpPr>
              <p:nvPr/>
            </p:nvCxnSpPr>
            <p:spPr>
              <a:xfrm flipH="1">
                <a:off x="1695142" y="3162750"/>
                <a:ext cx="259330" cy="289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pic>
        <p:nvPicPr>
          <p:cNvPr id="28" name="Imagen 27">
            <a:extLst>
              <a:ext uri="{FF2B5EF4-FFF2-40B4-BE49-F238E27FC236}">
                <a16:creationId xmlns:a16="http://schemas.microsoft.com/office/drawing/2014/main" id="{B1EF5DB7-E841-4808-97F6-99569641E5B0}"/>
              </a:ext>
            </a:extLst>
          </p:cNvPr>
          <p:cNvPicPr>
            <a:picLocks noChangeAspect="1"/>
          </p:cNvPicPr>
          <p:nvPr/>
        </p:nvPicPr>
        <p:blipFill>
          <a:blip r:embed="rId10">
            <a:extLst>
              <a:ext uri="{BEBA8EAE-BF5A-486C-A8C5-ECC9F3942E4B}">
                <a14:imgProps xmlns:a14="http://schemas.microsoft.com/office/drawing/2010/main">
                  <a14:imgLayer r:embed="rId11">
                    <a14:imgEffect>
                      <a14:brightnessContrast contrast="70000"/>
                    </a14:imgEffect>
                  </a14:imgLayer>
                </a14:imgProps>
              </a:ext>
            </a:extLst>
          </a:blip>
          <a:stretch>
            <a:fillRect/>
          </a:stretch>
        </p:blipFill>
        <p:spPr>
          <a:xfrm>
            <a:off x="205559" y="3236468"/>
            <a:ext cx="1873805" cy="1347155"/>
          </a:xfrm>
          <a:prstGeom prst="rect">
            <a:avLst/>
          </a:prstGeom>
        </p:spPr>
      </p:pic>
      <p:sp>
        <p:nvSpPr>
          <p:cNvPr id="2" name="Marcador de número de diapositiva 1">
            <a:extLst>
              <a:ext uri="{FF2B5EF4-FFF2-40B4-BE49-F238E27FC236}">
                <a16:creationId xmlns:a16="http://schemas.microsoft.com/office/drawing/2014/main" id="{88E0B4EE-3A22-4322-9596-CBBF5A01BC3B}"/>
              </a:ext>
            </a:extLst>
          </p:cNvPr>
          <p:cNvSpPr>
            <a:spLocks noGrp="1"/>
          </p:cNvSpPr>
          <p:nvPr>
            <p:ph type="sldNum" sz="quarter" idx="12"/>
          </p:nvPr>
        </p:nvSpPr>
        <p:spPr/>
        <p:txBody>
          <a:bodyPr/>
          <a:lstStyle/>
          <a:p>
            <a:fld id="{78733FC4-8689-4CA5-A153-34ADD6EFE592}" type="slidenum">
              <a:rPr lang="es-ES" smtClean="0"/>
              <a:t>110</a:t>
            </a:fld>
            <a:endParaRPr lang="es-ES"/>
          </a:p>
        </p:txBody>
      </p:sp>
    </p:spTree>
    <p:custDataLst>
      <p:tags r:id="rId1"/>
    </p:custDataLst>
    <p:extLst>
      <p:ext uri="{BB962C8B-B14F-4D97-AF65-F5344CB8AC3E}">
        <p14:creationId xmlns:p14="http://schemas.microsoft.com/office/powerpoint/2010/main" val="104179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9"/>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p:bldP spid="10"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a:extLst>
              <a:ext uri="{FF2B5EF4-FFF2-40B4-BE49-F238E27FC236}">
                <a16:creationId xmlns:a16="http://schemas.microsoft.com/office/drawing/2014/main" id="{95B6846F-3F9B-42AF-88EA-BB68C3EB2018}"/>
              </a:ext>
            </a:extLst>
          </p:cNvPr>
          <p:cNvGraphicFramePr>
            <a:graphicFrameLocks noChangeAspect="1"/>
          </p:cNvGraphicFramePr>
          <p:nvPr/>
        </p:nvGraphicFramePr>
        <p:xfrm>
          <a:off x="2315225" y="2728790"/>
          <a:ext cx="1785288" cy="271364"/>
        </p:xfrm>
        <a:graphic>
          <a:graphicData uri="http://schemas.openxmlformats.org/presentationml/2006/ole">
            <mc:AlternateContent xmlns:mc="http://schemas.openxmlformats.org/markup-compatibility/2006">
              <mc:Choice xmlns:v="urn:schemas-microsoft-com:vml" Requires="v">
                <p:oleObj r:id="rId3" imgW="1193800" imgH="177800" progId="Equation.3">
                  <p:embed/>
                </p:oleObj>
              </mc:Choice>
              <mc:Fallback>
                <p:oleObj r:id="rId3" imgW="1193800" imgH="177800" progId="Equation.3">
                  <p:embed/>
                  <p:pic>
                    <p:nvPicPr>
                      <p:cNvPr id="6" name="Objeto 5">
                        <a:extLst>
                          <a:ext uri="{FF2B5EF4-FFF2-40B4-BE49-F238E27FC236}">
                            <a16:creationId xmlns:a16="http://schemas.microsoft.com/office/drawing/2014/main" id="{95B6846F-3F9B-42AF-88EA-BB68C3EB20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5225" y="2728790"/>
                        <a:ext cx="1785288" cy="271364"/>
                      </a:xfrm>
                      <a:prstGeom prst="rect">
                        <a:avLst/>
                      </a:prstGeom>
                      <a:noFill/>
                    </p:spPr>
                  </p:pic>
                </p:oleObj>
              </mc:Fallback>
            </mc:AlternateContent>
          </a:graphicData>
        </a:graphic>
      </p:graphicFrame>
      <p:sp>
        <p:nvSpPr>
          <p:cNvPr id="7" name="Rectangle 3">
            <a:extLst>
              <a:ext uri="{FF2B5EF4-FFF2-40B4-BE49-F238E27FC236}">
                <a16:creationId xmlns:a16="http://schemas.microsoft.com/office/drawing/2014/main" id="{B88845FC-5942-4DB5-BA43-EAB5246A2474}"/>
              </a:ext>
            </a:extLst>
          </p:cNvPr>
          <p:cNvSpPr>
            <a:spLocks noChangeArrowheads="1"/>
          </p:cNvSpPr>
          <p:nvPr/>
        </p:nvSpPr>
        <p:spPr bwMode="auto">
          <a:xfrm>
            <a:off x="2265218" y="1058730"/>
            <a:ext cx="652846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350" dirty="0">
                <a:latin typeface="Arial" panose="020B0604020202020204" pitchFamily="34" charset="0"/>
                <a:cs typeface="Times New Roman" panose="02020603050405020304" pitchFamily="18" charset="0"/>
              </a:rPr>
              <a:t>b) Corriente</a:t>
            </a:r>
            <a:r>
              <a:rPr lang="es-ES" altLang="es-ES" sz="900" dirty="0">
                <a:latin typeface="Arial" panose="020B0604020202020204" pitchFamily="34" charset="0"/>
                <a:ea typeface="Times New Roman" panose="02020603050405020304" pitchFamily="18" charset="0"/>
                <a:cs typeface="Arial" panose="020B0604020202020204" pitchFamily="34" charset="0"/>
              </a:rPr>
              <a:t> </a:t>
            </a:r>
            <a:r>
              <a:rPr lang="es-ES" altLang="es-ES" sz="1350" dirty="0">
                <a:latin typeface="Arial" panose="020B0604020202020204" pitchFamily="34" charset="0"/>
                <a:cs typeface="Times New Roman" panose="02020603050405020304" pitchFamily="18" charset="0"/>
              </a:rPr>
              <a:t>i de </a:t>
            </a:r>
            <a:r>
              <a:rPr lang="es-ES" altLang="es-ES" sz="1350" dirty="0" err="1">
                <a:latin typeface="Arial" panose="020B0604020202020204" pitchFamily="34" charset="0"/>
                <a:cs typeface="Times New Roman" panose="02020603050405020304" pitchFamily="18" charset="0"/>
              </a:rPr>
              <a:t>dcha</a:t>
            </a:r>
            <a:r>
              <a:rPr lang="es-ES" altLang="es-ES" sz="1350" dirty="0">
                <a:latin typeface="Arial" panose="020B0604020202020204" pitchFamily="34" charset="0"/>
                <a:cs typeface="Times New Roman" panose="02020603050405020304" pitchFamily="18" charset="0"/>
              </a:rPr>
              <a:t> a </a:t>
            </a:r>
            <a:r>
              <a:rPr lang="es-ES" altLang="es-ES" sz="1350" dirty="0" err="1">
                <a:latin typeface="Arial" panose="020B0604020202020204" pitchFamily="34" charset="0"/>
                <a:cs typeface="Times New Roman" panose="02020603050405020304" pitchFamily="18" charset="0"/>
              </a:rPr>
              <a:t>izda</a:t>
            </a:r>
            <a:r>
              <a:rPr lang="es-ES" altLang="es-ES" sz="1350" dirty="0">
                <a:latin typeface="Arial" panose="020B0604020202020204" pitchFamily="34" charset="0"/>
                <a:cs typeface="Times New Roman" panose="02020603050405020304" pitchFamily="18" charset="0"/>
              </a:rPr>
              <a:t>, el diodo 1 está en OFF y el diodo 2 está en ON. </a:t>
            </a:r>
          </a:p>
          <a:p>
            <a:pPr defTabSz="685800" eaLnBrk="0" fontAlgn="base" hangingPunct="0">
              <a:spcBef>
                <a:spcPct val="0"/>
              </a:spcBef>
              <a:spcAft>
                <a:spcPct val="0"/>
              </a:spcAft>
            </a:pPr>
            <a:r>
              <a:rPr lang="es-ES" altLang="es-ES" sz="1350" dirty="0">
                <a:latin typeface="Arial" panose="020B0604020202020204" pitchFamily="34" charset="0"/>
                <a:cs typeface="Times New Roman" panose="02020603050405020304" pitchFamily="18" charset="0"/>
              </a:rPr>
              <a:t>La ecuación de la malla en este caso nos queda:</a:t>
            </a:r>
            <a:endParaRPr lang="es-ES" altLang="es-ES" sz="1350" dirty="0">
              <a:latin typeface="Arial" panose="020B0604020202020204" pitchFamily="34" charset="0"/>
            </a:endParaRPr>
          </a:p>
        </p:txBody>
      </p:sp>
      <p:sp>
        <p:nvSpPr>
          <p:cNvPr id="8" name="Rectangle 4">
            <a:extLst>
              <a:ext uri="{FF2B5EF4-FFF2-40B4-BE49-F238E27FC236}">
                <a16:creationId xmlns:a16="http://schemas.microsoft.com/office/drawing/2014/main" id="{FB0107B4-DE10-457A-B1EF-F9E16D2EE799}"/>
              </a:ext>
            </a:extLst>
          </p:cNvPr>
          <p:cNvSpPr>
            <a:spLocks noChangeArrowheads="1"/>
          </p:cNvSpPr>
          <p:nvPr/>
        </p:nvSpPr>
        <p:spPr bwMode="auto">
          <a:xfrm>
            <a:off x="2284514" y="2245094"/>
            <a:ext cx="3378345" cy="39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050" dirty="0">
                <a:latin typeface="Arial" panose="020B0604020202020204" pitchFamily="34" charset="0"/>
                <a:ea typeface="Times New Roman" panose="02020603050405020304" pitchFamily="18" charset="0"/>
                <a:cs typeface="Arial" panose="020B0604020202020204" pitchFamily="34" charset="0"/>
              </a:rPr>
              <a:t>Corriente es positiva </a:t>
            </a:r>
            <a:r>
              <a:rPr lang="es-ES" altLang="es-ES" sz="1050"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es-ES" altLang="es-ES" sz="1050" dirty="0">
                <a:latin typeface="Arial" panose="020B0604020202020204" pitchFamily="34" charset="0"/>
                <a:ea typeface="Times New Roman" panose="02020603050405020304" pitchFamily="18" charset="0"/>
                <a:cs typeface="Arial" panose="020B0604020202020204" pitchFamily="34" charset="0"/>
              </a:rPr>
              <a:t> </a:t>
            </a:r>
            <a:r>
              <a:rPr lang="es-ES" altLang="es-ES" sz="1050" dirty="0" err="1">
                <a:latin typeface="Arial" panose="020B0604020202020204" pitchFamily="34" charset="0"/>
                <a:ea typeface="Times New Roman" panose="02020603050405020304" pitchFamily="18" charset="0"/>
                <a:cs typeface="Arial" panose="020B0604020202020204" pitchFamily="34" charset="0"/>
              </a:rPr>
              <a:t>V</a:t>
            </a:r>
            <a:r>
              <a:rPr lang="es-ES" altLang="es-ES" sz="1050" baseline="-30000" dirty="0" err="1">
                <a:latin typeface="Arial" panose="020B0604020202020204" pitchFamily="34" charset="0"/>
                <a:ea typeface="Times New Roman" panose="02020603050405020304" pitchFamily="18" charset="0"/>
                <a:cs typeface="Arial" panose="020B0604020202020204" pitchFamily="34" charset="0"/>
              </a:rPr>
              <a:t>in</a:t>
            </a:r>
            <a:r>
              <a:rPr lang="es-ES" altLang="es-ES" sz="1050">
                <a:latin typeface="Arial" panose="020B0604020202020204" pitchFamily="34" charset="0"/>
                <a:ea typeface="Times New Roman" panose="02020603050405020304" pitchFamily="18" charset="0"/>
                <a:cs typeface="Arial" panose="020B0604020202020204" pitchFamily="34" charset="0"/>
              </a:rPr>
              <a:t>&lt; -0,7 </a:t>
            </a:r>
            <a:r>
              <a:rPr lang="es-ES" altLang="es-ES" sz="1050" dirty="0">
                <a:latin typeface="Arial" panose="020B0604020202020204" pitchFamily="34" charset="0"/>
                <a:ea typeface="Times New Roman" panose="02020603050405020304" pitchFamily="18" charset="0"/>
                <a:cs typeface="Arial" panose="020B0604020202020204" pitchFamily="34" charset="0"/>
              </a:rPr>
              <a:t>V. </a:t>
            </a:r>
          </a:p>
          <a:p>
            <a:pPr defTabSz="685800" eaLnBrk="0" fontAlgn="base" hangingPunct="0">
              <a:spcBef>
                <a:spcPct val="0"/>
              </a:spcBef>
              <a:spcAft>
                <a:spcPct val="0"/>
              </a:spcAft>
            </a:pPr>
            <a:r>
              <a:rPr lang="es-ES" altLang="es-ES" sz="1050" dirty="0">
                <a:latin typeface="Arial" panose="020B0604020202020204" pitchFamily="34" charset="0"/>
                <a:ea typeface="Times New Roman" panose="02020603050405020304" pitchFamily="18" charset="0"/>
                <a:cs typeface="Arial" panose="020B0604020202020204" pitchFamily="34" charset="0"/>
              </a:rPr>
              <a:t>En este caso el voltaje de salida viene dado por:</a:t>
            </a:r>
            <a:endParaRPr lang="es-ES" altLang="es-ES" sz="1500" dirty="0">
              <a:latin typeface="Arial" panose="020B0604020202020204" pitchFamily="34" charset="0"/>
            </a:endParaRPr>
          </a:p>
        </p:txBody>
      </p:sp>
      <p:sp>
        <p:nvSpPr>
          <p:cNvPr id="9" name="Rectángulo 8">
            <a:extLst>
              <a:ext uri="{FF2B5EF4-FFF2-40B4-BE49-F238E27FC236}">
                <a16:creationId xmlns:a16="http://schemas.microsoft.com/office/drawing/2014/main" id="{44276A4D-FA31-45D7-82FB-D03672F0DEA3}"/>
              </a:ext>
            </a:extLst>
          </p:cNvPr>
          <p:cNvSpPr/>
          <p:nvPr/>
        </p:nvSpPr>
        <p:spPr>
          <a:xfrm>
            <a:off x="2161309" y="3182138"/>
            <a:ext cx="6736278" cy="507831"/>
          </a:xfrm>
          <a:prstGeom prst="rect">
            <a:avLst/>
          </a:prstGeom>
        </p:spPr>
        <p:txBody>
          <a:bodyPr wrap="square">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c) Para valores de </a:t>
            </a:r>
            <a:r>
              <a:rPr lang="es-ES" sz="1350" dirty="0" err="1">
                <a:latin typeface="Arial" panose="020B0604020202020204" pitchFamily="34" charset="0"/>
                <a:ea typeface="Times New Roman" panose="02020603050405020304" pitchFamily="18" charset="0"/>
                <a:cs typeface="Times New Roman" panose="02020603050405020304" pitchFamily="18" charset="0"/>
              </a:rPr>
              <a:t>V</a:t>
            </a:r>
            <a:r>
              <a:rPr lang="es-ES" sz="1350" baseline="-25000" dirty="0" err="1">
                <a:latin typeface="Arial" panose="020B0604020202020204" pitchFamily="34" charset="0"/>
                <a:ea typeface="Times New Roman" panose="02020603050405020304" pitchFamily="18" charset="0"/>
                <a:cs typeface="Times New Roman" panose="02020603050405020304" pitchFamily="18" charset="0"/>
              </a:rPr>
              <a:t>in</a:t>
            </a:r>
            <a:r>
              <a:rPr lang="es-ES" sz="1350" dirty="0">
                <a:latin typeface="Arial" panose="020B0604020202020204" pitchFamily="34" charset="0"/>
                <a:ea typeface="Times New Roman" panose="02020603050405020304" pitchFamily="18" charset="0"/>
                <a:cs typeface="Times New Roman" panose="02020603050405020304" pitchFamily="18" charset="0"/>
              </a:rPr>
              <a:t> entre -0,7 V y 5,7 V tendremos a los dos diodos en OFF, la corriente que circula por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350" dirty="0">
                <a:latin typeface="Arial" panose="020B0604020202020204" pitchFamily="34" charset="0"/>
                <a:ea typeface="Times New Roman" panose="02020603050405020304" pitchFamily="18" charset="0"/>
                <a:cs typeface="Times New Roman" panose="02020603050405020304" pitchFamily="18" charset="0"/>
              </a:rPr>
              <a:t> será nula y por tanto V</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out</a:t>
            </a:r>
            <a:r>
              <a:rPr lang="es-ES" sz="1350" dirty="0">
                <a:latin typeface="Arial" panose="020B0604020202020204" pitchFamily="34" charset="0"/>
                <a:ea typeface="Times New Roman" panose="02020603050405020304" pitchFamily="18" charset="0"/>
                <a:cs typeface="Times New Roman" panose="02020603050405020304" pitchFamily="18" charset="0"/>
              </a:rPr>
              <a:t> = </a:t>
            </a:r>
            <a:r>
              <a:rPr lang="es-ES" sz="1350" dirty="0" err="1">
                <a:latin typeface="Arial" panose="020B0604020202020204" pitchFamily="34" charset="0"/>
                <a:ea typeface="Times New Roman" panose="02020603050405020304" pitchFamily="18" charset="0"/>
                <a:cs typeface="Times New Roman" panose="02020603050405020304" pitchFamily="18" charset="0"/>
              </a:rPr>
              <a:t>V</a:t>
            </a:r>
            <a:r>
              <a:rPr lang="es-ES" sz="1350" baseline="-25000" dirty="0" err="1">
                <a:latin typeface="Arial" panose="020B0604020202020204" pitchFamily="34" charset="0"/>
                <a:ea typeface="Times New Roman" panose="02020603050405020304" pitchFamily="18" charset="0"/>
                <a:cs typeface="Times New Roman" panose="02020603050405020304" pitchFamily="18" charset="0"/>
              </a:rPr>
              <a:t>in</a:t>
            </a:r>
            <a:r>
              <a:rPr lang="es-ES" sz="1350" dirty="0">
                <a:latin typeface="Arial" panose="020B0604020202020204" pitchFamily="34" charset="0"/>
                <a:ea typeface="Times New Roman" panose="02020603050405020304" pitchFamily="18" charset="0"/>
                <a:cs typeface="Times New Roman" panose="02020603050405020304" pitchFamily="18" charset="0"/>
              </a:rPr>
              <a:t>.</a:t>
            </a:r>
            <a:endParaRPr lang="es-ES" sz="1350" dirty="0">
              <a:latin typeface="Times New Roman" panose="02020603050405020304" pitchFamily="18" charset="0"/>
              <a:ea typeface="Times New Roman" panose="02020603050405020304" pitchFamily="18" charset="0"/>
            </a:endParaRPr>
          </a:p>
        </p:txBody>
      </p:sp>
      <p:sp>
        <p:nvSpPr>
          <p:cNvPr id="10" name="Rectangle 6">
            <a:extLst>
              <a:ext uri="{FF2B5EF4-FFF2-40B4-BE49-F238E27FC236}">
                <a16:creationId xmlns:a16="http://schemas.microsoft.com/office/drawing/2014/main" id="{15484708-0118-409B-B83E-64B0F5B3D584}"/>
              </a:ext>
            </a:extLst>
          </p:cNvPr>
          <p:cNvSpPr>
            <a:spLocks noChangeArrowheads="1"/>
          </p:cNvSpPr>
          <p:nvPr/>
        </p:nvSpPr>
        <p:spPr bwMode="auto">
          <a:xfrm>
            <a:off x="2263456" y="3896984"/>
            <a:ext cx="3480491"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350" dirty="0">
                <a:latin typeface="Arial" panose="020B0604020202020204" pitchFamily="34" charset="0"/>
                <a:cs typeface="Times New Roman" panose="02020603050405020304" pitchFamily="18" charset="0"/>
              </a:rPr>
              <a:t>En resumen, el voltaje de salida es</a:t>
            </a:r>
            <a:r>
              <a:rPr lang="es-ES" altLang="es-ES" sz="900" dirty="0">
                <a:latin typeface="Arial" panose="020B0604020202020204" pitchFamily="34" charset="0"/>
                <a:ea typeface="Times New Roman" panose="02020603050405020304" pitchFamily="18" charset="0"/>
                <a:cs typeface="Arial" panose="020B0604020202020204" pitchFamily="34" charset="0"/>
              </a:rPr>
              <a:t>:</a:t>
            </a:r>
            <a:endParaRPr lang="es-ES" altLang="es-ES" sz="600" dirty="0"/>
          </a:p>
          <a:p>
            <a:pPr defTabSz="685800" eaLnBrk="0" fontAlgn="base" hangingPunct="0">
              <a:spcBef>
                <a:spcPct val="0"/>
              </a:spcBef>
              <a:spcAft>
                <a:spcPct val="0"/>
              </a:spcAft>
            </a:pPr>
            <a:endParaRPr lang="es-ES" altLang="es-ES" sz="1350" dirty="0">
              <a:latin typeface="Arial" panose="020B0604020202020204" pitchFamily="34" charset="0"/>
            </a:endParaRPr>
          </a:p>
        </p:txBody>
      </p:sp>
      <p:graphicFrame>
        <p:nvGraphicFramePr>
          <p:cNvPr id="11" name="Objeto 10">
            <a:extLst>
              <a:ext uri="{FF2B5EF4-FFF2-40B4-BE49-F238E27FC236}">
                <a16:creationId xmlns:a16="http://schemas.microsoft.com/office/drawing/2014/main" id="{3A64FA2B-7F5D-4866-8850-323061C69834}"/>
              </a:ext>
            </a:extLst>
          </p:cNvPr>
          <p:cNvGraphicFramePr>
            <a:graphicFrameLocks noChangeAspect="1"/>
          </p:cNvGraphicFramePr>
          <p:nvPr/>
        </p:nvGraphicFramePr>
        <p:xfrm>
          <a:off x="2284514" y="4362082"/>
          <a:ext cx="3068681" cy="993245"/>
        </p:xfrm>
        <a:graphic>
          <a:graphicData uri="http://schemas.openxmlformats.org/presentationml/2006/ole">
            <mc:AlternateContent xmlns:mc="http://schemas.openxmlformats.org/markup-compatibility/2006">
              <mc:Choice xmlns:v="urn:schemas-microsoft-com:vml" Requires="v">
                <p:oleObj r:id="rId5" imgW="1968500" imgH="635000" progId="Equation.3">
                  <p:embed/>
                </p:oleObj>
              </mc:Choice>
              <mc:Fallback>
                <p:oleObj r:id="rId5" imgW="1968500" imgH="635000" progId="Equation.3">
                  <p:embed/>
                  <p:pic>
                    <p:nvPicPr>
                      <p:cNvPr id="11" name="Objeto 10">
                        <a:extLst>
                          <a:ext uri="{FF2B5EF4-FFF2-40B4-BE49-F238E27FC236}">
                            <a16:creationId xmlns:a16="http://schemas.microsoft.com/office/drawing/2014/main" id="{3A64FA2B-7F5D-4866-8850-323061C6983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4514" y="4362082"/>
                        <a:ext cx="3068681" cy="993245"/>
                      </a:xfrm>
                      <a:prstGeom prst="rect">
                        <a:avLst/>
                      </a:prstGeom>
                      <a:noFill/>
                    </p:spPr>
                  </p:pic>
                </p:oleObj>
              </mc:Fallback>
            </mc:AlternateContent>
          </a:graphicData>
        </a:graphic>
      </p:graphicFrame>
      <p:cxnSp>
        <p:nvCxnSpPr>
          <p:cNvPr id="3" name="Conector recto de flecha 2">
            <a:extLst>
              <a:ext uri="{FF2B5EF4-FFF2-40B4-BE49-F238E27FC236}">
                <a16:creationId xmlns:a16="http://schemas.microsoft.com/office/drawing/2014/main" id="{C9C23391-347B-474D-9FE7-EAAB584EA644}"/>
              </a:ext>
            </a:extLst>
          </p:cNvPr>
          <p:cNvCxnSpPr/>
          <p:nvPr/>
        </p:nvCxnSpPr>
        <p:spPr>
          <a:xfrm flipV="1">
            <a:off x="1564481" y="1376687"/>
            <a:ext cx="0" cy="5315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AADE4F86-C2F9-44A6-B3A7-8963135A01DB}"/>
              </a:ext>
            </a:extLst>
          </p:cNvPr>
          <p:cNvCxnSpPr>
            <a:cxnSpLocks/>
          </p:cNvCxnSpPr>
          <p:nvPr/>
        </p:nvCxnSpPr>
        <p:spPr>
          <a:xfrm flipH="1">
            <a:off x="814388" y="1100138"/>
            <a:ext cx="540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Imagen 14">
            <a:extLst>
              <a:ext uri="{FF2B5EF4-FFF2-40B4-BE49-F238E27FC236}">
                <a16:creationId xmlns:a16="http://schemas.microsoft.com/office/drawing/2014/main" id="{EEE36928-E349-4CD5-B3A0-ADA2BB576AC5}"/>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70000"/>
                    </a14:imgEffect>
                  </a14:imgLayer>
                </a14:imgProps>
              </a:ext>
            </a:extLst>
          </a:blip>
          <a:stretch>
            <a:fillRect/>
          </a:stretch>
        </p:blipFill>
        <p:spPr>
          <a:xfrm>
            <a:off x="204290" y="2946237"/>
            <a:ext cx="1719513" cy="1415846"/>
          </a:xfrm>
          <a:prstGeom prst="rect">
            <a:avLst/>
          </a:prstGeom>
        </p:spPr>
      </p:pic>
      <mc:AlternateContent xmlns:mc="http://schemas.openxmlformats.org/markup-compatibility/2006" xmlns:a14="http://schemas.microsoft.com/office/drawing/2010/main">
        <mc:Choice Requires="a14">
          <p:sp>
            <p:nvSpPr>
              <p:cNvPr id="17" name="Rectángulo 16">
                <a:extLst>
                  <a:ext uri="{FF2B5EF4-FFF2-40B4-BE49-F238E27FC236}">
                    <a16:creationId xmlns:a16="http://schemas.microsoft.com/office/drawing/2014/main" id="{BDC9EE28-A964-4E00-9ABC-3AE054474B52}"/>
                  </a:ext>
                </a:extLst>
              </p:cNvPr>
              <p:cNvSpPr/>
              <p:nvPr/>
            </p:nvSpPr>
            <p:spPr>
              <a:xfrm>
                <a:off x="2263456" y="1524106"/>
                <a:ext cx="2394269" cy="690382"/>
              </a:xfrm>
              <a:prstGeom prst="rect">
                <a:avLst/>
              </a:prstGeom>
            </p:spPr>
            <p:txBody>
              <a:bodyPr wrap="square">
                <a:spAutoFit/>
              </a:bodyPr>
              <a:lstStyle/>
              <a:p>
                <a:pPr marL="342900" algn="just"/>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ea typeface="Times New Roman" panose="02020603050405020304" pitchFamily="18" charset="0"/>
                            </a:rPr>
                          </m:ctrlPr>
                        </m:sSubPr>
                        <m:e>
                          <m:r>
                            <a:rPr lang="es-ES" sz="1350" i="1">
                              <a:latin typeface="Cambria Math" panose="02040503050406030204" pitchFamily="18" charset="0"/>
                              <a:ea typeface="Times New Roman" panose="02020603050405020304" pitchFamily="18" charset="0"/>
                            </a:rPr>
                            <m:t>𝑉</m:t>
                          </m:r>
                        </m:e>
                        <m:sub>
                          <m:r>
                            <a:rPr lang="es-ES" sz="1350" i="1">
                              <a:latin typeface="Cambria Math" panose="02040503050406030204" pitchFamily="18" charset="0"/>
                              <a:ea typeface="Times New Roman" panose="02020603050405020304" pitchFamily="18" charset="0"/>
                            </a:rPr>
                            <m:t>𝑖𝑛</m:t>
                          </m:r>
                        </m:sub>
                      </m:sSub>
                      <m:r>
                        <a:rPr lang="es-ES" sz="1350" i="1">
                          <a:latin typeface="Cambria Math" panose="02040503050406030204" pitchFamily="18" charset="0"/>
                          <a:ea typeface="Times New Roman" panose="02020603050405020304" pitchFamily="18" charset="0"/>
                        </a:rPr>
                        <m:t>+</m:t>
                      </m:r>
                      <m:sSub>
                        <m:sSubPr>
                          <m:ctrlPr>
                            <a:rPr lang="es-ES" sz="1350" i="1">
                              <a:latin typeface="Cambria Math" panose="02040503050406030204" pitchFamily="18" charset="0"/>
                              <a:ea typeface="Times New Roman" panose="02020603050405020304" pitchFamily="18" charset="0"/>
                            </a:rPr>
                          </m:ctrlPr>
                        </m:sSubPr>
                        <m:e>
                          <m:r>
                            <a:rPr lang="es-ES" sz="1350" i="1">
                              <a:latin typeface="Cambria Math" panose="02040503050406030204" pitchFamily="18" charset="0"/>
                              <a:ea typeface="Times New Roman" panose="02020603050405020304" pitchFamily="18" charset="0"/>
                            </a:rPr>
                            <m:t>𝑅</m:t>
                          </m:r>
                        </m:e>
                        <m:sub>
                          <m:r>
                            <a:rPr lang="es-ES" sz="1350" i="1">
                              <a:latin typeface="Cambria Math" panose="02040503050406030204" pitchFamily="18" charset="0"/>
                              <a:ea typeface="Times New Roman" panose="02020603050405020304" pitchFamily="18" charset="0"/>
                            </a:rPr>
                            <m:t>1</m:t>
                          </m:r>
                        </m:sub>
                      </m:sSub>
                      <m:r>
                        <a:rPr lang="es-ES" sz="1350" i="1">
                          <a:latin typeface="Cambria Math" panose="02040503050406030204" pitchFamily="18" charset="0"/>
                          <a:ea typeface="Times New Roman" panose="02020603050405020304" pitchFamily="18" charset="0"/>
                        </a:rPr>
                        <m:t>𝑖</m:t>
                      </m:r>
                      <m:r>
                        <a:rPr lang="es-ES" sz="1350" i="1">
                          <a:latin typeface="Cambria Math" panose="02040503050406030204" pitchFamily="18" charset="0"/>
                          <a:ea typeface="Times New Roman" panose="02020603050405020304" pitchFamily="18" charset="0"/>
                        </a:rPr>
                        <m:t>+</m:t>
                      </m:r>
                      <m:sSub>
                        <m:sSubPr>
                          <m:ctrlPr>
                            <a:rPr lang="es-ES" sz="1350" i="1">
                              <a:latin typeface="Cambria Math" panose="02040503050406030204" pitchFamily="18" charset="0"/>
                              <a:ea typeface="Times New Roman" panose="02020603050405020304" pitchFamily="18" charset="0"/>
                            </a:rPr>
                          </m:ctrlPr>
                        </m:sSubPr>
                        <m:e>
                          <m:r>
                            <a:rPr lang="es-ES" sz="1350" i="1">
                              <a:latin typeface="Cambria Math" panose="02040503050406030204" pitchFamily="18" charset="0"/>
                              <a:ea typeface="Times New Roman" panose="02020603050405020304" pitchFamily="18" charset="0"/>
                            </a:rPr>
                            <m:t>𝑣</m:t>
                          </m:r>
                        </m:e>
                        <m:sub>
                          <m:r>
                            <a:rPr lang="es-ES" sz="1350" i="1">
                              <a:latin typeface="Cambria Math" panose="02040503050406030204" pitchFamily="18" charset="0"/>
                              <a:ea typeface="Times New Roman" panose="02020603050405020304" pitchFamily="18" charset="0"/>
                            </a:rPr>
                            <m:t>𝑑</m:t>
                          </m:r>
                        </m:sub>
                      </m:sSub>
                      <m:r>
                        <a:rPr lang="es-ES" sz="1350" i="1">
                          <a:latin typeface="Cambria Math" panose="02040503050406030204" pitchFamily="18" charset="0"/>
                          <a:ea typeface="Times New Roman" panose="02020603050405020304" pitchFamily="18" charset="0"/>
                        </a:rPr>
                        <m:t>=</m:t>
                      </m:r>
                      <m:r>
                        <a:rPr lang="es-ES" sz="1350" i="1">
                          <a:latin typeface="Cambria Math" panose="02040503050406030204" pitchFamily="18" charset="0"/>
                          <a:ea typeface="Times New Roman" panose="02020603050405020304" pitchFamily="18" charset="0"/>
                        </a:rPr>
                        <m:t>0</m:t>
                      </m:r>
                    </m:oMath>
                  </m:oMathPara>
                </a14:m>
                <a:endParaRPr lang="es-ES" sz="1350" dirty="0">
                  <a:latin typeface="Times New Roman" panose="02020603050405020304" pitchFamily="18" charset="0"/>
                  <a:ea typeface="Times New Roman" panose="02020603050405020304" pitchFamily="18" charset="0"/>
                </a:endParaRPr>
              </a:p>
              <a:p>
                <a:pPr marL="342900" algn="just"/>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ea typeface="Times New Roman" panose="02020603050405020304" pitchFamily="18" charset="0"/>
                        </a:rPr>
                        <m:t>𝑖</m:t>
                      </m:r>
                      <m:r>
                        <a:rPr lang="es-ES" sz="1350" i="1">
                          <a:latin typeface="Cambria Math" panose="02040503050406030204" pitchFamily="18" charset="0"/>
                          <a:ea typeface="Times New Roman" panose="02020603050405020304" pitchFamily="18" charset="0"/>
                        </a:rPr>
                        <m:t>=</m:t>
                      </m:r>
                      <m:f>
                        <m:fPr>
                          <m:ctrlPr>
                            <a:rPr lang="es-ES" sz="1350" i="1">
                              <a:latin typeface="Cambria Math" panose="02040503050406030204" pitchFamily="18" charset="0"/>
                              <a:ea typeface="Times New Roman" panose="02020603050405020304" pitchFamily="18" charset="0"/>
                            </a:rPr>
                          </m:ctrlPr>
                        </m:fPr>
                        <m:num>
                          <m:r>
                            <a:rPr lang="es-ES" sz="1350" i="1">
                              <a:latin typeface="Cambria Math" panose="02040503050406030204" pitchFamily="18" charset="0"/>
                              <a:ea typeface="Times New Roman" panose="02020603050405020304" pitchFamily="18" charset="0"/>
                            </a:rPr>
                            <m:t>−</m:t>
                          </m:r>
                          <m:sSub>
                            <m:sSubPr>
                              <m:ctrlPr>
                                <a:rPr lang="es-ES" sz="1350" i="1">
                                  <a:latin typeface="Cambria Math" panose="02040503050406030204" pitchFamily="18" charset="0"/>
                                  <a:ea typeface="Times New Roman" panose="02020603050405020304" pitchFamily="18" charset="0"/>
                                </a:rPr>
                              </m:ctrlPr>
                            </m:sSubPr>
                            <m:e>
                              <m:r>
                                <a:rPr lang="es-ES" sz="1350" i="1">
                                  <a:latin typeface="Cambria Math" panose="02040503050406030204" pitchFamily="18" charset="0"/>
                                  <a:ea typeface="Times New Roman" panose="02020603050405020304" pitchFamily="18" charset="0"/>
                                </a:rPr>
                                <m:t>𝑉</m:t>
                              </m:r>
                            </m:e>
                            <m:sub>
                              <m:r>
                                <a:rPr lang="es-ES" sz="1350" i="1">
                                  <a:latin typeface="Cambria Math" panose="02040503050406030204" pitchFamily="18" charset="0"/>
                                  <a:ea typeface="Times New Roman" panose="02020603050405020304" pitchFamily="18" charset="0"/>
                                </a:rPr>
                                <m:t>𝑖𝑛</m:t>
                              </m:r>
                            </m:sub>
                          </m:sSub>
                          <m:r>
                            <a:rPr lang="es-ES" sz="1350" i="1">
                              <a:latin typeface="Cambria Math" panose="02040503050406030204" pitchFamily="18" charset="0"/>
                              <a:ea typeface="Times New Roman" panose="02020603050405020304" pitchFamily="18" charset="0"/>
                            </a:rPr>
                            <m:t>−</m:t>
                          </m:r>
                          <m:r>
                            <a:rPr lang="es-ES" sz="1350" i="1">
                              <a:latin typeface="Cambria Math" panose="02040503050406030204" pitchFamily="18" charset="0"/>
                              <a:ea typeface="Times New Roman" panose="02020603050405020304" pitchFamily="18" charset="0"/>
                            </a:rPr>
                            <m:t>0</m:t>
                          </m:r>
                          <m:r>
                            <a:rPr lang="es-ES" sz="1350" i="1">
                              <a:latin typeface="Cambria Math" panose="02040503050406030204" pitchFamily="18" charset="0"/>
                              <a:ea typeface="Times New Roman" panose="02020603050405020304" pitchFamily="18" charset="0"/>
                            </a:rPr>
                            <m:t>.</m:t>
                          </m:r>
                          <m:r>
                            <a:rPr lang="es-ES" sz="1350" i="1">
                              <a:latin typeface="Cambria Math" panose="02040503050406030204" pitchFamily="18" charset="0"/>
                              <a:ea typeface="Times New Roman" panose="02020603050405020304" pitchFamily="18" charset="0"/>
                            </a:rPr>
                            <m:t>7</m:t>
                          </m:r>
                        </m:num>
                        <m:den>
                          <m:r>
                            <a:rPr lang="es-ES" sz="1350" i="1">
                              <a:latin typeface="Cambria Math" panose="02040503050406030204" pitchFamily="18" charset="0"/>
                              <a:ea typeface="Times New Roman" panose="02020603050405020304" pitchFamily="18" charset="0"/>
                            </a:rPr>
                            <m:t>10</m:t>
                          </m:r>
                        </m:den>
                      </m:f>
                    </m:oMath>
                  </m:oMathPara>
                </a14:m>
                <a:endParaRPr lang="es-ES" sz="1350" dirty="0">
                  <a:latin typeface="Times New Roman" panose="02020603050405020304" pitchFamily="18" charset="0"/>
                  <a:ea typeface="Times New Roman" panose="02020603050405020304" pitchFamily="18" charset="0"/>
                </a:endParaRPr>
              </a:p>
            </p:txBody>
          </p:sp>
        </mc:Choice>
        <mc:Fallback xmlns="">
          <p:sp>
            <p:nvSpPr>
              <p:cNvPr id="17" name="Rectángulo 16">
                <a:extLst>
                  <a:ext uri="{FF2B5EF4-FFF2-40B4-BE49-F238E27FC236}">
                    <a16:creationId xmlns:a16="http://schemas.microsoft.com/office/drawing/2014/main" id="{BDC9EE28-A964-4E00-9ABC-3AE054474B52}"/>
                  </a:ext>
                </a:extLst>
              </p:cNvPr>
              <p:cNvSpPr>
                <a:spLocks noRot="1" noChangeAspect="1" noMove="1" noResize="1" noEditPoints="1" noAdjustHandles="1" noChangeArrowheads="1" noChangeShapeType="1" noTextEdit="1"/>
              </p:cNvSpPr>
              <p:nvPr/>
            </p:nvSpPr>
            <p:spPr>
              <a:xfrm>
                <a:off x="2263456" y="1524106"/>
                <a:ext cx="2394269" cy="690382"/>
              </a:xfrm>
              <a:prstGeom prst="rect">
                <a:avLst/>
              </a:prstGeom>
              <a:blipFill>
                <a:blip r:embed="rId9"/>
                <a:stretch>
                  <a:fillRect b="-1770"/>
                </a:stretch>
              </a:blipFill>
            </p:spPr>
            <p:txBody>
              <a:bodyPr/>
              <a:lstStyle/>
              <a:p>
                <a:r>
                  <a:rPr lang="es-ES">
                    <a:noFill/>
                  </a:rPr>
                  <a:t> </a:t>
                </a:r>
              </a:p>
            </p:txBody>
          </p:sp>
        </mc:Fallback>
      </mc:AlternateContent>
      <p:graphicFrame>
        <p:nvGraphicFramePr>
          <p:cNvPr id="13" name="Gráfico 12">
            <a:extLst>
              <a:ext uri="{FF2B5EF4-FFF2-40B4-BE49-F238E27FC236}">
                <a16:creationId xmlns:a16="http://schemas.microsoft.com/office/drawing/2014/main" id="{E1DEB2BB-8675-4983-AEE2-5BDDD9DBC473}"/>
              </a:ext>
            </a:extLst>
          </p:cNvPr>
          <p:cNvGraphicFramePr>
            <a:graphicFrameLocks/>
          </p:cNvGraphicFramePr>
          <p:nvPr>
            <p:extLst>
              <p:ext uri="{D42A27DB-BD31-4B8C-83A1-F6EECF244321}">
                <p14:modId xmlns:p14="http://schemas.microsoft.com/office/powerpoint/2010/main" val="1165415332"/>
              </p:ext>
            </p:extLst>
          </p:nvPr>
        </p:nvGraphicFramePr>
        <p:xfrm>
          <a:off x="5505304" y="3656146"/>
          <a:ext cx="3068682" cy="1841209"/>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4" name="Gráfico 13">
            <a:extLst>
              <a:ext uri="{FF2B5EF4-FFF2-40B4-BE49-F238E27FC236}">
                <a16:creationId xmlns:a16="http://schemas.microsoft.com/office/drawing/2014/main" id="{735DC209-4C27-4854-984B-C666CFB58EB3}"/>
              </a:ext>
            </a:extLst>
          </p:cNvPr>
          <p:cNvGraphicFramePr>
            <a:graphicFrameLocks/>
          </p:cNvGraphicFramePr>
          <p:nvPr>
            <p:extLst>
              <p:ext uri="{D42A27DB-BD31-4B8C-83A1-F6EECF244321}">
                <p14:modId xmlns:p14="http://schemas.microsoft.com/office/powerpoint/2010/main" val="3635867422"/>
              </p:ext>
            </p:extLst>
          </p:nvPr>
        </p:nvGraphicFramePr>
        <p:xfrm>
          <a:off x="5638775" y="5241027"/>
          <a:ext cx="2839840" cy="1703904"/>
        </p:xfrm>
        <a:graphic>
          <a:graphicData uri="http://schemas.openxmlformats.org/drawingml/2006/chart">
            <c:chart xmlns:c="http://schemas.openxmlformats.org/drawingml/2006/chart" xmlns:r="http://schemas.openxmlformats.org/officeDocument/2006/relationships" r:id="rId11"/>
          </a:graphicData>
        </a:graphic>
      </p:graphicFrame>
      <p:grpSp>
        <p:nvGrpSpPr>
          <p:cNvPr id="5" name="Grupo 4">
            <a:extLst>
              <a:ext uri="{FF2B5EF4-FFF2-40B4-BE49-F238E27FC236}">
                <a16:creationId xmlns:a16="http://schemas.microsoft.com/office/drawing/2014/main" id="{47DFA75E-0D7D-466B-8292-E9DEA1EB7EA1}"/>
              </a:ext>
            </a:extLst>
          </p:cNvPr>
          <p:cNvGrpSpPr/>
          <p:nvPr/>
        </p:nvGrpSpPr>
        <p:grpSpPr>
          <a:xfrm>
            <a:off x="-3896" y="989372"/>
            <a:ext cx="2279505" cy="1736766"/>
            <a:chOff x="-5195" y="176163"/>
            <a:chExt cx="3039340" cy="2315688"/>
          </a:xfrm>
        </p:grpSpPr>
        <p:pic>
          <p:nvPicPr>
            <p:cNvPr id="4" name="Imagen 3">
              <a:extLst>
                <a:ext uri="{FF2B5EF4-FFF2-40B4-BE49-F238E27FC236}">
                  <a16:creationId xmlns:a16="http://schemas.microsoft.com/office/drawing/2014/main" id="{AD3D094A-03AF-41FD-8BD4-DFB0F0AE568F}"/>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5195" y="176163"/>
              <a:ext cx="3039340" cy="2315688"/>
            </a:xfrm>
            <a:prstGeom prst="rect">
              <a:avLst/>
            </a:prstGeom>
            <a:noFill/>
            <a:ln>
              <a:noFill/>
            </a:ln>
          </p:spPr>
        </p:pic>
        <p:sp>
          <p:nvSpPr>
            <p:cNvPr id="2" name="CuadroTexto 1">
              <a:extLst>
                <a:ext uri="{FF2B5EF4-FFF2-40B4-BE49-F238E27FC236}">
                  <a16:creationId xmlns:a16="http://schemas.microsoft.com/office/drawing/2014/main" id="{78A66174-ED37-4C0A-B4EC-6F78BC584C5F}"/>
                </a:ext>
              </a:extLst>
            </p:cNvPr>
            <p:cNvSpPr txBox="1"/>
            <p:nvPr/>
          </p:nvSpPr>
          <p:spPr>
            <a:xfrm>
              <a:off x="821194" y="519810"/>
              <a:ext cx="650179" cy="400109"/>
            </a:xfrm>
            <a:prstGeom prst="rect">
              <a:avLst/>
            </a:prstGeom>
            <a:noFill/>
          </p:spPr>
          <p:txBody>
            <a:bodyPr wrap="none" rtlCol="0">
              <a:spAutoFit/>
            </a:bodyPr>
            <a:lstStyle/>
            <a:p>
              <a:r>
                <a:rPr lang="es-ES" sz="1350" dirty="0"/>
                <a:t>-   +</a:t>
              </a:r>
            </a:p>
          </p:txBody>
        </p:sp>
        <p:sp>
          <p:nvSpPr>
            <p:cNvPr id="16" name="CuadroTexto 15">
              <a:extLst>
                <a:ext uri="{FF2B5EF4-FFF2-40B4-BE49-F238E27FC236}">
                  <a16:creationId xmlns:a16="http://schemas.microsoft.com/office/drawing/2014/main" id="{2E663220-5789-4F2F-8485-4F692E3C9239}"/>
                </a:ext>
              </a:extLst>
            </p:cNvPr>
            <p:cNvSpPr txBox="1"/>
            <p:nvPr/>
          </p:nvSpPr>
          <p:spPr>
            <a:xfrm>
              <a:off x="1712965" y="499462"/>
              <a:ext cx="438581" cy="954108"/>
            </a:xfrm>
            <a:prstGeom prst="rect">
              <a:avLst/>
            </a:prstGeom>
            <a:noFill/>
          </p:spPr>
          <p:txBody>
            <a:bodyPr wrap="none" rtlCol="0">
              <a:spAutoFit/>
            </a:bodyPr>
            <a:lstStyle/>
            <a:p>
              <a:r>
                <a:rPr lang="es-ES" sz="1350" dirty="0"/>
                <a:t>-</a:t>
              </a:r>
            </a:p>
            <a:p>
              <a:r>
                <a:rPr lang="es-ES" sz="1350" dirty="0"/>
                <a:t>   </a:t>
              </a:r>
            </a:p>
            <a:p>
              <a:r>
                <a:rPr lang="es-ES" sz="1350" dirty="0"/>
                <a:t>+</a:t>
              </a:r>
            </a:p>
          </p:txBody>
        </p:sp>
      </p:grpSp>
      <p:sp>
        <p:nvSpPr>
          <p:cNvPr id="18" name="Marcador de número de diapositiva 17">
            <a:extLst>
              <a:ext uri="{FF2B5EF4-FFF2-40B4-BE49-F238E27FC236}">
                <a16:creationId xmlns:a16="http://schemas.microsoft.com/office/drawing/2014/main" id="{2F00AC17-2199-4FB7-B06E-A5313E61E39A}"/>
              </a:ext>
            </a:extLst>
          </p:cNvPr>
          <p:cNvSpPr>
            <a:spLocks noGrp="1"/>
          </p:cNvSpPr>
          <p:nvPr>
            <p:ph type="sldNum" sz="quarter" idx="12"/>
          </p:nvPr>
        </p:nvSpPr>
        <p:spPr/>
        <p:txBody>
          <a:bodyPr/>
          <a:lstStyle/>
          <a:p>
            <a:fld id="{78733FC4-8689-4CA5-A153-34ADD6EFE592}" type="slidenum">
              <a:rPr lang="es-ES" smtClean="0"/>
              <a:t>111</a:t>
            </a:fld>
            <a:endParaRPr lang="es-ES"/>
          </a:p>
        </p:txBody>
      </p:sp>
    </p:spTree>
    <p:custDataLst>
      <p:tags r:id="rId1"/>
    </p:custDataLst>
    <p:extLst>
      <p:ext uri="{BB962C8B-B14F-4D97-AF65-F5344CB8AC3E}">
        <p14:creationId xmlns:p14="http://schemas.microsoft.com/office/powerpoint/2010/main" val="386510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5"/>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3"/>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7" grpId="0"/>
      <p:bldGraphic spid="13" grpId="0">
        <p:bldAsOne/>
      </p:bldGraphic>
      <p:bldGraphic spid="13" grpId="1">
        <p:bldAsOne/>
      </p:bldGraphic>
      <p:bldGraphic spid="14" grpId="0">
        <p:bldAsOne/>
      </p:bldGraphic>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DDFDEE1C-CC0C-40BF-B9C1-79412A390A0F}"/>
              </a:ext>
            </a:extLst>
          </p:cNvPr>
          <p:cNvSpPr/>
          <p:nvPr/>
        </p:nvSpPr>
        <p:spPr>
          <a:xfrm>
            <a:off x="-1" y="800503"/>
            <a:ext cx="8776982" cy="830997"/>
          </a:xfrm>
          <a:prstGeom prst="rect">
            <a:avLst/>
          </a:prstGeom>
        </p:spPr>
        <p:txBody>
          <a:bodyPr wrap="square">
            <a:spAutoFit/>
          </a:bodyPr>
          <a:lstStyle/>
          <a:p>
            <a:pPr algn="just"/>
            <a:r>
              <a:rPr lang="es-ES" sz="1600" b="1" dirty="0">
                <a:latin typeface="Arial" panose="020B0604020202020204" pitchFamily="34" charset="0"/>
                <a:ea typeface="Times New Roman" panose="02020603050405020304" pitchFamily="18" charset="0"/>
                <a:cs typeface="Times New Roman" panose="02020603050405020304" pitchFamily="18" charset="0"/>
              </a:rPr>
              <a:t>Problema 8</a:t>
            </a:r>
            <a:r>
              <a:rPr lang="es-ES" sz="1600" dirty="0">
                <a:latin typeface="Arial" panose="020B0604020202020204" pitchFamily="34" charset="0"/>
                <a:ea typeface="Times New Roman" panose="02020603050405020304" pitchFamily="18" charset="0"/>
                <a:cs typeface="Times New Roman" panose="02020603050405020304" pitchFamily="18" charset="0"/>
              </a:rPr>
              <a:t> Hallar la función de transferencia del circuito y dibujar </a:t>
            </a:r>
            <a:r>
              <a:rPr lang="es-ES" sz="1600" dirty="0" err="1">
                <a:latin typeface="Arial" panose="020B0604020202020204" pitchFamily="34" charset="0"/>
                <a:ea typeface="Times New Roman" panose="02020603050405020304" pitchFamily="18" charset="0"/>
                <a:cs typeface="Times New Roman" panose="02020603050405020304" pitchFamily="18" charset="0"/>
              </a:rPr>
              <a:t>v</a:t>
            </a:r>
            <a:r>
              <a:rPr lang="es-ES" sz="1600" baseline="-25000" dirty="0" err="1">
                <a:latin typeface="Arial" panose="020B0604020202020204" pitchFamily="34" charset="0"/>
                <a:ea typeface="Times New Roman" panose="02020603050405020304" pitchFamily="18" charset="0"/>
                <a:cs typeface="Times New Roman" panose="02020603050405020304" pitchFamily="18" charset="0"/>
              </a:rPr>
              <a:t>out</a:t>
            </a:r>
            <a:r>
              <a:rPr lang="es-ES" sz="1600" dirty="0">
                <a:latin typeface="Arial" panose="020B0604020202020204" pitchFamily="34" charset="0"/>
                <a:ea typeface="Times New Roman" panose="02020603050405020304" pitchFamily="18" charset="0"/>
                <a:cs typeface="Times New Roman" panose="02020603050405020304" pitchFamily="18" charset="0"/>
              </a:rPr>
              <a:t> vs </a:t>
            </a:r>
            <a:r>
              <a:rPr lang="es-ES" sz="1600" dirty="0" err="1">
                <a:latin typeface="Arial" panose="020B0604020202020204" pitchFamily="34" charset="0"/>
                <a:ea typeface="Times New Roman" panose="02020603050405020304" pitchFamily="18" charset="0"/>
                <a:cs typeface="Times New Roman" panose="02020603050405020304" pitchFamily="18" charset="0"/>
              </a:rPr>
              <a:t>v</a:t>
            </a:r>
            <a:r>
              <a:rPr lang="es-ES" sz="1600" baseline="-25000" dirty="0" err="1">
                <a:latin typeface="Arial" panose="020B0604020202020204" pitchFamily="34" charset="0"/>
                <a:ea typeface="Times New Roman" panose="02020603050405020304" pitchFamily="18" charset="0"/>
                <a:cs typeface="Times New Roman" panose="02020603050405020304" pitchFamily="18" charset="0"/>
              </a:rPr>
              <a:t>in</a:t>
            </a:r>
            <a:r>
              <a:rPr lang="es-ES" sz="1600" dirty="0">
                <a:latin typeface="Arial" panose="020B0604020202020204" pitchFamily="34" charset="0"/>
                <a:ea typeface="Times New Roman" panose="02020603050405020304" pitchFamily="18" charset="0"/>
                <a:cs typeface="Times New Roman" panose="02020603050405020304" pitchFamily="18" charset="0"/>
              </a:rPr>
              <a:t>. El voltaje de activación es 0,7 V y la fuente de referencia es 3 V.</a:t>
            </a:r>
            <a:endParaRPr lang="es-ES" sz="1600" dirty="0">
              <a:latin typeface="Times New Roman" panose="02020603050405020304" pitchFamily="18" charset="0"/>
              <a:ea typeface="Times New Roman" panose="02020603050405020304" pitchFamily="18" charset="0"/>
            </a:endParaRPr>
          </a:p>
          <a:p>
            <a:pPr algn="just">
              <a:tabLst>
                <a:tab pos="2914650" algn="l"/>
              </a:tabLst>
            </a:pPr>
            <a:r>
              <a:rPr lang="es-ES" sz="1600" dirty="0">
                <a:latin typeface="Arial" panose="020B0604020202020204" pitchFamily="34" charset="0"/>
                <a:ea typeface="Times New Roman" panose="02020603050405020304" pitchFamily="18" charset="0"/>
                <a:cs typeface="Times New Roman" panose="02020603050405020304" pitchFamily="18" charset="0"/>
              </a:rPr>
              <a:t> </a:t>
            </a:r>
            <a:endParaRPr lang="es-ES" sz="1600" dirty="0">
              <a:latin typeface="Times New Roman" panose="02020603050405020304" pitchFamily="18" charset="0"/>
              <a:ea typeface="Times New Roman" panose="02020603050405020304" pitchFamily="18" charset="0"/>
            </a:endParaRPr>
          </a:p>
        </p:txBody>
      </p:sp>
      <p:pic>
        <p:nvPicPr>
          <p:cNvPr id="5" name="Imagen 4">
            <a:extLst>
              <a:ext uri="{FF2B5EF4-FFF2-40B4-BE49-F238E27FC236}">
                <a16:creationId xmlns:a16="http://schemas.microsoft.com/office/drawing/2014/main" id="{3201345F-1F59-4D51-9231-09794CB190F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4539" y="1379614"/>
            <a:ext cx="2149220" cy="1344389"/>
          </a:xfrm>
          <a:prstGeom prst="rect">
            <a:avLst/>
          </a:prstGeom>
          <a:noFill/>
          <a:ln>
            <a:noFill/>
          </a:ln>
        </p:spPr>
      </p:pic>
      <p:sp>
        <p:nvSpPr>
          <p:cNvPr id="6" name="Rectángulo 5">
            <a:extLst>
              <a:ext uri="{FF2B5EF4-FFF2-40B4-BE49-F238E27FC236}">
                <a16:creationId xmlns:a16="http://schemas.microsoft.com/office/drawing/2014/main" id="{3A6D4E73-7C83-4C61-9210-C3F11B475D04}"/>
              </a:ext>
            </a:extLst>
          </p:cNvPr>
          <p:cNvSpPr/>
          <p:nvPr/>
        </p:nvSpPr>
        <p:spPr>
          <a:xfrm>
            <a:off x="2378297" y="1407075"/>
            <a:ext cx="6406089" cy="923330"/>
          </a:xfrm>
          <a:prstGeom prst="rect">
            <a:avLst/>
          </a:prstGeom>
        </p:spPr>
        <p:txBody>
          <a:bodyPr wrap="square">
            <a:spAutoFit/>
          </a:bodyPr>
          <a:lstStyle/>
          <a:p>
            <a:pPr algn="just">
              <a:tabLst>
                <a:tab pos="2914650" algn="l"/>
              </a:tabLst>
            </a:pPr>
            <a:r>
              <a:rPr lang="es-ES" sz="1350" dirty="0">
                <a:latin typeface="Arial" panose="020B0604020202020204" pitchFamily="34" charset="0"/>
                <a:ea typeface="Times New Roman" panose="02020603050405020304" pitchFamily="18" charset="0"/>
                <a:cs typeface="Times New Roman" panose="02020603050405020304" pitchFamily="18" charset="0"/>
              </a:rPr>
              <a:t>Condición que ha de cumplir </a:t>
            </a:r>
            <a:r>
              <a:rPr lang="es-ES" sz="1350" dirty="0" err="1">
                <a:latin typeface="Arial" panose="020B0604020202020204" pitchFamily="34" charset="0"/>
                <a:ea typeface="Times New Roman" panose="02020603050405020304" pitchFamily="18" charset="0"/>
                <a:cs typeface="Times New Roman" panose="02020603050405020304" pitchFamily="18" charset="0"/>
              </a:rPr>
              <a:t>V</a:t>
            </a:r>
            <a:r>
              <a:rPr lang="es-ES" sz="1350" baseline="-25000" dirty="0" err="1">
                <a:latin typeface="Arial" panose="020B0604020202020204" pitchFamily="34" charset="0"/>
                <a:ea typeface="Times New Roman" panose="02020603050405020304" pitchFamily="18" charset="0"/>
                <a:cs typeface="Times New Roman" panose="02020603050405020304" pitchFamily="18" charset="0"/>
              </a:rPr>
              <a:t>in</a:t>
            </a:r>
            <a:r>
              <a:rPr lang="es-ES" sz="1350" dirty="0">
                <a:latin typeface="Arial" panose="020B0604020202020204" pitchFamily="34" charset="0"/>
                <a:ea typeface="Times New Roman" panose="02020603050405020304" pitchFamily="18" charset="0"/>
                <a:cs typeface="Times New Roman" panose="02020603050405020304" pitchFamily="18" charset="0"/>
              </a:rPr>
              <a:t> para que el diodo conduzca:</a:t>
            </a:r>
          </a:p>
          <a:p>
            <a:pPr algn="just">
              <a:tabLst>
                <a:tab pos="2914650" algn="l"/>
              </a:tabLst>
            </a:pPr>
            <a:r>
              <a:rPr lang="es-ES" sz="1350" dirty="0">
                <a:latin typeface="Arial" panose="020B0604020202020204" pitchFamily="34" charset="0"/>
                <a:ea typeface="Times New Roman" panose="02020603050405020304" pitchFamily="18" charset="0"/>
                <a:cs typeface="Times New Roman" panose="02020603050405020304" pitchFamily="18" charset="0"/>
              </a:rPr>
              <a:t>Diodo está en ON </a:t>
            </a:r>
            <a:r>
              <a:rPr lang="es-ES" sz="1350" dirty="0">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 </a:t>
            </a:r>
            <a:r>
              <a:rPr lang="es-ES" sz="1350" dirty="0">
                <a:latin typeface="Arial" panose="020B0604020202020204" pitchFamily="34" charset="0"/>
                <a:ea typeface="Times New Roman" panose="02020603050405020304" pitchFamily="18" charset="0"/>
                <a:cs typeface="Times New Roman" panose="02020603050405020304" pitchFamily="18" charset="0"/>
              </a:rPr>
              <a:t>la corriente que genera la fuente circula por R de </a:t>
            </a:r>
            <a:r>
              <a:rPr lang="es-ES" sz="1350" dirty="0" err="1">
                <a:latin typeface="Arial" panose="020B0604020202020204" pitchFamily="34" charset="0"/>
                <a:ea typeface="Times New Roman" panose="02020603050405020304" pitchFamily="18" charset="0"/>
                <a:cs typeface="Times New Roman" panose="02020603050405020304" pitchFamily="18" charset="0"/>
              </a:rPr>
              <a:t>izda</a:t>
            </a:r>
            <a:r>
              <a:rPr lang="es-ES" sz="1350" dirty="0">
                <a:latin typeface="Arial" panose="020B0604020202020204" pitchFamily="34" charset="0"/>
                <a:ea typeface="Times New Roman" panose="02020603050405020304" pitchFamily="18" charset="0"/>
                <a:cs typeface="Times New Roman" panose="02020603050405020304" pitchFamily="18" charset="0"/>
              </a:rPr>
              <a:t> a derecha. </a:t>
            </a:r>
          </a:p>
          <a:p>
            <a:pPr algn="just">
              <a:tabLst>
                <a:tab pos="2914650" algn="l"/>
              </a:tabLst>
            </a:pPr>
            <a:r>
              <a:rPr lang="es-ES" sz="1350" dirty="0">
                <a:latin typeface="Arial" panose="020B0604020202020204" pitchFamily="34" charset="0"/>
                <a:ea typeface="Times New Roman" panose="02020603050405020304" pitchFamily="18" charset="0"/>
                <a:cs typeface="Times New Roman" panose="02020603050405020304" pitchFamily="18" charset="0"/>
              </a:rPr>
              <a:t>Aplicando las leyes de las mallas tenemos que:</a:t>
            </a:r>
            <a:endParaRPr lang="es-ES" sz="1350" dirty="0">
              <a:latin typeface="Times New Roman" panose="02020603050405020304" pitchFamily="18" charset="0"/>
              <a:ea typeface="Times New Roman" panose="02020603050405020304" pitchFamily="18" charset="0"/>
            </a:endParaRPr>
          </a:p>
        </p:txBody>
      </p:sp>
      <p:graphicFrame>
        <p:nvGraphicFramePr>
          <p:cNvPr id="8" name="Objeto 7">
            <a:extLst>
              <a:ext uri="{FF2B5EF4-FFF2-40B4-BE49-F238E27FC236}">
                <a16:creationId xmlns:a16="http://schemas.microsoft.com/office/drawing/2014/main" id="{9930A4FC-1F42-4E54-976B-586F51A6C4DC}"/>
              </a:ext>
            </a:extLst>
          </p:cNvPr>
          <p:cNvGraphicFramePr>
            <a:graphicFrameLocks noChangeAspect="1"/>
          </p:cNvGraphicFramePr>
          <p:nvPr/>
        </p:nvGraphicFramePr>
        <p:xfrm>
          <a:off x="2462875" y="2349249"/>
          <a:ext cx="1326257" cy="540327"/>
        </p:xfrm>
        <a:graphic>
          <a:graphicData uri="http://schemas.openxmlformats.org/presentationml/2006/ole">
            <mc:AlternateContent xmlns:mc="http://schemas.openxmlformats.org/markup-compatibility/2006">
              <mc:Choice xmlns:v="urn:schemas-microsoft-com:vml" Requires="v">
                <p:oleObj r:id="rId4" imgW="1130300" imgH="419100" progId="Equation.3">
                  <p:embed/>
                </p:oleObj>
              </mc:Choice>
              <mc:Fallback>
                <p:oleObj r:id="rId4" imgW="1130300" imgH="419100" progId="Equation.3">
                  <p:embed/>
                  <p:pic>
                    <p:nvPicPr>
                      <p:cNvPr id="8" name="Objeto 7">
                        <a:extLst>
                          <a:ext uri="{FF2B5EF4-FFF2-40B4-BE49-F238E27FC236}">
                            <a16:creationId xmlns:a16="http://schemas.microsoft.com/office/drawing/2014/main" id="{9930A4FC-1F42-4E54-976B-586F51A6C4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2875" y="2349249"/>
                        <a:ext cx="1326257" cy="540327"/>
                      </a:xfrm>
                      <a:prstGeom prst="rect">
                        <a:avLst/>
                      </a:prstGeom>
                      <a:noFill/>
                    </p:spPr>
                  </p:pic>
                </p:oleObj>
              </mc:Fallback>
            </mc:AlternateContent>
          </a:graphicData>
        </a:graphic>
      </p:graphicFrame>
      <p:graphicFrame>
        <p:nvGraphicFramePr>
          <p:cNvPr id="10" name="Objeto 9">
            <a:extLst>
              <a:ext uri="{FF2B5EF4-FFF2-40B4-BE49-F238E27FC236}">
                <a16:creationId xmlns:a16="http://schemas.microsoft.com/office/drawing/2014/main" id="{341CB83E-15D8-4ADB-B53A-4CBD5CC70706}"/>
              </a:ext>
            </a:extLst>
          </p:cNvPr>
          <p:cNvGraphicFramePr>
            <a:graphicFrameLocks noChangeAspect="1"/>
          </p:cNvGraphicFramePr>
          <p:nvPr/>
        </p:nvGraphicFramePr>
        <p:xfrm>
          <a:off x="276882" y="3409828"/>
          <a:ext cx="4126325" cy="755144"/>
        </p:xfrm>
        <a:graphic>
          <a:graphicData uri="http://schemas.openxmlformats.org/presentationml/2006/ole">
            <mc:AlternateContent xmlns:mc="http://schemas.openxmlformats.org/markup-compatibility/2006">
              <mc:Choice xmlns:v="urn:schemas-microsoft-com:vml" Requires="v">
                <p:oleObj r:id="rId6" imgW="4368800" imgH="800100" progId="Equation.3">
                  <p:embed/>
                </p:oleObj>
              </mc:Choice>
              <mc:Fallback>
                <p:oleObj r:id="rId6" imgW="4368800" imgH="800100" progId="Equation.3">
                  <p:embed/>
                  <p:pic>
                    <p:nvPicPr>
                      <p:cNvPr id="10" name="Objeto 9">
                        <a:extLst>
                          <a:ext uri="{FF2B5EF4-FFF2-40B4-BE49-F238E27FC236}">
                            <a16:creationId xmlns:a16="http://schemas.microsoft.com/office/drawing/2014/main" id="{341CB83E-15D8-4ADB-B53A-4CBD5CC7070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6882" y="3409828"/>
                        <a:ext cx="4126325" cy="755144"/>
                      </a:xfrm>
                      <a:prstGeom prst="rect">
                        <a:avLst/>
                      </a:prstGeom>
                      <a:noFill/>
                    </p:spPr>
                  </p:pic>
                </p:oleObj>
              </mc:Fallback>
            </mc:AlternateContent>
          </a:graphicData>
        </a:graphic>
      </p:graphicFrame>
      <p:sp>
        <p:nvSpPr>
          <p:cNvPr id="11" name="Rectángulo 10">
            <a:extLst>
              <a:ext uri="{FF2B5EF4-FFF2-40B4-BE49-F238E27FC236}">
                <a16:creationId xmlns:a16="http://schemas.microsoft.com/office/drawing/2014/main" id="{B047BA7B-4E02-4B5C-BB8E-531ECC1D628D}"/>
              </a:ext>
            </a:extLst>
          </p:cNvPr>
          <p:cNvSpPr/>
          <p:nvPr/>
        </p:nvSpPr>
        <p:spPr>
          <a:xfrm>
            <a:off x="187117" y="3100854"/>
            <a:ext cx="3781805" cy="300082"/>
          </a:xfrm>
          <a:prstGeom prst="rect">
            <a:avLst/>
          </a:prstGeom>
        </p:spPr>
        <p:txBody>
          <a:bodyPr wrap="none">
            <a:spAutoFit/>
          </a:bodyPr>
          <a:lstStyle/>
          <a:p>
            <a:pPr algn="just">
              <a:tabLst>
                <a:tab pos="2914650" algn="l"/>
              </a:tabLst>
            </a:pPr>
            <a:r>
              <a:rPr lang="es-ES" sz="1350" dirty="0">
                <a:latin typeface="Arial" panose="020B0604020202020204" pitchFamily="34" charset="0"/>
                <a:ea typeface="Times New Roman" panose="02020603050405020304" pitchFamily="18" charset="0"/>
                <a:cs typeface="Times New Roman" panose="02020603050405020304" pitchFamily="18" charset="0"/>
              </a:rPr>
              <a:t>Metiendo los datos del problema tenemos que:</a:t>
            </a:r>
            <a:endParaRPr lang="es-ES" sz="1350" dirty="0">
              <a:latin typeface="Times New Roman" panose="02020603050405020304" pitchFamily="18" charset="0"/>
              <a:ea typeface="Times New Roman" panose="02020603050405020304" pitchFamily="18" charset="0"/>
            </a:endParaRPr>
          </a:p>
        </p:txBody>
      </p:sp>
      <p:sp>
        <p:nvSpPr>
          <p:cNvPr id="12" name="Rectángulo 11">
            <a:extLst>
              <a:ext uri="{FF2B5EF4-FFF2-40B4-BE49-F238E27FC236}">
                <a16:creationId xmlns:a16="http://schemas.microsoft.com/office/drawing/2014/main" id="{32AADC33-C427-4E96-883F-EA17CF07A455}"/>
              </a:ext>
            </a:extLst>
          </p:cNvPr>
          <p:cNvSpPr/>
          <p:nvPr/>
        </p:nvSpPr>
        <p:spPr>
          <a:xfrm>
            <a:off x="136779" y="4265787"/>
            <a:ext cx="8640202" cy="507831"/>
          </a:xfrm>
          <a:prstGeom prst="rect">
            <a:avLst/>
          </a:prstGeom>
        </p:spPr>
        <p:txBody>
          <a:bodyPr wrap="square">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Para que id&gt;0</a:t>
            </a:r>
            <a:r>
              <a:rPr lang="es-ES" sz="1350" dirty="0">
                <a:latin typeface="Arial" panose="020B0604020202020204" pitchFamily="34" charset="0"/>
                <a:ea typeface="Times New Roman" panose="02020603050405020304" pitchFamily="18" charset="0"/>
                <a:cs typeface="Times New Roman" panose="02020603050405020304" pitchFamily="18" charset="0"/>
                <a:sym typeface="Wingdings" panose="05000000000000000000" pitchFamily="2" charset="2"/>
              </a:rPr>
              <a:t> </a:t>
            </a:r>
            <a:r>
              <a:rPr lang="es-ES" sz="1350" dirty="0" err="1">
                <a:latin typeface="Arial" panose="020B0604020202020204" pitchFamily="34" charset="0"/>
                <a:ea typeface="Times New Roman" panose="02020603050405020304" pitchFamily="18" charset="0"/>
                <a:cs typeface="Times New Roman" panose="02020603050405020304" pitchFamily="18" charset="0"/>
              </a:rPr>
              <a:t>V</a:t>
            </a:r>
            <a:r>
              <a:rPr lang="es-ES" sz="1350" baseline="-25000" dirty="0" err="1">
                <a:latin typeface="Arial" panose="020B0604020202020204" pitchFamily="34" charset="0"/>
                <a:ea typeface="Times New Roman" panose="02020603050405020304" pitchFamily="18" charset="0"/>
                <a:cs typeface="Times New Roman" panose="02020603050405020304" pitchFamily="18" charset="0"/>
              </a:rPr>
              <a:t>in</a:t>
            </a:r>
            <a:r>
              <a:rPr lang="es-ES" sz="1350" dirty="0">
                <a:latin typeface="Arial" panose="020B0604020202020204" pitchFamily="34" charset="0"/>
                <a:ea typeface="Times New Roman" panose="02020603050405020304" pitchFamily="18" charset="0"/>
                <a:cs typeface="Times New Roman" panose="02020603050405020304" pitchFamily="18" charset="0"/>
              </a:rPr>
              <a:t> &gt; 7,4 V. Ambas corrientes quedan positivas.</a:t>
            </a:r>
          </a:p>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En este caso V</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out</a:t>
            </a:r>
            <a:r>
              <a:rPr lang="es-ES" sz="1350" dirty="0">
                <a:latin typeface="Arial" panose="020B0604020202020204" pitchFamily="34" charset="0"/>
                <a:ea typeface="Times New Roman" panose="02020603050405020304" pitchFamily="18" charset="0"/>
                <a:cs typeface="Times New Roman" panose="02020603050405020304" pitchFamily="18" charset="0"/>
              </a:rPr>
              <a:t> viene dado por:</a:t>
            </a:r>
            <a:endParaRPr lang="es-ES" sz="1350" dirty="0">
              <a:latin typeface="Times New Roman" panose="02020603050405020304" pitchFamily="18" charset="0"/>
              <a:ea typeface="Times New Roman" panose="02020603050405020304" pitchFamily="18" charset="0"/>
            </a:endParaRPr>
          </a:p>
        </p:txBody>
      </p:sp>
      <p:graphicFrame>
        <p:nvGraphicFramePr>
          <p:cNvPr id="14" name="Objeto 13">
            <a:extLst>
              <a:ext uri="{FF2B5EF4-FFF2-40B4-BE49-F238E27FC236}">
                <a16:creationId xmlns:a16="http://schemas.microsoft.com/office/drawing/2014/main" id="{085B7988-E441-4EB3-94A0-758CB0CD7E98}"/>
              </a:ext>
            </a:extLst>
          </p:cNvPr>
          <p:cNvGraphicFramePr>
            <a:graphicFrameLocks noChangeAspect="1"/>
          </p:cNvGraphicFramePr>
          <p:nvPr/>
        </p:nvGraphicFramePr>
        <p:xfrm>
          <a:off x="210200" y="4851349"/>
          <a:ext cx="2915804" cy="792646"/>
        </p:xfrm>
        <a:graphic>
          <a:graphicData uri="http://schemas.openxmlformats.org/presentationml/2006/ole">
            <mc:AlternateContent xmlns:mc="http://schemas.openxmlformats.org/markup-compatibility/2006">
              <mc:Choice xmlns:v="urn:schemas-microsoft-com:vml" Requires="v">
                <p:oleObj r:id="rId8" imgW="2946400" imgH="800100" progId="Equation.3">
                  <p:embed/>
                </p:oleObj>
              </mc:Choice>
              <mc:Fallback>
                <p:oleObj r:id="rId8" imgW="2946400" imgH="800100" progId="Equation.3">
                  <p:embed/>
                  <p:pic>
                    <p:nvPicPr>
                      <p:cNvPr id="14" name="Objeto 13">
                        <a:extLst>
                          <a:ext uri="{FF2B5EF4-FFF2-40B4-BE49-F238E27FC236}">
                            <a16:creationId xmlns:a16="http://schemas.microsoft.com/office/drawing/2014/main" id="{085B7988-E441-4EB3-94A0-758CB0CD7E9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0200" y="4851349"/>
                        <a:ext cx="2915804" cy="792646"/>
                      </a:xfrm>
                      <a:prstGeom prst="rect">
                        <a:avLst/>
                      </a:prstGeom>
                      <a:noFill/>
                    </p:spPr>
                  </p:pic>
                </p:oleObj>
              </mc:Fallback>
            </mc:AlternateContent>
          </a:graphicData>
        </a:graphic>
      </p:graphicFrame>
      <p:grpSp>
        <p:nvGrpSpPr>
          <p:cNvPr id="24" name="Grupo 23">
            <a:extLst>
              <a:ext uri="{FF2B5EF4-FFF2-40B4-BE49-F238E27FC236}">
                <a16:creationId xmlns:a16="http://schemas.microsoft.com/office/drawing/2014/main" id="{8133E17D-79DE-4656-9FE2-131AD5A4187A}"/>
              </a:ext>
            </a:extLst>
          </p:cNvPr>
          <p:cNvGrpSpPr/>
          <p:nvPr/>
        </p:nvGrpSpPr>
        <p:grpSpPr>
          <a:xfrm>
            <a:off x="485744" y="1696787"/>
            <a:ext cx="1182357" cy="594915"/>
            <a:chOff x="897271" y="1522089"/>
            <a:chExt cx="1576476" cy="793220"/>
          </a:xfrm>
        </p:grpSpPr>
        <p:cxnSp>
          <p:nvCxnSpPr>
            <p:cNvPr id="17" name="Conector recto de flecha 16">
              <a:extLst>
                <a:ext uri="{FF2B5EF4-FFF2-40B4-BE49-F238E27FC236}">
                  <a16:creationId xmlns:a16="http://schemas.microsoft.com/office/drawing/2014/main" id="{3A647CE3-98AD-4668-9FDE-C88399844424}"/>
                </a:ext>
              </a:extLst>
            </p:cNvPr>
            <p:cNvCxnSpPr/>
            <p:nvPr/>
          </p:nvCxnSpPr>
          <p:spPr>
            <a:xfrm>
              <a:off x="1598735" y="1522089"/>
              <a:ext cx="4525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3" name="Grupo 22">
              <a:extLst>
                <a:ext uri="{FF2B5EF4-FFF2-40B4-BE49-F238E27FC236}">
                  <a16:creationId xmlns:a16="http://schemas.microsoft.com/office/drawing/2014/main" id="{B7101115-0E47-4742-894F-B1E67918EAFE}"/>
                </a:ext>
              </a:extLst>
            </p:cNvPr>
            <p:cNvGrpSpPr/>
            <p:nvPr/>
          </p:nvGrpSpPr>
          <p:grpSpPr>
            <a:xfrm>
              <a:off x="897271" y="1522089"/>
              <a:ext cx="1576476" cy="793220"/>
              <a:chOff x="711200" y="1116411"/>
              <a:chExt cx="1576476" cy="793220"/>
            </a:xfrm>
          </p:grpSpPr>
          <p:cxnSp>
            <p:nvCxnSpPr>
              <p:cNvPr id="16" name="Conector recto de flecha 15">
                <a:extLst>
                  <a:ext uri="{FF2B5EF4-FFF2-40B4-BE49-F238E27FC236}">
                    <a16:creationId xmlns:a16="http://schemas.microsoft.com/office/drawing/2014/main" id="{9A2ACF87-EEDA-4D27-BCCB-FD3380EA08A5}"/>
                  </a:ext>
                </a:extLst>
              </p:cNvPr>
              <p:cNvCxnSpPr/>
              <p:nvPr/>
            </p:nvCxnSpPr>
            <p:spPr>
              <a:xfrm>
                <a:off x="711200" y="1163782"/>
                <a:ext cx="4525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CuadroTexto 17">
                <a:extLst>
                  <a:ext uri="{FF2B5EF4-FFF2-40B4-BE49-F238E27FC236}">
                    <a16:creationId xmlns:a16="http://schemas.microsoft.com/office/drawing/2014/main" id="{9D2BFCEC-2E81-4045-BB50-58F459BC134D}"/>
                  </a:ext>
                </a:extLst>
              </p:cNvPr>
              <p:cNvSpPr txBox="1"/>
              <p:nvPr/>
            </p:nvSpPr>
            <p:spPr>
              <a:xfrm>
                <a:off x="1526349" y="1116411"/>
                <a:ext cx="425757" cy="400110"/>
              </a:xfrm>
              <a:prstGeom prst="rect">
                <a:avLst/>
              </a:prstGeom>
              <a:noFill/>
            </p:spPr>
            <p:txBody>
              <a:bodyPr wrap="none" rtlCol="0">
                <a:spAutoFit/>
              </a:bodyPr>
              <a:lstStyle/>
              <a:p>
                <a:r>
                  <a:rPr lang="es-ES" sz="1350" dirty="0"/>
                  <a:t>id</a:t>
                </a:r>
              </a:p>
            </p:txBody>
          </p:sp>
          <p:sp>
            <p:nvSpPr>
              <p:cNvPr id="19" name="CuadroTexto 18">
                <a:extLst>
                  <a:ext uri="{FF2B5EF4-FFF2-40B4-BE49-F238E27FC236}">
                    <a16:creationId xmlns:a16="http://schemas.microsoft.com/office/drawing/2014/main" id="{4E094083-3227-44B6-BACE-6896ED42AB74}"/>
                  </a:ext>
                </a:extLst>
              </p:cNvPr>
              <p:cNvSpPr txBox="1"/>
              <p:nvPr/>
            </p:nvSpPr>
            <p:spPr>
              <a:xfrm>
                <a:off x="1044999" y="1509521"/>
                <a:ext cx="297517" cy="400110"/>
              </a:xfrm>
              <a:prstGeom prst="rect">
                <a:avLst/>
              </a:prstGeom>
              <a:noFill/>
            </p:spPr>
            <p:txBody>
              <a:bodyPr wrap="none" rtlCol="0">
                <a:spAutoFit/>
              </a:bodyPr>
              <a:lstStyle/>
              <a:p>
                <a:r>
                  <a:rPr lang="es-ES" sz="1350" dirty="0"/>
                  <a:t>i</a:t>
                </a:r>
              </a:p>
            </p:txBody>
          </p:sp>
          <p:cxnSp>
            <p:nvCxnSpPr>
              <p:cNvPr id="20" name="Conector recto de flecha 19">
                <a:extLst>
                  <a:ext uri="{FF2B5EF4-FFF2-40B4-BE49-F238E27FC236}">
                    <a16:creationId xmlns:a16="http://schemas.microsoft.com/office/drawing/2014/main" id="{5CAE5E00-C739-4115-BC15-A328FD4DF597}"/>
                  </a:ext>
                </a:extLst>
              </p:cNvPr>
              <p:cNvCxnSpPr>
                <a:cxnSpLocks/>
              </p:cNvCxnSpPr>
              <p:nvPr/>
            </p:nvCxnSpPr>
            <p:spPr>
              <a:xfrm>
                <a:off x="1262821" y="1207998"/>
                <a:ext cx="0" cy="5276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a16="http://schemas.microsoft.com/office/drawing/2014/main" id="{05BBEFDD-86CE-429E-A3B7-28E28C31565C}"/>
                  </a:ext>
                </a:extLst>
              </p:cNvPr>
              <p:cNvCxnSpPr>
                <a:cxnSpLocks/>
              </p:cNvCxnSpPr>
              <p:nvPr/>
            </p:nvCxnSpPr>
            <p:spPr>
              <a:xfrm>
                <a:off x="2287676" y="1116411"/>
                <a:ext cx="0" cy="5276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sp>
        <p:nvSpPr>
          <p:cNvPr id="2" name="Marcador de número de diapositiva 1">
            <a:extLst>
              <a:ext uri="{FF2B5EF4-FFF2-40B4-BE49-F238E27FC236}">
                <a16:creationId xmlns:a16="http://schemas.microsoft.com/office/drawing/2014/main" id="{472FD87E-66B5-4206-BBC3-65888E8894C1}"/>
              </a:ext>
            </a:extLst>
          </p:cNvPr>
          <p:cNvSpPr>
            <a:spLocks noGrp="1"/>
          </p:cNvSpPr>
          <p:nvPr>
            <p:ph type="sldNum" sz="quarter" idx="12"/>
          </p:nvPr>
        </p:nvSpPr>
        <p:spPr/>
        <p:txBody>
          <a:bodyPr/>
          <a:lstStyle/>
          <a:p>
            <a:fld id="{78733FC4-8689-4CA5-A153-34ADD6EFE592}" type="slidenum">
              <a:rPr lang="es-ES" smtClean="0"/>
              <a:t>112</a:t>
            </a:fld>
            <a:endParaRPr lang="es-ES"/>
          </a:p>
        </p:txBody>
      </p:sp>
    </p:spTree>
    <p:custDataLst>
      <p:tags r:id="rId1"/>
    </p:custDataLst>
    <p:extLst>
      <p:ext uri="{BB962C8B-B14F-4D97-AF65-F5344CB8AC3E}">
        <p14:creationId xmlns:p14="http://schemas.microsoft.com/office/powerpoint/2010/main" val="212997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56DAFF3B-F142-4F1D-8FB8-1F66F5AF8CD8}"/>
              </a:ext>
            </a:extLst>
          </p:cNvPr>
          <p:cNvSpPr>
            <a:spLocks noChangeArrowheads="1"/>
          </p:cNvSpPr>
          <p:nvPr/>
        </p:nvSpPr>
        <p:spPr bwMode="auto">
          <a:xfrm>
            <a:off x="1" y="915691"/>
            <a:ext cx="7148945" cy="80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350" dirty="0">
                <a:latin typeface="Arial" panose="020B0604020202020204" pitchFamily="34" charset="0"/>
                <a:ea typeface="Times New Roman" panose="02020603050405020304" pitchFamily="18" charset="0"/>
                <a:cs typeface="Arial" panose="020B0604020202020204" pitchFamily="34" charset="0"/>
              </a:rPr>
              <a:t>Si </a:t>
            </a:r>
            <a:r>
              <a:rPr lang="es-ES" altLang="es-ES" sz="1350" dirty="0" err="1">
                <a:latin typeface="Arial" panose="020B0604020202020204" pitchFamily="34" charset="0"/>
                <a:ea typeface="Times New Roman" panose="02020603050405020304" pitchFamily="18" charset="0"/>
                <a:cs typeface="Arial" panose="020B0604020202020204" pitchFamily="34" charset="0"/>
              </a:rPr>
              <a:t>V</a:t>
            </a:r>
            <a:r>
              <a:rPr lang="es-ES" altLang="es-ES" sz="1350" baseline="-30000" dirty="0" err="1">
                <a:latin typeface="Arial" panose="020B0604020202020204" pitchFamily="34" charset="0"/>
                <a:ea typeface="Times New Roman" panose="02020603050405020304" pitchFamily="18" charset="0"/>
                <a:cs typeface="Arial" panose="020B0604020202020204" pitchFamily="34" charset="0"/>
              </a:rPr>
              <a:t>in</a:t>
            </a:r>
            <a:r>
              <a:rPr lang="es-ES" altLang="es-ES" sz="1350" dirty="0">
                <a:latin typeface="Arial" panose="020B0604020202020204" pitchFamily="34" charset="0"/>
                <a:ea typeface="Times New Roman" panose="02020603050405020304" pitchFamily="18" charset="0"/>
                <a:cs typeface="Arial" panose="020B0604020202020204" pitchFamily="34" charset="0"/>
              </a:rPr>
              <a:t> no supera el valor 7,4 V el diodo estará en OFF y por tanto V</a:t>
            </a:r>
            <a:r>
              <a:rPr lang="es-ES" altLang="es-ES" sz="1350" baseline="-30000" dirty="0">
                <a:latin typeface="Arial" panose="020B0604020202020204" pitchFamily="34" charset="0"/>
                <a:ea typeface="Times New Roman" panose="02020603050405020304" pitchFamily="18" charset="0"/>
                <a:cs typeface="Arial" panose="020B0604020202020204" pitchFamily="34" charset="0"/>
              </a:rPr>
              <a:t>out</a:t>
            </a:r>
            <a:r>
              <a:rPr lang="es-ES" altLang="es-ES" sz="1350" dirty="0">
                <a:latin typeface="Arial" panose="020B0604020202020204" pitchFamily="34" charset="0"/>
                <a:ea typeface="Times New Roman" panose="02020603050405020304" pitchFamily="18" charset="0"/>
                <a:cs typeface="Arial" panose="020B0604020202020204" pitchFamily="34" charset="0"/>
              </a:rPr>
              <a:t>=</a:t>
            </a:r>
            <a:r>
              <a:rPr lang="es-ES" altLang="es-ES" sz="1350" dirty="0" err="1">
                <a:latin typeface="Arial" panose="020B0604020202020204" pitchFamily="34" charset="0"/>
                <a:ea typeface="Times New Roman" panose="02020603050405020304" pitchFamily="18" charset="0"/>
                <a:cs typeface="Arial" panose="020B0604020202020204" pitchFamily="34" charset="0"/>
              </a:rPr>
              <a:t>Ri</a:t>
            </a:r>
            <a:r>
              <a:rPr lang="es-ES" altLang="es-ES" sz="1350" baseline="-30000" dirty="0" err="1">
                <a:latin typeface="Arial" panose="020B0604020202020204" pitchFamily="34" charset="0"/>
                <a:ea typeface="Times New Roman" panose="02020603050405020304" pitchFamily="18" charset="0"/>
                <a:cs typeface="Arial" panose="020B0604020202020204" pitchFamily="34" charset="0"/>
              </a:rPr>
              <a:t>d</a:t>
            </a:r>
            <a:r>
              <a:rPr lang="es-ES" altLang="es-ES" sz="1350" dirty="0" err="1">
                <a:latin typeface="Arial" panose="020B0604020202020204" pitchFamily="34" charset="0"/>
                <a:ea typeface="Times New Roman" panose="02020603050405020304" pitchFamily="18" charset="0"/>
                <a:cs typeface="Arial" panose="020B0604020202020204" pitchFamily="34" charset="0"/>
              </a:rPr>
              <a:t>+V</a:t>
            </a:r>
            <a:r>
              <a:rPr lang="es-ES" altLang="es-ES" sz="1350" baseline="-30000" dirty="0" err="1">
                <a:latin typeface="Arial" panose="020B0604020202020204" pitchFamily="34" charset="0"/>
                <a:ea typeface="Times New Roman" panose="02020603050405020304" pitchFamily="18" charset="0"/>
                <a:cs typeface="Arial" panose="020B0604020202020204" pitchFamily="34" charset="0"/>
              </a:rPr>
              <a:t>r</a:t>
            </a:r>
            <a:r>
              <a:rPr lang="es-ES" altLang="es-ES" sz="1350" dirty="0">
                <a:latin typeface="Arial" panose="020B0604020202020204" pitchFamily="34" charset="0"/>
                <a:ea typeface="Times New Roman" panose="02020603050405020304" pitchFamily="18" charset="0"/>
                <a:cs typeface="Arial" panose="020B0604020202020204" pitchFamily="34" charset="0"/>
              </a:rPr>
              <a:t>=V</a:t>
            </a:r>
            <a:r>
              <a:rPr lang="es-ES" altLang="es-ES" sz="1350" baseline="-30000" dirty="0">
                <a:latin typeface="Arial" panose="020B0604020202020204" pitchFamily="34" charset="0"/>
                <a:ea typeface="Times New Roman" panose="02020603050405020304" pitchFamily="18" charset="0"/>
                <a:cs typeface="Arial" panose="020B0604020202020204" pitchFamily="34" charset="0"/>
              </a:rPr>
              <a:t>r</a:t>
            </a:r>
            <a:r>
              <a:rPr lang="es-ES" altLang="es-ES" sz="1350" dirty="0">
                <a:latin typeface="Arial" panose="020B0604020202020204" pitchFamily="34" charset="0"/>
                <a:ea typeface="Times New Roman" panose="02020603050405020304" pitchFamily="18" charset="0"/>
                <a:cs typeface="Arial" panose="020B0604020202020204" pitchFamily="34" charset="0"/>
              </a:rPr>
              <a:t>=3 V. </a:t>
            </a:r>
          </a:p>
          <a:p>
            <a:pPr defTabSz="685800" eaLnBrk="0" fontAlgn="base" hangingPunct="0">
              <a:spcBef>
                <a:spcPct val="0"/>
              </a:spcBef>
              <a:spcAft>
                <a:spcPct val="0"/>
              </a:spcAft>
            </a:pPr>
            <a:r>
              <a:rPr lang="es-ES" altLang="es-ES" sz="1350" dirty="0">
                <a:latin typeface="Arial" panose="020B0604020202020204" pitchFamily="34" charset="0"/>
                <a:ea typeface="Times New Roman" panose="02020603050405020304" pitchFamily="18" charset="0"/>
                <a:cs typeface="Arial" panose="020B0604020202020204" pitchFamily="34" charset="0"/>
              </a:rPr>
              <a:t>En resumen tenemos:</a:t>
            </a:r>
            <a:endParaRPr lang="es-ES" altLang="es-ES" sz="788" dirty="0"/>
          </a:p>
          <a:p>
            <a:pPr defTabSz="685800" eaLnBrk="0" fontAlgn="base" hangingPunct="0">
              <a:spcBef>
                <a:spcPct val="0"/>
              </a:spcBef>
              <a:spcAft>
                <a:spcPct val="0"/>
              </a:spcAft>
            </a:pPr>
            <a:endParaRPr lang="es-ES" altLang="es-ES" sz="2100" dirty="0">
              <a:latin typeface="Arial" panose="020B0604020202020204" pitchFamily="34" charset="0"/>
            </a:endParaRPr>
          </a:p>
        </p:txBody>
      </p:sp>
      <p:graphicFrame>
        <p:nvGraphicFramePr>
          <p:cNvPr id="5" name="Objeto 4">
            <a:extLst>
              <a:ext uri="{FF2B5EF4-FFF2-40B4-BE49-F238E27FC236}">
                <a16:creationId xmlns:a16="http://schemas.microsoft.com/office/drawing/2014/main" id="{A64BC7FC-7ED6-404B-889C-4E793DB8E1FA}"/>
              </a:ext>
            </a:extLst>
          </p:cNvPr>
          <p:cNvGraphicFramePr>
            <a:graphicFrameLocks noChangeAspect="1"/>
          </p:cNvGraphicFramePr>
          <p:nvPr/>
        </p:nvGraphicFramePr>
        <p:xfrm>
          <a:off x="2832106" y="1589958"/>
          <a:ext cx="2173184" cy="633845"/>
        </p:xfrm>
        <a:graphic>
          <a:graphicData uri="http://schemas.openxmlformats.org/presentationml/2006/ole">
            <mc:AlternateContent xmlns:mc="http://schemas.openxmlformats.org/markup-compatibility/2006">
              <mc:Choice xmlns:v="urn:schemas-microsoft-com:vml" Requires="v">
                <p:oleObj r:id="rId3" imgW="2057400" imgH="596900" progId="Equation.3">
                  <p:embed/>
                </p:oleObj>
              </mc:Choice>
              <mc:Fallback>
                <p:oleObj r:id="rId3" imgW="2057400" imgH="596900" progId="Equation.3">
                  <p:embed/>
                  <p:pic>
                    <p:nvPicPr>
                      <p:cNvPr id="5" name="Objeto 4">
                        <a:extLst>
                          <a:ext uri="{FF2B5EF4-FFF2-40B4-BE49-F238E27FC236}">
                            <a16:creationId xmlns:a16="http://schemas.microsoft.com/office/drawing/2014/main" id="{A64BC7FC-7ED6-404B-889C-4E793DB8E1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2106" y="1589958"/>
                        <a:ext cx="2173184" cy="633845"/>
                      </a:xfrm>
                      <a:prstGeom prst="rect">
                        <a:avLst/>
                      </a:prstGeom>
                      <a:noFill/>
                    </p:spPr>
                  </p:pic>
                </p:oleObj>
              </mc:Fallback>
            </mc:AlternateContent>
          </a:graphicData>
        </a:graphic>
      </p:graphicFrame>
      <p:pic>
        <p:nvPicPr>
          <p:cNvPr id="6" name="Imagen 5">
            <a:extLst>
              <a:ext uri="{FF2B5EF4-FFF2-40B4-BE49-F238E27FC236}">
                <a16:creationId xmlns:a16="http://schemas.microsoft.com/office/drawing/2014/main" id="{DBE85A05-F75F-4A91-9A41-92247393340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14539" y="1379614"/>
            <a:ext cx="2149220" cy="1344389"/>
          </a:xfrm>
          <a:prstGeom prst="rect">
            <a:avLst/>
          </a:prstGeom>
          <a:noFill/>
          <a:ln>
            <a:noFill/>
          </a:ln>
        </p:spPr>
      </p:pic>
      <p:graphicFrame>
        <p:nvGraphicFramePr>
          <p:cNvPr id="7" name="Gráfico 6">
            <a:extLst>
              <a:ext uri="{FF2B5EF4-FFF2-40B4-BE49-F238E27FC236}">
                <a16:creationId xmlns:a16="http://schemas.microsoft.com/office/drawing/2014/main" id="{E38236F2-8670-44D3-BE99-948EECFFBF24}"/>
              </a:ext>
            </a:extLst>
          </p:cNvPr>
          <p:cNvGraphicFramePr>
            <a:graphicFrameLocks/>
          </p:cNvGraphicFramePr>
          <p:nvPr>
            <p:extLst>
              <p:ext uri="{D42A27DB-BD31-4B8C-83A1-F6EECF244321}">
                <p14:modId xmlns:p14="http://schemas.microsoft.com/office/powerpoint/2010/main" val="2005056877"/>
              </p:ext>
            </p:extLst>
          </p:nvPr>
        </p:nvGraphicFramePr>
        <p:xfrm>
          <a:off x="114539" y="2966837"/>
          <a:ext cx="4050000" cy="243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Gráfico 7">
            <a:extLst>
              <a:ext uri="{FF2B5EF4-FFF2-40B4-BE49-F238E27FC236}">
                <a16:creationId xmlns:a16="http://schemas.microsoft.com/office/drawing/2014/main" id="{A6FF7743-B00A-4D38-895A-DA54A9FE0FA1}"/>
              </a:ext>
            </a:extLst>
          </p:cNvPr>
          <p:cNvGraphicFramePr>
            <a:graphicFrameLocks/>
          </p:cNvGraphicFramePr>
          <p:nvPr>
            <p:extLst>
              <p:ext uri="{D42A27DB-BD31-4B8C-83A1-F6EECF244321}">
                <p14:modId xmlns:p14="http://schemas.microsoft.com/office/powerpoint/2010/main" val="1701264338"/>
              </p:ext>
            </p:extLst>
          </p:nvPr>
        </p:nvGraphicFramePr>
        <p:xfrm>
          <a:off x="4164539" y="3067138"/>
          <a:ext cx="4050000" cy="2430000"/>
        </p:xfrm>
        <a:graphic>
          <a:graphicData uri="http://schemas.openxmlformats.org/drawingml/2006/chart">
            <c:chart xmlns:c="http://schemas.openxmlformats.org/drawingml/2006/chart" xmlns:r="http://schemas.openxmlformats.org/officeDocument/2006/relationships" r:id="rId7"/>
          </a:graphicData>
        </a:graphic>
      </p:graphicFrame>
      <p:sp>
        <p:nvSpPr>
          <p:cNvPr id="2" name="Rectángulo 1">
            <a:extLst>
              <a:ext uri="{FF2B5EF4-FFF2-40B4-BE49-F238E27FC236}">
                <a16:creationId xmlns:a16="http://schemas.microsoft.com/office/drawing/2014/main" id="{0DFEEA7F-587C-440E-894F-0C1075FA9297}"/>
              </a:ext>
            </a:extLst>
          </p:cNvPr>
          <p:cNvSpPr/>
          <p:nvPr/>
        </p:nvSpPr>
        <p:spPr>
          <a:xfrm>
            <a:off x="1182848" y="1473841"/>
            <a:ext cx="245378" cy="2497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3" name="Marcador de número de diapositiva 2">
            <a:extLst>
              <a:ext uri="{FF2B5EF4-FFF2-40B4-BE49-F238E27FC236}">
                <a16:creationId xmlns:a16="http://schemas.microsoft.com/office/drawing/2014/main" id="{E7A346F6-BFA5-4968-B140-451A3E1CDA0E}"/>
              </a:ext>
            </a:extLst>
          </p:cNvPr>
          <p:cNvSpPr>
            <a:spLocks noGrp="1"/>
          </p:cNvSpPr>
          <p:nvPr>
            <p:ph type="sldNum" sz="quarter" idx="12"/>
          </p:nvPr>
        </p:nvSpPr>
        <p:spPr/>
        <p:txBody>
          <a:bodyPr/>
          <a:lstStyle/>
          <a:p>
            <a:fld id="{78733FC4-8689-4CA5-A153-34ADD6EFE592}" type="slidenum">
              <a:rPr lang="es-ES" smtClean="0"/>
              <a:t>113</a:t>
            </a:fld>
            <a:endParaRPr lang="es-ES"/>
          </a:p>
        </p:txBody>
      </p:sp>
    </p:spTree>
    <p:custDataLst>
      <p:tags r:id="rId1"/>
    </p:custDataLst>
    <p:extLst>
      <p:ext uri="{BB962C8B-B14F-4D97-AF65-F5344CB8AC3E}">
        <p14:creationId xmlns:p14="http://schemas.microsoft.com/office/powerpoint/2010/main" val="212881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7" grpId="1">
        <p:bldAsOne/>
      </p:bldGraphic>
      <p:bldGraphic spid="8" grpId="0">
        <p:bldAsOne/>
      </p:bldGraphic>
      <p:bldP spid="2"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92" name="CustomShape 4"/>
          <p:cNvSpPr/>
          <p:nvPr/>
        </p:nvSpPr>
        <p:spPr>
          <a:xfrm>
            <a:off x="2714760" y="2270279"/>
            <a:ext cx="6429240" cy="2319137"/>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3" name="CustomShape 5"/>
          <p:cNvSpPr/>
          <p:nvPr/>
        </p:nvSpPr>
        <p:spPr>
          <a:xfrm>
            <a:off x="2714760" y="2270280"/>
            <a:ext cx="150360" cy="2319136"/>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94" name="CustomShape 6"/>
          <p:cNvSpPr/>
          <p:nvPr/>
        </p:nvSpPr>
        <p:spPr>
          <a:xfrm>
            <a:off x="3249360" y="2426160"/>
            <a:ext cx="4839480" cy="489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s-ES" sz="3200" spc="-1" dirty="0">
                <a:solidFill>
                  <a:srgbClr val="FFFFFF"/>
                </a:solidFill>
                <a:uFill>
                  <a:solidFill>
                    <a:srgbClr val="FFFFFF"/>
                  </a:solidFill>
                </a:uFill>
                <a:latin typeface="45 Helvetica Light"/>
              </a:rPr>
              <a:t>Bloque III. </a:t>
            </a:r>
          </a:p>
          <a:p>
            <a:pPr>
              <a:lnSpc>
                <a:spcPct val="100000"/>
              </a:lnSpc>
            </a:pPr>
            <a:r>
              <a:rPr lang="es-ES" sz="3200" spc="-1" dirty="0">
                <a:solidFill>
                  <a:srgbClr val="FFFFFF"/>
                </a:solidFill>
                <a:uFill>
                  <a:solidFill>
                    <a:srgbClr val="FFFFFF"/>
                  </a:solidFill>
                </a:uFill>
                <a:latin typeface="45 Helvetica Light"/>
              </a:rPr>
              <a:t>Electrónica Digital y Automática</a:t>
            </a:r>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spc="-1">
                <a:solidFill>
                  <a:srgbClr val="FFFFFF"/>
                </a:solidFill>
                <a:uFill>
                  <a:solidFill>
                    <a:srgbClr val="FFFFFF"/>
                  </a:solidFill>
                </a:uFill>
                <a:latin typeface="Arial"/>
                <a:ea typeface="Arial"/>
              </a:rPr>
              <a:t>114</a:t>
            </a:fld>
            <a:endParaRPr lang="es-ES" sz="2400"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221065592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92" name="CustomShape 4"/>
          <p:cNvSpPr/>
          <p:nvPr/>
        </p:nvSpPr>
        <p:spPr>
          <a:xfrm>
            <a:off x="2714760" y="4221000"/>
            <a:ext cx="6429240" cy="91440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3" name="CustomShape 5"/>
          <p:cNvSpPr/>
          <p:nvPr/>
        </p:nvSpPr>
        <p:spPr>
          <a:xfrm>
            <a:off x="2700360" y="4221000"/>
            <a:ext cx="136440" cy="914400"/>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94" name="CustomShape 6"/>
          <p:cNvSpPr/>
          <p:nvPr/>
        </p:nvSpPr>
        <p:spPr>
          <a:xfrm>
            <a:off x="3249360" y="4376880"/>
            <a:ext cx="4839480" cy="489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s-ES" sz="2600" b="0" strike="noStrike" spc="-1" dirty="0">
                <a:solidFill>
                  <a:srgbClr val="FFFFFF"/>
                </a:solidFill>
                <a:uFill>
                  <a:solidFill>
                    <a:srgbClr val="FFFFFF"/>
                  </a:solidFill>
                </a:uFill>
                <a:latin typeface="45 Helvetica Light"/>
              </a:rPr>
              <a:t>Tema 6. </a:t>
            </a:r>
            <a:r>
              <a:rPr lang="es-ES" altLang="es-ES" sz="2800" dirty="0">
                <a:solidFill>
                  <a:schemeClr val="bg1"/>
                </a:solidFill>
                <a:latin typeface="45 Helvetica Light" charset="0"/>
              </a:rPr>
              <a:t>Sistemas de numeración</a:t>
            </a:r>
            <a:endParaRPr lang="es-ES" sz="2400" b="0" strike="noStrike" spc="-1" dirty="0">
              <a:solidFill>
                <a:srgbClr val="000000"/>
              </a:solidFill>
              <a:uFill>
                <a:solidFill>
                  <a:srgbClr val="FFFFFF"/>
                </a:solidFill>
              </a:uFill>
              <a:latin typeface="Arial"/>
            </a:endParaRPr>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115</a:t>
            </a:fld>
            <a:endParaRPr lang="es-ES" sz="24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03470313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9FB8A0C5-6337-ABE7-2701-BD51A79ECB54}"/>
              </a:ext>
            </a:extLst>
          </p:cNvPr>
          <p:cNvSpPr>
            <a:spLocks noGrp="1" noChangeArrowheads="1"/>
          </p:cNvSpPr>
          <p:nvPr>
            <p:ph type="subTitle"/>
          </p:nvPr>
        </p:nvSpPr>
        <p:spPr bwMode="auto">
          <a:xfrm>
            <a:off x="0" y="748851"/>
            <a:ext cx="8961120" cy="4484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9656" tIns="57132" rIns="545928" bIns="558624" numCol="1" anchor="ctr" anchorCtr="0" compatLnSpc="1">
            <a:prstTxWarp prst="textNoShape">
              <a:avLst/>
            </a:prstTxWarp>
            <a:spAutoFit/>
          </a:bodyPr>
          <a:lstStyle>
            <a:lvl1pPr eaLnBrk="0" fontAlgn="base" hangingPunct="0">
              <a:spcBef>
                <a:spcPct val="0"/>
              </a:spcBef>
              <a:spcAft>
                <a:spcPct val="0"/>
              </a:spcAft>
              <a:tabLst>
                <a:tab pos="320675" algn="l"/>
              </a:tabLst>
              <a:defRPr>
                <a:solidFill>
                  <a:schemeClr val="tx1"/>
                </a:solidFill>
                <a:latin typeface="Arial" panose="020B0604020202020204" pitchFamily="34" charset="0"/>
              </a:defRPr>
            </a:lvl1pPr>
            <a:lvl2pPr eaLnBrk="0" fontAlgn="base" hangingPunct="0">
              <a:spcBef>
                <a:spcPct val="0"/>
              </a:spcBef>
              <a:spcAft>
                <a:spcPct val="0"/>
              </a:spcAft>
              <a:tabLst>
                <a:tab pos="320675" algn="l"/>
              </a:tabLst>
              <a:defRPr>
                <a:solidFill>
                  <a:schemeClr val="tx1"/>
                </a:solidFill>
                <a:latin typeface="Arial" panose="020B0604020202020204" pitchFamily="34" charset="0"/>
              </a:defRPr>
            </a:lvl2pPr>
            <a:lvl3pPr eaLnBrk="0" fontAlgn="base" hangingPunct="0">
              <a:spcBef>
                <a:spcPct val="0"/>
              </a:spcBef>
              <a:spcAft>
                <a:spcPct val="0"/>
              </a:spcAft>
              <a:tabLst>
                <a:tab pos="320675" algn="l"/>
              </a:tabLst>
              <a:defRPr>
                <a:solidFill>
                  <a:schemeClr val="tx1"/>
                </a:solidFill>
                <a:latin typeface="Arial" panose="020B0604020202020204" pitchFamily="34" charset="0"/>
              </a:defRPr>
            </a:lvl3pPr>
            <a:lvl4pPr eaLnBrk="0" fontAlgn="base" hangingPunct="0">
              <a:spcBef>
                <a:spcPct val="0"/>
              </a:spcBef>
              <a:spcAft>
                <a:spcPct val="0"/>
              </a:spcAft>
              <a:tabLst>
                <a:tab pos="320675" algn="l"/>
              </a:tabLst>
              <a:defRPr>
                <a:solidFill>
                  <a:schemeClr val="tx1"/>
                </a:solidFill>
                <a:latin typeface="Arial" panose="020B0604020202020204" pitchFamily="34" charset="0"/>
              </a:defRPr>
            </a:lvl4pPr>
            <a:lvl5pPr eaLnBrk="0" fontAlgn="base" hangingPunct="0">
              <a:spcBef>
                <a:spcPct val="0"/>
              </a:spcBef>
              <a:spcAft>
                <a:spcPct val="0"/>
              </a:spcAft>
              <a:tabLst>
                <a:tab pos="320675" algn="l"/>
              </a:tabLst>
              <a:defRPr>
                <a:solidFill>
                  <a:schemeClr val="tx1"/>
                </a:solidFill>
                <a:latin typeface="Arial" panose="020B0604020202020204" pitchFamily="34" charset="0"/>
              </a:defRPr>
            </a:lvl5pPr>
            <a:lvl6pPr eaLnBrk="0" fontAlgn="base" hangingPunct="0">
              <a:spcBef>
                <a:spcPct val="0"/>
              </a:spcBef>
              <a:spcAft>
                <a:spcPct val="0"/>
              </a:spcAft>
              <a:tabLst>
                <a:tab pos="320675" algn="l"/>
              </a:tabLst>
              <a:defRPr>
                <a:solidFill>
                  <a:schemeClr val="tx1"/>
                </a:solidFill>
                <a:latin typeface="Arial" panose="020B0604020202020204" pitchFamily="34" charset="0"/>
              </a:defRPr>
            </a:lvl6pPr>
            <a:lvl7pPr eaLnBrk="0" fontAlgn="base" hangingPunct="0">
              <a:spcBef>
                <a:spcPct val="0"/>
              </a:spcBef>
              <a:spcAft>
                <a:spcPct val="0"/>
              </a:spcAft>
              <a:tabLst>
                <a:tab pos="320675" algn="l"/>
              </a:tabLst>
              <a:defRPr>
                <a:solidFill>
                  <a:schemeClr val="tx1"/>
                </a:solidFill>
                <a:latin typeface="Arial" panose="020B0604020202020204" pitchFamily="34" charset="0"/>
              </a:defRPr>
            </a:lvl7pPr>
            <a:lvl8pPr eaLnBrk="0" fontAlgn="base" hangingPunct="0">
              <a:spcBef>
                <a:spcPct val="0"/>
              </a:spcBef>
              <a:spcAft>
                <a:spcPct val="0"/>
              </a:spcAft>
              <a:tabLst>
                <a:tab pos="320675" algn="l"/>
              </a:tabLst>
              <a:defRPr>
                <a:solidFill>
                  <a:schemeClr val="tx1"/>
                </a:solidFill>
                <a:latin typeface="Arial" panose="020B0604020202020204" pitchFamily="34" charset="0"/>
              </a:defRPr>
            </a:lvl8pPr>
            <a:lvl9pPr eaLnBrk="0" fontAlgn="base" hangingPunct="0">
              <a:spcBef>
                <a:spcPct val="0"/>
              </a:spcBef>
              <a:spcAft>
                <a:spcPct val="0"/>
              </a:spcAft>
              <a:tabLst>
                <a:tab pos="3206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20675" algn="l"/>
              </a:tabLst>
            </a:pPr>
            <a:r>
              <a:rPr kumimoji="0" lang="es-E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Problema 1. </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Convertir los siguientes números binarios puros a sus equivalentes en base 10</a:t>
            </a:r>
            <a:r>
              <a:rPr kumimoji="0" lang="es-E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buFont typeface="+mj-lt"/>
              <a:buAutoNum type="alphaLcPeriod"/>
              <a:tabLst>
                <a:tab pos="320675" algn="l"/>
              </a:tabLst>
            </a:pP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Courier New" panose="02070309020205020404" pitchFamily="49" charset="0"/>
              </a:rPr>
              <a:t>100110:</a:t>
            </a:r>
            <a:endParaRPr kumimoji="0" lang="en-US" altLang="es-ES" sz="1200" b="1" i="0" u="none" strike="noStrike" cap="none" normalizeH="0" baseline="0" dirty="0">
              <a:ln>
                <a:noFill/>
              </a:ln>
              <a:solidFill>
                <a:schemeClr val="tx1"/>
              </a:solidFill>
              <a:effectLst/>
              <a:latin typeface="+mj-lt"/>
              <a:ea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buFont typeface="+mj-lt"/>
              <a:buAutoNum type="alphaLcPeriod"/>
              <a:tabLst>
                <a:tab pos="320675" algn="l"/>
              </a:tabLst>
            </a:pP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Courier New" panose="02070309020205020404" pitchFamily="49" charset="0"/>
              </a:rPr>
              <a:t>110011:</a:t>
            </a:r>
            <a:endParaRPr kumimoji="0" lang="es-ES" altLang="es-ES" sz="1200" b="0" i="0" u="none" strike="noStrike" cap="none" normalizeH="0" baseline="0" dirty="0">
              <a:ln>
                <a:noFill/>
              </a:ln>
              <a:solidFill>
                <a:schemeClr val="tx1"/>
              </a:solidFill>
              <a:effectLst/>
              <a:latin typeface="+mj-lt"/>
            </a:endParaRPr>
          </a:p>
          <a:p>
            <a:pPr marR="0" lvl="0" algn="l" defTabSz="914400" rtl="0" eaLnBrk="0" fontAlgn="base" latinLnBrk="0" hangingPunct="0">
              <a:lnSpc>
                <a:spcPct val="100000"/>
              </a:lnSpc>
              <a:spcBef>
                <a:spcPct val="0"/>
              </a:spcBef>
              <a:spcAft>
                <a:spcPct val="0"/>
              </a:spcAft>
              <a:buClrTx/>
              <a:buSzTx/>
              <a:buFont typeface="+mj-lt"/>
              <a:buAutoNum type="alphaLcPeriod"/>
              <a:tabLst>
                <a:tab pos="320675" algn="l"/>
              </a:tabLst>
            </a:pP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Courier New" panose="02070309020205020404" pitchFamily="49" charset="0"/>
              </a:rPr>
              <a:t>010111:</a:t>
            </a:r>
            <a:endParaRPr kumimoji="0" lang="es-ES" altLang="es-ES" sz="1200" b="0" i="0" u="none" strike="noStrike" cap="none" normalizeH="0" baseline="0" dirty="0">
              <a:ln>
                <a:noFill/>
              </a:ln>
              <a:solidFill>
                <a:schemeClr val="tx1"/>
              </a:solidFill>
              <a:effectLst/>
              <a:latin typeface="+mj-lt"/>
            </a:endParaRPr>
          </a:p>
          <a:p>
            <a:pPr marR="0" lvl="0" algn="l" defTabSz="914400" rtl="0" eaLnBrk="0" fontAlgn="base" latinLnBrk="0" hangingPunct="0">
              <a:lnSpc>
                <a:spcPct val="100000"/>
              </a:lnSpc>
              <a:spcBef>
                <a:spcPct val="0"/>
              </a:spcBef>
              <a:spcAft>
                <a:spcPct val="0"/>
              </a:spcAft>
              <a:buClrTx/>
              <a:buSzTx/>
              <a:buFont typeface="+mj-lt"/>
              <a:buAutoNum type="alphaLcPeriod"/>
              <a:tabLst>
                <a:tab pos="320675" algn="l"/>
              </a:tabLst>
            </a:pP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Courier New" panose="02070309020205020404" pitchFamily="49" charset="0"/>
              </a:rPr>
              <a:t>101110:</a:t>
            </a:r>
            <a:endParaRPr kumimoji="0" lang="es-ES" altLang="es-ES" sz="1200" b="0" i="0" u="none" strike="noStrike" cap="none" normalizeH="0" baseline="0" dirty="0">
              <a:ln>
                <a:noFill/>
              </a:ln>
              <a:solidFill>
                <a:schemeClr val="tx1"/>
              </a:solidFill>
              <a:effectLst/>
              <a:latin typeface="+mj-lt"/>
            </a:endParaRPr>
          </a:p>
          <a:p>
            <a:pPr marR="0" lvl="0" algn="l" defTabSz="914400" rtl="0" eaLnBrk="0" fontAlgn="base" latinLnBrk="0" hangingPunct="0">
              <a:lnSpc>
                <a:spcPct val="100000"/>
              </a:lnSpc>
              <a:spcBef>
                <a:spcPct val="0"/>
              </a:spcBef>
              <a:spcAft>
                <a:spcPct val="0"/>
              </a:spcAft>
              <a:buClrTx/>
              <a:buSzTx/>
              <a:buFont typeface="+mj-lt"/>
              <a:buAutoNum type="alphaLcPeriod"/>
              <a:tabLst>
                <a:tab pos="320675" algn="l"/>
              </a:tabLst>
            </a:pP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Courier New" panose="02070309020205020404" pitchFamily="49" charset="0"/>
              </a:rPr>
              <a:t>110111:</a:t>
            </a:r>
            <a:endParaRPr kumimoji="0" lang="es-ES" altLang="es-ES" sz="12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Convertir los siguientes números decimales a sus equivalentes en binario.</a:t>
            </a:r>
            <a:endParaRPr kumimoji="0" lang="es-ES" altLang="es-ES" sz="600" b="0" i="0"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buFont typeface="+mj-lt"/>
              <a:buAutoNum type="alphaLcPeriod"/>
              <a:tabLst>
                <a:tab pos="320675" algn="l"/>
              </a:tabLst>
            </a:pPr>
            <a:r>
              <a:rPr kumimoji="0" lang="en-U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9</a:t>
            </a:r>
            <a:r>
              <a:rPr kumimoji="0" lang="en-US" altLang="es-ES" sz="1200" b="0" i="0" u="none" strike="noStrike" cap="none" normalizeH="0" baseline="0" dirty="0">
                <a:ln>
                  <a:noFill/>
                </a:ln>
                <a:solidFill>
                  <a:schemeClr val="tx1"/>
                </a:solidFill>
                <a:effectLst/>
                <a:latin typeface="Courier New" panose="02070309020205020404" pitchFamily="49" charset="0"/>
                <a:ea typeface="Times New Roman" panose="02020603050405020304" pitchFamily="18" charset="0"/>
                <a:cs typeface="Courier New" panose="02070309020205020404" pitchFamily="49" charset="0"/>
              </a:rPr>
              <a:t>:</a:t>
            </a:r>
            <a:endParaRPr kumimoji="0" lang="es-ES" altLang="es-ES" sz="600" b="0" i="0" u="none" strike="noStrike" cap="none" normalizeH="0" baseline="0" dirty="0">
              <a:ln>
                <a:noFill/>
              </a:ln>
              <a:solidFill>
                <a:schemeClr val="tx1"/>
              </a:solidFill>
              <a:effectLst/>
            </a:endParaRPr>
          </a:p>
          <a:p>
            <a:pPr>
              <a:lnSpc>
                <a:spcPct val="100000"/>
              </a:lnSpc>
              <a:buFont typeface="+mj-lt"/>
              <a:buAutoNum type="alphaLcPeriod"/>
            </a:pPr>
            <a:r>
              <a:rPr kumimoji="0" lang="en-U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64</a:t>
            </a:r>
            <a:r>
              <a:rPr kumimoji="0" lang="en-US" altLang="es-ES" sz="1200" b="0" i="0" u="none" strike="noStrike" cap="none" normalizeH="0" baseline="0" dirty="0">
                <a:ln>
                  <a:noFill/>
                </a:ln>
                <a:solidFill>
                  <a:schemeClr val="tx1"/>
                </a:solidFill>
                <a:effectLst/>
                <a:latin typeface="Courier New" panose="02070309020205020404" pitchFamily="49" charset="0"/>
                <a:ea typeface="Times New Roman" panose="02020603050405020304" pitchFamily="18" charset="0"/>
                <a:cs typeface="Courier New" panose="02070309020205020404" pitchFamily="49" charset="0"/>
              </a:rPr>
              <a:t>:</a:t>
            </a:r>
            <a:endParaRPr kumimoji="0" lang="es-ES" altLang="es-ES" sz="600" b="0" i="0" u="none" strike="noStrike" cap="none" normalizeH="0" baseline="0" dirty="0">
              <a:ln>
                <a:noFill/>
              </a:ln>
              <a:solidFill>
                <a:schemeClr val="tx1"/>
              </a:solidFill>
              <a:effectLst/>
            </a:endParaRPr>
          </a:p>
          <a:p>
            <a:pPr>
              <a:lnSpc>
                <a:spcPct val="100000"/>
              </a:lnSpc>
              <a:buFont typeface="+mj-lt"/>
              <a:buAutoNum type="alphaLcPeriod"/>
            </a:pPr>
            <a:r>
              <a:rPr kumimoji="0" lang="en-U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31</a:t>
            </a:r>
            <a:r>
              <a:rPr kumimoji="0" lang="en-US" altLang="es-ES" sz="1200" b="0" i="0" u="none" strike="noStrike" cap="none" normalizeH="0" baseline="0" dirty="0">
                <a:ln>
                  <a:noFill/>
                </a:ln>
                <a:solidFill>
                  <a:schemeClr val="tx1"/>
                </a:solidFill>
                <a:effectLst/>
                <a:latin typeface="Courier New" panose="02070309020205020404" pitchFamily="49" charset="0"/>
                <a:ea typeface="Times New Roman" panose="02020603050405020304" pitchFamily="18" charset="0"/>
                <a:cs typeface="Courier New" panose="02070309020205020404" pitchFamily="49" charset="0"/>
              </a:rPr>
              <a:t>:</a:t>
            </a:r>
            <a:endParaRPr kumimoji="0" lang="es-ES" altLang="es-ES" sz="600" b="0" i="0" u="none" strike="noStrike" cap="none" normalizeH="0" baseline="0" dirty="0">
              <a:ln>
                <a:noFill/>
              </a:ln>
              <a:solidFill>
                <a:schemeClr val="tx1"/>
              </a:solidFill>
              <a:effectLst/>
            </a:endParaRPr>
          </a:p>
          <a:p>
            <a:pPr>
              <a:lnSpc>
                <a:spcPct val="100000"/>
              </a:lnSpc>
              <a:buFont typeface="+mj-lt"/>
              <a:buAutoNum type="alphaLcPeriod"/>
            </a:pPr>
            <a:r>
              <a:rPr kumimoji="0" lang="en-U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131</a:t>
            </a:r>
            <a:r>
              <a:rPr kumimoji="0" lang="en-US" altLang="es-ES" sz="1200" b="0" i="0" u="none" strike="noStrike" cap="none" normalizeH="0" baseline="0" dirty="0">
                <a:ln>
                  <a:noFill/>
                </a:ln>
                <a:solidFill>
                  <a:schemeClr val="tx1"/>
                </a:solidFill>
                <a:effectLst/>
                <a:latin typeface="Courier New" panose="02070309020205020404" pitchFamily="49" charset="0"/>
                <a:ea typeface="Times New Roman" panose="02020603050405020304" pitchFamily="18" charset="0"/>
                <a:cs typeface="Courier New" panose="02070309020205020404" pitchFamily="49" charset="0"/>
              </a:rPr>
              <a:t>:</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r>
              <a:rPr kumimoji="0" lang="es-E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Problema 2</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Resolver los siguientes ejercicios:</a:t>
            </a: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buFont typeface="+mj-lt"/>
              <a:buAutoNum type="alphaLcPeriod"/>
              <a:tabLst>
                <a:tab pos="320675"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Representa (-499)</a:t>
            </a:r>
            <a:r>
              <a:rPr kumimoji="0" lang="es-ES" altLang="es-ES" sz="12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rPr>
              <a:t>10</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en magnitud y signo con un ancho de palabra de 10 bits.</a:t>
            </a: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buFont typeface="+mj-lt"/>
              <a:buAutoNum type="alphaLcPeriod"/>
              <a:tabLst>
                <a:tab pos="320675"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Representa (-628)</a:t>
            </a:r>
            <a:r>
              <a:rPr kumimoji="0" lang="es-ES" altLang="es-ES" sz="12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rPr>
              <a:t>10</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en complemento a 2 con 10 bits.</a:t>
            </a: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buFont typeface="+mj-lt"/>
              <a:buAutoNum type="alphaLcPeriod"/>
              <a:tabLst>
                <a:tab pos="320675"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Convierte a base 10 el número binario 1001000110, dado en magnitud y signo.</a:t>
            </a: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buFont typeface="+mj-lt"/>
              <a:buAutoNum type="alphaLcPeriod"/>
              <a:tabLst>
                <a:tab pos="320675"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Convierte a base 10 el número binario 1110011101, dado en complementa a 2.</a:t>
            </a: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buFont typeface="+mj-lt"/>
              <a:buAutoNum type="alphaLcPeriod"/>
              <a:tabLst>
                <a:tab pos="320675"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¿Cuál es el rango del sistema d enumeración de complemento a 2 con 10 bits?</a:t>
            </a: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buFont typeface="+mj-lt"/>
              <a:buAutoNum type="alphaLcPeriod"/>
              <a:tabLst>
                <a:tab pos="320675"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¿Cuál es el mínimo número de bits necesarios para poder representar cantidades en el rango ± 10</a:t>
            </a:r>
            <a:r>
              <a:rPr kumimoji="0" lang="es-ES" altLang="es-ES" sz="12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rPr>
              <a:t>5</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utilizando el sistema de complemento a 2?</a:t>
            </a: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br>
              <a:rPr kumimoji="0" lang="es-ES" altLang="es-ES" sz="11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br>
            <a:r>
              <a:rPr kumimoji="0" lang="es-E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Problema 3. </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Rellena la siguiente tabla, teniendo en cuenta que se utilizan palabras de 10 bits.</a:t>
            </a: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p:txBody>
      </p:sp>
      <p:graphicFrame>
        <p:nvGraphicFramePr>
          <p:cNvPr id="9" name="Tabla 5">
            <a:extLst>
              <a:ext uri="{FF2B5EF4-FFF2-40B4-BE49-F238E27FC236}">
                <a16:creationId xmlns:a16="http://schemas.microsoft.com/office/drawing/2014/main" id="{370F611E-D9A8-7B4C-6E29-0337617CD40D}"/>
              </a:ext>
            </a:extLst>
          </p:cNvPr>
          <p:cNvGraphicFramePr>
            <a:graphicFrameLocks noGrp="1"/>
          </p:cNvGraphicFramePr>
          <p:nvPr>
            <p:extLst>
              <p:ext uri="{D42A27DB-BD31-4B8C-83A1-F6EECF244321}">
                <p14:modId xmlns:p14="http://schemas.microsoft.com/office/powerpoint/2010/main" val="588938351"/>
              </p:ext>
            </p:extLst>
          </p:nvPr>
        </p:nvGraphicFramePr>
        <p:xfrm>
          <a:off x="545979" y="4767823"/>
          <a:ext cx="7413654" cy="1206256"/>
        </p:xfrm>
        <a:graphic>
          <a:graphicData uri="http://schemas.openxmlformats.org/drawingml/2006/table">
            <a:tbl>
              <a:tblPr firstRow="1" bandRow="1">
                <a:tableStyleId>{5C22544A-7EE6-4342-B048-85BDC9FD1C3A}</a:tableStyleId>
              </a:tblPr>
              <a:tblGrid>
                <a:gridCol w="2471218">
                  <a:extLst>
                    <a:ext uri="{9D8B030D-6E8A-4147-A177-3AD203B41FA5}">
                      <a16:colId xmlns:a16="http://schemas.microsoft.com/office/drawing/2014/main" val="496831278"/>
                    </a:ext>
                  </a:extLst>
                </a:gridCol>
                <a:gridCol w="2471218">
                  <a:extLst>
                    <a:ext uri="{9D8B030D-6E8A-4147-A177-3AD203B41FA5}">
                      <a16:colId xmlns:a16="http://schemas.microsoft.com/office/drawing/2014/main" val="3950196015"/>
                    </a:ext>
                  </a:extLst>
                </a:gridCol>
                <a:gridCol w="2471218">
                  <a:extLst>
                    <a:ext uri="{9D8B030D-6E8A-4147-A177-3AD203B41FA5}">
                      <a16:colId xmlns:a16="http://schemas.microsoft.com/office/drawing/2014/main" val="4103300393"/>
                    </a:ext>
                  </a:extLst>
                </a:gridCol>
              </a:tblGrid>
              <a:tr h="301564">
                <a:tc>
                  <a:txBody>
                    <a:bodyPr/>
                    <a:lstStyle/>
                    <a:p>
                      <a:pPr algn="ctr"/>
                      <a:r>
                        <a:rPr lang="es-ES" sz="1200" dirty="0" err="1"/>
                        <a:t>Nº</a:t>
                      </a:r>
                      <a:r>
                        <a:rPr lang="es-ES" sz="1200" dirty="0"/>
                        <a:t> en base diez6</a:t>
                      </a:r>
                    </a:p>
                  </a:txBody>
                  <a:tcPr marL="85095" marR="85095" marT="42548" marB="42548"/>
                </a:tc>
                <a:tc>
                  <a:txBody>
                    <a:bodyPr/>
                    <a:lstStyle/>
                    <a:p>
                      <a:pPr algn="ctr"/>
                      <a:r>
                        <a:rPr lang="es-ES" sz="1200" dirty="0"/>
                        <a:t>Magnitud y Signo</a:t>
                      </a:r>
                    </a:p>
                  </a:txBody>
                  <a:tcPr marL="85095" marR="85095" marT="42548" marB="42548"/>
                </a:tc>
                <a:tc>
                  <a:txBody>
                    <a:bodyPr/>
                    <a:lstStyle/>
                    <a:p>
                      <a:pPr algn="ctr"/>
                      <a:r>
                        <a:rPr lang="es-ES" sz="1200" dirty="0"/>
                        <a:t>Complemento a 2</a:t>
                      </a:r>
                    </a:p>
                  </a:txBody>
                  <a:tcPr marL="85095" marR="85095" marT="42548" marB="42548"/>
                </a:tc>
                <a:extLst>
                  <a:ext uri="{0D108BD9-81ED-4DB2-BD59-A6C34878D82A}">
                    <a16:rowId xmlns:a16="http://schemas.microsoft.com/office/drawing/2014/main" val="1398799403"/>
                  </a:ext>
                </a:extLst>
              </a:tr>
              <a:tr h="301564">
                <a:tc>
                  <a:txBody>
                    <a:bodyPr/>
                    <a:lstStyle/>
                    <a:p>
                      <a:pPr algn="ctr"/>
                      <a:r>
                        <a:rPr lang="es-ES" sz="1200" dirty="0"/>
                        <a:t>-530</a:t>
                      </a:r>
                    </a:p>
                  </a:txBody>
                  <a:tcPr marL="85095" marR="85095" marT="42548" marB="42548"/>
                </a:tc>
                <a:tc>
                  <a:txBody>
                    <a:bodyPr/>
                    <a:lstStyle/>
                    <a:p>
                      <a:pPr algn="ctr"/>
                      <a:endParaRPr lang="es-ES" sz="1200" dirty="0"/>
                    </a:p>
                  </a:txBody>
                  <a:tcPr marL="85095" marR="85095" marT="42548" marB="42548"/>
                </a:tc>
                <a:tc>
                  <a:txBody>
                    <a:bodyPr/>
                    <a:lstStyle/>
                    <a:p>
                      <a:pPr algn="ctr"/>
                      <a:endParaRPr lang="es-ES" sz="1200" dirty="0"/>
                    </a:p>
                  </a:txBody>
                  <a:tcPr marL="85095" marR="85095" marT="42548" marB="42548"/>
                </a:tc>
                <a:extLst>
                  <a:ext uri="{0D108BD9-81ED-4DB2-BD59-A6C34878D82A}">
                    <a16:rowId xmlns:a16="http://schemas.microsoft.com/office/drawing/2014/main" val="2627792576"/>
                  </a:ext>
                </a:extLst>
              </a:tr>
              <a:tr h="301564">
                <a:tc>
                  <a:txBody>
                    <a:bodyPr/>
                    <a:lstStyle/>
                    <a:p>
                      <a:pPr algn="ctr"/>
                      <a:r>
                        <a:rPr lang="es-ES" sz="1200" dirty="0"/>
                        <a:t>-103</a:t>
                      </a:r>
                    </a:p>
                  </a:txBody>
                  <a:tcPr marL="85095" marR="85095" marT="42548" marB="42548"/>
                </a:tc>
                <a:tc>
                  <a:txBody>
                    <a:bodyPr/>
                    <a:lstStyle/>
                    <a:p>
                      <a:pPr algn="ctr"/>
                      <a:endParaRPr lang="es-ES" sz="1200" dirty="0"/>
                    </a:p>
                  </a:txBody>
                  <a:tcPr marL="85095" marR="85095" marT="42548" marB="42548"/>
                </a:tc>
                <a:tc>
                  <a:txBody>
                    <a:bodyPr/>
                    <a:lstStyle/>
                    <a:p>
                      <a:pPr algn="ctr"/>
                      <a:endParaRPr lang="es-ES" sz="1200" dirty="0"/>
                    </a:p>
                  </a:txBody>
                  <a:tcPr marL="85095" marR="85095" marT="42548" marB="42548"/>
                </a:tc>
                <a:extLst>
                  <a:ext uri="{0D108BD9-81ED-4DB2-BD59-A6C34878D82A}">
                    <a16:rowId xmlns:a16="http://schemas.microsoft.com/office/drawing/2014/main" val="3925306014"/>
                  </a:ext>
                </a:extLst>
              </a:tr>
              <a:tr h="301564">
                <a:tc>
                  <a:txBody>
                    <a:bodyPr/>
                    <a:lstStyle/>
                    <a:p>
                      <a:pPr algn="ctr"/>
                      <a:r>
                        <a:rPr lang="es-ES" sz="1200" dirty="0"/>
                        <a:t>-52</a:t>
                      </a:r>
                    </a:p>
                  </a:txBody>
                  <a:tcPr marL="85095" marR="85095" marT="42548" marB="42548"/>
                </a:tc>
                <a:tc>
                  <a:txBody>
                    <a:bodyPr/>
                    <a:lstStyle/>
                    <a:p>
                      <a:pPr algn="ctr"/>
                      <a:endParaRPr lang="es-ES" sz="1200" dirty="0"/>
                    </a:p>
                  </a:txBody>
                  <a:tcPr marL="85095" marR="85095" marT="42548" marB="42548"/>
                </a:tc>
                <a:tc>
                  <a:txBody>
                    <a:bodyPr/>
                    <a:lstStyle/>
                    <a:p>
                      <a:pPr algn="ctr"/>
                      <a:endParaRPr lang="es-ES" sz="1200" dirty="0"/>
                    </a:p>
                  </a:txBody>
                  <a:tcPr marL="85095" marR="85095" marT="42548" marB="42548"/>
                </a:tc>
                <a:extLst>
                  <a:ext uri="{0D108BD9-81ED-4DB2-BD59-A6C34878D82A}">
                    <a16:rowId xmlns:a16="http://schemas.microsoft.com/office/drawing/2014/main" val="3019047778"/>
                  </a:ext>
                </a:extLst>
              </a:tr>
            </a:tbl>
          </a:graphicData>
        </a:graphic>
      </p:graphicFrame>
      <p:sp>
        <p:nvSpPr>
          <p:cNvPr id="4" name="Marcador de número de diapositiva 1">
            <a:extLst>
              <a:ext uri="{FF2B5EF4-FFF2-40B4-BE49-F238E27FC236}">
                <a16:creationId xmlns:a16="http://schemas.microsoft.com/office/drawing/2014/main" id="{20519AE5-2ED7-45AA-8B0E-39073600C7C7}"/>
              </a:ext>
            </a:extLst>
          </p:cNvPr>
          <p:cNvSpPr txBox="1">
            <a:spLocks/>
          </p:cNvSpPr>
          <p:nvPr/>
        </p:nvSpPr>
        <p:spPr bwMode="auto">
          <a:xfrm>
            <a:off x="8675688" y="0"/>
            <a:ext cx="5715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ES_tradnl"/>
            </a:defPPr>
            <a:lvl1pPr marL="0" algn="l" defTabSz="914400" rtl="0" eaLnBrk="0" fontAlgn="base" latinLnBrk="0" hangingPunct="0">
              <a:spcBef>
                <a:spcPct val="0"/>
              </a:spcBef>
              <a:spcAft>
                <a:spcPct val="0"/>
              </a:spcAft>
              <a:defRPr sz="1400" kern="1200">
                <a:solidFill>
                  <a:schemeClr val="bg1"/>
                </a:solidFill>
                <a:latin typeface="Helvetica" panose="020B0604020202020204" pitchFamily="34" charset="0"/>
                <a:ea typeface="MS PGothic" panose="020B0600070205080204" pitchFamily="34" charset="-128"/>
                <a:cs typeface="+mn-cs"/>
              </a:defRPr>
            </a:lvl1pPr>
            <a:lvl2pPr marL="4572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fld id="{8870D30F-752F-4757-8611-4B749C94C9E3}" type="slidenum">
              <a:rPr lang="es-ES_tradnl" altLang="es-ES" smtClean="0"/>
              <a:pPr/>
              <a:t>116</a:t>
            </a:fld>
            <a:endParaRPr lang="es-ES_tradnl" altLang="es-ES" dirty="0"/>
          </a:p>
        </p:txBody>
      </p:sp>
    </p:spTree>
    <p:extLst>
      <p:ext uri="{BB962C8B-B14F-4D97-AF65-F5344CB8AC3E}">
        <p14:creationId xmlns:p14="http://schemas.microsoft.com/office/powerpoint/2010/main" val="376247696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EA665625-6914-F81A-EF94-E6BC5BECF86C}"/>
              </a:ext>
            </a:extLst>
          </p:cNvPr>
          <p:cNvSpPr txBox="1"/>
          <p:nvPr/>
        </p:nvSpPr>
        <p:spPr>
          <a:xfrm>
            <a:off x="117565" y="826970"/>
            <a:ext cx="8908869" cy="298543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tab pos="320675" algn="l"/>
              </a:tabLst>
            </a:pPr>
            <a:r>
              <a:rPr kumimoji="0" lang="es-E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Problema 4. </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Realiza las siguientes operaciones en binario, teniendo en cuenta los distintos sistemas de numeración. El ancho de palabra en todos los casos es de 8 bits:</a:t>
            </a: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r>
              <a:rPr kumimoji="0" lang="es-E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Binario puro</a:t>
            </a: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   1 0 0 0 1 0 1 0			b.   0 0 0 0 1 0 1 0		c.   1 0 0 0 1 0 1 0</a:t>
            </a: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s-ES" altLang="es-ES" sz="1200" b="0"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+ 1 0 1 1 0 0 1 0</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s-ES" altLang="es-ES" sz="1200" b="0"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 + 1 0 0 1 0 0 1 0</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s-ES" altLang="es-ES" sz="1200" b="0"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+ 0 0 1 1 1 0 0 1</a:t>
            </a: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r>
              <a:rPr kumimoji="0" lang="es-E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Magnitud y Signo</a:t>
            </a: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d.   1 0 0 0 1 0 1 0			e.   0 0 0 0 1 0 1 0		f.   1 0 0 0 1 0 1 0</a:t>
            </a: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s-ES" altLang="es-ES" sz="1200" b="0"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+ 1 0 1 1 0 0 1 0</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s-ES" altLang="es-ES" sz="1200" b="0"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 + 1 0 0 1 0 0 1 0</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s-ES" altLang="es-ES" sz="1200" b="0"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+ 0 0 1 1 1 0 0 1</a:t>
            </a: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r>
              <a:rPr kumimoji="0" lang="es-E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Complemento a 2</a:t>
            </a: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g.   1 0 0 0 1 0 1 0			h.   0 0 0 0 1 0 1 0		i.   1 0 0 0 1 0 1 0</a:t>
            </a: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s-ES" altLang="es-ES" sz="1200" b="0"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+ 1 0 1 1 0 0 1 0</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s-ES" altLang="es-ES" sz="1200" b="0"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 + 1 0 0 1 0 0 1 0</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s-ES" altLang="es-ES" sz="1200" b="0"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+ 0 0 1 1 1 0 0 1</a:t>
            </a: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endParaRPr kumimoji="0" lang="en-US" altLang="es-ES" b="0" i="0" u="none" strike="noStrike" cap="none" normalizeH="0" baseline="0" dirty="0">
              <a:ln>
                <a:noFill/>
              </a:ln>
              <a:solidFill>
                <a:schemeClr val="tx1"/>
              </a:solidFill>
              <a:effectLst/>
              <a:latin typeface="Arial" panose="020B0604020202020204" pitchFamily="34" charset="0"/>
            </a:endParaRPr>
          </a:p>
        </p:txBody>
      </p:sp>
      <p:sp>
        <p:nvSpPr>
          <p:cNvPr id="3" name="Marcador de número de diapositiva 1">
            <a:extLst>
              <a:ext uri="{FF2B5EF4-FFF2-40B4-BE49-F238E27FC236}">
                <a16:creationId xmlns:a16="http://schemas.microsoft.com/office/drawing/2014/main" id="{00A56B7F-00B5-424C-8F01-BB9699EEF307}"/>
              </a:ext>
            </a:extLst>
          </p:cNvPr>
          <p:cNvSpPr txBox="1">
            <a:spLocks/>
          </p:cNvSpPr>
          <p:nvPr/>
        </p:nvSpPr>
        <p:spPr bwMode="auto">
          <a:xfrm>
            <a:off x="8675688" y="0"/>
            <a:ext cx="5715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ES_tradnl"/>
            </a:defPPr>
            <a:lvl1pPr marL="0" algn="l" defTabSz="914400" rtl="0" eaLnBrk="0" fontAlgn="base" latinLnBrk="0" hangingPunct="0">
              <a:spcBef>
                <a:spcPct val="0"/>
              </a:spcBef>
              <a:spcAft>
                <a:spcPct val="0"/>
              </a:spcAft>
              <a:defRPr sz="1400" kern="1200">
                <a:solidFill>
                  <a:schemeClr val="bg1"/>
                </a:solidFill>
                <a:latin typeface="Helvetica" panose="020B0604020202020204" pitchFamily="34" charset="0"/>
                <a:ea typeface="MS PGothic" panose="020B0600070205080204" pitchFamily="34" charset="-128"/>
                <a:cs typeface="+mn-cs"/>
              </a:defRPr>
            </a:lvl1pPr>
            <a:lvl2pPr marL="4572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fld id="{8870D30F-752F-4757-8611-4B749C94C9E3}" type="slidenum">
              <a:rPr lang="es-ES_tradnl" altLang="es-ES" smtClean="0"/>
              <a:pPr/>
              <a:t>117</a:t>
            </a:fld>
            <a:endParaRPr lang="es-ES_tradnl" altLang="es-ES" dirty="0"/>
          </a:p>
        </p:txBody>
      </p:sp>
    </p:spTree>
    <p:extLst>
      <p:ext uri="{BB962C8B-B14F-4D97-AF65-F5344CB8AC3E}">
        <p14:creationId xmlns:p14="http://schemas.microsoft.com/office/powerpoint/2010/main" val="72909843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10634F89-9BCF-4374-A03B-B5999D98509C}"/>
              </a:ext>
            </a:extLst>
          </p:cNvPr>
          <p:cNvSpPr/>
          <p:nvPr/>
        </p:nvSpPr>
        <p:spPr>
          <a:xfrm>
            <a:off x="-1" y="857250"/>
            <a:ext cx="8793760" cy="300082"/>
          </a:xfrm>
          <a:prstGeom prst="rect">
            <a:avLst/>
          </a:prstGeom>
        </p:spPr>
        <p:txBody>
          <a:bodyPr wrap="square">
            <a:spAutoFit/>
          </a:bodyPr>
          <a:lstStyle/>
          <a:p>
            <a:r>
              <a:rPr lang="es-ES" sz="1350" b="1" dirty="0"/>
              <a:t>Problema 1</a:t>
            </a:r>
            <a:r>
              <a:rPr lang="es-ES" sz="1350" dirty="0"/>
              <a:t>. Convertir los siguientes números binarios puros a sus equivalentes en base 10. </a:t>
            </a:r>
          </a:p>
        </p:txBody>
      </p:sp>
      <p:sp>
        <p:nvSpPr>
          <p:cNvPr id="5" name="Rectángulo 4">
            <a:extLst>
              <a:ext uri="{FF2B5EF4-FFF2-40B4-BE49-F238E27FC236}">
                <a16:creationId xmlns:a16="http://schemas.microsoft.com/office/drawing/2014/main" id="{921B5FA3-B84B-4261-B429-C0DE7174200C}"/>
              </a:ext>
            </a:extLst>
          </p:cNvPr>
          <p:cNvSpPr/>
          <p:nvPr/>
        </p:nvSpPr>
        <p:spPr>
          <a:xfrm>
            <a:off x="224476" y="1325942"/>
            <a:ext cx="5245347" cy="1131079"/>
          </a:xfrm>
          <a:prstGeom prst="rect">
            <a:avLst/>
          </a:prstGeom>
        </p:spPr>
        <p:txBody>
          <a:bodyPr wrap="none">
            <a:spAutoFit/>
          </a:bodyPr>
          <a:lstStyle/>
          <a:p>
            <a:pPr marL="257175" indent="-257175">
              <a:buAutoNum type="alphaLcParenR"/>
            </a:pPr>
            <a:r>
              <a:rPr lang="es-ES" sz="1350" dirty="0"/>
              <a:t>100110=0x2</a:t>
            </a:r>
            <a:r>
              <a:rPr lang="es-ES" sz="1350" baseline="30000" dirty="0"/>
              <a:t>0</a:t>
            </a:r>
            <a:r>
              <a:rPr lang="es-ES" sz="1350" dirty="0"/>
              <a:t>+1x2</a:t>
            </a:r>
            <a:r>
              <a:rPr lang="es-ES" sz="1350" baseline="30000" dirty="0"/>
              <a:t>1</a:t>
            </a:r>
            <a:r>
              <a:rPr lang="es-ES" sz="1350" dirty="0"/>
              <a:t>+1x2</a:t>
            </a:r>
            <a:r>
              <a:rPr lang="es-ES" sz="1350" baseline="30000" dirty="0"/>
              <a:t>2</a:t>
            </a:r>
            <a:r>
              <a:rPr lang="es-ES" sz="1350" dirty="0"/>
              <a:t>+0x2</a:t>
            </a:r>
            <a:r>
              <a:rPr lang="es-ES" sz="1350" baseline="30000" dirty="0"/>
              <a:t>3</a:t>
            </a:r>
            <a:r>
              <a:rPr lang="es-ES" sz="1350" dirty="0"/>
              <a:t>+0x2</a:t>
            </a:r>
            <a:r>
              <a:rPr lang="es-ES" sz="1350" baseline="30000" dirty="0"/>
              <a:t>4</a:t>
            </a:r>
            <a:r>
              <a:rPr lang="es-ES" sz="1350" dirty="0"/>
              <a:t>+1x2</a:t>
            </a:r>
            <a:r>
              <a:rPr lang="es-ES" sz="1350" baseline="30000" dirty="0"/>
              <a:t>5</a:t>
            </a:r>
            <a:r>
              <a:rPr lang="es-ES" sz="1350" dirty="0"/>
              <a:t>=0+2+4+0+0+32=38</a:t>
            </a:r>
          </a:p>
          <a:p>
            <a:pPr marL="257175" indent="-257175">
              <a:buFontTx/>
              <a:buAutoNum type="alphaLcParenR"/>
            </a:pPr>
            <a:r>
              <a:rPr lang="es-ES" sz="1350" dirty="0"/>
              <a:t>110011=1x2</a:t>
            </a:r>
            <a:r>
              <a:rPr lang="es-ES" sz="1350" baseline="30000" dirty="0"/>
              <a:t>0</a:t>
            </a:r>
            <a:r>
              <a:rPr lang="es-ES" sz="1350" dirty="0"/>
              <a:t>+1x2</a:t>
            </a:r>
            <a:r>
              <a:rPr lang="es-ES" sz="1350" baseline="30000" dirty="0"/>
              <a:t>1</a:t>
            </a:r>
            <a:r>
              <a:rPr lang="es-ES" sz="1350" dirty="0"/>
              <a:t>+0x2</a:t>
            </a:r>
            <a:r>
              <a:rPr lang="es-ES" sz="1350" baseline="30000" dirty="0"/>
              <a:t>2</a:t>
            </a:r>
            <a:r>
              <a:rPr lang="es-ES" sz="1350" dirty="0"/>
              <a:t>+0x2</a:t>
            </a:r>
            <a:r>
              <a:rPr lang="es-ES" sz="1350" baseline="30000" dirty="0"/>
              <a:t>3</a:t>
            </a:r>
            <a:r>
              <a:rPr lang="es-ES" sz="1350" dirty="0"/>
              <a:t>+1x2</a:t>
            </a:r>
            <a:r>
              <a:rPr lang="es-ES" sz="1350" baseline="30000" dirty="0"/>
              <a:t>4</a:t>
            </a:r>
            <a:r>
              <a:rPr lang="es-ES" sz="1350" dirty="0"/>
              <a:t>+1x2</a:t>
            </a:r>
            <a:r>
              <a:rPr lang="es-ES" sz="1350" baseline="30000" dirty="0"/>
              <a:t>5</a:t>
            </a:r>
            <a:r>
              <a:rPr lang="es-ES" sz="1350" dirty="0"/>
              <a:t>=1+2+16+32=51 </a:t>
            </a:r>
          </a:p>
          <a:p>
            <a:pPr marL="257175" indent="-257175">
              <a:buAutoNum type="alphaLcParenR"/>
            </a:pPr>
            <a:r>
              <a:rPr lang="es-ES" sz="1350" dirty="0"/>
              <a:t>010111: 1x2</a:t>
            </a:r>
            <a:r>
              <a:rPr lang="es-ES" sz="1350" baseline="30000" dirty="0"/>
              <a:t>0</a:t>
            </a:r>
            <a:r>
              <a:rPr lang="es-ES" sz="1350" dirty="0"/>
              <a:t>+1x2</a:t>
            </a:r>
            <a:r>
              <a:rPr lang="es-ES" sz="1350" baseline="30000" dirty="0"/>
              <a:t>1</a:t>
            </a:r>
            <a:r>
              <a:rPr lang="es-ES" sz="1350" dirty="0"/>
              <a:t>+1x2</a:t>
            </a:r>
            <a:r>
              <a:rPr lang="es-ES" sz="1350" baseline="30000" dirty="0"/>
              <a:t>2</a:t>
            </a:r>
            <a:r>
              <a:rPr lang="es-ES" sz="1350" dirty="0"/>
              <a:t>+0x2</a:t>
            </a:r>
            <a:r>
              <a:rPr lang="es-ES" sz="1350" baseline="30000" dirty="0"/>
              <a:t>3</a:t>
            </a:r>
            <a:r>
              <a:rPr lang="es-ES" sz="1350" dirty="0"/>
              <a:t>+1x2</a:t>
            </a:r>
            <a:r>
              <a:rPr lang="es-ES" sz="1350" baseline="30000" dirty="0"/>
              <a:t>4</a:t>
            </a:r>
            <a:r>
              <a:rPr lang="es-ES" sz="1350" dirty="0"/>
              <a:t>+0x2</a:t>
            </a:r>
            <a:r>
              <a:rPr lang="es-ES" sz="1350" baseline="30000" dirty="0"/>
              <a:t>5</a:t>
            </a:r>
            <a:r>
              <a:rPr lang="es-ES" sz="1350" dirty="0"/>
              <a:t>=1+2+4+16=23</a:t>
            </a:r>
          </a:p>
          <a:p>
            <a:pPr marL="257175" indent="-257175">
              <a:buAutoNum type="alphaLcParenR"/>
            </a:pPr>
            <a:r>
              <a:rPr lang="es-ES" sz="1350" dirty="0"/>
              <a:t>101110: 0x2</a:t>
            </a:r>
            <a:r>
              <a:rPr lang="es-ES" sz="1350" baseline="30000" dirty="0"/>
              <a:t>0</a:t>
            </a:r>
            <a:r>
              <a:rPr lang="es-ES" sz="1350" dirty="0"/>
              <a:t>+1x2</a:t>
            </a:r>
            <a:r>
              <a:rPr lang="es-ES" sz="1350" baseline="30000" dirty="0"/>
              <a:t>1</a:t>
            </a:r>
            <a:r>
              <a:rPr lang="es-ES" sz="1350" dirty="0"/>
              <a:t>+1x2</a:t>
            </a:r>
            <a:r>
              <a:rPr lang="es-ES" sz="1350" baseline="30000" dirty="0"/>
              <a:t>2</a:t>
            </a:r>
            <a:r>
              <a:rPr lang="es-ES" sz="1350" dirty="0"/>
              <a:t>+1x2</a:t>
            </a:r>
            <a:r>
              <a:rPr lang="es-ES" sz="1350" baseline="30000" dirty="0"/>
              <a:t>3</a:t>
            </a:r>
            <a:r>
              <a:rPr lang="es-ES" sz="1350" dirty="0"/>
              <a:t>+0x2</a:t>
            </a:r>
            <a:r>
              <a:rPr lang="es-ES" sz="1350" baseline="30000" dirty="0"/>
              <a:t>4</a:t>
            </a:r>
            <a:r>
              <a:rPr lang="es-ES" sz="1350" dirty="0"/>
              <a:t>+1x2</a:t>
            </a:r>
            <a:r>
              <a:rPr lang="es-ES" sz="1350" baseline="30000" dirty="0"/>
              <a:t>5</a:t>
            </a:r>
            <a:r>
              <a:rPr lang="es-ES" sz="1350" dirty="0"/>
              <a:t>=2+4+8+32=46</a:t>
            </a:r>
          </a:p>
          <a:p>
            <a:pPr marL="257175" indent="-257175">
              <a:buAutoNum type="alphaLcParenR"/>
            </a:pPr>
            <a:r>
              <a:rPr lang="es-ES" sz="1350" dirty="0"/>
              <a:t>110111: 1x2</a:t>
            </a:r>
            <a:r>
              <a:rPr lang="es-ES" sz="1350" baseline="30000" dirty="0"/>
              <a:t>0</a:t>
            </a:r>
            <a:r>
              <a:rPr lang="es-ES" sz="1350" dirty="0"/>
              <a:t>+1x2</a:t>
            </a:r>
            <a:r>
              <a:rPr lang="es-ES" sz="1350" baseline="30000" dirty="0"/>
              <a:t>1</a:t>
            </a:r>
            <a:r>
              <a:rPr lang="es-ES" sz="1350" dirty="0"/>
              <a:t>+1x2</a:t>
            </a:r>
            <a:r>
              <a:rPr lang="es-ES" sz="1350" baseline="30000" dirty="0"/>
              <a:t>2</a:t>
            </a:r>
            <a:r>
              <a:rPr lang="es-ES" sz="1350" dirty="0"/>
              <a:t>+0x2</a:t>
            </a:r>
            <a:r>
              <a:rPr lang="es-ES" sz="1350" baseline="30000" dirty="0"/>
              <a:t>3</a:t>
            </a:r>
            <a:r>
              <a:rPr lang="es-ES" sz="1350" dirty="0"/>
              <a:t>+1x2</a:t>
            </a:r>
            <a:r>
              <a:rPr lang="es-ES" sz="1350" baseline="30000" dirty="0"/>
              <a:t>4</a:t>
            </a:r>
            <a:r>
              <a:rPr lang="es-ES" sz="1350" dirty="0"/>
              <a:t>+1x2</a:t>
            </a:r>
            <a:r>
              <a:rPr lang="es-ES" sz="1350" baseline="30000" dirty="0"/>
              <a:t>5</a:t>
            </a:r>
            <a:r>
              <a:rPr lang="es-ES" sz="1350" dirty="0"/>
              <a:t>=1+2+4+16+32=55</a:t>
            </a:r>
          </a:p>
        </p:txBody>
      </p:sp>
      <p:sp>
        <p:nvSpPr>
          <p:cNvPr id="6" name="Rectángulo 5">
            <a:extLst>
              <a:ext uri="{FF2B5EF4-FFF2-40B4-BE49-F238E27FC236}">
                <a16:creationId xmlns:a16="http://schemas.microsoft.com/office/drawing/2014/main" id="{9C964AAA-5FA5-4849-9C07-CED1B09CEFE7}"/>
              </a:ext>
            </a:extLst>
          </p:cNvPr>
          <p:cNvSpPr/>
          <p:nvPr/>
        </p:nvSpPr>
        <p:spPr>
          <a:xfrm>
            <a:off x="0" y="2662253"/>
            <a:ext cx="8793760" cy="300082"/>
          </a:xfrm>
          <a:prstGeom prst="rect">
            <a:avLst/>
          </a:prstGeom>
        </p:spPr>
        <p:txBody>
          <a:bodyPr wrap="square">
            <a:spAutoFit/>
          </a:bodyPr>
          <a:lstStyle/>
          <a:p>
            <a:r>
              <a:rPr lang="es-ES" sz="1350" dirty="0"/>
              <a:t> Convertir los siguientes números decimales a sus equivalentes en binario. </a:t>
            </a:r>
          </a:p>
        </p:txBody>
      </p:sp>
      <p:sp>
        <p:nvSpPr>
          <p:cNvPr id="7" name="Rectángulo 6">
            <a:extLst>
              <a:ext uri="{FF2B5EF4-FFF2-40B4-BE49-F238E27FC236}">
                <a16:creationId xmlns:a16="http://schemas.microsoft.com/office/drawing/2014/main" id="{094B0169-72A7-4BA2-91FA-1B6CA2F4195E}"/>
              </a:ext>
            </a:extLst>
          </p:cNvPr>
          <p:cNvSpPr/>
          <p:nvPr/>
        </p:nvSpPr>
        <p:spPr>
          <a:xfrm>
            <a:off x="224476" y="2939252"/>
            <a:ext cx="4469493" cy="923330"/>
          </a:xfrm>
          <a:prstGeom prst="rect">
            <a:avLst/>
          </a:prstGeom>
        </p:spPr>
        <p:txBody>
          <a:bodyPr wrap="none">
            <a:spAutoFit/>
          </a:bodyPr>
          <a:lstStyle/>
          <a:p>
            <a:pPr marL="257175" indent="-257175">
              <a:buAutoNum type="alphaLcParenR"/>
            </a:pPr>
            <a:r>
              <a:rPr lang="es-ES" sz="1350" dirty="0"/>
              <a:t>9=8+1=2</a:t>
            </a:r>
            <a:r>
              <a:rPr lang="es-ES" sz="1350" baseline="30000" dirty="0"/>
              <a:t>3</a:t>
            </a:r>
            <a:r>
              <a:rPr lang="es-ES" sz="1350" dirty="0"/>
              <a:t>+2</a:t>
            </a:r>
            <a:r>
              <a:rPr lang="es-ES" sz="1350" baseline="30000" dirty="0"/>
              <a:t>0</a:t>
            </a:r>
            <a:r>
              <a:rPr lang="es-ES" sz="1350" dirty="0"/>
              <a:t>=1x2</a:t>
            </a:r>
            <a:r>
              <a:rPr lang="es-ES" sz="1350" baseline="30000" dirty="0"/>
              <a:t>0</a:t>
            </a:r>
            <a:r>
              <a:rPr lang="es-ES" sz="1350" dirty="0"/>
              <a:t>+0x2</a:t>
            </a:r>
            <a:r>
              <a:rPr lang="es-ES" sz="1350" baseline="30000" dirty="0"/>
              <a:t>1</a:t>
            </a:r>
            <a:r>
              <a:rPr lang="es-ES" sz="1350" dirty="0"/>
              <a:t>+0x2</a:t>
            </a:r>
            <a:r>
              <a:rPr lang="es-ES" sz="1350" baseline="30000" dirty="0"/>
              <a:t>2</a:t>
            </a:r>
            <a:r>
              <a:rPr lang="es-ES" sz="1350" dirty="0"/>
              <a:t>+1x2</a:t>
            </a:r>
            <a:r>
              <a:rPr lang="es-ES" sz="1350" baseline="30000" dirty="0"/>
              <a:t>3</a:t>
            </a:r>
            <a:r>
              <a:rPr lang="es-ES" sz="1350" dirty="0"/>
              <a:t>=1001</a:t>
            </a:r>
          </a:p>
          <a:p>
            <a:pPr marL="257175" indent="-257175">
              <a:buFontTx/>
              <a:buAutoNum type="alphaLcParenR"/>
            </a:pPr>
            <a:r>
              <a:rPr lang="es-ES" sz="1350" dirty="0"/>
              <a:t>64=2</a:t>
            </a:r>
            <a:r>
              <a:rPr lang="es-ES" sz="1350" baseline="30000" dirty="0"/>
              <a:t>6</a:t>
            </a:r>
            <a:r>
              <a:rPr lang="es-ES" sz="1350" dirty="0"/>
              <a:t>=1000000 </a:t>
            </a:r>
          </a:p>
          <a:p>
            <a:pPr marL="257175" indent="-257175">
              <a:buAutoNum type="alphaLcParenR"/>
            </a:pPr>
            <a:r>
              <a:rPr lang="es-ES" sz="1350" dirty="0"/>
              <a:t>31=16+8+4+2+1=1x2</a:t>
            </a:r>
            <a:r>
              <a:rPr lang="es-ES" sz="1350" baseline="30000" dirty="0"/>
              <a:t>0</a:t>
            </a:r>
            <a:r>
              <a:rPr lang="es-ES" sz="1350" dirty="0"/>
              <a:t>+1x2</a:t>
            </a:r>
            <a:r>
              <a:rPr lang="es-ES" sz="1350" baseline="30000" dirty="0"/>
              <a:t>1</a:t>
            </a:r>
            <a:r>
              <a:rPr lang="es-ES" sz="1350" dirty="0"/>
              <a:t>+1x2</a:t>
            </a:r>
            <a:r>
              <a:rPr lang="es-ES" sz="1350" baseline="30000" dirty="0"/>
              <a:t>2</a:t>
            </a:r>
            <a:r>
              <a:rPr lang="es-ES" sz="1350" dirty="0"/>
              <a:t>+1x2</a:t>
            </a:r>
            <a:r>
              <a:rPr lang="es-ES" sz="1350" baseline="30000" dirty="0"/>
              <a:t>3</a:t>
            </a:r>
            <a:r>
              <a:rPr lang="es-ES" sz="1350" dirty="0"/>
              <a:t>+1x2</a:t>
            </a:r>
            <a:r>
              <a:rPr lang="es-ES" sz="1350" baseline="30000" dirty="0"/>
              <a:t>4</a:t>
            </a:r>
            <a:r>
              <a:rPr lang="es-ES" sz="1350" dirty="0"/>
              <a:t>=11111</a:t>
            </a:r>
          </a:p>
          <a:p>
            <a:pPr marL="257175" indent="-257175">
              <a:buAutoNum type="alphaLcParenR"/>
            </a:pPr>
            <a:r>
              <a:rPr lang="es-ES" sz="1350" dirty="0"/>
              <a:t>131=128+2+1= 1x2</a:t>
            </a:r>
            <a:r>
              <a:rPr lang="es-ES" sz="1350" baseline="30000" dirty="0"/>
              <a:t>0</a:t>
            </a:r>
            <a:r>
              <a:rPr lang="es-ES" sz="1350" dirty="0"/>
              <a:t>+1x2</a:t>
            </a:r>
            <a:r>
              <a:rPr lang="es-ES" sz="1350" baseline="30000" dirty="0"/>
              <a:t>1</a:t>
            </a:r>
            <a:r>
              <a:rPr lang="es-ES" sz="1350" dirty="0"/>
              <a:t>+1x2</a:t>
            </a:r>
            <a:r>
              <a:rPr lang="es-ES" sz="1350" baseline="30000" dirty="0"/>
              <a:t>7</a:t>
            </a:r>
            <a:r>
              <a:rPr lang="es-ES" sz="1350" dirty="0"/>
              <a:t>=10000011</a:t>
            </a:r>
          </a:p>
        </p:txBody>
      </p:sp>
      <p:sp>
        <p:nvSpPr>
          <p:cNvPr id="8" name="CuadroTexto 7">
            <a:extLst>
              <a:ext uri="{FF2B5EF4-FFF2-40B4-BE49-F238E27FC236}">
                <a16:creationId xmlns:a16="http://schemas.microsoft.com/office/drawing/2014/main" id="{8E9655FA-9E43-45C4-BE8E-580F991A8B58}"/>
              </a:ext>
            </a:extLst>
          </p:cNvPr>
          <p:cNvSpPr txBox="1"/>
          <p:nvPr/>
        </p:nvSpPr>
        <p:spPr>
          <a:xfrm>
            <a:off x="515923" y="3918945"/>
            <a:ext cx="1856598" cy="1546577"/>
          </a:xfrm>
          <a:prstGeom prst="rect">
            <a:avLst/>
          </a:prstGeom>
          <a:noFill/>
        </p:spPr>
        <p:txBody>
          <a:bodyPr wrap="none" rtlCol="0">
            <a:spAutoFit/>
          </a:bodyPr>
          <a:lstStyle/>
          <a:p>
            <a:r>
              <a:rPr lang="es-ES" sz="1350" dirty="0"/>
              <a:t>131:2 =65 (</a:t>
            </a:r>
            <a:r>
              <a:rPr lang="es-ES" sz="1350" dirty="0">
                <a:solidFill>
                  <a:srgbClr val="7030A0"/>
                </a:solidFill>
              </a:rPr>
              <a:t>1</a:t>
            </a:r>
            <a:r>
              <a:rPr lang="es-ES" sz="1350" dirty="0"/>
              <a:t>); </a:t>
            </a:r>
          </a:p>
          <a:p>
            <a:r>
              <a:rPr lang="es-ES" sz="1350" dirty="0"/>
              <a:t>65:2=32 (</a:t>
            </a:r>
            <a:r>
              <a:rPr lang="es-ES" sz="1350" dirty="0">
                <a:solidFill>
                  <a:srgbClr val="00B050"/>
                </a:solidFill>
              </a:rPr>
              <a:t>1</a:t>
            </a:r>
            <a:r>
              <a:rPr lang="es-ES" sz="1350" dirty="0"/>
              <a:t>);</a:t>
            </a:r>
          </a:p>
          <a:p>
            <a:r>
              <a:rPr lang="es-ES" sz="1350" dirty="0"/>
              <a:t>32:2=16 (0);</a:t>
            </a:r>
          </a:p>
          <a:p>
            <a:r>
              <a:rPr lang="es-ES" sz="1350" dirty="0"/>
              <a:t>16:2=8 (0);</a:t>
            </a:r>
          </a:p>
          <a:p>
            <a:r>
              <a:rPr lang="es-ES" sz="1350" dirty="0"/>
              <a:t>8:2=4 (0);</a:t>
            </a:r>
          </a:p>
          <a:p>
            <a:r>
              <a:rPr lang="es-ES" sz="1350" dirty="0"/>
              <a:t>4:2=2 (0);</a:t>
            </a:r>
          </a:p>
          <a:p>
            <a:r>
              <a:rPr lang="es-ES" sz="1350" dirty="0"/>
              <a:t>2:2=</a:t>
            </a:r>
            <a:r>
              <a:rPr lang="es-ES" sz="1350" dirty="0">
                <a:solidFill>
                  <a:srgbClr val="FF0000"/>
                </a:solidFill>
              </a:rPr>
              <a:t>1</a:t>
            </a:r>
            <a:r>
              <a:rPr lang="es-ES" sz="1350" dirty="0"/>
              <a:t> (0);</a:t>
            </a:r>
            <a:r>
              <a:rPr lang="es-ES" sz="1350" dirty="0">
                <a:sym typeface="Wingdings" panose="05000000000000000000" pitchFamily="2" charset="2"/>
              </a:rPr>
              <a:t></a:t>
            </a:r>
            <a:r>
              <a:rPr lang="es-ES" sz="1350" dirty="0">
                <a:solidFill>
                  <a:srgbClr val="FF0000"/>
                </a:solidFill>
                <a:sym typeface="Wingdings" panose="05000000000000000000" pitchFamily="2" charset="2"/>
              </a:rPr>
              <a:t>1</a:t>
            </a:r>
            <a:r>
              <a:rPr lang="es-ES" sz="1350" dirty="0">
                <a:sym typeface="Wingdings" panose="05000000000000000000" pitchFamily="2" charset="2"/>
              </a:rPr>
              <a:t>00000</a:t>
            </a:r>
            <a:r>
              <a:rPr lang="es-ES" sz="1350" dirty="0">
                <a:solidFill>
                  <a:srgbClr val="00B050"/>
                </a:solidFill>
                <a:sym typeface="Wingdings" panose="05000000000000000000" pitchFamily="2" charset="2"/>
              </a:rPr>
              <a:t>1</a:t>
            </a:r>
            <a:r>
              <a:rPr lang="es-ES" sz="1350" dirty="0">
                <a:solidFill>
                  <a:srgbClr val="7030A0"/>
                </a:solidFill>
                <a:sym typeface="Wingdings" panose="05000000000000000000" pitchFamily="2" charset="2"/>
              </a:rPr>
              <a:t>1</a:t>
            </a:r>
            <a:endParaRPr lang="es-ES" sz="1350" dirty="0">
              <a:solidFill>
                <a:srgbClr val="7030A0"/>
              </a:solidFill>
            </a:endParaRPr>
          </a:p>
        </p:txBody>
      </p:sp>
      <p:sp>
        <p:nvSpPr>
          <p:cNvPr id="9" name="CuadroTexto 8">
            <a:extLst>
              <a:ext uri="{FF2B5EF4-FFF2-40B4-BE49-F238E27FC236}">
                <a16:creationId xmlns:a16="http://schemas.microsoft.com/office/drawing/2014/main" id="{2D5C1A92-F1C9-49E7-AF2F-59455E3389F8}"/>
              </a:ext>
            </a:extLst>
          </p:cNvPr>
          <p:cNvSpPr txBox="1"/>
          <p:nvPr/>
        </p:nvSpPr>
        <p:spPr>
          <a:xfrm>
            <a:off x="2832002" y="3918945"/>
            <a:ext cx="1773242" cy="1338828"/>
          </a:xfrm>
          <a:prstGeom prst="rect">
            <a:avLst/>
          </a:prstGeom>
          <a:noFill/>
        </p:spPr>
        <p:txBody>
          <a:bodyPr wrap="none" rtlCol="0">
            <a:spAutoFit/>
          </a:bodyPr>
          <a:lstStyle/>
          <a:p>
            <a:r>
              <a:rPr lang="es-ES" sz="1350" dirty="0"/>
              <a:t>64:2 =32 (</a:t>
            </a:r>
            <a:r>
              <a:rPr lang="es-ES" sz="1350" dirty="0">
                <a:solidFill>
                  <a:srgbClr val="7030A0"/>
                </a:solidFill>
              </a:rPr>
              <a:t>0</a:t>
            </a:r>
            <a:r>
              <a:rPr lang="es-ES" sz="1350" dirty="0"/>
              <a:t>); </a:t>
            </a:r>
          </a:p>
          <a:p>
            <a:r>
              <a:rPr lang="es-ES" sz="1350" dirty="0"/>
              <a:t>32:2=16 (0);</a:t>
            </a:r>
          </a:p>
          <a:p>
            <a:r>
              <a:rPr lang="es-ES" sz="1350" dirty="0"/>
              <a:t>16:2=8 (0);</a:t>
            </a:r>
          </a:p>
          <a:p>
            <a:r>
              <a:rPr lang="es-ES" sz="1350" dirty="0"/>
              <a:t>8:2=4 (0);</a:t>
            </a:r>
          </a:p>
          <a:p>
            <a:r>
              <a:rPr lang="es-ES" sz="1350" dirty="0"/>
              <a:t>4:2=2 (0);</a:t>
            </a:r>
          </a:p>
          <a:p>
            <a:r>
              <a:rPr lang="es-ES" sz="1350" dirty="0"/>
              <a:t>2:2=</a:t>
            </a:r>
            <a:r>
              <a:rPr lang="es-ES" sz="1350" dirty="0">
                <a:solidFill>
                  <a:srgbClr val="FF0000"/>
                </a:solidFill>
              </a:rPr>
              <a:t>1</a:t>
            </a:r>
            <a:r>
              <a:rPr lang="es-ES" sz="1350" dirty="0"/>
              <a:t> (0);</a:t>
            </a:r>
            <a:r>
              <a:rPr lang="es-ES" sz="1350" dirty="0">
                <a:sym typeface="Wingdings" panose="05000000000000000000" pitchFamily="2" charset="2"/>
              </a:rPr>
              <a:t></a:t>
            </a:r>
            <a:r>
              <a:rPr lang="es-ES" sz="1350" dirty="0">
                <a:solidFill>
                  <a:srgbClr val="FF0000"/>
                </a:solidFill>
                <a:sym typeface="Wingdings" panose="05000000000000000000" pitchFamily="2" charset="2"/>
              </a:rPr>
              <a:t>1</a:t>
            </a:r>
            <a:r>
              <a:rPr lang="es-ES" sz="1350" dirty="0">
                <a:sym typeface="Wingdings" panose="05000000000000000000" pitchFamily="2" charset="2"/>
              </a:rPr>
              <a:t>00000</a:t>
            </a:r>
            <a:r>
              <a:rPr lang="es-ES" sz="1350" dirty="0">
                <a:solidFill>
                  <a:srgbClr val="7030A0"/>
                </a:solidFill>
                <a:sym typeface="Wingdings" panose="05000000000000000000" pitchFamily="2" charset="2"/>
              </a:rPr>
              <a:t>0</a:t>
            </a:r>
            <a:endParaRPr lang="es-ES" sz="1350" dirty="0">
              <a:solidFill>
                <a:srgbClr val="7030A0"/>
              </a:solidFill>
            </a:endParaRPr>
          </a:p>
        </p:txBody>
      </p:sp>
      <p:sp>
        <p:nvSpPr>
          <p:cNvPr id="2" name="Marcador de número de diapositiva 1">
            <a:extLst>
              <a:ext uri="{FF2B5EF4-FFF2-40B4-BE49-F238E27FC236}">
                <a16:creationId xmlns:a16="http://schemas.microsoft.com/office/drawing/2014/main" id="{5A8A00ED-2A7C-475B-9B81-0F8C9BB4B9E8}"/>
              </a:ext>
            </a:extLst>
          </p:cNvPr>
          <p:cNvSpPr>
            <a:spLocks noGrp="1"/>
          </p:cNvSpPr>
          <p:nvPr>
            <p:ph type="sldNum" sz="quarter" idx="12"/>
          </p:nvPr>
        </p:nvSpPr>
        <p:spPr/>
        <p:txBody>
          <a:bodyPr/>
          <a:lstStyle/>
          <a:p>
            <a:fld id="{78733FC4-8689-4CA5-A153-34ADD6EFE592}" type="slidenum">
              <a:rPr lang="es-ES" smtClean="0"/>
              <a:t>118</a:t>
            </a:fld>
            <a:endParaRPr lang="es-ES"/>
          </a:p>
        </p:txBody>
      </p:sp>
    </p:spTree>
    <p:custDataLst>
      <p:tags r:id="rId1"/>
    </p:custDataLst>
    <p:extLst>
      <p:ext uri="{BB962C8B-B14F-4D97-AF65-F5344CB8AC3E}">
        <p14:creationId xmlns:p14="http://schemas.microsoft.com/office/powerpoint/2010/main" val="1900549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build="p"/>
      <p:bldP spid="8" grpId="0"/>
      <p:bldP spid="9"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FE37984-89F7-4FF7-94E1-C3DCB5A62DFC}"/>
              </a:ext>
            </a:extLst>
          </p:cNvPr>
          <p:cNvSpPr/>
          <p:nvPr/>
        </p:nvSpPr>
        <p:spPr>
          <a:xfrm>
            <a:off x="0" y="857250"/>
            <a:ext cx="8793760" cy="300082"/>
          </a:xfrm>
          <a:prstGeom prst="rect">
            <a:avLst/>
          </a:prstGeom>
        </p:spPr>
        <p:txBody>
          <a:bodyPr wrap="square">
            <a:spAutoFit/>
          </a:bodyPr>
          <a:lstStyle/>
          <a:p>
            <a:r>
              <a:rPr lang="es-ES" sz="1350" b="1" dirty="0"/>
              <a:t>Problema 2</a:t>
            </a:r>
            <a:r>
              <a:rPr lang="es-ES" sz="1350" dirty="0"/>
              <a:t>. Resolver los siguientes ejercicios.</a:t>
            </a:r>
          </a:p>
        </p:txBody>
      </p:sp>
      <p:sp>
        <p:nvSpPr>
          <p:cNvPr id="5" name="Rectángulo 4">
            <a:extLst>
              <a:ext uri="{FF2B5EF4-FFF2-40B4-BE49-F238E27FC236}">
                <a16:creationId xmlns:a16="http://schemas.microsoft.com/office/drawing/2014/main" id="{73DB75A6-BFD3-40A4-BBB5-080131275E51}"/>
              </a:ext>
            </a:extLst>
          </p:cNvPr>
          <p:cNvSpPr/>
          <p:nvPr/>
        </p:nvSpPr>
        <p:spPr>
          <a:xfrm>
            <a:off x="192505" y="1383395"/>
            <a:ext cx="8037095" cy="4082656"/>
          </a:xfrm>
          <a:prstGeom prst="rect">
            <a:avLst/>
          </a:prstGeom>
        </p:spPr>
        <p:txBody>
          <a:bodyPr wrap="square">
            <a:spAutoFit/>
          </a:bodyPr>
          <a:lstStyle/>
          <a:p>
            <a:pPr marL="257175" indent="-257175">
              <a:lnSpc>
                <a:spcPct val="107000"/>
              </a:lnSpc>
              <a:buFont typeface="+mj-lt"/>
              <a:buAutoNum type="alphaLcParenR"/>
            </a:pPr>
            <a:r>
              <a:rPr lang="es-ES" sz="1350" dirty="0">
                <a:latin typeface="Calibri" panose="020F0502020204030204" pitchFamily="34" charset="0"/>
                <a:ea typeface="Calibri" panose="020F0502020204030204" pitchFamily="34" charset="0"/>
                <a:cs typeface="Times New Roman" panose="02020603050405020304" pitchFamily="18" charset="0"/>
              </a:rPr>
              <a:t>(-499)</a:t>
            </a:r>
            <a:r>
              <a:rPr lang="es-ES" sz="1350" baseline="-25000" dirty="0">
                <a:latin typeface="Calibri" panose="020F0502020204030204" pitchFamily="34" charset="0"/>
                <a:ea typeface="Calibri" panose="020F0502020204030204" pitchFamily="34" charset="0"/>
                <a:cs typeface="Times New Roman" panose="02020603050405020304" pitchFamily="18" charset="0"/>
              </a:rPr>
              <a:t>10</a:t>
            </a:r>
            <a:r>
              <a:rPr lang="es-ES" sz="1350" dirty="0">
                <a:latin typeface="Calibri" panose="020F0502020204030204" pitchFamily="34" charset="0"/>
                <a:ea typeface="Calibri" panose="020F0502020204030204" pitchFamily="34" charset="0"/>
                <a:cs typeface="Times New Roman" panose="02020603050405020304" pitchFamily="18" charset="0"/>
              </a:rPr>
              <a:t> en magnitud y signo con 10 bits</a:t>
            </a:r>
          </a:p>
          <a:p>
            <a:pPr lvl="1">
              <a:lnSpc>
                <a:spcPct val="107000"/>
              </a:lnSpc>
            </a:pPr>
            <a:r>
              <a:rPr lang="es-ES" sz="1350" dirty="0">
                <a:latin typeface="Calibri" panose="020F0502020204030204" pitchFamily="34" charset="0"/>
                <a:ea typeface="Calibri" panose="020F0502020204030204" pitchFamily="34" charset="0"/>
                <a:cs typeface="Times New Roman" panose="02020603050405020304" pitchFamily="18" charset="0"/>
              </a:rPr>
              <a:t>1 (signo) 256+128+64+32+16+2+1=1111110011 </a:t>
            </a:r>
          </a:p>
          <a:p>
            <a:pPr marL="257175" indent="-257175">
              <a:lnSpc>
                <a:spcPct val="107000"/>
              </a:lnSpc>
              <a:buFont typeface="+mj-lt"/>
              <a:buAutoNum type="alphaLcParenR"/>
            </a:pPr>
            <a:endParaRPr lang="es-ES"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buFont typeface="+mj-lt"/>
              <a:buAutoNum type="alphaLcParenR"/>
            </a:pPr>
            <a:r>
              <a:rPr lang="es-ES" sz="1350" dirty="0">
                <a:latin typeface="Calibri" panose="020F0502020204030204" pitchFamily="34" charset="0"/>
                <a:ea typeface="Calibri" panose="020F0502020204030204" pitchFamily="34" charset="0"/>
                <a:cs typeface="Times New Roman" panose="02020603050405020304" pitchFamily="18" charset="0"/>
              </a:rPr>
              <a:t>(-628)</a:t>
            </a:r>
            <a:r>
              <a:rPr lang="es-ES" sz="1350" baseline="-25000" dirty="0">
                <a:latin typeface="Calibri" panose="020F0502020204030204" pitchFamily="34" charset="0"/>
                <a:ea typeface="Calibri" panose="020F0502020204030204" pitchFamily="34" charset="0"/>
                <a:cs typeface="Times New Roman" panose="02020603050405020304" pitchFamily="18" charset="0"/>
              </a:rPr>
              <a:t>10</a:t>
            </a:r>
            <a:r>
              <a:rPr lang="es-ES" sz="1350" dirty="0">
                <a:latin typeface="Calibri" panose="020F0502020204030204" pitchFamily="34" charset="0"/>
                <a:ea typeface="Calibri" panose="020F0502020204030204" pitchFamily="34" charset="0"/>
                <a:cs typeface="Times New Roman" panose="02020603050405020304" pitchFamily="18" charset="0"/>
              </a:rPr>
              <a:t> en Complemento a 2 con 10 bits.</a:t>
            </a:r>
          </a:p>
          <a:p>
            <a:pPr lvl="1">
              <a:lnSpc>
                <a:spcPct val="107000"/>
              </a:lnSpc>
            </a:pPr>
            <a:r>
              <a:rPr lang="es-ES" sz="1350" dirty="0">
                <a:latin typeface="Calibri" panose="020F0502020204030204" pitchFamily="34" charset="0"/>
                <a:ea typeface="Calibri" panose="020F0502020204030204" pitchFamily="34" charset="0"/>
                <a:cs typeface="Times New Roman" panose="02020603050405020304" pitchFamily="18" charset="0"/>
              </a:rPr>
              <a:t>Rango representable en C2 es [-2</a:t>
            </a:r>
            <a:r>
              <a:rPr lang="es-ES" sz="1350" baseline="30000" dirty="0">
                <a:latin typeface="Calibri" panose="020F0502020204030204" pitchFamily="34" charset="0"/>
                <a:ea typeface="Calibri" panose="020F0502020204030204" pitchFamily="34" charset="0"/>
                <a:cs typeface="Times New Roman" panose="02020603050405020304" pitchFamily="18" charset="0"/>
              </a:rPr>
              <a:t>n-1</a:t>
            </a:r>
            <a:r>
              <a:rPr lang="es-ES" sz="1350" dirty="0">
                <a:latin typeface="Calibri" panose="020F0502020204030204" pitchFamily="34" charset="0"/>
                <a:ea typeface="Calibri" panose="020F0502020204030204" pitchFamily="34" charset="0"/>
                <a:cs typeface="Times New Roman" panose="02020603050405020304" pitchFamily="18" charset="0"/>
              </a:rPr>
              <a:t>:2</a:t>
            </a:r>
            <a:r>
              <a:rPr lang="es-ES" sz="1350" baseline="30000" dirty="0">
                <a:latin typeface="Calibri" panose="020F0502020204030204" pitchFamily="34" charset="0"/>
                <a:ea typeface="Calibri" panose="020F0502020204030204" pitchFamily="34" charset="0"/>
                <a:cs typeface="Times New Roman" panose="02020603050405020304" pitchFamily="18" charset="0"/>
              </a:rPr>
              <a:t>n-1-</a:t>
            </a:r>
            <a:r>
              <a:rPr lang="es-ES" sz="1350" dirty="0">
                <a:latin typeface="Calibri" panose="020F0502020204030204" pitchFamily="34" charset="0"/>
                <a:ea typeface="Calibri" panose="020F0502020204030204" pitchFamily="34" charset="0"/>
                <a:cs typeface="Times New Roman" panose="02020603050405020304" pitchFamily="18" charset="0"/>
              </a:rPr>
              <a:t>1]=[-2</a:t>
            </a:r>
            <a:r>
              <a:rPr lang="es-ES" sz="1350" baseline="30000" dirty="0">
                <a:latin typeface="Calibri" panose="020F0502020204030204" pitchFamily="34" charset="0"/>
                <a:ea typeface="Calibri" panose="020F0502020204030204" pitchFamily="34" charset="0"/>
                <a:cs typeface="Times New Roman" panose="02020603050405020304" pitchFamily="18" charset="0"/>
              </a:rPr>
              <a:t>9</a:t>
            </a:r>
            <a:r>
              <a:rPr lang="es-ES" sz="1350" dirty="0">
                <a:latin typeface="Calibri" panose="020F0502020204030204" pitchFamily="34" charset="0"/>
                <a:ea typeface="Calibri" panose="020F0502020204030204" pitchFamily="34" charset="0"/>
                <a:cs typeface="Times New Roman" panose="02020603050405020304" pitchFamily="18" charset="0"/>
              </a:rPr>
              <a:t>:2</a:t>
            </a:r>
            <a:r>
              <a:rPr lang="es-ES" sz="1350" baseline="30000" dirty="0">
                <a:latin typeface="Calibri" panose="020F0502020204030204" pitchFamily="34" charset="0"/>
                <a:ea typeface="Calibri" panose="020F0502020204030204" pitchFamily="34" charset="0"/>
                <a:cs typeface="Times New Roman" panose="02020603050405020304" pitchFamily="18" charset="0"/>
              </a:rPr>
              <a:t>9-</a:t>
            </a:r>
            <a:r>
              <a:rPr lang="es-ES" sz="1350" dirty="0">
                <a:latin typeface="Calibri" panose="020F0502020204030204" pitchFamily="34" charset="0"/>
                <a:ea typeface="Calibri" panose="020F0502020204030204" pitchFamily="34" charset="0"/>
                <a:cs typeface="Times New Roman" panose="02020603050405020304" pitchFamily="18" charset="0"/>
              </a:rPr>
              <a:t>1]=[-511:512]</a:t>
            </a:r>
            <a:r>
              <a:rPr lang="es-ES" sz="1350" dirty="0">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Fuera de Rango</a:t>
            </a:r>
          </a:p>
          <a:p>
            <a:pPr lvl="1">
              <a:lnSpc>
                <a:spcPct val="107000"/>
              </a:lnSpc>
            </a:pPr>
            <a:endParaRPr lang="es-ES"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buFont typeface="+mj-lt"/>
              <a:buAutoNum type="alphaLcParenR"/>
            </a:pPr>
            <a:r>
              <a:rPr lang="es-ES" sz="1350" dirty="0">
                <a:latin typeface="Calibri" panose="020F0502020204030204" pitchFamily="34" charset="0"/>
                <a:ea typeface="Calibri" panose="020F0502020204030204" pitchFamily="34" charset="0"/>
                <a:cs typeface="Times New Roman" panose="02020603050405020304" pitchFamily="18" charset="0"/>
              </a:rPr>
              <a:t>Convertir a base 10 el número binario 1001000110, dado en magnitud y signo</a:t>
            </a:r>
          </a:p>
          <a:p>
            <a:pPr lvl="1">
              <a:lnSpc>
                <a:spcPct val="107000"/>
              </a:lnSpc>
            </a:pPr>
            <a:r>
              <a:rPr lang="es-ES" sz="1350" dirty="0"/>
              <a:t>-(0x2</a:t>
            </a:r>
            <a:r>
              <a:rPr lang="es-ES" sz="1350" baseline="30000" dirty="0"/>
              <a:t>0</a:t>
            </a:r>
            <a:r>
              <a:rPr lang="es-ES" sz="1350" dirty="0"/>
              <a:t>+1x2</a:t>
            </a:r>
            <a:r>
              <a:rPr lang="es-ES" sz="1350" baseline="30000" dirty="0"/>
              <a:t>1</a:t>
            </a:r>
            <a:r>
              <a:rPr lang="es-ES" sz="1350" dirty="0"/>
              <a:t>+1x2</a:t>
            </a:r>
            <a:r>
              <a:rPr lang="es-ES" sz="1350" baseline="30000" dirty="0"/>
              <a:t>2</a:t>
            </a:r>
            <a:r>
              <a:rPr lang="es-ES" sz="1350" dirty="0"/>
              <a:t>+0x2</a:t>
            </a:r>
            <a:r>
              <a:rPr lang="es-ES" sz="1350" baseline="30000" dirty="0"/>
              <a:t>3</a:t>
            </a:r>
            <a:r>
              <a:rPr lang="es-ES" sz="1350" dirty="0"/>
              <a:t>+0x2</a:t>
            </a:r>
            <a:r>
              <a:rPr lang="es-ES" sz="1350" baseline="30000" dirty="0"/>
              <a:t>4</a:t>
            </a:r>
            <a:r>
              <a:rPr lang="es-ES" sz="1350" dirty="0"/>
              <a:t>+0x2</a:t>
            </a:r>
            <a:r>
              <a:rPr lang="es-ES" sz="1350" baseline="30000" dirty="0"/>
              <a:t>5</a:t>
            </a:r>
            <a:r>
              <a:rPr lang="es-ES" sz="1350" dirty="0"/>
              <a:t>+1x2</a:t>
            </a:r>
            <a:r>
              <a:rPr lang="es-ES" sz="1350" baseline="30000" dirty="0"/>
              <a:t>6</a:t>
            </a:r>
            <a:r>
              <a:rPr lang="es-ES" sz="1350" dirty="0"/>
              <a:t>+0x2</a:t>
            </a:r>
            <a:r>
              <a:rPr lang="es-ES" sz="1350" baseline="30000" dirty="0"/>
              <a:t>7</a:t>
            </a:r>
            <a:r>
              <a:rPr lang="es-ES" sz="1350" dirty="0"/>
              <a:t>+0x2</a:t>
            </a:r>
            <a:r>
              <a:rPr lang="es-ES" sz="1350" baseline="30000" dirty="0"/>
              <a:t>8</a:t>
            </a:r>
            <a:r>
              <a:rPr lang="es-ES" sz="1350" dirty="0"/>
              <a:t>)=-(2+4+64)=-70</a:t>
            </a:r>
          </a:p>
          <a:p>
            <a:pPr lvl="1">
              <a:lnSpc>
                <a:spcPct val="107000"/>
              </a:lnSpc>
            </a:pPr>
            <a:endParaRPr lang="es-ES"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buFont typeface="+mj-lt"/>
              <a:buAutoNum type="alphaLcParenR"/>
            </a:pPr>
            <a:r>
              <a:rPr lang="es-ES" sz="1350" dirty="0">
                <a:latin typeface="Calibri" panose="020F0502020204030204" pitchFamily="34" charset="0"/>
                <a:ea typeface="Calibri" panose="020F0502020204030204" pitchFamily="34" charset="0"/>
                <a:cs typeface="Times New Roman" panose="02020603050405020304" pitchFamily="18" charset="0"/>
              </a:rPr>
              <a:t>Convertir a base 10 el número binario 1110011101, dado en complemento a 2.</a:t>
            </a:r>
          </a:p>
          <a:p>
            <a:pPr lvl="1">
              <a:lnSpc>
                <a:spcPct val="107000"/>
              </a:lnSpc>
            </a:pPr>
            <a:r>
              <a:rPr lang="es-ES" sz="1350" dirty="0"/>
              <a:t>1x2</a:t>
            </a:r>
            <a:r>
              <a:rPr lang="es-ES" sz="1350" baseline="30000" dirty="0"/>
              <a:t>0</a:t>
            </a:r>
            <a:r>
              <a:rPr lang="es-ES" sz="1350" dirty="0"/>
              <a:t>+0x2</a:t>
            </a:r>
            <a:r>
              <a:rPr lang="es-ES" sz="1350" baseline="30000" dirty="0"/>
              <a:t>1</a:t>
            </a:r>
            <a:r>
              <a:rPr lang="es-ES" sz="1350" dirty="0"/>
              <a:t>+2x1</a:t>
            </a:r>
            <a:r>
              <a:rPr lang="es-ES" sz="1350" baseline="30000" dirty="0"/>
              <a:t>2</a:t>
            </a:r>
            <a:r>
              <a:rPr lang="es-ES" sz="1350" dirty="0"/>
              <a:t>+1x2</a:t>
            </a:r>
            <a:r>
              <a:rPr lang="es-ES" sz="1350" baseline="30000" dirty="0"/>
              <a:t>3</a:t>
            </a:r>
            <a:r>
              <a:rPr lang="es-ES" sz="1350" dirty="0"/>
              <a:t>+1x2</a:t>
            </a:r>
            <a:r>
              <a:rPr lang="es-ES" sz="1350" baseline="30000" dirty="0"/>
              <a:t>4</a:t>
            </a:r>
            <a:r>
              <a:rPr lang="es-ES" sz="1350" dirty="0"/>
              <a:t>+0x2</a:t>
            </a:r>
            <a:r>
              <a:rPr lang="es-ES" sz="1350" baseline="30000" dirty="0"/>
              <a:t>5</a:t>
            </a:r>
            <a:r>
              <a:rPr lang="es-ES" sz="1350" dirty="0"/>
              <a:t>+0x2</a:t>
            </a:r>
            <a:r>
              <a:rPr lang="es-ES" sz="1350" baseline="30000" dirty="0"/>
              <a:t>6</a:t>
            </a:r>
            <a:r>
              <a:rPr lang="es-ES" sz="1350" dirty="0"/>
              <a:t>+1x2</a:t>
            </a:r>
            <a:r>
              <a:rPr lang="es-ES" sz="1350" baseline="30000" dirty="0"/>
              <a:t>7</a:t>
            </a:r>
            <a:r>
              <a:rPr lang="es-ES" sz="1350" dirty="0"/>
              <a:t>+1x2</a:t>
            </a:r>
            <a:r>
              <a:rPr lang="es-ES" sz="1350" baseline="30000" dirty="0"/>
              <a:t>8</a:t>
            </a:r>
            <a:r>
              <a:rPr lang="es-ES" sz="1350" b="1" dirty="0"/>
              <a:t>-1x2</a:t>
            </a:r>
            <a:r>
              <a:rPr lang="es-ES" sz="1350" b="1" baseline="30000" dirty="0"/>
              <a:t>9</a:t>
            </a:r>
            <a:r>
              <a:rPr lang="es-ES" sz="1350" dirty="0"/>
              <a:t>=1+4+8+16+128+256</a:t>
            </a:r>
            <a:r>
              <a:rPr lang="es-ES" sz="1350" b="1" dirty="0"/>
              <a:t>-512</a:t>
            </a:r>
            <a:r>
              <a:rPr lang="es-ES" sz="1350" dirty="0"/>
              <a:t>=-99</a:t>
            </a:r>
          </a:p>
          <a:p>
            <a:pPr marL="257175" indent="-257175">
              <a:lnSpc>
                <a:spcPct val="107000"/>
              </a:lnSpc>
              <a:buFont typeface="+mj-lt"/>
              <a:buAutoNum type="alphaLcParenR"/>
            </a:pPr>
            <a:endParaRPr lang="es-ES"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buFont typeface="+mj-lt"/>
              <a:buAutoNum type="alphaLcParenR"/>
            </a:pPr>
            <a:r>
              <a:rPr lang="es-ES" sz="1350" dirty="0">
                <a:latin typeface="Calibri" panose="020F0502020204030204" pitchFamily="34" charset="0"/>
                <a:ea typeface="Calibri" panose="020F0502020204030204" pitchFamily="34" charset="0"/>
                <a:cs typeface="Times New Roman" panose="02020603050405020304" pitchFamily="18" charset="0"/>
              </a:rPr>
              <a:t>¿Cuál es el rango del sistema de numeración de complemento a 2 con 10 bits.</a:t>
            </a:r>
          </a:p>
          <a:p>
            <a:pPr lvl="1">
              <a:lnSpc>
                <a:spcPct val="107000"/>
              </a:lnSpc>
            </a:pPr>
            <a:r>
              <a:rPr lang="es-ES" sz="1350" dirty="0">
                <a:latin typeface="Calibri" panose="020F0502020204030204" pitchFamily="34" charset="0"/>
                <a:ea typeface="Calibri" panose="020F0502020204030204" pitchFamily="34" charset="0"/>
                <a:cs typeface="Times New Roman" panose="02020603050405020304" pitchFamily="18" charset="0"/>
              </a:rPr>
              <a:t>[-2</a:t>
            </a:r>
            <a:r>
              <a:rPr lang="es-ES" sz="1350" baseline="30000" dirty="0">
                <a:latin typeface="Calibri" panose="020F0502020204030204" pitchFamily="34" charset="0"/>
                <a:ea typeface="Calibri" panose="020F0502020204030204" pitchFamily="34" charset="0"/>
                <a:cs typeface="Times New Roman" panose="02020603050405020304" pitchFamily="18" charset="0"/>
              </a:rPr>
              <a:t>n-1</a:t>
            </a:r>
            <a:r>
              <a:rPr lang="es-ES" sz="1350" dirty="0">
                <a:latin typeface="Calibri" panose="020F0502020204030204" pitchFamily="34" charset="0"/>
                <a:ea typeface="Calibri" panose="020F0502020204030204" pitchFamily="34" charset="0"/>
                <a:cs typeface="Times New Roman" panose="02020603050405020304" pitchFamily="18" charset="0"/>
              </a:rPr>
              <a:t>:2</a:t>
            </a:r>
            <a:r>
              <a:rPr lang="es-ES" sz="1350" baseline="30000" dirty="0">
                <a:latin typeface="Calibri" panose="020F0502020204030204" pitchFamily="34" charset="0"/>
                <a:ea typeface="Calibri" panose="020F0502020204030204" pitchFamily="34" charset="0"/>
                <a:cs typeface="Times New Roman" panose="02020603050405020304" pitchFamily="18" charset="0"/>
              </a:rPr>
              <a:t>n-1-</a:t>
            </a:r>
            <a:r>
              <a:rPr lang="es-ES" sz="1350" dirty="0">
                <a:latin typeface="Calibri" panose="020F0502020204030204" pitchFamily="34" charset="0"/>
                <a:ea typeface="Calibri" panose="020F0502020204030204" pitchFamily="34" charset="0"/>
                <a:cs typeface="Times New Roman" panose="02020603050405020304" pitchFamily="18" charset="0"/>
              </a:rPr>
              <a:t>1]=[-2</a:t>
            </a:r>
            <a:r>
              <a:rPr lang="es-ES" sz="1350" baseline="30000" dirty="0">
                <a:latin typeface="Calibri" panose="020F0502020204030204" pitchFamily="34" charset="0"/>
                <a:ea typeface="Calibri" panose="020F0502020204030204" pitchFamily="34" charset="0"/>
                <a:cs typeface="Times New Roman" panose="02020603050405020304" pitchFamily="18" charset="0"/>
              </a:rPr>
              <a:t>9</a:t>
            </a:r>
            <a:r>
              <a:rPr lang="es-ES" sz="1350" dirty="0">
                <a:latin typeface="Calibri" panose="020F0502020204030204" pitchFamily="34" charset="0"/>
                <a:ea typeface="Calibri" panose="020F0502020204030204" pitchFamily="34" charset="0"/>
                <a:cs typeface="Times New Roman" panose="02020603050405020304" pitchFamily="18" charset="0"/>
              </a:rPr>
              <a:t>:2</a:t>
            </a:r>
            <a:r>
              <a:rPr lang="es-ES" sz="1350" baseline="30000" dirty="0">
                <a:latin typeface="Calibri" panose="020F0502020204030204" pitchFamily="34" charset="0"/>
                <a:ea typeface="Calibri" panose="020F0502020204030204" pitchFamily="34" charset="0"/>
                <a:cs typeface="Times New Roman" panose="02020603050405020304" pitchFamily="18" charset="0"/>
              </a:rPr>
              <a:t>9-</a:t>
            </a:r>
            <a:r>
              <a:rPr lang="es-ES" sz="1350" dirty="0">
                <a:latin typeface="Calibri" panose="020F0502020204030204" pitchFamily="34" charset="0"/>
                <a:ea typeface="Calibri" panose="020F0502020204030204" pitchFamily="34" charset="0"/>
                <a:cs typeface="Times New Roman" panose="02020603050405020304" pitchFamily="18" charset="0"/>
              </a:rPr>
              <a:t>1]=[-511:512]</a:t>
            </a:r>
          </a:p>
          <a:p>
            <a:pPr lvl="1">
              <a:lnSpc>
                <a:spcPct val="107000"/>
              </a:lnSpc>
            </a:pPr>
            <a:endParaRPr lang="es-ES" sz="135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buFont typeface="+mj-lt"/>
              <a:buAutoNum type="alphaLcParenR"/>
            </a:pPr>
            <a:r>
              <a:rPr lang="es-ES" sz="1350" dirty="0">
                <a:latin typeface="Calibri" panose="020F0502020204030204" pitchFamily="34" charset="0"/>
                <a:ea typeface="Calibri" panose="020F0502020204030204" pitchFamily="34" charset="0"/>
                <a:cs typeface="Times New Roman" panose="02020603050405020304" pitchFamily="18" charset="0"/>
              </a:rPr>
              <a:t>¿Cuál es el mínimo número de bits necesario para poder representar cantidades en el rango ±10</a:t>
            </a:r>
            <a:r>
              <a:rPr lang="es-ES" sz="1350" baseline="30000" dirty="0">
                <a:latin typeface="Calibri" panose="020F0502020204030204" pitchFamily="34" charset="0"/>
                <a:ea typeface="Calibri" panose="020F0502020204030204" pitchFamily="34" charset="0"/>
                <a:cs typeface="Times New Roman" panose="02020603050405020304" pitchFamily="18" charset="0"/>
              </a:rPr>
              <a:t>5</a:t>
            </a:r>
            <a:r>
              <a:rPr lang="es-ES" sz="1350" dirty="0">
                <a:latin typeface="Calibri" panose="020F0502020204030204" pitchFamily="34" charset="0"/>
                <a:ea typeface="Calibri" panose="020F0502020204030204" pitchFamily="34" charset="0"/>
                <a:cs typeface="Times New Roman" panose="02020603050405020304" pitchFamily="18" charset="0"/>
              </a:rPr>
              <a:t> utilizando el sistema de complemento a 2?</a:t>
            </a:r>
          </a:p>
          <a:p>
            <a:pPr lvl="1">
              <a:lnSpc>
                <a:spcPct val="107000"/>
              </a:lnSpc>
            </a:pPr>
            <a:r>
              <a:rPr lang="es-ES" sz="1350" dirty="0"/>
              <a:t>100000&lt;2</a:t>
            </a:r>
            <a:r>
              <a:rPr lang="es-ES" sz="1350" baseline="30000" dirty="0"/>
              <a:t>(n-1)</a:t>
            </a:r>
            <a:r>
              <a:rPr lang="es-ES" sz="1350" dirty="0"/>
              <a:t> </a:t>
            </a:r>
            <a:r>
              <a:rPr lang="es-ES" sz="1350" dirty="0">
                <a:sym typeface="Wingdings" panose="05000000000000000000" pitchFamily="2" charset="2"/>
              </a:rPr>
              <a:t></a:t>
            </a:r>
            <a:r>
              <a:rPr lang="es-ES" sz="1350" dirty="0"/>
              <a:t>n&gt;log</a:t>
            </a:r>
            <a:r>
              <a:rPr lang="es-ES" sz="1350" baseline="-25000" dirty="0"/>
              <a:t>2</a:t>
            </a:r>
            <a:r>
              <a:rPr lang="es-ES" sz="1350" dirty="0"/>
              <a:t>(10</a:t>
            </a:r>
            <a:r>
              <a:rPr lang="es-ES" sz="1350" baseline="30000" dirty="0"/>
              <a:t>5</a:t>
            </a:r>
            <a:r>
              <a:rPr lang="es-ES" sz="1350" dirty="0"/>
              <a:t>)+1=17.6</a:t>
            </a:r>
            <a:r>
              <a:rPr lang="es-ES" sz="1350" dirty="0">
                <a:sym typeface="Wingdings" panose="05000000000000000000" pitchFamily="2" charset="2"/>
              </a:rPr>
              <a:t></a:t>
            </a:r>
            <a:r>
              <a:rPr lang="es-ES" sz="1350" dirty="0"/>
              <a:t>n &gt;=18</a:t>
            </a:r>
            <a:endParaRPr lang="es-ES" sz="135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Marcador de número de diapositiva 1">
            <a:extLst>
              <a:ext uri="{FF2B5EF4-FFF2-40B4-BE49-F238E27FC236}">
                <a16:creationId xmlns:a16="http://schemas.microsoft.com/office/drawing/2014/main" id="{D5BD81F5-CA1D-4D7C-8CDE-065D55176E6A}"/>
              </a:ext>
            </a:extLst>
          </p:cNvPr>
          <p:cNvSpPr>
            <a:spLocks noGrp="1"/>
          </p:cNvSpPr>
          <p:nvPr>
            <p:ph type="sldNum" sz="quarter" idx="12"/>
          </p:nvPr>
        </p:nvSpPr>
        <p:spPr/>
        <p:txBody>
          <a:bodyPr/>
          <a:lstStyle/>
          <a:p>
            <a:fld id="{78733FC4-8689-4CA5-A153-34ADD6EFE592}" type="slidenum">
              <a:rPr lang="es-ES" smtClean="0"/>
              <a:t>119</a:t>
            </a:fld>
            <a:endParaRPr lang="es-ES"/>
          </a:p>
        </p:txBody>
      </p:sp>
    </p:spTree>
    <p:custDataLst>
      <p:tags r:id="rId1"/>
    </p:custDataLst>
    <p:extLst>
      <p:ext uri="{BB962C8B-B14F-4D97-AF65-F5344CB8AC3E}">
        <p14:creationId xmlns:p14="http://schemas.microsoft.com/office/powerpoint/2010/main" val="270992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xEl>
                                              <p:pRg st="15" end="15"/>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441A9328-40F8-49D3-B754-385A385786EA}"/>
              </a:ext>
            </a:extLst>
          </p:cNvPr>
          <p:cNvSpPr/>
          <p:nvPr/>
        </p:nvSpPr>
        <p:spPr>
          <a:xfrm>
            <a:off x="382196" y="822236"/>
            <a:ext cx="8609404" cy="523220"/>
          </a:xfrm>
          <a:prstGeom prst="rect">
            <a:avLst/>
          </a:prstGeom>
        </p:spPr>
        <p:txBody>
          <a:bodyPr wrap="square">
            <a:spAutoFit/>
          </a:bodyPr>
          <a:lstStyle/>
          <a:p>
            <a:r>
              <a:rPr lang="es-ES" sz="1400" b="1" dirty="0"/>
              <a:t>Problema 2.</a:t>
            </a:r>
            <a:r>
              <a:rPr lang="es-ES" sz="1400" dirty="0"/>
              <a:t> Calcular el voltaje que cae entre a y a’ si V1 = 12 V, V2 = 5 V y las resistencias valen 10 k</a:t>
            </a:r>
            <a:r>
              <a:rPr lang="el-GR" sz="1400" dirty="0"/>
              <a:t>Ω</a:t>
            </a:r>
            <a:r>
              <a:rPr lang="es-ES" sz="1400" dirty="0"/>
              <a:t>. Calculad la corriente que circula entre a y a’ si se hace un cortocircuito entre ambos puntos</a:t>
            </a:r>
          </a:p>
        </p:txBody>
      </p:sp>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9604EA14-BC82-4ED2-BCE9-88D74603CC33}"/>
                  </a:ext>
                </a:extLst>
              </p:cNvPr>
              <p:cNvSpPr txBox="1"/>
              <p:nvPr/>
            </p:nvSpPr>
            <p:spPr>
              <a:xfrm>
                <a:off x="4191232" y="2327468"/>
                <a:ext cx="2063138"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i="1" dirty="0" smtClean="0">
                          <a:latin typeface="Cambria Math" panose="02040503050406030204" pitchFamily="18" charset="0"/>
                        </a:rPr>
                        <m:t>𝑉</m:t>
                      </m:r>
                      <m:r>
                        <a:rPr lang="es-ES" b="0" i="1" dirty="0" smtClean="0">
                          <a:latin typeface="Cambria Math" panose="02040503050406030204" pitchFamily="18" charset="0"/>
                        </a:rPr>
                        <m:t>1=</m:t>
                      </m:r>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𝑅</m:t>
                          </m:r>
                          <m:r>
                            <a:rPr lang="es-ES" b="0" i="1" dirty="0" smtClean="0">
                              <a:latin typeface="Cambria Math" panose="02040503050406030204" pitchFamily="18" charset="0"/>
                            </a:rPr>
                            <m:t>1</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i="1" dirty="0">
                              <a:latin typeface="Cambria Math" panose="02040503050406030204" pitchFamily="18" charset="0"/>
                            </a:rPr>
                            <m:t>𝑅</m:t>
                          </m:r>
                          <m:r>
                            <a:rPr lang="es-ES" i="1" dirty="0">
                              <a:latin typeface="Cambria Math" panose="02040503050406030204" pitchFamily="18" charset="0"/>
                            </a:rPr>
                            <m:t>2</m:t>
                          </m:r>
                        </m:sub>
                      </m:sSub>
                    </m:oMath>
                  </m:oMathPara>
                </a14:m>
                <a:endParaRPr lang="es-E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b="0" i="1" dirty="0" smtClean="0">
                          <a:latin typeface="Cambria Math" panose="02040503050406030204" pitchFamily="18" charset="0"/>
                        </a:rPr>
                        <m:t>𝑉</m:t>
                      </m:r>
                      <m:r>
                        <a:rPr lang="es-ES" b="0" i="1" dirty="0" smtClean="0">
                          <a:latin typeface="Cambria Math" panose="02040503050406030204" pitchFamily="18" charset="0"/>
                        </a:rPr>
                        <m:t>2=</m:t>
                      </m:r>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𝑅</m:t>
                          </m:r>
                          <m:r>
                            <a:rPr lang="es-ES" b="0" i="1" dirty="0" smtClean="0">
                              <a:latin typeface="Cambria Math" panose="02040503050406030204" pitchFamily="18" charset="0"/>
                            </a:rPr>
                            <m:t>3</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𝑅</m:t>
                          </m:r>
                          <m:r>
                            <a:rPr lang="es-ES" b="0" i="1" dirty="0" smtClean="0">
                              <a:latin typeface="Cambria Math" panose="02040503050406030204" pitchFamily="18" charset="0"/>
                            </a:rPr>
                            <m:t>4</m:t>
                          </m:r>
                        </m:sub>
                      </m:sSub>
                    </m:oMath>
                  </m:oMathPara>
                </a14:m>
                <a:endParaRPr lang="es-ES" i="1" dirty="0">
                  <a:latin typeface="Cambria Math" panose="02040503050406030204" pitchFamily="18" charset="0"/>
                </a:endParaRPr>
              </a:p>
            </p:txBody>
          </p:sp>
        </mc:Choice>
        <mc:Fallback xmlns="">
          <p:sp>
            <p:nvSpPr>
              <p:cNvPr id="25" name="CuadroTexto 24">
                <a:extLst>
                  <a:ext uri="{FF2B5EF4-FFF2-40B4-BE49-F238E27FC236}">
                    <a16:creationId xmlns:a16="http://schemas.microsoft.com/office/drawing/2014/main" id="{9604EA14-BC82-4ED2-BCE9-88D74603CC33}"/>
                  </a:ext>
                </a:extLst>
              </p:cNvPr>
              <p:cNvSpPr txBox="1">
                <a:spLocks noRot="1" noChangeAspect="1" noMove="1" noResize="1" noEditPoints="1" noAdjustHandles="1" noChangeArrowheads="1" noChangeShapeType="1" noTextEdit="1"/>
              </p:cNvSpPr>
              <p:nvPr/>
            </p:nvSpPr>
            <p:spPr>
              <a:xfrm>
                <a:off x="4191232" y="2327468"/>
                <a:ext cx="2063138" cy="646331"/>
              </a:xfrm>
              <a:prstGeom prst="rect">
                <a:avLst/>
              </a:prstGeom>
              <a:blipFill>
                <a:blip r:embed="rId2"/>
                <a:stretch>
                  <a:fillRect/>
                </a:stretch>
              </a:blipFill>
            </p:spPr>
            <p:txBody>
              <a:bodyPr/>
              <a:lstStyle/>
              <a:p>
                <a:r>
                  <a:rPr lang="es-ES">
                    <a:noFill/>
                  </a:rPr>
                  <a:t> </a:t>
                </a:r>
              </a:p>
            </p:txBody>
          </p:sp>
        </mc:Fallback>
      </mc:AlternateContent>
      <p:sp>
        <p:nvSpPr>
          <p:cNvPr id="38" name="CuadroTexto 37">
            <a:extLst>
              <a:ext uri="{FF2B5EF4-FFF2-40B4-BE49-F238E27FC236}">
                <a16:creationId xmlns:a16="http://schemas.microsoft.com/office/drawing/2014/main" id="{C2573320-8F5D-4947-B2D6-C2CE903478DE}"/>
              </a:ext>
            </a:extLst>
          </p:cNvPr>
          <p:cNvSpPr txBox="1"/>
          <p:nvPr/>
        </p:nvSpPr>
        <p:spPr>
          <a:xfrm>
            <a:off x="4105848" y="1803094"/>
            <a:ext cx="1341970" cy="369332"/>
          </a:xfrm>
          <a:prstGeom prst="rect">
            <a:avLst/>
          </a:prstGeom>
          <a:noFill/>
        </p:spPr>
        <p:txBody>
          <a:bodyPr wrap="none" rtlCol="0">
            <a:spAutoFit/>
          </a:bodyPr>
          <a:lstStyle/>
          <a:p>
            <a:r>
              <a:rPr lang="es-ES" dirty="0"/>
              <a:t>  </a:t>
            </a:r>
            <a:r>
              <a:rPr lang="es-ES" dirty="0" err="1"/>
              <a:t>V</a:t>
            </a:r>
            <a:r>
              <a:rPr lang="es-ES" baseline="-25000" dirty="0" err="1"/>
              <a:t>aa</a:t>
            </a:r>
            <a:r>
              <a:rPr lang="es-ES" baseline="-25000" dirty="0"/>
              <a:t>’</a:t>
            </a:r>
            <a:r>
              <a:rPr lang="es-ES" dirty="0"/>
              <a:t>=V</a:t>
            </a:r>
            <a:r>
              <a:rPr lang="es-ES" baseline="-25000" dirty="0"/>
              <a:t>a</a:t>
            </a:r>
            <a:r>
              <a:rPr lang="es-ES" dirty="0"/>
              <a:t>-V</a:t>
            </a:r>
            <a:r>
              <a:rPr lang="es-ES" baseline="-25000" dirty="0"/>
              <a:t>a’</a:t>
            </a:r>
          </a:p>
        </p:txBody>
      </p:sp>
      <p:pic>
        <p:nvPicPr>
          <p:cNvPr id="2" name="Imagen 1">
            <a:extLst>
              <a:ext uri="{FF2B5EF4-FFF2-40B4-BE49-F238E27FC236}">
                <a16:creationId xmlns:a16="http://schemas.microsoft.com/office/drawing/2014/main" id="{6A41BB10-A36B-4C47-AF50-8E731CB753E8}"/>
              </a:ext>
            </a:extLst>
          </p:cNvPr>
          <p:cNvPicPr>
            <a:picLocks noChangeAspect="1"/>
          </p:cNvPicPr>
          <p:nvPr/>
        </p:nvPicPr>
        <p:blipFill>
          <a:blip r:embed="rId3"/>
          <a:stretch>
            <a:fillRect/>
          </a:stretch>
        </p:blipFill>
        <p:spPr>
          <a:xfrm>
            <a:off x="0" y="1739105"/>
            <a:ext cx="4105848" cy="2524477"/>
          </a:xfrm>
          <a:prstGeom prst="rect">
            <a:avLst/>
          </a:prstGeom>
        </p:spPr>
      </p:pic>
      <p:grpSp>
        <p:nvGrpSpPr>
          <p:cNvPr id="37" name="Grupo 36">
            <a:extLst>
              <a:ext uri="{FF2B5EF4-FFF2-40B4-BE49-F238E27FC236}">
                <a16:creationId xmlns:a16="http://schemas.microsoft.com/office/drawing/2014/main" id="{EC345B2F-72CD-4CC9-97B2-9694185069D7}"/>
              </a:ext>
            </a:extLst>
          </p:cNvPr>
          <p:cNvGrpSpPr/>
          <p:nvPr/>
        </p:nvGrpSpPr>
        <p:grpSpPr>
          <a:xfrm>
            <a:off x="755961" y="2488322"/>
            <a:ext cx="2638653" cy="676894"/>
            <a:chOff x="1896322" y="2529071"/>
            <a:chExt cx="2498711" cy="676894"/>
          </a:xfrm>
        </p:grpSpPr>
        <p:sp>
          <p:nvSpPr>
            <p:cNvPr id="35" name="Flecha: en U 34">
              <a:extLst>
                <a:ext uri="{FF2B5EF4-FFF2-40B4-BE49-F238E27FC236}">
                  <a16:creationId xmlns:a16="http://schemas.microsoft.com/office/drawing/2014/main" id="{F2D20708-B1DC-44C0-9942-7B8E4C900812}"/>
                </a:ext>
              </a:extLst>
            </p:cNvPr>
            <p:cNvSpPr/>
            <p:nvPr/>
          </p:nvSpPr>
          <p:spPr>
            <a:xfrm>
              <a:off x="1896322" y="2529071"/>
              <a:ext cx="770943" cy="591369"/>
            </a:xfrm>
            <a:prstGeom prst="uturnArrow">
              <a:avLst>
                <a:gd name="adj1" fmla="val 9396"/>
                <a:gd name="adj2" fmla="val 25000"/>
                <a:gd name="adj3" fmla="val 25000"/>
                <a:gd name="adj4" fmla="val 43750"/>
                <a:gd name="adj5" fmla="val 10000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solidFill>
                  <a:schemeClr val="tx1"/>
                </a:solidFill>
              </a:endParaRPr>
            </a:p>
          </p:txBody>
        </p:sp>
        <p:sp>
          <p:nvSpPr>
            <p:cNvPr id="36" name="Flecha: en U 35">
              <a:extLst>
                <a:ext uri="{FF2B5EF4-FFF2-40B4-BE49-F238E27FC236}">
                  <a16:creationId xmlns:a16="http://schemas.microsoft.com/office/drawing/2014/main" id="{0882BCDB-AB3E-415F-A7A9-246433C68495}"/>
                </a:ext>
              </a:extLst>
            </p:cNvPr>
            <p:cNvSpPr/>
            <p:nvPr/>
          </p:nvSpPr>
          <p:spPr>
            <a:xfrm flipH="1">
              <a:off x="3654994" y="2614596"/>
              <a:ext cx="740039" cy="591369"/>
            </a:xfrm>
            <a:prstGeom prst="uturnArrow">
              <a:avLst>
                <a:gd name="adj1" fmla="val 9396"/>
                <a:gd name="adj2" fmla="val 25000"/>
                <a:gd name="adj3" fmla="val 25000"/>
                <a:gd name="adj4" fmla="val 43750"/>
                <a:gd name="adj5" fmla="val 10000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solidFill>
                  <a:schemeClr val="tx1"/>
                </a:solidFill>
              </a:endParaRPr>
            </a:p>
          </p:txBody>
        </p:sp>
      </p:grpSp>
      <p:sp>
        <p:nvSpPr>
          <p:cNvPr id="41" name="CuadroTexto 40">
            <a:extLst>
              <a:ext uri="{FF2B5EF4-FFF2-40B4-BE49-F238E27FC236}">
                <a16:creationId xmlns:a16="http://schemas.microsoft.com/office/drawing/2014/main" id="{B7DF1EA8-76A7-4A63-9CD0-EC9F1160075A}"/>
              </a:ext>
            </a:extLst>
          </p:cNvPr>
          <p:cNvSpPr txBox="1"/>
          <p:nvPr/>
        </p:nvSpPr>
        <p:spPr>
          <a:xfrm>
            <a:off x="1682231" y="2025354"/>
            <a:ext cx="319318" cy="923330"/>
          </a:xfrm>
          <a:prstGeom prst="rect">
            <a:avLst/>
          </a:prstGeom>
          <a:noFill/>
        </p:spPr>
        <p:txBody>
          <a:bodyPr wrap="none" rtlCol="0">
            <a:spAutoFit/>
          </a:bodyPr>
          <a:lstStyle/>
          <a:p>
            <a:r>
              <a:rPr lang="es-ES" dirty="0"/>
              <a:t>+</a:t>
            </a:r>
          </a:p>
          <a:p>
            <a:endParaRPr lang="es-ES" dirty="0"/>
          </a:p>
          <a:p>
            <a:r>
              <a:rPr lang="es-ES" dirty="0"/>
              <a:t>-</a:t>
            </a:r>
          </a:p>
        </p:txBody>
      </p:sp>
      <p:sp>
        <p:nvSpPr>
          <p:cNvPr id="42" name="CuadroTexto 41">
            <a:extLst>
              <a:ext uri="{FF2B5EF4-FFF2-40B4-BE49-F238E27FC236}">
                <a16:creationId xmlns:a16="http://schemas.microsoft.com/office/drawing/2014/main" id="{8931FD0F-BF13-481A-8901-7316A682404F}"/>
              </a:ext>
            </a:extLst>
          </p:cNvPr>
          <p:cNvSpPr txBox="1"/>
          <p:nvPr/>
        </p:nvSpPr>
        <p:spPr>
          <a:xfrm>
            <a:off x="2307815" y="2025354"/>
            <a:ext cx="319318" cy="923330"/>
          </a:xfrm>
          <a:prstGeom prst="rect">
            <a:avLst/>
          </a:prstGeom>
          <a:noFill/>
        </p:spPr>
        <p:txBody>
          <a:bodyPr wrap="none" rtlCol="0">
            <a:spAutoFit/>
          </a:bodyPr>
          <a:lstStyle/>
          <a:p>
            <a:r>
              <a:rPr lang="es-ES" dirty="0"/>
              <a:t>+</a:t>
            </a:r>
          </a:p>
          <a:p>
            <a:endParaRPr lang="es-ES" dirty="0"/>
          </a:p>
          <a:p>
            <a:r>
              <a:rPr lang="es-ES" dirty="0"/>
              <a:t>-</a:t>
            </a:r>
          </a:p>
        </p:txBody>
      </p:sp>
      <p:sp>
        <p:nvSpPr>
          <p:cNvPr id="43" name="CuadroTexto 42">
            <a:extLst>
              <a:ext uri="{FF2B5EF4-FFF2-40B4-BE49-F238E27FC236}">
                <a16:creationId xmlns:a16="http://schemas.microsoft.com/office/drawing/2014/main" id="{71E7940B-F29E-4614-8033-5C60BC887661}"/>
              </a:ext>
            </a:extLst>
          </p:cNvPr>
          <p:cNvSpPr txBox="1"/>
          <p:nvPr/>
        </p:nvSpPr>
        <p:spPr>
          <a:xfrm>
            <a:off x="1410422" y="2869531"/>
            <a:ext cx="319318" cy="923330"/>
          </a:xfrm>
          <a:prstGeom prst="rect">
            <a:avLst/>
          </a:prstGeom>
          <a:noFill/>
        </p:spPr>
        <p:txBody>
          <a:bodyPr wrap="none" rtlCol="0">
            <a:spAutoFit/>
          </a:bodyPr>
          <a:lstStyle/>
          <a:p>
            <a:r>
              <a:rPr lang="es-ES" dirty="0"/>
              <a:t>+</a:t>
            </a:r>
          </a:p>
          <a:p>
            <a:endParaRPr lang="es-ES" dirty="0"/>
          </a:p>
          <a:p>
            <a:r>
              <a:rPr lang="es-ES" dirty="0"/>
              <a:t>-</a:t>
            </a:r>
          </a:p>
        </p:txBody>
      </p:sp>
      <p:sp>
        <p:nvSpPr>
          <p:cNvPr id="44" name="CuadroTexto 43">
            <a:extLst>
              <a:ext uri="{FF2B5EF4-FFF2-40B4-BE49-F238E27FC236}">
                <a16:creationId xmlns:a16="http://schemas.microsoft.com/office/drawing/2014/main" id="{C9F4886D-FA9A-4E73-B8F5-BFB66E77A8E8}"/>
              </a:ext>
            </a:extLst>
          </p:cNvPr>
          <p:cNvSpPr txBox="1"/>
          <p:nvPr/>
        </p:nvSpPr>
        <p:spPr>
          <a:xfrm>
            <a:off x="2253753" y="2860122"/>
            <a:ext cx="319318" cy="923330"/>
          </a:xfrm>
          <a:prstGeom prst="rect">
            <a:avLst/>
          </a:prstGeom>
          <a:noFill/>
        </p:spPr>
        <p:txBody>
          <a:bodyPr wrap="none" rtlCol="0">
            <a:spAutoFit/>
          </a:bodyPr>
          <a:lstStyle/>
          <a:p>
            <a:r>
              <a:rPr lang="es-ES" dirty="0"/>
              <a:t>+</a:t>
            </a:r>
          </a:p>
          <a:p>
            <a:endParaRPr lang="es-ES" dirty="0"/>
          </a:p>
          <a:p>
            <a:r>
              <a:rPr lang="es-ES" dirty="0"/>
              <a:t>-</a:t>
            </a:r>
          </a:p>
        </p:txBody>
      </p:sp>
      <p:grpSp>
        <p:nvGrpSpPr>
          <p:cNvPr id="19" name="Grupo 18">
            <a:extLst>
              <a:ext uri="{FF2B5EF4-FFF2-40B4-BE49-F238E27FC236}">
                <a16:creationId xmlns:a16="http://schemas.microsoft.com/office/drawing/2014/main" id="{A5A59C8D-7297-4EA0-B551-46A808676FC7}"/>
              </a:ext>
            </a:extLst>
          </p:cNvPr>
          <p:cNvGrpSpPr/>
          <p:nvPr/>
        </p:nvGrpSpPr>
        <p:grpSpPr>
          <a:xfrm>
            <a:off x="1579986" y="2131154"/>
            <a:ext cx="1047147" cy="800438"/>
            <a:chOff x="3197158" y="2350851"/>
            <a:chExt cx="2380034" cy="1287294"/>
          </a:xfrm>
        </p:grpSpPr>
        <p:cxnSp>
          <p:nvCxnSpPr>
            <p:cNvPr id="15" name="Conector recto de flecha 14">
              <a:extLst>
                <a:ext uri="{FF2B5EF4-FFF2-40B4-BE49-F238E27FC236}">
                  <a16:creationId xmlns:a16="http://schemas.microsoft.com/office/drawing/2014/main" id="{BDF73171-C1B8-4019-948C-5685208F424A}"/>
                </a:ext>
              </a:extLst>
            </p:cNvPr>
            <p:cNvCxnSpPr>
              <a:cxnSpLocks/>
            </p:cNvCxnSpPr>
            <p:nvPr/>
          </p:nvCxnSpPr>
          <p:spPr>
            <a:xfrm>
              <a:off x="3197158" y="2350851"/>
              <a:ext cx="0" cy="12872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Conector recto de flecha 17">
              <a:extLst>
                <a:ext uri="{FF2B5EF4-FFF2-40B4-BE49-F238E27FC236}">
                  <a16:creationId xmlns:a16="http://schemas.microsoft.com/office/drawing/2014/main" id="{C88D6EF7-F113-4CB7-8AAE-7EA170A0093E}"/>
                </a:ext>
              </a:extLst>
            </p:cNvPr>
            <p:cNvCxnSpPr>
              <a:cxnSpLocks/>
            </p:cNvCxnSpPr>
            <p:nvPr/>
          </p:nvCxnSpPr>
          <p:spPr>
            <a:xfrm>
              <a:off x="5577192" y="2350851"/>
              <a:ext cx="0" cy="12872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46" name="CuadroTexto 45">
                <a:extLst>
                  <a:ext uri="{FF2B5EF4-FFF2-40B4-BE49-F238E27FC236}">
                    <a16:creationId xmlns:a16="http://schemas.microsoft.com/office/drawing/2014/main" id="{3C70ED19-4967-4F2B-AA87-2BA4354406FD}"/>
                  </a:ext>
                </a:extLst>
              </p:cNvPr>
              <p:cNvSpPr txBox="1"/>
              <p:nvPr/>
            </p:nvSpPr>
            <p:spPr>
              <a:xfrm>
                <a:off x="6102429" y="2355012"/>
                <a:ext cx="2063138"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i="1" dirty="0" smtClean="0">
                          <a:latin typeface="Cambria Math" panose="02040503050406030204" pitchFamily="18" charset="0"/>
                        </a:rPr>
                        <m:t>𝑉</m:t>
                      </m:r>
                      <m:r>
                        <a:rPr lang="es-ES" b="0" i="1" dirty="0" smtClean="0">
                          <a:latin typeface="Cambria Math" panose="02040503050406030204" pitchFamily="18" charset="0"/>
                        </a:rPr>
                        <m:t>1=</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sSub>
                        <m:sSubPr>
                          <m:ctrlPr>
                            <a:rPr lang="es-ES" i="1" dirty="0">
                              <a:latin typeface="Cambria Math" panose="02040503050406030204" pitchFamily="18" charset="0"/>
                            </a:rPr>
                          </m:ctrlPr>
                        </m:sSubPr>
                        <m:e>
                          <m:r>
                            <a:rPr lang="es-ES" b="0" i="1" dirty="0" smtClean="0">
                              <a:latin typeface="Cambria Math" panose="02040503050406030204" pitchFamily="18" charset="0"/>
                            </a:rPr>
                            <m:t>𝑅</m:t>
                          </m:r>
                        </m:e>
                        <m:sub>
                          <m:r>
                            <a:rPr lang="es-ES" i="1" dirty="0">
                              <a:latin typeface="Cambria Math" panose="02040503050406030204" pitchFamily="18" charset="0"/>
                            </a:rPr>
                            <m:t>1</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sSub>
                        <m:sSubPr>
                          <m:ctrlPr>
                            <a:rPr lang="es-ES" i="1" dirty="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oMath>
                  </m:oMathPara>
                </a14:m>
                <a:endParaRPr lang="es-E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b="0" i="1" dirty="0" smtClean="0">
                          <a:latin typeface="Cambria Math" panose="02040503050406030204" pitchFamily="18" charset="0"/>
                        </a:rPr>
                        <m:t>𝑉</m:t>
                      </m:r>
                      <m:r>
                        <a:rPr lang="es-ES" b="0" i="1" dirty="0" smtClean="0">
                          <a:latin typeface="Cambria Math" panose="02040503050406030204" pitchFamily="18" charset="0"/>
                        </a:rPr>
                        <m:t>2=</m:t>
                      </m:r>
                      <m:sSub>
                        <m:sSubPr>
                          <m:ctrlPr>
                            <a:rPr lang="es-ES" i="1" dirty="0" smtClean="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2</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b="0" i="1" dirty="0" smtClean="0">
                              <a:latin typeface="Cambria Math" panose="02040503050406030204" pitchFamily="18" charset="0"/>
                            </a:rPr>
                            <m:t>3</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2</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b="0" i="1" dirty="0" smtClean="0">
                              <a:latin typeface="Cambria Math" panose="02040503050406030204" pitchFamily="18" charset="0"/>
                            </a:rPr>
                            <m:t>4</m:t>
                          </m:r>
                        </m:sub>
                      </m:sSub>
                    </m:oMath>
                  </m:oMathPara>
                </a14:m>
                <a:endParaRPr lang="es-ES" i="1" dirty="0">
                  <a:latin typeface="Cambria Math" panose="02040503050406030204" pitchFamily="18" charset="0"/>
                </a:endParaRPr>
              </a:p>
            </p:txBody>
          </p:sp>
        </mc:Choice>
        <mc:Fallback xmlns="">
          <p:sp>
            <p:nvSpPr>
              <p:cNvPr id="46" name="CuadroTexto 45">
                <a:extLst>
                  <a:ext uri="{FF2B5EF4-FFF2-40B4-BE49-F238E27FC236}">
                    <a16:creationId xmlns:a16="http://schemas.microsoft.com/office/drawing/2014/main" id="{3C70ED19-4967-4F2B-AA87-2BA4354406FD}"/>
                  </a:ext>
                </a:extLst>
              </p:cNvPr>
              <p:cNvSpPr txBox="1">
                <a:spLocks noRot="1" noChangeAspect="1" noMove="1" noResize="1" noEditPoints="1" noAdjustHandles="1" noChangeArrowheads="1" noChangeShapeType="1" noTextEdit="1"/>
              </p:cNvSpPr>
              <p:nvPr/>
            </p:nvSpPr>
            <p:spPr>
              <a:xfrm>
                <a:off x="6102429" y="2355012"/>
                <a:ext cx="2063138" cy="646331"/>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7" name="CuadroTexto 46">
                <a:extLst>
                  <a:ext uri="{FF2B5EF4-FFF2-40B4-BE49-F238E27FC236}">
                    <a16:creationId xmlns:a16="http://schemas.microsoft.com/office/drawing/2014/main" id="{BCAE2BFF-D2BC-4A06-AC2F-E3D4BDA05F05}"/>
                  </a:ext>
                </a:extLst>
              </p:cNvPr>
              <p:cNvSpPr txBox="1"/>
              <p:nvPr/>
            </p:nvSpPr>
            <p:spPr>
              <a:xfrm>
                <a:off x="4416249" y="3220840"/>
                <a:ext cx="3385512" cy="12307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ES" i="1" dirty="0" smtClean="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r>
                        <a:rPr lang="es-ES" b="0" i="1" dirty="0" smtClean="0">
                          <a:latin typeface="Cambria Math" panose="02040503050406030204" pitchFamily="18" charset="0"/>
                        </a:rPr>
                        <m:t>=</m:t>
                      </m:r>
                      <m:f>
                        <m:fPr>
                          <m:ctrlPr>
                            <a:rPr lang="es-ES" b="0" i="1" dirty="0" smtClean="0">
                              <a:latin typeface="Cambria Math" panose="02040503050406030204" pitchFamily="18" charset="0"/>
                            </a:rPr>
                          </m:ctrlPr>
                        </m:fPr>
                        <m:num>
                          <m:r>
                            <a:rPr lang="es-ES" b="0" i="1" dirty="0" smtClean="0">
                              <a:latin typeface="Cambria Math" panose="02040503050406030204" pitchFamily="18" charset="0"/>
                            </a:rPr>
                            <m:t>𝑉</m:t>
                          </m:r>
                          <m:r>
                            <a:rPr lang="es-ES" b="0" i="1" dirty="0" smtClean="0">
                              <a:latin typeface="Cambria Math" panose="02040503050406030204" pitchFamily="18" charset="0"/>
                            </a:rPr>
                            <m:t>1</m:t>
                          </m:r>
                        </m:num>
                        <m:den>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1</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2</m:t>
                              </m:r>
                            </m:sub>
                          </m:sSub>
                        </m:den>
                      </m:f>
                      <m:r>
                        <a:rPr lang="es-ES" b="0" i="1" dirty="0" smtClean="0">
                          <a:latin typeface="Cambria Math" panose="02040503050406030204" pitchFamily="18" charset="0"/>
                        </a:rPr>
                        <m:t>=</m:t>
                      </m:r>
                      <m:f>
                        <m:fPr>
                          <m:ctrlPr>
                            <a:rPr lang="es-ES" b="0" i="1" dirty="0" smtClean="0">
                              <a:latin typeface="Cambria Math" panose="02040503050406030204" pitchFamily="18" charset="0"/>
                            </a:rPr>
                          </m:ctrlPr>
                        </m:fPr>
                        <m:num>
                          <m:r>
                            <a:rPr lang="es-ES" b="0" i="1" dirty="0" smtClean="0">
                              <a:latin typeface="Cambria Math" panose="02040503050406030204" pitchFamily="18" charset="0"/>
                            </a:rPr>
                            <m:t>12</m:t>
                          </m:r>
                        </m:num>
                        <m:den>
                          <m:r>
                            <a:rPr lang="es-ES" b="0" i="1" dirty="0" smtClean="0">
                              <a:latin typeface="Cambria Math" panose="02040503050406030204" pitchFamily="18" charset="0"/>
                            </a:rPr>
                            <m:t>20</m:t>
                          </m:r>
                        </m:den>
                      </m:f>
                      <m:r>
                        <a:rPr lang="es-ES" b="0" i="1" dirty="0" smtClean="0">
                          <a:latin typeface="Cambria Math" panose="02040503050406030204" pitchFamily="18" charset="0"/>
                        </a:rPr>
                        <m:t>=0.6 </m:t>
                      </m:r>
                      <m:r>
                        <a:rPr lang="es-ES" b="0" i="1" dirty="0" smtClean="0">
                          <a:latin typeface="Cambria Math" panose="02040503050406030204" pitchFamily="18" charset="0"/>
                        </a:rPr>
                        <m:t>𝑚𝐴</m:t>
                      </m:r>
                    </m:oMath>
                  </m:oMathPara>
                </a14:m>
                <a:endParaRPr lang="es-E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2</m:t>
                          </m:r>
                        </m:sub>
                      </m:sSub>
                      <m:r>
                        <a:rPr lang="es-ES" i="1" dirty="0">
                          <a:latin typeface="Cambria Math" panose="02040503050406030204" pitchFamily="18" charset="0"/>
                        </a:rPr>
                        <m:t>=</m:t>
                      </m:r>
                      <m:f>
                        <m:fPr>
                          <m:ctrlPr>
                            <a:rPr lang="es-ES" i="1" dirty="0">
                              <a:latin typeface="Cambria Math" panose="02040503050406030204" pitchFamily="18" charset="0"/>
                            </a:rPr>
                          </m:ctrlPr>
                        </m:fPr>
                        <m:num>
                          <m:r>
                            <a:rPr lang="es-ES" i="1" dirty="0">
                              <a:latin typeface="Cambria Math" panose="02040503050406030204" pitchFamily="18" charset="0"/>
                            </a:rPr>
                            <m:t>𝑉</m:t>
                          </m:r>
                          <m:r>
                            <a:rPr lang="es-ES" b="0" i="1" dirty="0" smtClean="0">
                              <a:latin typeface="Cambria Math" panose="02040503050406030204" pitchFamily="18" charset="0"/>
                            </a:rPr>
                            <m:t>2</m:t>
                          </m:r>
                        </m:num>
                        <m:den>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b="0" i="1" dirty="0" smtClean="0">
                                  <a:latin typeface="Cambria Math" panose="02040503050406030204" pitchFamily="18" charset="0"/>
                                </a:rPr>
                                <m:t>3</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b="0" i="1" dirty="0" smtClean="0">
                                  <a:latin typeface="Cambria Math" panose="02040503050406030204" pitchFamily="18" charset="0"/>
                                </a:rPr>
                                <m:t>4</m:t>
                              </m:r>
                            </m:sub>
                          </m:sSub>
                        </m:den>
                      </m:f>
                      <m:r>
                        <a:rPr lang="es-ES" b="0" i="1" dirty="0" smtClean="0">
                          <a:latin typeface="Cambria Math" panose="02040503050406030204" pitchFamily="18" charset="0"/>
                        </a:rPr>
                        <m:t>=</m:t>
                      </m:r>
                      <m:f>
                        <m:fPr>
                          <m:ctrlPr>
                            <a:rPr lang="es-ES" b="0" i="1" dirty="0" smtClean="0">
                              <a:latin typeface="Cambria Math" panose="02040503050406030204" pitchFamily="18" charset="0"/>
                            </a:rPr>
                          </m:ctrlPr>
                        </m:fPr>
                        <m:num>
                          <m:r>
                            <a:rPr lang="es-ES" b="0" i="1" dirty="0" smtClean="0">
                              <a:latin typeface="Cambria Math" panose="02040503050406030204" pitchFamily="18" charset="0"/>
                            </a:rPr>
                            <m:t>5</m:t>
                          </m:r>
                        </m:num>
                        <m:den>
                          <m:r>
                            <a:rPr lang="es-ES" b="0" i="1" dirty="0" smtClean="0">
                              <a:latin typeface="Cambria Math" panose="02040503050406030204" pitchFamily="18" charset="0"/>
                            </a:rPr>
                            <m:t>20</m:t>
                          </m:r>
                        </m:den>
                      </m:f>
                      <m:r>
                        <a:rPr lang="es-ES" b="0" i="1" dirty="0" smtClean="0">
                          <a:latin typeface="Cambria Math" panose="02040503050406030204" pitchFamily="18" charset="0"/>
                        </a:rPr>
                        <m:t>=0.25 </m:t>
                      </m:r>
                      <m:r>
                        <a:rPr lang="es-ES" b="0" i="1" dirty="0" smtClean="0">
                          <a:latin typeface="Cambria Math" panose="02040503050406030204" pitchFamily="18" charset="0"/>
                        </a:rPr>
                        <m:t>𝑚𝐴</m:t>
                      </m:r>
                    </m:oMath>
                  </m:oMathPara>
                </a14:m>
                <a:endParaRPr lang="es-ES" i="1" dirty="0">
                  <a:latin typeface="Cambria Math" panose="02040503050406030204" pitchFamily="18" charset="0"/>
                </a:endParaRPr>
              </a:p>
            </p:txBody>
          </p:sp>
        </mc:Choice>
        <mc:Fallback xmlns="">
          <p:sp>
            <p:nvSpPr>
              <p:cNvPr id="47" name="CuadroTexto 46">
                <a:extLst>
                  <a:ext uri="{FF2B5EF4-FFF2-40B4-BE49-F238E27FC236}">
                    <a16:creationId xmlns:a16="http://schemas.microsoft.com/office/drawing/2014/main" id="{BCAE2BFF-D2BC-4A06-AC2F-E3D4BDA05F05}"/>
                  </a:ext>
                </a:extLst>
              </p:cNvPr>
              <p:cNvSpPr txBox="1">
                <a:spLocks noRot="1" noChangeAspect="1" noMove="1" noResize="1" noEditPoints="1" noAdjustHandles="1" noChangeArrowheads="1" noChangeShapeType="1" noTextEdit="1"/>
              </p:cNvSpPr>
              <p:nvPr/>
            </p:nvSpPr>
            <p:spPr>
              <a:xfrm>
                <a:off x="4416249" y="3220840"/>
                <a:ext cx="3385512" cy="1230786"/>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8" name="CuadroTexto 47">
                <a:extLst>
                  <a:ext uri="{FF2B5EF4-FFF2-40B4-BE49-F238E27FC236}">
                    <a16:creationId xmlns:a16="http://schemas.microsoft.com/office/drawing/2014/main" id="{418C02C9-20EE-48E7-AF13-CF5C4BD9DC66}"/>
                  </a:ext>
                </a:extLst>
              </p:cNvPr>
              <p:cNvSpPr txBox="1"/>
              <p:nvPr/>
            </p:nvSpPr>
            <p:spPr>
              <a:xfrm>
                <a:off x="382196" y="4436823"/>
                <a:ext cx="3475516"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i="1" dirty="0" smtClean="0">
                          <a:latin typeface="Cambria Math" panose="02040503050406030204" pitchFamily="18" charset="0"/>
                        </a:rPr>
                        <m:t>𝑉</m:t>
                      </m:r>
                      <m:r>
                        <a:rPr lang="es-ES" b="0" i="1" dirty="0" smtClean="0">
                          <a:latin typeface="Cambria Math" panose="02040503050406030204" pitchFamily="18" charset="0"/>
                        </a:rPr>
                        <m:t>𝑎</m:t>
                      </m:r>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sSub>
                        <m:sSubPr>
                          <m:ctrlPr>
                            <a:rPr lang="es-ES" i="1" dirty="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r>
                        <a:rPr lang="es-ES" b="0" i="1" dirty="0" smtClean="0">
                          <a:latin typeface="Cambria Math" panose="02040503050406030204" pitchFamily="18" charset="0"/>
                        </a:rPr>
                        <m:t>=0.6∗10=6</m:t>
                      </m:r>
                      <m:r>
                        <a:rPr lang="es-ES" b="0" i="1" dirty="0" smtClean="0">
                          <a:latin typeface="Cambria Math" panose="02040503050406030204" pitchFamily="18" charset="0"/>
                        </a:rPr>
                        <m:t>𝑉</m:t>
                      </m:r>
                    </m:oMath>
                  </m:oMathPara>
                </a14:m>
                <a:endParaRPr lang="es-E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b="0" i="1" dirty="0" smtClean="0">
                          <a:latin typeface="Cambria Math" panose="02040503050406030204" pitchFamily="18" charset="0"/>
                        </a:rPr>
                        <m:t>𝑉𝑎</m:t>
                      </m:r>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2</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b="0" i="1" dirty="0" smtClean="0">
                              <a:latin typeface="Cambria Math" panose="02040503050406030204" pitchFamily="18" charset="0"/>
                            </a:rPr>
                            <m:t>4</m:t>
                          </m:r>
                        </m:sub>
                      </m:sSub>
                      <m:r>
                        <a:rPr lang="es-ES" b="0" i="1" dirty="0" smtClean="0">
                          <a:latin typeface="Cambria Math" panose="02040503050406030204" pitchFamily="18" charset="0"/>
                        </a:rPr>
                        <m:t>=0.25∗10=2.5</m:t>
                      </m:r>
                      <m:r>
                        <a:rPr lang="es-ES" b="0" i="1" dirty="0" smtClean="0">
                          <a:latin typeface="Cambria Math" panose="02040503050406030204" pitchFamily="18" charset="0"/>
                        </a:rPr>
                        <m:t>𝑉</m:t>
                      </m:r>
                    </m:oMath>
                  </m:oMathPara>
                </a14:m>
                <a:endParaRPr lang="es-ES" i="1" dirty="0">
                  <a:latin typeface="Cambria Math" panose="02040503050406030204" pitchFamily="18" charset="0"/>
                </a:endParaRPr>
              </a:p>
            </p:txBody>
          </p:sp>
        </mc:Choice>
        <mc:Fallback xmlns="">
          <p:sp>
            <p:nvSpPr>
              <p:cNvPr id="48" name="CuadroTexto 47">
                <a:extLst>
                  <a:ext uri="{FF2B5EF4-FFF2-40B4-BE49-F238E27FC236}">
                    <a16:creationId xmlns:a16="http://schemas.microsoft.com/office/drawing/2014/main" id="{418C02C9-20EE-48E7-AF13-CF5C4BD9DC66}"/>
                  </a:ext>
                </a:extLst>
              </p:cNvPr>
              <p:cNvSpPr txBox="1">
                <a:spLocks noRot="1" noChangeAspect="1" noMove="1" noResize="1" noEditPoints="1" noAdjustHandles="1" noChangeArrowheads="1" noChangeShapeType="1" noTextEdit="1"/>
              </p:cNvSpPr>
              <p:nvPr/>
            </p:nvSpPr>
            <p:spPr>
              <a:xfrm>
                <a:off x="382196" y="4436823"/>
                <a:ext cx="3475516" cy="646331"/>
              </a:xfrm>
              <a:prstGeom prst="rect">
                <a:avLst/>
              </a:prstGeom>
              <a:blipFill>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9" name="CuadroTexto 48">
                <a:extLst>
                  <a:ext uri="{FF2B5EF4-FFF2-40B4-BE49-F238E27FC236}">
                    <a16:creationId xmlns:a16="http://schemas.microsoft.com/office/drawing/2014/main" id="{1BAB732B-F528-4E97-B005-DAFCA2F2B433}"/>
                  </a:ext>
                </a:extLst>
              </p:cNvPr>
              <p:cNvSpPr txBox="1"/>
              <p:nvPr/>
            </p:nvSpPr>
            <p:spPr>
              <a:xfrm>
                <a:off x="3710060" y="4451626"/>
                <a:ext cx="3475516"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i="1" dirty="0" smtClean="0">
                          <a:latin typeface="Cambria Math" panose="02040503050406030204" pitchFamily="18" charset="0"/>
                        </a:rPr>
                        <m:t>𝑉</m:t>
                      </m:r>
                      <m:r>
                        <a:rPr lang="es-ES" b="0" i="1" dirty="0" smtClean="0">
                          <a:latin typeface="Cambria Math" panose="02040503050406030204" pitchFamily="18" charset="0"/>
                        </a:rPr>
                        <m:t>𝑎</m:t>
                      </m:r>
                      <m:r>
                        <a:rPr lang="es-ES" b="0" i="1" dirty="0" smtClean="0">
                          <a:latin typeface="Cambria Math" panose="02040503050406030204" pitchFamily="18" charset="0"/>
                        </a:rPr>
                        <m:t>−</m:t>
                      </m:r>
                      <m:r>
                        <a:rPr lang="es-ES" b="0" i="1" dirty="0" smtClean="0">
                          <a:latin typeface="Cambria Math" panose="02040503050406030204" pitchFamily="18" charset="0"/>
                        </a:rPr>
                        <m:t>𝑉</m:t>
                      </m:r>
                      <m:sSup>
                        <m:sSupPr>
                          <m:ctrlPr>
                            <a:rPr lang="es-ES" b="0" i="1" dirty="0" smtClean="0">
                              <a:latin typeface="Cambria Math" panose="02040503050406030204" pitchFamily="18" charset="0"/>
                            </a:rPr>
                          </m:ctrlPr>
                        </m:sSupPr>
                        <m:e>
                          <m:r>
                            <a:rPr lang="es-ES" b="0" i="1" dirty="0" smtClean="0">
                              <a:latin typeface="Cambria Math" panose="02040503050406030204" pitchFamily="18" charset="0"/>
                            </a:rPr>
                            <m:t>𝑎</m:t>
                          </m:r>
                        </m:e>
                        <m:sup>
                          <m:r>
                            <a:rPr lang="es-ES" b="0" i="1" dirty="0" smtClean="0">
                              <a:latin typeface="Cambria Math" panose="02040503050406030204" pitchFamily="18" charset="0"/>
                            </a:rPr>
                            <m:t>′</m:t>
                          </m:r>
                        </m:sup>
                      </m:sSup>
                      <m:r>
                        <a:rPr lang="es-ES" b="0" i="1" dirty="0" smtClean="0">
                          <a:latin typeface="Cambria Math" panose="02040503050406030204" pitchFamily="18" charset="0"/>
                        </a:rPr>
                        <m:t>=6−2.5=3.5</m:t>
                      </m:r>
                      <m:r>
                        <a:rPr lang="es-ES" b="0" i="1" dirty="0" smtClean="0">
                          <a:latin typeface="Cambria Math" panose="02040503050406030204" pitchFamily="18" charset="0"/>
                        </a:rPr>
                        <m:t>𝑉</m:t>
                      </m:r>
                    </m:oMath>
                  </m:oMathPara>
                </a14:m>
                <a:endParaRPr lang="es-E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b="0" i="1" dirty="0" smtClean="0">
                          <a:latin typeface="Cambria Math" panose="02040503050406030204" pitchFamily="18" charset="0"/>
                        </a:rPr>
                        <m:t>𝑉𝑎</m:t>
                      </m:r>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2</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b="0" i="1" dirty="0" smtClean="0">
                              <a:latin typeface="Cambria Math" panose="02040503050406030204" pitchFamily="18" charset="0"/>
                            </a:rPr>
                            <m:t>4</m:t>
                          </m:r>
                        </m:sub>
                      </m:sSub>
                      <m:r>
                        <a:rPr lang="es-ES" b="0" i="1" dirty="0" smtClean="0">
                          <a:latin typeface="Cambria Math" panose="02040503050406030204" pitchFamily="18" charset="0"/>
                        </a:rPr>
                        <m:t>=0.25∗10=2.5</m:t>
                      </m:r>
                      <m:r>
                        <a:rPr lang="es-ES" b="0" i="1" dirty="0" smtClean="0">
                          <a:latin typeface="Cambria Math" panose="02040503050406030204" pitchFamily="18" charset="0"/>
                        </a:rPr>
                        <m:t>𝑉</m:t>
                      </m:r>
                    </m:oMath>
                  </m:oMathPara>
                </a14:m>
                <a:endParaRPr lang="es-ES" i="1" dirty="0">
                  <a:latin typeface="Cambria Math" panose="02040503050406030204" pitchFamily="18" charset="0"/>
                </a:endParaRPr>
              </a:p>
            </p:txBody>
          </p:sp>
        </mc:Choice>
        <mc:Fallback xmlns="">
          <p:sp>
            <p:nvSpPr>
              <p:cNvPr id="49" name="CuadroTexto 48">
                <a:extLst>
                  <a:ext uri="{FF2B5EF4-FFF2-40B4-BE49-F238E27FC236}">
                    <a16:creationId xmlns:a16="http://schemas.microsoft.com/office/drawing/2014/main" id="{1BAB732B-F528-4E97-B005-DAFCA2F2B433}"/>
                  </a:ext>
                </a:extLst>
              </p:cNvPr>
              <p:cNvSpPr txBox="1">
                <a:spLocks noRot="1" noChangeAspect="1" noMove="1" noResize="1" noEditPoints="1" noAdjustHandles="1" noChangeArrowheads="1" noChangeShapeType="1" noTextEdit="1"/>
              </p:cNvSpPr>
              <p:nvPr/>
            </p:nvSpPr>
            <p:spPr>
              <a:xfrm>
                <a:off x="3710060" y="4451626"/>
                <a:ext cx="3475516" cy="646331"/>
              </a:xfrm>
              <a:prstGeom prst="rect">
                <a:avLst/>
              </a:prstGeom>
              <a:blipFill>
                <a:blip r:embed="rId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0" name="CuadroTexto 49">
                <a:extLst>
                  <a:ext uri="{FF2B5EF4-FFF2-40B4-BE49-F238E27FC236}">
                    <a16:creationId xmlns:a16="http://schemas.microsoft.com/office/drawing/2014/main" id="{83949ED6-872E-4C09-950F-00CA1F53206B}"/>
                  </a:ext>
                </a:extLst>
              </p:cNvPr>
              <p:cNvSpPr txBox="1"/>
              <p:nvPr/>
            </p:nvSpPr>
            <p:spPr>
              <a:xfrm>
                <a:off x="605347" y="5494368"/>
                <a:ext cx="4260268" cy="12241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b="0" i="1" dirty="0" smtClean="0">
                          <a:latin typeface="Cambria Math" panose="02040503050406030204" pitchFamily="18" charset="0"/>
                        </a:rPr>
                        <m:t>𝑉𝑎</m:t>
                      </m:r>
                      <m:r>
                        <a:rPr lang="es-ES" b="0" i="1" dirty="0" smtClean="0">
                          <a:latin typeface="Cambria Math" panose="02040503050406030204" pitchFamily="18" charset="0"/>
                        </a:rPr>
                        <m:t>=</m:t>
                      </m:r>
                      <m:r>
                        <a:rPr lang="es-ES" b="0" i="1" dirty="0" smtClean="0">
                          <a:latin typeface="Cambria Math" panose="02040503050406030204" pitchFamily="18" charset="0"/>
                        </a:rPr>
                        <m:t>𝑉</m:t>
                      </m:r>
                      <m:r>
                        <a:rPr lang="es-ES" b="0" i="1" dirty="0" smtClean="0">
                          <a:latin typeface="Cambria Math" panose="02040503050406030204" pitchFamily="18" charset="0"/>
                        </a:rPr>
                        <m:t>1</m:t>
                      </m:r>
                      <m:f>
                        <m:fPr>
                          <m:ctrlPr>
                            <a:rPr lang="es-ES" b="0" i="1" dirty="0" smtClean="0">
                              <a:latin typeface="Cambria Math" panose="02040503050406030204" pitchFamily="18" charset="0"/>
                            </a:rPr>
                          </m:ctrlPr>
                        </m:fPr>
                        <m:num>
                          <m:r>
                            <a:rPr lang="es-ES" b="0" i="1" dirty="0" smtClean="0">
                              <a:latin typeface="Cambria Math" panose="02040503050406030204" pitchFamily="18" charset="0"/>
                            </a:rPr>
                            <m:t>𝑅</m:t>
                          </m:r>
                          <m:r>
                            <a:rPr lang="es-ES" b="0" i="1" dirty="0" smtClean="0">
                              <a:latin typeface="Cambria Math" panose="02040503050406030204" pitchFamily="18" charset="0"/>
                            </a:rPr>
                            <m:t>2</m:t>
                          </m:r>
                        </m:num>
                        <m:den>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1</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2</m:t>
                              </m:r>
                            </m:sub>
                          </m:sSub>
                        </m:den>
                      </m:f>
                      <m:r>
                        <a:rPr lang="es-ES" b="0" i="1" dirty="0" smtClean="0">
                          <a:latin typeface="Cambria Math" panose="02040503050406030204" pitchFamily="18" charset="0"/>
                        </a:rPr>
                        <m:t>=12</m:t>
                      </m:r>
                      <m:r>
                        <a:rPr lang="es-ES" b="0" i="1" dirty="0" smtClean="0">
                          <a:latin typeface="Cambria Math" panose="02040503050406030204" pitchFamily="18" charset="0"/>
                        </a:rPr>
                        <m:t>𝑥</m:t>
                      </m:r>
                      <m:r>
                        <a:rPr lang="es-ES" b="0" i="1" dirty="0" smtClean="0">
                          <a:latin typeface="Cambria Math" panose="02040503050406030204" pitchFamily="18" charset="0"/>
                        </a:rPr>
                        <m:t>0.5</m:t>
                      </m:r>
                    </m:oMath>
                  </m:oMathPara>
                </a14:m>
                <a:endParaRPr lang="es-E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i="1" dirty="0">
                          <a:latin typeface="Cambria Math" panose="02040503050406030204" pitchFamily="18" charset="0"/>
                        </a:rPr>
                        <m:t>𝑉</m:t>
                      </m:r>
                      <m:sSup>
                        <m:sSupPr>
                          <m:ctrlPr>
                            <a:rPr lang="es-ES" b="0" i="1" dirty="0" smtClean="0">
                              <a:latin typeface="Cambria Math" panose="02040503050406030204" pitchFamily="18" charset="0"/>
                            </a:rPr>
                          </m:ctrlPr>
                        </m:sSupPr>
                        <m:e>
                          <m:r>
                            <a:rPr lang="es-ES" i="1" dirty="0">
                              <a:latin typeface="Cambria Math" panose="02040503050406030204" pitchFamily="18" charset="0"/>
                            </a:rPr>
                            <m:t>𝑎</m:t>
                          </m:r>
                        </m:e>
                        <m:sup>
                          <m:r>
                            <a:rPr lang="es-ES" b="0" i="1" dirty="0" smtClean="0">
                              <a:latin typeface="Cambria Math" panose="02040503050406030204" pitchFamily="18" charset="0"/>
                            </a:rPr>
                            <m:t>′</m:t>
                          </m:r>
                        </m:sup>
                      </m:sSup>
                      <m:r>
                        <a:rPr lang="es-ES" i="1" dirty="0">
                          <a:latin typeface="Cambria Math" panose="02040503050406030204" pitchFamily="18" charset="0"/>
                        </a:rPr>
                        <m:t>=</m:t>
                      </m:r>
                      <m:r>
                        <a:rPr lang="es-ES" i="1" dirty="0">
                          <a:latin typeface="Cambria Math" panose="02040503050406030204" pitchFamily="18" charset="0"/>
                        </a:rPr>
                        <m:t>𝑉</m:t>
                      </m:r>
                      <m:r>
                        <a:rPr lang="es-ES" b="0" i="1" dirty="0" smtClean="0">
                          <a:latin typeface="Cambria Math" panose="02040503050406030204" pitchFamily="18" charset="0"/>
                        </a:rPr>
                        <m:t>2</m:t>
                      </m:r>
                      <m:f>
                        <m:fPr>
                          <m:ctrlPr>
                            <a:rPr lang="es-ES" i="1" dirty="0">
                              <a:latin typeface="Cambria Math" panose="02040503050406030204" pitchFamily="18" charset="0"/>
                            </a:rPr>
                          </m:ctrlPr>
                        </m:fPr>
                        <m:num>
                          <m:r>
                            <a:rPr lang="es-ES" i="1" dirty="0">
                              <a:latin typeface="Cambria Math" panose="02040503050406030204" pitchFamily="18" charset="0"/>
                            </a:rPr>
                            <m:t>𝑅</m:t>
                          </m:r>
                          <m:r>
                            <a:rPr lang="es-ES" b="0" i="1" dirty="0" smtClean="0">
                              <a:latin typeface="Cambria Math" panose="02040503050406030204" pitchFamily="18" charset="0"/>
                            </a:rPr>
                            <m:t>4</m:t>
                          </m:r>
                        </m:num>
                        <m:den>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b="0" i="1" dirty="0" smtClean="0">
                                  <a:latin typeface="Cambria Math" panose="02040503050406030204" pitchFamily="18" charset="0"/>
                                </a:rPr>
                                <m:t>3</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b="0" i="1" dirty="0" smtClean="0">
                                  <a:latin typeface="Cambria Math" panose="02040503050406030204" pitchFamily="18" charset="0"/>
                                </a:rPr>
                                <m:t>4</m:t>
                              </m:r>
                            </m:sub>
                          </m:sSub>
                        </m:den>
                      </m:f>
                      <m:r>
                        <a:rPr lang="es-ES" i="1" dirty="0">
                          <a:latin typeface="Cambria Math" panose="02040503050406030204" pitchFamily="18" charset="0"/>
                        </a:rPr>
                        <m:t>=</m:t>
                      </m:r>
                      <m:r>
                        <a:rPr lang="es-ES" b="0" i="1" dirty="0" smtClean="0">
                          <a:latin typeface="Cambria Math" panose="02040503050406030204" pitchFamily="18" charset="0"/>
                        </a:rPr>
                        <m:t>5∗0.5=2.5</m:t>
                      </m:r>
                      <m:r>
                        <a:rPr lang="es-ES" b="0" i="1" dirty="0" smtClean="0">
                          <a:latin typeface="Cambria Math" panose="02040503050406030204" pitchFamily="18" charset="0"/>
                        </a:rPr>
                        <m:t>𝑉</m:t>
                      </m:r>
                    </m:oMath>
                  </m:oMathPara>
                </a14:m>
                <a:endParaRPr lang="es-ES" i="1" dirty="0">
                  <a:latin typeface="Cambria Math" panose="02040503050406030204" pitchFamily="18" charset="0"/>
                </a:endParaRPr>
              </a:p>
            </p:txBody>
          </p:sp>
        </mc:Choice>
        <mc:Fallback xmlns="">
          <p:sp>
            <p:nvSpPr>
              <p:cNvPr id="50" name="CuadroTexto 49">
                <a:extLst>
                  <a:ext uri="{FF2B5EF4-FFF2-40B4-BE49-F238E27FC236}">
                    <a16:creationId xmlns:a16="http://schemas.microsoft.com/office/drawing/2014/main" id="{83949ED6-872E-4C09-950F-00CA1F53206B}"/>
                  </a:ext>
                </a:extLst>
              </p:cNvPr>
              <p:cNvSpPr txBox="1">
                <a:spLocks noRot="1" noChangeAspect="1" noMove="1" noResize="1" noEditPoints="1" noAdjustHandles="1" noChangeArrowheads="1" noChangeShapeType="1" noTextEdit="1"/>
              </p:cNvSpPr>
              <p:nvPr/>
            </p:nvSpPr>
            <p:spPr>
              <a:xfrm>
                <a:off x="605347" y="5494368"/>
                <a:ext cx="4260268" cy="1224181"/>
              </a:xfrm>
              <a:prstGeom prst="rect">
                <a:avLst/>
              </a:prstGeom>
              <a:blipFill>
                <a:blip r:embed="rId8"/>
                <a:stretch>
                  <a:fillRect/>
                </a:stretch>
              </a:blipFill>
            </p:spPr>
            <p:txBody>
              <a:bodyPr/>
              <a:lstStyle/>
              <a:p>
                <a:r>
                  <a:rPr lang="es-ES">
                    <a:noFill/>
                  </a:rPr>
                  <a:t> </a:t>
                </a:r>
              </a:p>
            </p:txBody>
          </p:sp>
        </mc:Fallback>
      </mc:AlternateContent>
      <p:sp>
        <p:nvSpPr>
          <p:cNvPr id="3" name="CuadroTexto 2">
            <a:extLst>
              <a:ext uri="{FF2B5EF4-FFF2-40B4-BE49-F238E27FC236}">
                <a16:creationId xmlns:a16="http://schemas.microsoft.com/office/drawing/2014/main" id="{8ABA628C-482E-40B0-B2A1-7A98BDAA376E}"/>
              </a:ext>
            </a:extLst>
          </p:cNvPr>
          <p:cNvSpPr txBox="1"/>
          <p:nvPr/>
        </p:nvSpPr>
        <p:spPr>
          <a:xfrm>
            <a:off x="216013" y="5146202"/>
            <a:ext cx="2018501" cy="369332"/>
          </a:xfrm>
          <a:prstGeom prst="rect">
            <a:avLst/>
          </a:prstGeom>
          <a:noFill/>
        </p:spPr>
        <p:txBody>
          <a:bodyPr wrap="none" rtlCol="0">
            <a:spAutoFit/>
          </a:bodyPr>
          <a:lstStyle/>
          <a:p>
            <a:r>
              <a:rPr lang="es-ES" dirty="0"/>
              <a:t>Divisor de tensión</a:t>
            </a:r>
          </a:p>
        </p:txBody>
      </p:sp>
      <p:sp>
        <p:nvSpPr>
          <p:cNvPr id="22" name="Marcador de número de diapositiva 1">
            <a:extLst>
              <a:ext uri="{FF2B5EF4-FFF2-40B4-BE49-F238E27FC236}">
                <a16:creationId xmlns:a16="http://schemas.microsoft.com/office/drawing/2014/main" id="{45767A07-3B86-44B2-BB15-7183BDD722A3}"/>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12</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145216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6" grpId="0"/>
      <p:bldP spid="47" grpId="0"/>
      <p:bldP spid="48" grpId="0"/>
      <p:bldP spid="49" grpId="0"/>
      <p:bldP spid="50" grpId="0"/>
      <p:bldP spid="3"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B32F7F79-1F1C-4EFB-B72C-7A36A9C6FB76}"/>
              </a:ext>
            </a:extLst>
          </p:cNvPr>
          <p:cNvSpPr/>
          <p:nvPr/>
        </p:nvSpPr>
        <p:spPr>
          <a:xfrm>
            <a:off x="0" y="857250"/>
            <a:ext cx="8328171" cy="300082"/>
          </a:xfrm>
          <a:prstGeom prst="rect">
            <a:avLst/>
          </a:prstGeom>
        </p:spPr>
        <p:txBody>
          <a:bodyPr wrap="square">
            <a:spAutoFit/>
          </a:bodyPr>
          <a:lstStyle/>
          <a:p>
            <a:r>
              <a:rPr lang="es-ES" sz="1350" b="1" dirty="0"/>
              <a:t>Problema 3</a:t>
            </a:r>
            <a:r>
              <a:rPr lang="es-ES" sz="1350" dirty="0"/>
              <a:t>. Rellenar la siguiente tabla, teniendo en cuenta que se utilizan palabras de 10 bits. </a:t>
            </a:r>
          </a:p>
        </p:txBody>
      </p:sp>
      <p:sp>
        <p:nvSpPr>
          <p:cNvPr id="7" name="CuadroTexto 6">
            <a:extLst>
              <a:ext uri="{FF2B5EF4-FFF2-40B4-BE49-F238E27FC236}">
                <a16:creationId xmlns:a16="http://schemas.microsoft.com/office/drawing/2014/main" id="{490F7C08-3D61-4B79-85AD-C8CD3CCB7669}"/>
              </a:ext>
            </a:extLst>
          </p:cNvPr>
          <p:cNvSpPr txBox="1"/>
          <p:nvPr/>
        </p:nvSpPr>
        <p:spPr>
          <a:xfrm>
            <a:off x="238125" y="3290501"/>
            <a:ext cx="5724772" cy="307777"/>
          </a:xfrm>
          <a:prstGeom prst="rect">
            <a:avLst/>
          </a:prstGeom>
          <a:noFill/>
        </p:spPr>
        <p:txBody>
          <a:bodyPr wrap="none" rtlCol="0">
            <a:spAutoFit/>
          </a:bodyPr>
          <a:lstStyle/>
          <a:p>
            <a:r>
              <a:rPr lang="es-ES" sz="1400" dirty="0"/>
              <a:t>103= 64+39=64+32+7=64+32+4+2+1=1100111</a:t>
            </a:r>
            <a:r>
              <a:rPr lang="es-ES" sz="1400" dirty="0">
                <a:sym typeface="Wingdings" panose="05000000000000000000" pitchFamily="2" charset="2"/>
              </a:rPr>
              <a:t> (n=10) 0001100111</a:t>
            </a:r>
            <a:r>
              <a:rPr lang="es-ES" sz="1400" dirty="0"/>
              <a:t> </a:t>
            </a:r>
          </a:p>
        </p:txBody>
      </p:sp>
      <p:sp>
        <p:nvSpPr>
          <p:cNvPr id="8" name="CuadroTexto 7">
            <a:extLst>
              <a:ext uri="{FF2B5EF4-FFF2-40B4-BE49-F238E27FC236}">
                <a16:creationId xmlns:a16="http://schemas.microsoft.com/office/drawing/2014/main" id="{70F2E5AE-8B1B-4C84-BAAD-B462040B2981}"/>
              </a:ext>
            </a:extLst>
          </p:cNvPr>
          <p:cNvSpPr txBox="1"/>
          <p:nvPr/>
        </p:nvSpPr>
        <p:spPr>
          <a:xfrm>
            <a:off x="238125" y="3757227"/>
            <a:ext cx="7168181" cy="307777"/>
          </a:xfrm>
          <a:prstGeom prst="rect">
            <a:avLst/>
          </a:prstGeom>
          <a:noFill/>
        </p:spPr>
        <p:txBody>
          <a:bodyPr wrap="none" rtlCol="0">
            <a:spAutoFit/>
          </a:bodyPr>
          <a:lstStyle/>
          <a:p>
            <a:r>
              <a:rPr lang="es-ES" sz="1400" dirty="0"/>
              <a:t>52:2=26 (0); 26:2=13 (0); 13:2=6 (1); 6:2=3(0); 3:2=</a:t>
            </a:r>
            <a:r>
              <a:rPr lang="es-ES" sz="1400" dirty="0">
                <a:solidFill>
                  <a:srgbClr val="FF0000"/>
                </a:solidFill>
              </a:rPr>
              <a:t>1</a:t>
            </a:r>
            <a:r>
              <a:rPr lang="es-ES" sz="1400" dirty="0"/>
              <a:t> (</a:t>
            </a:r>
            <a:r>
              <a:rPr lang="es-ES" sz="1400" dirty="0">
                <a:solidFill>
                  <a:srgbClr val="0070C0"/>
                </a:solidFill>
              </a:rPr>
              <a:t>1</a:t>
            </a:r>
            <a:r>
              <a:rPr lang="es-ES" sz="1400" dirty="0"/>
              <a:t>);</a:t>
            </a:r>
            <a:r>
              <a:rPr lang="es-ES" sz="1400" dirty="0">
                <a:sym typeface="Wingdings" panose="05000000000000000000" pitchFamily="2" charset="2"/>
              </a:rPr>
              <a:t></a:t>
            </a:r>
            <a:r>
              <a:rPr lang="es-ES" sz="1400" dirty="0">
                <a:solidFill>
                  <a:srgbClr val="FF0000"/>
                </a:solidFill>
                <a:sym typeface="Wingdings" panose="05000000000000000000" pitchFamily="2" charset="2"/>
              </a:rPr>
              <a:t>1</a:t>
            </a:r>
            <a:r>
              <a:rPr lang="es-ES" sz="1400" dirty="0">
                <a:solidFill>
                  <a:srgbClr val="0070C0"/>
                </a:solidFill>
                <a:sym typeface="Wingdings" panose="05000000000000000000" pitchFamily="2" charset="2"/>
              </a:rPr>
              <a:t>1</a:t>
            </a:r>
            <a:r>
              <a:rPr lang="es-ES" sz="1400" dirty="0">
                <a:sym typeface="Wingdings" panose="05000000000000000000" pitchFamily="2" charset="2"/>
              </a:rPr>
              <a:t>0100(n=10) </a:t>
            </a:r>
            <a:r>
              <a:rPr lang="es-ES" sz="1400" b="1" dirty="0">
                <a:sym typeface="Wingdings" panose="05000000000000000000" pitchFamily="2" charset="2"/>
              </a:rPr>
              <a:t>0000110</a:t>
            </a:r>
            <a:r>
              <a:rPr lang="es-ES" sz="1400" dirty="0">
                <a:sym typeface="Wingdings" panose="05000000000000000000" pitchFamily="2" charset="2"/>
              </a:rPr>
              <a:t>100</a:t>
            </a:r>
            <a:endParaRPr lang="es-ES" sz="1400" dirty="0"/>
          </a:p>
        </p:txBody>
      </p:sp>
      <p:graphicFrame>
        <p:nvGraphicFramePr>
          <p:cNvPr id="5" name="Tabla 5">
            <a:extLst>
              <a:ext uri="{FF2B5EF4-FFF2-40B4-BE49-F238E27FC236}">
                <a16:creationId xmlns:a16="http://schemas.microsoft.com/office/drawing/2014/main" id="{AD9701E2-FDBA-40A2-9571-E362374B044A}"/>
              </a:ext>
            </a:extLst>
          </p:cNvPr>
          <p:cNvGraphicFramePr>
            <a:graphicFrameLocks noGrp="1"/>
          </p:cNvGraphicFramePr>
          <p:nvPr>
            <p:extLst>
              <p:ext uri="{D42A27DB-BD31-4B8C-83A1-F6EECF244321}">
                <p14:modId xmlns:p14="http://schemas.microsoft.com/office/powerpoint/2010/main" val="3220192015"/>
              </p:ext>
            </p:extLst>
          </p:nvPr>
        </p:nvGraphicFramePr>
        <p:xfrm>
          <a:off x="238125" y="1429853"/>
          <a:ext cx="8211507" cy="1498600"/>
        </p:xfrm>
        <a:graphic>
          <a:graphicData uri="http://schemas.openxmlformats.org/drawingml/2006/table">
            <a:tbl>
              <a:tblPr firstRow="1" bandRow="1">
                <a:tableStyleId>{5C22544A-7EE6-4342-B048-85BDC9FD1C3A}</a:tableStyleId>
              </a:tblPr>
              <a:tblGrid>
                <a:gridCol w="2737169">
                  <a:extLst>
                    <a:ext uri="{9D8B030D-6E8A-4147-A177-3AD203B41FA5}">
                      <a16:colId xmlns:a16="http://schemas.microsoft.com/office/drawing/2014/main" val="496831278"/>
                    </a:ext>
                  </a:extLst>
                </a:gridCol>
                <a:gridCol w="2737169">
                  <a:extLst>
                    <a:ext uri="{9D8B030D-6E8A-4147-A177-3AD203B41FA5}">
                      <a16:colId xmlns:a16="http://schemas.microsoft.com/office/drawing/2014/main" val="3950196015"/>
                    </a:ext>
                  </a:extLst>
                </a:gridCol>
                <a:gridCol w="2737169">
                  <a:extLst>
                    <a:ext uri="{9D8B030D-6E8A-4147-A177-3AD203B41FA5}">
                      <a16:colId xmlns:a16="http://schemas.microsoft.com/office/drawing/2014/main" val="4103300393"/>
                    </a:ext>
                  </a:extLst>
                </a:gridCol>
              </a:tblGrid>
              <a:tr h="374650">
                <a:tc>
                  <a:txBody>
                    <a:bodyPr/>
                    <a:lstStyle/>
                    <a:p>
                      <a:pPr algn="ctr"/>
                      <a:r>
                        <a:rPr lang="es-ES" sz="1500" dirty="0" err="1"/>
                        <a:t>Nº</a:t>
                      </a:r>
                      <a:r>
                        <a:rPr lang="es-ES" sz="1500" dirty="0"/>
                        <a:t> en base diez</a:t>
                      </a:r>
                    </a:p>
                  </a:txBody>
                  <a:tcPr marL="92380" marR="92380" marT="46190" marB="46190"/>
                </a:tc>
                <a:tc>
                  <a:txBody>
                    <a:bodyPr/>
                    <a:lstStyle/>
                    <a:p>
                      <a:pPr algn="ctr"/>
                      <a:r>
                        <a:rPr lang="es-ES" sz="1500" dirty="0"/>
                        <a:t>Magnitud y Signo</a:t>
                      </a:r>
                    </a:p>
                  </a:txBody>
                  <a:tcPr marL="92380" marR="92380" marT="46190" marB="46190"/>
                </a:tc>
                <a:tc>
                  <a:txBody>
                    <a:bodyPr/>
                    <a:lstStyle/>
                    <a:p>
                      <a:pPr algn="ctr"/>
                      <a:r>
                        <a:rPr lang="es-ES" sz="1500" dirty="0"/>
                        <a:t>Complemento a 2</a:t>
                      </a:r>
                    </a:p>
                  </a:txBody>
                  <a:tcPr marL="92380" marR="92380" marT="46190" marB="46190"/>
                </a:tc>
                <a:extLst>
                  <a:ext uri="{0D108BD9-81ED-4DB2-BD59-A6C34878D82A}">
                    <a16:rowId xmlns:a16="http://schemas.microsoft.com/office/drawing/2014/main" val="1398799403"/>
                  </a:ext>
                </a:extLst>
              </a:tr>
              <a:tr h="374650">
                <a:tc>
                  <a:txBody>
                    <a:bodyPr/>
                    <a:lstStyle/>
                    <a:p>
                      <a:pPr algn="ctr"/>
                      <a:r>
                        <a:rPr lang="es-ES" sz="1500" dirty="0"/>
                        <a:t>-530</a:t>
                      </a:r>
                    </a:p>
                  </a:txBody>
                  <a:tcPr marL="92380" marR="92380" marT="46190" marB="46190"/>
                </a:tc>
                <a:tc>
                  <a:txBody>
                    <a:bodyPr/>
                    <a:lstStyle/>
                    <a:p>
                      <a:pPr algn="ctr"/>
                      <a:r>
                        <a:rPr lang="es-ES" sz="1500" dirty="0">
                          <a:effectLst/>
                          <a:latin typeface="Calibri" panose="020F0502020204030204" pitchFamily="34" charset="0"/>
                          <a:ea typeface="Calibri" panose="020F0502020204030204" pitchFamily="34" charset="0"/>
                          <a:cs typeface="Times New Roman" panose="02020603050405020304" pitchFamily="18" charset="0"/>
                        </a:rPr>
                        <a:t>fuera de rango [-511:511]</a:t>
                      </a:r>
                      <a:endParaRPr lang="es-ES" sz="1500" dirty="0"/>
                    </a:p>
                  </a:txBody>
                  <a:tcPr marL="92380" marR="92380" marT="46190" marB="46190"/>
                </a:tc>
                <a:tc>
                  <a:txBody>
                    <a:bodyPr/>
                    <a:lstStyle/>
                    <a:p>
                      <a:pPr algn="ctr"/>
                      <a:r>
                        <a:rPr lang="es-ES" sz="1500" dirty="0">
                          <a:effectLst/>
                          <a:latin typeface="Calibri" panose="020F0502020204030204" pitchFamily="34" charset="0"/>
                          <a:ea typeface="Calibri" panose="020F0502020204030204" pitchFamily="34" charset="0"/>
                          <a:cs typeface="Times New Roman" panose="02020603050405020304" pitchFamily="18" charset="0"/>
                        </a:rPr>
                        <a:t>fuera de rango [-512:511]</a:t>
                      </a:r>
                      <a:endParaRPr lang="es-ES" sz="1500" dirty="0"/>
                    </a:p>
                  </a:txBody>
                  <a:tcPr marL="92380" marR="92380" marT="46190" marB="46190"/>
                </a:tc>
                <a:extLst>
                  <a:ext uri="{0D108BD9-81ED-4DB2-BD59-A6C34878D82A}">
                    <a16:rowId xmlns:a16="http://schemas.microsoft.com/office/drawing/2014/main" val="2627792576"/>
                  </a:ext>
                </a:extLst>
              </a:tr>
              <a:tr h="374650">
                <a:tc>
                  <a:txBody>
                    <a:bodyPr/>
                    <a:lstStyle/>
                    <a:p>
                      <a:pPr algn="ctr"/>
                      <a:r>
                        <a:rPr lang="es-ES" sz="1500" dirty="0"/>
                        <a:t>-103</a:t>
                      </a:r>
                    </a:p>
                  </a:txBody>
                  <a:tcPr marL="92380" marR="92380" marT="46190" marB="46190"/>
                </a:tc>
                <a:tc>
                  <a:txBody>
                    <a:bodyPr/>
                    <a:lstStyle/>
                    <a:p>
                      <a:pPr algn="ctr"/>
                      <a:r>
                        <a:rPr lang="es-ES" sz="1500" kern="1200" dirty="0">
                          <a:solidFill>
                            <a:schemeClr val="dk1"/>
                          </a:solidFill>
                          <a:effectLst/>
                          <a:latin typeface="+mn-lt"/>
                          <a:ea typeface="+mn-ea"/>
                          <a:cs typeface="+mn-cs"/>
                        </a:rPr>
                        <a:t>1001100111 </a:t>
                      </a:r>
                      <a:endParaRPr lang="es-ES" sz="1500" dirty="0"/>
                    </a:p>
                  </a:txBody>
                  <a:tcPr marL="92380" marR="92380" marT="46190" marB="46190"/>
                </a:tc>
                <a:tc>
                  <a:txBody>
                    <a:bodyPr/>
                    <a:lstStyle/>
                    <a:p>
                      <a:pPr algn="ctr"/>
                      <a:r>
                        <a:rPr lang="es-ES" sz="1500" kern="1200" dirty="0">
                          <a:solidFill>
                            <a:schemeClr val="dk1"/>
                          </a:solidFill>
                          <a:effectLst/>
                          <a:latin typeface="+mn-lt"/>
                          <a:ea typeface="+mn-ea"/>
                          <a:cs typeface="+mn-cs"/>
                        </a:rPr>
                        <a:t>1110011001 </a:t>
                      </a:r>
                      <a:endParaRPr lang="es-ES" sz="1500" dirty="0"/>
                    </a:p>
                  </a:txBody>
                  <a:tcPr marL="92380" marR="92380" marT="46190" marB="46190"/>
                </a:tc>
                <a:extLst>
                  <a:ext uri="{0D108BD9-81ED-4DB2-BD59-A6C34878D82A}">
                    <a16:rowId xmlns:a16="http://schemas.microsoft.com/office/drawing/2014/main" val="3925306014"/>
                  </a:ext>
                </a:extLst>
              </a:tr>
              <a:tr h="374650">
                <a:tc>
                  <a:txBody>
                    <a:bodyPr/>
                    <a:lstStyle/>
                    <a:p>
                      <a:pPr algn="ctr"/>
                      <a:r>
                        <a:rPr lang="es-ES" sz="1500" dirty="0"/>
                        <a:t>-52</a:t>
                      </a:r>
                    </a:p>
                  </a:txBody>
                  <a:tcPr marL="92380" marR="92380" marT="46190" marB="46190"/>
                </a:tc>
                <a:tc>
                  <a:txBody>
                    <a:bodyPr/>
                    <a:lstStyle/>
                    <a:p>
                      <a:pPr algn="ctr"/>
                      <a:r>
                        <a:rPr lang="es-ES" sz="1500" kern="1200" dirty="0">
                          <a:solidFill>
                            <a:schemeClr val="dk1"/>
                          </a:solidFill>
                          <a:effectLst/>
                          <a:latin typeface="+mn-lt"/>
                          <a:ea typeface="+mn-ea"/>
                          <a:cs typeface="+mn-cs"/>
                        </a:rPr>
                        <a:t>1000110100 </a:t>
                      </a:r>
                      <a:endParaRPr lang="es-ES" sz="1500" dirty="0"/>
                    </a:p>
                  </a:txBody>
                  <a:tcPr marL="92380" marR="92380" marT="46190" marB="46190"/>
                </a:tc>
                <a:tc>
                  <a:txBody>
                    <a:bodyPr/>
                    <a:lstStyle/>
                    <a:p>
                      <a:pPr algn="ctr"/>
                      <a:r>
                        <a:rPr lang="es-ES" sz="1500" b="1" kern="1200" dirty="0">
                          <a:solidFill>
                            <a:schemeClr val="dk1"/>
                          </a:solidFill>
                          <a:effectLst/>
                          <a:latin typeface="+mn-lt"/>
                          <a:ea typeface="+mn-ea"/>
                          <a:cs typeface="+mn-cs"/>
                        </a:rPr>
                        <a:t>1111001</a:t>
                      </a:r>
                      <a:r>
                        <a:rPr lang="es-ES" sz="1500" kern="1200" dirty="0">
                          <a:solidFill>
                            <a:schemeClr val="dk1"/>
                          </a:solidFill>
                          <a:effectLst/>
                          <a:latin typeface="+mn-lt"/>
                          <a:ea typeface="+mn-ea"/>
                          <a:cs typeface="+mn-cs"/>
                        </a:rPr>
                        <a:t>100 </a:t>
                      </a:r>
                      <a:endParaRPr lang="es-ES" sz="1500" dirty="0"/>
                    </a:p>
                  </a:txBody>
                  <a:tcPr marL="92380" marR="92380" marT="46190" marB="46190"/>
                </a:tc>
                <a:extLst>
                  <a:ext uri="{0D108BD9-81ED-4DB2-BD59-A6C34878D82A}">
                    <a16:rowId xmlns:a16="http://schemas.microsoft.com/office/drawing/2014/main" val="3019047778"/>
                  </a:ext>
                </a:extLst>
              </a:tr>
            </a:tbl>
          </a:graphicData>
        </a:graphic>
      </p:graphicFrame>
      <p:sp>
        <p:nvSpPr>
          <p:cNvPr id="2" name="Marcador de número de diapositiva 1">
            <a:extLst>
              <a:ext uri="{FF2B5EF4-FFF2-40B4-BE49-F238E27FC236}">
                <a16:creationId xmlns:a16="http://schemas.microsoft.com/office/drawing/2014/main" id="{B5550F7A-943F-4174-8AEE-00E1A227C52D}"/>
              </a:ext>
            </a:extLst>
          </p:cNvPr>
          <p:cNvSpPr>
            <a:spLocks noGrp="1"/>
          </p:cNvSpPr>
          <p:nvPr>
            <p:ph type="sldNum" sz="quarter" idx="12"/>
          </p:nvPr>
        </p:nvSpPr>
        <p:spPr/>
        <p:txBody>
          <a:bodyPr/>
          <a:lstStyle/>
          <a:p>
            <a:fld id="{78733FC4-8689-4CA5-A153-34ADD6EFE592}" type="slidenum">
              <a:rPr lang="es-ES" smtClean="0"/>
              <a:t>120</a:t>
            </a:fld>
            <a:endParaRPr lang="es-ES"/>
          </a:p>
        </p:txBody>
      </p:sp>
    </p:spTree>
    <p:custDataLst>
      <p:tags r:id="rId1"/>
    </p:custDataLst>
    <p:extLst>
      <p:ext uri="{BB962C8B-B14F-4D97-AF65-F5344CB8AC3E}">
        <p14:creationId xmlns:p14="http://schemas.microsoft.com/office/powerpoint/2010/main" val="39577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B32F7F79-1F1C-4EFB-B72C-7A36A9C6FB76}"/>
              </a:ext>
            </a:extLst>
          </p:cNvPr>
          <p:cNvSpPr/>
          <p:nvPr/>
        </p:nvSpPr>
        <p:spPr>
          <a:xfrm>
            <a:off x="0" y="857250"/>
            <a:ext cx="8328171" cy="507831"/>
          </a:xfrm>
          <a:prstGeom prst="rect">
            <a:avLst/>
          </a:prstGeom>
        </p:spPr>
        <p:txBody>
          <a:bodyPr wrap="square">
            <a:spAutoFit/>
          </a:bodyPr>
          <a:lstStyle/>
          <a:p>
            <a:r>
              <a:rPr lang="es-ES" sz="1350" b="1" dirty="0"/>
              <a:t>Problema 4</a:t>
            </a:r>
            <a:r>
              <a:rPr lang="es-ES" sz="1350" dirty="0"/>
              <a:t>. Realiza las siguientes operaciones en binario, teniendo en cuenta los distintos sistemas de numeración. El ancho de palabra en todos los casos es de 8 bits:</a:t>
            </a:r>
          </a:p>
        </p:txBody>
      </p:sp>
      <p:sp>
        <p:nvSpPr>
          <p:cNvPr id="5" name="CuadroTexto 4">
            <a:extLst>
              <a:ext uri="{FF2B5EF4-FFF2-40B4-BE49-F238E27FC236}">
                <a16:creationId xmlns:a16="http://schemas.microsoft.com/office/drawing/2014/main" id="{4C5C0C8C-4720-8311-8926-864DAAEA6D93}"/>
              </a:ext>
            </a:extLst>
          </p:cNvPr>
          <p:cNvSpPr txBox="1"/>
          <p:nvPr/>
        </p:nvSpPr>
        <p:spPr>
          <a:xfrm>
            <a:off x="117565" y="1480113"/>
            <a:ext cx="8908869" cy="304698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tab pos="320675" algn="l"/>
              </a:tabLst>
            </a:pPr>
            <a:r>
              <a:rPr kumimoji="0" lang="es-E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Binario puro</a:t>
            </a: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   1 0 0 0 1 0 1 0			b.   0 0 0 0 1 0 1 0		c.   1 0 0 0 1 0 1 0</a:t>
            </a: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s-ES" altLang="es-ES" sz="1200" b="0"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+ 1 0 1 1 0 0 1 0</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s-ES" altLang="es-ES" sz="1200" b="0"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 + 1 0 0 1 0 0 1 0</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s-ES" altLang="es-ES" sz="1200" b="0"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+ 0 0 1 1 1 0 0 1</a:t>
            </a:r>
          </a:p>
          <a:p>
            <a:pPr eaLnBrk="0" fontAlgn="base" hangingPunct="0">
              <a:spcBef>
                <a:spcPct val="0"/>
              </a:spcBef>
              <a:spcAft>
                <a:spcPct val="0"/>
              </a:spcAft>
              <a:tabLst>
                <a:tab pos="320675" algn="l"/>
              </a:tabLst>
            </a:pPr>
            <a:r>
              <a:rPr lang="en-US" altLang="es-ES" sz="1200" spc="300" dirty="0">
                <a:latin typeface="Arial" panose="020B0604020202020204" pitchFamily="34" charset="0"/>
                <a:ea typeface="Times New Roman" panose="02020603050405020304" pitchFamily="18" charset="0"/>
              </a:rPr>
              <a:t>  </a:t>
            </a:r>
            <a:r>
              <a:rPr lang="en-US" altLang="es-ES" sz="1200" b="1" spc="500" dirty="0">
                <a:solidFill>
                  <a:srgbClr val="FF0000"/>
                </a:solidFill>
                <a:latin typeface="Arial" panose="020B0604020202020204" pitchFamily="34" charset="0"/>
                <a:ea typeface="Times New Roman" panose="02020603050405020304" pitchFamily="18" charset="0"/>
              </a:rPr>
              <a:t>1</a:t>
            </a:r>
            <a:r>
              <a:rPr lang="en-US" altLang="es-ES" sz="1200" spc="500" dirty="0">
                <a:latin typeface="Arial" panose="020B0604020202020204" pitchFamily="34" charset="0"/>
                <a:ea typeface="Times New Roman" panose="02020603050405020304" pitchFamily="18" charset="0"/>
              </a:rPr>
              <a:t>0111100</a:t>
            </a:r>
            <a:r>
              <a:rPr lang="en-US" altLang="es-ES" sz="1200" dirty="0">
                <a:latin typeface="Arial" panose="020B0604020202020204" pitchFamily="34" charset="0"/>
                <a:ea typeface="Times New Roman" panose="02020603050405020304" pitchFamily="18" charset="0"/>
              </a:rPr>
              <a:t>(FUERA DE RANGO)	      </a:t>
            </a:r>
            <a:r>
              <a:rPr lang="en-US" altLang="es-ES" sz="1200" spc="400" dirty="0">
                <a:latin typeface="Arial" panose="020B0604020202020204" pitchFamily="34" charset="0"/>
                <a:ea typeface="Times New Roman" panose="02020603050405020304" pitchFamily="18" charset="0"/>
              </a:rPr>
              <a:t>10011100</a:t>
            </a:r>
            <a:r>
              <a:rPr lang="en-US" altLang="es-ES" sz="1200" dirty="0">
                <a:latin typeface="Arial" panose="020B0604020202020204" pitchFamily="34" charset="0"/>
                <a:ea typeface="Times New Roman" panose="02020603050405020304" pitchFamily="18" charset="0"/>
              </a:rPr>
              <a:t>[</a:t>
            </a:r>
            <a:r>
              <a:rPr lang="es-ES" sz="1200" dirty="0">
                <a:effectLst/>
                <a:latin typeface="Times New Roman" panose="02020603050405020304" pitchFamily="18" charset="0"/>
                <a:ea typeface="Times New Roman" panose="02020603050405020304" pitchFamily="18" charset="0"/>
              </a:rPr>
              <a:t>(156)</a:t>
            </a:r>
            <a:r>
              <a:rPr lang="es-ES" sz="1200" baseline="-25000" dirty="0">
                <a:effectLst/>
                <a:latin typeface="Times New Roman" panose="02020603050405020304" pitchFamily="18" charset="0"/>
                <a:ea typeface="Times New Roman" panose="02020603050405020304" pitchFamily="18" charset="0"/>
              </a:rPr>
              <a:t>10</a:t>
            </a:r>
            <a:r>
              <a:rPr lang="es-ES" sz="1200" dirty="0">
                <a:effectLst/>
                <a:latin typeface="Times New Roman" panose="02020603050405020304" pitchFamily="18" charset="0"/>
                <a:ea typeface="Times New Roman" panose="02020603050405020304" pitchFamily="18" charset="0"/>
              </a:rPr>
              <a:t>]</a:t>
            </a:r>
            <a:r>
              <a:rPr lang="es-ES" sz="1800" dirty="0">
                <a:effectLst/>
                <a:latin typeface="Times New Roman" panose="02020603050405020304" pitchFamily="18" charset="0"/>
                <a:ea typeface="Times New Roman" panose="02020603050405020304" pitchFamily="18" charset="0"/>
              </a:rPr>
              <a:t> </a:t>
            </a:r>
            <a:r>
              <a:rPr lang="en-US" altLang="es-ES" sz="1200" spc="400" dirty="0">
                <a:latin typeface="Arial" panose="020B0604020202020204" pitchFamily="34" charset="0"/>
                <a:ea typeface="Times New Roman" panose="02020603050405020304" pitchFamily="18" charset="0"/>
              </a:rPr>
              <a:t>	</a:t>
            </a:r>
            <a:r>
              <a:rPr lang="en-US" altLang="es-ES" sz="1200" dirty="0">
                <a:latin typeface="Arial" panose="020B0604020202020204" pitchFamily="34" charset="0"/>
                <a:ea typeface="Times New Roman" panose="02020603050405020304" pitchFamily="18" charset="0"/>
              </a:rPr>
              <a:t>      </a:t>
            </a:r>
            <a:r>
              <a:rPr lang="en-US" altLang="es-ES" sz="1200" spc="400" dirty="0">
                <a:latin typeface="Arial" panose="020B0604020202020204" pitchFamily="34" charset="0"/>
                <a:ea typeface="Times New Roman" panose="02020603050405020304" pitchFamily="18" charset="0"/>
              </a:rPr>
              <a:t>11000011</a:t>
            </a:r>
            <a:r>
              <a:rPr lang="en-US" altLang="es-ES" sz="1200" dirty="0">
                <a:latin typeface="Arial" panose="020B0604020202020204" pitchFamily="34" charset="0"/>
                <a:ea typeface="Times New Roman" panose="02020603050405020304" pitchFamily="18" charset="0"/>
              </a:rPr>
              <a:t> [</a:t>
            </a:r>
            <a:r>
              <a:rPr lang="es-ES" sz="1200" dirty="0">
                <a:effectLst/>
                <a:latin typeface="Times New Roman" panose="02020603050405020304" pitchFamily="18" charset="0"/>
                <a:ea typeface="Times New Roman" panose="02020603050405020304" pitchFamily="18" charset="0"/>
              </a:rPr>
              <a:t>(195)</a:t>
            </a:r>
            <a:r>
              <a:rPr lang="es-ES" sz="1200" baseline="-25000" dirty="0">
                <a:effectLst/>
                <a:latin typeface="Times New Roman" panose="02020603050405020304" pitchFamily="18" charset="0"/>
                <a:ea typeface="Times New Roman" panose="02020603050405020304" pitchFamily="18" charset="0"/>
              </a:rPr>
              <a:t>10</a:t>
            </a:r>
            <a:r>
              <a:rPr lang="es-ES" sz="1200" dirty="0">
                <a:effectLst/>
                <a:latin typeface="Times New Roman" panose="02020603050405020304" pitchFamily="18" charset="0"/>
                <a:ea typeface="Times New Roman" panose="02020603050405020304" pitchFamily="18" charset="0"/>
              </a:rPr>
              <a:t>]</a:t>
            </a:r>
            <a:r>
              <a:rPr lang="es-ES" sz="1800" dirty="0">
                <a:effectLst/>
                <a:latin typeface="Times New Roman" panose="02020603050405020304" pitchFamily="18" charset="0"/>
                <a:ea typeface="Times New Roman" panose="02020603050405020304" pitchFamily="18" charset="0"/>
              </a:rPr>
              <a:t> </a:t>
            </a:r>
            <a:endParaRPr lang="en-US" altLang="es-ES" sz="1200" spc="400" dirty="0">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endParaRPr kumimoji="0" lang="es-E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r>
              <a:rPr kumimoji="0" lang="es-E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Magnitud y Signo</a:t>
            </a: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d.   1 0 0 0 1 0 1 0			e.   0 0 0 0 1 0 1 0		f.   1 0 0 0 1 0 1 0</a:t>
            </a: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s-ES" altLang="es-ES" sz="1200" b="0"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+ 1 0 1 1 0 0 1 0</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s-ES" altLang="es-ES" sz="1200" b="0"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 + 1 0 0 1 0 0 1 0</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s-ES" altLang="es-ES" sz="1200" b="0"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+ 0 0 1 1 1 0 0 1</a:t>
            </a: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r>
              <a:rPr lang="en-US" altLang="es-ES" sz="1200" spc="400" dirty="0">
                <a:latin typeface="Arial" panose="020B0604020202020204" pitchFamily="34" charset="0"/>
                <a:ea typeface="Times New Roman" panose="02020603050405020304" pitchFamily="18" charset="0"/>
              </a:rPr>
              <a:t>   </a:t>
            </a:r>
            <a:r>
              <a:rPr lang="es-ES" sz="1200" spc="400" dirty="0">
                <a:effectLst/>
                <a:latin typeface="+mj-lt"/>
                <a:ea typeface="Times New Roman" panose="02020603050405020304" pitchFamily="18" charset="0"/>
              </a:rPr>
              <a:t>10111100</a:t>
            </a:r>
            <a:r>
              <a:rPr lang="en-US" altLang="es-ES" sz="1200" dirty="0">
                <a:latin typeface="Arial" panose="020B0604020202020204" pitchFamily="34" charset="0"/>
                <a:ea typeface="Times New Roman" panose="02020603050405020304" pitchFamily="18" charset="0"/>
              </a:rPr>
              <a:t> [</a:t>
            </a:r>
            <a:r>
              <a:rPr lang="es-ES" sz="1200" dirty="0">
                <a:effectLst/>
                <a:latin typeface="Times New Roman" panose="02020603050405020304" pitchFamily="18" charset="0"/>
                <a:ea typeface="Times New Roman" panose="02020603050405020304" pitchFamily="18" charset="0"/>
              </a:rPr>
              <a:t>(-60)</a:t>
            </a:r>
            <a:r>
              <a:rPr lang="es-ES" sz="1200" baseline="-25000" dirty="0">
                <a:effectLst/>
                <a:latin typeface="Times New Roman" panose="02020603050405020304" pitchFamily="18" charset="0"/>
                <a:ea typeface="Times New Roman" panose="02020603050405020304" pitchFamily="18" charset="0"/>
              </a:rPr>
              <a:t>10</a:t>
            </a:r>
            <a:r>
              <a:rPr lang="es-ES" sz="1200" dirty="0">
                <a:effectLst/>
                <a:latin typeface="Times New Roman" panose="02020603050405020304" pitchFamily="18" charset="0"/>
                <a:ea typeface="Times New Roman" panose="02020603050405020304" pitchFamily="18" charset="0"/>
              </a:rPr>
              <a:t>]</a:t>
            </a:r>
            <a:r>
              <a:rPr lang="es-ES" sz="1800" dirty="0">
                <a:effectLst/>
                <a:latin typeface="Times New Roman" panose="02020603050405020304" pitchFamily="18" charset="0"/>
                <a:ea typeface="Times New Roman" panose="02020603050405020304" pitchFamily="18" charset="0"/>
              </a:rPr>
              <a:t> 		</a:t>
            </a:r>
            <a:r>
              <a:rPr lang="en-US" altLang="es-ES" sz="1200" spc="400" dirty="0">
                <a:latin typeface="Arial" panose="020B0604020202020204" pitchFamily="34" charset="0"/>
                <a:ea typeface="Times New Roman" panose="02020603050405020304" pitchFamily="18" charset="0"/>
              </a:rPr>
              <a:t> </a:t>
            </a:r>
            <a:r>
              <a:rPr lang="es-ES" sz="1200" spc="400" dirty="0">
                <a:effectLst/>
                <a:latin typeface="+mj-lt"/>
                <a:ea typeface="Times New Roman" panose="02020603050405020304" pitchFamily="18" charset="0"/>
              </a:rPr>
              <a:t>10001000</a:t>
            </a:r>
            <a:r>
              <a:rPr lang="en-US" altLang="es-ES" sz="1200" dirty="0">
                <a:latin typeface="Arial" panose="020B0604020202020204" pitchFamily="34" charset="0"/>
                <a:ea typeface="Times New Roman" panose="02020603050405020304" pitchFamily="18" charset="0"/>
              </a:rPr>
              <a:t> [</a:t>
            </a:r>
            <a:r>
              <a:rPr lang="es-ES" sz="1200" dirty="0">
                <a:effectLst/>
                <a:latin typeface="Times New Roman" panose="02020603050405020304" pitchFamily="18" charset="0"/>
                <a:ea typeface="Times New Roman" panose="02020603050405020304" pitchFamily="18" charset="0"/>
              </a:rPr>
              <a:t>(-8)</a:t>
            </a:r>
            <a:r>
              <a:rPr lang="es-ES" sz="1200" baseline="-25000" dirty="0">
                <a:effectLst/>
                <a:latin typeface="Times New Roman" panose="02020603050405020304" pitchFamily="18" charset="0"/>
                <a:ea typeface="Times New Roman" panose="02020603050405020304" pitchFamily="18" charset="0"/>
              </a:rPr>
              <a:t>10</a:t>
            </a:r>
            <a:r>
              <a:rPr lang="es-ES" sz="1200" dirty="0">
                <a:effectLst/>
                <a:latin typeface="Times New Roman" panose="02020603050405020304" pitchFamily="18" charset="0"/>
                <a:ea typeface="Times New Roman" panose="02020603050405020304" pitchFamily="18" charset="0"/>
              </a:rPr>
              <a:t>]</a:t>
            </a:r>
            <a:r>
              <a:rPr lang="es-ES" sz="1800" dirty="0">
                <a:effectLst/>
                <a:latin typeface="Times New Roman" panose="02020603050405020304" pitchFamily="18" charset="0"/>
                <a:ea typeface="Times New Roman" panose="02020603050405020304" pitchFamily="18" charset="0"/>
              </a:rPr>
              <a:t> 		</a:t>
            </a:r>
            <a:r>
              <a:rPr lang="en-US" altLang="es-ES" sz="1200" spc="400" dirty="0">
                <a:latin typeface="Arial" panose="020B0604020202020204" pitchFamily="34" charset="0"/>
                <a:ea typeface="Times New Roman" panose="02020603050405020304" pitchFamily="18" charset="0"/>
              </a:rPr>
              <a:t>   </a:t>
            </a:r>
            <a:r>
              <a:rPr lang="es-ES" sz="1200" spc="400" dirty="0">
                <a:effectLst/>
                <a:latin typeface="+mj-lt"/>
                <a:ea typeface="Times New Roman" panose="02020603050405020304" pitchFamily="18" charset="0"/>
              </a:rPr>
              <a:t>00101111</a:t>
            </a:r>
            <a:r>
              <a:rPr lang="en-US" altLang="es-ES" sz="1200" dirty="0">
                <a:latin typeface="Arial" panose="020B0604020202020204" pitchFamily="34" charset="0"/>
                <a:ea typeface="Times New Roman" panose="02020603050405020304" pitchFamily="18" charset="0"/>
              </a:rPr>
              <a:t> [</a:t>
            </a:r>
            <a:r>
              <a:rPr lang="es-ES" sz="1200" dirty="0">
                <a:effectLst/>
                <a:latin typeface="Times New Roman" panose="02020603050405020304" pitchFamily="18" charset="0"/>
                <a:ea typeface="Times New Roman" panose="02020603050405020304" pitchFamily="18" charset="0"/>
              </a:rPr>
              <a:t>(47)</a:t>
            </a:r>
            <a:r>
              <a:rPr lang="es-ES" sz="1200" baseline="-25000" dirty="0">
                <a:effectLst/>
                <a:latin typeface="Times New Roman" panose="02020603050405020304" pitchFamily="18" charset="0"/>
                <a:ea typeface="Times New Roman" panose="02020603050405020304" pitchFamily="18" charset="0"/>
              </a:rPr>
              <a:t>10</a:t>
            </a:r>
            <a:r>
              <a:rPr lang="es-ES" sz="1200" dirty="0">
                <a:effectLst/>
                <a:latin typeface="Times New Roman" panose="02020603050405020304" pitchFamily="18" charset="0"/>
                <a:ea typeface="Times New Roman" panose="02020603050405020304" pitchFamily="18" charset="0"/>
              </a:rPr>
              <a:t>]</a:t>
            </a:r>
            <a:r>
              <a:rPr lang="es-ES" sz="1800" dirty="0">
                <a:effectLst/>
                <a:latin typeface="Times New Roman" panose="02020603050405020304" pitchFamily="18" charset="0"/>
                <a:ea typeface="Times New Roman" panose="02020603050405020304" pitchFamily="18" charset="0"/>
              </a:rPr>
              <a:t> </a:t>
            </a:r>
            <a:endParaRPr kumimoji="0" lang="en-US" altLang="es-ES" sz="1200" b="1" i="0" u="none" strike="noStrike" cap="none" spc="400" normalizeH="0" dirty="0">
              <a:ln>
                <a:noFill/>
              </a:ln>
              <a:solidFill>
                <a:schemeClr val="tx1"/>
              </a:solidFill>
              <a:effectLst/>
              <a:latin typeface="+mj-l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endParaRPr kumimoji="0" lang="es-E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r>
              <a:rPr kumimoji="0" lang="es-E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Complemento a 2</a:t>
            </a: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g.   1 0 0 0 1 0 1 0			h.   0 0 0 0 1 0 1 0		i.    1 0 0 0 1 0 1 0</a:t>
            </a: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s-ES" altLang="es-ES" sz="1200" b="0"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+ 1 0 1 1 0 0 1 0</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s-ES" altLang="es-ES" sz="1200" b="0"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 + 1 0 0 1 0 0 1 0</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s-ES" altLang="es-ES" sz="1200" b="0" i="0" u="sng" strike="noStrike" cap="none" normalizeH="0" baseline="0" dirty="0">
                <a:ln>
                  <a:noFill/>
                </a:ln>
                <a:solidFill>
                  <a:schemeClr val="tx1"/>
                </a:solidFill>
                <a:effectLst/>
                <a:latin typeface="Arial" panose="020B0604020202020204" pitchFamily="34" charset="0"/>
                <a:ea typeface="Times New Roman" panose="02020603050405020304" pitchFamily="18" charset="0"/>
              </a:rPr>
              <a:t>+ 0 0 1 1 1 0 0 1</a:t>
            </a: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r>
              <a:rPr lang="es-ES" sz="1200" strike="sngStrike" spc="400" dirty="0">
                <a:latin typeface="Times New Roman" panose="02020603050405020304" pitchFamily="18" charset="0"/>
                <a:ea typeface="Times New Roman" panose="02020603050405020304" pitchFamily="18" charset="0"/>
              </a:rPr>
              <a:t>  </a:t>
            </a:r>
            <a:r>
              <a:rPr lang="es-ES" sz="1200" strike="sngStrike" spc="400" dirty="0">
                <a:effectLst/>
                <a:latin typeface="Times New Roman" panose="02020603050405020304" pitchFamily="18" charset="0"/>
                <a:ea typeface="Times New Roman" panose="02020603050405020304" pitchFamily="18" charset="0"/>
              </a:rPr>
              <a:t>00111100</a:t>
            </a:r>
            <a:r>
              <a:rPr lang="es-ES" sz="1200" spc="400" dirty="0">
                <a:effectLst/>
                <a:latin typeface="Times New Roman" panose="02020603050405020304" pitchFamily="18" charset="0"/>
                <a:ea typeface="Times New Roman" panose="02020603050405020304" pitchFamily="18" charset="0"/>
              </a:rPr>
              <a:t> </a:t>
            </a:r>
            <a:r>
              <a:rPr lang="es-ES" sz="1200" dirty="0">
                <a:effectLst/>
                <a:latin typeface="+mj-lt"/>
                <a:ea typeface="Times New Roman" panose="02020603050405020304" pitchFamily="18" charset="0"/>
              </a:rPr>
              <a:t>Fuera de rango</a:t>
            </a:r>
            <a:r>
              <a:rPr lang="es-ES" sz="1200" dirty="0">
                <a:effectLst/>
                <a:latin typeface="Times New Roman" panose="02020603050405020304" pitchFamily="18" charset="0"/>
                <a:ea typeface="Times New Roman" panose="02020603050405020304" pitchFamily="18" charset="0"/>
              </a:rPr>
              <a:t>	</a:t>
            </a:r>
            <a:r>
              <a:rPr lang="en-US" altLang="es-ES" sz="1200" spc="400" dirty="0">
                <a:latin typeface="Arial" panose="020B0604020202020204" pitchFamily="34" charset="0"/>
                <a:ea typeface="Times New Roman" panose="02020603050405020304" pitchFamily="18" charset="0"/>
              </a:rPr>
              <a:t> 	   </a:t>
            </a:r>
            <a:r>
              <a:rPr lang="es-ES" sz="1200" spc="350" dirty="0">
                <a:effectLst/>
                <a:latin typeface="+mj-lt"/>
                <a:ea typeface="Times New Roman" panose="02020603050405020304" pitchFamily="18" charset="0"/>
              </a:rPr>
              <a:t>10011100</a:t>
            </a:r>
            <a:r>
              <a:rPr lang="en-US" altLang="es-ES" sz="1200" spc="350" dirty="0">
                <a:latin typeface="Arial" panose="020B0604020202020204" pitchFamily="34" charset="0"/>
                <a:ea typeface="Times New Roman" panose="02020603050405020304" pitchFamily="18" charset="0"/>
              </a:rPr>
              <a:t> </a:t>
            </a:r>
            <a:r>
              <a:rPr lang="en-US" altLang="es-ES" sz="1200" dirty="0">
                <a:latin typeface="Arial" panose="020B0604020202020204" pitchFamily="34" charset="0"/>
                <a:ea typeface="Times New Roman" panose="02020603050405020304" pitchFamily="18" charset="0"/>
              </a:rPr>
              <a:t>[</a:t>
            </a:r>
            <a:r>
              <a:rPr lang="es-ES" sz="1200" dirty="0">
                <a:effectLst/>
                <a:latin typeface="Times New Roman" panose="02020603050405020304" pitchFamily="18" charset="0"/>
                <a:ea typeface="Times New Roman" panose="02020603050405020304" pitchFamily="18" charset="0"/>
              </a:rPr>
              <a:t>(-100)</a:t>
            </a:r>
            <a:r>
              <a:rPr lang="es-ES" sz="1200" baseline="-25000" dirty="0">
                <a:effectLst/>
                <a:latin typeface="Times New Roman" panose="02020603050405020304" pitchFamily="18" charset="0"/>
                <a:ea typeface="Times New Roman" panose="02020603050405020304" pitchFamily="18" charset="0"/>
              </a:rPr>
              <a:t>10</a:t>
            </a:r>
            <a:r>
              <a:rPr lang="es-ES" sz="1200" dirty="0">
                <a:effectLst/>
                <a:latin typeface="Times New Roman" panose="02020603050405020304" pitchFamily="18" charset="0"/>
                <a:ea typeface="Times New Roman" panose="02020603050405020304" pitchFamily="18" charset="0"/>
              </a:rPr>
              <a:t>] 	 </a:t>
            </a:r>
            <a:r>
              <a:rPr lang="en-US" altLang="es-ES" sz="1200" spc="400" dirty="0">
                <a:latin typeface="Arial" panose="020B0604020202020204" pitchFamily="34" charset="0"/>
                <a:ea typeface="Times New Roman" panose="02020603050405020304" pitchFamily="18" charset="0"/>
              </a:rPr>
              <a:t>  </a:t>
            </a:r>
            <a:r>
              <a:rPr lang="es-ES" sz="1200" spc="400" dirty="0">
                <a:effectLst/>
                <a:latin typeface="+mj-lt"/>
                <a:ea typeface="Times New Roman" panose="02020603050405020304" pitchFamily="18" charset="0"/>
              </a:rPr>
              <a:t>11000011</a:t>
            </a:r>
            <a:r>
              <a:rPr lang="en-US" altLang="es-ES" sz="1200" spc="400" dirty="0">
                <a:latin typeface="Arial" panose="020B0604020202020204" pitchFamily="34" charset="0"/>
                <a:ea typeface="Times New Roman" panose="02020603050405020304" pitchFamily="18" charset="0"/>
              </a:rPr>
              <a:t> </a:t>
            </a:r>
            <a:r>
              <a:rPr lang="en-US" altLang="es-ES" sz="1200" dirty="0">
                <a:latin typeface="Arial" panose="020B0604020202020204" pitchFamily="34" charset="0"/>
                <a:ea typeface="Times New Roman" panose="02020603050405020304" pitchFamily="18" charset="0"/>
              </a:rPr>
              <a:t>[</a:t>
            </a:r>
            <a:r>
              <a:rPr lang="es-ES" sz="1200" dirty="0">
                <a:effectLst/>
                <a:latin typeface="Times New Roman" panose="02020603050405020304" pitchFamily="18" charset="0"/>
                <a:ea typeface="Times New Roman" panose="02020603050405020304" pitchFamily="18" charset="0"/>
              </a:rPr>
              <a:t>(-61)</a:t>
            </a:r>
            <a:r>
              <a:rPr lang="es-ES" sz="1200" baseline="-25000" dirty="0">
                <a:effectLst/>
                <a:latin typeface="Times New Roman" panose="02020603050405020304" pitchFamily="18" charset="0"/>
                <a:ea typeface="Times New Roman" panose="02020603050405020304" pitchFamily="18" charset="0"/>
              </a:rPr>
              <a:t>10</a:t>
            </a:r>
            <a:r>
              <a:rPr lang="es-ES" sz="1200" dirty="0">
                <a:effectLst/>
                <a:latin typeface="Times New Roman" panose="02020603050405020304" pitchFamily="18" charset="0"/>
                <a:ea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tab pos="320675" algn="l"/>
              </a:tabLst>
            </a:pPr>
            <a:r>
              <a:rPr lang="es-ES" sz="1200" dirty="0">
                <a:effectLst/>
                <a:latin typeface="+mj-lt"/>
                <a:ea typeface="Times New Roman" panose="02020603050405020304" pitchFamily="18" charset="0"/>
              </a:rPr>
              <a:t> (la suma de dos negativos no puede dar un positivo)</a:t>
            </a:r>
            <a:endParaRPr kumimoji="0" lang="en-US" altLang="es-ES" sz="1200" b="0" i="0" u="none" strike="noStrike" cap="none" spc="400" normalizeH="0" dirty="0">
              <a:ln>
                <a:noFill/>
              </a:ln>
              <a:solidFill>
                <a:schemeClr val="tx1"/>
              </a:solidFill>
              <a:effectLst/>
              <a:latin typeface="+mj-lt"/>
            </a:endParaRPr>
          </a:p>
        </p:txBody>
      </p:sp>
      <p:sp>
        <p:nvSpPr>
          <p:cNvPr id="2" name="Marcador de número de diapositiva 1">
            <a:extLst>
              <a:ext uri="{FF2B5EF4-FFF2-40B4-BE49-F238E27FC236}">
                <a16:creationId xmlns:a16="http://schemas.microsoft.com/office/drawing/2014/main" id="{B0B97E05-29D6-482E-BCD7-118E989259A3}"/>
              </a:ext>
            </a:extLst>
          </p:cNvPr>
          <p:cNvSpPr>
            <a:spLocks noGrp="1"/>
          </p:cNvSpPr>
          <p:nvPr>
            <p:ph type="sldNum" sz="quarter" idx="12"/>
          </p:nvPr>
        </p:nvSpPr>
        <p:spPr/>
        <p:txBody>
          <a:bodyPr/>
          <a:lstStyle/>
          <a:p>
            <a:fld id="{78733FC4-8689-4CA5-A153-34ADD6EFE592}" type="slidenum">
              <a:rPr lang="es-ES" smtClean="0"/>
              <a:t>121</a:t>
            </a:fld>
            <a:endParaRPr lang="es-ES"/>
          </a:p>
        </p:txBody>
      </p:sp>
    </p:spTree>
    <p:custDataLst>
      <p:tags r:id="rId1"/>
    </p:custDataLst>
    <p:extLst>
      <p:ext uri="{BB962C8B-B14F-4D97-AF65-F5344CB8AC3E}">
        <p14:creationId xmlns:p14="http://schemas.microsoft.com/office/powerpoint/2010/main" val="97026268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92" name="CustomShape 4"/>
          <p:cNvSpPr/>
          <p:nvPr/>
        </p:nvSpPr>
        <p:spPr>
          <a:xfrm>
            <a:off x="2714760" y="4221000"/>
            <a:ext cx="6429240" cy="91440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3" name="CustomShape 5"/>
          <p:cNvSpPr/>
          <p:nvPr/>
        </p:nvSpPr>
        <p:spPr>
          <a:xfrm>
            <a:off x="2700360" y="4221000"/>
            <a:ext cx="136440" cy="914400"/>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94" name="CustomShape 6"/>
          <p:cNvSpPr/>
          <p:nvPr/>
        </p:nvSpPr>
        <p:spPr>
          <a:xfrm>
            <a:off x="3249360" y="4376880"/>
            <a:ext cx="4839480" cy="489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s-ES" sz="2600" b="0" strike="noStrike" spc="-1" dirty="0">
                <a:solidFill>
                  <a:srgbClr val="FFFFFF"/>
                </a:solidFill>
                <a:uFill>
                  <a:solidFill>
                    <a:srgbClr val="FFFFFF"/>
                  </a:solidFill>
                </a:uFill>
                <a:latin typeface="45 Helvetica Light"/>
              </a:rPr>
              <a:t>Tema 7. </a:t>
            </a:r>
            <a:r>
              <a:rPr lang="es-ES" altLang="es-ES" sz="2800" dirty="0">
                <a:solidFill>
                  <a:schemeClr val="bg1"/>
                </a:solidFill>
                <a:latin typeface="45 Helvetica Light" charset="0"/>
              </a:rPr>
              <a:t>Digital</a:t>
            </a:r>
            <a:endParaRPr lang="es-ES" sz="2400" b="0" strike="noStrike" spc="-1" dirty="0">
              <a:solidFill>
                <a:srgbClr val="000000"/>
              </a:solidFill>
              <a:uFill>
                <a:solidFill>
                  <a:srgbClr val="FFFFFF"/>
                </a:solidFill>
              </a:uFill>
              <a:latin typeface="Arial"/>
            </a:endParaRPr>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122</a:t>
            </a:fld>
            <a:endParaRPr lang="es-ES" sz="24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71775033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2">
            <a:extLst>
              <a:ext uri="{FF2B5EF4-FFF2-40B4-BE49-F238E27FC236}">
                <a16:creationId xmlns:a16="http://schemas.microsoft.com/office/drawing/2014/main" id="{2E88BC2C-DD93-E5FE-3118-E2ADBFC96540}"/>
              </a:ext>
            </a:extLst>
          </p:cNvPr>
          <p:cNvSpPr>
            <a:spLocks noChangeArrowheads="1"/>
          </p:cNvSpPr>
          <p:nvPr/>
        </p:nvSpPr>
        <p:spPr bwMode="auto">
          <a:xfrm>
            <a:off x="-1" y="859721"/>
            <a:ext cx="8913181" cy="2226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9656" tIns="0" rIns="545928" bIns="558624"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Problema 1. </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Utilizando los mapas de Karnaugh, simplificar las siguientes funciones de conmutación, obtenerlas en función de suma de productos o producto de sumas:</a:t>
            </a:r>
            <a:endParaRPr kumimoji="0" lang="es-ES" altLang="es-ES" sz="6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a:t>
            </a:r>
            <a:r>
              <a:rPr kumimoji="0" lang="es-ES" altLang="es-ES" sz="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1</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r>
              <a:rPr kumimoji="0" lang="es-ES" altLang="es-ES" sz="12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w,x,y,z</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 </a:t>
            </a:r>
            <a:r>
              <a:rPr kumimoji="0" lang="en-US" altLang="es-ES" sz="12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rPr>
              <a:t>å</a:t>
            </a:r>
            <a:r>
              <a:rPr kumimoji="0" lang="es-ES" altLang="es-ES" sz="1200" b="0" i="0" u="none" strike="noStrike" cap="none" normalizeH="0" baseline="0" dirty="0">
                <a:ln>
                  <a:noFill/>
                </a:ln>
                <a:solidFill>
                  <a:schemeClr val="tx1"/>
                </a:solidFill>
                <a:effectLst/>
                <a:ea typeface="Times New Roman" panose="02020603050405020304" pitchFamily="18" charset="0"/>
              </a:rPr>
              <a:t>m(5,6,9,10)</a:t>
            </a:r>
            <a:endParaRPr kumimoji="0" lang="es-ES" altLang="es-ES" sz="6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a:t>
            </a:r>
            <a:r>
              <a:rPr kumimoji="0" lang="es-ES" altLang="es-ES" sz="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2</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r>
              <a:rPr kumimoji="0" lang="es-ES" altLang="es-ES" sz="12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x,y,z</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 </a:t>
            </a:r>
            <a:r>
              <a:rPr kumimoji="0" lang="en-US" altLang="es-ES" sz="12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rPr>
              <a:t>å</a:t>
            </a:r>
            <a:r>
              <a:rPr kumimoji="0" lang="es-ES" altLang="es-ES" sz="1200" b="0" i="0" u="none" strike="noStrike" cap="none" normalizeH="0" baseline="0" dirty="0">
                <a:ln>
                  <a:noFill/>
                </a:ln>
                <a:solidFill>
                  <a:schemeClr val="tx1"/>
                </a:solidFill>
                <a:effectLst/>
                <a:ea typeface="Times New Roman" panose="02020603050405020304" pitchFamily="18" charset="0"/>
              </a:rPr>
              <a:t>m(2,3,4,5,6,7)</a:t>
            </a:r>
            <a:endParaRPr kumimoji="0" lang="es-ES" altLang="es-ES" sz="6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a:t>
            </a:r>
            <a:r>
              <a:rPr kumimoji="0" lang="es-ES" altLang="es-ES" sz="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3</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r>
              <a:rPr kumimoji="0" lang="es-ES" altLang="es-ES" sz="12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x,y,z</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 </a:t>
            </a:r>
            <a:r>
              <a:rPr kumimoji="0" lang="en-US" altLang="es-ES" sz="12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rPr>
              <a:t>å</a:t>
            </a:r>
            <a:r>
              <a:rPr kumimoji="0" lang="es-ES" altLang="es-ES" sz="1200" b="0" i="0" u="none" strike="noStrike" cap="none" normalizeH="0" baseline="0" dirty="0">
                <a:ln>
                  <a:noFill/>
                </a:ln>
                <a:solidFill>
                  <a:schemeClr val="tx1"/>
                </a:solidFill>
                <a:effectLst/>
                <a:ea typeface="Times New Roman" panose="02020603050405020304" pitchFamily="18" charset="0"/>
              </a:rPr>
              <a:t>m(2,4,5,6)</a:t>
            </a:r>
            <a:endParaRPr kumimoji="0" lang="es-ES" altLang="es-ES" sz="6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a:t>
            </a:r>
            <a:r>
              <a:rPr kumimoji="0" lang="es-ES" altLang="es-ES" sz="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4</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r>
              <a:rPr kumimoji="0" lang="es-ES" altLang="es-ES" sz="12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w,x,y,z</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 </a:t>
            </a:r>
            <a:r>
              <a:rPr kumimoji="0" lang="en-US" altLang="es-ES" sz="12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rPr>
              <a:t>å</a:t>
            </a:r>
            <a:r>
              <a:rPr kumimoji="0" lang="es-ES" altLang="es-ES" sz="1200" b="0" i="0" u="none" strike="noStrike" cap="none" normalizeH="0" baseline="0" dirty="0">
                <a:ln>
                  <a:noFill/>
                </a:ln>
                <a:solidFill>
                  <a:schemeClr val="tx1"/>
                </a:solidFill>
                <a:effectLst/>
                <a:ea typeface="Times New Roman" panose="02020603050405020304" pitchFamily="18" charset="0"/>
              </a:rPr>
              <a:t>m(3,6,7,11,12,14,15)</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Problema 2.</a:t>
            </a: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Para cada una de las funciones dadas a continuación, dibujar un circuito con puertas AND, OR Y NOT que la sintetice:</a:t>
            </a: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8" name="Rectangle 23">
            <a:extLst>
              <a:ext uri="{FF2B5EF4-FFF2-40B4-BE49-F238E27FC236}">
                <a16:creationId xmlns:a16="http://schemas.microsoft.com/office/drawing/2014/main" id="{5F76D8B6-EC67-F3BF-98FD-C6394A122618}"/>
              </a:ext>
            </a:extLst>
          </p:cNvPr>
          <p:cNvSpPr>
            <a:spLocks noChangeArrowheads="1"/>
          </p:cNvSpPr>
          <p:nvPr/>
        </p:nvSpPr>
        <p:spPr bwMode="auto">
          <a:xfrm>
            <a:off x="0" y="3632175"/>
            <a:ext cx="879703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9656" tIns="45720" rIns="91440" bIns="45720" numCol="1" anchor="ctr" anchorCtr="0" compatLnSpc="1">
            <a:prstTxWarp prst="textNoShape">
              <a:avLst/>
            </a:prstTxWarp>
            <a:spAutoFit/>
          </a:bodyPr>
          <a:lstStyle>
            <a:lvl1pPr eaLnBrk="0" fontAlgn="base" hangingPunct="0">
              <a:spcBef>
                <a:spcPct val="0"/>
              </a:spcBef>
              <a:spcAft>
                <a:spcPct val="0"/>
              </a:spcAft>
              <a:tabLst>
                <a:tab pos="588963" algn="l"/>
              </a:tabLst>
              <a:defRPr>
                <a:solidFill>
                  <a:schemeClr val="tx1"/>
                </a:solidFill>
                <a:latin typeface="Arial" panose="020B0604020202020204" pitchFamily="34" charset="0"/>
              </a:defRPr>
            </a:lvl1pPr>
            <a:lvl2pPr eaLnBrk="0" fontAlgn="base" hangingPunct="0">
              <a:spcBef>
                <a:spcPct val="0"/>
              </a:spcBef>
              <a:spcAft>
                <a:spcPct val="0"/>
              </a:spcAft>
              <a:tabLst>
                <a:tab pos="588963" algn="l"/>
              </a:tabLst>
              <a:defRPr>
                <a:solidFill>
                  <a:schemeClr val="tx1"/>
                </a:solidFill>
                <a:latin typeface="Arial" panose="020B0604020202020204" pitchFamily="34" charset="0"/>
              </a:defRPr>
            </a:lvl2pPr>
            <a:lvl3pPr eaLnBrk="0" fontAlgn="base" hangingPunct="0">
              <a:spcBef>
                <a:spcPct val="0"/>
              </a:spcBef>
              <a:spcAft>
                <a:spcPct val="0"/>
              </a:spcAft>
              <a:tabLst>
                <a:tab pos="588963" algn="l"/>
              </a:tabLst>
              <a:defRPr>
                <a:solidFill>
                  <a:schemeClr val="tx1"/>
                </a:solidFill>
                <a:latin typeface="Arial" panose="020B0604020202020204" pitchFamily="34" charset="0"/>
              </a:defRPr>
            </a:lvl3pPr>
            <a:lvl4pPr eaLnBrk="0" fontAlgn="base" hangingPunct="0">
              <a:spcBef>
                <a:spcPct val="0"/>
              </a:spcBef>
              <a:spcAft>
                <a:spcPct val="0"/>
              </a:spcAft>
              <a:tabLst>
                <a:tab pos="588963" algn="l"/>
              </a:tabLst>
              <a:defRPr>
                <a:solidFill>
                  <a:schemeClr val="tx1"/>
                </a:solidFill>
                <a:latin typeface="Arial" panose="020B0604020202020204" pitchFamily="34" charset="0"/>
              </a:defRPr>
            </a:lvl4pPr>
            <a:lvl5pPr eaLnBrk="0" fontAlgn="base" hangingPunct="0">
              <a:spcBef>
                <a:spcPct val="0"/>
              </a:spcBef>
              <a:spcAft>
                <a:spcPct val="0"/>
              </a:spcAft>
              <a:tabLst>
                <a:tab pos="588963" algn="l"/>
              </a:tabLst>
              <a:defRPr>
                <a:solidFill>
                  <a:schemeClr val="tx1"/>
                </a:solidFill>
                <a:latin typeface="Arial" panose="020B0604020202020204" pitchFamily="34" charset="0"/>
              </a:defRPr>
            </a:lvl5pPr>
            <a:lvl6pPr eaLnBrk="0" fontAlgn="base" hangingPunct="0">
              <a:spcBef>
                <a:spcPct val="0"/>
              </a:spcBef>
              <a:spcAft>
                <a:spcPct val="0"/>
              </a:spcAft>
              <a:tabLst>
                <a:tab pos="588963" algn="l"/>
              </a:tabLst>
              <a:defRPr>
                <a:solidFill>
                  <a:schemeClr val="tx1"/>
                </a:solidFill>
                <a:latin typeface="Arial" panose="020B0604020202020204" pitchFamily="34" charset="0"/>
              </a:defRPr>
            </a:lvl6pPr>
            <a:lvl7pPr eaLnBrk="0" fontAlgn="base" hangingPunct="0">
              <a:spcBef>
                <a:spcPct val="0"/>
              </a:spcBef>
              <a:spcAft>
                <a:spcPct val="0"/>
              </a:spcAft>
              <a:tabLst>
                <a:tab pos="588963" algn="l"/>
              </a:tabLst>
              <a:defRPr>
                <a:solidFill>
                  <a:schemeClr val="tx1"/>
                </a:solidFill>
                <a:latin typeface="Arial" panose="020B0604020202020204" pitchFamily="34" charset="0"/>
              </a:defRPr>
            </a:lvl7pPr>
            <a:lvl8pPr eaLnBrk="0" fontAlgn="base" hangingPunct="0">
              <a:spcBef>
                <a:spcPct val="0"/>
              </a:spcBef>
              <a:spcAft>
                <a:spcPct val="0"/>
              </a:spcAft>
              <a:tabLst>
                <a:tab pos="588963" algn="l"/>
              </a:tabLst>
              <a:defRPr>
                <a:solidFill>
                  <a:schemeClr val="tx1"/>
                </a:solidFill>
                <a:latin typeface="Arial" panose="020B0604020202020204" pitchFamily="34" charset="0"/>
              </a:defRPr>
            </a:lvl8pPr>
            <a:lvl9pPr eaLnBrk="0" fontAlgn="base" hangingPunct="0">
              <a:spcBef>
                <a:spcPct val="0"/>
              </a:spcBef>
              <a:spcAft>
                <a:spcPct val="0"/>
              </a:spcAft>
              <a:tabLst>
                <a:tab pos="588963"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588963" algn="l"/>
              </a:tabLst>
            </a:pPr>
            <a:r>
              <a:rPr kumimoji="0" lang="en-US" altLang="es-ES" sz="1200" b="1" i="0" u="none" strike="noStrike" cap="none" normalizeH="0" baseline="0" dirty="0" err="1">
                <a:ln>
                  <a:noFill/>
                </a:ln>
                <a:solidFill>
                  <a:schemeClr val="tx1"/>
                </a:solidFill>
                <a:effectLst/>
                <a:latin typeface="+mj-lt"/>
                <a:ea typeface="Times New Roman" panose="02020603050405020304" pitchFamily="18" charset="0"/>
              </a:rPr>
              <a:t>Problema</a:t>
            </a:r>
            <a:r>
              <a:rPr kumimoji="0" lang="en-US" altLang="es-ES" sz="1200" b="1" i="0" u="none" strike="noStrike" cap="none" normalizeH="0" baseline="0" dirty="0">
                <a:ln>
                  <a:noFill/>
                </a:ln>
                <a:solidFill>
                  <a:schemeClr val="tx1"/>
                </a:solidFill>
                <a:effectLst/>
                <a:latin typeface="+mj-lt"/>
                <a:ea typeface="Times New Roman" panose="02020603050405020304" pitchFamily="18" charset="0"/>
              </a:rPr>
              <a:t> 3. </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rPr>
              <a:t>En un proceso químico la temperatura de la mezcla se ha de mantener entre los valores -4ºC y 4ºC, ambos incluidos. El sensor de temperatura en su salida ofrece la medida en cuatro bits codificados en complemento a 2. Se va a diseñar un circuito tal que si la temperatura de la mezcla está fuera de margen se activa una alarma luminosa, constituida por un LED, que se enciende cuando se le aplica un valor de tensión alta.</a:t>
            </a:r>
          </a:p>
          <a:p>
            <a:pPr marL="0" marR="0" lvl="0" indent="0" algn="just" defTabSz="914400" rtl="0" eaLnBrk="0" fontAlgn="base" latinLnBrk="0" hangingPunct="0">
              <a:lnSpc>
                <a:spcPct val="100000"/>
              </a:lnSpc>
              <a:spcBef>
                <a:spcPct val="0"/>
              </a:spcBef>
              <a:spcAft>
                <a:spcPct val="0"/>
              </a:spcAft>
              <a:buClrTx/>
              <a:buSzTx/>
              <a:buFontTx/>
              <a:buNone/>
              <a:tabLst>
                <a:tab pos="588963" algn="l"/>
              </a:tabLst>
            </a:pPr>
            <a:br>
              <a:rPr kumimoji="0" lang="es-ES" altLang="es-ES" sz="1200" b="0" i="0" u="none" strike="noStrike" cap="none" normalizeH="0" baseline="0" dirty="0">
                <a:ln>
                  <a:noFill/>
                </a:ln>
                <a:solidFill>
                  <a:schemeClr val="tx1"/>
                </a:solidFill>
                <a:effectLst/>
                <a:latin typeface="+mj-lt"/>
                <a:ea typeface="Times New Roman" panose="02020603050405020304" pitchFamily="18" charset="0"/>
              </a:rPr>
            </a:br>
            <a:r>
              <a:rPr kumimoji="0" lang="en-US" altLang="es-ES" sz="1200" b="0" i="0" u="none" strike="noStrike" cap="none" normalizeH="0" baseline="0" dirty="0">
                <a:ln>
                  <a:noFill/>
                </a:ln>
                <a:solidFill>
                  <a:schemeClr val="tx1"/>
                </a:solidFill>
                <a:effectLst/>
                <a:latin typeface="+mj-lt"/>
                <a:ea typeface="Times New Roman" panose="02020603050405020304" pitchFamily="18" charset="0"/>
              </a:rPr>
              <a:t>Se </a:t>
            </a:r>
            <a:r>
              <a:rPr kumimoji="0" lang="en-US" altLang="es-ES" sz="1200" b="0" i="0" u="none" strike="noStrike" cap="none" normalizeH="0" baseline="0" dirty="0" err="1">
                <a:ln>
                  <a:noFill/>
                </a:ln>
                <a:solidFill>
                  <a:schemeClr val="tx1"/>
                </a:solidFill>
                <a:effectLst/>
                <a:latin typeface="+mj-lt"/>
                <a:ea typeface="Times New Roman" panose="02020603050405020304" pitchFamily="18" charset="0"/>
              </a:rPr>
              <a:t>pide</a:t>
            </a:r>
            <a:r>
              <a:rPr kumimoji="0" lang="en-US" altLang="es-ES" sz="1200" b="0" i="0" u="none" strike="noStrike" cap="none" normalizeH="0" baseline="0" dirty="0">
                <a:ln>
                  <a:noFill/>
                </a:ln>
                <a:solidFill>
                  <a:schemeClr val="tx1"/>
                </a:solidFill>
                <a:effectLst/>
                <a:latin typeface="+mj-lt"/>
                <a:ea typeface="Times New Roman" panose="02020603050405020304" pitchFamily="18" charset="0"/>
              </a:rPr>
              <a:t>:</a:t>
            </a:r>
            <a:endParaRPr kumimoji="0" lang="es-ES" altLang="es-ES" sz="1200" b="0" i="0" u="none" strike="noStrike" cap="none" normalizeH="0" baseline="0" dirty="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Char char="•"/>
              <a:tabLst>
                <a:tab pos="588963" algn="l"/>
              </a:tabLst>
            </a:pP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Calibri" panose="020F0502020204030204" pitchFamily="34" charset="0"/>
              </a:rPr>
              <a:t>Escribir la tabla de verdad del sistema.</a:t>
            </a:r>
            <a:endParaRPr kumimoji="0" lang="es-ES" altLang="es-ES" sz="1200" b="0" i="0" u="none" strike="noStrike" cap="none" normalizeH="0" baseline="0" dirty="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Char char="•"/>
              <a:tabLst>
                <a:tab pos="588963" algn="l"/>
              </a:tabLst>
            </a:pP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Calibri" panose="020F0502020204030204" pitchFamily="34" charset="0"/>
              </a:rPr>
              <a:t>Expresar la variable de salida en forma de suma de productos.</a:t>
            </a:r>
            <a:endParaRPr kumimoji="0" lang="es-ES" altLang="es-ES" sz="1200" b="0" i="0" u="none" strike="noStrike" cap="none" normalizeH="0" baseline="0" dirty="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Char char="•"/>
              <a:tabLst>
                <a:tab pos="588963" algn="l"/>
              </a:tabLst>
            </a:pP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Calibri" panose="020F0502020204030204" pitchFamily="34" charset="0"/>
              </a:rPr>
              <a:t>Simplificar la función por el método que se crea más conveniente.</a:t>
            </a:r>
            <a:endParaRPr kumimoji="0" lang="es-ES" altLang="es-ES" sz="1200" b="0" i="0" u="none" strike="noStrike" cap="none" normalizeH="0" baseline="0" dirty="0">
              <a:ln>
                <a:noFill/>
              </a:ln>
              <a:solidFill>
                <a:schemeClr val="tx1"/>
              </a:solidFill>
              <a:effectLst/>
              <a:latin typeface="+mj-lt"/>
            </a:endParaRPr>
          </a:p>
          <a:p>
            <a:pPr marL="0" marR="0" lvl="0" indent="0" algn="just" defTabSz="914400" rtl="0" eaLnBrk="0" fontAlgn="base" latinLnBrk="0" hangingPunct="0">
              <a:lnSpc>
                <a:spcPct val="100000"/>
              </a:lnSpc>
              <a:spcBef>
                <a:spcPct val="0"/>
              </a:spcBef>
              <a:spcAft>
                <a:spcPct val="0"/>
              </a:spcAft>
              <a:buClrTx/>
              <a:buSzTx/>
              <a:buFontTx/>
              <a:buChar char="•"/>
              <a:tabLst>
                <a:tab pos="588963" algn="l"/>
              </a:tabLst>
            </a:pP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Calibri" panose="020F0502020204030204" pitchFamily="34" charset="0"/>
              </a:rPr>
              <a:t>Implementar el circuito en puertas lógicas.</a:t>
            </a:r>
            <a:endParaRPr kumimoji="0" lang="es-ES" altLang="es-ES" sz="1200" b="0" i="0" u="none" strike="noStrike" cap="none" normalizeH="0" baseline="0" dirty="0">
              <a:ln>
                <a:noFill/>
              </a:ln>
              <a:solidFill>
                <a:schemeClr val="tx1"/>
              </a:solidFill>
              <a:effectLst/>
              <a:latin typeface="+mj-lt"/>
            </a:endParaRPr>
          </a:p>
        </p:txBody>
      </p:sp>
      <p:pic>
        <p:nvPicPr>
          <p:cNvPr id="19" name="Imagen 18">
            <a:extLst>
              <a:ext uri="{FF2B5EF4-FFF2-40B4-BE49-F238E27FC236}">
                <a16:creationId xmlns:a16="http://schemas.microsoft.com/office/drawing/2014/main" id="{E8DFDE33-84D0-9C6A-C3D5-343488E513C6}"/>
              </a:ext>
            </a:extLst>
          </p:cNvPr>
          <p:cNvPicPr>
            <a:picLocks noChangeAspect="1"/>
          </p:cNvPicPr>
          <p:nvPr/>
        </p:nvPicPr>
        <p:blipFill rotWithShape="1">
          <a:blip r:embed="rId2"/>
          <a:srcRect t="68013" r="2381"/>
          <a:stretch/>
        </p:blipFill>
        <p:spPr>
          <a:xfrm>
            <a:off x="632410" y="3215032"/>
            <a:ext cx="2006288" cy="307987"/>
          </a:xfrm>
          <a:prstGeom prst="rect">
            <a:avLst/>
          </a:prstGeom>
        </p:spPr>
      </p:pic>
      <p:pic>
        <p:nvPicPr>
          <p:cNvPr id="20" name="Imagen 19">
            <a:extLst>
              <a:ext uri="{FF2B5EF4-FFF2-40B4-BE49-F238E27FC236}">
                <a16:creationId xmlns:a16="http://schemas.microsoft.com/office/drawing/2014/main" id="{6E426A2F-824C-D7F0-E752-FC0EB1732321}"/>
              </a:ext>
            </a:extLst>
          </p:cNvPr>
          <p:cNvPicPr>
            <a:picLocks noChangeAspect="1"/>
          </p:cNvPicPr>
          <p:nvPr/>
        </p:nvPicPr>
        <p:blipFill rotWithShape="1">
          <a:blip r:embed="rId2"/>
          <a:srcRect t="39488" r="1976" b="33417"/>
          <a:stretch/>
        </p:blipFill>
        <p:spPr>
          <a:xfrm>
            <a:off x="632410" y="2875231"/>
            <a:ext cx="2196040" cy="284379"/>
          </a:xfrm>
          <a:prstGeom prst="rect">
            <a:avLst/>
          </a:prstGeom>
        </p:spPr>
      </p:pic>
      <p:pic>
        <p:nvPicPr>
          <p:cNvPr id="21" name="Imagen 20">
            <a:extLst>
              <a:ext uri="{FF2B5EF4-FFF2-40B4-BE49-F238E27FC236}">
                <a16:creationId xmlns:a16="http://schemas.microsoft.com/office/drawing/2014/main" id="{A68DBB53-453B-476A-FC82-84E69C45D1C7}"/>
              </a:ext>
            </a:extLst>
          </p:cNvPr>
          <p:cNvPicPr>
            <a:picLocks noChangeAspect="1"/>
          </p:cNvPicPr>
          <p:nvPr/>
        </p:nvPicPr>
        <p:blipFill rotWithShape="1">
          <a:blip r:embed="rId2"/>
          <a:srcRect t="8222" r="10505" b="63078"/>
          <a:stretch/>
        </p:blipFill>
        <p:spPr>
          <a:xfrm>
            <a:off x="632410" y="2526723"/>
            <a:ext cx="2006288" cy="301414"/>
          </a:xfrm>
          <a:prstGeom prst="rect">
            <a:avLst/>
          </a:prstGeom>
        </p:spPr>
      </p:pic>
      <p:sp>
        <p:nvSpPr>
          <p:cNvPr id="7" name="Marcador de número de diapositiva 1">
            <a:extLst>
              <a:ext uri="{FF2B5EF4-FFF2-40B4-BE49-F238E27FC236}">
                <a16:creationId xmlns:a16="http://schemas.microsoft.com/office/drawing/2014/main" id="{637719AB-63FE-4DBC-8F76-192258EDE685}"/>
              </a:ext>
            </a:extLst>
          </p:cNvPr>
          <p:cNvSpPr txBox="1">
            <a:spLocks/>
          </p:cNvSpPr>
          <p:nvPr/>
        </p:nvSpPr>
        <p:spPr bwMode="auto">
          <a:xfrm>
            <a:off x="8675688" y="0"/>
            <a:ext cx="5715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ES_tradnl"/>
            </a:defPPr>
            <a:lvl1pPr marL="0" algn="l" defTabSz="914400" rtl="0" eaLnBrk="0" fontAlgn="base" latinLnBrk="0" hangingPunct="0">
              <a:spcBef>
                <a:spcPct val="0"/>
              </a:spcBef>
              <a:spcAft>
                <a:spcPct val="0"/>
              </a:spcAft>
              <a:defRPr sz="1400" kern="1200">
                <a:solidFill>
                  <a:schemeClr val="bg1"/>
                </a:solidFill>
                <a:latin typeface="Helvetica" panose="020B0604020202020204" pitchFamily="34" charset="0"/>
                <a:ea typeface="MS PGothic" panose="020B0600070205080204" pitchFamily="34" charset="-128"/>
                <a:cs typeface="+mn-cs"/>
              </a:defRPr>
            </a:lvl1pPr>
            <a:lvl2pPr marL="4572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fld id="{8870D30F-752F-4757-8611-4B749C94C9E3}" type="slidenum">
              <a:rPr lang="es-ES_tradnl" altLang="es-ES" smtClean="0"/>
              <a:pPr/>
              <a:t>123</a:t>
            </a:fld>
            <a:endParaRPr lang="es-ES_tradnl" altLang="es-ES" dirty="0"/>
          </a:p>
        </p:txBody>
      </p:sp>
    </p:spTree>
    <p:extLst>
      <p:ext uri="{BB962C8B-B14F-4D97-AF65-F5344CB8AC3E}">
        <p14:creationId xmlns:p14="http://schemas.microsoft.com/office/powerpoint/2010/main" val="188288485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FF128C1-4824-CCBB-B52E-C9D34960F7BB}"/>
              </a:ext>
            </a:extLst>
          </p:cNvPr>
          <p:cNvSpPr>
            <a:spLocks noChangeArrowheads="1"/>
          </p:cNvSpPr>
          <p:nvPr/>
        </p:nvSpPr>
        <p:spPr bwMode="auto">
          <a:xfrm>
            <a:off x="0" y="849984"/>
            <a:ext cx="8655728" cy="3889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9656" tIns="103155" rIns="91440" bIns="45720" numCol="1" anchor="ctr" anchorCtr="0" compatLnSpc="1">
            <a:prstTxWarp prst="textNoShape">
              <a:avLst/>
            </a:prstTxWarp>
            <a:spAutoFit/>
          </a:bodyPr>
          <a:lstStyle>
            <a:lvl1pPr eaLnBrk="0" fontAlgn="base" hangingPunct="0">
              <a:spcBef>
                <a:spcPct val="0"/>
              </a:spcBef>
              <a:spcAft>
                <a:spcPct val="0"/>
              </a:spcAft>
              <a:tabLst>
                <a:tab pos="596900" algn="l"/>
              </a:tabLst>
              <a:defRPr>
                <a:solidFill>
                  <a:schemeClr val="tx1"/>
                </a:solidFill>
                <a:latin typeface="Arial" panose="020B0604020202020204" pitchFamily="34" charset="0"/>
              </a:defRPr>
            </a:lvl1pPr>
            <a:lvl2pPr eaLnBrk="0" fontAlgn="base" hangingPunct="0">
              <a:spcBef>
                <a:spcPct val="0"/>
              </a:spcBef>
              <a:spcAft>
                <a:spcPct val="0"/>
              </a:spcAft>
              <a:tabLst>
                <a:tab pos="596900" algn="l"/>
              </a:tabLst>
              <a:defRPr>
                <a:solidFill>
                  <a:schemeClr val="tx1"/>
                </a:solidFill>
                <a:latin typeface="Arial" panose="020B0604020202020204" pitchFamily="34" charset="0"/>
              </a:defRPr>
            </a:lvl2pPr>
            <a:lvl3pPr eaLnBrk="0" fontAlgn="base" hangingPunct="0">
              <a:spcBef>
                <a:spcPct val="0"/>
              </a:spcBef>
              <a:spcAft>
                <a:spcPct val="0"/>
              </a:spcAft>
              <a:tabLst>
                <a:tab pos="596900" algn="l"/>
              </a:tabLst>
              <a:defRPr>
                <a:solidFill>
                  <a:schemeClr val="tx1"/>
                </a:solidFill>
                <a:latin typeface="Arial" panose="020B0604020202020204" pitchFamily="34" charset="0"/>
              </a:defRPr>
            </a:lvl3pPr>
            <a:lvl4pPr eaLnBrk="0" fontAlgn="base" hangingPunct="0">
              <a:spcBef>
                <a:spcPct val="0"/>
              </a:spcBef>
              <a:spcAft>
                <a:spcPct val="0"/>
              </a:spcAft>
              <a:tabLst>
                <a:tab pos="596900" algn="l"/>
              </a:tabLst>
              <a:defRPr>
                <a:solidFill>
                  <a:schemeClr val="tx1"/>
                </a:solidFill>
                <a:latin typeface="Arial" panose="020B0604020202020204" pitchFamily="34" charset="0"/>
              </a:defRPr>
            </a:lvl4pPr>
            <a:lvl5pPr eaLnBrk="0" fontAlgn="base" hangingPunct="0">
              <a:spcBef>
                <a:spcPct val="0"/>
              </a:spcBef>
              <a:spcAft>
                <a:spcPct val="0"/>
              </a:spcAft>
              <a:tabLst>
                <a:tab pos="596900" algn="l"/>
              </a:tabLst>
              <a:defRPr>
                <a:solidFill>
                  <a:schemeClr val="tx1"/>
                </a:solidFill>
                <a:latin typeface="Arial" panose="020B0604020202020204" pitchFamily="34" charset="0"/>
              </a:defRPr>
            </a:lvl5pPr>
            <a:lvl6pPr eaLnBrk="0" fontAlgn="base" hangingPunct="0">
              <a:spcBef>
                <a:spcPct val="0"/>
              </a:spcBef>
              <a:spcAft>
                <a:spcPct val="0"/>
              </a:spcAft>
              <a:tabLst>
                <a:tab pos="596900" algn="l"/>
              </a:tabLst>
              <a:defRPr>
                <a:solidFill>
                  <a:schemeClr val="tx1"/>
                </a:solidFill>
                <a:latin typeface="Arial" panose="020B0604020202020204" pitchFamily="34" charset="0"/>
              </a:defRPr>
            </a:lvl6pPr>
            <a:lvl7pPr eaLnBrk="0" fontAlgn="base" hangingPunct="0">
              <a:spcBef>
                <a:spcPct val="0"/>
              </a:spcBef>
              <a:spcAft>
                <a:spcPct val="0"/>
              </a:spcAft>
              <a:tabLst>
                <a:tab pos="596900" algn="l"/>
              </a:tabLst>
              <a:defRPr>
                <a:solidFill>
                  <a:schemeClr val="tx1"/>
                </a:solidFill>
                <a:latin typeface="Arial" panose="020B0604020202020204" pitchFamily="34" charset="0"/>
              </a:defRPr>
            </a:lvl7pPr>
            <a:lvl8pPr eaLnBrk="0" fontAlgn="base" hangingPunct="0">
              <a:spcBef>
                <a:spcPct val="0"/>
              </a:spcBef>
              <a:spcAft>
                <a:spcPct val="0"/>
              </a:spcAft>
              <a:tabLst>
                <a:tab pos="596900" algn="l"/>
              </a:tabLst>
              <a:defRPr>
                <a:solidFill>
                  <a:schemeClr val="tx1"/>
                </a:solidFill>
                <a:latin typeface="Arial" panose="020B0604020202020204" pitchFamily="34" charset="0"/>
              </a:defRPr>
            </a:lvl8pPr>
            <a:lvl9pPr eaLnBrk="0" fontAlgn="base" hangingPunct="0">
              <a:spcBef>
                <a:spcPct val="0"/>
              </a:spcBef>
              <a:spcAft>
                <a:spcPct val="0"/>
              </a:spcAft>
              <a:tabLst>
                <a:tab pos="596900"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596900" algn="l"/>
              </a:tabLst>
            </a:pPr>
            <a:r>
              <a:rPr kumimoji="0" lang="es-E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Problema 4. </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Un motor es controlado por tres pulsadores A, B y C. Diseñe su circuito de control mediante puertas lógicas que cumpla las siguientes condiciones de funcionamiento:</a:t>
            </a:r>
            <a:endParaRPr kumimoji="0" lang="es-ES" altLang="es-ES"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ts val="600"/>
              </a:spcBef>
              <a:spcAft>
                <a:spcPct val="0"/>
              </a:spcAft>
              <a:buClrTx/>
              <a:buSzTx/>
              <a:buFontTx/>
              <a:buChar char="•"/>
              <a:tabLst>
                <a:tab pos="596900"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Si se pulsan los tres pulsadores el motor se activa</a:t>
            </a:r>
            <a:endParaRPr kumimoji="0" lang="es-ES" altLang="es-ES"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ts val="600"/>
              </a:spcBef>
              <a:spcAft>
                <a:spcPct val="0"/>
              </a:spcAft>
              <a:buClrTx/>
              <a:buSzTx/>
              <a:buFontTx/>
              <a:buChar char="•"/>
              <a:tabLst>
                <a:tab pos="596900"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Si se pulsan dos pulsadores cualesquiera el motor se activa pero se enciende un LED como señal de emergencia</a:t>
            </a:r>
            <a:endParaRPr kumimoji="0" lang="es-ES" altLang="es-ES"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ts val="600"/>
              </a:spcBef>
              <a:spcAft>
                <a:spcPct val="0"/>
              </a:spcAft>
              <a:buClrTx/>
              <a:buSzTx/>
              <a:buFontTx/>
              <a:buChar char="•"/>
              <a:tabLst>
                <a:tab pos="596900"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Si sólo se pulsa un pulsador el motor no se activa pero se enciende el LED indicador de emergencia</a:t>
            </a:r>
            <a:endParaRPr kumimoji="0" lang="es-ES" altLang="es-ES" sz="12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ts val="600"/>
              </a:spcBef>
              <a:spcAft>
                <a:spcPct val="0"/>
              </a:spcAft>
              <a:buClrTx/>
              <a:buSzTx/>
              <a:buFontTx/>
              <a:buChar char="•"/>
              <a:tabLst>
                <a:tab pos="596900"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Si no se pulsa ningún pulsador, ni el motor ni el LED se activan. </a:t>
            </a:r>
          </a:p>
          <a:p>
            <a:pPr marL="0" marR="0" lvl="0" indent="0" algn="just" defTabSz="914400" rtl="0" eaLnBrk="0" fontAlgn="base" latinLnBrk="0" hangingPunct="0">
              <a:lnSpc>
                <a:spcPct val="100000"/>
              </a:lnSpc>
              <a:spcBef>
                <a:spcPts val="600"/>
              </a:spcBef>
              <a:spcAft>
                <a:spcPct val="0"/>
              </a:spcAft>
              <a:buClrTx/>
              <a:buSzTx/>
              <a:tabLst>
                <a:tab pos="596900" algn="l"/>
              </a:tabLst>
            </a:pPr>
            <a:r>
              <a:rPr kumimoji="0" lang="en-U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Se </a:t>
            </a:r>
            <a:r>
              <a:rPr kumimoji="0" lang="en-US" altLang="es-ES" sz="12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pide</a:t>
            </a:r>
            <a:r>
              <a:rPr kumimoji="0" lang="en-U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s-ES" altLang="es-ES" sz="1200" b="0" i="0" u="none" strike="noStrike" cap="none" normalizeH="0" baseline="0" dirty="0">
              <a:ln>
                <a:noFill/>
              </a:ln>
              <a:solidFill>
                <a:schemeClr val="tx1"/>
              </a:solidFill>
              <a:effectLst/>
            </a:endParaRPr>
          </a:p>
          <a:p>
            <a:pPr marL="228600" marR="0" lvl="0" indent="-228600" algn="just" defTabSz="914400" rtl="0" eaLnBrk="0" fontAlgn="base" latinLnBrk="0" hangingPunct="0">
              <a:lnSpc>
                <a:spcPct val="100000"/>
              </a:lnSpc>
              <a:spcBef>
                <a:spcPts val="600"/>
              </a:spcBef>
              <a:spcAft>
                <a:spcPct val="0"/>
              </a:spcAft>
              <a:buClrTx/>
              <a:buSzTx/>
              <a:buFont typeface="+mj-lt"/>
              <a:buAutoNum type="alphaLcPeriod"/>
              <a:tabLst>
                <a:tab pos="596900"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Escribir la tabla de verdad de la señal que controla el motor (M) y de la señal que controla el LED de emergencia (L). </a:t>
            </a:r>
            <a:endParaRPr kumimoji="0" lang="es-ES" altLang="es-ES" sz="1200" b="0" i="0" u="none" strike="noStrike" cap="none" normalizeH="0" baseline="0" dirty="0">
              <a:ln>
                <a:noFill/>
              </a:ln>
              <a:solidFill>
                <a:schemeClr val="tx1"/>
              </a:solidFill>
              <a:effectLst/>
            </a:endParaRPr>
          </a:p>
          <a:p>
            <a:pPr marL="228600" marR="0" lvl="0" indent="-228600" algn="just" defTabSz="914400" rtl="0" eaLnBrk="0" fontAlgn="base" latinLnBrk="0" hangingPunct="0">
              <a:lnSpc>
                <a:spcPct val="100000"/>
              </a:lnSpc>
              <a:spcBef>
                <a:spcPts val="600"/>
              </a:spcBef>
              <a:spcAft>
                <a:spcPct val="0"/>
              </a:spcAft>
              <a:buClrTx/>
              <a:buSzTx/>
              <a:buFont typeface="+mj-lt"/>
              <a:buAutoNum type="alphaLcPeriod"/>
              <a:tabLst>
                <a:tab pos="596900"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Expresar las funciones de salida del motor y del LED como suma de productos (Primera Forma Canónica). </a:t>
            </a:r>
            <a:endParaRPr kumimoji="0" lang="en-U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228600" marR="0" lvl="0" indent="-228600" algn="just" defTabSz="914400" rtl="0" eaLnBrk="0" fontAlgn="base" latinLnBrk="0" hangingPunct="0">
              <a:lnSpc>
                <a:spcPct val="100000"/>
              </a:lnSpc>
              <a:spcBef>
                <a:spcPts val="600"/>
              </a:spcBef>
              <a:spcAft>
                <a:spcPct val="0"/>
              </a:spcAft>
              <a:buClrTx/>
              <a:buSzTx/>
              <a:buFont typeface="+mj-lt"/>
              <a:buAutoNum type="alphaLcPeriod"/>
              <a:tabLst>
                <a:tab pos="596900"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Obtener las expresiones reducidas de las funciones por el método de Karnaugh. </a:t>
            </a:r>
            <a:endParaRPr kumimoji="0" lang="es-ES" altLang="es-ES" sz="1200" b="0" i="0" u="none" strike="noStrike" cap="none" normalizeH="0" baseline="0" dirty="0">
              <a:ln>
                <a:noFill/>
              </a:ln>
              <a:solidFill>
                <a:schemeClr val="tx1"/>
              </a:solidFill>
              <a:effectLst/>
            </a:endParaRPr>
          </a:p>
          <a:p>
            <a:pPr marL="228600" marR="0" lvl="0" indent="-228600" algn="just" defTabSz="914400" rtl="0" eaLnBrk="0" fontAlgn="base" latinLnBrk="0" hangingPunct="0">
              <a:lnSpc>
                <a:spcPct val="100000"/>
              </a:lnSpc>
              <a:spcBef>
                <a:spcPts val="600"/>
              </a:spcBef>
              <a:spcAft>
                <a:spcPct val="0"/>
              </a:spcAft>
              <a:buClrTx/>
              <a:buSzTx/>
              <a:buFont typeface="+mj-lt"/>
              <a:buAutoNum type="alphaLcPeriod"/>
              <a:tabLst>
                <a:tab pos="596900" algn="l"/>
              </a:tabLst>
            </a:pP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Implementar los circuitos del motor y del LED utilizando puertas lógicas. </a:t>
            </a:r>
            <a:endParaRPr kumimoji="0" lang="es-ES" altLang="es-ES" sz="1200" b="0" i="0" u="none" strike="noStrike" cap="none" normalizeH="0" baseline="0" dirty="0">
              <a:ln>
                <a:noFill/>
              </a:ln>
              <a:solidFill>
                <a:schemeClr val="tx1"/>
              </a:solidFill>
              <a:effectLst/>
            </a:endParaRPr>
          </a:p>
          <a:p>
            <a:pPr algn="just"/>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algn="just"/>
            <a:r>
              <a:rPr kumimoji="0" lang="en-US" altLang="es-ES" sz="12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Problema</a:t>
            </a:r>
            <a:r>
              <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5.</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El circuito de la figura es un comparador binario de dos números (A y B) de dos bits. Las salidas (S0, S1 y S2) toman el valor lógico “1” cuando A&gt;B, A=B y A&lt;B respectivamente.</a:t>
            </a:r>
            <a:endParaRPr kumimoji="0" lang="es-ES" altLang="es-ES" sz="1200" b="0" i="0" u="none" strike="noStrike" cap="none" normalizeH="0" baseline="0" dirty="0">
              <a:ln>
                <a:noFill/>
              </a:ln>
              <a:solidFill>
                <a:schemeClr val="tx1"/>
              </a:solidFill>
              <a:effectLst/>
              <a:latin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596900" algn="l"/>
              </a:tabLst>
            </a:pPr>
            <a:endParaRPr kumimoji="0" lang="en-U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596900" algn="l"/>
              </a:tabLst>
            </a:pPr>
            <a:endParaRPr kumimoji="0" lang="en-US" altLang="es-ES" sz="1800" b="0" i="0" u="none" strike="noStrike" cap="none" normalizeH="0" baseline="0" dirty="0">
              <a:ln>
                <a:noFill/>
              </a:ln>
              <a:solidFill>
                <a:schemeClr val="tx1"/>
              </a:solidFill>
              <a:effectLst/>
              <a:latin typeface="Arial" panose="020B0604020202020204" pitchFamily="34" charset="0"/>
            </a:endParaRPr>
          </a:p>
        </p:txBody>
      </p:sp>
      <p:sp>
        <p:nvSpPr>
          <p:cNvPr id="5" name="docshape14">
            <a:extLst>
              <a:ext uri="{FF2B5EF4-FFF2-40B4-BE49-F238E27FC236}">
                <a16:creationId xmlns:a16="http://schemas.microsoft.com/office/drawing/2014/main" id="{28E7F458-1033-BC2F-92B9-D08C8D5D1D85}"/>
              </a:ext>
            </a:extLst>
          </p:cNvPr>
          <p:cNvSpPr>
            <a:spLocks/>
          </p:cNvSpPr>
          <p:nvPr/>
        </p:nvSpPr>
        <p:spPr bwMode="auto">
          <a:xfrm>
            <a:off x="4484370" y="7834630"/>
            <a:ext cx="306070" cy="1270"/>
          </a:xfrm>
          <a:custGeom>
            <a:avLst/>
            <a:gdLst>
              <a:gd name="T0" fmla="+- 0 7543 7062"/>
              <a:gd name="T1" fmla="*/ T0 w 482"/>
              <a:gd name="T2" fmla="+- 0 7062 7062"/>
              <a:gd name="T3" fmla="*/ T2 w 482"/>
              <a:gd name="T4" fmla="+- 0 7543 7062"/>
              <a:gd name="T5" fmla="*/ T4 w 482"/>
              <a:gd name="T6" fmla="+- 0 7062 7062"/>
              <a:gd name="T7" fmla="*/ T6 w 482"/>
            </a:gdLst>
            <a:ahLst/>
            <a:cxnLst>
              <a:cxn ang="0">
                <a:pos x="T1" y="0"/>
              </a:cxn>
              <a:cxn ang="0">
                <a:pos x="T3" y="0"/>
              </a:cxn>
              <a:cxn ang="0">
                <a:pos x="T5" y="0"/>
              </a:cxn>
              <a:cxn ang="0">
                <a:pos x="T7" y="0"/>
              </a:cxn>
            </a:cxnLst>
            <a:rect l="0" t="0" r="r" b="b"/>
            <a:pathLst>
              <a:path w="482">
                <a:moveTo>
                  <a:pt x="481" y="0"/>
                </a:moveTo>
                <a:lnTo>
                  <a:pt x="0" y="0"/>
                </a:lnTo>
                <a:moveTo>
                  <a:pt x="481" y="0"/>
                </a:moveTo>
                <a:lnTo>
                  <a:pt x="0" y="0"/>
                </a:lnTo>
              </a:path>
            </a:pathLst>
          </a:custGeom>
          <a:noFill/>
          <a:ln w="8077">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r>
              <a:rPr lang="en-US" sz="1100">
                <a:effectLst/>
                <a:latin typeface="Times New Roman" panose="02020603050405020304" pitchFamily="18" charset="0"/>
                <a:ea typeface="Times New Roman" panose="02020603050405020304" pitchFamily="18" charset="0"/>
              </a:rPr>
              <a:t> </a:t>
            </a:r>
            <a:endParaRPr lang="es-ES" sz="1100">
              <a:effectLst/>
              <a:latin typeface="Times New Roman" panose="02020603050405020304" pitchFamily="18" charset="0"/>
              <a:ea typeface="Times New Roman" panose="02020603050405020304" pitchFamily="18" charset="0"/>
            </a:endParaRPr>
          </a:p>
        </p:txBody>
      </p:sp>
      <p:pic>
        <p:nvPicPr>
          <p:cNvPr id="7" name="Imagen 6">
            <a:extLst>
              <a:ext uri="{FF2B5EF4-FFF2-40B4-BE49-F238E27FC236}">
                <a16:creationId xmlns:a16="http://schemas.microsoft.com/office/drawing/2014/main" id="{CE362B05-4444-5032-8406-EC1E1053CB47}"/>
              </a:ext>
            </a:extLst>
          </p:cNvPr>
          <p:cNvPicPr>
            <a:picLocks noChangeAspect="1"/>
          </p:cNvPicPr>
          <p:nvPr/>
        </p:nvPicPr>
        <p:blipFill>
          <a:blip r:embed="rId2"/>
          <a:stretch>
            <a:fillRect/>
          </a:stretch>
        </p:blipFill>
        <p:spPr>
          <a:xfrm>
            <a:off x="2137519" y="4461022"/>
            <a:ext cx="3465080" cy="1217461"/>
          </a:xfrm>
          <a:prstGeom prst="rect">
            <a:avLst/>
          </a:prstGeom>
        </p:spPr>
      </p:pic>
      <p:sp>
        <p:nvSpPr>
          <p:cNvPr id="6" name="Marcador de número de diapositiva 1">
            <a:extLst>
              <a:ext uri="{FF2B5EF4-FFF2-40B4-BE49-F238E27FC236}">
                <a16:creationId xmlns:a16="http://schemas.microsoft.com/office/drawing/2014/main" id="{F7C553FD-A365-4744-AE05-3089548242AC}"/>
              </a:ext>
            </a:extLst>
          </p:cNvPr>
          <p:cNvSpPr txBox="1">
            <a:spLocks/>
          </p:cNvSpPr>
          <p:nvPr/>
        </p:nvSpPr>
        <p:spPr bwMode="auto">
          <a:xfrm>
            <a:off x="8675688" y="0"/>
            <a:ext cx="5715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ES_tradnl"/>
            </a:defPPr>
            <a:lvl1pPr marL="0" algn="l" defTabSz="914400" rtl="0" eaLnBrk="0" fontAlgn="base" latinLnBrk="0" hangingPunct="0">
              <a:spcBef>
                <a:spcPct val="0"/>
              </a:spcBef>
              <a:spcAft>
                <a:spcPct val="0"/>
              </a:spcAft>
              <a:defRPr sz="1400" kern="1200">
                <a:solidFill>
                  <a:schemeClr val="bg1"/>
                </a:solidFill>
                <a:latin typeface="Helvetica" panose="020B0604020202020204" pitchFamily="34" charset="0"/>
                <a:ea typeface="MS PGothic" panose="020B0600070205080204" pitchFamily="34" charset="-128"/>
                <a:cs typeface="+mn-cs"/>
              </a:defRPr>
            </a:lvl1pPr>
            <a:lvl2pPr marL="4572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fld id="{8870D30F-752F-4757-8611-4B749C94C9E3}" type="slidenum">
              <a:rPr lang="es-ES_tradnl" altLang="es-ES" smtClean="0"/>
              <a:pPr/>
              <a:t>124</a:t>
            </a:fld>
            <a:endParaRPr lang="es-ES_tradnl" altLang="es-ES" dirty="0"/>
          </a:p>
        </p:txBody>
      </p:sp>
    </p:spTree>
    <p:extLst>
      <p:ext uri="{BB962C8B-B14F-4D97-AF65-F5344CB8AC3E}">
        <p14:creationId xmlns:p14="http://schemas.microsoft.com/office/powerpoint/2010/main" val="292555073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F7F003E9-350F-8A19-895A-E1E4762039FE}"/>
              </a:ext>
            </a:extLst>
          </p:cNvPr>
          <p:cNvSpPr txBox="1"/>
          <p:nvPr/>
        </p:nvSpPr>
        <p:spPr>
          <a:xfrm>
            <a:off x="0" y="812134"/>
            <a:ext cx="8834847" cy="5577296"/>
          </a:xfrm>
          <a:prstGeom prst="rect">
            <a:avLst/>
          </a:prstGeom>
          <a:noFill/>
        </p:spPr>
        <p:txBody>
          <a:bodyPr wrap="square">
            <a:spAutoFit/>
          </a:bodyPr>
          <a:lstStyle/>
          <a:p>
            <a:pPr marL="139700" algn="just">
              <a:spcBef>
                <a:spcPts val="450"/>
              </a:spcBef>
            </a:pPr>
            <a:r>
              <a:rPr lang="en-US" sz="1200" b="1" dirty="0" err="1">
                <a:effectLst/>
                <a:latin typeface="+mj-lt"/>
                <a:ea typeface="Times New Roman" panose="02020603050405020304" pitchFamily="18" charset="0"/>
              </a:rPr>
              <a:t>Problema</a:t>
            </a:r>
            <a:r>
              <a:rPr lang="en-US" sz="1200" b="1" spc="-20" dirty="0">
                <a:effectLst/>
                <a:latin typeface="+mj-lt"/>
                <a:ea typeface="Times New Roman" panose="02020603050405020304" pitchFamily="18" charset="0"/>
              </a:rPr>
              <a:t> 6</a:t>
            </a:r>
            <a:r>
              <a:rPr lang="en-US" sz="1200" b="1" dirty="0">
                <a:effectLst/>
                <a:latin typeface="+mj-lt"/>
                <a:ea typeface="Times New Roman" panose="02020603050405020304" pitchFamily="18" charset="0"/>
              </a:rPr>
              <a:t>.</a:t>
            </a:r>
            <a:r>
              <a:rPr lang="es-ES" sz="1200" b="1" dirty="0">
                <a:latin typeface="+mj-lt"/>
                <a:ea typeface="Times New Roman" panose="02020603050405020304" pitchFamily="18" charset="0"/>
              </a:rPr>
              <a:t> </a:t>
            </a:r>
            <a:r>
              <a:rPr lang="es-ES" sz="1200" dirty="0">
                <a:effectLst/>
                <a:latin typeface="+mj-lt"/>
                <a:ea typeface="Times New Roman" panose="02020603050405020304" pitchFamily="18" charset="0"/>
              </a:rPr>
              <a:t>Se quiere realizar un circuito para activar la alarma de incendios (</a:t>
            </a:r>
            <a:r>
              <a:rPr lang="es-ES" sz="1200" b="1" dirty="0">
                <a:effectLst/>
                <a:latin typeface="+mj-lt"/>
                <a:ea typeface="Times New Roman" panose="02020603050405020304" pitchFamily="18" charset="0"/>
              </a:rPr>
              <a:t>A</a:t>
            </a:r>
            <a:r>
              <a:rPr lang="es-ES" sz="1200" dirty="0">
                <a:effectLst/>
                <a:latin typeface="+mj-lt"/>
                <a:ea typeface="Times New Roman" panose="02020603050405020304" pitchFamily="18" charset="0"/>
              </a:rPr>
              <a:t>) para la evacuación de un</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edificio.</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Para</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ello</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se</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tiene</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un sensor</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de</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gases</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a:t>
            </a:r>
            <a:r>
              <a:rPr lang="es-ES" sz="1200" b="1" dirty="0">
                <a:effectLst/>
                <a:latin typeface="+mj-lt"/>
                <a:ea typeface="Times New Roman" panose="02020603050405020304" pitchFamily="18" charset="0"/>
              </a:rPr>
              <a:t>G</a:t>
            </a:r>
            <a:r>
              <a:rPr lang="es-ES" sz="1200" dirty="0">
                <a:effectLst/>
                <a:latin typeface="+mj-lt"/>
                <a:ea typeface="Times New Roman" panose="02020603050405020304" pitchFamily="18" charset="0"/>
              </a:rPr>
              <a:t>),</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un</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sensor</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de</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humos</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a:t>
            </a:r>
            <a:r>
              <a:rPr lang="es-ES" sz="1200" b="1" dirty="0">
                <a:effectLst/>
                <a:latin typeface="+mj-lt"/>
                <a:ea typeface="Times New Roman" panose="02020603050405020304" pitchFamily="18" charset="0"/>
              </a:rPr>
              <a:t>H</a:t>
            </a:r>
            <a:r>
              <a:rPr lang="es-ES" sz="1200" dirty="0">
                <a:effectLst/>
                <a:latin typeface="+mj-lt"/>
                <a:ea typeface="Times New Roman" panose="02020603050405020304" pitchFamily="18" charset="0"/>
              </a:rPr>
              <a:t>),</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y dos</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señales</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procedentes de un termómetro que indican si la temperatura es mayor de 45ºC (</a:t>
            </a:r>
            <a:r>
              <a:rPr lang="es-ES" sz="1200" b="1" dirty="0">
                <a:effectLst/>
                <a:latin typeface="+mj-lt"/>
                <a:ea typeface="Times New Roman" panose="02020603050405020304" pitchFamily="18" charset="0"/>
              </a:rPr>
              <a:t>T45</a:t>
            </a:r>
            <a:r>
              <a:rPr lang="es-ES" sz="1200" dirty="0">
                <a:effectLst/>
                <a:latin typeface="+mj-lt"/>
                <a:ea typeface="Times New Roman" panose="02020603050405020304" pitchFamily="18" charset="0"/>
              </a:rPr>
              <a:t>) y si la</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temperatura</a:t>
            </a:r>
            <a:r>
              <a:rPr lang="es-ES" sz="1200" spc="-15" dirty="0">
                <a:effectLst/>
                <a:latin typeface="+mj-lt"/>
                <a:ea typeface="Times New Roman" panose="02020603050405020304" pitchFamily="18" charset="0"/>
              </a:rPr>
              <a:t> </a:t>
            </a:r>
            <a:r>
              <a:rPr lang="es-ES" sz="1200" dirty="0">
                <a:effectLst/>
                <a:latin typeface="+mj-lt"/>
                <a:ea typeface="Times New Roman" panose="02020603050405020304" pitchFamily="18" charset="0"/>
              </a:rPr>
              <a:t>es</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mayor</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de</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60ºC</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a:t>
            </a:r>
            <a:r>
              <a:rPr lang="es-ES" sz="1200" b="1" dirty="0">
                <a:effectLst/>
                <a:latin typeface="+mj-lt"/>
                <a:ea typeface="Times New Roman" panose="02020603050405020304" pitchFamily="18" charset="0"/>
              </a:rPr>
              <a:t>T60</a:t>
            </a:r>
            <a:r>
              <a:rPr lang="es-ES" sz="1200" dirty="0">
                <a:effectLst/>
                <a:latin typeface="+mj-lt"/>
                <a:ea typeface="Times New Roman" panose="02020603050405020304" pitchFamily="18" charset="0"/>
              </a:rPr>
              <a:t>).</a:t>
            </a:r>
          </a:p>
          <a:p>
            <a:pPr marL="139700" marR="153035" algn="just">
              <a:spcAft>
                <a:spcPts val="0"/>
              </a:spcAft>
            </a:pPr>
            <a:r>
              <a:rPr lang="es-ES" sz="1200" dirty="0">
                <a:effectLst/>
                <a:latin typeface="+mj-lt"/>
                <a:ea typeface="Times New Roman" panose="02020603050405020304" pitchFamily="18" charset="0"/>
              </a:rPr>
              <a:t>Debido a que a veces los sensores detectan humos y gases que no siempre proceden de incendios</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(por ejemplo de los cigarrillos o las cocinas), para evitar falsas alarmas, la señal </a:t>
            </a:r>
            <a:r>
              <a:rPr lang="es-ES" sz="1200" b="1" dirty="0">
                <a:effectLst/>
                <a:latin typeface="+mj-lt"/>
                <a:ea typeface="Times New Roman" panose="02020603050405020304" pitchFamily="18" charset="0"/>
              </a:rPr>
              <a:t>A </a:t>
            </a:r>
            <a:r>
              <a:rPr lang="es-ES" sz="1200" dirty="0">
                <a:effectLst/>
                <a:latin typeface="+mj-lt"/>
                <a:ea typeface="Times New Roman" panose="02020603050405020304" pitchFamily="18" charset="0"/>
              </a:rPr>
              <a:t>se activará</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cuando</a:t>
            </a:r>
            <a:r>
              <a:rPr lang="es-ES" sz="1200" spc="-10" dirty="0">
                <a:effectLst/>
                <a:latin typeface="+mj-lt"/>
                <a:ea typeface="Times New Roman" panose="02020603050405020304" pitchFamily="18" charset="0"/>
              </a:rPr>
              <a:t> </a:t>
            </a:r>
            <a:r>
              <a:rPr lang="es-ES" sz="1200" dirty="0">
                <a:effectLst/>
                <a:latin typeface="+mj-lt"/>
                <a:ea typeface="Times New Roman" panose="02020603050405020304" pitchFamily="18" charset="0"/>
              </a:rPr>
              <a:t>se</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cumplan</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las</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siguientes</a:t>
            </a:r>
            <a:r>
              <a:rPr lang="es-ES" sz="1200" spc="-10" dirty="0">
                <a:effectLst/>
                <a:latin typeface="+mj-lt"/>
                <a:ea typeface="Times New Roman" panose="02020603050405020304" pitchFamily="18" charset="0"/>
              </a:rPr>
              <a:t> </a:t>
            </a:r>
            <a:r>
              <a:rPr lang="es-ES" sz="1200" dirty="0">
                <a:effectLst/>
                <a:latin typeface="+mj-lt"/>
                <a:ea typeface="Times New Roman" panose="02020603050405020304" pitchFamily="18" charset="0"/>
              </a:rPr>
              <a:t>condiciones:</a:t>
            </a:r>
          </a:p>
          <a:p>
            <a:pPr marL="139700" marR="153035" algn="just">
              <a:spcAft>
                <a:spcPts val="0"/>
              </a:spcAft>
            </a:pPr>
            <a:endParaRPr lang="es-ES" sz="1200" dirty="0">
              <a:effectLst/>
              <a:latin typeface="+mj-lt"/>
              <a:ea typeface="Times New Roman" panose="02020603050405020304" pitchFamily="18" charset="0"/>
            </a:endParaRPr>
          </a:p>
          <a:p>
            <a:pPr marL="357188" lvl="0" indent="-174625" algn="just">
              <a:spcBef>
                <a:spcPts val="5"/>
              </a:spcBef>
              <a:buFont typeface="Arial" panose="020B0604020202020204" pitchFamily="34" charset="0"/>
              <a:buChar char="•"/>
              <a:tabLst>
                <a:tab pos="588645" algn="l"/>
                <a:tab pos="589280" algn="l"/>
              </a:tabLst>
            </a:pPr>
            <a:r>
              <a:rPr lang="es-ES" sz="1200" dirty="0">
                <a:effectLst/>
                <a:latin typeface="+mj-lt"/>
                <a:ea typeface="Symbol" panose="05050102010706020507" pitchFamily="18" charset="2"/>
                <a:cs typeface="Symbol" panose="05050102010706020507" pitchFamily="18" charset="2"/>
              </a:rPr>
              <a:t>Si</a:t>
            </a:r>
            <a:r>
              <a:rPr lang="es-ES" sz="1200" spc="-2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la</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temperatura</a:t>
            </a:r>
            <a:r>
              <a:rPr lang="es-ES" sz="1200" spc="-2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es</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mayor</a:t>
            </a:r>
            <a:r>
              <a:rPr lang="es-ES" sz="1200" spc="-2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de</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60ºC</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siempre</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se</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activará</a:t>
            </a:r>
            <a:r>
              <a:rPr lang="es-ES" sz="1200" spc="-2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la</a:t>
            </a:r>
            <a:r>
              <a:rPr lang="es-ES" sz="1200" spc="-2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alarma.</a:t>
            </a:r>
          </a:p>
          <a:p>
            <a:pPr marL="357188" marR="153670" lvl="0" indent="-174625" algn="just">
              <a:lnSpc>
                <a:spcPct val="98000"/>
              </a:lnSpc>
              <a:spcBef>
                <a:spcPts val="10"/>
              </a:spcBef>
              <a:spcAft>
                <a:spcPts val="0"/>
              </a:spcAft>
              <a:buFont typeface="Arial" panose="020B0604020202020204" pitchFamily="34" charset="0"/>
              <a:buChar char="•"/>
              <a:tabLst>
                <a:tab pos="588645" algn="l"/>
                <a:tab pos="589280" algn="l"/>
              </a:tabLst>
            </a:pPr>
            <a:r>
              <a:rPr lang="es-ES" sz="1200" dirty="0">
                <a:effectLst/>
                <a:latin typeface="+mj-lt"/>
                <a:ea typeface="Symbol" panose="05050102010706020507" pitchFamily="18" charset="2"/>
                <a:cs typeface="Symbol" panose="05050102010706020507" pitchFamily="18" charset="2"/>
              </a:rPr>
              <a:t>Si</a:t>
            </a:r>
            <a:r>
              <a:rPr lang="es-ES" sz="1200" spc="2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la</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temperatura</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está</a:t>
            </a:r>
            <a:r>
              <a:rPr lang="es-ES" sz="1200" spc="3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entre</a:t>
            </a:r>
            <a:r>
              <a:rPr lang="es-ES" sz="1200" spc="2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45ºC</a:t>
            </a:r>
            <a:r>
              <a:rPr lang="es-ES" sz="1200" spc="2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y</a:t>
            </a:r>
            <a:r>
              <a:rPr lang="es-ES" sz="1200" spc="2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60ºC</a:t>
            </a:r>
            <a:r>
              <a:rPr lang="es-ES" sz="1200" spc="2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se</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activará</a:t>
            </a:r>
            <a:r>
              <a:rPr lang="es-ES" sz="1200" spc="2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la</a:t>
            </a:r>
            <a:r>
              <a:rPr lang="es-ES" sz="1200" spc="3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alarma</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sólo</a:t>
            </a:r>
            <a:r>
              <a:rPr lang="es-ES" sz="1200" spc="2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si</a:t>
            </a:r>
            <a:r>
              <a:rPr lang="es-ES" sz="1200" spc="2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han</a:t>
            </a:r>
            <a:r>
              <a:rPr lang="es-ES" sz="1200" spc="2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detectado</a:t>
            </a:r>
            <a:r>
              <a:rPr lang="es-ES" sz="1200" spc="2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gases</a:t>
            </a:r>
            <a:r>
              <a:rPr lang="es-ES" sz="1200" spc="2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o</a:t>
            </a:r>
            <a:r>
              <a:rPr lang="es-ES" sz="1200" spc="-28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humos</a:t>
            </a:r>
            <a:r>
              <a:rPr lang="es-ES" sz="1200" spc="-1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(o</a:t>
            </a:r>
            <a:r>
              <a:rPr lang="es-ES" sz="1200" spc="-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ambos).</a:t>
            </a:r>
          </a:p>
          <a:p>
            <a:pPr marL="357188" lvl="0" indent="-174625" algn="just">
              <a:spcBef>
                <a:spcPts val="10"/>
              </a:spcBef>
              <a:buFont typeface="Arial" panose="020B0604020202020204" pitchFamily="34" charset="0"/>
              <a:buChar char="•"/>
              <a:tabLst>
                <a:tab pos="588645" algn="l"/>
                <a:tab pos="589280" algn="l"/>
              </a:tabLst>
            </a:pPr>
            <a:r>
              <a:rPr lang="es-ES" sz="1200" dirty="0">
                <a:effectLst/>
                <a:latin typeface="+mj-lt"/>
                <a:ea typeface="Symbol" panose="05050102010706020507" pitchFamily="18" charset="2"/>
                <a:cs typeface="Symbol" panose="05050102010706020507" pitchFamily="18" charset="2"/>
              </a:rPr>
              <a:t>Si</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la</a:t>
            </a:r>
            <a:r>
              <a:rPr lang="es-ES" sz="1200" spc="-1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temperatura</a:t>
            </a:r>
            <a:r>
              <a:rPr lang="es-ES" sz="1200" spc="-2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es</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menor</a:t>
            </a:r>
            <a:r>
              <a:rPr lang="es-ES" sz="1200" spc="-1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de</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45ºC</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se</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activará</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la</a:t>
            </a:r>
            <a:r>
              <a:rPr lang="es-ES" sz="1200" spc="-2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alarma</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sólo</a:t>
            </a:r>
            <a:r>
              <a:rPr lang="es-ES" sz="1200" spc="-2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si</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se</a:t>
            </a:r>
            <a:r>
              <a:rPr lang="es-ES" sz="1200" spc="-1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detectan</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gases</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y</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humos.</a:t>
            </a:r>
          </a:p>
          <a:p>
            <a:pPr algn="just">
              <a:spcBef>
                <a:spcPts val="50"/>
              </a:spcBef>
            </a:pPr>
            <a:r>
              <a:rPr lang="es-ES" sz="1200" dirty="0">
                <a:effectLst/>
                <a:latin typeface="+mj-lt"/>
                <a:ea typeface="Times New Roman" panose="02020603050405020304" pitchFamily="18" charset="0"/>
              </a:rPr>
              <a:t> </a:t>
            </a:r>
          </a:p>
          <a:p>
            <a:pPr marL="139700" algn="just"/>
            <a:r>
              <a:rPr lang="es-ES" sz="1200" dirty="0">
                <a:effectLst/>
                <a:latin typeface="+mj-lt"/>
                <a:ea typeface="Times New Roman" panose="02020603050405020304" pitchFamily="18" charset="0"/>
              </a:rPr>
              <a:t>Resumiendo,</a:t>
            </a:r>
            <a:r>
              <a:rPr lang="es-ES" sz="1200" spc="-20" dirty="0">
                <a:effectLst/>
                <a:latin typeface="+mj-lt"/>
                <a:ea typeface="Times New Roman" panose="02020603050405020304" pitchFamily="18" charset="0"/>
              </a:rPr>
              <a:t> </a:t>
            </a:r>
            <a:r>
              <a:rPr lang="es-ES" sz="1200" dirty="0">
                <a:effectLst/>
                <a:latin typeface="+mj-lt"/>
                <a:ea typeface="Times New Roman" panose="02020603050405020304" pitchFamily="18" charset="0"/>
              </a:rPr>
              <a:t>las</a:t>
            </a:r>
            <a:r>
              <a:rPr lang="es-ES" sz="1200" spc="-20" dirty="0">
                <a:effectLst/>
                <a:latin typeface="+mj-lt"/>
                <a:ea typeface="Times New Roman" panose="02020603050405020304" pitchFamily="18" charset="0"/>
              </a:rPr>
              <a:t> </a:t>
            </a:r>
            <a:r>
              <a:rPr lang="es-ES" sz="1200" dirty="0">
                <a:effectLst/>
                <a:latin typeface="+mj-lt"/>
                <a:ea typeface="Times New Roman" panose="02020603050405020304" pitchFamily="18" charset="0"/>
              </a:rPr>
              <a:t>4</a:t>
            </a:r>
            <a:r>
              <a:rPr lang="es-ES" sz="1200" spc="-15" dirty="0">
                <a:effectLst/>
                <a:latin typeface="+mj-lt"/>
                <a:ea typeface="Times New Roman" panose="02020603050405020304" pitchFamily="18" charset="0"/>
              </a:rPr>
              <a:t> </a:t>
            </a:r>
            <a:r>
              <a:rPr lang="es-ES" sz="1200" dirty="0">
                <a:effectLst/>
                <a:latin typeface="+mj-lt"/>
                <a:ea typeface="Times New Roman" panose="02020603050405020304" pitchFamily="18" charset="0"/>
              </a:rPr>
              <a:t>señales</a:t>
            </a:r>
            <a:r>
              <a:rPr lang="es-ES" sz="1200" spc="-20" dirty="0">
                <a:effectLst/>
                <a:latin typeface="+mj-lt"/>
                <a:ea typeface="Times New Roman" panose="02020603050405020304" pitchFamily="18" charset="0"/>
              </a:rPr>
              <a:t> </a:t>
            </a:r>
            <a:r>
              <a:rPr lang="es-ES" sz="1200" dirty="0">
                <a:effectLst/>
                <a:latin typeface="+mj-lt"/>
                <a:ea typeface="Times New Roman" panose="02020603050405020304" pitchFamily="18" charset="0"/>
              </a:rPr>
              <a:t>binarias</a:t>
            </a:r>
            <a:r>
              <a:rPr lang="es-ES" sz="1200" spc="-15" dirty="0">
                <a:effectLst/>
                <a:latin typeface="+mj-lt"/>
                <a:ea typeface="Times New Roman" panose="02020603050405020304" pitchFamily="18" charset="0"/>
              </a:rPr>
              <a:t> </a:t>
            </a:r>
            <a:r>
              <a:rPr lang="es-ES" sz="1200" dirty="0">
                <a:effectLst/>
                <a:latin typeface="+mj-lt"/>
                <a:ea typeface="Times New Roman" panose="02020603050405020304" pitchFamily="18" charset="0"/>
              </a:rPr>
              <a:t>de</a:t>
            </a:r>
            <a:r>
              <a:rPr lang="es-ES" sz="1200" spc="-20" dirty="0">
                <a:effectLst/>
                <a:latin typeface="+mj-lt"/>
                <a:ea typeface="Times New Roman" panose="02020603050405020304" pitchFamily="18" charset="0"/>
              </a:rPr>
              <a:t> </a:t>
            </a:r>
            <a:r>
              <a:rPr lang="es-ES" sz="1200" dirty="0">
                <a:effectLst/>
                <a:latin typeface="+mj-lt"/>
                <a:ea typeface="Times New Roman" panose="02020603050405020304" pitchFamily="18" charset="0"/>
              </a:rPr>
              <a:t>entradas</a:t>
            </a:r>
            <a:r>
              <a:rPr lang="es-ES" sz="1200" spc="-15" dirty="0">
                <a:effectLst/>
                <a:latin typeface="+mj-lt"/>
                <a:ea typeface="Times New Roman" panose="02020603050405020304" pitchFamily="18" charset="0"/>
              </a:rPr>
              <a:t> </a:t>
            </a:r>
            <a:r>
              <a:rPr lang="es-ES" sz="1200" dirty="0">
                <a:effectLst/>
                <a:latin typeface="+mj-lt"/>
                <a:ea typeface="Times New Roman" panose="02020603050405020304" pitchFamily="18" charset="0"/>
              </a:rPr>
              <a:t>son: </a:t>
            </a:r>
          </a:p>
          <a:p>
            <a:pPr marL="342900" lvl="0" indent="-160338" algn="just">
              <a:lnSpc>
                <a:spcPts val="1465"/>
              </a:lnSpc>
              <a:spcBef>
                <a:spcPts val="5"/>
              </a:spcBef>
              <a:buFont typeface="Symbol" panose="05050102010706020507" pitchFamily="18" charset="2"/>
              <a:buChar char=""/>
              <a:tabLst>
                <a:tab pos="588645" algn="l"/>
                <a:tab pos="589280" algn="l"/>
              </a:tabLst>
            </a:pPr>
            <a:r>
              <a:rPr lang="es-ES" sz="1200" b="1" dirty="0">
                <a:effectLst/>
                <a:latin typeface="+mj-lt"/>
                <a:ea typeface="Symbol" panose="05050102010706020507" pitchFamily="18" charset="2"/>
                <a:cs typeface="Symbol" panose="05050102010706020507" pitchFamily="18" charset="2"/>
              </a:rPr>
              <a:t>G:</a:t>
            </a:r>
            <a:r>
              <a:rPr lang="es-ES" sz="1200" b="1"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vale</a:t>
            </a:r>
            <a:r>
              <a:rPr lang="es-ES" sz="1200" spc="-1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'1'</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si</a:t>
            </a:r>
            <a:r>
              <a:rPr lang="es-ES" sz="1200" spc="-1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se</a:t>
            </a:r>
            <a:r>
              <a:rPr lang="es-ES" sz="1200" spc="-1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detecta</a:t>
            </a:r>
            <a:r>
              <a:rPr lang="es-ES" sz="1200" spc="-20" dirty="0">
                <a:effectLst/>
                <a:latin typeface="+mj-lt"/>
                <a:ea typeface="Symbol" panose="05050102010706020507" pitchFamily="18" charset="2"/>
                <a:cs typeface="Symbol" panose="05050102010706020507" pitchFamily="18" charset="2"/>
              </a:rPr>
              <a:t> </a:t>
            </a:r>
            <a:r>
              <a:rPr lang="es-ES" sz="1200" b="1" dirty="0">
                <a:effectLst/>
                <a:latin typeface="+mj-lt"/>
                <a:ea typeface="Symbol" panose="05050102010706020507" pitchFamily="18" charset="2"/>
                <a:cs typeface="Symbol" panose="05050102010706020507" pitchFamily="18" charset="2"/>
              </a:rPr>
              <a:t>GAS</a:t>
            </a:r>
            <a:r>
              <a:rPr lang="es-ES" sz="1200" b="1"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resultante</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de</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la</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combustión.</a:t>
            </a:r>
          </a:p>
          <a:p>
            <a:pPr marL="342900" lvl="0" indent="-160338" algn="just">
              <a:lnSpc>
                <a:spcPts val="1465"/>
              </a:lnSpc>
              <a:buFont typeface="Symbol" panose="05050102010706020507" pitchFamily="18" charset="2"/>
              <a:buChar char=""/>
              <a:tabLst>
                <a:tab pos="588645" algn="l"/>
                <a:tab pos="589280" algn="l"/>
              </a:tabLst>
            </a:pPr>
            <a:r>
              <a:rPr lang="es-ES" sz="1200" b="1" dirty="0">
                <a:effectLst/>
                <a:latin typeface="+mj-lt"/>
                <a:ea typeface="Symbol" panose="05050102010706020507" pitchFamily="18" charset="2"/>
                <a:cs typeface="Symbol" panose="05050102010706020507" pitchFamily="18" charset="2"/>
              </a:rPr>
              <a:t>H:</a:t>
            </a:r>
            <a:r>
              <a:rPr lang="es-ES" sz="1200" b="1" spc="-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vale</a:t>
            </a:r>
            <a:r>
              <a:rPr lang="es-ES" sz="1200" spc="-1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'1'</a:t>
            </a:r>
            <a:r>
              <a:rPr lang="es-ES" sz="1200" spc="-1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si se</a:t>
            </a:r>
            <a:r>
              <a:rPr lang="es-ES" sz="1200" spc="-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detecta</a:t>
            </a:r>
            <a:r>
              <a:rPr lang="es-ES" sz="1200" spc="-15" dirty="0">
                <a:effectLst/>
                <a:latin typeface="+mj-lt"/>
                <a:ea typeface="Symbol" panose="05050102010706020507" pitchFamily="18" charset="2"/>
                <a:cs typeface="Symbol" panose="05050102010706020507" pitchFamily="18" charset="2"/>
              </a:rPr>
              <a:t> </a:t>
            </a:r>
            <a:r>
              <a:rPr lang="es-ES" sz="1200" b="1" dirty="0">
                <a:effectLst/>
                <a:latin typeface="+mj-lt"/>
                <a:ea typeface="Symbol" panose="05050102010706020507" pitchFamily="18" charset="2"/>
                <a:cs typeface="Symbol" panose="05050102010706020507" pitchFamily="18" charset="2"/>
              </a:rPr>
              <a:t>HUMO</a:t>
            </a:r>
            <a:r>
              <a:rPr lang="es-ES" sz="1200" dirty="0">
                <a:effectLst/>
                <a:latin typeface="+mj-lt"/>
                <a:ea typeface="Symbol" panose="05050102010706020507" pitchFamily="18" charset="2"/>
                <a:cs typeface="Symbol" panose="05050102010706020507" pitchFamily="18" charset="2"/>
              </a:rPr>
              <a:t>.</a:t>
            </a:r>
          </a:p>
          <a:p>
            <a:pPr marL="342900" lvl="0" indent="-160338" algn="just">
              <a:lnSpc>
                <a:spcPts val="1465"/>
              </a:lnSpc>
              <a:buFont typeface="Symbol" panose="05050102010706020507" pitchFamily="18" charset="2"/>
              <a:buChar char=""/>
              <a:tabLst>
                <a:tab pos="588645" algn="l"/>
                <a:tab pos="589280" algn="l"/>
              </a:tabLst>
            </a:pPr>
            <a:r>
              <a:rPr lang="es-ES" sz="1200" b="1" dirty="0">
                <a:effectLst/>
                <a:latin typeface="+mj-lt"/>
                <a:ea typeface="Symbol" panose="05050102010706020507" pitchFamily="18" charset="2"/>
                <a:cs typeface="Symbol" panose="05050102010706020507" pitchFamily="18" charset="2"/>
              </a:rPr>
              <a:t>T45</a:t>
            </a:r>
            <a:r>
              <a:rPr lang="es-ES" sz="1200" dirty="0">
                <a:effectLst/>
                <a:latin typeface="+mj-lt"/>
                <a:ea typeface="Symbol" panose="05050102010706020507" pitchFamily="18" charset="2"/>
                <a:cs typeface="Symbol" panose="05050102010706020507" pitchFamily="18" charset="2"/>
              </a:rPr>
              <a:t>:</a:t>
            </a:r>
            <a:r>
              <a:rPr lang="es-ES" sz="1200" spc="-1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vale</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'1'</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si</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la</a:t>
            </a:r>
            <a:r>
              <a:rPr lang="es-ES" sz="1200" spc="-2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temperatura</a:t>
            </a:r>
            <a:r>
              <a:rPr lang="es-ES" sz="1200" spc="-2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es</a:t>
            </a:r>
            <a:r>
              <a:rPr lang="es-ES" sz="1200" spc="-1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superior</a:t>
            </a:r>
            <a:r>
              <a:rPr lang="es-ES" sz="1200" spc="-2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a</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45ºC.</a:t>
            </a:r>
          </a:p>
          <a:p>
            <a:pPr marL="342900" lvl="0" indent="-160338" algn="just">
              <a:lnSpc>
                <a:spcPts val="1465"/>
              </a:lnSpc>
              <a:buFont typeface="Symbol" panose="05050102010706020507" pitchFamily="18" charset="2"/>
              <a:buChar char=""/>
              <a:tabLst>
                <a:tab pos="588645" algn="l"/>
                <a:tab pos="589280" algn="l"/>
              </a:tabLst>
            </a:pPr>
            <a:r>
              <a:rPr lang="es-ES" sz="1200" b="1" dirty="0">
                <a:effectLst/>
                <a:latin typeface="+mj-lt"/>
                <a:ea typeface="Symbol" panose="05050102010706020507" pitchFamily="18" charset="2"/>
                <a:cs typeface="Symbol" panose="05050102010706020507" pitchFamily="18" charset="2"/>
              </a:rPr>
              <a:t>T60</a:t>
            </a:r>
            <a:r>
              <a:rPr lang="es-ES" sz="1200" dirty="0">
                <a:effectLst/>
                <a:latin typeface="+mj-lt"/>
                <a:ea typeface="Symbol" panose="05050102010706020507" pitchFamily="18" charset="2"/>
                <a:cs typeface="Symbol" panose="05050102010706020507" pitchFamily="18" charset="2"/>
              </a:rPr>
              <a:t>: vale '1' si la temperatura es superior a 60ºC.</a:t>
            </a:r>
            <a:r>
              <a:rPr lang="es-ES" sz="1200" spc="-28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La</a:t>
            </a:r>
            <a:r>
              <a:rPr lang="es-ES" sz="1200" spc="-1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señal</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de</a:t>
            </a:r>
            <a:r>
              <a:rPr lang="es-ES" sz="1200" spc="-2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salida</a:t>
            </a:r>
            <a:r>
              <a:rPr lang="es-ES" sz="1200" spc="-10" dirty="0">
                <a:effectLst/>
                <a:latin typeface="+mj-lt"/>
                <a:ea typeface="Symbol" panose="05050102010706020507" pitchFamily="18" charset="2"/>
                <a:cs typeface="Symbol" panose="05050102010706020507" pitchFamily="18" charset="2"/>
              </a:rPr>
              <a:t> </a:t>
            </a:r>
            <a:r>
              <a:rPr lang="es-ES" sz="1200" b="1" dirty="0">
                <a:effectLst/>
                <a:latin typeface="+mj-lt"/>
                <a:ea typeface="Symbol" panose="05050102010706020507" pitchFamily="18" charset="2"/>
                <a:cs typeface="Symbol" panose="05050102010706020507" pitchFamily="18" charset="2"/>
              </a:rPr>
              <a:t>A</a:t>
            </a:r>
            <a:r>
              <a:rPr lang="es-ES" sz="1200" b="1"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(alarma)</a:t>
            </a:r>
            <a:r>
              <a:rPr lang="es-ES" sz="1200" spc="-1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se</a:t>
            </a:r>
            <a:r>
              <a:rPr lang="es-ES" sz="1200" spc="-1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activará</a:t>
            </a:r>
            <a:r>
              <a:rPr lang="es-ES" sz="1200" spc="-1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a</a:t>
            </a:r>
            <a:r>
              <a:rPr lang="es-ES" sz="1200" spc="-1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nivel</a:t>
            </a:r>
            <a:r>
              <a:rPr lang="es-ES" sz="1200" spc="-15"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alto</a:t>
            </a:r>
            <a:r>
              <a:rPr lang="es-ES" sz="1200" spc="-20" dirty="0">
                <a:effectLst/>
                <a:latin typeface="+mj-lt"/>
                <a:ea typeface="Symbol" panose="05050102010706020507" pitchFamily="18" charset="2"/>
                <a:cs typeface="Symbol" panose="05050102010706020507" pitchFamily="18" charset="2"/>
              </a:rPr>
              <a:t> </a:t>
            </a:r>
            <a:r>
              <a:rPr lang="es-ES" sz="1200" dirty="0">
                <a:effectLst/>
                <a:latin typeface="+mj-lt"/>
                <a:ea typeface="Symbol" panose="05050102010706020507" pitchFamily="18" charset="2"/>
                <a:cs typeface="Symbol" panose="05050102010706020507" pitchFamily="18" charset="2"/>
              </a:rPr>
              <a:t>‘1’.</a:t>
            </a:r>
          </a:p>
          <a:p>
            <a:pPr marL="139700" algn="just">
              <a:spcBef>
                <a:spcPts val="95"/>
              </a:spcBef>
              <a:spcAft>
                <a:spcPts val="0"/>
              </a:spcAft>
            </a:pPr>
            <a:r>
              <a:rPr lang="en-US" sz="1200" dirty="0">
                <a:effectLst/>
                <a:latin typeface="+mj-lt"/>
                <a:ea typeface="Times New Roman" panose="02020603050405020304" pitchFamily="18" charset="0"/>
              </a:rPr>
              <a:t>Se</a:t>
            </a:r>
            <a:r>
              <a:rPr lang="en-US" sz="1200" spc="-15" dirty="0">
                <a:effectLst/>
                <a:latin typeface="+mj-lt"/>
                <a:ea typeface="Times New Roman" panose="02020603050405020304" pitchFamily="18" charset="0"/>
              </a:rPr>
              <a:t> </a:t>
            </a:r>
            <a:r>
              <a:rPr lang="en-US" sz="1200" dirty="0" err="1">
                <a:effectLst/>
                <a:latin typeface="+mj-lt"/>
                <a:ea typeface="Times New Roman" panose="02020603050405020304" pitchFamily="18" charset="0"/>
              </a:rPr>
              <a:t>pide</a:t>
            </a:r>
            <a:r>
              <a:rPr lang="en-US" sz="1200" dirty="0">
                <a:effectLst/>
                <a:latin typeface="+mj-lt"/>
                <a:ea typeface="Times New Roman" panose="02020603050405020304" pitchFamily="18" charset="0"/>
              </a:rPr>
              <a:t>:</a:t>
            </a:r>
            <a:endParaRPr lang="es-ES" sz="1200" dirty="0">
              <a:effectLst/>
              <a:latin typeface="+mj-lt"/>
              <a:ea typeface="Times New Roman" panose="02020603050405020304" pitchFamily="18" charset="0"/>
            </a:endParaRPr>
          </a:p>
          <a:p>
            <a:pPr marL="742950" marR="153035" lvl="1" indent="-285750" algn="just">
              <a:spcAft>
                <a:spcPts val="0"/>
              </a:spcAft>
              <a:buSzPts val="1200"/>
              <a:buFont typeface="Times New Roman" panose="02020603050405020304" pitchFamily="18" charset="0"/>
              <a:buAutoNum type="alphaLcParenR"/>
              <a:tabLst>
                <a:tab pos="817880" algn="l"/>
              </a:tabLst>
            </a:pPr>
            <a:r>
              <a:rPr lang="es-ES" sz="1200" spc="-5" dirty="0">
                <a:effectLst/>
                <a:latin typeface="+mj-lt"/>
                <a:ea typeface="Times New Roman" panose="02020603050405020304" pitchFamily="18" charset="0"/>
              </a:rPr>
              <a:t>Realizar</a:t>
            </a:r>
            <a:r>
              <a:rPr lang="es-ES" sz="1200" spc="7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la</a:t>
            </a:r>
            <a:r>
              <a:rPr lang="es-ES" sz="1200" spc="7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tabla</a:t>
            </a:r>
            <a:r>
              <a:rPr lang="es-ES" sz="1200" spc="7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de</a:t>
            </a:r>
            <a:r>
              <a:rPr lang="es-ES" sz="1200" spc="7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verdad</a:t>
            </a:r>
            <a:r>
              <a:rPr lang="es-ES" sz="1200" spc="7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de</a:t>
            </a:r>
            <a:r>
              <a:rPr lang="es-ES" sz="1200" spc="7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la</a:t>
            </a:r>
            <a:r>
              <a:rPr lang="es-ES" sz="1200" spc="7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señal</a:t>
            </a:r>
            <a:r>
              <a:rPr lang="es-ES" sz="1200" spc="7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de</a:t>
            </a:r>
            <a:r>
              <a:rPr lang="es-ES" sz="1200" spc="7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alarma</a:t>
            </a:r>
            <a:r>
              <a:rPr lang="es-ES" sz="1200" spc="7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a:t>
            </a:r>
            <a:r>
              <a:rPr lang="es-ES" sz="1200" b="1" spc="-5" dirty="0">
                <a:effectLst/>
                <a:latin typeface="+mj-lt"/>
                <a:ea typeface="Times New Roman" panose="02020603050405020304" pitchFamily="18" charset="0"/>
              </a:rPr>
              <a:t>A</a:t>
            </a:r>
            <a:r>
              <a:rPr lang="es-ES" sz="1200" spc="-5" dirty="0">
                <a:effectLst/>
                <a:latin typeface="+mj-lt"/>
                <a:ea typeface="Times New Roman" panose="02020603050405020304" pitchFamily="18" charset="0"/>
              </a:rPr>
              <a:t>)</a:t>
            </a:r>
            <a:r>
              <a:rPr lang="es-ES" sz="1200" spc="7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a</a:t>
            </a:r>
            <a:r>
              <a:rPr lang="es-ES" sz="1200" spc="7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partir</a:t>
            </a:r>
            <a:r>
              <a:rPr lang="es-ES" sz="1200" spc="7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de</a:t>
            </a:r>
            <a:r>
              <a:rPr lang="es-ES" sz="1200" spc="7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las</a:t>
            </a:r>
            <a:r>
              <a:rPr lang="es-ES" sz="1200" spc="6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señales</a:t>
            </a:r>
            <a:r>
              <a:rPr lang="es-ES" sz="1200" spc="7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de</a:t>
            </a:r>
            <a:r>
              <a:rPr lang="es-ES" sz="1200" spc="7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entrada</a:t>
            </a:r>
            <a:r>
              <a:rPr lang="es-ES" sz="1200" spc="-28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a:t>
            </a:r>
            <a:r>
              <a:rPr lang="es-ES" sz="1200" b="1" spc="-5" dirty="0">
                <a:effectLst/>
                <a:latin typeface="+mj-lt"/>
                <a:ea typeface="Times New Roman" panose="02020603050405020304" pitchFamily="18" charset="0"/>
              </a:rPr>
              <a:t>G</a:t>
            </a:r>
            <a:r>
              <a:rPr lang="es-ES" sz="1200" spc="-5" dirty="0">
                <a:effectLst/>
                <a:latin typeface="+mj-lt"/>
                <a:ea typeface="Times New Roman" panose="02020603050405020304" pitchFamily="18" charset="0"/>
              </a:rPr>
              <a:t>,</a:t>
            </a:r>
            <a:r>
              <a:rPr lang="es-ES" sz="1200" spc="-10" dirty="0">
                <a:effectLst/>
                <a:latin typeface="+mj-lt"/>
                <a:ea typeface="Times New Roman" panose="02020603050405020304" pitchFamily="18" charset="0"/>
              </a:rPr>
              <a:t> </a:t>
            </a:r>
            <a:r>
              <a:rPr lang="es-ES" sz="1200" b="1" spc="-5" dirty="0">
                <a:effectLst/>
                <a:latin typeface="+mj-lt"/>
                <a:ea typeface="Times New Roman" panose="02020603050405020304" pitchFamily="18" charset="0"/>
              </a:rPr>
              <a:t>H</a:t>
            </a:r>
            <a:r>
              <a:rPr lang="es-ES" sz="1200" spc="-5" dirty="0">
                <a:effectLst/>
                <a:latin typeface="+mj-lt"/>
                <a:ea typeface="Times New Roman" panose="02020603050405020304" pitchFamily="18" charset="0"/>
              </a:rPr>
              <a:t>, </a:t>
            </a:r>
            <a:r>
              <a:rPr lang="es-ES" sz="1200" b="1" spc="-5" dirty="0">
                <a:effectLst/>
                <a:latin typeface="+mj-lt"/>
                <a:ea typeface="Times New Roman" panose="02020603050405020304" pitchFamily="18" charset="0"/>
              </a:rPr>
              <a:t>T45</a:t>
            </a:r>
            <a:r>
              <a:rPr lang="es-ES" sz="1200" spc="-5" dirty="0">
                <a:effectLst/>
                <a:latin typeface="+mj-lt"/>
                <a:ea typeface="Times New Roman" panose="02020603050405020304" pitchFamily="18" charset="0"/>
              </a:rPr>
              <a:t>,</a:t>
            </a:r>
            <a:r>
              <a:rPr lang="es-ES" sz="1200" spc="-10" dirty="0">
                <a:effectLst/>
                <a:latin typeface="+mj-lt"/>
                <a:ea typeface="Times New Roman" panose="02020603050405020304" pitchFamily="18" charset="0"/>
              </a:rPr>
              <a:t> </a:t>
            </a:r>
            <a:r>
              <a:rPr lang="es-ES" sz="1200" b="1" spc="-5" dirty="0">
                <a:effectLst/>
                <a:latin typeface="+mj-lt"/>
                <a:ea typeface="Times New Roman" panose="02020603050405020304" pitchFamily="18" charset="0"/>
              </a:rPr>
              <a:t>T60</a:t>
            </a:r>
            <a:r>
              <a:rPr lang="es-ES" sz="1200" spc="-5" dirty="0">
                <a:effectLst/>
                <a:latin typeface="+mj-lt"/>
                <a:ea typeface="Times New Roman" panose="02020603050405020304" pitchFamily="18" charset="0"/>
              </a:rPr>
              <a:t>).</a:t>
            </a:r>
          </a:p>
          <a:p>
            <a:pPr marL="742950" lvl="1" indent="-285750" algn="just">
              <a:buSzPts val="1200"/>
              <a:buFont typeface="Times New Roman" panose="02020603050405020304" pitchFamily="18" charset="0"/>
              <a:buAutoNum type="alphaLcParenR"/>
              <a:tabLst>
                <a:tab pos="817880" algn="l"/>
              </a:tabLst>
            </a:pPr>
            <a:r>
              <a:rPr lang="es-ES" sz="1200" spc="-5" dirty="0">
                <a:effectLst/>
                <a:latin typeface="+mj-lt"/>
                <a:ea typeface="Times New Roman" panose="02020603050405020304" pitchFamily="18" charset="0"/>
              </a:rPr>
              <a:t>Expresar</a:t>
            </a:r>
            <a:r>
              <a:rPr lang="es-ES" sz="1200" spc="-2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la</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señal</a:t>
            </a:r>
            <a:r>
              <a:rPr lang="es-ES" sz="1200" spc="-15" dirty="0">
                <a:effectLst/>
                <a:latin typeface="+mj-lt"/>
                <a:ea typeface="Times New Roman" panose="02020603050405020304" pitchFamily="18" charset="0"/>
              </a:rPr>
              <a:t> </a:t>
            </a:r>
            <a:r>
              <a:rPr lang="es-ES" sz="1200" b="1" spc="-5" dirty="0">
                <a:effectLst/>
                <a:latin typeface="+mj-lt"/>
                <a:ea typeface="Times New Roman" panose="02020603050405020304" pitchFamily="18" charset="0"/>
              </a:rPr>
              <a:t>A</a:t>
            </a:r>
            <a:r>
              <a:rPr lang="es-ES" sz="1200" b="1" spc="-1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como</a:t>
            </a:r>
            <a:r>
              <a:rPr lang="es-ES" sz="1200" spc="-1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suma</a:t>
            </a:r>
            <a:r>
              <a:rPr lang="es-ES" sz="1200" spc="-1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de</a:t>
            </a:r>
            <a:r>
              <a:rPr lang="es-ES" sz="1200" spc="-1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productos</a:t>
            </a:r>
            <a:r>
              <a:rPr lang="es-ES" sz="1200" spc="-1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(Primer</a:t>
            </a:r>
            <a:r>
              <a:rPr lang="es-ES" sz="1200" spc="-1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Forma</a:t>
            </a:r>
            <a:r>
              <a:rPr lang="es-ES" sz="1200" spc="-1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Canónica)</a:t>
            </a:r>
          </a:p>
          <a:p>
            <a:pPr marL="742950" marR="153035" lvl="1" indent="-285750" algn="just">
              <a:spcAft>
                <a:spcPts val="0"/>
              </a:spcAft>
              <a:buSzPts val="1200"/>
              <a:buFont typeface="Times New Roman" panose="02020603050405020304" pitchFamily="18" charset="0"/>
              <a:buAutoNum type="alphaLcParenR"/>
              <a:tabLst>
                <a:tab pos="823595" algn="l"/>
              </a:tabLst>
            </a:pPr>
            <a:r>
              <a:rPr lang="es-ES" sz="1200" spc="-5" dirty="0">
                <a:effectLst/>
                <a:latin typeface="+mj-lt"/>
                <a:ea typeface="Times New Roman" panose="02020603050405020304" pitchFamily="18" charset="0"/>
              </a:rPr>
              <a:t>Obtener</a:t>
            </a:r>
            <a:r>
              <a:rPr lang="es-ES" sz="1200" spc="13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la</a:t>
            </a:r>
            <a:r>
              <a:rPr lang="es-ES" sz="1200" spc="13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expresión</a:t>
            </a:r>
            <a:r>
              <a:rPr lang="es-ES" sz="1200" spc="13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reducida</a:t>
            </a:r>
            <a:r>
              <a:rPr lang="es-ES" sz="1200" spc="13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de</a:t>
            </a:r>
            <a:r>
              <a:rPr lang="es-ES" sz="1200" spc="13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la</a:t>
            </a:r>
            <a:r>
              <a:rPr lang="es-ES" sz="1200" spc="13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señal</a:t>
            </a:r>
            <a:r>
              <a:rPr lang="es-ES" sz="1200" spc="125" dirty="0">
                <a:effectLst/>
                <a:latin typeface="+mj-lt"/>
                <a:ea typeface="Times New Roman" panose="02020603050405020304" pitchFamily="18" charset="0"/>
              </a:rPr>
              <a:t> </a:t>
            </a:r>
            <a:r>
              <a:rPr lang="es-ES" sz="1200" b="1" spc="-5" dirty="0">
                <a:effectLst/>
                <a:latin typeface="+mj-lt"/>
                <a:ea typeface="Times New Roman" panose="02020603050405020304" pitchFamily="18" charset="0"/>
              </a:rPr>
              <a:t>A</a:t>
            </a:r>
            <a:r>
              <a:rPr lang="es-ES" sz="1200" b="1" spc="13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en</a:t>
            </a:r>
            <a:r>
              <a:rPr lang="es-ES" sz="1200" spc="13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suma</a:t>
            </a:r>
            <a:r>
              <a:rPr lang="es-ES" sz="1200" spc="14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de</a:t>
            </a:r>
            <a:r>
              <a:rPr lang="es-ES" sz="1200" spc="13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productos</a:t>
            </a:r>
            <a:r>
              <a:rPr lang="es-ES" sz="1200" spc="13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por</a:t>
            </a:r>
            <a:r>
              <a:rPr lang="es-ES" sz="1200" spc="13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el</a:t>
            </a:r>
            <a:r>
              <a:rPr lang="es-ES" sz="1200" spc="14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método</a:t>
            </a:r>
            <a:r>
              <a:rPr lang="es-ES" sz="1200" spc="13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de</a:t>
            </a:r>
            <a:r>
              <a:rPr lang="es-ES" sz="1200" spc="-28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Karnaugh.</a:t>
            </a:r>
          </a:p>
          <a:p>
            <a:pPr marL="742950" lvl="1" indent="-285750" algn="just">
              <a:buSzPts val="1200"/>
              <a:buFont typeface="Times New Roman" panose="02020603050405020304" pitchFamily="18" charset="0"/>
              <a:buAutoNum type="alphaLcParenR"/>
              <a:tabLst>
                <a:tab pos="831850" algn="l"/>
              </a:tabLst>
            </a:pPr>
            <a:r>
              <a:rPr lang="es-ES" sz="1200" spc="-5" dirty="0">
                <a:effectLst/>
                <a:latin typeface="+mj-lt"/>
                <a:ea typeface="Times New Roman" panose="02020603050405020304" pitchFamily="18" charset="0"/>
              </a:rPr>
              <a:t>Implementa</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la</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señal</a:t>
            </a:r>
            <a:r>
              <a:rPr lang="es-ES" sz="1200" spc="-15" dirty="0">
                <a:effectLst/>
                <a:latin typeface="+mj-lt"/>
                <a:ea typeface="Times New Roman" panose="02020603050405020304" pitchFamily="18" charset="0"/>
              </a:rPr>
              <a:t> </a:t>
            </a:r>
            <a:r>
              <a:rPr lang="es-ES" sz="1200" b="1" spc="-5" dirty="0">
                <a:effectLst/>
                <a:latin typeface="+mj-lt"/>
                <a:ea typeface="Times New Roman" panose="02020603050405020304" pitchFamily="18" charset="0"/>
              </a:rPr>
              <a:t>A</a:t>
            </a:r>
            <a:r>
              <a:rPr lang="es-ES" sz="1200" b="1"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obtenida</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el</a:t>
            </a:r>
            <a:r>
              <a:rPr lang="es-ES" sz="1200" spc="-1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en</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apartado</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anterior</a:t>
            </a:r>
            <a:r>
              <a:rPr lang="es-ES" sz="1200" spc="-1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utilizando</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puertas</a:t>
            </a:r>
            <a:r>
              <a:rPr lang="es-ES" sz="1200" spc="-1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lógicas.</a:t>
            </a:r>
          </a:p>
          <a:p>
            <a:pPr marL="742950" lvl="1" indent="-285750" algn="just">
              <a:buSzPts val="1200"/>
              <a:buFont typeface="Times New Roman" panose="02020603050405020304" pitchFamily="18" charset="0"/>
              <a:buAutoNum type="alphaLcParenR"/>
              <a:tabLst>
                <a:tab pos="831850" algn="l"/>
              </a:tabLst>
            </a:pPr>
            <a:endParaRPr lang="es-ES" sz="1200" spc="-5" dirty="0">
              <a:latin typeface="+mj-lt"/>
              <a:ea typeface="Times New Roman" panose="02020603050405020304" pitchFamily="18" charset="0"/>
            </a:endParaRPr>
          </a:p>
          <a:p>
            <a:pPr marL="139700"/>
            <a:endParaRPr lang="es-ES" sz="1200" b="1" dirty="0">
              <a:effectLst/>
              <a:latin typeface="+mj-lt"/>
              <a:ea typeface="Times New Roman" panose="02020603050405020304" pitchFamily="18" charset="0"/>
            </a:endParaRPr>
          </a:p>
          <a:p>
            <a:pPr marL="139700"/>
            <a:r>
              <a:rPr lang="es-ES" sz="1200" b="1" dirty="0">
                <a:effectLst/>
                <a:latin typeface="+mj-lt"/>
                <a:ea typeface="Times New Roman" panose="02020603050405020304" pitchFamily="18" charset="0"/>
              </a:rPr>
              <a:t>Problema 7. </a:t>
            </a:r>
            <a:r>
              <a:rPr lang="es-ES" sz="1200" dirty="0">
                <a:effectLst/>
                <a:latin typeface="+mj-lt"/>
                <a:ea typeface="Times New Roman" panose="02020603050405020304" pitchFamily="18" charset="0"/>
              </a:rPr>
              <a:t>Se necesita construir un sistema digital que acepte números del 1 al 10 codificados en binario puro y</a:t>
            </a:r>
            <a:r>
              <a:rPr lang="es-ES" sz="1200" spc="-285" dirty="0">
                <a:effectLst/>
                <a:latin typeface="+mj-lt"/>
                <a:ea typeface="Times New Roman" panose="02020603050405020304" pitchFamily="18" charset="0"/>
              </a:rPr>
              <a:t> </a:t>
            </a:r>
            <a:r>
              <a:rPr lang="es-ES" sz="1200" dirty="0">
                <a:effectLst/>
                <a:latin typeface="+mj-lt"/>
                <a:ea typeface="Times New Roman" panose="02020603050405020304" pitchFamily="18" charset="0"/>
              </a:rPr>
              <a:t>que</a:t>
            </a:r>
            <a:r>
              <a:rPr lang="es-ES" sz="1200" spc="-10" dirty="0">
                <a:effectLst/>
                <a:latin typeface="+mj-lt"/>
                <a:ea typeface="Times New Roman" panose="02020603050405020304" pitchFamily="18" charset="0"/>
              </a:rPr>
              <a:t> </a:t>
            </a:r>
            <a:r>
              <a:rPr lang="es-ES" sz="1200" dirty="0">
                <a:effectLst/>
                <a:latin typeface="+mj-lt"/>
                <a:ea typeface="Times New Roman" panose="02020603050405020304" pitchFamily="18" charset="0"/>
              </a:rPr>
              <a:t>genere</a:t>
            </a:r>
            <a:r>
              <a:rPr lang="es-ES" sz="1200" spc="-10" dirty="0">
                <a:effectLst/>
                <a:latin typeface="+mj-lt"/>
                <a:ea typeface="Times New Roman" panose="02020603050405020304" pitchFamily="18" charset="0"/>
              </a:rPr>
              <a:t> </a:t>
            </a:r>
            <a:r>
              <a:rPr lang="es-ES" sz="1200" dirty="0">
                <a:effectLst/>
                <a:latin typeface="+mj-lt"/>
                <a:ea typeface="Times New Roman" panose="02020603050405020304" pitchFamily="18" charset="0"/>
              </a:rPr>
              <a:t>una</a:t>
            </a:r>
            <a:r>
              <a:rPr lang="es-ES" sz="1200" spc="-10" dirty="0">
                <a:effectLst/>
                <a:latin typeface="+mj-lt"/>
                <a:ea typeface="Times New Roman" panose="02020603050405020304" pitchFamily="18" charset="0"/>
              </a:rPr>
              <a:t> </a:t>
            </a:r>
            <a:r>
              <a:rPr lang="es-ES" sz="1200" dirty="0">
                <a:effectLst/>
                <a:latin typeface="+mj-lt"/>
                <a:ea typeface="Times New Roman" panose="02020603050405020304" pitchFamily="18" charset="0"/>
              </a:rPr>
              <a:t>salida</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igual</a:t>
            </a:r>
            <a:r>
              <a:rPr lang="es-ES" sz="1200" spc="-10" dirty="0">
                <a:effectLst/>
                <a:latin typeface="+mj-lt"/>
                <a:ea typeface="Times New Roman" panose="02020603050405020304" pitchFamily="18" charset="0"/>
              </a:rPr>
              <a:t> </a:t>
            </a:r>
            <a:r>
              <a:rPr lang="es-ES" sz="1200" dirty="0">
                <a:effectLst/>
                <a:latin typeface="+mj-lt"/>
                <a:ea typeface="Times New Roman" panose="02020603050405020304" pitchFamily="18" charset="0"/>
              </a:rPr>
              <a:t>a</a:t>
            </a:r>
            <a:r>
              <a:rPr lang="es-ES" sz="1200" spc="-10" dirty="0">
                <a:effectLst/>
                <a:latin typeface="+mj-lt"/>
                <a:ea typeface="Times New Roman" panose="02020603050405020304" pitchFamily="18" charset="0"/>
              </a:rPr>
              <a:t> </a:t>
            </a:r>
            <a:r>
              <a:rPr lang="es-ES" sz="1200" dirty="0">
                <a:effectLst/>
                <a:latin typeface="+mj-lt"/>
                <a:ea typeface="Times New Roman" panose="02020603050405020304" pitchFamily="18" charset="0"/>
              </a:rPr>
              <a:t>1</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cuando</a:t>
            </a:r>
            <a:r>
              <a:rPr lang="es-ES" sz="1200" spc="-10" dirty="0">
                <a:effectLst/>
                <a:latin typeface="+mj-lt"/>
                <a:ea typeface="Times New Roman" panose="02020603050405020304" pitchFamily="18" charset="0"/>
              </a:rPr>
              <a:t> </a:t>
            </a:r>
            <a:r>
              <a:rPr lang="es-ES" sz="1200" dirty="0">
                <a:effectLst/>
                <a:latin typeface="+mj-lt"/>
                <a:ea typeface="Times New Roman" panose="02020603050405020304" pitchFamily="18" charset="0"/>
              </a:rPr>
              <a:t>la</a:t>
            </a:r>
            <a:r>
              <a:rPr lang="es-ES" sz="1200" spc="-10" dirty="0">
                <a:effectLst/>
                <a:latin typeface="+mj-lt"/>
                <a:ea typeface="Times New Roman" panose="02020603050405020304" pitchFamily="18" charset="0"/>
              </a:rPr>
              <a:t> </a:t>
            </a:r>
            <a:r>
              <a:rPr lang="es-ES" sz="1200" dirty="0">
                <a:effectLst/>
                <a:latin typeface="+mj-lt"/>
                <a:ea typeface="Times New Roman" panose="02020603050405020304" pitchFamily="18" charset="0"/>
              </a:rPr>
              <a:t>entrada</a:t>
            </a:r>
            <a:r>
              <a:rPr lang="es-ES" sz="1200" spc="-10" dirty="0">
                <a:effectLst/>
                <a:latin typeface="+mj-lt"/>
                <a:ea typeface="Times New Roman" panose="02020603050405020304" pitchFamily="18" charset="0"/>
              </a:rPr>
              <a:t> </a:t>
            </a:r>
            <a:r>
              <a:rPr lang="es-ES" sz="1200" dirty="0">
                <a:effectLst/>
                <a:latin typeface="+mj-lt"/>
                <a:ea typeface="Times New Roman" panose="02020603050405020304" pitchFamily="18" charset="0"/>
              </a:rPr>
              <a:t>sea</a:t>
            </a:r>
            <a:r>
              <a:rPr lang="es-ES" sz="1200" spc="-10" dirty="0">
                <a:effectLst/>
                <a:latin typeface="+mj-lt"/>
                <a:ea typeface="Times New Roman" panose="02020603050405020304" pitchFamily="18" charset="0"/>
              </a:rPr>
              <a:t> </a:t>
            </a:r>
            <a:r>
              <a:rPr lang="es-ES" sz="1200" dirty="0">
                <a:effectLst/>
                <a:latin typeface="+mj-lt"/>
                <a:ea typeface="Times New Roman" panose="02020603050405020304" pitchFamily="18" charset="0"/>
              </a:rPr>
              <a:t>múltiplo</a:t>
            </a:r>
            <a:r>
              <a:rPr lang="es-ES" sz="1200" spc="-25" dirty="0">
                <a:effectLst/>
                <a:latin typeface="+mj-lt"/>
                <a:ea typeface="Times New Roman" panose="02020603050405020304" pitchFamily="18" charset="0"/>
              </a:rPr>
              <a:t> </a:t>
            </a:r>
            <a:r>
              <a:rPr lang="es-ES" sz="1200" dirty="0">
                <a:effectLst/>
                <a:latin typeface="+mj-lt"/>
                <a:ea typeface="Times New Roman" panose="02020603050405020304" pitchFamily="18" charset="0"/>
              </a:rPr>
              <a:t>de</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2</a:t>
            </a:r>
            <a:r>
              <a:rPr lang="es-ES" sz="1200" spc="-10" dirty="0">
                <a:effectLst/>
                <a:latin typeface="+mj-lt"/>
                <a:ea typeface="Times New Roman" panose="02020603050405020304" pitchFamily="18" charset="0"/>
              </a:rPr>
              <a:t> </a:t>
            </a:r>
            <a:r>
              <a:rPr lang="es-ES" sz="1200" dirty="0">
                <a:effectLst/>
                <a:latin typeface="+mj-lt"/>
                <a:ea typeface="Times New Roman" panose="02020603050405020304" pitchFamily="18" charset="0"/>
              </a:rPr>
              <a:t>o</a:t>
            </a:r>
            <a:r>
              <a:rPr lang="es-ES" sz="1200" spc="-10" dirty="0">
                <a:effectLst/>
                <a:latin typeface="+mj-lt"/>
                <a:ea typeface="Times New Roman" panose="02020603050405020304" pitchFamily="18" charset="0"/>
              </a:rPr>
              <a:t> </a:t>
            </a:r>
            <a:r>
              <a:rPr lang="es-ES" sz="1200" dirty="0">
                <a:effectLst/>
                <a:latin typeface="+mj-lt"/>
                <a:ea typeface="Times New Roman" panose="02020603050405020304" pitchFamily="18" charset="0"/>
              </a:rPr>
              <a:t>igual</a:t>
            </a:r>
            <a:r>
              <a:rPr lang="es-ES" sz="1200" spc="-5" dirty="0">
                <a:effectLst/>
                <a:latin typeface="+mj-lt"/>
                <a:ea typeface="Times New Roman" panose="02020603050405020304" pitchFamily="18" charset="0"/>
              </a:rPr>
              <a:t> </a:t>
            </a:r>
            <a:r>
              <a:rPr lang="es-ES" sz="1200" dirty="0">
                <a:effectLst/>
                <a:latin typeface="+mj-lt"/>
                <a:ea typeface="Times New Roman" panose="02020603050405020304" pitchFamily="18" charset="0"/>
              </a:rPr>
              <a:t>a</a:t>
            </a:r>
            <a:r>
              <a:rPr lang="es-ES" sz="1200" spc="-10" dirty="0">
                <a:effectLst/>
                <a:latin typeface="+mj-lt"/>
                <a:ea typeface="Times New Roman" panose="02020603050405020304" pitchFamily="18" charset="0"/>
              </a:rPr>
              <a:t> </a:t>
            </a:r>
            <a:r>
              <a:rPr lang="es-ES" sz="1200" dirty="0">
                <a:effectLst/>
                <a:latin typeface="+mj-lt"/>
                <a:ea typeface="Times New Roman" panose="02020603050405020304" pitchFamily="18" charset="0"/>
              </a:rPr>
              <a:t>9.</a:t>
            </a:r>
            <a:r>
              <a:rPr lang="es-ES" sz="1200" spc="-10" dirty="0">
                <a:effectLst/>
                <a:latin typeface="+mj-lt"/>
                <a:ea typeface="Times New Roman" panose="02020603050405020304" pitchFamily="18" charset="0"/>
              </a:rPr>
              <a:t> </a:t>
            </a:r>
            <a:r>
              <a:rPr lang="en-US" sz="1200" dirty="0">
                <a:effectLst/>
                <a:latin typeface="+mj-lt"/>
                <a:ea typeface="Times New Roman" panose="02020603050405020304" pitchFamily="18" charset="0"/>
              </a:rPr>
              <a:t>Para</a:t>
            </a:r>
            <a:r>
              <a:rPr lang="en-US" sz="1200" spc="-5" dirty="0">
                <a:effectLst/>
                <a:latin typeface="+mj-lt"/>
                <a:ea typeface="Times New Roman" panose="02020603050405020304" pitchFamily="18" charset="0"/>
              </a:rPr>
              <a:t> </a:t>
            </a:r>
            <a:r>
              <a:rPr lang="en-US" sz="1200" dirty="0" err="1">
                <a:effectLst/>
                <a:latin typeface="+mj-lt"/>
                <a:ea typeface="Times New Roman" panose="02020603050405020304" pitchFamily="18" charset="0"/>
              </a:rPr>
              <a:t>ello</a:t>
            </a:r>
            <a:r>
              <a:rPr lang="en-US" sz="1200" dirty="0">
                <a:effectLst/>
                <a:latin typeface="+mj-lt"/>
                <a:ea typeface="Times New Roman" panose="02020603050405020304" pitchFamily="18" charset="0"/>
              </a:rPr>
              <a:t>:</a:t>
            </a:r>
            <a:endParaRPr lang="es-ES" sz="1200" dirty="0">
              <a:effectLst/>
              <a:latin typeface="+mj-lt"/>
              <a:ea typeface="Times New Roman" panose="02020603050405020304" pitchFamily="18" charset="0"/>
            </a:endParaRPr>
          </a:p>
          <a:p>
            <a:pPr marL="714375" lvl="0" indent="-269875">
              <a:spcBef>
                <a:spcPts val="600"/>
              </a:spcBef>
              <a:buSzPts val="1200"/>
              <a:buFont typeface="Times New Roman" panose="02020603050405020304" pitchFamily="18" charset="0"/>
              <a:buAutoNum type="alphaLcParenR"/>
              <a:tabLst>
                <a:tab pos="589280" algn="l"/>
              </a:tabLst>
            </a:pPr>
            <a:r>
              <a:rPr lang="es-ES" sz="1200" spc="-5" dirty="0">
                <a:effectLst/>
                <a:latin typeface="+mj-lt"/>
                <a:ea typeface="Times New Roman" panose="02020603050405020304" pitchFamily="18" charset="0"/>
              </a:rPr>
              <a:t>Obtén</a:t>
            </a:r>
            <a:r>
              <a:rPr lang="es-ES" sz="1200" spc="-1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la</a:t>
            </a:r>
            <a:r>
              <a:rPr lang="es-ES" sz="1200" spc="-1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tabla</a:t>
            </a:r>
            <a:r>
              <a:rPr lang="es-ES" sz="1200" spc="-1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de</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verdad</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del</a:t>
            </a:r>
            <a:r>
              <a:rPr lang="es-ES" sz="1200" spc="-1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sistema.</a:t>
            </a:r>
          </a:p>
          <a:p>
            <a:pPr marL="714375" lvl="0" indent="-269875">
              <a:buSzPts val="1200"/>
              <a:buFont typeface="Times New Roman" panose="02020603050405020304" pitchFamily="18" charset="0"/>
              <a:buAutoNum type="alphaLcParenR"/>
              <a:tabLst>
                <a:tab pos="589280" algn="l"/>
              </a:tabLst>
            </a:pPr>
            <a:r>
              <a:rPr lang="es-ES" sz="1200" spc="-5" dirty="0">
                <a:effectLst/>
                <a:latin typeface="+mj-lt"/>
                <a:ea typeface="Times New Roman" panose="02020603050405020304" pitchFamily="18" charset="0"/>
              </a:rPr>
              <a:t>Expresa</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la</a:t>
            </a:r>
            <a:r>
              <a:rPr lang="es-ES" sz="1200" spc="-1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función</a:t>
            </a:r>
            <a:r>
              <a:rPr lang="es-ES" sz="1200" spc="-1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de</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salida</a:t>
            </a:r>
            <a:r>
              <a:rPr lang="es-ES" sz="1200" spc="-1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en</a:t>
            </a:r>
            <a:r>
              <a:rPr lang="es-ES" sz="1200" spc="-1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Primera</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Forma</a:t>
            </a:r>
            <a:r>
              <a:rPr lang="es-ES" sz="1200" spc="-1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Canónica.</a:t>
            </a:r>
          </a:p>
          <a:p>
            <a:pPr marL="714375" lvl="0" indent="-269875">
              <a:buSzPts val="1200"/>
              <a:buFont typeface="Times New Roman" panose="02020603050405020304" pitchFamily="18" charset="0"/>
              <a:buAutoNum type="alphaLcParenR"/>
              <a:tabLst>
                <a:tab pos="589280" algn="l"/>
              </a:tabLst>
            </a:pPr>
            <a:r>
              <a:rPr lang="es-ES" sz="1200" spc="-5" dirty="0">
                <a:effectLst/>
                <a:latin typeface="+mj-lt"/>
                <a:ea typeface="Times New Roman" panose="02020603050405020304" pitchFamily="18" charset="0"/>
              </a:rPr>
              <a:t>Simplifica</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al</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máximo</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la</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función</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utilizando</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el</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método</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de</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Karnaugh.</a:t>
            </a:r>
          </a:p>
          <a:p>
            <a:pPr marL="714375" lvl="0" indent="-269875">
              <a:buSzPts val="1200"/>
              <a:buFont typeface="Times New Roman" panose="02020603050405020304" pitchFamily="18" charset="0"/>
              <a:buAutoNum type="alphaLcParenR"/>
              <a:tabLst>
                <a:tab pos="589280" algn="l"/>
              </a:tabLst>
            </a:pPr>
            <a:r>
              <a:rPr lang="es-ES" sz="1200" spc="-5" dirty="0">
                <a:effectLst/>
                <a:latin typeface="+mj-lt"/>
                <a:ea typeface="Times New Roman" panose="02020603050405020304" pitchFamily="18" charset="0"/>
              </a:rPr>
              <a:t>Implementa</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la</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función</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de</a:t>
            </a:r>
            <a:r>
              <a:rPr lang="es-ES" sz="1200" spc="-1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salida</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utilizando</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el</a:t>
            </a:r>
            <a:r>
              <a:rPr lang="es-ES" sz="1200" spc="-1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mínimo</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número</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de</a:t>
            </a:r>
            <a:r>
              <a:rPr lang="es-ES" sz="1200" spc="-25"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puertas</a:t>
            </a:r>
            <a:r>
              <a:rPr lang="es-ES" sz="1200" spc="-20" dirty="0">
                <a:effectLst/>
                <a:latin typeface="+mj-lt"/>
                <a:ea typeface="Times New Roman" panose="02020603050405020304" pitchFamily="18" charset="0"/>
              </a:rPr>
              <a:t> </a:t>
            </a:r>
            <a:r>
              <a:rPr lang="es-ES" sz="1200" spc="-5" dirty="0">
                <a:effectLst/>
                <a:latin typeface="+mj-lt"/>
                <a:ea typeface="Times New Roman" panose="02020603050405020304" pitchFamily="18" charset="0"/>
              </a:rPr>
              <a:t>lógicas.</a:t>
            </a:r>
          </a:p>
          <a:p>
            <a:pPr lvl="1" algn="just">
              <a:buSzPts val="1200"/>
              <a:tabLst>
                <a:tab pos="831850" algn="l"/>
              </a:tabLst>
            </a:pPr>
            <a:endParaRPr lang="es-ES" sz="1200" spc="-5" dirty="0">
              <a:effectLst/>
              <a:latin typeface="+mj-lt"/>
              <a:ea typeface="Times New Roman" panose="02020603050405020304" pitchFamily="18" charset="0"/>
            </a:endParaRPr>
          </a:p>
        </p:txBody>
      </p:sp>
      <p:sp>
        <p:nvSpPr>
          <p:cNvPr id="3" name="Marcador de número de diapositiva 1">
            <a:extLst>
              <a:ext uri="{FF2B5EF4-FFF2-40B4-BE49-F238E27FC236}">
                <a16:creationId xmlns:a16="http://schemas.microsoft.com/office/drawing/2014/main" id="{6F8EF716-4F6D-4D00-9BAC-80ABE78A5CF3}"/>
              </a:ext>
            </a:extLst>
          </p:cNvPr>
          <p:cNvSpPr txBox="1">
            <a:spLocks/>
          </p:cNvSpPr>
          <p:nvPr/>
        </p:nvSpPr>
        <p:spPr bwMode="auto">
          <a:xfrm>
            <a:off x="8675688" y="0"/>
            <a:ext cx="5715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ES_tradnl"/>
            </a:defPPr>
            <a:lvl1pPr marL="0" algn="l" defTabSz="914400" rtl="0" eaLnBrk="0" fontAlgn="base" latinLnBrk="0" hangingPunct="0">
              <a:spcBef>
                <a:spcPct val="0"/>
              </a:spcBef>
              <a:spcAft>
                <a:spcPct val="0"/>
              </a:spcAft>
              <a:defRPr sz="1400" kern="1200">
                <a:solidFill>
                  <a:schemeClr val="bg1"/>
                </a:solidFill>
                <a:latin typeface="Helvetica" panose="020B0604020202020204" pitchFamily="34" charset="0"/>
                <a:ea typeface="MS PGothic" panose="020B0600070205080204" pitchFamily="34" charset="-128"/>
                <a:cs typeface="+mn-cs"/>
              </a:defRPr>
            </a:lvl1pPr>
            <a:lvl2pPr marL="4572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fld id="{8870D30F-752F-4757-8611-4B749C94C9E3}" type="slidenum">
              <a:rPr lang="es-ES_tradnl" altLang="es-ES" smtClean="0"/>
              <a:pPr/>
              <a:t>125</a:t>
            </a:fld>
            <a:endParaRPr lang="es-ES_tradnl" altLang="es-ES" dirty="0"/>
          </a:p>
        </p:txBody>
      </p:sp>
    </p:spTree>
    <p:extLst>
      <p:ext uri="{BB962C8B-B14F-4D97-AF65-F5344CB8AC3E}">
        <p14:creationId xmlns:p14="http://schemas.microsoft.com/office/powerpoint/2010/main" val="425933998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a 6">
            <a:extLst>
              <a:ext uri="{FF2B5EF4-FFF2-40B4-BE49-F238E27FC236}">
                <a16:creationId xmlns:a16="http://schemas.microsoft.com/office/drawing/2014/main" id="{28F26AE6-84F6-4D2A-B67C-78703BAD8993}"/>
              </a:ext>
            </a:extLst>
          </p:cNvPr>
          <p:cNvGraphicFramePr>
            <a:graphicFrameLocks noGrp="1"/>
          </p:cNvGraphicFramePr>
          <p:nvPr/>
        </p:nvGraphicFramePr>
        <p:xfrm>
          <a:off x="1947092" y="3354997"/>
          <a:ext cx="4230644" cy="1672212"/>
        </p:xfrm>
        <a:graphic>
          <a:graphicData uri="http://schemas.openxmlformats.org/drawingml/2006/table">
            <a:tbl>
              <a:tblPr firstRow="1" bandRow="1">
                <a:tableStyleId>{5940675A-B579-460E-94D1-54222C63F5DA}</a:tableStyleId>
              </a:tblPr>
              <a:tblGrid>
                <a:gridCol w="1057661">
                  <a:extLst>
                    <a:ext uri="{9D8B030D-6E8A-4147-A177-3AD203B41FA5}">
                      <a16:colId xmlns:a16="http://schemas.microsoft.com/office/drawing/2014/main" val="1960818796"/>
                    </a:ext>
                  </a:extLst>
                </a:gridCol>
                <a:gridCol w="1057661">
                  <a:extLst>
                    <a:ext uri="{9D8B030D-6E8A-4147-A177-3AD203B41FA5}">
                      <a16:colId xmlns:a16="http://schemas.microsoft.com/office/drawing/2014/main" val="1798018767"/>
                    </a:ext>
                  </a:extLst>
                </a:gridCol>
                <a:gridCol w="1057661">
                  <a:extLst>
                    <a:ext uri="{9D8B030D-6E8A-4147-A177-3AD203B41FA5}">
                      <a16:colId xmlns:a16="http://schemas.microsoft.com/office/drawing/2014/main" val="369861174"/>
                    </a:ext>
                  </a:extLst>
                </a:gridCol>
                <a:gridCol w="1057661">
                  <a:extLst>
                    <a:ext uri="{9D8B030D-6E8A-4147-A177-3AD203B41FA5}">
                      <a16:colId xmlns:a16="http://schemas.microsoft.com/office/drawing/2014/main" val="13575016"/>
                    </a:ext>
                  </a:extLst>
                </a:gridCol>
              </a:tblGrid>
              <a:tr h="418053">
                <a:tc>
                  <a:txBody>
                    <a:bodyPr/>
                    <a:lstStyle/>
                    <a:p>
                      <a:pPr algn="r"/>
                      <a:r>
                        <a:rPr lang="es-ES" sz="1200" b="1" dirty="0">
                          <a:solidFill>
                            <a:srgbClr val="7030A0"/>
                          </a:solidFill>
                        </a:rPr>
                        <a:t>0</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3</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2</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28328204"/>
                  </a:ext>
                </a:extLst>
              </a:tr>
              <a:tr h="418053">
                <a:tc>
                  <a:txBody>
                    <a:bodyPr/>
                    <a:lstStyle/>
                    <a:p>
                      <a:pPr algn="r"/>
                      <a:r>
                        <a:rPr lang="es-ES" sz="1200" b="1" dirty="0">
                          <a:solidFill>
                            <a:srgbClr val="7030A0"/>
                          </a:solidFill>
                        </a:rPr>
                        <a:t>4</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5</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7</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6</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10099308"/>
                  </a:ext>
                </a:extLst>
              </a:tr>
              <a:tr h="418053">
                <a:tc>
                  <a:txBody>
                    <a:bodyPr/>
                    <a:lstStyle/>
                    <a:p>
                      <a:pPr algn="r"/>
                      <a:r>
                        <a:rPr lang="es-ES" sz="1200" b="1" dirty="0">
                          <a:solidFill>
                            <a:srgbClr val="7030A0"/>
                          </a:solidFill>
                        </a:rPr>
                        <a:t>12</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13</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15</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14</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20124249"/>
                  </a:ext>
                </a:extLst>
              </a:tr>
              <a:tr h="418053">
                <a:tc>
                  <a:txBody>
                    <a:bodyPr/>
                    <a:lstStyle/>
                    <a:p>
                      <a:pPr algn="r"/>
                      <a:r>
                        <a:rPr lang="es-ES" sz="1200" b="1" dirty="0">
                          <a:solidFill>
                            <a:srgbClr val="7030A0"/>
                          </a:solidFill>
                        </a:rPr>
                        <a:t>8</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9</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11</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10</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78700675"/>
                  </a:ext>
                </a:extLst>
              </a:tr>
            </a:tbl>
          </a:graphicData>
        </a:graphic>
      </p:graphicFrame>
      <p:sp>
        <p:nvSpPr>
          <p:cNvPr id="4" name="Rectángulo 3">
            <a:extLst>
              <a:ext uri="{FF2B5EF4-FFF2-40B4-BE49-F238E27FC236}">
                <a16:creationId xmlns:a16="http://schemas.microsoft.com/office/drawing/2014/main" id="{4CA79FCB-26D9-4692-940C-5F244F2C2268}"/>
              </a:ext>
            </a:extLst>
          </p:cNvPr>
          <p:cNvSpPr/>
          <p:nvPr/>
        </p:nvSpPr>
        <p:spPr>
          <a:xfrm>
            <a:off x="0" y="861131"/>
            <a:ext cx="9077325" cy="507831"/>
          </a:xfrm>
          <a:prstGeom prst="rect">
            <a:avLst/>
          </a:prstGeom>
        </p:spPr>
        <p:txBody>
          <a:bodyPr wrap="square">
            <a:spAutoFit/>
          </a:bodyPr>
          <a:lstStyle/>
          <a:p>
            <a:r>
              <a:rPr lang="es-ES" sz="1350" b="1" dirty="0"/>
              <a:t>Problema 1. </a:t>
            </a:r>
            <a:r>
              <a:rPr lang="es-ES" sz="1350" dirty="0"/>
              <a:t>Utilizando los mapas de Karnaugh, simplificar las siguientes funciones de conmutación, obtenerlas en función de suma de productos o producto de sumas: </a:t>
            </a:r>
          </a:p>
        </p:txBody>
      </p:sp>
      <mc:AlternateContent xmlns:mc="http://schemas.openxmlformats.org/markup-compatibility/2006" xmlns:a14="http://schemas.microsoft.com/office/drawing/2010/main">
        <mc:Choice Requires="a14">
          <p:sp>
            <p:nvSpPr>
              <p:cNvPr id="5" name="Rectángulo 4">
                <a:extLst>
                  <a:ext uri="{FF2B5EF4-FFF2-40B4-BE49-F238E27FC236}">
                    <a16:creationId xmlns:a16="http://schemas.microsoft.com/office/drawing/2014/main" id="{5479E07F-DC3E-466A-B347-12134FF81AD4}"/>
                  </a:ext>
                </a:extLst>
              </p:cNvPr>
              <p:cNvSpPr/>
              <p:nvPr/>
            </p:nvSpPr>
            <p:spPr>
              <a:xfrm>
                <a:off x="285750" y="1574308"/>
                <a:ext cx="8220075" cy="1262846"/>
              </a:xfrm>
              <a:prstGeom prst="rect">
                <a:avLst/>
              </a:prstGeom>
            </p:spPr>
            <p:txBody>
              <a:bodyPr wrap="square">
                <a:spAutoFit/>
              </a:bodyPr>
              <a:lstStyle/>
              <a:p>
                <a:pPr marL="257175" indent="-257175">
                  <a:lnSpc>
                    <a:spcPct val="107000"/>
                  </a:lnSpc>
                  <a:buFont typeface="+mj-lt"/>
                  <a:buAutoNum type="alphaLcParenR"/>
                </a:pPr>
                <a:r>
                  <a:rPr lang="es-ES" dirty="0">
                    <a:latin typeface="TimesNewRomanPSMT"/>
                    <a:ea typeface="Calibri" panose="020F0502020204030204" pitchFamily="34" charset="0"/>
                    <a:cs typeface="TimesNewRomanPSMT"/>
                  </a:rPr>
                  <a:t>f</a:t>
                </a:r>
                <a:r>
                  <a:rPr lang="es-ES" sz="900" dirty="0">
                    <a:latin typeface="TimesNewRomanPSMT"/>
                    <a:ea typeface="Calibri" panose="020F0502020204030204" pitchFamily="34" charset="0"/>
                    <a:cs typeface="TimesNewRomanPSMT"/>
                  </a:rPr>
                  <a:t>1</a:t>
                </a:r>
                <a:r>
                  <a:rPr lang="es-ES" dirty="0">
                    <a:latin typeface="TimesNewRomanPSMT"/>
                    <a:ea typeface="Calibri" panose="020F0502020204030204" pitchFamily="34" charset="0"/>
                    <a:cs typeface="TimesNewRomanPSMT"/>
                  </a:rPr>
                  <a:t>(</a:t>
                </a:r>
                <a:r>
                  <a:rPr lang="es-ES" dirty="0" err="1">
                    <a:latin typeface="TimesNewRomanPSMT"/>
                    <a:ea typeface="Calibri" panose="020F0502020204030204" pitchFamily="34" charset="0"/>
                    <a:cs typeface="TimesNewRomanPSMT"/>
                  </a:rPr>
                  <a:t>w,x,y,z</a:t>
                </a:r>
                <a:r>
                  <a:rPr lang="es-ES" dirty="0">
                    <a:latin typeface="TimesNewRomanPSMT"/>
                    <a:ea typeface="Calibri" panose="020F0502020204030204" pitchFamily="34" charset="0"/>
                    <a:cs typeface="TimesNewRomanPSMT"/>
                  </a:rPr>
                  <a:t>) = </a:t>
                </a:r>
                <a:r>
                  <a:rPr lang="en-US" dirty="0">
                    <a:latin typeface="Arial Unicode MS"/>
                    <a:ea typeface="Calibri" panose="020F0502020204030204" pitchFamily="34" charset="0"/>
                    <a:cs typeface="Times New Roman" panose="02020603050405020304" pitchFamily="18" charset="0"/>
                  </a:rPr>
                  <a:t>∑</a:t>
                </a:r>
                <a:r>
                  <a:rPr lang="es-ES" dirty="0">
                    <a:latin typeface="TimesNewRomanPSMT"/>
                    <a:ea typeface="Calibri" panose="020F0502020204030204" pitchFamily="34" charset="0"/>
                    <a:cs typeface="TimesNewRomanPSMT"/>
                  </a:rPr>
                  <a:t>m(5,6,9,10) </a:t>
                </a:r>
                <a:r>
                  <a:rPr lang="es-ES" dirty="0">
                    <a:latin typeface="TimesNewRomanPSMT"/>
                    <a:ea typeface="Calibri" panose="020F0502020204030204" pitchFamily="34" charset="0"/>
                    <a:cs typeface="TimesNewRomanPSMT"/>
                    <a:sym typeface="Wingdings" panose="05000000000000000000" pitchFamily="2" charset="2"/>
                  </a:rPr>
                  <a:t></a:t>
                </a:r>
                <a:r>
                  <a:rPr lang="es-ES" dirty="0">
                    <a:latin typeface="TimesNewRomanPSMT"/>
                    <a:ea typeface="Calibri" panose="020F0502020204030204" pitchFamily="34" charset="0"/>
                    <a:cs typeface="TimesNewRomanPSMT"/>
                  </a:rPr>
                  <a:t> No se puede simplificar</a:t>
                </a:r>
                <a:endParaRPr lang="es-ES" sz="150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buFont typeface="+mj-lt"/>
                  <a:buAutoNum type="alphaLcParenR"/>
                </a:pPr>
                <a:r>
                  <a:rPr lang="es-ES" dirty="0">
                    <a:latin typeface="TimesNewRomanPSMT"/>
                    <a:ea typeface="Calibri" panose="020F0502020204030204" pitchFamily="34" charset="0"/>
                    <a:cs typeface="TimesNewRomanPSMT"/>
                  </a:rPr>
                  <a:t>f</a:t>
                </a:r>
                <a:r>
                  <a:rPr lang="es-ES" sz="900" dirty="0">
                    <a:latin typeface="TimesNewRomanPSMT"/>
                    <a:ea typeface="Calibri" panose="020F0502020204030204" pitchFamily="34" charset="0"/>
                    <a:cs typeface="TimesNewRomanPSMT"/>
                  </a:rPr>
                  <a:t>2</a:t>
                </a:r>
                <a:r>
                  <a:rPr lang="es-ES" dirty="0">
                    <a:latin typeface="TimesNewRomanPSMT"/>
                    <a:ea typeface="Calibri" panose="020F0502020204030204" pitchFamily="34" charset="0"/>
                    <a:cs typeface="TimesNewRomanPSMT"/>
                  </a:rPr>
                  <a:t>(</a:t>
                </a:r>
                <a:r>
                  <a:rPr lang="es-ES" dirty="0" err="1">
                    <a:latin typeface="TimesNewRomanPSMT"/>
                    <a:ea typeface="Calibri" panose="020F0502020204030204" pitchFamily="34" charset="0"/>
                    <a:cs typeface="TimesNewRomanPSMT"/>
                  </a:rPr>
                  <a:t>x,y,z</a:t>
                </a:r>
                <a:r>
                  <a:rPr lang="es-ES" dirty="0">
                    <a:latin typeface="TimesNewRomanPSMT"/>
                    <a:ea typeface="Calibri" panose="020F0502020204030204" pitchFamily="34" charset="0"/>
                    <a:cs typeface="TimesNewRomanPSMT"/>
                  </a:rPr>
                  <a:t>) =</a:t>
                </a:r>
                <a:r>
                  <a:rPr lang="en-US" dirty="0">
                    <a:latin typeface="Arial Unicode MS"/>
                    <a:ea typeface="Calibri" panose="020F0502020204030204" pitchFamily="34" charset="0"/>
                    <a:cs typeface="Times New Roman" panose="02020603050405020304" pitchFamily="18" charset="0"/>
                  </a:rPr>
                  <a:t>∑</a:t>
                </a:r>
                <a:r>
                  <a:rPr lang="es-ES" dirty="0">
                    <a:latin typeface="TimesNewRomanPSMT"/>
                    <a:ea typeface="Calibri" panose="020F0502020204030204" pitchFamily="34" charset="0"/>
                    <a:cs typeface="TimesNewRomanPSMT"/>
                  </a:rPr>
                  <a:t>m(2,3,4,5,6,7) </a:t>
                </a:r>
                <a:r>
                  <a:rPr lang="es-ES" dirty="0">
                    <a:latin typeface="TimesNewRomanPSMT"/>
                    <a:ea typeface="Calibri" panose="020F0502020204030204" pitchFamily="34" charset="0"/>
                    <a:cs typeface="TimesNewRomanPSMT"/>
                    <a:sym typeface="Wingdings" panose="05000000000000000000" pitchFamily="2" charset="2"/>
                  </a:rPr>
                  <a:t></a:t>
                </a:r>
                <a14:m>
                  <m:oMath xmlns:m="http://schemas.openxmlformats.org/officeDocument/2006/math">
                    <m:r>
                      <m:rPr>
                        <m:sty m:val="p"/>
                      </m:rPr>
                      <a:rPr lang="es-ES">
                        <a:latin typeface="Cambria Math" panose="02040503050406030204" pitchFamily="18" charset="0"/>
                        <a:ea typeface="Calibri" panose="020F0502020204030204" pitchFamily="34" charset="0"/>
                        <a:cs typeface="TimesNewRomanPSMT"/>
                      </a:rPr>
                      <m:t>x</m:t>
                    </m:r>
                    <m:r>
                      <a:rPr lang="es-ES">
                        <a:latin typeface="Cambria Math" panose="02040503050406030204" pitchFamily="18" charset="0"/>
                        <a:ea typeface="Calibri" panose="020F0502020204030204" pitchFamily="34" charset="0"/>
                        <a:cs typeface="TimesNewRomanPSMT"/>
                      </a:rPr>
                      <m:t>+</m:t>
                    </m:r>
                    <m:r>
                      <a:rPr lang="es-ES" i="1">
                        <a:latin typeface="Cambria Math" panose="02040503050406030204" pitchFamily="18" charset="0"/>
                        <a:ea typeface="Calibri" panose="020F0502020204030204" pitchFamily="34" charset="0"/>
                        <a:cs typeface="TimesNewRomanPSMT"/>
                      </a:rPr>
                      <m:t>𝑦</m:t>
                    </m:r>
                  </m:oMath>
                </a14:m>
                <a:endParaRPr lang="es-ES" sz="150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buFont typeface="+mj-lt"/>
                  <a:buAutoNum type="alphaLcParenR"/>
                </a:pPr>
                <a:r>
                  <a:rPr lang="es-ES" dirty="0">
                    <a:latin typeface="TimesNewRomanPSMT"/>
                    <a:ea typeface="Calibri" panose="020F0502020204030204" pitchFamily="34" charset="0"/>
                    <a:cs typeface="TimesNewRomanPSMT"/>
                  </a:rPr>
                  <a:t>f</a:t>
                </a:r>
                <a:r>
                  <a:rPr lang="es-ES" sz="900" dirty="0">
                    <a:latin typeface="TimesNewRomanPSMT"/>
                    <a:ea typeface="Calibri" panose="020F0502020204030204" pitchFamily="34" charset="0"/>
                    <a:cs typeface="TimesNewRomanPSMT"/>
                  </a:rPr>
                  <a:t>3</a:t>
                </a:r>
                <a:r>
                  <a:rPr lang="es-ES" dirty="0">
                    <a:latin typeface="TimesNewRomanPSMT"/>
                    <a:ea typeface="Calibri" panose="020F0502020204030204" pitchFamily="34" charset="0"/>
                    <a:cs typeface="TimesNewRomanPSMT"/>
                  </a:rPr>
                  <a:t>(</a:t>
                </a:r>
                <a:r>
                  <a:rPr lang="es-ES" dirty="0" err="1">
                    <a:latin typeface="TimesNewRomanPSMT"/>
                    <a:ea typeface="Calibri" panose="020F0502020204030204" pitchFamily="34" charset="0"/>
                    <a:cs typeface="TimesNewRomanPSMT"/>
                  </a:rPr>
                  <a:t>x,y,z</a:t>
                </a:r>
                <a:r>
                  <a:rPr lang="es-ES" dirty="0">
                    <a:latin typeface="TimesNewRomanPSMT"/>
                    <a:ea typeface="Calibri" panose="020F0502020204030204" pitchFamily="34" charset="0"/>
                    <a:cs typeface="TimesNewRomanPSMT"/>
                  </a:rPr>
                  <a:t>) = </a:t>
                </a:r>
                <a:r>
                  <a:rPr lang="en-US" dirty="0">
                    <a:latin typeface="Arial Unicode MS"/>
                    <a:ea typeface="Calibri" panose="020F0502020204030204" pitchFamily="34" charset="0"/>
                    <a:cs typeface="Times New Roman" panose="02020603050405020304" pitchFamily="18" charset="0"/>
                  </a:rPr>
                  <a:t>∑</a:t>
                </a:r>
                <a:r>
                  <a:rPr lang="es-ES" dirty="0">
                    <a:latin typeface="TimesNewRomanPSMT"/>
                    <a:ea typeface="Calibri" panose="020F0502020204030204" pitchFamily="34" charset="0"/>
                    <a:cs typeface="TimesNewRomanPSMT"/>
                  </a:rPr>
                  <a:t>m(2,4,5,6) </a:t>
                </a:r>
                <a:r>
                  <a:rPr lang="es-ES" dirty="0">
                    <a:latin typeface="TimesNewRomanPSMT"/>
                    <a:ea typeface="Calibri" panose="020F0502020204030204" pitchFamily="34" charset="0"/>
                    <a:cs typeface="TimesNewRomanPSMT"/>
                    <a:sym typeface="Wingdings" panose="05000000000000000000" pitchFamily="2" charset="2"/>
                  </a:rPr>
                  <a:t></a:t>
                </a:r>
                <a14:m>
                  <m:oMath xmlns:m="http://schemas.openxmlformats.org/officeDocument/2006/math">
                    <m:r>
                      <a:rPr lang="es-ES" i="1">
                        <a:latin typeface="Cambria Math" panose="02040503050406030204" pitchFamily="18" charset="0"/>
                        <a:ea typeface="Arial Unicode MS"/>
                        <a:cs typeface="Arial Unicode MS"/>
                      </a:rPr>
                      <m:t>𝑥</m:t>
                    </m:r>
                    <m:acc>
                      <m:accPr>
                        <m:chr m:val="̅"/>
                        <m:ctrlPr>
                          <a:rPr lang="es-ES" i="1">
                            <a:latin typeface="Cambria Math" panose="02040503050406030204" pitchFamily="18" charset="0"/>
                            <a:ea typeface="Calibri" panose="020F0502020204030204" pitchFamily="34" charset="0"/>
                            <a:cs typeface="TimesNewRomanPSMT"/>
                          </a:rPr>
                        </m:ctrlPr>
                      </m:accPr>
                      <m:e>
                        <m:r>
                          <a:rPr lang="es-ES" i="1">
                            <a:latin typeface="Cambria Math" panose="02040503050406030204" pitchFamily="18" charset="0"/>
                            <a:ea typeface="Calibri" panose="020F0502020204030204" pitchFamily="34" charset="0"/>
                            <a:cs typeface="TimesNewRomanPSMT"/>
                          </a:rPr>
                          <m:t>𝑦</m:t>
                        </m:r>
                      </m:e>
                    </m:acc>
                    <m:r>
                      <a:rPr lang="es-ES" i="1">
                        <a:latin typeface="Cambria Math" panose="02040503050406030204" pitchFamily="18" charset="0"/>
                        <a:ea typeface="Calibri" panose="020F0502020204030204" pitchFamily="34" charset="0"/>
                        <a:cs typeface="TimesNewRomanPSMT"/>
                      </a:rPr>
                      <m:t>+</m:t>
                    </m:r>
                    <m:r>
                      <a:rPr lang="es-ES" i="1">
                        <a:latin typeface="Cambria Math" panose="02040503050406030204" pitchFamily="18" charset="0"/>
                        <a:ea typeface="Calibri" panose="020F0502020204030204" pitchFamily="34" charset="0"/>
                        <a:cs typeface="TimesNewRomanPSMT"/>
                      </a:rPr>
                      <m:t>𝑦</m:t>
                    </m:r>
                    <m:acc>
                      <m:accPr>
                        <m:chr m:val="̅"/>
                        <m:ctrlPr>
                          <a:rPr lang="es-ES" i="1">
                            <a:latin typeface="Cambria Math" panose="02040503050406030204" pitchFamily="18" charset="0"/>
                            <a:ea typeface="Calibri" panose="020F0502020204030204" pitchFamily="34" charset="0"/>
                            <a:cs typeface="TimesNewRomanPSMT"/>
                          </a:rPr>
                        </m:ctrlPr>
                      </m:accPr>
                      <m:e>
                        <m:r>
                          <a:rPr lang="es-ES" i="1">
                            <a:latin typeface="Cambria Math" panose="02040503050406030204" pitchFamily="18" charset="0"/>
                            <a:ea typeface="Calibri" panose="020F0502020204030204" pitchFamily="34" charset="0"/>
                            <a:cs typeface="TimesNewRomanPSMT"/>
                          </a:rPr>
                          <m:t>𝑧</m:t>
                        </m:r>
                      </m:e>
                    </m:acc>
                  </m:oMath>
                </a14:m>
                <a:endParaRPr lang="es-ES" sz="1500" dirty="0">
                  <a:latin typeface="Calibri" panose="020F0502020204030204" pitchFamily="34" charset="0"/>
                  <a:ea typeface="Calibri" panose="020F0502020204030204" pitchFamily="34" charset="0"/>
                  <a:cs typeface="Times New Roman" panose="02020603050405020304" pitchFamily="18" charset="0"/>
                </a:endParaRPr>
              </a:p>
              <a:p>
                <a:pPr marL="257175" indent="-257175">
                  <a:lnSpc>
                    <a:spcPct val="107000"/>
                  </a:lnSpc>
                  <a:buFont typeface="+mj-lt"/>
                  <a:buAutoNum type="alphaLcParenR"/>
                </a:pPr>
                <a:r>
                  <a:rPr lang="es-ES" dirty="0">
                    <a:latin typeface="TimesNewRomanPSMT"/>
                    <a:ea typeface="Calibri" panose="020F0502020204030204" pitchFamily="34" charset="0"/>
                    <a:cs typeface="TimesNewRomanPSMT"/>
                  </a:rPr>
                  <a:t>f</a:t>
                </a:r>
                <a:r>
                  <a:rPr lang="es-ES" sz="900" dirty="0">
                    <a:latin typeface="TimesNewRomanPSMT"/>
                    <a:ea typeface="Calibri" panose="020F0502020204030204" pitchFamily="34" charset="0"/>
                    <a:cs typeface="TimesNewRomanPSMT"/>
                  </a:rPr>
                  <a:t>4</a:t>
                </a:r>
                <a:r>
                  <a:rPr lang="es-ES" dirty="0">
                    <a:latin typeface="TimesNewRomanPSMT"/>
                    <a:ea typeface="Calibri" panose="020F0502020204030204" pitchFamily="34" charset="0"/>
                    <a:cs typeface="TimesNewRomanPSMT"/>
                  </a:rPr>
                  <a:t>(</a:t>
                </a:r>
                <a:r>
                  <a:rPr lang="es-ES" dirty="0" err="1">
                    <a:latin typeface="TimesNewRomanPSMT"/>
                    <a:ea typeface="Calibri" panose="020F0502020204030204" pitchFamily="34" charset="0"/>
                    <a:cs typeface="TimesNewRomanPSMT"/>
                  </a:rPr>
                  <a:t>w,x,y,z</a:t>
                </a:r>
                <a:r>
                  <a:rPr lang="es-ES" dirty="0">
                    <a:latin typeface="TimesNewRomanPSMT"/>
                    <a:ea typeface="Calibri" panose="020F0502020204030204" pitchFamily="34" charset="0"/>
                    <a:cs typeface="TimesNewRomanPSMT"/>
                  </a:rPr>
                  <a:t>) =</a:t>
                </a:r>
                <a:r>
                  <a:rPr lang="en-US" dirty="0">
                    <a:latin typeface="Arial Unicode MS"/>
                    <a:ea typeface="Calibri" panose="020F0502020204030204" pitchFamily="34" charset="0"/>
                    <a:cs typeface="Times New Roman" panose="02020603050405020304" pitchFamily="18" charset="0"/>
                  </a:rPr>
                  <a:t>∑</a:t>
                </a:r>
                <a:r>
                  <a:rPr lang="es-ES" dirty="0">
                    <a:latin typeface="TimesNewRomanPSMT"/>
                    <a:ea typeface="Calibri" panose="020F0502020204030204" pitchFamily="34" charset="0"/>
                    <a:cs typeface="TimesNewRomanPSMT"/>
                  </a:rPr>
                  <a:t> m(3,6,7,11,12,14,15)</a:t>
                </a:r>
                <a:r>
                  <a:rPr lang="es-ES" dirty="0">
                    <a:latin typeface="TimesNewRomanPSMT"/>
                    <a:ea typeface="Calibri" panose="020F0502020204030204" pitchFamily="34" charset="0"/>
                    <a:cs typeface="TimesNewRomanPSMT"/>
                    <a:sym typeface="Wingdings" panose="05000000000000000000" pitchFamily="2" charset="2"/>
                  </a:rPr>
                  <a:t></a:t>
                </a:r>
                <a14:m>
                  <m:oMath xmlns:m="http://schemas.openxmlformats.org/officeDocument/2006/math">
                    <m:r>
                      <a:rPr lang="es-ES" i="1">
                        <a:latin typeface="Cambria Math" panose="02040503050406030204" pitchFamily="18" charset="0"/>
                        <a:ea typeface="Calibri" panose="020F0502020204030204" pitchFamily="34" charset="0"/>
                        <a:cs typeface="TimesNewRomanPSMT"/>
                      </a:rPr>
                      <m:t> </m:t>
                    </m:r>
                    <m:r>
                      <a:rPr lang="es-ES" i="1">
                        <a:latin typeface="Cambria Math" panose="02040503050406030204" pitchFamily="18" charset="0"/>
                        <a:ea typeface="Calibri" panose="020F0502020204030204" pitchFamily="34" charset="0"/>
                        <a:cs typeface="TimesNewRomanPSMT"/>
                      </a:rPr>
                      <m:t>𝑥𝑦</m:t>
                    </m:r>
                    <m:r>
                      <a:rPr lang="es-ES" i="1">
                        <a:latin typeface="Cambria Math" panose="02040503050406030204" pitchFamily="18" charset="0"/>
                        <a:ea typeface="Calibri" panose="020F0502020204030204" pitchFamily="34" charset="0"/>
                        <a:cs typeface="TimesNewRomanPSMT"/>
                      </a:rPr>
                      <m:t>+</m:t>
                    </m:r>
                    <m:r>
                      <a:rPr lang="es-ES" i="1">
                        <a:latin typeface="Cambria Math" panose="02040503050406030204" pitchFamily="18" charset="0"/>
                        <a:ea typeface="Calibri" panose="020F0502020204030204" pitchFamily="34" charset="0"/>
                        <a:cs typeface="TimesNewRomanPSMT"/>
                      </a:rPr>
                      <m:t>𝑦𝑧</m:t>
                    </m:r>
                    <m:r>
                      <a:rPr lang="es-ES" i="1">
                        <a:latin typeface="Cambria Math" panose="02040503050406030204" pitchFamily="18" charset="0"/>
                        <a:ea typeface="Calibri" panose="020F0502020204030204" pitchFamily="34" charset="0"/>
                        <a:cs typeface="TimesNewRomanPSMT"/>
                      </a:rPr>
                      <m:t>+</m:t>
                    </m:r>
                    <m:r>
                      <a:rPr lang="es-ES" i="1">
                        <a:latin typeface="Cambria Math" panose="02040503050406030204" pitchFamily="18" charset="0"/>
                        <a:ea typeface="Calibri" panose="020F0502020204030204" pitchFamily="34" charset="0"/>
                        <a:cs typeface="TimesNewRomanPSMT"/>
                      </a:rPr>
                      <m:t>𝑤𝑥</m:t>
                    </m:r>
                    <m:acc>
                      <m:accPr>
                        <m:chr m:val="̅"/>
                        <m:ctrlPr>
                          <a:rPr lang="es-ES" i="1">
                            <a:latin typeface="Cambria Math" panose="02040503050406030204" pitchFamily="18" charset="0"/>
                            <a:ea typeface="Calibri" panose="020F0502020204030204" pitchFamily="34" charset="0"/>
                            <a:cs typeface="TimesNewRomanPSMT"/>
                          </a:rPr>
                        </m:ctrlPr>
                      </m:accPr>
                      <m:e>
                        <m:r>
                          <a:rPr lang="es-ES" i="1">
                            <a:latin typeface="Cambria Math" panose="02040503050406030204" pitchFamily="18" charset="0"/>
                            <a:ea typeface="Calibri" panose="020F0502020204030204" pitchFamily="34" charset="0"/>
                            <a:cs typeface="TimesNewRomanPSMT"/>
                          </a:rPr>
                          <m:t>𝑧</m:t>
                        </m:r>
                      </m:e>
                    </m:acc>
                  </m:oMath>
                </a14:m>
                <a:r>
                  <a:rPr lang="es-ES" dirty="0">
                    <a:latin typeface="TimesNewRomanPSMT"/>
                    <a:ea typeface="Calibri" panose="020F0502020204030204" pitchFamily="34" charset="0"/>
                    <a:cs typeface="TimesNewRomanPSMT"/>
                  </a:rPr>
                  <a:t>	</a:t>
                </a:r>
                <a:endParaRPr lang="es-ES" sz="15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Rectángulo 4">
                <a:extLst>
                  <a:ext uri="{FF2B5EF4-FFF2-40B4-BE49-F238E27FC236}">
                    <a16:creationId xmlns:a16="http://schemas.microsoft.com/office/drawing/2014/main" id="{5479E07F-DC3E-466A-B347-12134FF81AD4}"/>
                  </a:ext>
                </a:extLst>
              </p:cNvPr>
              <p:cNvSpPr>
                <a:spLocks noRot="1" noChangeAspect="1" noMove="1" noResize="1" noEditPoints="1" noAdjustHandles="1" noChangeArrowheads="1" noChangeShapeType="1" noTextEdit="1"/>
              </p:cNvSpPr>
              <p:nvPr/>
            </p:nvSpPr>
            <p:spPr>
              <a:xfrm>
                <a:off x="285750" y="1574308"/>
                <a:ext cx="8220075" cy="1262846"/>
              </a:xfrm>
              <a:prstGeom prst="rect">
                <a:avLst/>
              </a:prstGeom>
              <a:blipFill>
                <a:blip r:embed="rId3"/>
                <a:stretch>
                  <a:fillRect l="-519" t="-2415" b="-6763"/>
                </a:stretch>
              </a:blipFill>
            </p:spPr>
            <p:txBody>
              <a:bodyPr/>
              <a:lstStyle/>
              <a:p>
                <a:r>
                  <a:rPr lang="es-ES">
                    <a:noFill/>
                  </a:rPr>
                  <a:t> </a:t>
                </a:r>
              </a:p>
            </p:txBody>
          </p:sp>
        </mc:Fallback>
      </mc:AlternateContent>
      <p:graphicFrame>
        <p:nvGraphicFramePr>
          <p:cNvPr id="6" name="Tabla 6">
            <a:extLst>
              <a:ext uri="{FF2B5EF4-FFF2-40B4-BE49-F238E27FC236}">
                <a16:creationId xmlns:a16="http://schemas.microsoft.com/office/drawing/2014/main" id="{22C83BD1-42A2-4878-8763-CE81D247F5B3}"/>
              </a:ext>
            </a:extLst>
          </p:cNvPr>
          <p:cNvGraphicFramePr>
            <a:graphicFrameLocks noGrp="1"/>
          </p:cNvGraphicFramePr>
          <p:nvPr/>
        </p:nvGraphicFramePr>
        <p:xfrm>
          <a:off x="1871662" y="3424811"/>
          <a:ext cx="4230644" cy="1672212"/>
        </p:xfrm>
        <a:graphic>
          <a:graphicData uri="http://schemas.openxmlformats.org/drawingml/2006/table">
            <a:tbl>
              <a:tblPr firstRow="1" bandRow="1">
                <a:tableStyleId>{5940675A-B579-460E-94D1-54222C63F5DA}</a:tableStyleId>
              </a:tblPr>
              <a:tblGrid>
                <a:gridCol w="1057661">
                  <a:extLst>
                    <a:ext uri="{9D8B030D-6E8A-4147-A177-3AD203B41FA5}">
                      <a16:colId xmlns:a16="http://schemas.microsoft.com/office/drawing/2014/main" val="1960818796"/>
                    </a:ext>
                  </a:extLst>
                </a:gridCol>
                <a:gridCol w="1057661">
                  <a:extLst>
                    <a:ext uri="{9D8B030D-6E8A-4147-A177-3AD203B41FA5}">
                      <a16:colId xmlns:a16="http://schemas.microsoft.com/office/drawing/2014/main" val="1798018767"/>
                    </a:ext>
                  </a:extLst>
                </a:gridCol>
                <a:gridCol w="1057661">
                  <a:extLst>
                    <a:ext uri="{9D8B030D-6E8A-4147-A177-3AD203B41FA5}">
                      <a16:colId xmlns:a16="http://schemas.microsoft.com/office/drawing/2014/main" val="369861174"/>
                    </a:ext>
                  </a:extLst>
                </a:gridCol>
                <a:gridCol w="1057661">
                  <a:extLst>
                    <a:ext uri="{9D8B030D-6E8A-4147-A177-3AD203B41FA5}">
                      <a16:colId xmlns:a16="http://schemas.microsoft.com/office/drawing/2014/main" val="13575016"/>
                    </a:ext>
                  </a:extLst>
                </a:gridCol>
              </a:tblGrid>
              <a:tr h="418053">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extLst>
                  <a:ext uri="{0D108BD9-81ED-4DB2-BD59-A6C34878D82A}">
                    <a16:rowId xmlns:a16="http://schemas.microsoft.com/office/drawing/2014/main" val="4228328204"/>
                  </a:ext>
                </a:extLst>
              </a:tr>
              <a:tr h="418053">
                <a:tc>
                  <a:txBody>
                    <a:bodyPr/>
                    <a:lstStyle/>
                    <a:p>
                      <a:pPr algn="ctr"/>
                      <a:r>
                        <a:rPr lang="es-ES" sz="2000" dirty="0"/>
                        <a:t>0</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1</a:t>
                      </a:r>
                    </a:p>
                  </a:txBody>
                  <a:tcPr marL="103082" marR="103082" marT="51541" marB="51541"/>
                </a:tc>
                <a:extLst>
                  <a:ext uri="{0D108BD9-81ED-4DB2-BD59-A6C34878D82A}">
                    <a16:rowId xmlns:a16="http://schemas.microsoft.com/office/drawing/2014/main" val="4110099308"/>
                  </a:ext>
                </a:extLst>
              </a:tr>
              <a:tr h="418053">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extLst>
                  <a:ext uri="{0D108BD9-81ED-4DB2-BD59-A6C34878D82A}">
                    <a16:rowId xmlns:a16="http://schemas.microsoft.com/office/drawing/2014/main" val="2120124249"/>
                  </a:ext>
                </a:extLst>
              </a:tr>
              <a:tr h="418053">
                <a:tc>
                  <a:txBody>
                    <a:bodyPr/>
                    <a:lstStyle/>
                    <a:p>
                      <a:pPr algn="ctr"/>
                      <a:r>
                        <a:rPr lang="es-ES" sz="2000" dirty="0"/>
                        <a:t>0</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1</a:t>
                      </a:r>
                    </a:p>
                  </a:txBody>
                  <a:tcPr marL="103082" marR="103082" marT="51541" marB="51541"/>
                </a:tc>
                <a:extLst>
                  <a:ext uri="{0D108BD9-81ED-4DB2-BD59-A6C34878D82A}">
                    <a16:rowId xmlns:a16="http://schemas.microsoft.com/office/drawing/2014/main" val="3078700675"/>
                  </a:ext>
                </a:extLst>
              </a:tr>
            </a:tbl>
          </a:graphicData>
        </a:graphic>
      </p:graphicFrame>
      <p:cxnSp>
        <p:nvCxnSpPr>
          <p:cNvPr id="10" name="Conector recto 9">
            <a:extLst>
              <a:ext uri="{FF2B5EF4-FFF2-40B4-BE49-F238E27FC236}">
                <a16:creationId xmlns:a16="http://schemas.microsoft.com/office/drawing/2014/main" id="{F1C4939A-57EC-4008-A4C8-DC3B1DA3878B}"/>
              </a:ext>
            </a:extLst>
          </p:cNvPr>
          <p:cNvCxnSpPr/>
          <p:nvPr/>
        </p:nvCxnSpPr>
        <p:spPr>
          <a:xfrm flipH="1" flipV="1">
            <a:off x="1562100" y="3129536"/>
            <a:ext cx="314325" cy="314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upo 21">
            <a:extLst>
              <a:ext uri="{FF2B5EF4-FFF2-40B4-BE49-F238E27FC236}">
                <a16:creationId xmlns:a16="http://schemas.microsoft.com/office/drawing/2014/main" id="{EF6A3337-A52B-43E9-8CE3-043132025E9F}"/>
              </a:ext>
            </a:extLst>
          </p:cNvPr>
          <p:cNvGrpSpPr/>
          <p:nvPr/>
        </p:nvGrpSpPr>
        <p:grpSpPr>
          <a:xfrm>
            <a:off x="1271784" y="3009701"/>
            <a:ext cx="4609551" cy="2091352"/>
            <a:chOff x="1606812" y="3459718"/>
            <a:chExt cx="6146067" cy="2788468"/>
          </a:xfrm>
        </p:grpSpPr>
        <p:sp>
          <p:nvSpPr>
            <p:cNvPr id="12" name="CuadroTexto 11">
              <a:extLst>
                <a:ext uri="{FF2B5EF4-FFF2-40B4-BE49-F238E27FC236}">
                  <a16:creationId xmlns:a16="http://schemas.microsoft.com/office/drawing/2014/main" id="{190F037E-4A53-4B1B-9283-9274BE584B65}"/>
                </a:ext>
              </a:extLst>
            </p:cNvPr>
            <p:cNvSpPr txBox="1"/>
            <p:nvPr/>
          </p:nvSpPr>
          <p:spPr>
            <a:xfrm>
              <a:off x="1606812" y="3581401"/>
              <a:ext cx="684376" cy="553997"/>
            </a:xfrm>
            <a:prstGeom prst="rect">
              <a:avLst/>
            </a:prstGeom>
            <a:noFill/>
          </p:spPr>
          <p:txBody>
            <a:bodyPr wrap="none" rtlCol="0">
              <a:spAutoFit/>
            </a:bodyPr>
            <a:lstStyle/>
            <a:p>
              <a:r>
                <a:rPr lang="es-ES" sz="2100" dirty="0" err="1"/>
                <a:t>wx</a:t>
              </a:r>
              <a:endParaRPr lang="es-ES" sz="2100" dirty="0"/>
            </a:p>
          </p:txBody>
        </p:sp>
        <p:sp>
          <p:nvSpPr>
            <p:cNvPr id="13" name="CuadroTexto 12">
              <a:extLst>
                <a:ext uri="{FF2B5EF4-FFF2-40B4-BE49-F238E27FC236}">
                  <a16:creationId xmlns:a16="http://schemas.microsoft.com/office/drawing/2014/main" id="{736FF703-0D87-4F0E-8B36-2ADC9591F08D}"/>
                </a:ext>
              </a:extLst>
            </p:cNvPr>
            <p:cNvSpPr txBox="1"/>
            <p:nvPr/>
          </p:nvSpPr>
          <p:spPr>
            <a:xfrm>
              <a:off x="1732299" y="4033738"/>
              <a:ext cx="643765" cy="553997"/>
            </a:xfrm>
            <a:prstGeom prst="rect">
              <a:avLst/>
            </a:prstGeom>
            <a:noFill/>
          </p:spPr>
          <p:txBody>
            <a:bodyPr wrap="none" rtlCol="0">
              <a:spAutoFit/>
            </a:bodyPr>
            <a:lstStyle/>
            <a:p>
              <a:r>
                <a:rPr lang="es-ES" sz="2100" dirty="0"/>
                <a:t>00</a:t>
              </a:r>
            </a:p>
          </p:txBody>
        </p:sp>
        <p:sp>
          <p:nvSpPr>
            <p:cNvPr id="14" name="CuadroTexto 13">
              <a:extLst>
                <a:ext uri="{FF2B5EF4-FFF2-40B4-BE49-F238E27FC236}">
                  <a16:creationId xmlns:a16="http://schemas.microsoft.com/office/drawing/2014/main" id="{D0FD0955-6FE6-42D7-80AD-1167EE447BA8}"/>
                </a:ext>
              </a:extLst>
            </p:cNvPr>
            <p:cNvSpPr txBox="1"/>
            <p:nvPr/>
          </p:nvSpPr>
          <p:spPr>
            <a:xfrm>
              <a:off x="1716629" y="4561826"/>
              <a:ext cx="643765" cy="553997"/>
            </a:xfrm>
            <a:prstGeom prst="rect">
              <a:avLst/>
            </a:prstGeom>
            <a:noFill/>
          </p:spPr>
          <p:txBody>
            <a:bodyPr wrap="none" rtlCol="0">
              <a:spAutoFit/>
            </a:bodyPr>
            <a:lstStyle/>
            <a:p>
              <a:r>
                <a:rPr lang="es-ES" sz="2100" dirty="0"/>
                <a:t>01</a:t>
              </a:r>
            </a:p>
          </p:txBody>
        </p:sp>
        <p:sp>
          <p:nvSpPr>
            <p:cNvPr id="15" name="CuadroTexto 14">
              <a:extLst>
                <a:ext uri="{FF2B5EF4-FFF2-40B4-BE49-F238E27FC236}">
                  <a16:creationId xmlns:a16="http://schemas.microsoft.com/office/drawing/2014/main" id="{04203987-C5B7-4E88-8D57-696F1EEF6A20}"/>
                </a:ext>
              </a:extLst>
            </p:cNvPr>
            <p:cNvSpPr txBox="1"/>
            <p:nvPr/>
          </p:nvSpPr>
          <p:spPr>
            <a:xfrm>
              <a:off x="1701559" y="5128008"/>
              <a:ext cx="617092" cy="553997"/>
            </a:xfrm>
            <a:prstGeom prst="rect">
              <a:avLst/>
            </a:prstGeom>
            <a:noFill/>
          </p:spPr>
          <p:txBody>
            <a:bodyPr wrap="none" rtlCol="0">
              <a:spAutoFit/>
            </a:bodyPr>
            <a:lstStyle/>
            <a:p>
              <a:r>
                <a:rPr lang="es-ES" sz="2100" dirty="0"/>
                <a:t>11</a:t>
              </a:r>
            </a:p>
          </p:txBody>
        </p:sp>
        <p:sp>
          <p:nvSpPr>
            <p:cNvPr id="16" name="CuadroTexto 15">
              <a:extLst>
                <a:ext uri="{FF2B5EF4-FFF2-40B4-BE49-F238E27FC236}">
                  <a16:creationId xmlns:a16="http://schemas.microsoft.com/office/drawing/2014/main" id="{63F3F5D5-481F-4D55-8A05-32416BB7ED92}"/>
                </a:ext>
              </a:extLst>
            </p:cNvPr>
            <p:cNvSpPr txBox="1"/>
            <p:nvPr/>
          </p:nvSpPr>
          <p:spPr>
            <a:xfrm>
              <a:off x="1702416" y="5694189"/>
              <a:ext cx="643765" cy="553997"/>
            </a:xfrm>
            <a:prstGeom prst="rect">
              <a:avLst/>
            </a:prstGeom>
            <a:noFill/>
          </p:spPr>
          <p:txBody>
            <a:bodyPr wrap="none" rtlCol="0">
              <a:spAutoFit/>
            </a:bodyPr>
            <a:lstStyle/>
            <a:p>
              <a:r>
                <a:rPr lang="es-ES" sz="2100" dirty="0"/>
                <a:t>10</a:t>
              </a:r>
            </a:p>
          </p:txBody>
        </p:sp>
        <p:grpSp>
          <p:nvGrpSpPr>
            <p:cNvPr id="21" name="Grupo 20">
              <a:extLst>
                <a:ext uri="{FF2B5EF4-FFF2-40B4-BE49-F238E27FC236}">
                  <a16:creationId xmlns:a16="http://schemas.microsoft.com/office/drawing/2014/main" id="{2395C5E5-8517-4BF6-9C40-69DFB3961B6D}"/>
                </a:ext>
              </a:extLst>
            </p:cNvPr>
            <p:cNvGrpSpPr/>
            <p:nvPr/>
          </p:nvGrpSpPr>
          <p:grpSpPr>
            <a:xfrm>
              <a:off x="2243920" y="3459718"/>
              <a:ext cx="5508959" cy="624204"/>
              <a:chOff x="2243920" y="3459718"/>
              <a:chExt cx="5508959" cy="624204"/>
            </a:xfrm>
          </p:grpSpPr>
          <p:sp>
            <p:nvSpPr>
              <p:cNvPr id="11" name="CuadroTexto 10">
                <a:extLst>
                  <a:ext uri="{FF2B5EF4-FFF2-40B4-BE49-F238E27FC236}">
                    <a16:creationId xmlns:a16="http://schemas.microsoft.com/office/drawing/2014/main" id="{84529B8B-CAB3-457D-BD1E-2AE405DE745A}"/>
                  </a:ext>
                </a:extLst>
              </p:cNvPr>
              <p:cNvSpPr txBox="1"/>
              <p:nvPr/>
            </p:nvSpPr>
            <p:spPr>
              <a:xfrm>
                <a:off x="2243920" y="3459718"/>
                <a:ext cx="605293" cy="553997"/>
              </a:xfrm>
              <a:prstGeom prst="rect">
                <a:avLst/>
              </a:prstGeom>
              <a:noFill/>
            </p:spPr>
            <p:txBody>
              <a:bodyPr wrap="none" rtlCol="0">
                <a:spAutoFit/>
              </a:bodyPr>
              <a:lstStyle/>
              <a:p>
                <a:r>
                  <a:rPr lang="es-ES" sz="2100" dirty="0" err="1"/>
                  <a:t>yz</a:t>
                </a:r>
                <a:endParaRPr lang="es-ES" sz="2100" dirty="0"/>
              </a:p>
            </p:txBody>
          </p:sp>
          <p:sp>
            <p:nvSpPr>
              <p:cNvPr id="17" name="CuadroTexto 16">
                <a:extLst>
                  <a:ext uri="{FF2B5EF4-FFF2-40B4-BE49-F238E27FC236}">
                    <a16:creationId xmlns:a16="http://schemas.microsoft.com/office/drawing/2014/main" id="{433841D2-852D-4D7B-BC6D-615470BA7565}"/>
                  </a:ext>
                </a:extLst>
              </p:cNvPr>
              <p:cNvSpPr txBox="1"/>
              <p:nvPr/>
            </p:nvSpPr>
            <p:spPr>
              <a:xfrm>
                <a:off x="2956023" y="3529925"/>
                <a:ext cx="643765" cy="553997"/>
              </a:xfrm>
              <a:prstGeom prst="rect">
                <a:avLst/>
              </a:prstGeom>
              <a:noFill/>
            </p:spPr>
            <p:txBody>
              <a:bodyPr wrap="none" rtlCol="0">
                <a:spAutoFit/>
              </a:bodyPr>
              <a:lstStyle/>
              <a:p>
                <a:r>
                  <a:rPr lang="es-ES" sz="2100" dirty="0"/>
                  <a:t>00</a:t>
                </a:r>
              </a:p>
            </p:txBody>
          </p:sp>
          <p:sp>
            <p:nvSpPr>
              <p:cNvPr id="18" name="CuadroTexto 17">
                <a:extLst>
                  <a:ext uri="{FF2B5EF4-FFF2-40B4-BE49-F238E27FC236}">
                    <a16:creationId xmlns:a16="http://schemas.microsoft.com/office/drawing/2014/main" id="{1F61B891-6096-4D16-9B97-BA6A1510964E}"/>
                  </a:ext>
                </a:extLst>
              </p:cNvPr>
              <p:cNvSpPr txBox="1"/>
              <p:nvPr/>
            </p:nvSpPr>
            <p:spPr>
              <a:xfrm>
                <a:off x="4257661" y="3459718"/>
                <a:ext cx="643765" cy="553997"/>
              </a:xfrm>
              <a:prstGeom prst="rect">
                <a:avLst/>
              </a:prstGeom>
              <a:noFill/>
            </p:spPr>
            <p:txBody>
              <a:bodyPr wrap="none" rtlCol="0">
                <a:spAutoFit/>
              </a:bodyPr>
              <a:lstStyle/>
              <a:p>
                <a:r>
                  <a:rPr lang="es-ES" sz="2100" dirty="0"/>
                  <a:t>01</a:t>
                </a:r>
              </a:p>
            </p:txBody>
          </p:sp>
          <p:sp>
            <p:nvSpPr>
              <p:cNvPr id="19" name="CuadroTexto 18">
                <a:extLst>
                  <a:ext uri="{FF2B5EF4-FFF2-40B4-BE49-F238E27FC236}">
                    <a16:creationId xmlns:a16="http://schemas.microsoft.com/office/drawing/2014/main" id="{63059BC1-E3EA-4880-BB4F-087159EBD67E}"/>
                  </a:ext>
                </a:extLst>
              </p:cNvPr>
              <p:cNvSpPr txBox="1"/>
              <p:nvPr/>
            </p:nvSpPr>
            <p:spPr>
              <a:xfrm>
                <a:off x="5593892" y="3459718"/>
                <a:ext cx="617092" cy="553997"/>
              </a:xfrm>
              <a:prstGeom prst="rect">
                <a:avLst/>
              </a:prstGeom>
              <a:noFill/>
            </p:spPr>
            <p:txBody>
              <a:bodyPr wrap="none" rtlCol="0">
                <a:spAutoFit/>
              </a:bodyPr>
              <a:lstStyle/>
              <a:p>
                <a:r>
                  <a:rPr lang="es-ES" sz="2100" dirty="0"/>
                  <a:t>11</a:t>
                </a:r>
              </a:p>
            </p:txBody>
          </p:sp>
          <p:sp>
            <p:nvSpPr>
              <p:cNvPr id="20" name="CuadroTexto 19">
                <a:extLst>
                  <a:ext uri="{FF2B5EF4-FFF2-40B4-BE49-F238E27FC236}">
                    <a16:creationId xmlns:a16="http://schemas.microsoft.com/office/drawing/2014/main" id="{DDCBE89F-441F-4ED2-A850-F3DBA493A357}"/>
                  </a:ext>
                </a:extLst>
              </p:cNvPr>
              <p:cNvSpPr txBox="1"/>
              <p:nvPr/>
            </p:nvSpPr>
            <p:spPr>
              <a:xfrm>
                <a:off x="7109114" y="3529925"/>
                <a:ext cx="643765" cy="553997"/>
              </a:xfrm>
              <a:prstGeom prst="rect">
                <a:avLst/>
              </a:prstGeom>
              <a:noFill/>
            </p:spPr>
            <p:txBody>
              <a:bodyPr wrap="none" rtlCol="0">
                <a:spAutoFit/>
              </a:bodyPr>
              <a:lstStyle/>
              <a:p>
                <a:r>
                  <a:rPr lang="es-ES" sz="2100" dirty="0"/>
                  <a:t>10</a:t>
                </a:r>
              </a:p>
            </p:txBody>
          </p:sp>
        </p:grpSp>
      </p:grpSp>
      <p:grpSp>
        <p:nvGrpSpPr>
          <p:cNvPr id="27" name="Grupo 26">
            <a:extLst>
              <a:ext uri="{FF2B5EF4-FFF2-40B4-BE49-F238E27FC236}">
                <a16:creationId xmlns:a16="http://schemas.microsoft.com/office/drawing/2014/main" id="{8B116BD5-4745-4B74-9901-280BDAFDC9EE}"/>
              </a:ext>
            </a:extLst>
          </p:cNvPr>
          <p:cNvGrpSpPr/>
          <p:nvPr/>
        </p:nvGrpSpPr>
        <p:grpSpPr>
          <a:xfrm>
            <a:off x="3245899" y="3850297"/>
            <a:ext cx="2536649" cy="1222409"/>
            <a:chOff x="4238966" y="4580514"/>
            <a:chExt cx="3382198" cy="1629878"/>
          </a:xfrm>
        </p:grpSpPr>
        <p:sp>
          <p:nvSpPr>
            <p:cNvPr id="23" name="Elipse 22">
              <a:extLst>
                <a:ext uri="{FF2B5EF4-FFF2-40B4-BE49-F238E27FC236}">
                  <a16:creationId xmlns:a16="http://schemas.microsoft.com/office/drawing/2014/main" id="{4E7035A1-BB13-4CF1-AED7-79094B68F783}"/>
                </a:ext>
              </a:extLst>
            </p:cNvPr>
            <p:cNvSpPr/>
            <p:nvPr/>
          </p:nvSpPr>
          <p:spPr>
            <a:xfrm>
              <a:off x="7071013" y="4580514"/>
              <a:ext cx="550151" cy="523220"/>
            </a:xfrm>
            <a:prstGeom prst="ellipse">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24" name="Elipse 23">
              <a:extLst>
                <a:ext uri="{FF2B5EF4-FFF2-40B4-BE49-F238E27FC236}">
                  <a16:creationId xmlns:a16="http://schemas.microsoft.com/office/drawing/2014/main" id="{BBF4F528-24EF-43C3-B9F4-307AB1203C3D}"/>
                </a:ext>
              </a:extLst>
            </p:cNvPr>
            <p:cNvSpPr/>
            <p:nvPr/>
          </p:nvSpPr>
          <p:spPr>
            <a:xfrm>
              <a:off x="4238966" y="4580514"/>
              <a:ext cx="550151" cy="523220"/>
            </a:xfrm>
            <a:prstGeom prst="ellipse">
              <a:avLst/>
            </a:prstGeom>
            <a:solidFill>
              <a:srgbClr val="7030A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25" name="Elipse 24">
              <a:extLst>
                <a:ext uri="{FF2B5EF4-FFF2-40B4-BE49-F238E27FC236}">
                  <a16:creationId xmlns:a16="http://schemas.microsoft.com/office/drawing/2014/main" id="{34CF2763-3125-40A7-80DD-E012B9041068}"/>
                </a:ext>
              </a:extLst>
            </p:cNvPr>
            <p:cNvSpPr/>
            <p:nvPr/>
          </p:nvSpPr>
          <p:spPr>
            <a:xfrm>
              <a:off x="4270391" y="5687172"/>
              <a:ext cx="550151" cy="523220"/>
            </a:xfrm>
            <a:prstGeom prst="ellipse">
              <a:avLst/>
            </a:prstGeom>
            <a:solidFill>
              <a:srgbClr val="00B05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26" name="Elipse 25">
              <a:extLst>
                <a:ext uri="{FF2B5EF4-FFF2-40B4-BE49-F238E27FC236}">
                  <a16:creationId xmlns:a16="http://schemas.microsoft.com/office/drawing/2014/main" id="{C0CBABEB-3D12-4A1F-A30C-582DAFA748A0}"/>
                </a:ext>
              </a:extLst>
            </p:cNvPr>
            <p:cNvSpPr/>
            <p:nvPr/>
          </p:nvSpPr>
          <p:spPr>
            <a:xfrm>
              <a:off x="7071013" y="5687172"/>
              <a:ext cx="550151" cy="523220"/>
            </a:xfrm>
            <a:prstGeom prst="ellipse">
              <a:avLst/>
            </a:prstGeom>
            <a:solidFill>
              <a:srgbClr val="FF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sp>
        <p:nvSpPr>
          <p:cNvPr id="2" name="Rectángulo 1">
            <a:extLst>
              <a:ext uri="{FF2B5EF4-FFF2-40B4-BE49-F238E27FC236}">
                <a16:creationId xmlns:a16="http://schemas.microsoft.com/office/drawing/2014/main" id="{B219C7C8-ED0A-4AD2-88D7-AFF40801EF83}"/>
              </a:ext>
            </a:extLst>
          </p:cNvPr>
          <p:cNvSpPr/>
          <p:nvPr/>
        </p:nvSpPr>
        <p:spPr>
          <a:xfrm>
            <a:off x="324696" y="2991037"/>
            <a:ext cx="1112805" cy="300082"/>
          </a:xfrm>
          <a:prstGeom prst="rect">
            <a:avLst/>
          </a:prstGeom>
        </p:spPr>
        <p:txBody>
          <a:bodyPr wrap="none">
            <a:spAutoFit/>
          </a:bodyPr>
          <a:lstStyle/>
          <a:p>
            <a:r>
              <a:rPr lang="es-ES" sz="1350" dirty="0">
                <a:latin typeface="TimesNewRomanPSMT"/>
                <a:ea typeface="Calibri" panose="020F0502020204030204" pitchFamily="34" charset="0"/>
                <a:cs typeface="TimesNewRomanPSMT"/>
              </a:rPr>
              <a:t>a) f</a:t>
            </a:r>
            <a:r>
              <a:rPr lang="es-ES" sz="788" dirty="0">
                <a:latin typeface="TimesNewRomanPSMT"/>
                <a:ea typeface="Calibri" panose="020F0502020204030204" pitchFamily="34" charset="0"/>
                <a:cs typeface="TimesNewRomanPSMT"/>
              </a:rPr>
              <a:t>1</a:t>
            </a:r>
            <a:r>
              <a:rPr lang="es-ES" sz="1350" dirty="0">
                <a:latin typeface="TimesNewRomanPSMT"/>
                <a:ea typeface="Calibri" panose="020F0502020204030204" pitchFamily="34" charset="0"/>
                <a:cs typeface="TimesNewRomanPSMT"/>
              </a:rPr>
              <a:t>(</a:t>
            </a:r>
            <a:r>
              <a:rPr lang="es-ES" sz="1350" dirty="0" err="1">
                <a:latin typeface="TimesNewRomanPSMT"/>
                <a:ea typeface="Calibri" panose="020F0502020204030204" pitchFamily="34" charset="0"/>
                <a:cs typeface="TimesNewRomanPSMT"/>
              </a:rPr>
              <a:t>w,x,y,z</a:t>
            </a:r>
            <a:r>
              <a:rPr lang="es-ES" sz="1350" dirty="0">
                <a:latin typeface="TimesNewRomanPSMT"/>
                <a:ea typeface="Calibri" panose="020F0502020204030204" pitchFamily="34" charset="0"/>
                <a:cs typeface="TimesNewRomanPSMT"/>
              </a:rPr>
              <a:t>) </a:t>
            </a:r>
            <a:endParaRPr lang="es-ES" sz="1350" dirty="0"/>
          </a:p>
        </p:txBody>
      </p:sp>
      <p:sp>
        <p:nvSpPr>
          <p:cNvPr id="3" name="Marcador de número de diapositiva 2">
            <a:extLst>
              <a:ext uri="{FF2B5EF4-FFF2-40B4-BE49-F238E27FC236}">
                <a16:creationId xmlns:a16="http://schemas.microsoft.com/office/drawing/2014/main" id="{5829A729-A8F6-4F32-B217-AA4309EED222}"/>
              </a:ext>
            </a:extLst>
          </p:cNvPr>
          <p:cNvSpPr>
            <a:spLocks noGrp="1"/>
          </p:cNvSpPr>
          <p:nvPr>
            <p:ph type="sldNum" sz="quarter" idx="12"/>
          </p:nvPr>
        </p:nvSpPr>
        <p:spPr/>
        <p:txBody>
          <a:bodyPr/>
          <a:lstStyle/>
          <a:p>
            <a:fld id="{78733FC4-8689-4CA5-A153-34ADD6EFE592}" type="slidenum">
              <a:rPr lang="es-ES" smtClean="0"/>
              <a:t>126</a:t>
            </a:fld>
            <a:endParaRPr lang="es-ES"/>
          </a:p>
        </p:txBody>
      </p:sp>
    </p:spTree>
    <p:custDataLst>
      <p:tags r:id="rId1"/>
    </p:custDataLst>
    <p:extLst>
      <p:ext uri="{BB962C8B-B14F-4D97-AF65-F5344CB8AC3E}">
        <p14:creationId xmlns:p14="http://schemas.microsoft.com/office/powerpoint/2010/main" val="224636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ángulo 3">
                <a:extLst>
                  <a:ext uri="{FF2B5EF4-FFF2-40B4-BE49-F238E27FC236}">
                    <a16:creationId xmlns:a16="http://schemas.microsoft.com/office/drawing/2014/main" id="{EDFDB271-C592-4268-B4DE-BF722BD275A6}"/>
                  </a:ext>
                </a:extLst>
              </p:cNvPr>
              <p:cNvSpPr/>
              <p:nvPr/>
            </p:nvSpPr>
            <p:spPr>
              <a:xfrm>
                <a:off x="90553" y="940334"/>
                <a:ext cx="4204356" cy="420756"/>
              </a:xfrm>
              <a:prstGeom prst="rect">
                <a:avLst/>
              </a:prstGeom>
            </p:spPr>
            <p:txBody>
              <a:bodyPr wrap="none">
                <a:spAutoFit/>
              </a:bodyPr>
              <a:lstStyle/>
              <a:p>
                <a:pPr>
                  <a:lnSpc>
                    <a:spcPct val="107000"/>
                  </a:lnSpc>
                </a:pPr>
                <a:r>
                  <a:rPr lang="es-ES" sz="2100" dirty="0">
                    <a:latin typeface="TimesNewRomanPSMT"/>
                    <a:ea typeface="Calibri" panose="020F0502020204030204" pitchFamily="34" charset="0"/>
                    <a:cs typeface="TimesNewRomanPSMT"/>
                  </a:rPr>
                  <a:t>b) f</a:t>
                </a:r>
                <a:r>
                  <a:rPr lang="es-ES" sz="1050" dirty="0">
                    <a:latin typeface="TimesNewRomanPSMT"/>
                    <a:ea typeface="Calibri" panose="020F0502020204030204" pitchFamily="34" charset="0"/>
                    <a:cs typeface="TimesNewRomanPSMT"/>
                  </a:rPr>
                  <a:t>2</a:t>
                </a:r>
                <a:r>
                  <a:rPr lang="es-ES" sz="2100" dirty="0">
                    <a:latin typeface="TimesNewRomanPSMT"/>
                    <a:ea typeface="Calibri" panose="020F0502020204030204" pitchFamily="34" charset="0"/>
                    <a:cs typeface="TimesNewRomanPSMT"/>
                  </a:rPr>
                  <a:t>(</a:t>
                </a:r>
                <a:r>
                  <a:rPr lang="es-ES" sz="2100" dirty="0" err="1">
                    <a:latin typeface="TimesNewRomanPSMT"/>
                    <a:ea typeface="Calibri" panose="020F0502020204030204" pitchFamily="34" charset="0"/>
                    <a:cs typeface="TimesNewRomanPSMT"/>
                  </a:rPr>
                  <a:t>x,y,z</a:t>
                </a:r>
                <a:r>
                  <a:rPr lang="es-ES" sz="2100" dirty="0">
                    <a:latin typeface="TimesNewRomanPSMT"/>
                    <a:ea typeface="Calibri" panose="020F0502020204030204" pitchFamily="34" charset="0"/>
                    <a:cs typeface="TimesNewRomanPSMT"/>
                  </a:rPr>
                  <a:t>) =</a:t>
                </a:r>
                <a:r>
                  <a:rPr lang="en-US" sz="2100" dirty="0">
                    <a:latin typeface="Arial Unicode MS"/>
                    <a:ea typeface="Calibri" panose="020F0502020204030204" pitchFamily="34" charset="0"/>
                    <a:cs typeface="Times New Roman" panose="02020603050405020304" pitchFamily="18" charset="0"/>
                  </a:rPr>
                  <a:t>∑</a:t>
                </a:r>
                <a:r>
                  <a:rPr lang="es-ES" sz="2100" dirty="0">
                    <a:latin typeface="TimesNewRomanPSMT"/>
                    <a:ea typeface="Calibri" panose="020F0502020204030204" pitchFamily="34" charset="0"/>
                    <a:cs typeface="TimesNewRomanPSMT"/>
                  </a:rPr>
                  <a:t>m(2,3,4,5,6,7) </a:t>
                </a:r>
                <a:r>
                  <a:rPr lang="es-ES" sz="2100" dirty="0">
                    <a:latin typeface="TimesNewRomanPSMT"/>
                    <a:ea typeface="Calibri" panose="020F0502020204030204" pitchFamily="34" charset="0"/>
                    <a:cs typeface="TimesNewRomanPSMT"/>
                    <a:sym typeface="Wingdings" panose="05000000000000000000" pitchFamily="2" charset="2"/>
                  </a:rPr>
                  <a:t></a:t>
                </a:r>
                <a14:m>
                  <m:oMath xmlns:m="http://schemas.openxmlformats.org/officeDocument/2006/math">
                    <m:r>
                      <m:rPr>
                        <m:sty m:val="p"/>
                      </m:rPr>
                      <a:rPr lang="es-ES" sz="2100">
                        <a:latin typeface="Cambria Math" panose="02040503050406030204" pitchFamily="18" charset="0"/>
                        <a:ea typeface="Calibri" panose="020F0502020204030204" pitchFamily="34" charset="0"/>
                        <a:cs typeface="TimesNewRomanPSMT"/>
                      </a:rPr>
                      <m:t>x</m:t>
                    </m:r>
                    <m:r>
                      <a:rPr lang="es-ES" sz="2100">
                        <a:latin typeface="Cambria Math" panose="02040503050406030204" pitchFamily="18" charset="0"/>
                        <a:ea typeface="Calibri" panose="020F0502020204030204" pitchFamily="34" charset="0"/>
                        <a:cs typeface="TimesNewRomanPSMT"/>
                      </a:rPr>
                      <m:t>+</m:t>
                    </m:r>
                    <m:r>
                      <a:rPr lang="es-ES" sz="2100" i="1">
                        <a:latin typeface="Cambria Math" panose="02040503050406030204" pitchFamily="18" charset="0"/>
                        <a:ea typeface="Calibri" panose="020F0502020204030204" pitchFamily="34" charset="0"/>
                        <a:cs typeface="TimesNewRomanPSMT"/>
                      </a:rPr>
                      <m:t>𝑦</m:t>
                    </m:r>
                  </m:oMath>
                </a14:m>
                <a:endParaRPr lang="es-ES"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ángulo 3">
                <a:extLst>
                  <a:ext uri="{FF2B5EF4-FFF2-40B4-BE49-F238E27FC236}">
                    <a16:creationId xmlns:a16="http://schemas.microsoft.com/office/drawing/2014/main" id="{EDFDB271-C592-4268-B4DE-BF722BD275A6}"/>
                  </a:ext>
                </a:extLst>
              </p:cNvPr>
              <p:cNvSpPr>
                <a:spLocks noRot="1" noChangeAspect="1" noMove="1" noResize="1" noEditPoints="1" noAdjustHandles="1" noChangeArrowheads="1" noChangeShapeType="1" noTextEdit="1"/>
              </p:cNvSpPr>
              <p:nvPr/>
            </p:nvSpPr>
            <p:spPr>
              <a:xfrm>
                <a:off x="90553" y="940334"/>
                <a:ext cx="4204356" cy="420756"/>
              </a:xfrm>
              <a:prstGeom prst="rect">
                <a:avLst/>
              </a:prstGeom>
              <a:blipFill>
                <a:blip r:embed="rId3"/>
                <a:stretch>
                  <a:fillRect l="-1739" t="-10145" b="-27536"/>
                </a:stretch>
              </a:blipFill>
            </p:spPr>
            <p:txBody>
              <a:bodyPr/>
              <a:lstStyle/>
              <a:p>
                <a:r>
                  <a:rPr lang="es-ES">
                    <a:noFill/>
                  </a:rPr>
                  <a:t> </a:t>
                </a:r>
              </a:p>
            </p:txBody>
          </p:sp>
        </mc:Fallback>
      </mc:AlternateContent>
      <p:graphicFrame>
        <p:nvGraphicFramePr>
          <p:cNvPr id="5" name="Tabla 6">
            <a:extLst>
              <a:ext uri="{FF2B5EF4-FFF2-40B4-BE49-F238E27FC236}">
                <a16:creationId xmlns:a16="http://schemas.microsoft.com/office/drawing/2014/main" id="{E18246F0-3E53-42FF-9B2F-A5D05FC2EA92}"/>
              </a:ext>
            </a:extLst>
          </p:cNvPr>
          <p:cNvGraphicFramePr>
            <a:graphicFrameLocks noGrp="1"/>
          </p:cNvGraphicFramePr>
          <p:nvPr/>
        </p:nvGraphicFramePr>
        <p:xfrm>
          <a:off x="1851842" y="2240572"/>
          <a:ext cx="4230644" cy="836106"/>
        </p:xfrm>
        <a:graphic>
          <a:graphicData uri="http://schemas.openxmlformats.org/drawingml/2006/table">
            <a:tbl>
              <a:tblPr firstRow="1" bandRow="1">
                <a:tableStyleId>{5940675A-B579-460E-94D1-54222C63F5DA}</a:tableStyleId>
              </a:tblPr>
              <a:tblGrid>
                <a:gridCol w="1057661">
                  <a:extLst>
                    <a:ext uri="{9D8B030D-6E8A-4147-A177-3AD203B41FA5}">
                      <a16:colId xmlns:a16="http://schemas.microsoft.com/office/drawing/2014/main" val="1960818796"/>
                    </a:ext>
                  </a:extLst>
                </a:gridCol>
                <a:gridCol w="1057661">
                  <a:extLst>
                    <a:ext uri="{9D8B030D-6E8A-4147-A177-3AD203B41FA5}">
                      <a16:colId xmlns:a16="http://schemas.microsoft.com/office/drawing/2014/main" val="1798018767"/>
                    </a:ext>
                  </a:extLst>
                </a:gridCol>
                <a:gridCol w="1057661">
                  <a:extLst>
                    <a:ext uri="{9D8B030D-6E8A-4147-A177-3AD203B41FA5}">
                      <a16:colId xmlns:a16="http://schemas.microsoft.com/office/drawing/2014/main" val="369861174"/>
                    </a:ext>
                  </a:extLst>
                </a:gridCol>
                <a:gridCol w="1057661">
                  <a:extLst>
                    <a:ext uri="{9D8B030D-6E8A-4147-A177-3AD203B41FA5}">
                      <a16:colId xmlns:a16="http://schemas.microsoft.com/office/drawing/2014/main" val="13575016"/>
                    </a:ext>
                  </a:extLst>
                </a:gridCol>
              </a:tblGrid>
              <a:tr h="418053">
                <a:tc>
                  <a:txBody>
                    <a:bodyPr/>
                    <a:lstStyle/>
                    <a:p>
                      <a:pPr algn="r"/>
                      <a:r>
                        <a:rPr lang="es-ES" sz="1200" b="1" dirty="0">
                          <a:solidFill>
                            <a:srgbClr val="7030A0"/>
                          </a:solidFill>
                        </a:rPr>
                        <a:t>0</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3</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2</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28328204"/>
                  </a:ext>
                </a:extLst>
              </a:tr>
              <a:tr h="418053">
                <a:tc>
                  <a:txBody>
                    <a:bodyPr/>
                    <a:lstStyle/>
                    <a:p>
                      <a:pPr algn="r"/>
                      <a:r>
                        <a:rPr lang="es-ES" sz="1200" b="1" dirty="0">
                          <a:solidFill>
                            <a:srgbClr val="7030A0"/>
                          </a:solidFill>
                        </a:rPr>
                        <a:t>4</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5</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7</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6</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10099308"/>
                  </a:ext>
                </a:extLst>
              </a:tr>
            </a:tbl>
          </a:graphicData>
        </a:graphic>
      </p:graphicFrame>
      <p:graphicFrame>
        <p:nvGraphicFramePr>
          <p:cNvPr id="6" name="Tabla 6">
            <a:extLst>
              <a:ext uri="{FF2B5EF4-FFF2-40B4-BE49-F238E27FC236}">
                <a16:creationId xmlns:a16="http://schemas.microsoft.com/office/drawing/2014/main" id="{F4C099E2-9024-4756-AD7D-5978EFB657FF}"/>
              </a:ext>
            </a:extLst>
          </p:cNvPr>
          <p:cNvGraphicFramePr>
            <a:graphicFrameLocks noGrp="1"/>
          </p:cNvGraphicFramePr>
          <p:nvPr/>
        </p:nvGraphicFramePr>
        <p:xfrm>
          <a:off x="1776412" y="2310386"/>
          <a:ext cx="4230644" cy="836106"/>
        </p:xfrm>
        <a:graphic>
          <a:graphicData uri="http://schemas.openxmlformats.org/drawingml/2006/table">
            <a:tbl>
              <a:tblPr firstRow="1" bandRow="1">
                <a:tableStyleId>{5940675A-B579-460E-94D1-54222C63F5DA}</a:tableStyleId>
              </a:tblPr>
              <a:tblGrid>
                <a:gridCol w="1057661">
                  <a:extLst>
                    <a:ext uri="{9D8B030D-6E8A-4147-A177-3AD203B41FA5}">
                      <a16:colId xmlns:a16="http://schemas.microsoft.com/office/drawing/2014/main" val="1960818796"/>
                    </a:ext>
                  </a:extLst>
                </a:gridCol>
                <a:gridCol w="1057661">
                  <a:extLst>
                    <a:ext uri="{9D8B030D-6E8A-4147-A177-3AD203B41FA5}">
                      <a16:colId xmlns:a16="http://schemas.microsoft.com/office/drawing/2014/main" val="1798018767"/>
                    </a:ext>
                  </a:extLst>
                </a:gridCol>
                <a:gridCol w="1057661">
                  <a:extLst>
                    <a:ext uri="{9D8B030D-6E8A-4147-A177-3AD203B41FA5}">
                      <a16:colId xmlns:a16="http://schemas.microsoft.com/office/drawing/2014/main" val="369861174"/>
                    </a:ext>
                  </a:extLst>
                </a:gridCol>
                <a:gridCol w="1057661">
                  <a:extLst>
                    <a:ext uri="{9D8B030D-6E8A-4147-A177-3AD203B41FA5}">
                      <a16:colId xmlns:a16="http://schemas.microsoft.com/office/drawing/2014/main" val="13575016"/>
                    </a:ext>
                  </a:extLst>
                </a:gridCol>
              </a:tblGrid>
              <a:tr h="418053">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1</a:t>
                      </a:r>
                    </a:p>
                  </a:txBody>
                  <a:tcPr marL="103082" marR="103082" marT="51541" marB="51541"/>
                </a:tc>
                <a:extLst>
                  <a:ext uri="{0D108BD9-81ED-4DB2-BD59-A6C34878D82A}">
                    <a16:rowId xmlns:a16="http://schemas.microsoft.com/office/drawing/2014/main" val="4228328204"/>
                  </a:ext>
                </a:extLst>
              </a:tr>
              <a:tr h="418053">
                <a:tc>
                  <a:txBody>
                    <a:bodyPr/>
                    <a:lstStyle/>
                    <a:p>
                      <a:pPr algn="ctr"/>
                      <a:r>
                        <a:rPr lang="es-ES" sz="2000" dirty="0"/>
                        <a:t>1</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1</a:t>
                      </a:r>
                    </a:p>
                  </a:txBody>
                  <a:tcPr marL="103082" marR="103082" marT="51541" marB="51541"/>
                </a:tc>
                <a:extLst>
                  <a:ext uri="{0D108BD9-81ED-4DB2-BD59-A6C34878D82A}">
                    <a16:rowId xmlns:a16="http://schemas.microsoft.com/office/drawing/2014/main" val="4110099308"/>
                  </a:ext>
                </a:extLst>
              </a:tr>
            </a:tbl>
          </a:graphicData>
        </a:graphic>
      </p:graphicFrame>
      <p:cxnSp>
        <p:nvCxnSpPr>
          <p:cNvPr id="7" name="Conector recto 6">
            <a:extLst>
              <a:ext uri="{FF2B5EF4-FFF2-40B4-BE49-F238E27FC236}">
                <a16:creationId xmlns:a16="http://schemas.microsoft.com/office/drawing/2014/main" id="{2ACCB125-D2AC-473A-BB48-6CF63142C994}"/>
              </a:ext>
            </a:extLst>
          </p:cNvPr>
          <p:cNvCxnSpPr/>
          <p:nvPr/>
        </p:nvCxnSpPr>
        <p:spPr>
          <a:xfrm flipH="1" flipV="1">
            <a:off x="1466850" y="2015111"/>
            <a:ext cx="314325" cy="314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Elipse 8">
            <a:extLst>
              <a:ext uri="{FF2B5EF4-FFF2-40B4-BE49-F238E27FC236}">
                <a16:creationId xmlns:a16="http://schemas.microsoft.com/office/drawing/2014/main" id="{040619B1-1597-4904-A271-CA3AE97D4175}"/>
              </a:ext>
            </a:extLst>
          </p:cNvPr>
          <p:cNvSpPr/>
          <p:nvPr/>
        </p:nvSpPr>
        <p:spPr>
          <a:xfrm>
            <a:off x="1686714" y="2728439"/>
            <a:ext cx="4395770" cy="450137"/>
          </a:xfrm>
          <a:prstGeom prst="ellipse">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2" name="Elipse 11">
            <a:extLst>
              <a:ext uri="{FF2B5EF4-FFF2-40B4-BE49-F238E27FC236}">
                <a16:creationId xmlns:a16="http://schemas.microsoft.com/office/drawing/2014/main" id="{A18B77AB-3981-4E11-AABB-582418335052}"/>
              </a:ext>
            </a:extLst>
          </p:cNvPr>
          <p:cNvSpPr/>
          <p:nvPr/>
        </p:nvSpPr>
        <p:spPr>
          <a:xfrm>
            <a:off x="4073381" y="2240572"/>
            <a:ext cx="1813069" cy="1093178"/>
          </a:xfrm>
          <a:prstGeom prst="ellipse">
            <a:avLst/>
          </a:prstGeom>
          <a:solidFill>
            <a:srgbClr val="FF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nvGrpSpPr>
          <p:cNvPr id="13" name="Grupo 12">
            <a:extLst>
              <a:ext uri="{FF2B5EF4-FFF2-40B4-BE49-F238E27FC236}">
                <a16:creationId xmlns:a16="http://schemas.microsoft.com/office/drawing/2014/main" id="{F75D2BA5-9BDB-4522-B170-85AF765E2A56}"/>
              </a:ext>
            </a:extLst>
          </p:cNvPr>
          <p:cNvGrpSpPr/>
          <p:nvPr/>
        </p:nvGrpSpPr>
        <p:grpSpPr>
          <a:xfrm>
            <a:off x="1147958" y="1866361"/>
            <a:ext cx="4609551" cy="1290046"/>
            <a:chOff x="1606812" y="3395762"/>
            <a:chExt cx="6146067" cy="1720061"/>
          </a:xfrm>
        </p:grpSpPr>
        <p:sp>
          <p:nvSpPr>
            <p:cNvPr id="14" name="CuadroTexto 13">
              <a:extLst>
                <a:ext uri="{FF2B5EF4-FFF2-40B4-BE49-F238E27FC236}">
                  <a16:creationId xmlns:a16="http://schemas.microsoft.com/office/drawing/2014/main" id="{3D195F6C-2998-4A8F-9FFE-C923924E19F3}"/>
                </a:ext>
              </a:extLst>
            </p:cNvPr>
            <p:cNvSpPr txBox="1"/>
            <p:nvPr/>
          </p:nvSpPr>
          <p:spPr>
            <a:xfrm>
              <a:off x="1606812" y="3581401"/>
              <a:ext cx="425757" cy="553997"/>
            </a:xfrm>
            <a:prstGeom prst="rect">
              <a:avLst/>
            </a:prstGeom>
            <a:noFill/>
          </p:spPr>
          <p:txBody>
            <a:bodyPr wrap="none" rtlCol="0">
              <a:spAutoFit/>
            </a:bodyPr>
            <a:lstStyle/>
            <a:p>
              <a:r>
                <a:rPr lang="es-ES" sz="2100" dirty="0"/>
                <a:t>x</a:t>
              </a:r>
            </a:p>
          </p:txBody>
        </p:sp>
        <p:sp>
          <p:nvSpPr>
            <p:cNvPr id="15" name="CuadroTexto 14">
              <a:extLst>
                <a:ext uri="{FF2B5EF4-FFF2-40B4-BE49-F238E27FC236}">
                  <a16:creationId xmlns:a16="http://schemas.microsoft.com/office/drawing/2014/main" id="{D11EC600-6B00-4F69-B316-82CF2BBF597C}"/>
                </a:ext>
              </a:extLst>
            </p:cNvPr>
            <p:cNvSpPr txBox="1"/>
            <p:nvPr/>
          </p:nvSpPr>
          <p:spPr>
            <a:xfrm>
              <a:off x="1732299" y="4033738"/>
              <a:ext cx="444995" cy="553997"/>
            </a:xfrm>
            <a:prstGeom prst="rect">
              <a:avLst/>
            </a:prstGeom>
            <a:noFill/>
          </p:spPr>
          <p:txBody>
            <a:bodyPr wrap="none" rtlCol="0">
              <a:spAutoFit/>
            </a:bodyPr>
            <a:lstStyle/>
            <a:p>
              <a:r>
                <a:rPr lang="es-ES" sz="2100" dirty="0"/>
                <a:t>0</a:t>
              </a:r>
            </a:p>
          </p:txBody>
        </p:sp>
        <p:sp>
          <p:nvSpPr>
            <p:cNvPr id="16" name="CuadroTexto 15">
              <a:extLst>
                <a:ext uri="{FF2B5EF4-FFF2-40B4-BE49-F238E27FC236}">
                  <a16:creationId xmlns:a16="http://schemas.microsoft.com/office/drawing/2014/main" id="{D227B096-3931-42E9-A128-D6BC49FC71A8}"/>
                </a:ext>
              </a:extLst>
            </p:cNvPr>
            <p:cNvSpPr txBox="1"/>
            <p:nvPr/>
          </p:nvSpPr>
          <p:spPr>
            <a:xfrm>
              <a:off x="1716629" y="4561826"/>
              <a:ext cx="444995" cy="553997"/>
            </a:xfrm>
            <a:prstGeom prst="rect">
              <a:avLst/>
            </a:prstGeom>
            <a:noFill/>
          </p:spPr>
          <p:txBody>
            <a:bodyPr wrap="none" rtlCol="0">
              <a:spAutoFit/>
            </a:bodyPr>
            <a:lstStyle/>
            <a:p>
              <a:r>
                <a:rPr lang="es-ES" sz="2100" dirty="0"/>
                <a:t>1</a:t>
              </a:r>
            </a:p>
          </p:txBody>
        </p:sp>
        <p:grpSp>
          <p:nvGrpSpPr>
            <p:cNvPr id="19" name="Grupo 18">
              <a:extLst>
                <a:ext uri="{FF2B5EF4-FFF2-40B4-BE49-F238E27FC236}">
                  <a16:creationId xmlns:a16="http://schemas.microsoft.com/office/drawing/2014/main" id="{DB9A6EEB-B399-4B37-B290-243E949214EC}"/>
                </a:ext>
              </a:extLst>
            </p:cNvPr>
            <p:cNvGrpSpPr/>
            <p:nvPr/>
          </p:nvGrpSpPr>
          <p:grpSpPr>
            <a:xfrm>
              <a:off x="2196073" y="3395762"/>
              <a:ext cx="5556806" cy="688160"/>
              <a:chOff x="2196073" y="3395762"/>
              <a:chExt cx="5556806" cy="688160"/>
            </a:xfrm>
          </p:grpSpPr>
          <p:sp>
            <p:nvSpPr>
              <p:cNvPr id="20" name="CuadroTexto 19">
                <a:extLst>
                  <a:ext uri="{FF2B5EF4-FFF2-40B4-BE49-F238E27FC236}">
                    <a16:creationId xmlns:a16="http://schemas.microsoft.com/office/drawing/2014/main" id="{4DC9A2A7-5940-4BA8-B4B3-60C15DE07331}"/>
                  </a:ext>
                </a:extLst>
              </p:cNvPr>
              <p:cNvSpPr txBox="1"/>
              <p:nvPr/>
            </p:nvSpPr>
            <p:spPr>
              <a:xfrm>
                <a:off x="2196073" y="3395762"/>
                <a:ext cx="605293" cy="553997"/>
              </a:xfrm>
              <a:prstGeom prst="rect">
                <a:avLst/>
              </a:prstGeom>
              <a:noFill/>
            </p:spPr>
            <p:txBody>
              <a:bodyPr wrap="none" rtlCol="0">
                <a:spAutoFit/>
              </a:bodyPr>
              <a:lstStyle/>
              <a:p>
                <a:r>
                  <a:rPr lang="es-ES" sz="2100" dirty="0" err="1"/>
                  <a:t>yz</a:t>
                </a:r>
                <a:endParaRPr lang="es-ES" sz="2100" dirty="0"/>
              </a:p>
            </p:txBody>
          </p:sp>
          <p:sp>
            <p:nvSpPr>
              <p:cNvPr id="21" name="CuadroTexto 20">
                <a:extLst>
                  <a:ext uri="{FF2B5EF4-FFF2-40B4-BE49-F238E27FC236}">
                    <a16:creationId xmlns:a16="http://schemas.microsoft.com/office/drawing/2014/main" id="{CF41B67C-8F68-45D4-A21E-1B23837F54D6}"/>
                  </a:ext>
                </a:extLst>
              </p:cNvPr>
              <p:cNvSpPr txBox="1"/>
              <p:nvPr/>
            </p:nvSpPr>
            <p:spPr>
              <a:xfrm>
                <a:off x="2956022" y="3529925"/>
                <a:ext cx="643765" cy="553997"/>
              </a:xfrm>
              <a:prstGeom prst="rect">
                <a:avLst/>
              </a:prstGeom>
              <a:noFill/>
            </p:spPr>
            <p:txBody>
              <a:bodyPr wrap="none" rtlCol="0">
                <a:spAutoFit/>
              </a:bodyPr>
              <a:lstStyle/>
              <a:p>
                <a:r>
                  <a:rPr lang="es-ES" sz="2100" dirty="0"/>
                  <a:t>00</a:t>
                </a:r>
              </a:p>
            </p:txBody>
          </p:sp>
          <p:sp>
            <p:nvSpPr>
              <p:cNvPr id="22" name="CuadroTexto 21">
                <a:extLst>
                  <a:ext uri="{FF2B5EF4-FFF2-40B4-BE49-F238E27FC236}">
                    <a16:creationId xmlns:a16="http://schemas.microsoft.com/office/drawing/2014/main" id="{04326011-A78B-4A12-849D-51D7EEC11969}"/>
                  </a:ext>
                </a:extLst>
              </p:cNvPr>
              <p:cNvSpPr txBox="1"/>
              <p:nvPr/>
            </p:nvSpPr>
            <p:spPr>
              <a:xfrm>
                <a:off x="4257661" y="3459718"/>
                <a:ext cx="643765" cy="553997"/>
              </a:xfrm>
              <a:prstGeom prst="rect">
                <a:avLst/>
              </a:prstGeom>
              <a:noFill/>
            </p:spPr>
            <p:txBody>
              <a:bodyPr wrap="none" rtlCol="0">
                <a:spAutoFit/>
              </a:bodyPr>
              <a:lstStyle/>
              <a:p>
                <a:r>
                  <a:rPr lang="es-ES" sz="2100" dirty="0"/>
                  <a:t>01</a:t>
                </a:r>
              </a:p>
            </p:txBody>
          </p:sp>
          <p:sp>
            <p:nvSpPr>
              <p:cNvPr id="23" name="CuadroTexto 22">
                <a:extLst>
                  <a:ext uri="{FF2B5EF4-FFF2-40B4-BE49-F238E27FC236}">
                    <a16:creationId xmlns:a16="http://schemas.microsoft.com/office/drawing/2014/main" id="{8CADABF2-01CD-432E-94E5-B41F616E1D7E}"/>
                  </a:ext>
                </a:extLst>
              </p:cNvPr>
              <p:cNvSpPr txBox="1"/>
              <p:nvPr/>
            </p:nvSpPr>
            <p:spPr>
              <a:xfrm>
                <a:off x="5593891" y="3459718"/>
                <a:ext cx="617092" cy="553997"/>
              </a:xfrm>
              <a:prstGeom prst="rect">
                <a:avLst/>
              </a:prstGeom>
              <a:noFill/>
            </p:spPr>
            <p:txBody>
              <a:bodyPr wrap="none" rtlCol="0">
                <a:spAutoFit/>
              </a:bodyPr>
              <a:lstStyle/>
              <a:p>
                <a:r>
                  <a:rPr lang="es-ES" sz="2100" dirty="0"/>
                  <a:t>11</a:t>
                </a:r>
              </a:p>
            </p:txBody>
          </p:sp>
          <p:sp>
            <p:nvSpPr>
              <p:cNvPr id="24" name="CuadroTexto 23">
                <a:extLst>
                  <a:ext uri="{FF2B5EF4-FFF2-40B4-BE49-F238E27FC236}">
                    <a16:creationId xmlns:a16="http://schemas.microsoft.com/office/drawing/2014/main" id="{94C832CD-12C6-4782-B8D8-C3661B01893F}"/>
                  </a:ext>
                </a:extLst>
              </p:cNvPr>
              <p:cNvSpPr txBox="1"/>
              <p:nvPr/>
            </p:nvSpPr>
            <p:spPr>
              <a:xfrm>
                <a:off x="7109114" y="3529925"/>
                <a:ext cx="643765" cy="553997"/>
              </a:xfrm>
              <a:prstGeom prst="rect">
                <a:avLst/>
              </a:prstGeom>
              <a:noFill/>
            </p:spPr>
            <p:txBody>
              <a:bodyPr wrap="none" rtlCol="0">
                <a:spAutoFit/>
              </a:bodyPr>
              <a:lstStyle/>
              <a:p>
                <a:r>
                  <a:rPr lang="es-ES" sz="2100" dirty="0"/>
                  <a:t>10</a:t>
                </a:r>
              </a:p>
            </p:txBody>
          </p:sp>
        </p:grpSp>
      </p:grpSp>
      <p:sp>
        <p:nvSpPr>
          <p:cNvPr id="25" name="CuadroTexto 24">
            <a:extLst>
              <a:ext uri="{FF2B5EF4-FFF2-40B4-BE49-F238E27FC236}">
                <a16:creationId xmlns:a16="http://schemas.microsoft.com/office/drawing/2014/main" id="{7EE6D25E-EAEE-43B3-BB20-C5AA6CC3D828}"/>
              </a:ext>
            </a:extLst>
          </p:cNvPr>
          <p:cNvSpPr txBox="1"/>
          <p:nvPr/>
        </p:nvSpPr>
        <p:spPr>
          <a:xfrm>
            <a:off x="2123794" y="3494731"/>
            <a:ext cx="849980" cy="1477328"/>
          </a:xfrm>
          <a:prstGeom prst="rect">
            <a:avLst/>
          </a:prstGeom>
          <a:solidFill>
            <a:srgbClr val="CBD8EF"/>
          </a:solidFill>
          <a:ln>
            <a:solidFill>
              <a:schemeClr val="accent1">
                <a:shade val="50000"/>
              </a:schemeClr>
            </a:solidFill>
          </a:ln>
        </p:spPr>
        <p:txBody>
          <a:bodyPr wrap="square" rtlCol="0">
            <a:spAutoFit/>
          </a:bodyPr>
          <a:lstStyle/>
          <a:p>
            <a:pPr algn="ctr"/>
            <a:r>
              <a:rPr lang="es-ES" sz="1500" dirty="0"/>
              <a:t>x  y  z</a:t>
            </a:r>
          </a:p>
          <a:p>
            <a:pPr algn="ctr"/>
            <a:r>
              <a:rPr lang="es-ES" sz="1500" dirty="0"/>
              <a:t>1  0  0</a:t>
            </a:r>
          </a:p>
          <a:p>
            <a:pPr algn="ctr"/>
            <a:r>
              <a:rPr lang="es-ES" sz="1500" dirty="0"/>
              <a:t>1  0  1</a:t>
            </a:r>
          </a:p>
          <a:p>
            <a:pPr algn="ctr"/>
            <a:r>
              <a:rPr lang="es-ES" sz="1500" dirty="0"/>
              <a:t>1  1  1</a:t>
            </a:r>
          </a:p>
          <a:p>
            <a:pPr algn="ctr"/>
            <a:r>
              <a:rPr lang="es-ES" sz="1500" dirty="0"/>
              <a:t>1  1  0</a:t>
            </a:r>
          </a:p>
          <a:p>
            <a:pPr algn="ctr"/>
            <a:r>
              <a:rPr lang="es-ES" sz="1500" dirty="0"/>
              <a:t>x</a:t>
            </a:r>
          </a:p>
        </p:txBody>
      </p:sp>
      <p:sp>
        <p:nvSpPr>
          <p:cNvPr id="26" name="CuadroTexto 25">
            <a:extLst>
              <a:ext uri="{FF2B5EF4-FFF2-40B4-BE49-F238E27FC236}">
                <a16:creationId xmlns:a16="http://schemas.microsoft.com/office/drawing/2014/main" id="{5B81FB9D-DB69-43C4-AF19-B5B8784033D7}"/>
              </a:ext>
            </a:extLst>
          </p:cNvPr>
          <p:cNvSpPr txBox="1"/>
          <p:nvPr/>
        </p:nvSpPr>
        <p:spPr>
          <a:xfrm>
            <a:off x="4583499" y="3515533"/>
            <a:ext cx="849980" cy="1477328"/>
          </a:xfrm>
          <a:prstGeom prst="rect">
            <a:avLst/>
          </a:prstGeom>
          <a:solidFill>
            <a:srgbClr val="FFB8B8"/>
          </a:solidFill>
          <a:ln>
            <a:solidFill>
              <a:schemeClr val="accent1">
                <a:shade val="50000"/>
              </a:schemeClr>
            </a:solidFill>
          </a:ln>
        </p:spPr>
        <p:txBody>
          <a:bodyPr wrap="square" rtlCol="0">
            <a:spAutoFit/>
          </a:bodyPr>
          <a:lstStyle/>
          <a:p>
            <a:pPr algn="ctr"/>
            <a:r>
              <a:rPr lang="es-ES" sz="1500" dirty="0"/>
              <a:t>x  y  z</a:t>
            </a:r>
          </a:p>
          <a:p>
            <a:pPr algn="ctr"/>
            <a:r>
              <a:rPr lang="es-ES" sz="1500" dirty="0"/>
              <a:t>0  1  1</a:t>
            </a:r>
          </a:p>
          <a:p>
            <a:pPr algn="ctr"/>
            <a:r>
              <a:rPr lang="es-ES" sz="1500" dirty="0"/>
              <a:t>0  1  0</a:t>
            </a:r>
          </a:p>
          <a:p>
            <a:pPr algn="ctr"/>
            <a:r>
              <a:rPr lang="es-ES" sz="1500" dirty="0"/>
              <a:t>1  1  1</a:t>
            </a:r>
          </a:p>
          <a:p>
            <a:pPr algn="ctr"/>
            <a:r>
              <a:rPr lang="es-ES" sz="1500" dirty="0"/>
              <a:t>1  1  0</a:t>
            </a:r>
          </a:p>
          <a:p>
            <a:pPr algn="ctr"/>
            <a:r>
              <a:rPr lang="es-ES" sz="1500" dirty="0"/>
              <a:t>y</a:t>
            </a:r>
          </a:p>
        </p:txBody>
      </p:sp>
      <p:sp>
        <p:nvSpPr>
          <p:cNvPr id="2" name="Marcador de número de diapositiva 1">
            <a:extLst>
              <a:ext uri="{FF2B5EF4-FFF2-40B4-BE49-F238E27FC236}">
                <a16:creationId xmlns:a16="http://schemas.microsoft.com/office/drawing/2014/main" id="{04552D72-391E-4D9D-B170-458F81DBE292}"/>
              </a:ext>
            </a:extLst>
          </p:cNvPr>
          <p:cNvSpPr>
            <a:spLocks noGrp="1"/>
          </p:cNvSpPr>
          <p:nvPr>
            <p:ph type="sldNum" sz="quarter" idx="12"/>
          </p:nvPr>
        </p:nvSpPr>
        <p:spPr/>
        <p:txBody>
          <a:bodyPr/>
          <a:lstStyle/>
          <a:p>
            <a:fld id="{78733FC4-8689-4CA5-A153-34ADD6EFE592}" type="slidenum">
              <a:rPr lang="es-ES" smtClean="0"/>
              <a:t>127</a:t>
            </a:fld>
            <a:endParaRPr lang="es-ES"/>
          </a:p>
        </p:txBody>
      </p:sp>
    </p:spTree>
    <p:custDataLst>
      <p:tags r:id="rId1"/>
    </p:custDataLst>
    <p:extLst>
      <p:ext uri="{BB962C8B-B14F-4D97-AF65-F5344CB8AC3E}">
        <p14:creationId xmlns:p14="http://schemas.microsoft.com/office/powerpoint/2010/main" val="174620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25" grpId="0" animBg="1"/>
      <p:bldP spid="26"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ángulo 3">
                <a:extLst>
                  <a:ext uri="{FF2B5EF4-FFF2-40B4-BE49-F238E27FC236}">
                    <a16:creationId xmlns:a16="http://schemas.microsoft.com/office/drawing/2014/main" id="{EDFDB271-C592-4268-B4DE-BF722BD275A6}"/>
                  </a:ext>
                </a:extLst>
              </p:cNvPr>
              <p:cNvSpPr/>
              <p:nvPr/>
            </p:nvSpPr>
            <p:spPr>
              <a:xfrm>
                <a:off x="215463" y="938283"/>
                <a:ext cx="4164025" cy="721351"/>
              </a:xfrm>
              <a:prstGeom prst="rect">
                <a:avLst/>
              </a:prstGeom>
            </p:spPr>
            <p:txBody>
              <a:bodyPr wrap="none">
                <a:spAutoFit/>
              </a:bodyPr>
              <a:lstStyle/>
              <a:p>
                <a:pPr>
                  <a:lnSpc>
                    <a:spcPct val="107000"/>
                  </a:lnSpc>
                </a:pPr>
                <a:r>
                  <a:rPr lang="es-ES" sz="2100" dirty="0">
                    <a:latin typeface="TimesNewRomanPSMT"/>
                    <a:ea typeface="Calibri" panose="020F0502020204030204" pitchFamily="34" charset="0"/>
                    <a:cs typeface="TimesNewRomanPSMT"/>
                  </a:rPr>
                  <a:t>c) f</a:t>
                </a:r>
                <a:r>
                  <a:rPr lang="es-ES" sz="1050" dirty="0">
                    <a:latin typeface="TimesNewRomanPSMT"/>
                    <a:ea typeface="Calibri" panose="020F0502020204030204" pitchFamily="34" charset="0"/>
                    <a:cs typeface="TimesNewRomanPSMT"/>
                  </a:rPr>
                  <a:t>3</a:t>
                </a:r>
                <a:r>
                  <a:rPr lang="es-ES" sz="2100" dirty="0">
                    <a:latin typeface="TimesNewRomanPSMT"/>
                    <a:ea typeface="Calibri" panose="020F0502020204030204" pitchFamily="34" charset="0"/>
                    <a:cs typeface="TimesNewRomanPSMT"/>
                  </a:rPr>
                  <a:t>(</a:t>
                </a:r>
                <a:r>
                  <a:rPr lang="es-ES" sz="2100" dirty="0" err="1">
                    <a:latin typeface="TimesNewRomanPSMT"/>
                    <a:ea typeface="Calibri" panose="020F0502020204030204" pitchFamily="34" charset="0"/>
                    <a:cs typeface="TimesNewRomanPSMT"/>
                  </a:rPr>
                  <a:t>x,y,z</a:t>
                </a:r>
                <a:r>
                  <a:rPr lang="es-ES" sz="2100" dirty="0">
                    <a:latin typeface="TimesNewRomanPSMT"/>
                    <a:ea typeface="Calibri" panose="020F0502020204030204" pitchFamily="34" charset="0"/>
                    <a:cs typeface="TimesNewRomanPSMT"/>
                  </a:rPr>
                  <a:t>) = </a:t>
                </a:r>
                <a:r>
                  <a:rPr lang="en-US" sz="2100" dirty="0">
                    <a:latin typeface="Arial Unicode MS"/>
                    <a:ea typeface="Calibri" panose="020F0502020204030204" pitchFamily="34" charset="0"/>
                    <a:cs typeface="Times New Roman" panose="02020603050405020304" pitchFamily="18" charset="0"/>
                  </a:rPr>
                  <a:t>∑</a:t>
                </a:r>
                <a:r>
                  <a:rPr lang="es-ES" sz="2100" dirty="0">
                    <a:latin typeface="TimesNewRomanPSMT"/>
                    <a:ea typeface="Calibri" panose="020F0502020204030204" pitchFamily="34" charset="0"/>
                    <a:cs typeface="TimesNewRomanPSMT"/>
                  </a:rPr>
                  <a:t>m(2,4,5,6) </a:t>
                </a:r>
                <a:r>
                  <a:rPr lang="es-ES" sz="2100" dirty="0">
                    <a:latin typeface="TimesNewRomanPSMT"/>
                    <a:ea typeface="Calibri" panose="020F0502020204030204" pitchFamily="34" charset="0"/>
                    <a:cs typeface="TimesNewRomanPSMT"/>
                    <a:sym typeface="Wingdings" panose="05000000000000000000" pitchFamily="2" charset="2"/>
                  </a:rPr>
                  <a:t></a:t>
                </a:r>
                <a14:m>
                  <m:oMath xmlns:m="http://schemas.openxmlformats.org/officeDocument/2006/math">
                    <m:r>
                      <a:rPr lang="es-ES" sz="2100" i="1">
                        <a:latin typeface="Cambria Math" panose="02040503050406030204" pitchFamily="18" charset="0"/>
                        <a:ea typeface="Arial Unicode MS"/>
                        <a:cs typeface="Arial Unicode MS"/>
                      </a:rPr>
                      <m:t>𝑥</m:t>
                    </m:r>
                    <m:acc>
                      <m:accPr>
                        <m:chr m:val="̅"/>
                        <m:ctrlPr>
                          <a:rPr lang="es-ES" sz="2100" i="1">
                            <a:latin typeface="Cambria Math" panose="02040503050406030204" pitchFamily="18" charset="0"/>
                            <a:ea typeface="Calibri" panose="020F0502020204030204" pitchFamily="34" charset="0"/>
                            <a:cs typeface="TimesNewRomanPSMT"/>
                          </a:rPr>
                        </m:ctrlPr>
                      </m:accPr>
                      <m:e>
                        <m:r>
                          <a:rPr lang="es-ES" sz="2100" i="1">
                            <a:latin typeface="Cambria Math" panose="02040503050406030204" pitchFamily="18" charset="0"/>
                            <a:ea typeface="Calibri" panose="020F0502020204030204" pitchFamily="34" charset="0"/>
                            <a:cs typeface="TimesNewRomanPSMT"/>
                          </a:rPr>
                          <m:t>𝑦</m:t>
                        </m:r>
                      </m:e>
                    </m:acc>
                    <m:r>
                      <a:rPr lang="es-ES" sz="2100" i="1">
                        <a:latin typeface="Cambria Math" panose="02040503050406030204" pitchFamily="18" charset="0"/>
                        <a:ea typeface="Calibri" panose="020F0502020204030204" pitchFamily="34" charset="0"/>
                        <a:cs typeface="TimesNewRomanPSMT"/>
                      </a:rPr>
                      <m:t>+</m:t>
                    </m:r>
                    <m:r>
                      <a:rPr lang="es-ES" sz="2100" i="1">
                        <a:latin typeface="Cambria Math" panose="02040503050406030204" pitchFamily="18" charset="0"/>
                        <a:ea typeface="Calibri" panose="020F0502020204030204" pitchFamily="34" charset="0"/>
                        <a:cs typeface="TimesNewRomanPSMT"/>
                      </a:rPr>
                      <m:t>𝑦</m:t>
                    </m:r>
                    <m:acc>
                      <m:accPr>
                        <m:chr m:val="̅"/>
                        <m:ctrlPr>
                          <a:rPr lang="es-ES" sz="2100" i="1">
                            <a:latin typeface="Cambria Math" panose="02040503050406030204" pitchFamily="18" charset="0"/>
                            <a:ea typeface="Calibri" panose="020F0502020204030204" pitchFamily="34" charset="0"/>
                            <a:cs typeface="TimesNewRomanPSMT"/>
                          </a:rPr>
                        </m:ctrlPr>
                      </m:accPr>
                      <m:e>
                        <m:r>
                          <a:rPr lang="es-ES" sz="2100" i="1">
                            <a:latin typeface="Cambria Math" panose="02040503050406030204" pitchFamily="18" charset="0"/>
                            <a:ea typeface="Calibri" panose="020F0502020204030204" pitchFamily="34" charset="0"/>
                            <a:cs typeface="TimesNewRomanPSMT"/>
                          </a:rPr>
                          <m:t>𝑧</m:t>
                        </m:r>
                      </m:e>
                    </m:acc>
                  </m:oMath>
                </a14:m>
                <a:endParaRPr lang="es-E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s-ES"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ángulo 3">
                <a:extLst>
                  <a:ext uri="{FF2B5EF4-FFF2-40B4-BE49-F238E27FC236}">
                    <a16:creationId xmlns:a16="http://schemas.microsoft.com/office/drawing/2014/main" id="{EDFDB271-C592-4268-B4DE-BF722BD275A6}"/>
                  </a:ext>
                </a:extLst>
              </p:cNvPr>
              <p:cNvSpPr>
                <a:spLocks noRot="1" noChangeAspect="1" noMove="1" noResize="1" noEditPoints="1" noAdjustHandles="1" noChangeArrowheads="1" noChangeShapeType="1" noTextEdit="1"/>
              </p:cNvSpPr>
              <p:nvPr/>
            </p:nvSpPr>
            <p:spPr>
              <a:xfrm>
                <a:off x="215463" y="938283"/>
                <a:ext cx="4164025" cy="721351"/>
              </a:xfrm>
              <a:prstGeom prst="rect">
                <a:avLst/>
              </a:prstGeom>
              <a:blipFill>
                <a:blip r:embed="rId3"/>
                <a:stretch>
                  <a:fillRect l="-1757" t="-5932" r="-7028"/>
                </a:stretch>
              </a:blipFill>
            </p:spPr>
            <p:txBody>
              <a:bodyPr/>
              <a:lstStyle/>
              <a:p>
                <a:r>
                  <a:rPr lang="es-ES">
                    <a:noFill/>
                  </a:rPr>
                  <a:t> </a:t>
                </a:r>
              </a:p>
            </p:txBody>
          </p:sp>
        </mc:Fallback>
      </mc:AlternateContent>
      <p:graphicFrame>
        <p:nvGraphicFramePr>
          <p:cNvPr id="5" name="Tabla 6">
            <a:extLst>
              <a:ext uri="{FF2B5EF4-FFF2-40B4-BE49-F238E27FC236}">
                <a16:creationId xmlns:a16="http://schemas.microsoft.com/office/drawing/2014/main" id="{E18246F0-3E53-42FF-9B2F-A5D05FC2EA92}"/>
              </a:ext>
            </a:extLst>
          </p:cNvPr>
          <p:cNvGraphicFramePr>
            <a:graphicFrameLocks noGrp="1"/>
          </p:cNvGraphicFramePr>
          <p:nvPr/>
        </p:nvGraphicFramePr>
        <p:xfrm>
          <a:off x="1851842" y="2240572"/>
          <a:ext cx="4230644" cy="836106"/>
        </p:xfrm>
        <a:graphic>
          <a:graphicData uri="http://schemas.openxmlformats.org/drawingml/2006/table">
            <a:tbl>
              <a:tblPr firstRow="1" bandRow="1">
                <a:tableStyleId>{5940675A-B579-460E-94D1-54222C63F5DA}</a:tableStyleId>
              </a:tblPr>
              <a:tblGrid>
                <a:gridCol w="1057661">
                  <a:extLst>
                    <a:ext uri="{9D8B030D-6E8A-4147-A177-3AD203B41FA5}">
                      <a16:colId xmlns:a16="http://schemas.microsoft.com/office/drawing/2014/main" val="1960818796"/>
                    </a:ext>
                  </a:extLst>
                </a:gridCol>
                <a:gridCol w="1057661">
                  <a:extLst>
                    <a:ext uri="{9D8B030D-6E8A-4147-A177-3AD203B41FA5}">
                      <a16:colId xmlns:a16="http://schemas.microsoft.com/office/drawing/2014/main" val="1798018767"/>
                    </a:ext>
                  </a:extLst>
                </a:gridCol>
                <a:gridCol w="1057661">
                  <a:extLst>
                    <a:ext uri="{9D8B030D-6E8A-4147-A177-3AD203B41FA5}">
                      <a16:colId xmlns:a16="http://schemas.microsoft.com/office/drawing/2014/main" val="369861174"/>
                    </a:ext>
                  </a:extLst>
                </a:gridCol>
                <a:gridCol w="1057661">
                  <a:extLst>
                    <a:ext uri="{9D8B030D-6E8A-4147-A177-3AD203B41FA5}">
                      <a16:colId xmlns:a16="http://schemas.microsoft.com/office/drawing/2014/main" val="13575016"/>
                    </a:ext>
                  </a:extLst>
                </a:gridCol>
              </a:tblGrid>
              <a:tr h="418053">
                <a:tc>
                  <a:txBody>
                    <a:bodyPr/>
                    <a:lstStyle/>
                    <a:p>
                      <a:pPr algn="r"/>
                      <a:r>
                        <a:rPr lang="es-ES" sz="1200" b="1" dirty="0">
                          <a:solidFill>
                            <a:srgbClr val="7030A0"/>
                          </a:solidFill>
                        </a:rPr>
                        <a:t>0</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3</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2</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28328204"/>
                  </a:ext>
                </a:extLst>
              </a:tr>
              <a:tr h="418053">
                <a:tc>
                  <a:txBody>
                    <a:bodyPr/>
                    <a:lstStyle/>
                    <a:p>
                      <a:pPr algn="r"/>
                      <a:r>
                        <a:rPr lang="es-ES" sz="1200" b="1" dirty="0">
                          <a:solidFill>
                            <a:srgbClr val="7030A0"/>
                          </a:solidFill>
                        </a:rPr>
                        <a:t>4</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5</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7</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6</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10099308"/>
                  </a:ext>
                </a:extLst>
              </a:tr>
            </a:tbl>
          </a:graphicData>
        </a:graphic>
      </p:graphicFrame>
      <p:graphicFrame>
        <p:nvGraphicFramePr>
          <p:cNvPr id="6" name="Tabla 6">
            <a:extLst>
              <a:ext uri="{FF2B5EF4-FFF2-40B4-BE49-F238E27FC236}">
                <a16:creationId xmlns:a16="http://schemas.microsoft.com/office/drawing/2014/main" id="{F4C099E2-9024-4756-AD7D-5978EFB657FF}"/>
              </a:ext>
            </a:extLst>
          </p:cNvPr>
          <p:cNvGraphicFramePr>
            <a:graphicFrameLocks noGrp="1"/>
          </p:cNvGraphicFramePr>
          <p:nvPr/>
        </p:nvGraphicFramePr>
        <p:xfrm>
          <a:off x="1776412" y="2310386"/>
          <a:ext cx="4230644" cy="836106"/>
        </p:xfrm>
        <a:graphic>
          <a:graphicData uri="http://schemas.openxmlformats.org/drawingml/2006/table">
            <a:tbl>
              <a:tblPr firstRow="1" bandRow="1">
                <a:tableStyleId>{5940675A-B579-460E-94D1-54222C63F5DA}</a:tableStyleId>
              </a:tblPr>
              <a:tblGrid>
                <a:gridCol w="1057661">
                  <a:extLst>
                    <a:ext uri="{9D8B030D-6E8A-4147-A177-3AD203B41FA5}">
                      <a16:colId xmlns:a16="http://schemas.microsoft.com/office/drawing/2014/main" val="1960818796"/>
                    </a:ext>
                  </a:extLst>
                </a:gridCol>
                <a:gridCol w="1057661">
                  <a:extLst>
                    <a:ext uri="{9D8B030D-6E8A-4147-A177-3AD203B41FA5}">
                      <a16:colId xmlns:a16="http://schemas.microsoft.com/office/drawing/2014/main" val="1798018767"/>
                    </a:ext>
                  </a:extLst>
                </a:gridCol>
                <a:gridCol w="1057661">
                  <a:extLst>
                    <a:ext uri="{9D8B030D-6E8A-4147-A177-3AD203B41FA5}">
                      <a16:colId xmlns:a16="http://schemas.microsoft.com/office/drawing/2014/main" val="369861174"/>
                    </a:ext>
                  </a:extLst>
                </a:gridCol>
                <a:gridCol w="1057661">
                  <a:extLst>
                    <a:ext uri="{9D8B030D-6E8A-4147-A177-3AD203B41FA5}">
                      <a16:colId xmlns:a16="http://schemas.microsoft.com/office/drawing/2014/main" val="13575016"/>
                    </a:ext>
                  </a:extLst>
                </a:gridCol>
              </a:tblGrid>
              <a:tr h="418053">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1</a:t>
                      </a:r>
                    </a:p>
                  </a:txBody>
                  <a:tcPr marL="103082" marR="103082" marT="51541" marB="51541"/>
                </a:tc>
                <a:extLst>
                  <a:ext uri="{0D108BD9-81ED-4DB2-BD59-A6C34878D82A}">
                    <a16:rowId xmlns:a16="http://schemas.microsoft.com/office/drawing/2014/main" val="4228328204"/>
                  </a:ext>
                </a:extLst>
              </a:tr>
              <a:tr h="418053">
                <a:tc>
                  <a:txBody>
                    <a:bodyPr/>
                    <a:lstStyle/>
                    <a:p>
                      <a:pPr algn="ctr"/>
                      <a:r>
                        <a:rPr lang="es-ES" sz="2000" dirty="0"/>
                        <a:t>1</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1</a:t>
                      </a:r>
                    </a:p>
                  </a:txBody>
                  <a:tcPr marL="103082" marR="103082" marT="51541" marB="51541"/>
                </a:tc>
                <a:extLst>
                  <a:ext uri="{0D108BD9-81ED-4DB2-BD59-A6C34878D82A}">
                    <a16:rowId xmlns:a16="http://schemas.microsoft.com/office/drawing/2014/main" val="4110099308"/>
                  </a:ext>
                </a:extLst>
              </a:tr>
            </a:tbl>
          </a:graphicData>
        </a:graphic>
      </p:graphicFrame>
      <p:cxnSp>
        <p:nvCxnSpPr>
          <p:cNvPr id="7" name="Conector recto 6">
            <a:extLst>
              <a:ext uri="{FF2B5EF4-FFF2-40B4-BE49-F238E27FC236}">
                <a16:creationId xmlns:a16="http://schemas.microsoft.com/office/drawing/2014/main" id="{2ACCB125-D2AC-473A-BB48-6CF63142C994}"/>
              </a:ext>
            </a:extLst>
          </p:cNvPr>
          <p:cNvCxnSpPr/>
          <p:nvPr/>
        </p:nvCxnSpPr>
        <p:spPr>
          <a:xfrm flipH="1" flipV="1">
            <a:off x="1466850" y="2015111"/>
            <a:ext cx="314325" cy="314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Elipse 8">
            <a:extLst>
              <a:ext uri="{FF2B5EF4-FFF2-40B4-BE49-F238E27FC236}">
                <a16:creationId xmlns:a16="http://schemas.microsoft.com/office/drawing/2014/main" id="{040619B1-1597-4904-A271-CA3AE97D4175}"/>
              </a:ext>
            </a:extLst>
          </p:cNvPr>
          <p:cNvSpPr/>
          <p:nvPr/>
        </p:nvSpPr>
        <p:spPr>
          <a:xfrm>
            <a:off x="1890964" y="2728439"/>
            <a:ext cx="1823786" cy="450137"/>
          </a:xfrm>
          <a:prstGeom prst="ellipse">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2" name="Elipse 11">
            <a:extLst>
              <a:ext uri="{FF2B5EF4-FFF2-40B4-BE49-F238E27FC236}">
                <a16:creationId xmlns:a16="http://schemas.microsoft.com/office/drawing/2014/main" id="{A18B77AB-3981-4E11-AABB-582418335052}"/>
              </a:ext>
            </a:extLst>
          </p:cNvPr>
          <p:cNvSpPr/>
          <p:nvPr/>
        </p:nvSpPr>
        <p:spPr>
          <a:xfrm>
            <a:off x="5008489" y="2329436"/>
            <a:ext cx="875042" cy="839852"/>
          </a:xfrm>
          <a:prstGeom prst="ellipse">
            <a:avLst/>
          </a:prstGeom>
          <a:solidFill>
            <a:srgbClr val="FF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nvGrpSpPr>
          <p:cNvPr id="13" name="Grupo 12">
            <a:extLst>
              <a:ext uri="{FF2B5EF4-FFF2-40B4-BE49-F238E27FC236}">
                <a16:creationId xmlns:a16="http://schemas.microsoft.com/office/drawing/2014/main" id="{F75D2BA5-9BDB-4522-B170-85AF765E2A56}"/>
              </a:ext>
            </a:extLst>
          </p:cNvPr>
          <p:cNvGrpSpPr/>
          <p:nvPr/>
        </p:nvGrpSpPr>
        <p:grpSpPr>
          <a:xfrm>
            <a:off x="1147958" y="1866361"/>
            <a:ext cx="4609551" cy="1290046"/>
            <a:chOff x="1606812" y="3395762"/>
            <a:chExt cx="6146067" cy="1720061"/>
          </a:xfrm>
        </p:grpSpPr>
        <p:sp>
          <p:nvSpPr>
            <p:cNvPr id="14" name="CuadroTexto 13">
              <a:extLst>
                <a:ext uri="{FF2B5EF4-FFF2-40B4-BE49-F238E27FC236}">
                  <a16:creationId xmlns:a16="http://schemas.microsoft.com/office/drawing/2014/main" id="{3D195F6C-2998-4A8F-9FFE-C923924E19F3}"/>
                </a:ext>
              </a:extLst>
            </p:cNvPr>
            <p:cNvSpPr txBox="1"/>
            <p:nvPr/>
          </p:nvSpPr>
          <p:spPr>
            <a:xfrm>
              <a:off x="1606812" y="3581401"/>
              <a:ext cx="425757" cy="553997"/>
            </a:xfrm>
            <a:prstGeom prst="rect">
              <a:avLst/>
            </a:prstGeom>
            <a:noFill/>
          </p:spPr>
          <p:txBody>
            <a:bodyPr wrap="none" rtlCol="0">
              <a:spAutoFit/>
            </a:bodyPr>
            <a:lstStyle/>
            <a:p>
              <a:r>
                <a:rPr lang="es-ES" sz="2100" dirty="0"/>
                <a:t>x</a:t>
              </a:r>
            </a:p>
          </p:txBody>
        </p:sp>
        <p:sp>
          <p:nvSpPr>
            <p:cNvPr id="15" name="CuadroTexto 14">
              <a:extLst>
                <a:ext uri="{FF2B5EF4-FFF2-40B4-BE49-F238E27FC236}">
                  <a16:creationId xmlns:a16="http://schemas.microsoft.com/office/drawing/2014/main" id="{D11EC600-6B00-4F69-B316-82CF2BBF597C}"/>
                </a:ext>
              </a:extLst>
            </p:cNvPr>
            <p:cNvSpPr txBox="1"/>
            <p:nvPr/>
          </p:nvSpPr>
          <p:spPr>
            <a:xfrm>
              <a:off x="1732299" y="4033738"/>
              <a:ext cx="444995" cy="553997"/>
            </a:xfrm>
            <a:prstGeom prst="rect">
              <a:avLst/>
            </a:prstGeom>
            <a:noFill/>
          </p:spPr>
          <p:txBody>
            <a:bodyPr wrap="none" rtlCol="0">
              <a:spAutoFit/>
            </a:bodyPr>
            <a:lstStyle/>
            <a:p>
              <a:r>
                <a:rPr lang="es-ES" sz="2100" dirty="0"/>
                <a:t>0</a:t>
              </a:r>
            </a:p>
          </p:txBody>
        </p:sp>
        <p:sp>
          <p:nvSpPr>
            <p:cNvPr id="16" name="CuadroTexto 15">
              <a:extLst>
                <a:ext uri="{FF2B5EF4-FFF2-40B4-BE49-F238E27FC236}">
                  <a16:creationId xmlns:a16="http://schemas.microsoft.com/office/drawing/2014/main" id="{D227B096-3931-42E9-A128-D6BC49FC71A8}"/>
                </a:ext>
              </a:extLst>
            </p:cNvPr>
            <p:cNvSpPr txBox="1"/>
            <p:nvPr/>
          </p:nvSpPr>
          <p:spPr>
            <a:xfrm>
              <a:off x="1716629" y="4561826"/>
              <a:ext cx="444995" cy="553997"/>
            </a:xfrm>
            <a:prstGeom prst="rect">
              <a:avLst/>
            </a:prstGeom>
            <a:noFill/>
          </p:spPr>
          <p:txBody>
            <a:bodyPr wrap="none" rtlCol="0">
              <a:spAutoFit/>
            </a:bodyPr>
            <a:lstStyle/>
            <a:p>
              <a:r>
                <a:rPr lang="es-ES" sz="2100" dirty="0"/>
                <a:t>1</a:t>
              </a:r>
            </a:p>
          </p:txBody>
        </p:sp>
        <p:grpSp>
          <p:nvGrpSpPr>
            <p:cNvPr id="19" name="Grupo 18">
              <a:extLst>
                <a:ext uri="{FF2B5EF4-FFF2-40B4-BE49-F238E27FC236}">
                  <a16:creationId xmlns:a16="http://schemas.microsoft.com/office/drawing/2014/main" id="{DB9A6EEB-B399-4B37-B290-243E949214EC}"/>
                </a:ext>
              </a:extLst>
            </p:cNvPr>
            <p:cNvGrpSpPr/>
            <p:nvPr/>
          </p:nvGrpSpPr>
          <p:grpSpPr>
            <a:xfrm>
              <a:off x="2196073" y="3395762"/>
              <a:ext cx="5556806" cy="688160"/>
              <a:chOff x="2196073" y="3395762"/>
              <a:chExt cx="5556806" cy="688160"/>
            </a:xfrm>
          </p:grpSpPr>
          <p:sp>
            <p:nvSpPr>
              <p:cNvPr id="20" name="CuadroTexto 19">
                <a:extLst>
                  <a:ext uri="{FF2B5EF4-FFF2-40B4-BE49-F238E27FC236}">
                    <a16:creationId xmlns:a16="http://schemas.microsoft.com/office/drawing/2014/main" id="{4DC9A2A7-5940-4BA8-B4B3-60C15DE07331}"/>
                  </a:ext>
                </a:extLst>
              </p:cNvPr>
              <p:cNvSpPr txBox="1"/>
              <p:nvPr/>
            </p:nvSpPr>
            <p:spPr>
              <a:xfrm>
                <a:off x="2196073" y="3395762"/>
                <a:ext cx="605293" cy="553997"/>
              </a:xfrm>
              <a:prstGeom prst="rect">
                <a:avLst/>
              </a:prstGeom>
              <a:noFill/>
            </p:spPr>
            <p:txBody>
              <a:bodyPr wrap="none" rtlCol="0">
                <a:spAutoFit/>
              </a:bodyPr>
              <a:lstStyle/>
              <a:p>
                <a:r>
                  <a:rPr lang="es-ES" sz="2100" dirty="0" err="1"/>
                  <a:t>yz</a:t>
                </a:r>
                <a:endParaRPr lang="es-ES" sz="2100" dirty="0"/>
              </a:p>
            </p:txBody>
          </p:sp>
          <p:sp>
            <p:nvSpPr>
              <p:cNvPr id="21" name="CuadroTexto 20">
                <a:extLst>
                  <a:ext uri="{FF2B5EF4-FFF2-40B4-BE49-F238E27FC236}">
                    <a16:creationId xmlns:a16="http://schemas.microsoft.com/office/drawing/2014/main" id="{CF41B67C-8F68-45D4-A21E-1B23837F54D6}"/>
                  </a:ext>
                </a:extLst>
              </p:cNvPr>
              <p:cNvSpPr txBox="1"/>
              <p:nvPr/>
            </p:nvSpPr>
            <p:spPr>
              <a:xfrm>
                <a:off x="2956022" y="3529925"/>
                <a:ext cx="643765" cy="553997"/>
              </a:xfrm>
              <a:prstGeom prst="rect">
                <a:avLst/>
              </a:prstGeom>
              <a:noFill/>
            </p:spPr>
            <p:txBody>
              <a:bodyPr wrap="none" rtlCol="0">
                <a:spAutoFit/>
              </a:bodyPr>
              <a:lstStyle/>
              <a:p>
                <a:r>
                  <a:rPr lang="es-ES" sz="2100" dirty="0"/>
                  <a:t>00</a:t>
                </a:r>
              </a:p>
            </p:txBody>
          </p:sp>
          <p:sp>
            <p:nvSpPr>
              <p:cNvPr id="22" name="CuadroTexto 21">
                <a:extLst>
                  <a:ext uri="{FF2B5EF4-FFF2-40B4-BE49-F238E27FC236}">
                    <a16:creationId xmlns:a16="http://schemas.microsoft.com/office/drawing/2014/main" id="{04326011-A78B-4A12-849D-51D7EEC11969}"/>
                  </a:ext>
                </a:extLst>
              </p:cNvPr>
              <p:cNvSpPr txBox="1"/>
              <p:nvPr/>
            </p:nvSpPr>
            <p:spPr>
              <a:xfrm>
                <a:off x="4257661" y="3459718"/>
                <a:ext cx="643765" cy="553997"/>
              </a:xfrm>
              <a:prstGeom prst="rect">
                <a:avLst/>
              </a:prstGeom>
              <a:noFill/>
            </p:spPr>
            <p:txBody>
              <a:bodyPr wrap="none" rtlCol="0">
                <a:spAutoFit/>
              </a:bodyPr>
              <a:lstStyle/>
              <a:p>
                <a:r>
                  <a:rPr lang="es-ES" sz="2100" dirty="0"/>
                  <a:t>01</a:t>
                </a:r>
              </a:p>
            </p:txBody>
          </p:sp>
          <p:sp>
            <p:nvSpPr>
              <p:cNvPr id="23" name="CuadroTexto 22">
                <a:extLst>
                  <a:ext uri="{FF2B5EF4-FFF2-40B4-BE49-F238E27FC236}">
                    <a16:creationId xmlns:a16="http://schemas.microsoft.com/office/drawing/2014/main" id="{8CADABF2-01CD-432E-94E5-B41F616E1D7E}"/>
                  </a:ext>
                </a:extLst>
              </p:cNvPr>
              <p:cNvSpPr txBox="1"/>
              <p:nvPr/>
            </p:nvSpPr>
            <p:spPr>
              <a:xfrm>
                <a:off x="5593891" y="3459718"/>
                <a:ext cx="617092" cy="553997"/>
              </a:xfrm>
              <a:prstGeom prst="rect">
                <a:avLst/>
              </a:prstGeom>
              <a:noFill/>
            </p:spPr>
            <p:txBody>
              <a:bodyPr wrap="none" rtlCol="0">
                <a:spAutoFit/>
              </a:bodyPr>
              <a:lstStyle/>
              <a:p>
                <a:r>
                  <a:rPr lang="es-ES" sz="2100" dirty="0"/>
                  <a:t>11</a:t>
                </a:r>
              </a:p>
            </p:txBody>
          </p:sp>
          <p:sp>
            <p:nvSpPr>
              <p:cNvPr id="24" name="CuadroTexto 23">
                <a:extLst>
                  <a:ext uri="{FF2B5EF4-FFF2-40B4-BE49-F238E27FC236}">
                    <a16:creationId xmlns:a16="http://schemas.microsoft.com/office/drawing/2014/main" id="{94C832CD-12C6-4782-B8D8-C3661B01893F}"/>
                  </a:ext>
                </a:extLst>
              </p:cNvPr>
              <p:cNvSpPr txBox="1"/>
              <p:nvPr/>
            </p:nvSpPr>
            <p:spPr>
              <a:xfrm>
                <a:off x="7109114" y="3529925"/>
                <a:ext cx="643765" cy="553997"/>
              </a:xfrm>
              <a:prstGeom prst="rect">
                <a:avLst/>
              </a:prstGeom>
              <a:noFill/>
            </p:spPr>
            <p:txBody>
              <a:bodyPr wrap="none" rtlCol="0">
                <a:spAutoFit/>
              </a:bodyPr>
              <a:lstStyle/>
              <a:p>
                <a:r>
                  <a:rPr lang="es-ES" sz="2100" dirty="0"/>
                  <a:t>10</a:t>
                </a:r>
              </a:p>
            </p:txBody>
          </p:sp>
        </p:grpSp>
      </p:grpSp>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7EE6D25E-EAEE-43B3-BB20-C5AA6CC3D828}"/>
                  </a:ext>
                </a:extLst>
              </p:cNvPr>
              <p:cNvSpPr txBox="1"/>
              <p:nvPr/>
            </p:nvSpPr>
            <p:spPr>
              <a:xfrm>
                <a:off x="2360403" y="3494731"/>
                <a:ext cx="849980" cy="1015663"/>
              </a:xfrm>
              <a:prstGeom prst="rect">
                <a:avLst/>
              </a:prstGeom>
              <a:solidFill>
                <a:srgbClr val="CBD8EF"/>
              </a:solidFill>
              <a:ln>
                <a:solidFill>
                  <a:schemeClr val="accent1">
                    <a:shade val="50000"/>
                  </a:schemeClr>
                </a:solidFill>
              </a:ln>
            </p:spPr>
            <p:txBody>
              <a:bodyPr wrap="square" rtlCol="0">
                <a:spAutoFit/>
              </a:bodyPr>
              <a:lstStyle/>
              <a:p>
                <a:pPr algn="ctr"/>
                <a:r>
                  <a:rPr lang="es-ES" sz="1500" dirty="0"/>
                  <a:t>x  y  z</a:t>
                </a:r>
              </a:p>
              <a:p>
                <a:pPr algn="ctr"/>
                <a:r>
                  <a:rPr lang="es-ES" sz="1500" dirty="0"/>
                  <a:t>1  0  0</a:t>
                </a:r>
              </a:p>
              <a:p>
                <a:pPr algn="ctr"/>
                <a:r>
                  <a:rPr lang="es-ES" sz="1500" dirty="0"/>
                  <a:t>1  0  1</a:t>
                </a:r>
              </a:p>
              <a:p>
                <a:pPr algn="ctr"/>
                <a14:m>
                  <m:oMathPara xmlns:m="http://schemas.openxmlformats.org/officeDocument/2006/math">
                    <m:oMathParaPr>
                      <m:jc m:val="centerGroup"/>
                    </m:oMathParaPr>
                    <m:oMath xmlns:m="http://schemas.openxmlformats.org/officeDocument/2006/math">
                      <m:r>
                        <a:rPr lang="es-ES" sz="1500" i="1">
                          <a:latin typeface="Cambria Math" panose="02040503050406030204" pitchFamily="18" charset="0"/>
                          <a:ea typeface="Arial Unicode MS"/>
                          <a:cs typeface="Arial Unicode MS"/>
                        </a:rPr>
                        <m:t>𝑥</m:t>
                      </m:r>
                      <m:acc>
                        <m:accPr>
                          <m:chr m:val="̅"/>
                          <m:ctrlPr>
                            <a:rPr lang="es-ES" sz="1500" i="1">
                              <a:latin typeface="Cambria Math" panose="02040503050406030204" pitchFamily="18" charset="0"/>
                              <a:ea typeface="Calibri" panose="020F0502020204030204" pitchFamily="34" charset="0"/>
                              <a:cs typeface="TimesNewRomanPSMT"/>
                            </a:rPr>
                          </m:ctrlPr>
                        </m:accPr>
                        <m:e>
                          <m:r>
                            <a:rPr lang="es-ES" sz="1500" i="1">
                              <a:latin typeface="Cambria Math" panose="02040503050406030204" pitchFamily="18" charset="0"/>
                              <a:ea typeface="Calibri" panose="020F0502020204030204" pitchFamily="34" charset="0"/>
                              <a:cs typeface="TimesNewRomanPSMT"/>
                            </a:rPr>
                            <m:t>𝑦</m:t>
                          </m:r>
                        </m:e>
                      </m:acc>
                    </m:oMath>
                  </m:oMathPara>
                </a14:m>
                <a:endParaRPr lang="es-ES" sz="1500" dirty="0"/>
              </a:p>
            </p:txBody>
          </p:sp>
        </mc:Choice>
        <mc:Fallback xmlns="">
          <p:sp>
            <p:nvSpPr>
              <p:cNvPr id="25" name="CuadroTexto 24">
                <a:extLst>
                  <a:ext uri="{FF2B5EF4-FFF2-40B4-BE49-F238E27FC236}">
                    <a16:creationId xmlns:a16="http://schemas.microsoft.com/office/drawing/2014/main" id="{7EE6D25E-EAEE-43B3-BB20-C5AA6CC3D828}"/>
                  </a:ext>
                </a:extLst>
              </p:cNvPr>
              <p:cNvSpPr txBox="1">
                <a:spLocks noRot="1" noChangeAspect="1" noMove="1" noResize="1" noEditPoints="1" noAdjustHandles="1" noChangeArrowheads="1" noChangeShapeType="1" noTextEdit="1"/>
              </p:cNvSpPr>
              <p:nvPr/>
            </p:nvSpPr>
            <p:spPr>
              <a:xfrm>
                <a:off x="2360403" y="3494731"/>
                <a:ext cx="849980" cy="1015663"/>
              </a:xfrm>
              <a:prstGeom prst="rect">
                <a:avLst/>
              </a:prstGeom>
              <a:blipFill>
                <a:blip r:embed="rId4"/>
                <a:stretch>
                  <a:fillRect t="-592" b="-592"/>
                </a:stretch>
              </a:blipFill>
              <a:ln>
                <a:solidFill>
                  <a:schemeClr val="accent1">
                    <a:shade val="50000"/>
                  </a:schemeClr>
                </a:solid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6" name="CuadroTexto 25">
                <a:extLst>
                  <a:ext uri="{FF2B5EF4-FFF2-40B4-BE49-F238E27FC236}">
                    <a16:creationId xmlns:a16="http://schemas.microsoft.com/office/drawing/2014/main" id="{5B81FB9D-DB69-43C4-AF19-B5B8784033D7}"/>
                  </a:ext>
                </a:extLst>
              </p:cNvPr>
              <p:cNvSpPr txBox="1"/>
              <p:nvPr/>
            </p:nvSpPr>
            <p:spPr>
              <a:xfrm>
                <a:off x="4583499" y="3515533"/>
                <a:ext cx="849980" cy="1015663"/>
              </a:xfrm>
              <a:prstGeom prst="rect">
                <a:avLst/>
              </a:prstGeom>
              <a:solidFill>
                <a:srgbClr val="FFB8B8"/>
              </a:solidFill>
              <a:ln>
                <a:solidFill>
                  <a:schemeClr val="accent1">
                    <a:shade val="50000"/>
                  </a:schemeClr>
                </a:solidFill>
              </a:ln>
            </p:spPr>
            <p:txBody>
              <a:bodyPr wrap="square" rtlCol="0">
                <a:spAutoFit/>
              </a:bodyPr>
              <a:lstStyle/>
              <a:p>
                <a:pPr algn="ctr"/>
                <a:r>
                  <a:rPr lang="es-ES" sz="1500" dirty="0"/>
                  <a:t>x  y  z</a:t>
                </a:r>
              </a:p>
              <a:p>
                <a:pPr algn="ctr"/>
                <a:r>
                  <a:rPr lang="es-ES" sz="1500" dirty="0"/>
                  <a:t>0  1  0</a:t>
                </a:r>
              </a:p>
              <a:p>
                <a:pPr algn="ctr"/>
                <a:r>
                  <a:rPr lang="es-ES" sz="1500" dirty="0"/>
                  <a:t>1  1  0</a:t>
                </a:r>
              </a:p>
              <a:p>
                <a:pPr algn="ctr"/>
                <a14:m>
                  <m:oMathPara xmlns:m="http://schemas.openxmlformats.org/officeDocument/2006/math">
                    <m:oMathParaPr>
                      <m:jc m:val="centerGroup"/>
                    </m:oMathParaPr>
                    <m:oMath xmlns:m="http://schemas.openxmlformats.org/officeDocument/2006/math">
                      <m:r>
                        <a:rPr lang="es-ES" sz="1500" i="1">
                          <a:latin typeface="Cambria Math" panose="02040503050406030204" pitchFamily="18" charset="0"/>
                          <a:ea typeface="Calibri" panose="020F0502020204030204" pitchFamily="34" charset="0"/>
                          <a:cs typeface="TimesNewRomanPSMT"/>
                        </a:rPr>
                        <m:t>𝑦</m:t>
                      </m:r>
                      <m:acc>
                        <m:accPr>
                          <m:chr m:val="̅"/>
                          <m:ctrlPr>
                            <a:rPr lang="es-ES" sz="1500" i="1">
                              <a:latin typeface="Cambria Math" panose="02040503050406030204" pitchFamily="18" charset="0"/>
                              <a:ea typeface="Calibri" panose="020F0502020204030204" pitchFamily="34" charset="0"/>
                              <a:cs typeface="TimesNewRomanPSMT"/>
                            </a:rPr>
                          </m:ctrlPr>
                        </m:accPr>
                        <m:e>
                          <m:r>
                            <a:rPr lang="es-ES" sz="1500" i="1">
                              <a:latin typeface="Cambria Math" panose="02040503050406030204" pitchFamily="18" charset="0"/>
                              <a:ea typeface="Calibri" panose="020F0502020204030204" pitchFamily="34" charset="0"/>
                              <a:cs typeface="TimesNewRomanPSMT"/>
                            </a:rPr>
                            <m:t>𝑧</m:t>
                          </m:r>
                        </m:e>
                      </m:acc>
                    </m:oMath>
                  </m:oMathPara>
                </a14:m>
                <a:endParaRPr lang="es-ES" sz="1500" dirty="0"/>
              </a:p>
            </p:txBody>
          </p:sp>
        </mc:Choice>
        <mc:Fallback xmlns="">
          <p:sp>
            <p:nvSpPr>
              <p:cNvPr id="26" name="CuadroTexto 25">
                <a:extLst>
                  <a:ext uri="{FF2B5EF4-FFF2-40B4-BE49-F238E27FC236}">
                    <a16:creationId xmlns:a16="http://schemas.microsoft.com/office/drawing/2014/main" id="{5B81FB9D-DB69-43C4-AF19-B5B8784033D7}"/>
                  </a:ext>
                </a:extLst>
              </p:cNvPr>
              <p:cNvSpPr txBox="1">
                <a:spLocks noRot="1" noChangeAspect="1" noMove="1" noResize="1" noEditPoints="1" noAdjustHandles="1" noChangeArrowheads="1" noChangeShapeType="1" noTextEdit="1"/>
              </p:cNvSpPr>
              <p:nvPr/>
            </p:nvSpPr>
            <p:spPr>
              <a:xfrm>
                <a:off x="4583499" y="3515533"/>
                <a:ext cx="849980" cy="1015663"/>
              </a:xfrm>
              <a:prstGeom prst="rect">
                <a:avLst/>
              </a:prstGeom>
              <a:blipFill>
                <a:blip r:embed="rId5"/>
                <a:stretch>
                  <a:fillRect t="-1190" b="-1190"/>
                </a:stretch>
              </a:blipFill>
              <a:ln>
                <a:solidFill>
                  <a:schemeClr val="accent1">
                    <a:shade val="50000"/>
                  </a:schemeClr>
                </a:solidFill>
              </a:ln>
            </p:spPr>
            <p:txBody>
              <a:bodyPr/>
              <a:lstStyle/>
              <a:p>
                <a:r>
                  <a:rPr lang="es-ES">
                    <a:noFill/>
                  </a:rPr>
                  <a:t> </a:t>
                </a:r>
              </a:p>
            </p:txBody>
          </p:sp>
        </mc:Fallback>
      </mc:AlternateContent>
      <p:sp>
        <p:nvSpPr>
          <p:cNvPr id="2" name="Marcador de número de diapositiva 1">
            <a:extLst>
              <a:ext uri="{FF2B5EF4-FFF2-40B4-BE49-F238E27FC236}">
                <a16:creationId xmlns:a16="http://schemas.microsoft.com/office/drawing/2014/main" id="{232E4BD4-F5C3-4471-A83F-9704DAD720BB}"/>
              </a:ext>
            </a:extLst>
          </p:cNvPr>
          <p:cNvSpPr>
            <a:spLocks noGrp="1"/>
          </p:cNvSpPr>
          <p:nvPr>
            <p:ph type="sldNum" sz="quarter" idx="12"/>
          </p:nvPr>
        </p:nvSpPr>
        <p:spPr/>
        <p:txBody>
          <a:bodyPr/>
          <a:lstStyle/>
          <a:p>
            <a:fld id="{78733FC4-8689-4CA5-A153-34ADD6EFE592}" type="slidenum">
              <a:rPr lang="es-ES" smtClean="0"/>
              <a:t>128</a:t>
            </a:fld>
            <a:endParaRPr lang="es-ES"/>
          </a:p>
        </p:txBody>
      </p:sp>
    </p:spTree>
    <p:custDataLst>
      <p:tags r:id="rId1"/>
    </p:custDataLst>
    <p:extLst>
      <p:ext uri="{BB962C8B-B14F-4D97-AF65-F5344CB8AC3E}">
        <p14:creationId xmlns:p14="http://schemas.microsoft.com/office/powerpoint/2010/main" val="181947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25" grpId="0" animBg="1"/>
      <p:bldP spid="26"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ángulo 3">
                <a:extLst>
                  <a:ext uri="{FF2B5EF4-FFF2-40B4-BE49-F238E27FC236}">
                    <a16:creationId xmlns:a16="http://schemas.microsoft.com/office/drawing/2014/main" id="{B4F5DBBE-AD20-46F1-A77C-13ABD203CC39}"/>
                  </a:ext>
                </a:extLst>
              </p:cNvPr>
              <p:cNvSpPr/>
              <p:nvPr/>
            </p:nvSpPr>
            <p:spPr>
              <a:xfrm>
                <a:off x="205025" y="758206"/>
                <a:ext cx="6341672" cy="420756"/>
              </a:xfrm>
              <a:prstGeom prst="rect">
                <a:avLst/>
              </a:prstGeom>
            </p:spPr>
            <p:txBody>
              <a:bodyPr wrap="none">
                <a:spAutoFit/>
              </a:bodyPr>
              <a:lstStyle/>
              <a:p>
                <a:pPr>
                  <a:lnSpc>
                    <a:spcPct val="107000"/>
                  </a:lnSpc>
                </a:pPr>
                <a:r>
                  <a:rPr lang="es-ES" sz="2100" dirty="0">
                    <a:latin typeface="TimesNewRomanPSMT"/>
                    <a:ea typeface="Calibri" panose="020F0502020204030204" pitchFamily="34" charset="0"/>
                    <a:cs typeface="TimesNewRomanPSMT"/>
                  </a:rPr>
                  <a:t>d) f</a:t>
                </a:r>
                <a:r>
                  <a:rPr lang="es-ES" sz="1050" dirty="0">
                    <a:latin typeface="TimesNewRomanPSMT"/>
                    <a:ea typeface="Calibri" panose="020F0502020204030204" pitchFamily="34" charset="0"/>
                    <a:cs typeface="TimesNewRomanPSMT"/>
                  </a:rPr>
                  <a:t>4</a:t>
                </a:r>
                <a:r>
                  <a:rPr lang="es-ES" sz="2100" dirty="0">
                    <a:latin typeface="TimesNewRomanPSMT"/>
                    <a:ea typeface="Calibri" panose="020F0502020204030204" pitchFamily="34" charset="0"/>
                    <a:cs typeface="TimesNewRomanPSMT"/>
                  </a:rPr>
                  <a:t>(</a:t>
                </a:r>
                <a:r>
                  <a:rPr lang="es-ES" sz="2100" dirty="0" err="1">
                    <a:latin typeface="TimesNewRomanPSMT"/>
                    <a:ea typeface="Calibri" panose="020F0502020204030204" pitchFamily="34" charset="0"/>
                    <a:cs typeface="TimesNewRomanPSMT"/>
                  </a:rPr>
                  <a:t>w,x,y,z</a:t>
                </a:r>
                <a:r>
                  <a:rPr lang="es-ES" sz="2100" dirty="0">
                    <a:latin typeface="TimesNewRomanPSMT"/>
                    <a:ea typeface="Calibri" panose="020F0502020204030204" pitchFamily="34" charset="0"/>
                    <a:cs typeface="TimesNewRomanPSMT"/>
                  </a:rPr>
                  <a:t>) =</a:t>
                </a:r>
                <a:r>
                  <a:rPr lang="en-US" sz="2100" dirty="0">
                    <a:latin typeface="Arial Unicode MS"/>
                    <a:ea typeface="Calibri" panose="020F0502020204030204" pitchFamily="34" charset="0"/>
                    <a:cs typeface="Times New Roman" panose="02020603050405020304" pitchFamily="18" charset="0"/>
                  </a:rPr>
                  <a:t>∑</a:t>
                </a:r>
                <a:r>
                  <a:rPr lang="es-ES" sz="2100" dirty="0">
                    <a:latin typeface="TimesNewRomanPSMT"/>
                    <a:ea typeface="Calibri" panose="020F0502020204030204" pitchFamily="34" charset="0"/>
                    <a:cs typeface="TimesNewRomanPSMT"/>
                  </a:rPr>
                  <a:t> m(3,6,7,11,12,14,15)</a:t>
                </a:r>
                <a:r>
                  <a:rPr lang="es-ES" sz="2100" dirty="0">
                    <a:latin typeface="TimesNewRomanPSMT"/>
                    <a:ea typeface="Calibri" panose="020F0502020204030204" pitchFamily="34" charset="0"/>
                    <a:cs typeface="TimesNewRomanPSMT"/>
                    <a:sym typeface="Wingdings" panose="05000000000000000000" pitchFamily="2" charset="2"/>
                  </a:rPr>
                  <a:t></a:t>
                </a:r>
                <a14:m>
                  <m:oMath xmlns:m="http://schemas.openxmlformats.org/officeDocument/2006/math">
                    <m:r>
                      <a:rPr lang="es-ES" sz="2100" i="1">
                        <a:latin typeface="Cambria Math" panose="02040503050406030204" pitchFamily="18" charset="0"/>
                        <a:ea typeface="Calibri" panose="020F0502020204030204" pitchFamily="34" charset="0"/>
                        <a:cs typeface="TimesNewRomanPSMT"/>
                      </a:rPr>
                      <m:t> </m:t>
                    </m:r>
                    <m:r>
                      <a:rPr lang="es-ES" sz="2100" i="1">
                        <a:latin typeface="Cambria Math" panose="02040503050406030204" pitchFamily="18" charset="0"/>
                        <a:ea typeface="Calibri" panose="020F0502020204030204" pitchFamily="34" charset="0"/>
                        <a:cs typeface="TimesNewRomanPSMT"/>
                      </a:rPr>
                      <m:t>𝑥𝑦</m:t>
                    </m:r>
                    <m:r>
                      <a:rPr lang="es-ES" sz="2100" i="1">
                        <a:latin typeface="Cambria Math" panose="02040503050406030204" pitchFamily="18" charset="0"/>
                        <a:ea typeface="Calibri" panose="020F0502020204030204" pitchFamily="34" charset="0"/>
                        <a:cs typeface="TimesNewRomanPSMT"/>
                      </a:rPr>
                      <m:t>+</m:t>
                    </m:r>
                    <m:r>
                      <a:rPr lang="es-ES" sz="2100" i="1">
                        <a:latin typeface="Cambria Math" panose="02040503050406030204" pitchFamily="18" charset="0"/>
                        <a:ea typeface="Calibri" panose="020F0502020204030204" pitchFamily="34" charset="0"/>
                        <a:cs typeface="TimesNewRomanPSMT"/>
                      </a:rPr>
                      <m:t>𝑦𝑧</m:t>
                    </m:r>
                    <m:r>
                      <a:rPr lang="es-ES" sz="2100" i="1">
                        <a:latin typeface="Cambria Math" panose="02040503050406030204" pitchFamily="18" charset="0"/>
                        <a:ea typeface="Calibri" panose="020F0502020204030204" pitchFamily="34" charset="0"/>
                        <a:cs typeface="TimesNewRomanPSMT"/>
                      </a:rPr>
                      <m:t>+</m:t>
                    </m:r>
                    <m:r>
                      <a:rPr lang="es-ES" sz="2100" i="1">
                        <a:latin typeface="Cambria Math" panose="02040503050406030204" pitchFamily="18" charset="0"/>
                        <a:ea typeface="Calibri" panose="020F0502020204030204" pitchFamily="34" charset="0"/>
                        <a:cs typeface="TimesNewRomanPSMT"/>
                      </a:rPr>
                      <m:t>𝑤𝑥</m:t>
                    </m:r>
                    <m:acc>
                      <m:accPr>
                        <m:chr m:val="̅"/>
                        <m:ctrlPr>
                          <a:rPr lang="es-ES" sz="2100" i="1">
                            <a:latin typeface="Cambria Math" panose="02040503050406030204" pitchFamily="18" charset="0"/>
                            <a:ea typeface="Calibri" panose="020F0502020204030204" pitchFamily="34" charset="0"/>
                            <a:cs typeface="TimesNewRomanPSMT"/>
                          </a:rPr>
                        </m:ctrlPr>
                      </m:accPr>
                      <m:e>
                        <m:r>
                          <a:rPr lang="es-ES" sz="2100" i="1">
                            <a:latin typeface="Cambria Math" panose="02040503050406030204" pitchFamily="18" charset="0"/>
                            <a:ea typeface="Calibri" panose="020F0502020204030204" pitchFamily="34" charset="0"/>
                            <a:cs typeface="TimesNewRomanPSMT"/>
                          </a:rPr>
                          <m:t>𝑧</m:t>
                        </m:r>
                      </m:e>
                    </m:acc>
                  </m:oMath>
                </a14:m>
                <a:endParaRPr lang="es-ES"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Rectángulo 3">
                <a:extLst>
                  <a:ext uri="{FF2B5EF4-FFF2-40B4-BE49-F238E27FC236}">
                    <a16:creationId xmlns:a16="http://schemas.microsoft.com/office/drawing/2014/main" id="{B4F5DBBE-AD20-46F1-A77C-13ABD203CC39}"/>
                  </a:ext>
                </a:extLst>
              </p:cNvPr>
              <p:cNvSpPr>
                <a:spLocks noRot="1" noChangeAspect="1" noMove="1" noResize="1" noEditPoints="1" noAdjustHandles="1" noChangeArrowheads="1" noChangeShapeType="1" noTextEdit="1"/>
              </p:cNvSpPr>
              <p:nvPr/>
            </p:nvSpPr>
            <p:spPr>
              <a:xfrm>
                <a:off x="205025" y="758206"/>
                <a:ext cx="6341672" cy="420756"/>
              </a:xfrm>
              <a:prstGeom prst="rect">
                <a:avLst/>
              </a:prstGeom>
              <a:blipFill>
                <a:blip r:embed="rId3"/>
                <a:stretch>
                  <a:fillRect l="-1154" t="-10145" r="-4135" b="-27536"/>
                </a:stretch>
              </a:blipFill>
            </p:spPr>
            <p:txBody>
              <a:bodyPr/>
              <a:lstStyle/>
              <a:p>
                <a:r>
                  <a:rPr lang="es-ES">
                    <a:noFill/>
                  </a:rPr>
                  <a:t> </a:t>
                </a:r>
              </a:p>
            </p:txBody>
          </p:sp>
        </mc:Fallback>
      </mc:AlternateContent>
      <p:graphicFrame>
        <p:nvGraphicFramePr>
          <p:cNvPr id="5" name="Tabla 6">
            <a:extLst>
              <a:ext uri="{FF2B5EF4-FFF2-40B4-BE49-F238E27FC236}">
                <a16:creationId xmlns:a16="http://schemas.microsoft.com/office/drawing/2014/main" id="{75B4E9D7-E684-4C1E-9C29-B3A138DE8050}"/>
              </a:ext>
            </a:extLst>
          </p:cNvPr>
          <p:cNvGraphicFramePr>
            <a:graphicFrameLocks noGrp="1"/>
          </p:cNvGraphicFramePr>
          <p:nvPr>
            <p:extLst>
              <p:ext uri="{D42A27DB-BD31-4B8C-83A1-F6EECF244321}">
                <p14:modId xmlns:p14="http://schemas.microsoft.com/office/powerpoint/2010/main" val="3504141660"/>
              </p:ext>
            </p:extLst>
          </p:nvPr>
        </p:nvGraphicFramePr>
        <p:xfrm>
          <a:off x="1851842" y="1795955"/>
          <a:ext cx="4230644" cy="1672212"/>
        </p:xfrm>
        <a:graphic>
          <a:graphicData uri="http://schemas.openxmlformats.org/drawingml/2006/table">
            <a:tbl>
              <a:tblPr firstRow="1" bandRow="1">
                <a:tableStyleId>{5940675A-B579-460E-94D1-54222C63F5DA}</a:tableStyleId>
              </a:tblPr>
              <a:tblGrid>
                <a:gridCol w="1057661">
                  <a:extLst>
                    <a:ext uri="{9D8B030D-6E8A-4147-A177-3AD203B41FA5}">
                      <a16:colId xmlns:a16="http://schemas.microsoft.com/office/drawing/2014/main" val="1960818796"/>
                    </a:ext>
                  </a:extLst>
                </a:gridCol>
                <a:gridCol w="1057661">
                  <a:extLst>
                    <a:ext uri="{9D8B030D-6E8A-4147-A177-3AD203B41FA5}">
                      <a16:colId xmlns:a16="http://schemas.microsoft.com/office/drawing/2014/main" val="1798018767"/>
                    </a:ext>
                  </a:extLst>
                </a:gridCol>
                <a:gridCol w="1057661">
                  <a:extLst>
                    <a:ext uri="{9D8B030D-6E8A-4147-A177-3AD203B41FA5}">
                      <a16:colId xmlns:a16="http://schemas.microsoft.com/office/drawing/2014/main" val="369861174"/>
                    </a:ext>
                  </a:extLst>
                </a:gridCol>
                <a:gridCol w="1057661">
                  <a:extLst>
                    <a:ext uri="{9D8B030D-6E8A-4147-A177-3AD203B41FA5}">
                      <a16:colId xmlns:a16="http://schemas.microsoft.com/office/drawing/2014/main" val="13575016"/>
                    </a:ext>
                  </a:extLst>
                </a:gridCol>
              </a:tblGrid>
              <a:tr h="418053">
                <a:tc>
                  <a:txBody>
                    <a:bodyPr/>
                    <a:lstStyle/>
                    <a:p>
                      <a:pPr algn="r"/>
                      <a:r>
                        <a:rPr lang="es-ES" sz="1200" b="1" dirty="0">
                          <a:solidFill>
                            <a:srgbClr val="7030A0"/>
                          </a:solidFill>
                        </a:rPr>
                        <a:t>0</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3</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2</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28328204"/>
                  </a:ext>
                </a:extLst>
              </a:tr>
              <a:tr h="418053">
                <a:tc>
                  <a:txBody>
                    <a:bodyPr/>
                    <a:lstStyle/>
                    <a:p>
                      <a:pPr algn="r"/>
                      <a:r>
                        <a:rPr lang="es-ES" sz="1200" b="1" dirty="0">
                          <a:solidFill>
                            <a:srgbClr val="7030A0"/>
                          </a:solidFill>
                        </a:rPr>
                        <a:t>4</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5</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7</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6</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10099308"/>
                  </a:ext>
                </a:extLst>
              </a:tr>
              <a:tr h="418053">
                <a:tc>
                  <a:txBody>
                    <a:bodyPr/>
                    <a:lstStyle/>
                    <a:p>
                      <a:pPr algn="r"/>
                      <a:r>
                        <a:rPr lang="es-ES" sz="1200" b="1" dirty="0">
                          <a:solidFill>
                            <a:srgbClr val="7030A0"/>
                          </a:solidFill>
                        </a:rPr>
                        <a:t>12</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13</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15</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14</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20124249"/>
                  </a:ext>
                </a:extLst>
              </a:tr>
              <a:tr h="418053">
                <a:tc>
                  <a:txBody>
                    <a:bodyPr/>
                    <a:lstStyle/>
                    <a:p>
                      <a:pPr algn="r"/>
                      <a:r>
                        <a:rPr lang="es-ES" sz="1200" b="1" dirty="0">
                          <a:solidFill>
                            <a:srgbClr val="7030A0"/>
                          </a:solidFill>
                        </a:rPr>
                        <a:t>8</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9</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11</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10</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78700675"/>
                  </a:ext>
                </a:extLst>
              </a:tr>
            </a:tbl>
          </a:graphicData>
        </a:graphic>
      </p:graphicFrame>
      <p:graphicFrame>
        <p:nvGraphicFramePr>
          <p:cNvPr id="6" name="Tabla 6">
            <a:extLst>
              <a:ext uri="{FF2B5EF4-FFF2-40B4-BE49-F238E27FC236}">
                <a16:creationId xmlns:a16="http://schemas.microsoft.com/office/drawing/2014/main" id="{CDBF867F-24F8-451D-820B-779FCBDA3884}"/>
              </a:ext>
            </a:extLst>
          </p:cNvPr>
          <p:cNvGraphicFramePr>
            <a:graphicFrameLocks noGrp="1"/>
          </p:cNvGraphicFramePr>
          <p:nvPr>
            <p:extLst>
              <p:ext uri="{D42A27DB-BD31-4B8C-83A1-F6EECF244321}">
                <p14:modId xmlns:p14="http://schemas.microsoft.com/office/powerpoint/2010/main" val="2754760061"/>
              </p:ext>
            </p:extLst>
          </p:nvPr>
        </p:nvGraphicFramePr>
        <p:xfrm>
          <a:off x="1776412" y="1865769"/>
          <a:ext cx="4230644" cy="1672212"/>
        </p:xfrm>
        <a:graphic>
          <a:graphicData uri="http://schemas.openxmlformats.org/drawingml/2006/table">
            <a:tbl>
              <a:tblPr firstRow="1" bandRow="1">
                <a:tableStyleId>{5940675A-B579-460E-94D1-54222C63F5DA}</a:tableStyleId>
              </a:tblPr>
              <a:tblGrid>
                <a:gridCol w="1057661">
                  <a:extLst>
                    <a:ext uri="{9D8B030D-6E8A-4147-A177-3AD203B41FA5}">
                      <a16:colId xmlns:a16="http://schemas.microsoft.com/office/drawing/2014/main" val="1960818796"/>
                    </a:ext>
                  </a:extLst>
                </a:gridCol>
                <a:gridCol w="1057661">
                  <a:extLst>
                    <a:ext uri="{9D8B030D-6E8A-4147-A177-3AD203B41FA5}">
                      <a16:colId xmlns:a16="http://schemas.microsoft.com/office/drawing/2014/main" val="1798018767"/>
                    </a:ext>
                  </a:extLst>
                </a:gridCol>
                <a:gridCol w="1057661">
                  <a:extLst>
                    <a:ext uri="{9D8B030D-6E8A-4147-A177-3AD203B41FA5}">
                      <a16:colId xmlns:a16="http://schemas.microsoft.com/office/drawing/2014/main" val="369861174"/>
                    </a:ext>
                  </a:extLst>
                </a:gridCol>
                <a:gridCol w="1057661">
                  <a:extLst>
                    <a:ext uri="{9D8B030D-6E8A-4147-A177-3AD203B41FA5}">
                      <a16:colId xmlns:a16="http://schemas.microsoft.com/office/drawing/2014/main" val="13575016"/>
                    </a:ext>
                  </a:extLst>
                </a:gridCol>
              </a:tblGrid>
              <a:tr h="418053">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0</a:t>
                      </a:r>
                    </a:p>
                  </a:txBody>
                  <a:tcPr marL="103082" marR="103082" marT="51541" marB="51541"/>
                </a:tc>
                <a:extLst>
                  <a:ext uri="{0D108BD9-81ED-4DB2-BD59-A6C34878D82A}">
                    <a16:rowId xmlns:a16="http://schemas.microsoft.com/office/drawing/2014/main" val="4228328204"/>
                  </a:ext>
                </a:extLst>
              </a:tr>
              <a:tr h="418053">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1</a:t>
                      </a:r>
                    </a:p>
                  </a:txBody>
                  <a:tcPr marL="103082" marR="103082" marT="51541" marB="51541"/>
                </a:tc>
                <a:extLst>
                  <a:ext uri="{0D108BD9-81ED-4DB2-BD59-A6C34878D82A}">
                    <a16:rowId xmlns:a16="http://schemas.microsoft.com/office/drawing/2014/main" val="4110099308"/>
                  </a:ext>
                </a:extLst>
              </a:tr>
              <a:tr h="418053">
                <a:tc>
                  <a:txBody>
                    <a:bodyPr/>
                    <a:lstStyle/>
                    <a:p>
                      <a:pPr algn="ctr"/>
                      <a:r>
                        <a:rPr lang="es-ES" sz="2000" dirty="0"/>
                        <a:t>1</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1</a:t>
                      </a:r>
                    </a:p>
                  </a:txBody>
                  <a:tcPr marL="103082" marR="103082" marT="51541" marB="51541"/>
                </a:tc>
                <a:extLst>
                  <a:ext uri="{0D108BD9-81ED-4DB2-BD59-A6C34878D82A}">
                    <a16:rowId xmlns:a16="http://schemas.microsoft.com/office/drawing/2014/main" val="2120124249"/>
                  </a:ext>
                </a:extLst>
              </a:tr>
              <a:tr h="418053">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0</a:t>
                      </a:r>
                    </a:p>
                  </a:txBody>
                  <a:tcPr marL="103082" marR="103082" marT="51541" marB="51541"/>
                </a:tc>
                <a:extLst>
                  <a:ext uri="{0D108BD9-81ED-4DB2-BD59-A6C34878D82A}">
                    <a16:rowId xmlns:a16="http://schemas.microsoft.com/office/drawing/2014/main" val="3078700675"/>
                  </a:ext>
                </a:extLst>
              </a:tr>
            </a:tbl>
          </a:graphicData>
        </a:graphic>
      </p:graphicFrame>
      <p:cxnSp>
        <p:nvCxnSpPr>
          <p:cNvPr id="7" name="Conector recto 6">
            <a:extLst>
              <a:ext uri="{FF2B5EF4-FFF2-40B4-BE49-F238E27FC236}">
                <a16:creationId xmlns:a16="http://schemas.microsoft.com/office/drawing/2014/main" id="{12629822-5CD2-4A44-8AF6-46A1A0BDFAF1}"/>
              </a:ext>
            </a:extLst>
          </p:cNvPr>
          <p:cNvCxnSpPr/>
          <p:nvPr/>
        </p:nvCxnSpPr>
        <p:spPr>
          <a:xfrm flipH="1" flipV="1">
            <a:off x="1466850" y="1570494"/>
            <a:ext cx="314325" cy="314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Elipse 8">
            <a:extLst>
              <a:ext uri="{FF2B5EF4-FFF2-40B4-BE49-F238E27FC236}">
                <a16:creationId xmlns:a16="http://schemas.microsoft.com/office/drawing/2014/main" id="{4BBB408C-9DC6-4E71-9819-E813C49F48F9}"/>
              </a:ext>
            </a:extLst>
          </p:cNvPr>
          <p:cNvSpPr/>
          <p:nvPr/>
        </p:nvSpPr>
        <p:spPr>
          <a:xfrm>
            <a:off x="3943351" y="2319566"/>
            <a:ext cx="1896974" cy="826001"/>
          </a:xfrm>
          <a:prstGeom prst="ellipse">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1" name="Elipse 10">
            <a:extLst>
              <a:ext uri="{FF2B5EF4-FFF2-40B4-BE49-F238E27FC236}">
                <a16:creationId xmlns:a16="http://schemas.microsoft.com/office/drawing/2014/main" id="{DDAE1053-33A9-41B8-A72C-08D0A0311E7D}"/>
              </a:ext>
            </a:extLst>
          </p:cNvPr>
          <p:cNvSpPr/>
          <p:nvPr/>
        </p:nvSpPr>
        <p:spPr>
          <a:xfrm>
            <a:off x="1765110" y="2720930"/>
            <a:ext cx="744362" cy="392415"/>
          </a:xfrm>
          <a:prstGeom prst="ellipse">
            <a:avLst/>
          </a:prstGeom>
          <a:solidFill>
            <a:srgbClr val="00B05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2" name="Elipse 11">
            <a:extLst>
              <a:ext uri="{FF2B5EF4-FFF2-40B4-BE49-F238E27FC236}">
                <a16:creationId xmlns:a16="http://schemas.microsoft.com/office/drawing/2014/main" id="{6FD1365B-9991-4339-82E9-0DE951ED2676}"/>
              </a:ext>
            </a:extLst>
          </p:cNvPr>
          <p:cNvSpPr/>
          <p:nvPr/>
        </p:nvSpPr>
        <p:spPr>
          <a:xfrm>
            <a:off x="4159387" y="1884819"/>
            <a:ext cx="504601" cy="1583348"/>
          </a:xfrm>
          <a:prstGeom prst="ellipse">
            <a:avLst/>
          </a:prstGeom>
          <a:solidFill>
            <a:srgbClr val="FF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nvGrpSpPr>
          <p:cNvPr id="13" name="Grupo 12">
            <a:extLst>
              <a:ext uri="{FF2B5EF4-FFF2-40B4-BE49-F238E27FC236}">
                <a16:creationId xmlns:a16="http://schemas.microsoft.com/office/drawing/2014/main" id="{6584EA7A-C717-48F3-8214-FDFE03F46C2B}"/>
              </a:ext>
            </a:extLst>
          </p:cNvPr>
          <p:cNvGrpSpPr/>
          <p:nvPr/>
        </p:nvGrpSpPr>
        <p:grpSpPr>
          <a:xfrm>
            <a:off x="1147958" y="1469713"/>
            <a:ext cx="4609551" cy="2091352"/>
            <a:chOff x="1606812" y="3459718"/>
            <a:chExt cx="6146067" cy="2788468"/>
          </a:xfrm>
        </p:grpSpPr>
        <p:sp>
          <p:nvSpPr>
            <p:cNvPr id="14" name="CuadroTexto 13">
              <a:extLst>
                <a:ext uri="{FF2B5EF4-FFF2-40B4-BE49-F238E27FC236}">
                  <a16:creationId xmlns:a16="http://schemas.microsoft.com/office/drawing/2014/main" id="{150E0852-1141-47AB-81BF-A53C4E4E7D19}"/>
                </a:ext>
              </a:extLst>
            </p:cNvPr>
            <p:cNvSpPr txBox="1"/>
            <p:nvPr/>
          </p:nvSpPr>
          <p:spPr>
            <a:xfrm>
              <a:off x="1606812" y="3581401"/>
              <a:ext cx="684376" cy="553997"/>
            </a:xfrm>
            <a:prstGeom prst="rect">
              <a:avLst/>
            </a:prstGeom>
            <a:noFill/>
          </p:spPr>
          <p:txBody>
            <a:bodyPr wrap="none" rtlCol="0">
              <a:spAutoFit/>
            </a:bodyPr>
            <a:lstStyle/>
            <a:p>
              <a:r>
                <a:rPr lang="es-ES" sz="2100" dirty="0" err="1"/>
                <a:t>wx</a:t>
              </a:r>
              <a:endParaRPr lang="es-ES" sz="2100" dirty="0"/>
            </a:p>
          </p:txBody>
        </p:sp>
        <p:sp>
          <p:nvSpPr>
            <p:cNvPr id="15" name="CuadroTexto 14">
              <a:extLst>
                <a:ext uri="{FF2B5EF4-FFF2-40B4-BE49-F238E27FC236}">
                  <a16:creationId xmlns:a16="http://schemas.microsoft.com/office/drawing/2014/main" id="{BE549C5A-B84D-4F66-B172-69A94CF47F9A}"/>
                </a:ext>
              </a:extLst>
            </p:cNvPr>
            <p:cNvSpPr txBox="1"/>
            <p:nvPr/>
          </p:nvSpPr>
          <p:spPr>
            <a:xfrm>
              <a:off x="1732299" y="4033738"/>
              <a:ext cx="643765" cy="553997"/>
            </a:xfrm>
            <a:prstGeom prst="rect">
              <a:avLst/>
            </a:prstGeom>
            <a:noFill/>
          </p:spPr>
          <p:txBody>
            <a:bodyPr wrap="none" rtlCol="0">
              <a:spAutoFit/>
            </a:bodyPr>
            <a:lstStyle/>
            <a:p>
              <a:r>
                <a:rPr lang="es-ES" sz="2100" dirty="0"/>
                <a:t>00</a:t>
              </a:r>
            </a:p>
          </p:txBody>
        </p:sp>
        <p:sp>
          <p:nvSpPr>
            <p:cNvPr id="16" name="CuadroTexto 15">
              <a:extLst>
                <a:ext uri="{FF2B5EF4-FFF2-40B4-BE49-F238E27FC236}">
                  <a16:creationId xmlns:a16="http://schemas.microsoft.com/office/drawing/2014/main" id="{B11B1A67-1998-4944-9EF2-026B6B8678ED}"/>
                </a:ext>
              </a:extLst>
            </p:cNvPr>
            <p:cNvSpPr txBox="1"/>
            <p:nvPr/>
          </p:nvSpPr>
          <p:spPr>
            <a:xfrm>
              <a:off x="1716629" y="4561826"/>
              <a:ext cx="643765" cy="553997"/>
            </a:xfrm>
            <a:prstGeom prst="rect">
              <a:avLst/>
            </a:prstGeom>
            <a:noFill/>
          </p:spPr>
          <p:txBody>
            <a:bodyPr wrap="none" rtlCol="0">
              <a:spAutoFit/>
            </a:bodyPr>
            <a:lstStyle/>
            <a:p>
              <a:r>
                <a:rPr lang="es-ES" sz="2100" dirty="0"/>
                <a:t>01</a:t>
              </a:r>
            </a:p>
          </p:txBody>
        </p:sp>
        <p:sp>
          <p:nvSpPr>
            <p:cNvPr id="17" name="CuadroTexto 16">
              <a:extLst>
                <a:ext uri="{FF2B5EF4-FFF2-40B4-BE49-F238E27FC236}">
                  <a16:creationId xmlns:a16="http://schemas.microsoft.com/office/drawing/2014/main" id="{832956E0-C91F-406E-AB43-F0542A1F4EEA}"/>
                </a:ext>
              </a:extLst>
            </p:cNvPr>
            <p:cNvSpPr txBox="1"/>
            <p:nvPr/>
          </p:nvSpPr>
          <p:spPr>
            <a:xfrm>
              <a:off x="1701559" y="5128008"/>
              <a:ext cx="617092" cy="553997"/>
            </a:xfrm>
            <a:prstGeom prst="rect">
              <a:avLst/>
            </a:prstGeom>
            <a:noFill/>
          </p:spPr>
          <p:txBody>
            <a:bodyPr wrap="none" rtlCol="0">
              <a:spAutoFit/>
            </a:bodyPr>
            <a:lstStyle/>
            <a:p>
              <a:r>
                <a:rPr lang="es-ES" sz="2100" dirty="0"/>
                <a:t>11</a:t>
              </a:r>
            </a:p>
          </p:txBody>
        </p:sp>
        <p:sp>
          <p:nvSpPr>
            <p:cNvPr id="18" name="CuadroTexto 17">
              <a:extLst>
                <a:ext uri="{FF2B5EF4-FFF2-40B4-BE49-F238E27FC236}">
                  <a16:creationId xmlns:a16="http://schemas.microsoft.com/office/drawing/2014/main" id="{D43C7C3B-F840-46E2-8825-1F60E0D97050}"/>
                </a:ext>
              </a:extLst>
            </p:cNvPr>
            <p:cNvSpPr txBox="1"/>
            <p:nvPr/>
          </p:nvSpPr>
          <p:spPr>
            <a:xfrm>
              <a:off x="1702416" y="5694189"/>
              <a:ext cx="643765" cy="553997"/>
            </a:xfrm>
            <a:prstGeom prst="rect">
              <a:avLst/>
            </a:prstGeom>
            <a:noFill/>
          </p:spPr>
          <p:txBody>
            <a:bodyPr wrap="none" rtlCol="0">
              <a:spAutoFit/>
            </a:bodyPr>
            <a:lstStyle/>
            <a:p>
              <a:r>
                <a:rPr lang="es-ES" sz="2100" dirty="0"/>
                <a:t>10</a:t>
              </a:r>
            </a:p>
          </p:txBody>
        </p:sp>
        <p:grpSp>
          <p:nvGrpSpPr>
            <p:cNvPr id="19" name="Grupo 18">
              <a:extLst>
                <a:ext uri="{FF2B5EF4-FFF2-40B4-BE49-F238E27FC236}">
                  <a16:creationId xmlns:a16="http://schemas.microsoft.com/office/drawing/2014/main" id="{43116C8E-0626-491F-A27F-F8F621B773F6}"/>
                </a:ext>
              </a:extLst>
            </p:cNvPr>
            <p:cNvGrpSpPr/>
            <p:nvPr/>
          </p:nvGrpSpPr>
          <p:grpSpPr>
            <a:xfrm>
              <a:off x="2243920" y="3459718"/>
              <a:ext cx="5508959" cy="624204"/>
              <a:chOff x="2243920" y="3459718"/>
              <a:chExt cx="5508959" cy="624204"/>
            </a:xfrm>
          </p:grpSpPr>
          <p:sp>
            <p:nvSpPr>
              <p:cNvPr id="20" name="CuadroTexto 19">
                <a:extLst>
                  <a:ext uri="{FF2B5EF4-FFF2-40B4-BE49-F238E27FC236}">
                    <a16:creationId xmlns:a16="http://schemas.microsoft.com/office/drawing/2014/main" id="{01AFC6B2-123C-409C-B514-D774F58CB264}"/>
                  </a:ext>
                </a:extLst>
              </p:cNvPr>
              <p:cNvSpPr txBox="1"/>
              <p:nvPr/>
            </p:nvSpPr>
            <p:spPr>
              <a:xfrm>
                <a:off x="2243920" y="3459718"/>
                <a:ext cx="605293" cy="553997"/>
              </a:xfrm>
              <a:prstGeom prst="rect">
                <a:avLst/>
              </a:prstGeom>
              <a:noFill/>
            </p:spPr>
            <p:txBody>
              <a:bodyPr wrap="none" rtlCol="0">
                <a:spAutoFit/>
              </a:bodyPr>
              <a:lstStyle/>
              <a:p>
                <a:r>
                  <a:rPr lang="es-ES" sz="2100" dirty="0" err="1"/>
                  <a:t>yz</a:t>
                </a:r>
                <a:endParaRPr lang="es-ES" sz="2100" dirty="0"/>
              </a:p>
            </p:txBody>
          </p:sp>
          <p:sp>
            <p:nvSpPr>
              <p:cNvPr id="21" name="CuadroTexto 20">
                <a:extLst>
                  <a:ext uri="{FF2B5EF4-FFF2-40B4-BE49-F238E27FC236}">
                    <a16:creationId xmlns:a16="http://schemas.microsoft.com/office/drawing/2014/main" id="{774F37C1-C39C-45C0-B975-7BEE4ECD9BC5}"/>
                  </a:ext>
                </a:extLst>
              </p:cNvPr>
              <p:cNvSpPr txBox="1"/>
              <p:nvPr/>
            </p:nvSpPr>
            <p:spPr>
              <a:xfrm>
                <a:off x="2956023" y="3529925"/>
                <a:ext cx="643765" cy="553997"/>
              </a:xfrm>
              <a:prstGeom prst="rect">
                <a:avLst/>
              </a:prstGeom>
              <a:noFill/>
            </p:spPr>
            <p:txBody>
              <a:bodyPr wrap="none" rtlCol="0">
                <a:spAutoFit/>
              </a:bodyPr>
              <a:lstStyle/>
              <a:p>
                <a:r>
                  <a:rPr lang="es-ES" sz="2100" dirty="0"/>
                  <a:t>00</a:t>
                </a:r>
              </a:p>
            </p:txBody>
          </p:sp>
          <p:sp>
            <p:nvSpPr>
              <p:cNvPr id="22" name="CuadroTexto 21">
                <a:extLst>
                  <a:ext uri="{FF2B5EF4-FFF2-40B4-BE49-F238E27FC236}">
                    <a16:creationId xmlns:a16="http://schemas.microsoft.com/office/drawing/2014/main" id="{C3AC35FF-AA29-47C1-A4FA-F8877DF2DCE2}"/>
                  </a:ext>
                </a:extLst>
              </p:cNvPr>
              <p:cNvSpPr txBox="1"/>
              <p:nvPr/>
            </p:nvSpPr>
            <p:spPr>
              <a:xfrm>
                <a:off x="4257661" y="3459718"/>
                <a:ext cx="643765" cy="553997"/>
              </a:xfrm>
              <a:prstGeom prst="rect">
                <a:avLst/>
              </a:prstGeom>
              <a:noFill/>
            </p:spPr>
            <p:txBody>
              <a:bodyPr wrap="none" rtlCol="0">
                <a:spAutoFit/>
              </a:bodyPr>
              <a:lstStyle/>
              <a:p>
                <a:r>
                  <a:rPr lang="es-ES" sz="2100" dirty="0"/>
                  <a:t>01</a:t>
                </a:r>
              </a:p>
            </p:txBody>
          </p:sp>
          <p:sp>
            <p:nvSpPr>
              <p:cNvPr id="23" name="CuadroTexto 22">
                <a:extLst>
                  <a:ext uri="{FF2B5EF4-FFF2-40B4-BE49-F238E27FC236}">
                    <a16:creationId xmlns:a16="http://schemas.microsoft.com/office/drawing/2014/main" id="{080E55AB-209D-44E1-A851-6D6347272E7E}"/>
                  </a:ext>
                </a:extLst>
              </p:cNvPr>
              <p:cNvSpPr txBox="1"/>
              <p:nvPr/>
            </p:nvSpPr>
            <p:spPr>
              <a:xfrm>
                <a:off x="5593892" y="3459718"/>
                <a:ext cx="617092" cy="553997"/>
              </a:xfrm>
              <a:prstGeom prst="rect">
                <a:avLst/>
              </a:prstGeom>
              <a:noFill/>
            </p:spPr>
            <p:txBody>
              <a:bodyPr wrap="none" rtlCol="0">
                <a:spAutoFit/>
              </a:bodyPr>
              <a:lstStyle/>
              <a:p>
                <a:r>
                  <a:rPr lang="es-ES" sz="2100" dirty="0"/>
                  <a:t>11</a:t>
                </a:r>
              </a:p>
            </p:txBody>
          </p:sp>
          <p:sp>
            <p:nvSpPr>
              <p:cNvPr id="24" name="CuadroTexto 23">
                <a:extLst>
                  <a:ext uri="{FF2B5EF4-FFF2-40B4-BE49-F238E27FC236}">
                    <a16:creationId xmlns:a16="http://schemas.microsoft.com/office/drawing/2014/main" id="{ADDF5D02-615C-4F65-AD7D-435865305377}"/>
                  </a:ext>
                </a:extLst>
              </p:cNvPr>
              <p:cNvSpPr txBox="1"/>
              <p:nvPr/>
            </p:nvSpPr>
            <p:spPr>
              <a:xfrm>
                <a:off x="7109114" y="3529925"/>
                <a:ext cx="643765" cy="553997"/>
              </a:xfrm>
              <a:prstGeom prst="rect">
                <a:avLst/>
              </a:prstGeom>
              <a:noFill/>
            </p:spPr>
            <p:txBody>
              <a:bodyPr wrap="none" rtlCol="0">
                <a:spAutoFit/>
              </a:bodyPr>
              <a:lstStyle/>
              <a:p>
                <a:r>
                  <a:rPr lang="es-ES" sz="2100" dirty="0"/>
                  <a:t>10</a:t>
                </a:r>
              </a:p>
            </p:txBody>
          </p:sp>
        </p:grpSp>
      </p:grpSp>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05ECB6B4-5713-42E4-ABF5-90B4EACD316E}"/>
                  </a:ext>
                </a:extLst>
              </p:cNvPr>
              <p:cNvSpPr txBox="1"/>
              <p:nvPr/>
            </p:nvSpPr>
            <p:spPr>
              <a:xfrm>
                <a:off x="5341900" y="3741755"/>
                <a:ext cx="849980" cy="2631490"/>
              </a:xfrm>
              <a:prstGeom prst="rect">
                <a:avLst/>
              </a:prstGeom>
              <a:solidFill>
                <a:srgbClr val="CBD8EF"/>
              </a:solidFill>
              <a:ln>
                <a:solidFill>
                  <a:schemeClr val="accent1">
                    <a:shade val="50000"/>
                  </a:schemeClr>
                </a:solidFill>
              </a:ln>
            </p:spPr>
            <p:txBody>
              <a:bodyPr wrap="square" rtlCol="0">
                <a:spAutoFit/>
              </a:bodyPr>
              <a:lstStyle/>
              <a:p>
                <a:pPr algn="ctr"/>
                <a:r>
                  <a:rPr lang="es-ES" sz="1500" dirty="0"/>
                  <a:t>w x  y  z</a:t>
                </a:r>
              </a:p>
              <a:p>
                <a:pPr algn="ctr"/>
                <a:r>
                  <a:rPr lang="es-ES" sz="1500" dirty="0"/>
                  <a:t>0 1  1  1</a:t>
                </a:r>
              </a:p>
              <a:p>
                <a:pPr algn="ctr"/>
                <a:r>
                  <a:rPr lang="es-ES" sz="1500" dirty="0"/>
                  <a:t>0 1  1  0</a:t>
                </a:r>
              </a:p>
              <a:p>
                <a:pPr algn="ctr"/>
                <a:r>
                  <a:rPr lang="es-ES" sz="1500" dirty="0"/>
                  <a:t>1 1  1  1</a:t>
                </a:r>
              </a:p>
              <a:p>
                <a:pPr algn="ctr"/>
                <a:r>
                  <a:rPr lang="es-ES" sz="1500" dirty="0"/>
                  <a:t>1 1  1  0</a:t>
                </a:r>
              </a:p>
              <a:p>
                <a:pPr algn="ctr"/>
                <a14:m>
                  <m:oMathPara xmlns:m="http://schemas.openxmlformats.org/officeDocument/2006/math">
                    <m:oMathParaPr>
                      <m:jc m:val="centerGroup"/>
                    </m:oMathParaPr>
                    <m:oMath xmlns:m="http://schemas.openxmlformats.org/officeDocument/2006/math">
                      <m:r>
                        <a:rPr lang="es-ES" sz="1500" i="1">
                          <a:latin typeface="Cambria Math" panose="02040503050406030204" pitchFamily="18" charset="0"/>
                          <a:ea typeface="Calibri" panose="020F0502020204030204" pitchFamily="34" charset="0"/>
                          <a:cs typeface="TimesNewRomanPSMT"/>
                        </a:rPr>
                        <m:t>𝑥𝑦</m:t>
                      </m:r>
                    </m:oMath>
                  </m:oMathPara>
                </a14:m>
                <a:endParaRPr lang="es-ES" sz="1500" dirty="0"/>
              </a:p>
            </p:txBody>
          </p:sp>
        </mc:Choice>
        <mc:Fallback xmlns="">
          <p:sp>
            <p:nvSpPr>
              <p:cNvPr id="25" name="CuadroTexto 24">
                <a:extLst>
                  <a:ext uri="{FF2B5EF4-FFF2-40B4-BE49-F238E27FC236}">
                    <a16:creationId xmlns:a16="http://schemas.microsoft.com/office/drawing/2014/main" id="{05ECB6B4-5713-42E4-ABF5-90B4EACD316E}"/>
                  </a:ext>
                </a:extLst>
              </p:cNvPr>
              <p:cNvSpPr txBox="1">
                <a:spLocks noRot="1" noChangeAspect="1" noMove="1" noResize="1" noEditPoints="1" noAdjustHandles="1" noChangeArrowheads="1" noChangeShapeType="1" noTextEdit="1"/>
              </p:cNvSpPr>
              <p:nvPr/>
            </p:nvSpPr>
            <p:spPr>
              <a:xfrm>
                <a:off x="5341900" y="3741755"/>
                <a:ext cx="849980" cy="2631490"/>
              </a:xfrm>
              <a:prstGeom prst="rect">
                <a:avLst/>
              </a:prstGeom>
              <a:blipFill>
                <a:blip r:embed="rId4"/>
                <a:stretch>
                  <a:fillRect t="-231" r="-3521"/>
                </a:stretch>
              </a:blipFill>
              <a:ln>
                <a:solidFill>
                  <a:schemeClr val="accent1">
                    <a:shade val="50000"/>
                  </a:schemeClr>
                </a:solid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6" name="CuadroTexto 25">
                <a:extLst>
                  <a:ext uri="{FF2B5EF4-FFF2-40B4-BE49-F238E27FC236}">
                    <a16:creationId xmlns:a16="http://schemas.microsoft.com/office/drawing/2014/main" id="{867FE2B5-6233-4647-A6DD-44EFCDDC3C82}"/>
                  </a:ext>
                </a:extLst>
              </p:cNvPr>
              <p:cNvSpPr txBox="1"/>
              <p:nvPr/>
            </p:nvSpPr>
            <p:spPr>
              <a:xfrm>
                <a:off x="4041857" y="3771932"/>
                <a:ext cx="849980" cy="2631490"/>
              </a:xfrm>
              <a:prstGeom prst="rect">
                <a:avLst/>
              </a:prstGeom>
              <a:solidFill>
                <a:srgbClr val="FFB8B8"/>
              </a:solidFill>
              <a:ln>
                <a:solidFill>
                  <a:schemeClr val="accent1">
                    <a:shade val="50000"/>
                  </a:schemeClr>
                </a:solidFill>
              </a:ln>
            </p:spPr>
            <p:txBody>
              <a:bodyPr wrap="square" rtlCol="0">
                <a:spAutoFit/>
              </a:bodyPr>
              <a:lstStyle/>
              <a:p>
                <a:pPr algn="ctr"/>
                <a:r>
                  <a:rPr lang="es-ES" sz="1500" dirty="0"/>
                  <a:t>w  x  y  z</a:t>
                </a:r>
              </a:p>
              <a:p>
                <a:pPr algn="ctr"/>
                <a:r>
                  <a:rPr lang="es-ES" sz="1500" dirty="0"/>
                  <a:t>0  0  1  1</a:t>
                </a:r>
              </a:p>
              <a:p>
                <a:pPr algn="ctr"/>
                <a:r>
                  <a:rPr lang="es-ES" sz="1500" dirty="0"/>
                  <a:t>0  1  1  1</a:t>
                </a:r>
              </a:p>
              <a:p>
                <a:pPr algn="ctr"/>
                <a:r>
                  <a:rPr lang="es-ES" sz="1500" dirty="0"/>
                  <a:t>1  1  1  1</a:t>
                </a:r>
              </a:p>
              <a:p>
                <a:pPr algn="ctr"/>
                <a:r>
                  <a:rPr lang="es-ES" sz="1500" dirty="0"/>
                  <a:t>1  0  1  1</a:t>
                </a:r>
              </a:p>
              <a:p>
                <a:pPr algn="ctr"/>
                <a14:m>
                  <m:oMathPara xmlns:m="http://schemas.openxmlformats.org/officeDocument/2006/math">
                    <m:oMathParaPr>
                      <m:jc m:val="centerGroup"/>
                    </m:oMathParaPr>
                    <m:oMath xmlns:m="http://schemas.openxmlformats.org/officeDocument/2006/math">
                      <m:r>
                        <a:rPr lang="es-ES" sz="1500" i="1">
                          <a:latin typeface="Cambria Math" panose="02040503050406030204" pitchFamily="18" charset="0"/>
                          <a:ea typeface="Calibri" panose="020F0502020204030204" pitchFamily="34" charset="0"/>
                          <a:cs typeface="TimesNewRomanPSMT"/>
                        </a:rPr>
                        <m:t>𝑦𝑧</m:t>
                      </m:r>
                    </m:oMath>
                  </m:oMathPara>
                </a14:m>
                <a:endParaRPr lang="es-ES" sz="1500" dirty="0"/>
              </a:p>
            </p:txBody>
          </p:sp>
        </mc:Choice>
        <mc:Fallback xmlns="">
          <p:sp>
            <p:nvSpPr>
              <p:cNvPr id="26" name="CuadroTexto 25">
                <a:extLst>
                  <a:ext uri="{FF2B5EF4-FFF2-40B4-BE49-F238E27FC236}">
                    <a16:creationId xmlns:a16="http://schemas.microsoft.com/office/drawing/2014/main" id="{867FE2B5-6233-4647-A6DD-44EFCDDC3C82}"/>
                  </a:ext>
                </a:extLst>
              </p:cNvPr>
              <p:cNvSpPr txBox="1">
                <a:spLocks noRot="1" noChangeAspect="1" noMove="1" noResize="1" noEditPoints="1" noAdjustHandles="1" noChangeArrowheads="1" noChangeShapeType="1" noTextEdit="1"/>
              </p:cNvSpPr>
              <p:nvPr/>
            </p:nvSpPr>
            <p:spPr>
              <a:xfrm>
                <a:off x="4041857" y="3771932"/>
                <a:ext cx="849980" cy="2631490"/>
              </a:xfrm>
              <a:prstGeom prst="rect">
                <a:avLst/>
              </a:prstGeom>
              <a:blipFill>
                <a:blip r:embed="rId5"/>
                <a:stretch>
                  <a:fillRect t="-231" r="-6383"/>
                </a:stretch>
              </a:blipFill>
              <a:ln>
                <a:solidFill>
                  <a:schemeClr val="accent1">
                    <a:shade val="50000"/>
                  </a:schemeClr>
                </a:solid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7" name="CuadroTexto 26">
                <a:extLst>
                  <a:ext uri="{FF2B5EF4-FFF2-40B4-BE49-F238E27FC236}">
                    <a16:creationId xmlns:a16="http://schemas.microsoft.com/office/drawing/2014/main" id="{8317EA1F-464C-437D-A38A-10A5084FB2EE}"/>
                  </a:ext>
                </a:extLst>
              </p:cNvPr>
              <p:cNvSpPr txBox="1"/>
              <p:nvPr/>
            </p:nvSpPr>
            <p:spPr>
              <a:xfrm>
                <a:off x="2137291" y="3827038"/>
                <a:ext cx="849980" cy="1708160"/>
              </a:xfrm>
              <a:prstGeom prst="rect">
                <a:avLst/>
              </a:prstGeom>
              <a:solidFill>
                <a:srgbClr val="B8E9CE"/>
              </a:solidFill>
              <a:ln>
                <a:solidFill>
                  <a:schemeClr val="accent1">
                    <a:shade val="50000"/>
                  </a:schemeClr>
                </a:solidFill>
              </a:ln>
            </p:spPr>
            <p:txBody>
              <a:bodyPr wrap="square" rtlCol="0">
                <a:spAutoFit/>
              </a:bodyPr>
              <a:lstStyle/>
              <a:p>
                <a:pPr algn="ctr"/>
                <a:r>
                  <a:rPr lang="es-ES" sz="1500" dirty="0"/>
                  <a:t>w  x  y  z</a:t>
                </a:r>
              </a:p>
              <a:p>
                <a:pPr algn="ctr"/>
                <a:r>
                  <a:rPr lang="es-ES" sz="1500" dirty="0"/>
                  <a:t>1  1  0  0</a:t>
                </a:r>
              </a:p>
              <a:p>
                <a:pPr algn="ctr"/>
                <a:r>
                  <a:rPr lang="es-ES" sz="1500" dirty="0"/>
                  <a:t>1  1  1  0</a:t>
                </a:r>
              </a:p>
              <a:p>
                <a:pPr algn="ctr"/>
                <a14:m>
                  <m:oMathPara xmlns:m="http://schemas.openxmlformats.org/officeDocument/2006/math">
                    <m:oMathParaPr>
                      <m:jc m:val="centerGroup"/>
                    </m:oMathParaPr>
                    <m:oMath xmlns:m="http://schemas.openxmlformats.org/officeDocument/2006/math">
                      <m:r>
                        <a:rPr lang="es-ES" sz="1500" i="1">
                          <a:latin typeface="Cambria Math" panose="02040503050406030204" pitchFamily="18" charset="0"/>
                          <a:ea typeface="Calibri" panose="020F0502020204030204" pitchFamily="34" charset="0"/>
                          <a:cs typeface="TimesNewRomanPSMT"/>
                        </a:rPr>
                        <m:t>𝑤𝑥</m:t>
                      </m:r>
                      <m:acc>
                        <m:accPr>
                          <m:chr m:val="̅"/>
                          <m:ctrlPr>
                            <a:rPr lang="es-ES" sz="1500" i="1">
                              <a:latin typeface="Cambria Math" panose="02040503050406030204" pitchFamily="18" charset="0"/>
                              <a:ea typeface="Calibri" panose="020F0502020204030204" pitchFamily="34" charset="0"/>
                              <a:cs typeface="TimesNewRomanPSMT"/>
                            </a:rPr>
                          </m:ctrlPr>
                        </m:accPr>
                        <m:e>
                          <m:r>
                            <a:rPr lang="es-ES" sz="1500" i="1">
                              <a:latin typeface="Cambria Math" panose="02040503050406030204" pitchFamily="18" charset="0"/>
                              <a:ea typeface="Calibri" panose="020F0502020204030204" pitchFamily="34" charset="0"/>
                              <a:cs typeface="TimesNewRomanPSMT"/>
                            </a:rPr>
                            <m:t>𝑧</m:t>
                          </m:r>
                        </m:e>
                      </m:acc>
                    </m:oMath>
                  </m:oMathPara>
                </a14:m>
                <a:endParaRPr lang="es-ES" sz="1500" dirty="0"/>
              </a:p>
            </p:txBody>
          </p:sp>
        </mc:Choice>
        <mc:Fallback xmlns="">
          <p:sp>
            <p:nvSpPr>
              <p:cNvPr id="27" name="CuadroTexto 26">
                <a:extLst>
                  <a:ext uri="{FF2B5EF4-FFF2-40B4-BE49-F238E27FC236}">
                    <a16:creationId xmlns:a16="http://schemas.microsoft.com/office/drawing/2014/main" id="{8317EA1F-464C-437D-A38A-10A5084FB2EE}"/>
                  </a:ext>
                </a:extLst>
              </p:cNvPr>
              <p:cNvSpPr txBox="1">
                <a:spLocks noRot="1" noChangeAspect="1" noMove="1" noResize="1" noEditPoints="1" noAdjustHandles="1" noChangeArrowheads="1" noChangeShapeType="1" noTextEdit="1"/>
              </p:cNvSpPr>
              <p:nvPr/>
            </p:nvSpPr>
            <p:spPr>
              <a:xfrm>
                <a:off x="2137291" y="3827038"/>
                <a:ext cx="849980" cy="1708160"/>
              </a:xfrm>
              <a:prstGeom prst="rect">
                <a:avLst/>
              </a:prstGeom>
              <a:blipFill>
                <a:blip r:embed="rId6"/>
                <a:stretch>
                  <a:fillRect t="-355" r="-6383"/>
                </a:stretch>
              </a:blipFill>
              <a:ln>
                <a:solidFill>
                  <a:schemeClr val="accent1">
                    <a:shade val="50000"/>
                  </a:schemeClr>
                </a:solidFill>
              </a:ln>
            </p:spPr>
            <p:txBody>
              <a:bodyPr/>
              <a:lstStyle/>
              <a:p>
                <a:r>
                  <a:rPr lang="es-ES">
                    <a:noFill/>
                  </a:rPr>
                  <a:t> </a:t>
                </a:r>
              </a:p>
            </p:txBody>
          </p:sp>
        </mc:Fallback>
      </mc:AlternateContent>
      <p:sp>
        <p:nvSpPr>
          <p:cNvPr id="28" name="Elipse 27">
            <a:extLst>
              <a:ext uri="{FF2B5EF4-FFF2-40B4-BE49-F238E27FC236}">
                <a16:creationId xmlns:a16="http://schemas.microsoft.com/office/drawing/2014/main" id="{91103B3B-1DE1-487F-AAC7-1B4F5F71B7EE}"/>
              </a:ext>
            </a:extLst>
          </p:cNvPr>
          <p:cNvSpPr/>
          <p:nvPr/>
        </p:nvSpPr>
        <p:spPr>
          <a:xfrm>
            <a:off x="5133677" y="2711966"/>
            <a:ext cx="884680" cy="392415"/>
          </a:xfrm>
          <a:prstGeom prst="ellipse">
            <a:avLst/>
          </a:prstGeom>
          <a:solidFill>
            <a:srgbClr val="00B05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2" name="Marcador de número de diapositiva 1">
            <a:extLst>
              <a:ext uri="{FF2B5EF4-FFF2-40B4-BE49-F238E27FC236}">
                <a16:creationId xmlns:a16="http://schemas.microsoft.com/office/drawing/2014/main" id="{EEF8E8D7-B275-48E3-B942-62ABE03EC97F}"/>
              </a:ext>
            </a:extLst>
          </p:cNvPr>
          <p:cNvSpPr>
            <a:spLocks noGrp="1"/>
          </p:cNvSpPr>
          <p:nvPr>
            <p:ph type="sldNum" sz="quarter" idx="12"/>
          </p:nvPr>
        </p:nvSpPr>
        <p:spPr/>
        <p:txBody>
          <a:bodyPr/>
          <a:lstStyle/>
          <a:p>
            <a:fld id="{78733FC4-8689-4CA5-A153-34ADD6EFE592}" type="slidenum">
              <a:rPr lang="es-ES" smtClean="0"/>
              <a:t>129</a:t>
            </a:fld>
            <a:endParaRPr lang="es-ES"/>
          </a:p>
        </p:txBody>
      </p:sp>
    </p:spTree>
    <p:custDataLst>
      <p:tags r:id="rId1"/>
    </p:custDataLst>
    <p:extLst>
      <p:ext uri="{BB962C8B-B14F-4D97-AF65-F5344CB8AC3E}">
        <p14:creationId xmlns:p14="http://schemas.microsoft.com/office/powerpoint/2010/main" val="12636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25" grpId="0" animBg="1"/>
      <p:bldP spid="26" grpId="0" animBg="1"/>
      <p:bldP spid="27"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441A9328-40F8-49D3-B754-385A385786EA}"/>
              </a:ext>
            </a:extLst>
          </p:cNvPr>
          <p:cNvSpPr/>
          <p:nvPr/>
        </p:nvSpPr>
        <p:spPr>
          <a:xfrm>
            <a:off x="382196" y="822236"/>
            <a:ext cx="8609404" cy="338554"/>
          </a:xfrm>
          <a:prstGeom prst="rect">
            <a:avLst/>
          </a:prstGeom>
        </p:spPr>
        <p:txBody>
          <a:bodyPr wrap="square">
            <a:spAutoFit/>
          </a:bodyPr>
          <a:lstStyle/>
          <a:p>
            <a:r>
              <a:rPr lang="es-ES" sz="1600" dirty="0"/>
              <a:t>Calculad la corriente que circula entre a y a’ si se hace un cortocircuito entre ambos puntos</a:t>
            </a:r>
          </a:p>
        </p:txBody>
      </p:sp>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9604EA14-BC82-4ED2-BCE9-88D74603CC33}"/>
                  </a:ext>
                </a:extLst>
              </p:cNvPr>
              <p:cNvSpPr txBox="1"/>
              <p:nvPr/>
            </p:nvSpPr>
            <p:spPr>
              <a:xfrm>
                <a:off x="4180980" y="1410560"/>
                <a:ext cx="2063138"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i="1" dirty="0" smtClean="0">
                          <a:latin typeface="Cambria Math" panose="02040503050406030204" pitchFamily="18" charset="0"/>
                        </a:rPr>
                        <m:t>𝑉</m:t>
                      </m:r>
                      <m:r>
                        <a:rPr lang="es-ES" b="0" i="1" dirty="0" smtClean="0">
                          <a:latin typeface="Cambria Math" panose="02040503050406030204" pitchFamily="18" charset="0"/>
                        </a:rPr>
                        <m:t>1=</m:t>
                      </m:r>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𝑅</m:t>
                          </m:r>
                          <m:r>
                            <a:rPr lang="es-ES" b="0" i="1" dirty="0" smtClean="0">
                              <a:latin typeface="Cambria Math" panose="02040503050406030204" pitchFamily="18" charset="0"/>
                            </a:rPr>
                            <m:t>1</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i="1" dirty="0">
                              <a:latin typeface="Cambria Math" panose="02040503050406030204" pitchFamily="18" charset="0"/>
                            </a:rPr>
                            <m:t>𝑅</m:t>
                          </m:r>
                          <m:r>
                            <a:rPr lang="es-ES" i="1" dirty="0">
                              <a:latin typeface="Cambria Math" panose="02040503050406030204" pitchFamily="18" charset="0"/>
                            </a:rPr>
                            <m:t>2</m:t>
                          </m:r>
                        </m:sub>
                      </m:sSub>
                    </m:oMath>
                  </m:oMathPara>
                </a14:m>
                <a:endParaRPr lang="es-E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b="0" i="1" dirty="0" smtClean="0">
                          <a:latin typeface="Cambria Math" panose="02040503050406030204" pitchFamily="18" charset="0"/>
                        </a:rPr>
                        <m:t>𝑉</m:t>
                      </m:r>
                      <m:r>
                        <a:rPr lang="es-ES" b="0" i="1" dirty="0" smtClean="0">
                          <a:latin typeface="Cambria Math" panose="02040503050406030204" pitchFamily="18" charset="0"/>
                        </a:rPr>
                        <m:t>2=</m:t>
                      </m:r>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𝑅</m:t>
                          </m:r>
                          <m:r>
                            <a:rPr lang="es-ES" b="0" i="1" dirty="0" smtClean="0">
                              <a:latin typeface="Cambria Math" panose="02040503050406030204" pitchFamily="18" charset="0"/>
                            </a:rPr>
                            <m:t>3</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𝑅</m:t>
                          </m:r>
                          <m:r>
                            <a:rPr lang="es-ES" b="0" i="1" dirty="0" smtClean="0">
                              <a:latin typeface="Cambria Math" panose="02040503050406030204" pitchFamily="18" charset="0"/>
                            </a:rPr>
                            <m:t>4</m:t>
                          </m:r>
                        </m:sub>
                      </m:sSub>
                    </m:oMath>
                  </m:oMathPara>
                </a14:m>
                <a:endParaRPr lang="es-ES" i="1" dirty="0">
                  <a:latin typeface="Cambria Math" panose="02040503050406030204" pitchFamily="18" charset="0"/>
                </a:endParaRPr>
              </a:p>
            </p:txBody>
          </p:sp>
        </mc:Choice>
        <mc:Fallback xmlns="">
          <p:sp>
            <p:nvSpPr>
              <p:cNvPr id="25" name="CuadroTexto 24">
                <a:extLst>
                  <a:ext uri="{FF2B5EF4-FFF2-40B4-BE49-F238E27FC236}">
                    <a16:creationId xmlns:a16="http://schemas.microsoft.com/office/drawing/2014/main" id="{9604EA14-BC82-4ED2-BCE9-88D74603CC33}"/>
                  </a:ext>
                </a:extLst>
              </p:cNvPr>
              <p:cNvSpPr txBox="1">
                <a:spLocks noRot="1" noChangeAspect="1" noMove="1" noResize="1" noEditPoints="1" noAdjustHandles="1" noChangeArrowheads="1" noChangeShapeType="1" noTextEdit="1"/>
              </p:cNvSpPr>
              <p:nvPr/>
            </p:nvSpPr>
            <p:spPr>
              <a:xfrm>
                <a:off x="4180980" y="1410560"/>
                <a:ext cx="2063138" cy="646331"/>
              </a:xfrm>
              <a:prstGeom prst="rect">
                <a:avLst/>
              </a:prstGeom>
              <a:blipFill>
                <a:blip r:embed="rId2"/>
                <a:stretch>
                  <a:fillRect/>
                </a:stretch>
              </a:blipFill>
            </p:spPr>
            <p:txBody>
              <a:bodyPr/>
              <a:lstStyle/>
              <a:p>
                <a:r>
                  <a:rPr lang="es-ES">
                    <a:noFill/>
                  </a:rPr>
                  <a:t> </a:t>
                </a:r>
              </a:p>
            </p:txBody>
          </p:sp>
        </mc:Fallback>
      </mc:AlternateContent>
      <p:pic>
        <p:nvPicPr>
          <p:cNvPr id="2" name="Imagen 1">
            <a:extLst>
              <a:ext uri="{FF2B5EF4-FFF2-40B4-BE49-F238E27FC236}">
                <a16:creationId xmlns:a16="http://schemas.microsoft.com/office/drawing/2014/main" id="{6A41BB10-A36B-4C47-AF50-8E731CB753E8}"/>
              </a:ext>
            </a:extLst>
          </p:cNvPr>
          <p:cNvPicPr>
            <a:picLocks noChangeAspect="1"/>
          </p:cNvPicPr>
          <p:nvPr/>
        </p:nvPicPr>
        <p:blipFill>
          <a:blip r:embed="rId3"/>
          <a:stretch>
            <a:fillRect/>
          </a:stretch>
        </p:blipFill>
        <p:spPr>
          <a:xfrm>
            <a:off x="85384" y="1196682"/>
            <a:ext cx="4105848" cy="2524477"/>
          </a:xfrm>
          <a:prstGeom prst="rect">
            <a:avLst/>
          </a:prstGeom>
        </p:spPr>
      </p:pic>
      <p:grpSp>
        <p:nvGrpSpPr>
          <p:cNvPr id="37" name="Grupo 36">
            <a:extLst>
              <a:ext uri="{FF2B5EF4-FFF2-40B4-BE49-F238E27FC236}">
                <a16:creationId xmlns:a16="http://schemas.microsoft.com/office/drawing/2014/main" id="{EC345B2F-72CD-4CC9-97B2-9694185069D7}"/>
              </a:ext>
            </a:extLst>
          </p:cNvPr>
          <p:cNvGrpSpPr/>
          <p:nvPr/>
        </p:nvGrpSpPr>
        <p:grpSpPr>
          <a:xfrm>
            <a:off x="841345" y="1945899"/>
            <a:ext cx="2638653" cy="676894"/>
            <a:chOff x="1896322" y="2529071"/>
            <a:chExt cx="2498711" cy="676894"/>
          </a:xfrm>
        </p:grpSpPr>
        <p:sp>
          <p:nvSpPr>
            <p:cNvPr id="35" name="Flecha: en U 34">
              <a:extLst>
                <a:ext uri="{FF2B5EF4-FFF2-40B4-BE49-F238E27FC236}">
                  <a16:creationId xmlns:a16="http://schemas.microsoft.com/office/drawing/2014/main" id="{F2D20708-B1DC-44C0-9942-7B8E4C900812}"/>
                </a:ext>
              </a:extLst>
            </p:cNvPr>
            <p:cNvSpPr/>
            <p:nvPr/>
          </p:nvSpPr>
          <p:spPr>
            <a:xfrm>
              <a:off x="1896322" y="2529071"/>
              <a:ext cx="770943" cy="591369"/>
            </a:xfrm>
            <a:prstGeom prst="uturnArrow">
              <a:avLst>
                <a:gd name="adj1" fmla="val 9396"/>
                <a:gd name="adj2" fmla="val 25000"/>
                <a:gd name="adj3" fmla="val 25000"/>
                <a:gd name="adj4" fmla="val 43750"/>
                <a:gd name="adj5" fmla="val 10000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solidFill>
                  <a:schemeClr val="tx1"/>
                </a:solidFill>
              </a:endParaRPr>
            </a:p>
          </p:txBody>
        </p:sp>
        <p:sp>
          <p:nvSpPr>
            <p:cNvPr id="36" name="Flecha: en U 35">
              <a:extLst>
                <a:ext uri="{FF2B5EF4-FFF2-40B4-BE49-F238E27FC236}">
                  <a16:creationId xmlns:a16="http://schemas.microsoft.com/office/drawing/2014/main" id="{0882BCDB-AB3E-415F-A7A9-246433C68495}"/>
                </a:ext>
              </a:extLst>
            </p:cNvPr>
            <p:cNvSpPr/>
            <p:nvPr/>
          </p:nvSpPr>
          <p:spPr>
            <a:xfrm flipH="1">
              <a:off x="3654994" y="2614596"/>
              <a:ext cx="740039" cy="591369"/>
            </a:xfrm>
            <a:prstGeom prst="uturnArrow">
              <a:avLst>
                <a:gd name="adj1" fmla="val 9396"/>
                <a:gd name="adj2" fmla="val 25000"/>
                <a:gd name="adj3" fmla="val 25000"/>
                <a:gd name="adj4" fmla="val 43750"/>
                <a:gd name="adj5" fmla="val 10000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solidFill>
                  <a:schemeClr val="tx1"/>
                </a:solidFill>
              </a:endParaRPr>
            </a:p>
          </p:txBody>
        </p:sp>
      </p:grpSp>
      <p:sp>
        <p:nvSpPr>
          <p:cNvPr id="41" name="CuadroTexto 40">
            <a:extLst>
              <a:ext uri="{FF2B5EF4-FFF2-40B4-BE49-F238E27FC236}">
                <a16:creationId xmlns:a16="http://schemas.microsoft.com/office/drawing/2014/main" id="{B7DF1EA8-76A7-4A63-9CD0-EC9F1160075A}"/>
              </a:ext>
            </a:extLst>
          </p:cNvPr>
          <p:cNvSpPr txBox="1"/>
          <p:nvPr/>
        </p:nvSpPr>
        <p:spPr>
          <a:xfrm>
            <a:off x="1767615" y="1482931"/>
            <a:ext cx="319318" cy="923330"/>
          </a:xfrm>
          <a:prstGeom prst="rect">
            <a:avLst/>
          </a:prstGeom>
          <a:noFill/>
        </p:spPr>
        <p:txBody>
          <a:bodyPr wrap="none" rtlCol="0">
            <a:spAutoFit/>
          </a:bodyPr>
          <a:lstStyle/>
          <a:p>
            <a:r>
              <a:rPr lang="es-ES" dirty="0"/>
              <a:t>+</a:t>
            </a:r>
          </a:p>
          <a:p>
            <a:endParaRPr lang="es-ES" dirty="0"/>
          </a:p>
          <a:p>
            <a:r>
              <a:rPr lang="es-ES" dirty="0"/>
              <a:t>-</a:t>
            </a:r>
          </a:p>
        </p:txBody>
      </p:sp>
      <p:sp>
        <p:nvSpPr>
          <p:cNvPr id="42" name="CuadroTexto 41">
            <a:extLst>
              <a:ext uri="{FF2B5EF4-FFF2-40B4-BE49-F238E27FC236}">
                <a16:creationId xmlns:a16="http://schemas.microsoft.com/office/drawing/2014/main" id="{8931FD0F-BF13-481A-8901-7316A682404F}"/>
              </a:ext>
            </a:extLst>
          </p:cNvPr>
          <p:cNvSpPr txBox="1"/>
          <p:nvPr/>
        </p:nvSpPr>
        <p:spPr>
          <a:xfrm>
            <a:off x="2393199" y="1482931"/>
            <a:ext cx="319318" cy="923330"/>
          </a:xfrm>
          <a:prstGeom prst="rect">
            <a:avLst/>
          </a:prstGeom>
          <a:noFill/>
        </p:spPr>
        <p:txBody>
          <a:bodyPr wrap="none" rtlCol="0">
            <a:spAutoFit/>
          </a:bodyPr>
          <a:lstStyle/>
          <a:p>
            <a:r>
              <a:rPr lang="es-ES" dirty="0"/>
              <a:t>+</a:t>
            </a:r>
          </a:p>
          <a:p>
            <a:endParaRPr lang="es-ES" dirty="0"/>
          </a:p>
          <a:p>
            <a:r>
              <a:rPr lang="es-ES" dirty="0"/>
              <a:t>-</a:t>
            </a:r>
          </a:p>
        </p:txBody>
      </p:sp>
      <p:sp>
        <p:nvSpPr>
          <p:cNvPr id="43" name="CuadroTexto 42">
            <a:extLst>
              <a:ext uri="{FF2B5EF4-FFF2-40B4-BE49-F238E27FC236}">
                <a16:creationId xmlns:a16="http://schemas.microsoft.com/office/drawing/2014/main" id="{71E7940B-F29E-4614-8033-5C60BC887661}"/>
              </a:ext>
            </a:extLst>
          </p:cNvPr>
          <p:cNvSpPr txBox="1"/>
          <p:nvPr/>
        </p:nvSpPr>
        <p:spPr>
          <a:xfrm>
            <a:off x="1495806" y="2327108"/>
            <a:ext cx="319318" cy="923330"/>
          </a:xfrm>
          <a:prstGeom prst="rect">
            <a:avLst/>
          </a:prstGeom>
          <a:noFill/>
        </p:spPr>
        <p:txBody>
          <a:bodyPr wrap="none" rtlCol="0">
            <a:spAutoFit/>
          </a:bodyPr>
          <a:lstStyle/>
          <a:p>
            <a:r>
              <a:rPr lang="es-ES" dirty="0"/>
              <a:t>+</a:t>
            </a:r>
          </a:p>
          <a:p>
            <a:endParaRPr lang="es-ES" dirty="0"/>
          </a:p>
          <a:p>
            <a:r>
              <a:rPr lang="es-ES" dirty="0"/>
              <a:t>-</a:t>
            </a:r>
          </a:p>
        </p:txBody>
      </p:sp>
      <p:sp>
        <p:nvSpPr>
          <p:cNvPr id="44" name="CuadroTexto 43">
            <a:extLst>
              <a:ext uri="{FF2B5EF4-FFF2-40B4-BE49-F238E27FC236}">
                <a16:creationId xmlns:a16="http://schemas.microsoft.com/office/drawing/2014/main" id="{C9F4886D-FA9A-4E73-B8F5-BFB66E77A8E8}"/>
              </a:ext>
            </a:extLst>
          </p:cNvPr>
          <p:cNvSpPr txBox="1"/>
          <p:nvPr/>
        </p:nvSpPr>
        <p:spPr>
          <a:xfrm>
            <a:off x="2339137" y="2317699"/>
            <a:ext cx="319318" cy="923330"/>
          </a:xfrm>
          <a:prstGeom prst="rect">
            <a:avLst/>
          </a:prstGeom>
          <a:noFill/>
        </p:spPr>
        <p:txBody>
          <a:bodyPr wrap="none" rtlCol="0">
            <a:spAutoFit/>
          </a:bodyPr>
          <a:lstStyle/>
          <a:p>
            <a:r>
              <a:rPr lang="es-ES" dirty="0"/>
              <a:t>+</a:t>
            </a:r>
          </a:p>
          <a:p>
            <a:endParaRPr lang="es-ES" dirty="0"/>
          </a:p>
          <a:p>
            <a:r>
              <a:rPr lang="es-ES" dirty="0"/>
              <a:t>-</a:t>
            </a:r>
          </a:p>
        </p:txBody>
      </p:sp>
      <p:grpSp>
        <p:nvGrpSpPr>
          <p:cNvPr id="19" name="Grupo 18">
            <a:extLst>
              <a:ext uri="{FF2B5EF4-FFF2-40B4-BE49-F238E27FC236}">
                <a16:creationId xmlns:a16="http://schemas.microsoft.com/office/drawing/2014/main" id="{A5A59C8D-7297-4EA0-B551-46A808676FC7}"/>
              </a:ext>
            </a:extLst>
          </p:cNvPr>
          <p:cNvGrpSpPr/>
          <p:nvPr/>
        </p:nvGrpSpPr>
        <p:grpSpPr>
          <a:xfrm>
            <a:off x="1665370" y="1588731"/>
            <a:ext cx="1047147" cy="800438"/>
            <a:chOff x="3197158" y="2350851"/>
            <a:chExt cx="2380034" cy="1287294"/>
          </a:xfrm>
        </p:grpSpPr>
        <p:cxnSp>
          <p:nvCxnSpPr>
            <p:cNvPr id="15" name="Conector recto de flecha 14">
              <a:extLst>
                <a:ext uri="{FF2B5EF4-FFF2-40B4-BE49-F238E27FC236}">
                  <a16:creationId xmlns:a16="http://schemas.microsoft.com/office/drawing/2014/main" id="{BDF73171-C1B8-4019-948C-5685208F424A}"/>
                </a:ext>
              </a:extLst>
            </p:cNvPr>
            <p:cNvCxnSpPr>
              <a:cxnSpLocks/>
            </p:cNvCxnSpPr>
            <p:nvPr/>
          </p:nvCxnSpPr>
          <p:spPr>
            <a:xfrm>
              <a:off x="3197158" y="2350851"/>
              <a:ext cx="0" cy="12872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Conector recto de flecha 17">
              <a:extLst>
                <a:ext uri="{FF2B5EF4-FFF2-40B4-BE49-F238E27FC236}">
                  <a16:creationId xmlns:a16="http://schemas.microsoft.com/office/drawing/2014/main" id="{C88D6EF7-F113-4CB7-8AAE-7EA170A0093E}"/>
                </a:ext>
              </a:extLst>
            </p:cNvPr>
            <p:cNvCxnSpPr>
              <a:cxnSpLocks/>
            </p:cNvCxnSpPr>
            <p:nvPr/>
          </p:nvCxnSpPr>
          <p:spPr>
            <a:xfrm>
              <a:off x="5577192" y="2350851"/>
              <a:ext cx="0" cy="12872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46" name="CuadroTexto 45">
                <a:extLst>
                  <a:ext uri="{FF2B5EF4-FFF2-40B4-BE49-F238E27FC236}">
                    <a16:creationId xmlns:a16="http://schemas.microsoft.com/office/drawing/2014/main" id="{3C70ED19-4967-4F2B-AA87-2BA4354406FD}"/>
                  </a:ext>
                </a:extLst>
              </p:cNvPr>
              <p:cNvSpPr txBox="1"/>
              <p:nvPr/>
            </p:nvSpPr>
            <p:spPr>
              <a:xfrm>
                <a:off x="6244118" y="1437908"/>
                <a:ext cx="2063138"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i="1" dirty="0" smtClean="0">
                          <a:latin typeface="Cambria Math" panose="02040503050406030204" pitchFamily="18" charset="0"/>
                        </a:rPr>
                        <m:t>𝑉</m:t>
                      </m:r>
                      <m:r>
                        <a:rPr lang="es-ES" b="0" i="1" dirty="0" smtClean="0">
                          <a:latin typeface="Cambria Math" panose="02040503050406030204" pitchFamily="18" charset="0"/>
                        </a:rPr>
                        <m:t>1=</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sSub>
                        <m:sSubPr>
                          <m:ctrlPr>
                            <a:rPr lang="es-ES" i="1" dirty="0">
                              <a:latin typeface="Cambria Math" panose="02040503050406030204" pitchFamily="18" charset="0"/>
                            </a:rPr>
                          </m:ctrlPr>
                        </m:sSubPr>
                        <m:e>
                          <m:r>
                            <a:rPr lang="es-ES" b="0" i="1" dirty="0" smtClean="0">
                              <a:latin typeface="Cambria Math" panose="02040503050406030204" pitchFamily="18" charset="0"/>
                            </a:rPr>
                            <m:t>𝑅</m:t>
                          </m:r>
                        </m:e>
                        <m:sub>
                          <m:r>
                            <a:rPr lang="es-ES" i="1" dirty="0">
                              <a:latin typeface="Cambria Math" panose="02040503050406030204" pitchFamily="18" charset="0"/>
                            </a:rPr>
                            <m:t>1</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2</m:t>
                          </m:r>
                        </m:sub>
                      </m:sSub>
                      <m:sSub>
                        <m:sSubPr>
                          <m:ctrlPr>
                            <a:rPr lang="es-ES" i="1" dirty="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oMath>
                  </m:oMathPara>
                </a14:m>
                <a:endParaRPr lang="es-E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b="0" i="1" dirty="0" smtClean="0">
                          <a:latin typeface="Cambria Math" panose="02040503050406030204" pitchFamily="18" charset="0"/>
                        </a:rPr>
                        <m:t>𝑉</m:t>
                      </m:r>
                      <m:r>
                        <a:rPr lang="es-ES" b="0" i="1" dirty="0" smtClean="0">
                          <a:latin typeface="Cambria Math" panose="02040503050406030204" pitchFamily="18" charset="0"/>
                        </a:rPr>
                        <m:t>2=</m:t>
                      </m:r>
                      <m:sSub>
                        <m:sSubPr>
                          <m:ctrlPr>
                            <a:rPr lang="es-ES" i="1" dirty="0" smtClean="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3</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b="0" i="1" dirty="0" smtClean="0">
                              <a:latin typeface="Cambria Math" panose="02040503050406030204" pitchFamily="18" charset="0"/>
                            </a:rPr>
                            <m:t>3</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4</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b="0" i="1" dirty="0" smtClean="0">
                              <a:latin typeface="Cambria Math" panose="02040503050406030204" pitchFamily="18" charset="0"/>
                            </a:rPr>
                            <m:t>4</m:t>
                          </m:r>
                        </m:sub>
                      </m:sSub>
                    </m:oMath>
                  </m:oMathPara>
                </a14:m>
                <a:endParaRPr lang="es-ES" i="1" dirty="0">
                  <a:latin typeface="Cambria Math" panose="02040503050406030204" pitchFamily="18" charset="0"/>
                </a:endParaRPr>
              </a:p>
            </p:txBody>
          </p:sp>
        </mc:Choice>
        <mc:Fallback xmlns="">
          <p:sp>
            <p:nvSpPr>
              <p:cNvPr id="46" name="CuadroTexto 45">
                <a:extLst>
                  <a:ext uri="{FF2B5EF4-FFF2-40B4-BE49-F238E27FC236}">
                    <a16:creationId xmlns:a16="http://schemas.microsoft.com/office/drawing/2014/main" id="{3C70ED19-4967-4F2B-AA87-2BA4354406FD}"/>
                  </a:ext>
                </a:extLst>
              </p:cNvPr>
              <p:cNvSpPr txBox="1">
                <a:spLocks noRot="1" noChangeAspect="1" noMove="1" noResize="1" noEditPoints="1" noAdjustHandles="1" noChangeArrowheads="1" noChangeShapeType="1" noTextEdit="1"/>
              </p:cNvSpPr>
              <p:nvPr/>
            </p:nvSpPr>
            <p:spPr>
              <a:xfrm>
                <a:off x="6244118" y="1437908"/>
                <a:ext cx="2063138" cy="646331"/>
              </a:xfrm>
              <a:prstGeom prst="rect">
                <a:avLst/>
              </a:prstGeom>
              <a:blipFill>
                <a:blip r:embed="rId4"/>
                <a:stretch>
                  <a:fillRect/>
                </a:stretch>
              </a:blipFill>
            </p:spPr>
            <p:txBody>
              <a:bodyPr/>
              <a:lstStyle/>
              <a:p>
                <a:r>
                  <a:rPr lang="es-ES">
                    <a:noFill/>
                  </a:rPr>
                  <a:t> </a:t>
                </a:r>
              </a:p>
            </p:txBody>
          </p:sp>
        </mc:Fallback>
      </mc:AlternateContent>
      <p:cxnSp>
        <p:nvCxnSpPr>
          <p:cNvPr id="6" name="Conector recto 5">
            <a:extLst>
              <a:ext uri="{FF2B5EF4-FFF2-40B4-BE49-F238E27FC236}">
                <a16:creationId xmlns:a16="http://schemas.microsoft.com/office/drawing/2014/main" id="{4063B960-DBAA-4698-9302-C71F4DF3B40A}"/>
              </a:ext>
            </a:extLst>
          </p:cNvPr>
          <p:cNvCxnSpPr>
            <a:cxnSpLocks/>
          </p:cNvCxnSpPr>
          <p:nvPr/>
        </p:nvCxnSpPr>
        <p:spPr>
          <a:xfrm flipV="1">
            <a:off x="1769723" y="2326088"/>
            <a:ext cx="828000" cy="0"/>
          </a:xfrm>
          <a:prstGeom prst="line">
            <a:avLst/>
          </a:prstGeom>
          <a:ln w="19050"/>
        </p:spPr>
        <p:style>
          <a:lnRef idx="1">
            <a:schemeClr val="accent2"/>
          </a:lnRef>
          <a:fillRef idx="0">
            <a:schemeClr val="accent2"/>
          </a:fillRef>
          <a:effectRef idx="0">
            <a:schemeClr val="accent2"/>
          </a:effectRef>
          <a:fontRef idx="minor">
            <a:schemeClr val="tx1"/>
          </a:fontRef>
        </p:style>
      </p:cxnSp>
      <p:sp>
        <p:nvSpPr>
          <p:cNvPr id="7" name="CuadroTexto 6">
            <a:extLst>
              <a:ext uri="{FF2B5EF4-FFF2-40B4-BE49-F238E27FC236}">
                <a16:creationId xmlns:a16="http://schemas.microsoft.com/office/drawing/2014/main" id="{1D9233C8-5E6C-4BF2-BDF3-653BF8AC4706}"/>
              </a:ext>
            </a:extLst>
          </p:cNvPr>
          <p:cNvSpPr txBox="1"/>
          <p:nvPr/>
        </p:nvSpPr>
        <p:spPr>
          <a:xfrm>
            <a:off x="2021911" y="1970148"/>
            <a:ext cx="389850" cy="369332"/>
          </a:xfrm>
          <a:prstGeom prst="rect">
            <a:avLst/>
          </a:prstGeom>
          <a:noFill/>
        </p:spPr>
        <p:txBody>
          <a:bodyPr wrap="none" rtlCol="0">
            <a:spAutoFit/>
          </a:bodyPr>
          <a:lstStyle/>
          <a:p>
            <a:r>
              <a:rPr lang="es-ES" dirty="0" err="1"/>
              <a:t>i</a:t>
            </a:r>
            <a:r>
              <a:rPr lang="es-ES" baseline="-25000" dirty="0" err="1"/>
              <a:t>sc</a:t>
            </a:r>
            <a:endParaRPr lang="es-ES" baseline="-25000" dirty="0"/>
          </a:p>
        </p:txBody>
      </p:sp>
      <p:cxnSp>
        <p:nvCxnSpPr>
          <p:cNvPr id="26" name="Conector recto de flecha 25">
            <a:extLst>
              <a:ext uri="{FF2B5EF4-FFF2-40B4-BE49-F238E27FC236}">
                <a16:creationId xmlns:a16="http://schemas.microsoft.com/office/drawing/2014/main" id="{01A83310-C2EB-4FCD-909C-271C79463FE9}"/>
              </a:ext>
            </a:extLst>
          </p:cNvPr>
          <p:cNvCxnSpPr>
            <a:cxnSpLocks/>
          </p:cNvCxnSpPr>
          <p:nvPr/>
        </p:nvCxnSpPr>
        <p:spPr>
          <a:xfrm>
            <a:off x="1988229" y="2503411"/>
            <a:ext cx="324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10" name="Grupo 9">
            <a:extLst>
              <a:ext uri="{FF2B5EF4-FFF2-40B4-BE49-F238E27FC236}">
                <a16:creationId xmlns:a16="http://schemas.microsoft.com/office/drawing/2014/main" id="{5103E70F-0BC6-462E-A57D-34C7DA7C1A37}"/>
              </a:ext>
            </a:extLst>
          </p:cNvPr>
          <p:cNvGrpSpPr/>
          <p:nvPr/>
        </p:nvGrpSpPr>
        <p:grpSpPr>
          <a:xfrm>
            <a:off x="4572000" y="2253461"/>
            <a:ext cx="1443344" cy="719978"/>
            <a:chOff x="4572000" y="2253461"/>
            <a:chExt cx="1443344" cy="719978"/>
          </a:xfrm>
        </p:grpSpPr>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B3EA7D54-A2AD-42C3-9046-D6C8A8313AD5}"/>
                    </a:ext>
                  </a:extLst>
                </p:cNvPr>
                <p:cNvSpPr/>
                <p:nvPr/>
              </p:nvSpPr>
              <p:spPr>
                <a:xfrm>
                  <a:off x="4572000" y="2253461"/>
                  <a:ext cx="143802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dirty="0" smtClean="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𝑠𝑐</m:t>
                            </m:r>
                          </m:sub>
                        </m:sSub>
                      </m:oMath>
                    </m:oMathPara>
                  </a14:m>
                  <a:endParaRPr lang="es-ES" dirty="0"/>
                </a:p>
              </p:txBody>
            </p:sp>
          </mc:Choice>
          <mc:Fallback xmlns="">
            <p:sp>
              <p:nvSpPr>
                <p:cNvPr id="8" name="Rectángulo 7">
                  <a:extLst>
                    <a:ext uri="{FF2B5EF4-FFF2-40B4-BE49-F238E27FC236}">
                      <a16:creationId xmlns:a16="http://schemas.microsoft.com/office/drawing/2014/main" id="{B3EA7D54-A2AD-42C3-9046-D6C8A8313AD5}"/>
                    </a:ext>
                  </a:extLst>
                </p:cNvPr>
                <p:cNvSpPr>
                  <a:spLocks noRot="1" noChangeAspect="1" noMove="1" noResize="1" noEditPoints="1" noAdjustHandles="1" noChangeArrowheads="1" noChangeShapeType="1" noTextEdit="1"/>
                </p:cNvSpPr>
                <p:nvPr/>
              </p:nvSpPr>
              <p:spPr>
                <a:xfrm>
                  <a:off x="4572000" y="2253461"/>
                  <a:ext cx="1438022" cy="369332"/>
                </a:xfrm>
                <a:prstGeom prst="rect">
                  <a:avLst/>
                </a:prstGeom>
                <a:blipFill>
                  <a:blip r:embed="rId5"/>
                  <a:stretch>
                    <a:fillRect b="-166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8" name="Rectángulo 27">
                  <a:extLst>
                    <a:ext uri="{FF2B5EF4-FFF2-40B4-BE49-F238E27FC236}">
                      <a16:creationId xmlns:a16="http://schemas.microsoft.com/office/drawing/2014/main" id="{AFED7121-B29E-413E-993E-CE421D21DA39}"/>
                    </a:ext>
                  </a:extLst>
                </p:cNvPr>
                <p:cNvSpPr/>
                <p:nvPr/>
              </p:nvSpPr>
              <p:spPr>
                <a:xfrm>
                  <a:off x="4572000" y="2604107"/>
                  <a:ext cx="144334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dirty="0" smtClean="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3</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𝑠𝑐</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4</m:t>
                            </m:r>
                          </m:sub>
                        </m:sSub>
                      </m:oMath>
                    </m:oMathPara>
                  </a14:m>
                  <a:endParaRPr lang="es-ES" dirty="0"/>
                </a:p>
              </p:txBody>
            </p:sp>
          </mc:Choice>
          <mc:Fallback xmlns="">
            <p:sp>
              <p:nvSpPr>
                <p:cNvPr id="28" name="Rectángulo 27">
                  <a:extLst>
                    <a:ext uri="{FF2B5EF4-FFF2-40B4-BE49-F238E27FC236}">
                      <a16:creationId xmlns:a16="http://schemas.microsoft.com/office/drawing/2014/main" id="{AFED7121-B29E-413E-993E-CE421D21DA39}"/>
                    </a:ext>
                  </a:extLst>
                </p:cNvPr>
                <p:cNvSpPr>
                  <a:spLocks noRot="1" noChangeAspect="1" noMove="1" noResize="1" noEditPoints="1" noAdjustHandles="1" noChangeArrowheads="1" noChangeShapeType="1" noTextEdit="1"/>
                </p:cNvSpPr>
                <p:nvPr/>
              </p:nvSpPr>
              <p:spPr>
                <a:xfrm>
                  <a:off x="4572000" y="2604107"/>
                  <a:ext cx="1443344" cy="369332"/>
                </a:xfrm>
                <a:prstGeom prst="rect">
                  <a:avLst/>
                </a:prstGeom>
                <a:blipFill>
                  <a:blip r:embed="rId6"/>
                  <a:stretch>
                    <a:fillRect/>
                  </a:stretch>
                </a:blipFill>
              </p:spPr>
              <p:txBody>
                <a:bodyPr/>
                <a:lstStyle/>
                <a:p>
                  <a:r>
                    <a:rPr lang="es-ES">
                      <a:noFill/>
                    </a:rPr>
                    <a:t> </a:t>
                  </a:r>
                </a:p>
              </p:txBody>
            </p:sp>
          </mc:Fallback>
        </mc:AlternateContent>
      </p:grpSp>
      <p:sp>
        <p:nvSpPr>
          <p:cNvPr id="29" name="CuadroTexto 28">
            <a:extLst>
              <a:ext uri="{FF2B5EF4-FFF2-40B4-BE49-F238E27FC236}">
                <a16:creationId xmlns:a16="http://schemas.microsoft.com/office/drawing/2014/main" id="{4FED0A01-10D0-43AA-A55D-8600E0C8200A}"/>
              </a:ext>
            </a:extLst>
          </p:cNvPr>
          <p:cNvSpPr txBox="1"/>
          <p:nvPr/>
        </p:nvSpPr>
        <p:spPr>
          <a:xfrm>
            <a:off x="1377765" y="2642681"/>
            <a:ext cx="320922" cy="369332"/>
          </a:xfrm>
          <a:prstGeom prst="rect">
            <a:avLst/>
          </a:prstGeom>
          <a:noFill/>
        </p:spPr>
        <p:txBody>
          <a:bodyPr wrap="none" rtlCol="0">
            <a:spAutoFit/>
          </a:bodyPr>
          <a:lstStyle/>
          <a:p>
            <a:r>
              <a:rPr lang="es-ES" dirty="0"/>
              <a:t>i</a:t>
            </a:r>
            <a:r>
              <a:rPr lang="es-ES" baseline="-25000" dirty="0"/>
              <a:t>2</a:t>
            </a:r>
          </a:p>
        </p:txBody>
      </p:sp>
      <p:sp>
        <p:nvSpPr>
          <p:cNvPr id="30" name="CuadroTexto 29">
            <a:extLst>
              <a:ext uri="{FF2B5EF4-FFF2-40B4-BE49-F238E27FC236}">
                <a16:creationId xmlns:a16="http://schemas.microsoft.com/office/drawing/2014/main" id="{C80A8A51-026F-49D4-A9BC-A793B98928CC}"/>
              </a:ext>
            </a:extLst>
          </p:cNvPr>
          <p:cNvSpPr txBox="1"/>
          <p:nvPr/>
        </p:nvSpPr>
        <p:spPr>
          <a:xfrm>
            <a:off x="2260590" y="2667343"/>
            <a:ext cx="320922" cy="369332"/>
          </a:xfrm>
          <a:prstGeom prst="rect">
            <a:avLst/>
          </a:prstGeom>
          <a:noFill/>
        </p:spPr>
        <p:txBody>
          <a:bodyPr wrap="none" rtlCol="0">
            <a:spAutoFit/>
          </a:bodyPr>
          <a:lstStyle/>
          <a:p>
            <a:r>
              <a:rPr lang="es-ES" dirty="0"/>
              <a:t>i</a:t>
            </a:r>
            <a:r>
              <a:rPr lang="es-ES" baseline="-25000" dirty="0"/>
              <a:t>4</a:t>
            </a:r>
          </a:p>
        </p:txBody>
      </p:sp>
      <p:sp>
        <p:nvSpPr>
          <p:cNvPr id="31" name="CuadroTexto 30">
            <a:extLst>
              <a:ext uri="{FF2B5EF4-FFF2-40B4-BE49-F238E27FC236}">
                <a16:creationId xmlns:a16="http://schemas.microsoft.com/office/drawing/2014/main" id="{A2C8A53B-8107-48DD-8898-78BAC7DF7578}"/>
              </a:ext>
            </a:extLst>
          </p:cNvPr>
          <p:cNvSpPr txBox="1"/>
          <p:nvPr/>
        </p:nvSpPr>
        <p:spPr>
          <a:xfrm>
            <a:off x="1122940" y="1114683"/>
            <a:ext cx="320922" cy="369332"/>
          </a:xfrm>
          <a:prstGeom prst="rect">
            <a:avLst/>
          </a:prstGeom>
          <a:noFill/>
        </p:spPr>
        <p:txBody>
          <a:bodyPr wrap="none" rtlCol="0">
            <a:spAutoFit/>
          </a:bodyPr>
          <a:lstStyle/>
          <a:p>
            <a:r>
              <a:rPr lang="es-ES" dirty="0"/>
              <a:t>i</a:t>
            </a:r>
            <a:r>
              <a:rPr lang="es-ES" baseline="-25000" dirty="0"/>
              <a:t>1</a:t>
            </a:r>
          </a:p>
        </p:txBody>
      </p:sp>
      <p:sp>
        <p:nvSpPr>
          <p:cNvPr id="32" name="CuadroTexto 31">
            <a:extLst>
              <a:ext uri="{FF2B5EF4-FFF2-40B4-BE49-F238E27FC236}">
                <a16:creationId xmlns:a16="http://schemas.microsoft.com/office/drawing/2014/main" id="{192B8D49-D200-4054-A168-E5896E994BD7}"/>
              </a:ext>
            </a:extLst>
          </p:cNvPr>
          <p:cNvSpPr txBox="1"/>
          <p:nvPr/>
        </p:nvSpPr>
        <p:spPr>
          <a:xfrm>
            <a:off x="2912324" y="1150466"/>
            <a:ext cx="320922" cy="369332"/>
          </a:xfrm>
          <a:prstGeom prst="rect">
            <a:avLst/>
          </a:prstGeom>
          <a:noFill/>
        </p:spPr>
        <p:txBody>
          <a:bodyPr wrap="none" rtlCol="0">
            <a:spAutoFit/>
          </a:bodyPr>
          <a:lstStyle/>
          <a:p>
            <a:r>
              <a:rPr lang="es-ES" dirty="0"/>
              <a:t>i</a:t>
            </a:r>
            <a:r>
              <a:rPr lang="es-ES" baseline="-25000" dirty="0"/>
              <a:t>3</a:t>
            </a:r>
          </a:p>
        </p:txBody>
      </p:sp>
      <mc:AlternateContent xmlns:mc="http://schemas.openxmlformats.org/markup-compatibility/2006" xmlns:a14="http://schemas.microsoft.com/office/drawing/2010/main">
        <mc:Choice Requires="a14">
          <p:sp>
            <p:nvSpPr>
              <p:cNvPr id="34" name="CuadroTexto 33">
                <a:extLst>
                  <a:ext uri="{FF2B5EF4-FFF2-40B4-BE49-F238E27FC236}">
                    <a16:creationId xmlns:a16="http://schemas.microsoft.com/office/drawing/2014/main" id="{5E90335C-0605-443C-BCDB-E9FD72994B30}"/>
                  </a:ext>
                </a:extLst>
              </p:cNvPr>
              <p:cNvSpPr txBox="1"/>
              <p:nvPr/>
            </p:nvSpPr>
            <p:spPr>
              <a:xfrm>
                <a:off x="6211654" y="2317699"/>
                <a:ext cx="3030957"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i="1" dirty="0" smtClean="0">
                          <a:latin typeface="Cambria Math" panose="02040503050406030204" pitchFamily="18" charset="0"/>
                        </a:rPr>
                        <m:t>𝑉</m:t>
                      </m:r>
                      <m:r>
                        <a:rPr lang="es-ES" b="0" i="1" dirty="0" smtClean="0">
                          <a:latin typeface="Cambria Math" panose="02040503050406030204" pitchFamily="18" charset="0"/>
                        </a:rPr>
                        <m:t>1=</m:t>
                      </m:r>
                      <m:d>
                        <m:dPr>
                          <m:ctrlPr>
                            <a:rPr lang="es-ES" i="1" dirty="0">
                              <a:latin typeface="Cambria Math" panose="02040503050406030204" pitchFamily="18" charset="0"/>
                            </a:rPr>
                          </m:ctrlPr>
                        </m:dPr>
                        <m:e>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2</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𝑠𝑐</m:t>
                              </m:r>
                            </m:sub>
                          </m:sSub>
                        </m:e>
                      </m:d>
                      <m:sSub>
                        <m:sSubPr>
                          <m:ctrlPr>
                            <a:rPr lang="es-ES" i="1" dirty="0">
                              <a:latin typeface="Cambria Math" panose="02040503050406030204" pitchFamily="18" charset="0"/>
                            </a:rPr>
                          </m:ctrlPr>
                        </m:sSubPr>
                        <m:e>
                          <m:r>
                            <a:rPr lang="es-ES" b="0" i="1" dirty="0" smtClean="0">
                              <a:latin typeface="Cambria Math" panose="02040503050406030204" pitchFamily="18" charset="0"/>
                            </a:rPr>
                            <m:t>𝑅</m:t>
                          </m:r>
                        </m:e>
                        <m:sub>
                          <m:r>
                            <a:rPr lang="es-ES" i="1" dirty="0">
                              <a:latin typeface="Cambria Math" panose="02040503050406030204" pitchFamily="18" charset="0"/>
                            </a:rPr>
                            <m:t>1</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sSub>
                        <m:sSubPr>
                          <m:ctrlPr>
                            <a:rPr lang="es-ES" i="1" dirty="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oMath>
                  </m:oMathPara>
                </a14:m>
                <a:endParaRPr lang="es-E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b="0" i="1" dirty="0" smtClean="0">
                          <a:latin typeface="Cambria Math" panose="02040503050406030204" pitchFamily="18" charset="0"/>
                        </a:rPr>
                        <m:t>𝑉</m:t>
                      </m:r>
                      <m:r>
                        <a:rPr lang="es-ES" b="0" i="1" dirty="0" smtClean="0">
                          <a:latin typeface="Cambria Math" panose="02040503050406030204" pitchFamily="18" charset="0"/>
                        </a:rPr>
                        <m:t>2=</m:t>
                      </m:r>
                      <m:d>
                        <m:dPr>
                          <m:ctrlPr>
                            <a:rPr lang="es-ES" i="1" dirty="0">
                              <a:latin typeface="Cambria Math" panose="02040503050406030204" pitchFamily="18" charset="0"/>
                            </a:rPr>
                          </m:ctrlPr>
                        </m:dPr>
                        <m:e>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4</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𝑠𝑐</m:t>
                              </m:r>
                            </m:sub>
                          </m:sSub>
                        </m:e>
                      </m:d>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b="0" i="1" dirty="0" smtClean="0">
                              <a:latin typeface="Cambria Math" panose="02040503050406030204" pitchFamily="18" charset="0"/>
                            </a:rPr>
                            <m:t>3</m:t>
                          </m:r>
                        </m:sub>
                      </m:sSub>
                      <m:r>
                        <a:rPr lang="es-ES"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4</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b="0" i="1" dirty="0" smtClean="0">
                              <a:latin typeface="Cambria Math" panose="02040503050406030204" pitchFamily="18" charset="0"/>
                            </a:rPr>
                            <m:t>4</m:t>
                          </m:r>
                        </m:sub>
                      </m:sSub>
                    </m:oMath>
                  </m:oMathPara>
                </a14:m>
                <a:endParaRPr lang="es-ES" i="1" dirty="0">
                  <a:latin typeface="Cambria Math" panose="02040503050406030204" pitchFamily="18" charset="0"/>
                </a:endParaRPr>
              </a:p>
            </p:txBody>
          </p:sp>
        </mc:Choice>
        <mc:Fallback xmlns="">
          <p:sp>
            <p:nvSpPr>
              <p:cNvPr id="34" name="CuadroTexto 33">
                <a:extLst>
                  <a:ext uri="{FF2B5EF4-FFF2-40B4-BE49-F238E27FC236}">
                    <a16:creationId xmlns:a16="http://schemas.microsoft.com/office/drawing/2014/main" id="{5E90335C-0605-443C-BCDB-E9FD72994B30}"/>
                  </a:ext>
                </a:extLst>
              </p:cNvPr>
              <p:cNvSpPr txBox="1">
                <a:spLocks noRot="1" noChangeAspect="1" noMove="1" noResize="1" noEditPoints="1" noAdjustHandles="1" noChangeArrowheads="1" noChangeShapeType="1" noTextEdit="1"/>
              </p:cNvSpPr>
              <p:nvPr/>
            </p:nvSpPr>
            <p:spPr>
              <a:xfrm>
                <a:off x="6211654" y="2317699"/>
                <a:ext cx="3030957" cy="646331"/>
              </a:xfrm>
              <a:prstGeom prst="rect">
                <a:avLst/>
              </a:prstGeom>
              <a:blipFill>
                <a:blip r:embed="rId7"/>
                <a:stretch>
                  <a:fillRect/>
                </a:stretch>
              </a:blipFill>
            </p:spPr>
            <p:txBody>
              <a:bodyPr/>
              <a:lstStyle/>
              <a:p>
                <a:r>
                  <a:rPr lang="es-ES">
                    <a:noFill/>
                  </a:rPr>
                  <a:t> </a:t>
                </a:r>
              </a:p>
            </p:txBody>
          </p:sp>
        </mc:Fallback>
      </mc:AlternateContent>
      <p:sp>
        <p:nvSpPr>
          <p:cNvPr id="39" name="Flecha: en U 38">
            <a:extLst>
              <a:ext uri="{FF2B5EF4-FFF2-40B4-BE49-F238E27FC236}">
                <a16:creationId xmlns:a16="http://schemas.microsoft.com/office/drawing/2014/main" id="{7C5F19C6-36D8-4196-BB95-DB9971F5D136}"/>
              </a:ext>
            </a:extLst>
          </p:cNvPr>
          <p:cNvSpPr/>
          <p:nvPr/>
        </p:nvSpPr>
        <p:spPr>
          <a:xfrm>
            <a:off x="1870225" y="2562880"/>
            <a:ext cx="522973" cy="425245"/>
          </a:xfrm>
          <a:prstGeom prst="uturnArrow">
            <a:avLst>
              <a:gd name="adj1" fmla="val 9396"/>
              <a:gd name="adj2" fmla="val 25000"/>
              <a:gd name="adj3" fmla="val 25000"/>
              <a:gd name="adj4" fmla="val 43750"/>
              <a:gd name="adj5" fmla="val 100000"/>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ES">
              <a:solidFill>
                <a:schemeClr val="tx1"/>
              </a:solidFill>
            </a:endParaRPr>
          </a:p>
        </p:txBody>
      </p:sp>
      <mc:AlternateContent xmlns:mc="http://schemas.openxmlformats.org/markup-compatibility/2006" xmlns:a14="http://schemas.microsoft.com/office/drawing/2010/main">
        <mc:Choice Requires="a14">
          <p:sp>
            <p:nvSpPr>
              <p:cNvPr id="40" name="CuadroTexto 39">
                <a:extLst>
                  <a:ext uri="{FF2B5EF4-FFF2-40B4-BE49-F238E27FC236}">
                    <a16:creationId xmlns:a16="http://schemas.microsoft.com/office/drawing/2014/main" id="{6B98A583-2BC3-4E13-922B-23CD28FD7B87}"/>
                  </a:ext>
                </a:extLst>
              </p:cNvPr>
              <p:cNvSpPr txBox="1"/>
              <p:nvPr/>
            </p:nvSpPr>
            <p:spPr>
              <a:xfrm>
                <a:off x="4037057" y="3166133"/>
                <a:ext cx="4640778" cy="6562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ES"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𝑅</m:t>
                          </m:r>
                          <m:r>
                            <a:rPr lang="es-ES" b="0" i="1" dirty="0" smtClean="0">
                              <a:latin typeface="Cambria Math" panose="02040503050406030204" pitchFamily="18" charset="0"/>
                            </a:rPr>
                            <m:t>2</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𝑅</m:t>
                          </m:r>
                          <m:r>
                            <a:rPr lang="es-ES" b="0" i="1" dirty="0" smtClean="0">
                              <a:latin typeface="Cambria Math" panose="02040503050406030204" pitchFamily="18" charset="0"/>
                            </a:rPr>
                            <m:t>4</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2</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4</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4</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𝑖</m:t>
                          </m:r>
                        </m:e>
                        <m:sub>
                          <m:r>
                            <a:rPr lang="es-ES" b="0" i="1" dirty="0" smtClean="0">
                              <a:latin typeface="Cambria Math" panose="02040503050406030204" pitchFamily="18" charset="0"/>
                            </a:rPr>
                            <m:t>4</m:t>
                          </m:r>
                        </m:sub>
                      </m:sSub>
                      <m:r>
                        <a:rPr lang="es-ES" b="0" i="1" dirty="0" smtClean="0">
                          <a:latin typeface="Cambria Math" panose="02040503050406030204" pitchFamily="18" charset="0"/>
                        </a:rPr>
                        <m:t>=</m:t>
                      </m:r>
                      <m:f>
                        <m:fPr>
                          <m:ctrlPr>
                            <a:rPr lang="es-ES" b="0" i="1" dirty="0" smtClean="0">
                              <a:latin typeface="Cambria Math" panose="02040503050406030204" pitchFamily="18" charset="0"/>
                            </a:rPr>
                          </m:ctrlPr>
                        </m:fPr>
                        <m:num>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𝑖</m:t>
                              </m:r>
                            </m:e>
                            <m:sub>
                              <m:r>
                                <a:rPr lang="es-ES" b="0" i="1" dirty="0" smtClean="0">
                                  <a:latin typeface="Cambria Math" panose="02040503050406030204" pitchFamily="18" charset="0"/>
                                </a:rPr>
                                <m:t>2</m:t>
                              </m:r>
                            </m:sub>
                          </m:sSub>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num>
                        <m:den>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4</m:t>
                              </m:r>
                            </m:sub>
                          </m:sSub>
                        </m:den>
                      </m:f>
                    </m:oMath>
                  </m:oMathPara>
                </a14:m>
                <a:endParaRPr lang="es-ES" b="0" i="1" dirty="0">
                  <a:latin typeface="Cambria Math" panose="02040503050406030204" pitchFamily="18" charset="0"/>
                </a:endParaRPr>
              </a:p>
            </p:txBody>
          </p:sp>
        </mc:Choice>
        <mc:Fallback xmlns="">
          <p:sp>
            <p:nvSpPr>
              <p:cNvPr id="40" name="CuadroTexto 39">
                <a:extLst>
                  <a:ext uri="{FF2B5EF4-FFF2-40B4-BE49-F238E27FC236}">
                    <a16:creationId xmlns:a16="http://schemas.microsoft.com/office/drawing/2014/main" id="{6B98A583-2BC3-4E13-922B-23CD28FD7B87}"/>
                  </a:ext>
                </a:extLst>
              </p:cNvPr>
              <p:cNvSpPr txBox="1">
                <a:spLocks noRot="1" noChangeAspect="1" noMove="1" noResize="1" noEditPoints="1" noAdjustHandles="1" noChangeArrowheads="1" noChangeShapeType="1" noTextEdit="1"/>
              </p:cNvSpPr>
              <p:nvPr/>
            </p:nvSpPr>
            <p:spPr>
              <a:xfrm>
                <a:off x="4037057" y="3166133"/>
                <a:ext cx="4640778" cy="656205"/>
              </a:xfrm>
              <a:prstGeom prst="rect">
                <a:avLst/>
              </a:prstGeom>
              <a:blipFill>
                <a:blip r:embed="rId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5" name="CuadroTexto 44">
                <a:extLst>
                  <a:ext uri="{FF2B5EF4-FFF2-40B4-BE49-F238E27FC236}">
                    <a16:creationId xmlns:a16="http://schemas.microsoft.com/office/drawing/2014/main" id="{8B9A5BA2-8ECE-486E-A1EF-035A61B66ECE}"/>
                  </a:ext>
                </a:extLst>
              </p:cNvPr>
              <p:cNvSpPr txBox="1"/>
              <p:nvPr/>
            </p:nvSpPr>
            <p:spPr>
              <a:xfrm>
                <a:off x="-30987" y="3877778"/>
                <a:ext cx="3891587" cy="9916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i="1" dirty="0" smtClean="0">
                          <a:latin typeface="Cambria Math" panose="02040503050406030204" pitchFamily="18" charset="0"/>
                        </a:rPr>
                        <m:t>𝑉</m:t>
                      </m:r>
                      <m:r>
                        <a:rPr lang="es-ES" b="0" i="1" dirty="0" smtClean="0">
                          <a:latin typeface="Cambria Math" panose="02040503050406030204" pitchFamily="18" charset="0"/>
                        </a:rPr>
                        <m:t>1=</m:t>
                      </m:r>
                      <m:d>
                        <m:dPr>
                          <m:ctrlPr>
                            <a:rPr lang="es-ES" i="1" dirty="0">
                              <a:latin typeface="Cambria Math" panose="02040503050406030204" pitchFamily="18" charset="0"/>
                            </a:rPr>
                          </m:ctrlPr>
                        </m:dPr>
                        <m:e>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2</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𝑠𝑐</m:t>
                              </m:r>
                            </m:sub>
                          </m:sSub>
                        </m:e>
                      </m:d>
                      <m:sSub>
                        <m:sSubPr>
                          <m:ctrlPr>
                            <a:rPr lang="es-ES" i="1" dirty="0">
                              <a:latin typeface="Cambria Math" panose="02040503050406030204" pitchFamily="18" charset="0"/>
                            </a:rPr>
                          </m:ctrlPr>
                        </m:sSubPr>
                        <m:e>
                          <m:r>
                            <a:rPr lang="es-ES" b="0" i="1" dirty="0" smtClean="0">
                              <a:latin typeface="Cambria Math" panose="02040503050406030204" pitchFamily="18" charset="0"/>
                            </a:rPr>
                            <m:t>𝑅</m:t>
                          </m:r>
                        </m:e>
                        <m:sub>
                          <m:r>
                            <a:rPr lang="es-ES" i="1" dirty="0">
                              <a:latin typeface="Cambria Math" panose="02040503050406030204" pitchFamily="18" charset="0"/>
                            </a:rPr>
                            <m:t>1</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sSub>
                        <m:sSubPr>
                          <m:ctrlPr>
                            <a:rPr lang="es-ES" i="1" dirty="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oMath>
                  </m:oMathPara>
                </a14:m>
                <a:endParaRPr lang="es-E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b="0" i="1" dirty="0" smtClean="0">
                          <a:latin typeface="Cambria Math" panose="02040503050406030204" pitchFamily="18" charset="0"/>
                        </a:rPr>
                        <m:t>𝑉</m:t>
                      </m:r>
                      <m:r>
                        <a:rPr lang="es-ES" b="0" i="1" dirty="0" smtClean="0">
                          <a:latin typeface="Cambria Math" panose="02040503050406030204" pitchFamily="18" charset="0"/>
                        </a:rPr>
                        <m:t>2=</m:t>
                      </m:r>
                      <m:d>
                        <m:dPr>
                          <m:ctrlPr>
                            <a:rPr lang="es-ES" i="1" dirty="0">
                              <a:latin typeface="Cambria Math" panose="02040503050406030204" pitchFamily="18" charset="0"/>
                            </a:rPr>
                          </m:ctrlPr>
                        </m:dPr>
                        <m:e>
                          <m:f>
                            <m:fPr>
                              <m:ctrlPr>
                                <a:rPr lang="es-ES" i="1" dirty="0">
                                  <a:latin typeface="Cambria Math" panose="02040503050406030204" pitchFamily="18" charset="0"/>
                                </a:rPr>
                              </m:ctrlPr>
                            </m:fPr>
                            <m:num>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2</m:t>
                                  </m:r>
                                </m:sub>
                              </m:sSub>
                            </m:num>
                            <m:den>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4</m:t>
                                  </m:r>
                                </m:sub>
                              </m:sSub>
                            </m:den>
                          </m:f>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𝑠𝑐</m:t>
                              </m:r>
                            </m:sub>
                          </m:sSub>
                        </m:e>
                      </m:d>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b="0" i="1" dirty="0" smtClean="0">
                              <a:latin typeface="Cambria Math" panose="02040503050406030204" pitchFamily="18" charset="0"/>
                            </a:rPr>
                            <m:t>3</m:t>
                          </m:r>
                        </m:sub>
                      </m:sSub>
                      <m:r>
                        <a:rPr lang="es-ES" i="1" dirty="0" smtClean="0">
                          <a:latin typeface="Cambria Math" panose="02040503050406030204" pitchFamily="18" charset="0"/>
                        </a:rPr>
                        <m:t>+</m:t>
                      </m:r>
                      <m:f>
                        <m:fPr>
                          <m:ctrlPr>
                            <a:rPr lang="es-ES" i="1" dirty="0">
                              <a:latin typeface="Cambria Math" panose="02040503050406030204" pitchFamily="18" charset="0"/>
                            </a:rPr>
                          </m:ctrlPr>
                        </m:fPr>
                        <m:num>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2</m:t>
                              </m:r>
                            </m:sub>
                          </m:sSub>
                        </m:num>
                        <m:den>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4</m:t>
                              </m:r>
                            </m:sub>
                          </m:sSub>
                        </m:den>
                      </m:f>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b="0" i="1" dirty="0" smtClean="0">
                              <a:latin typeface="Cambria Math" panose="02040503050406030204" pitchFamily="18" charset="0"/>
                            </a:rPr>
                            <m:t>4</m:t>
                          </m:r>
                        </m:sub>
                      </m:sSub>
                    </m:oMath>
                  </m:oMathPara>
                </a14:m>
                <a:endParaRPr lang="es-ES" i="1" dirty="0">
                  <a:latin typeface="Cambria Math" panose="02040503050406030204" pitchFamily="18" charset="0"/>
                </a:endParaRPr>
              </a:p>
            </p:txBody>
          </p:sp>
        </mc:Choice>
        <mc:Fallback xmlns="">
          <p:sp>
            <p:nvSpPr>
              <p:cNvPr id="45" name="CuadroTexto 44">
                <a:extLst>
                  <a:ext uri="{FF2B5EF4-FFF2-40B4-BE49-F238E27FC236}">
                    <a16:creationId xmlns:a16="http://schemas.microsoft.com/office/drawing/2014/main" id="{8B9A5BA2-8ECE-486E-A1EF-035A61B66ECE}"/>
                  </a:ext>
                </a:extLst>
              </p:cNvPr>
              <p:cNvSpPr txBox="1">
                <a:spLocks noRot="1" noChangeAspect="1" noMove="1" noResize="1" noEditPoints="1" noAdjustHandles="1" noChangeArrowheads="1" noChangeShapeType="1" noTextEdit="1"/>
              </p:cNvSpPr>
              <p:nvPr/>
            </p:nvSpPr>
            <p:spPr>
              <a:xfrm>
                <a:off x="-30987" y="3877778"/>
                <a:ext cx="3891587" cy="991682"/>
              </a:xfrm>
              <a:prstGeom prst="rect">
                <a:avLst/>
              </a:prstGeom>
              <a:blipFill>
                <a:blip r:embed="rId9"/>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1" name="CuadroTexto 50">
                <a:extLst>
                  <a:ext uri="{FF2B5EF4-FFF2-40B4-BE49-F238E27FC236}">
                    <a16:creationId xmlns:a16="http://schemas.microsoft.com/office/drawing/2014/main" id="{8CA39EE7-D651-4EDF-9260-953C032226A6}"/>
                  </a:ext>
                </a:extLst>
              </p:cNvPr>
              <p:cNvSpPr txBox="1"/>
              <p:nvPr/>
            </p:nvSpPr>
            <p:spPr>
              <a:xfrm>
                <a:off x="3860600" y="3877778"/>
                <a:ext cx="5131000" cy="9916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b="0" i="1" dirty="0" smtClean="0">
                          <a:latin typeface="Cambria Math" panose="02040503050406030204" pitchFamily="18" charset="0"/>
                        </a:rPr>
                        <m:t>12=</m:t>
                      </m:r>
                      <m:d>
                        <m:dPr>
                          <m:ctrlPr>
                            <a:rPr lang="es-ES" i="1" dirty="0">
                              <a:latin typeface="Cambria Math" panose="02040503050406030204" pitchFamily="18" charset="0"/>
                            </a:rPr>
                          </m:ctrlPr>
                        </m:dPr>
                        <m:e>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2</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𝑠𝑐</m:t>
                              </m:r>
                            </m:sub>
                          </m:sSub>
                        </m:e>
                      </m:d>
                      <m:r>
                        <a:rPr lang="es-ES" i="1" dirty="0" smtClean="0">
                          <a:latin typeface="Cambria Math" panose="02040503050406030204" pitchFamily="18" charset="0"/>
                        </a:rPr>
                        <m:t>1</m:t>
                      </m:r>
                      <m:r>
                        <a:rPr lang="es-ES" b="0" i="1" dirty="0" smtClean="0">
                          <a:latin typeface="Cambria Math" panose="02040503050406030204" pitchFamily="18" charset="0"/>
                        </a:rPr>
                        <m:t>0+</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r>
                        <a:rPr lang="es-ES" i="1" dirty="0" smtClean="0">
                          <a:latin typeface="Cambria Math" panose="02040503050406030204" pitchFamily="18" charset="0"/>
                        </a:rPr>
                        <m:t>1</m:t>
                      </m:r>
                      <m:r>
                        <a:rPr lang="es-ES" b="0" i="1" dirty="0" smtClean="0">
                          <a:latin typeface="Cambria Math" panose="02040503050406030204" pitchFamily="18" charset="0"/>
                        </a:rPr>
                        <m:t>0=20</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r>
                        <a:rPr lang="es-ES" b="0" i="1" dirty="0" smtClean="0">
                          <a:latin typeface="Cambria Math" panose="02040503050406030204" pitchFamily="18" charset="0"/>
                        </a:rPr>
                        <m:t>+10</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𝑠𝑐</m:t>
                          </m:r>
                        </m:sub>
                      </m:sSub>
                    </m:oMath>
                  </m:oMathPara>
                </a14:m>
                <a:endParaRPr lang="es-E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b="0" i="1" dirty="0" smtClean="0">
                          <a:latin typeface="Cambria Math" panose="02040503050406030204" pitchFamily="18" charset="0"/>
                        </a:rPr>
                        <m:t>5=</m:t>
                      </m:r>
                      <m:d>
                        <m:dPr>
                          <m:ctrlPr>
                            <a:rPr lang="es-ES" i="1" dirty="0">
                              <a:latin typeface="Cambria Math" panose="02040503050406030204" pitchFamily="18" charset="0"/>
                            </a:rPr>
                          </m:ctrlPr>
                        </m:dPr>
                        <m:e>
                          <m:f>
                            <m:fPr>
                              <m:ctrlPr>
                                <a:rPr lang="es-ES" i="1" dirty="0">
                                  <a:latin typeface="Cambria Math" panose="02040503050406030204" pitchFamily="18" charset="0"/>
                                </a:rPr>
                              </m:ctrlPr>
                            </m:fPr>
                            <m:num>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r>
                                <a:rPr lang="es-ES" b="0" i="1" dirty="0" smtClean="0">
                                  <a:latin typeface="Cambria Math" panose="02040503050406030204" pitchFamily="18" charset="0"/>
                                </a:rPr>
                                <m:t>10</m:t>
                              </m:r>
                            </m:num>
                            <m:den>
                              <m:r>
                                <a:rPr lang="es-ES" b="0" i="1" dirty="0" smtClean="0">
                                  <a:latin typeface="Cambria Math" panose="02040503050406030204" pitchFamily="18" charset="0"/>
                                </a:rPr>
                                <m:t>10</m:t>
                              </m:r>
                            </m:den>
                          </m:f>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𝑠𝑐</m:t>
                              </m:r>
                            </m:sub>
                          </m:sSub>
                        </m:e>
                      </m:d>
                      <m:r>
                        <a:rPr lang="es-ES" i="1" dirty="0" smtClean="0">
                          <a:latin typeface="Cambria Math" panose="02040503050406030204" pitchFamily="18" charset="0"/>
                        </a:rPr>
                        <m:t>1</m:t>
                      </m:r>
                      <m:r>
                        <a:rPr lang="es-ES" b="0" i="1" dirty="0" smtClean="0">
                          <a:latin typeface="Cambria Math" panose="02040503050406030204" pitchFamily="18" charset="0"/>
                        </a:rPr>
                        <m:t>0</m:t>
                      </m:r>
                      <m:r>
                        <a:rPr lang="es-ES" i="1" dirty="0" smtClean="0">
                          <a:latin typeface="Cambria Math" panose="02040503050406030204" pitchFamily="18" charset="0"/>
                        </a:rPr>
                        <m:t>+</m:t>
                      </m:r>
                      <m:f>
                        <m:fPr>
                          <m:ctrlPr>
                            <a:rPr lang="es-ES" i="1" dirty="0">
                              <a:latin typeface="Cambria Math" panose="02040503050406030204" pitchFamily="18" charset="0"/>
                            </a:rPr>
                          </m:ctrlPr>
                        </m:fPr>
                        <m:num>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r>
                            <a:rPr lang="es-ES" b="0" i="1" dirty="0" smtClean="0">
                              <a:latin typeface="Cambria Math" panose="02040503050406030204" pitchFamily="18" charset="0"/>
                            </a:rPr>
                            <m:t>10</m:t>
                          </m:r>
                        </m:num>
                        <m:den>
                          <m:r>
                            <a:rPr lang="es-ES" b="0" i="1" dirty="0" smtClean="0">
                              <a:latin typeface="Cambria Math" panose="02040503050406030204" pitchFamily="18" charset="0"/>
                            </a:rPr>
                            <m:t>10</m:t>
                          </m:r>
                        </m:den>
                      </m:f>
                      <m:r>
                        <a:rPr lang="es-ES" i="1" dirty="0" smtClean="0">
                          <a:latin typeface="Cambria Math" panose="02040503050406030204" pitchFamily="18" charset="0"/>
                        </a:rPr>
                        <m:t>1</m:t>
                      </m:r>
                      <m:r>
                        <a:rPr lang="es-ES" b="0" i="1" dirty="0" smtClean="0">
                          <a:latin typeface="Cambria Math" panose="02040503050406030204" pitchFamily="18" charset="0"/>
                        </a:rPr>
                        <m:t>0=20</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r>
                        <a:rPr lang="es-ES" b="0" i="1" dirty="0" smtClean="0">
                          <a:latin typeface="Cambria Math" panose="02040503050406030204" pitchFamily="18" charset="0"/>
                        </a:rPr>
                        <m:t>−10</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𝑠𝑐</m:t>
                          </m:r>
                        </m:sub>
                      </m:sSub>
                    </m:oMath>
                  </m:oMathPara>
                </a14:m>
                <a:endParaRPr lang="es-ES" i="1" dirty="0">
                  <a:latin typeface="Cambria Math" panose="02040503050406030204" pitchFamily="18" charset="0"/>
                </a:endParaRPr>
              </a:p>
            </p:txBody>
          </p:sp>
        </mc:Choice>
        <mc:Fallback xmlns="">
          <p:sp>
            <p:nvSpPr>
              <p:cNvPr id="51" name="CuadroTexto 50">
                <a:extLst>
                  <a:ext uri="{FF2B5EF4-FFF2-40B4-BE49-F238E27FC236}">
                    <a16:creationId xmlns:a16="http://schemas.microsoft.com/office/drawing/2014/main" id="{8CA39EE7-D651-4EDF-9260-953C032226A6}"/>
                  </a:ext>
                </a:extLst>
              </p:cNvPr>
              <p:cNvSpPr txBox="1">
                <a:spLocks noRot="1" noChangeAspect="1" noMove="1" noResize="1" noEditPoints="1" noAdjustHandles="1" noChangeArrowheads="1" noChangeShapeType="1" noTextEdit="1"/>
              </p:cNvSpPr>
              <p:nvPr/>
            </p:nvSpPr>
            <p:spPr>
              <a:xfrm>
                <a:off x="3860600" y="3877778"/>
                <a:ext cx="5131000" cy="991682"/>
              </a:xfrm>
              <a:prstGeom prst="rect">
                <a:avLst/>
              </a:prstGeom>
              <a:blipFill>
                <a:blip r:embed="rId10"/>
                <a:stretch>
                  <a:fillRect/>
                </a:stretch>
              </a:blipFill>
            </p:spPr>
            <p:txBody>
              <a:bodyPr/>
              <a:lstStyle/>
              <a:p>
                <a:r>
                  <a:rPr lang="es-ES">
                    <a:noFill/>
                  </a:rPr>
                  <a:t> </a:t>
                </a:r>
              </a:p>
            </p:txBody>
          </p:sp>
        </mc:Fallback>
      </mc:AlternateContent>
      <p:sp>
        <p:nvSpPr>
          <p:cNvPr id="11" name="Flecha: a la derecha 10">
            <a:extLst>
              <a:ext uri="{FF2B5EF4-FFF2-40B4-BE49-F238E27FC236}">
                <a16:creationId xmlns:a16="http://schemas.microsoft.com/office/drawing/2014/main" id="{602E9D7E-CA08-4CD2-BD16-F97F0A4F6632}"/>
              </a:ext>
            </a:extLst>
          </p:cNvPr>
          <p:cNvSpPr/>
          <p:nvPr/>
        </p:nvSpPr>
        <p:spPr>
          <a:xfrm>
            <a:off x="3620014" y="4192719"/>
            <a:ext cx="481172" cy="1435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52" name="CuadroTexto 51">
                <a:extLst>
                  <a:ext uri="{FF2B5EF4-FFF2-40B4-BE49-F238E27FC236}">
                    <a16:creationId xmlns:a16="http://schemas.microsoft.com/office/drawing/2014/main" id="{23B9B525-482D-4450-9EA4-9EE947265C42}"/>
                  </a:ext>
                </a:extLst>
              </p:cNvPr>
              <p:cNvSpPr txBox="1"/>
              <p:nvPr/>
            </p:nvSpPr>
            <p:spPr>
              <a:xfrm>
                <a:off x="47459" y="5026079"/>
                <a:ext cx="2150962"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b="0" i="1" dirty="0" smtClean="0">
                          <a:latin typeface="Cambria Math" panose="02040503050406030204" pitchFamily="18" charset="0"/>
                        </a:rPr>
                        <m:t>12=20</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r>
                        <a:rPr lang="es-ES" b="0" i="1" dirty="0" smtClean="0">
                          <a:latin typeface="Cambria Math" panose="02040503050406030204" pitchFamily="18" charset="0"/>
                        </a:rPr>
                        <m:t>+10</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𝑠𝑐</m:t>
                          </m:r>
                        </m:sub>
                      </m:sSub>
                    </m:oMath>
                  </m:oMathPara>
                </a14:m>
                <a:endParaRPr lang="es-E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b="0" i="1" dirty="0" smtClean="0">
                          <a:latin typeface="Cambria Math" panose="02040503050406030204" pitchFamily="18" charset="0"/>
                        </a:rPr>
                        <m:t>5=20</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r>
                        <a:rPr lang="es-ES" b="0" i="1" dirty="0" smtClean="0">
                          <a:latin typeface="Cambria Math" panose="02040503050406030204" pitchFamily="18" charset="0"/>
                        </a:rPr>
                        <m:t>−10</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𝑠𝑐</m:t>
                          </m:r>
                        </m:sub>
                      </m:sSub>
                    </m:oMath>
                  </m:oMathPara>
                </a14:m>
                <a:endParaRPr lang="es-ES" i="1" dirty="0">
                  <a:latin typeface="Cambria Math" panose="02040503050406030204" pitchFamily="18" charset="0"/>
                </a:endParaRPr>
              </a:p>
            </p:txBody>
          </p:sp>
        </mc:Choice>
        <mc:Fallback xmlns="">
          <p:sp>
            <p:nvSpPr>
              <p:cNvPr id="52" name="CuadroTexto 51">
                <a:extLst>
                  <a:ext uri="{FF2B5EF4-FFF2-40B4-BE49-F238E27FC236}">
                    <a16:creationId xmlns:a16="http://schemas.microsoft.com/office/drawing/2014/main" id="{23B9B525-482D-4450-9EA4-9EE947265C42}"/>
                  </a:ext>
                </a:extLst>
              </p:cNvPr>
              <p:cNvSpPr txBox="1">
                <a:spLocks noRot="1" noChangeAspect="1" noMove="1" noResize="1" noEditPoints="1" noAdjustHandles="1" noChangeArrowheads="1" noChangeShapeType="1" noTextEdit="1"/>
              </p:cNvSpPr>
              <p:nvPr/>
            </p:nvSpPr>
            <p:spPr>
              <a:xfrm>
                <a:off x="47459" y="5026079"/>
                <a:ext cx="2150962" cy="646331"/>
              </a:xfrm>
              <a:prstGeom prst="rect">
                <a:avLst/>
              </a:prstGeom>
              <a:blipFill>
                <a:blip r:embed="rId11"/>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3" name="CuadroTexto 52">
                <a:extLst>
                  <a:ext uri="{FF2B5EF4-FFF2-40B4-BE49-F238E27FC236}">
                    <a16:creationId xmlns:a16="http://schemas.microsoft.com/office/drawing/2014/main" id="{4EB0E9A1-3DBE-46C1-9D10-A627C2164B75}"/>
                  </a:ext>
                </a:extLst>
              </p:cNvPr>
              <p:cNvSpPr txBox="1"/>
              <p:nvPr/>
            </p:nvSpPr>
            <p:spPr>
              <a:xfrm>
                <a:off x="2312229" y="5061203"/>
                <a:ext cx="448301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b="0" i="1" dirty="0" smtClean="0">
                          <a:latin typeface="Cambria Math" panose="02040503050406030204" pitchFamily="18" charset="0"/>
                        </a:rPr>
                        <m:t>12+5=20</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r>
                        <a:rPr lang="es-ES" b="0" i="1" dirty="0" smtClean="0">
                          <a:latin typeface="Cambria Math" panose="02040503050406030204" pitchFamily="18" charset="0"/>
                        </a:rPr>
                        <m:t>+</m:t>
                      </m:r>
                      <m:r>
                        <a:rPr lang="es-ES" i="1" dirty="0">
                          <a:latin typeface="Cambria Math" panose="02040503050406030204" pitchFamily="18" charset="0"/>
                        </a:rPr>
                        <m:t>20</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r>
                        <a:rPr lang="es-ES" b="0" i="1" dirty="0" smtClean="0">
                          <a:latin typeface="Cambria Math" panose="02040503050406030204" pitchFamily="18" charset="0"/>
                        </a:rPr>
                        <m:t>+</m:t>
                      </m:r>
                      <m:r>
                        <a:rPr lang="es-ES" b="0" i="1" strike="sngStrike" dirty="0" smtClean="0">
                          <a:latin typeface="Cambria Math" panose="02040503050406030204" pitchFamily="18" charset="0"/>
                        </a:rPr>
                        <m:t>10</m:t>
                      </m:r>
                      <m:sSub>
                        <m:sSubPr>
                          <m:ctrlPr>
                            <a:rPr lang="es-ES" i="1" strike="sngStrike" dirty="0">
                              <a:latin typeface="Cambria Math" panose="02040503050406030204" pitchFamily="18" charset="0"/>
                            </a:rPr>
                          </m:ctrlPr>
                        </m:sSubPr>
                        <m:e>
                          <m:r>
                            <a:rPr lang="es-ES" i="1" strike="sngStrike" dirty="0">
                              <a:latin typeface="Cambria Math" panose="02040503050406030204" pitchFamily="18" charset="0"/>
                            </a:rPr>
                            <m:t>𝑖</m:t>
                          </m:r>
                        </m:e>
                        <m:sub>
                          <m:r>
                            <a:rPr lang="es-ES" b="0" i="1" strike="sngStrike" dirty="0" smtClean="0">
                              <a:latin typeface="Cambria Math" panose="02040503050406030204" pitchFamily="18" charset="0"/>
                            </a:rPr>
                            <m:t>𝑠𝑐</m:t>
                          </m:r>
                        </m:sub>
                      </m:sSub>
                      <m:r>
                        <a:rPr lang="es-ES" b="0" i="1" dirty="0" smtClean="0">
                          <a:latin typeface="Cambria Math" panose="02040503050406030204" pitchFamily="18" charset="0"/>
                        </a:rPr>
                        <m:t>−</m:t>
                      </m:r>
                      <m:r>
                        <a:rPr lang="es-ES" i="1" strike="sngStrike" dirty="0">
                          <a:latin typeface="Cambria Math" panose="02040503050406030204" pitchFamily="18" charset="0"/>
                        </a:rPr>
                        <m:t>10</m:t>
                      </m:r>
                      <m:sSub>
                        <m:sSubPr>
                          <m:ctrlPr>
                            <a:rPr lang="es-ES" i="1" strike="sngStrike" dirty="0">
                              <a:latin typeface="Cambria Math" panose="02040503050406030204" pitchFamily="18" charset="0"/>
                            </a:rPr>
                          </m:ctrlPr>
                        </m:sSubPr>
                        <m:e>
                          <m:r>
                            <a:rPr lang="es-ES" i="1" strike="sngStrike" dirty="0">
                              <a:latin typeface="Cambria Math" panose="02040503050406030204" pitchFamily="18" charset="0"/>
                            </a:rPr>
                            <m:t>𝑖</m:t>
                          </m:r>
                        </m:e>
                        <m:sub>
                          <m:r>
                            <a:rPr lang="es-ES" i="1" strike="sngStrike" dirty="0">
                              <a:latin typeface="Cambria Math" panose="02040503050406030204" pitchFamily="18" charset="0"/>
                            </a:rPr>
                            <m:t>𝑠𝑐</m:t>
                          </m:r>
                        </m:sub>
                      </m:sSub>
                    </m:oMath>
                  </m:oMathPara>
                </a14:m>
                <a:endParaRPr lang="es-ES" b="0" i="1" strike="sngStrike" dirty="0">
                  <a:latin typeface="Cambria Math" panose="02040503050406030204" pitchFamily="18" charset="0"/>
                </a:endParaRPr>
              </a:p>
            </p:txBody>
          </p:sp>
        </mc:Choice>
        <mc:Fallback xmlns="">
          <p:sp>
            <p:nvSpPr>
              <p:cNvPr id="53" name="CuadroTexto 52">
                <a:extLst>
                  <a:ext uri="{FF2B5EF4-FFF2-40B4-BE49-F238E27FC236}">
                    <a16:creationId xmlns:a16="http://schemas.microsoft.com/office/drawing/2014/main" id="{4EB0E9A1-3DBE-46C1-9D10-A627C2164B75}"/>
                  </a:ext>
                </a:extLst>
              </p:cNvPr>
              <p:cNvSpPr txBox="1">
                <a:spLocks noRot="1" noChangeAspect="1" noMove="1" noResize="1" noEditPoints="1" noAdjustHandles="1" noChangeArrowheads="1" noChangeShapeType="1" noTextEdit="1"/>
              </p:cNvSpPr>
              <p:nvPr/>
            </p:nvSpPr>
            <p:spPr>
              <a:xfrm>
                <a:off x="2312229" y="5061203"/>
                <a:ext cx="4483018" cy="369332"/>
              </a:xfrm>
              <a:prstGeom prst="rect">
                <a:avLst/>
              </a:prstGeom>
              <a:blipFill>
                <a:blip r:embed="rId1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4" name="CuadroTexto 53">
                <a:extLst>
                  <a:ext uri="{FF2B5EF4-FFF2-40B4-BE49-F238E27FC236}">
                    <a16:creationId xmlns:a16="http://schemas.microsoft.com/office/drawing/2014/main" id="{0A488CA7-5136-4DF1-B1B7-94D844B76851}"/>
                  </a:ext>
                </a:extLst>
              </p:cNvPr>
              <p:cNvSpPr txBox="1"/>
              <p:nvPr/>
            </p:nvSpPr>
            <p:spPr>
              <a:xfrm>
                <a:off x="6426100" y="4939503"/>
                <a:ext cx="2474924" cy="6127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ES" i="1" dirty="0" smtClean="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r>
                        <a:rPr lang="es-ES" b="0" i="1" dirty="0" smtClean="0">
                          <a:latin typeface="Cambria Math" panose="02040503050406030204" pitchFamily="18" charset="0"/>
                        </a:rPr>
                        <m:t>=</m:t>
                      </m:r>
                      <m:f>
                        <m:fPr>
                          <m:ctrlPr>
                            <a:rPr lang="es-ES" b="0" i="1" dirty="0" smtClean="0">
                              <a:latin typeface="Cambria Math" panose="02040503050406030204" pitchFamily="18" charset="0"/>
                            </a:rPr>
                          </m:ctrlPr>
                        </m:fPr>
                        <m:num>
                          <m:r>
                            <a:rPr lang="es-ES" b="0" i="1" dirty="0" smtClean="0">
                              <a:latin typeface="Cambria Math" panose="02040503050406030204" pitchFamily="18" charset="0"/>
                            </a:rPr>
                            <m:t>17</m:t>
                          </m:r>
                        </m:num>
                        <m:den>
                          <m:r>
                            <a:rPr lang="es-ES" b="0" i="1" dirty="0" smtClean="0">
                              <a:latin typeface="Cambria Math" panose="02040503050406030204" pitchFamily="18" charset="0"/>
                            </a:rPr>
                            <m:t>40</m:t>
                          </m:r>
                        </m:den>
                      </m:f>
                      <m:r>
                        <a:rPr lang="es-ES" b="0" i="1" dirty="0" smtClean="0">
                          <a:latin typeface="Cambria Math" panose="02040503050406030204" pitchFamily="18" charset="0"/>
                        </a:rPr>
                        <m:t>=0.425 </m:t>
                      </m:r>
                      <m:r>
                        <a:rPr lang="es-ES" b="0" i="1" dirty="0" smtClean="0">
                          <a:latin typeface="Cambria Math" panose="02040503050406030204" pitchFamily="18" charset="0"/>
                        </a:rPr>
                        <m:t>𝑚𝐴</m:t>
                      </m:r>
                    </m:oMath>
                  </m:oMathPara>
                </a14:m>
                <a:endParaRPr lang="es-ES" b="0" i="1" strike="sngStrike" dirty="0">
                  <a:latin typeface="Cambria Math" panose="02040503050406030204" pitchFamily="18" charset="0"/>
                </a:endParaRPr>
              </a:p>
            </p:txBody>
          </p:sp>
        </mc:Choice>
        <mc:Fallback xmlns="">
          <p:sp>
            <p:nvSpPr>
              <p:cNvPr id="54" name="CuadroTexto 53">
                <a:extLst>
                  <a:ext uri="{FF2B5EF4-FFF2-40B4-BE49-F238E27FC236}">
                    <a16:creationId xmlns:a16="http://schemas.microsoft.com/office/drawing/2014/main" id="{0A488CA7-5136-4DF1-B1B7-94D844B76851}"/>
                  </a:ext>
                </a:extLst>
              </p:cNvPr>
              <p:cNvSpPr txBox="1">
                <a:spLocks noRot="1" noChangeAspect="1" noMove="1" noResize="1" noEditPoints="1" noAdjustHandles="1" noChangeArrowheads="1" noChangeShapeType="1" noTextEdit="1"/>
              </p:cNvSpPr>
              <p:nvPr/>
            </p:nvSpPr>
            <p:spPr>
              <a:xfrm>
                <a:off x="6426100" y="4939503"/>
                <a:ext cx="2474924" cy="612732"/>
              </a:xfrm>
              <a:prstGeom prst="rect">
                <a:avLst/>
              </a:prstGeom>
              <a:blipFill>
                <a:blip r:embed="rId1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5" name="CuadroTexto 54">
                <a:extLst>
                  <a:ext uri="{FF2B5EF4-FFF2-40B4-BE49-F238E27FC236}">
                    <a16:creationId xmlns:a16="http://schemas.microsoft.com/office/drawing/2014/main" id="{F4D37C7E-2BFA-4697-B29F-BC0B6186A5AA}"/>
                  </a:ext>
                </a:extLst>
              </p:cNvPr>
              <p:cNvSpPr txBox="1"/>
              <p:nvPr/>
            </p:nvSpPr>
            <p:spPr>
              <a:xfrm>
                <a:off x="6633393" y="5471352"/>
                <a:ext cx="246314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ES" i="1" dirty="0" smtClean="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4</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2</m:t>
                          </m:r>
                        </m:sub>
                      </m:sSub>
                      <m:r>
                        <a:rPr lang="es-ES" b="0" i="1" dirty="0" smtClean="0">
                          <a:latin typeface="Cambria Math" panose="02040503050406030204" pitchFamily="18" charset="0"/>
                        </a:rPr>
                        <m:t>=0.425 </m:t>
                      </m:r>
                      <m:r>
                        <a:rPr lang="es-ES" b="0" i="1" dirty="0" smtClean="0">
                          <a:latin typeface="Cambria Math" panose="02040503050406030204" pitchFamily="18" charset="0"/>
                        </a:rPr>
                        <m:t>𝑚𝐴</m:t>
                      </m:r>
                    </m:oMath>
                  </m:oMathPara>
                </a14:m>
                <a:endParaRPr lang="es-ES" b="0" i="1" strike="sngStrike" dirty="0">
                  <a:latin typeface="Cambria Math" panose="02040503050406030204" pitchFamily="18" charset="0"/>
                </a:endParaRPr>
              </a:p>
            </p:txBody>
          </p:sp>
        </mc:Choice>
        <mc:Fallback xmlns="">
          <p:sp>
            <p:nvSpPr>
              <p:cNvPr id="55" name="CuadroTexto 54">
                <a:extLst>
                  <a:ext uri="{FF2B5EF4-FFF2-40B4-BE49-F238E27FC236}">
                    <a16:creationId xmlns:a16="http://schemas.microsoft.com/office/drawing/2014/main" id="{F4D37C7E-2BFA-4697-B29F-BC0B6186A5AA}"/>
                  </a:ext>
                </a:extLst>
              </p:cNvPr>
              <p:cNvSpPr txBox="1">
                <a:spLocks noRot="1" noChangeAspect="1" noMove="1" noResize="1" noEditPoints="1" noAdjustHandles="1" noChangeArrowheads="1" noChangeShapeType="1" noTextEdit="1"/>
              </p:cNvSpPr>
              <p:nvPr/>
            </p:nvSpPr>
            <p:spPr>
              <a:xfrm>
                <a:off x="6633393" y="5471352"/>
                <a:ext cx="2463148" cy="369332"/>
              </a:xfrm>
              <a:prstGeom prst="rect">
                <a:avLst/>
              </a:prstGeom>
              <a:blipFill>
                <a:blip r:embed="rId14"/>
                <a:stretch>
                  <a:fillRect b="-166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6" name="CuadroTexto 55">
                <a:extLst>
                  <a:ext uri="{FF2B5EF4-FFF2-40B4-BE49-F238E27FC236}">
                    <a16:creationId xmlns:a16="http://schemas.microsoft.com/office/drawing/2014/main" id="{3E8A47F0-6F8C-4E54-9887-B8B007820CA7}"/>
                  </a:ext>
                </a:extLst>
              </p:cNvPr>
              <p:cNvSpPr txBox="1"/>
              <p:nvPr/>
            </p:nvSpPr>
            <p:spPr>
              <a:xfrm>
                <a:off x="0" y="5601289"/>
                <a:ext cx="6553240" cy="12252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i="1" dirty="0" smtClean="0">
                          <a:latin typeface="Cambria Math" panose="02040503050406030204" pitchFamily="18" charset="0"/>
                        </a:rPr>
                        <m:t>𝑉</m:t>
                      </m:r>
                      <m:r>
                        <a:rPr lang="es-ES" b="0" i="1" dirty="0" smtClean="0">
                          <a:latin typeface="Cambria Math" panose="02040503050406030204" pitchFamily="18" charset="0"/>
                        </a:rPr>
                        <m:t>1=</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sSub>
                        <m:sSubPr>
                          <m:ctrlPr>
                            <a:rPr lang="es-ES" i="1" dirty="0">
                              <a:latin typeface="Cambria Math" panose="02040503050406030204" pitchFamily="18" charset="0"/>
                            </a:rPr>
                          </m:ctrlPr>
                        </m:sSubPr>
                        <m:e>
                          <m:r>
                            <a:rPr lang="es-ES" b="0" i="1" dirty="0" smtClean="0">
                              <a:latin typeface="Cambria Math" panose="02040503050406030204" pitchFamily="18" charset="0"/>
                            </a:rPr>
                            <m:t>𝑅</m:t>
                          </m:r>
                        </m:e>
                        <m:sub>
                          <m:r>
                            <a:rPr lang="es-ES" i="1" dirty="0">
                              <a:latin typeface="Cambria Math" panose="02040503050406030204" pitchFamily="18" charset="0"/>
                            </a:rPr>
                            <m:t>1</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2</m:t>
                          </m:r>
                        </m:sub>
                      </m:sSub>
                      <m:sSub>
                        <m:sSubPr>
                          <m:ctrlPr>
                            <a:rPr lang="es-ES" i="1" dirty="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1</m:t>
                          </m:r>
                        </m:sub>
                      </m:sSub>
                      <m:r>
                        <a:rPr lang="es-ES" b="0" i="1" dirty="0" smtClean="0">
                          <a:latin typeface="Cambria Math" panose="02040503050406030204" pitchFamily="18" charset="0"/>
                        </a:rPr>
                        <m:t>=</m:t>
                      </m:r>
                      <m:f>
                        <m:fPr>
                          <m:ctrlPr>
                            <a:rPr lang="es-ES" b="0" i="1" dirty="0" smtClean="0">
                              <a:latin typeface="Cambria Math" panose="02040503050406030204" pitchFamily="18" charset="0"/>
                            </a:rPr>
                          </m:ctrlPr>
                        </m:fPr>
                        <m:num>
                          <m:r>
                            <a:rPr lang="es-ES" b="0" i="1" dirty="0" smtClean="0">
                              <a:latin typeface="Cambria Math" panose="02040503050406030204" pitchFamily="18" charset="0"/>
                            </a:rPr>
                            <m:t>𝑉</m:t>
                          </m:r>
                          <m:r>
                            <a:rPr lang="es-ES" b="0" i="1" dirty="0" smtClean="0">
                              <a:latin typeface="Cambria Math" panose="02040503050406030204" pitchFamily="18" charset="0"/>
                            </a:rPr>
                            <m:t>1−</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2</m:t>
                              </m:r>
                            </m:sub>
                          </m:sSub>
                        </m:num>
                        <m:den>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1</m:t>
                              </m:r>
                            </m:sub>
                          </m:sSub>
                        </m:den>
                      </m:f>
                      <m:r>
                        <a:rPr lang="es-ES" b="0" i="1" dirty="0" smtClean="0">
                          <a:latin typeface="Cambria Math" panose="02040503050406030204" pitchFamily="18" charset="0"/>
                        </a:rPr>
                        <m:t>=0.775</m:t>
                      </m:r>
                      <m:r>
                        <a:rPr lang="es-ES" b="0" i="1" dirty="0" smtClean="0">
                          <a:latin typeface="Cambria Math" panose="02040503050406030204" pitchFamily="18" charset="0"/>
                        </a:rPr>
                        <m:t>𝑚𝐴</m:t>
                      </m:r>
                    </m:oMath>
                  </m:oMathPara>
                </a14:m>
                <a:endParaRPr lang="es-E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b="0" i="1" dirty="0" smtClean="0">
                          <a:latin typeface="Cambria Math" panose="02040503050406030204" pitchFamily="18" charset="0"/>
                        </a:rPr>
                        <m:t>𝑉</m:t>
                      </m:r>
                      <m:r>
                        <a:rPr lang="es-ES" b="0" i="1" dirty="0" smtClean="0">
                          <a:latin typeface="Cambria Math" panose="02040503050406030204" pitchFamily="18" charset="0"/>
                        </a:rPr>
                        <m:t>2=</m:t>
                      </m:r>
                      <m:sSub>
                        <m:sSubPr>
                          <m:ctrlPr>
                            <a:rPr lang="es-ES" i="1" dirty="0" smtClean="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3</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b="0" i="1" dirty="0" smtClean="0">
                              <a:latin typeface="Cambria Math" panose="02040503050406030204" pitchFamily="18" charset="0"/>
                            </a:rPr>
                            <m:t>3</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4</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b="0" i="1" dirty="0" smtClean="0">
                              <a:latin typeface="Cambria Math" panose="02040503050406030204" pitchFamily="18" charset="0"/>
                            </a:rPr>
                            <m:t>4</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3</m:t>
                          </m:r>
                        </m:sub>
                      </m:sSub>
                      <m:r>
                        <a:rPr lang="es-ES" i="1" dirty="0">
                          <a:latin typeface="Cambria Math" panose="02040503050406030204" pitchFamily="18" charset="0"/>
                        </a:rPr>
                        <m:t>=</m:t>
                      </m:r>
                      <m:f>
                        <m:fPr>
                          <m:ctrlPr>
                            <a:rPr lang="es-ES" i="1" dirty="0">
                              <a:latin typeface="Cambria Math" panose="02040503050406030204" pitchFamily="18" charset="0"/>
                            </a:rPr>
                          </m:ctrlPr>
                        </m:fPr>
                        <m:num>
                          <m:r>
                            <a:rPr lang="es-ES" i="1" dirty="0">
                              <a:latin typeface="Cambria Math" panose="02040503050406030204" pitchFamily="18" charset="0"/>
                            </a:rPr>
                            <m:t>𝑉</m:t>
                          </m:r>
                          <m:r>
                            <a:rPr lang="es-ES" b="0" i="1" dirty="0" smtClean="0">
                              <a:latin typeface="Cambria Math" panose="02040503050406030204" pitchFamily="18" charset="0"/>
                            </a:rPr>
                            <m:t>2</m:t>
                          </m:r>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4</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b="0" i="1" dirty="0" smtClean="0">
                                  <a:latin typeface="Cambria Math" panose="02040503050406030204" pitchFamily="18" charset="0"/>
                                </a:rPr>
                                <m:t>4</m:t>
                              </m:r>
                            </m:sub>
                          </m:sSub>
                        </m:num>
                        <m:den>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b="0" i="1" dirty="0" smtClean="0">
                                  <a:latin typeface="Cambria Math" panose="02040503050406030204" pitchFamily="18" charset="0"/>
                                </a:rPr>
                                <m:t>3</m:t>
                              </m:r>
                            </m:sub>
                          </m:sSub>
                        </m:den>
                      </m:f>
                      <m:r>
                        <a:rPr lang="es-ES" b="0" i="1" dirty="0" smtClean="0">
                          <a:latin typeface="Cambria Math" panose="02040503050406030204" pitchFamily="18" charset="0"/>
                        </a:rPr>
                        <m:t>=0.075</m:t>
                      </m:r>
                      <m:r>
                        <a:rPr lang="es-ES" b="0" i="1" dirty="0" smtClean="0">
                          <a:latin typeface="Cambria Math" panose="02040503050406030204" pitchFamily="18" charset="0"/>
                        </a:rPr>
                        <m:t>𝑚𝐴</m:t>
                      </m:r>
                    </m:oMath>
                  </m:oMathPara>
                </a14:m>
                <a:endParaRPr lang="es-ES" i="1" dirty="0">
                  <a:latin typeface="Cambria Math" panose="02040503050406030204" pitchFamily="18" charset="0"/>
                </a:endParaRPr>
              </a:p>
            </p:txBody>
          </p:sp>
        </mc:Choice>
        <mc:Fallback xmlns="">
          <p:sp>
            <p:nvSpPr>
              <p:cNvPr id="56" name="CuadroTexto 55">
                <a:extLst>
                  <a:ext uri="{FF2B5EF4-FFF2-40B4-BE49-F238E27FC236}">
                    <a16:creationId xmlns:a16="http://schemas.microsoft.com/office/drawing/2014/main" id="{3E8A47F0-6F8C-4E54-9887-B8B007820CA7}"/>
                  </a:ext>
                </a:extLst>
              </p:cNvPr>
              <p:cNvSpPr txBox="1">
                <a:spLocks noRot="1" noChangeAspect="1" noMove="1" noResize="1" noEditPoints="1" noAdjustHandles="1" noChangeArrowheads="1" noChangeShapeType="1" noTextEdit="1"/>
              </p:cNvSpPr>
              <p:nvPr/>
            </p:nvSpPr>
            <p:spPr>
              <a:xfrm>
                <a:off x="0" y="5601289"/>
                <a:ext cx="6553240" cy="1225207"/>
              </a:xfrm>
              <a:prstGeom prst="rect">
                <a:avLst/>
              </a:prstGeom>
              <a:blipFill>
                <a:blip r:embed="rId1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7" name="Rectángulo 56">
                <a:extLst>
                  <a:ext uri="{FF2B5EF4-FFF2-40B4-BE49-F238E27FC236}">
                    <a16:creationId xmlns:a16="http://schemas.microsoft.com/office/drawing/2014/main" id="{C0B31B10-270F-442B-8A53-DB0ABB93AEC7}"/>
                  </a:ext>
                </a:extLst>
              </p:cNvPr>
              <p:cNvSpPr/>
              <p:nvPr/>
            </p:nvSpPr>
            <p:spPr>
              <a:xfrm>
                <a:off x="6071428" y="5977698"/>
                <a:ext cx="2577309"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dirty="0" smtClean="0">
                              <a:latin typeface="Cambria Math" panose="02040503050406030204" pitchFamily="18" charset="0"/>
                            </a:rPr>
                          </m:ctrlPr>
                        </m:sSubPr>
                        <m:e>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𝑠𝑐</m:t>
                              </m:r>
                            </m:sub>
                          </m:sSub>
                          <m:r>
                            <a:rPr lang="es-ES" b="0" i="1" dirty="0" smtClean="0">
                              <a:latin typeface="Cambria Math" panose="02040503050406030204" pitchFamily="18" charset="0"/>
                            </a:rPr>
                            <m:t>=</m:t>
                          </m:r>
                          <m:r>
                            <a:rPr lang="es-ES" i="1" dirty="0">
                              <a:latin typeface="Cambria Math" panose="02040503050406030204" pitchFamily="18" charset="0"/>
                            </a:rPr>
                            <m:t>𝑖</m:t>
                          </m:r>
                        </m:e>
                        <m:sub>
                          <m:r>
                            <a:rPr lang="es-ES" i="1" dirty="0">
                              <a:latin typeface="Cambria Math" panose="02040503050406030204" pitchFamily="18" charset="0"/>
                            </a:rPr>
                            <m:t>1</m:t>
                          </m:r>
                        </m:sub>
                      </m:sSub>
                      <m:r>
                        <a:rPr lang="es-ES" b="0" i="1" dirty="0" smtClean="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2</m:t>
                          </m:r>
                        </m:sub>
                      </m:sSub>
                      <m:r>
                        <a:rPr lang="es-ES" b="0" i="1" dirty="0" smtClean="0">
                          <a:latin typeface="Cambria Math" panose="02040503050406030204" pitchFamily="18" charset="0"/>
                        </a:rPr>
                        <m:t>=0.35</m:t>
                      </m:r>
                      <m:r>
                        <a:rPr lang="es-ES" b="0" i="1" dirty="0" smtClean="0">
                          <a:latin typeface="Cambria Math" panose="02040503050406030204" pitchFamily="18" charset="0"/>
                        </a:rPr>
                        <m:t>𝑚𝐴</m:t>
                      </m:r>
                    </m:oMath>
                  </m:oMathPara>
                </a14:m>
                <a:endParaRPr lang="es-ES" b="0" dirty="0"/>
              </a:p>
              <a:p>
                <a:pPr/>
                <a14:m>
                  <m:oMathPara xmlns:m="http://schemas.openxmlformats.org/officeDocument/2006/math">
                    <m:oMathParaPr>
                      <m:jc m:val="centerGroup"/>
                    </m:oMathParaPr>
                    <m:oMath xmlns:m="http://schemas.openxmlformats.org/officeDocument/2006/math">
                      <m:sSub>
                        <m:sSubPr>
                          <m:ctrlPr>
                            <a:rPr lang="es-ES" i="1" dirty="0">
                              <a:latin typeface="Cambria Math" panose="02040503050406030204" pitchFamily="18" charset="0"/>
                            </a:rPr>
                          </m:ctrlPr>
                        </m:sSubPr>
                        <m:e>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i="1" dirty="0">
                                  <a:latin typeface="Cambria Math" panose="02040503050406030204" pitchFamily="18" charset="0"/>
                                </a:rPr>
                                <m:t>𝑠𝑐</m:t>
                              </m:r>
                            </m:sub>
                          </m:sSub>
                          <m:r>
                            <a:rPr lang="es-ES" i="1" dirty="0">
                              <a:latin typeface="Cambria Math" panose="02040503050406030204" pitchFamily="18" charset="0"/>
                            </a:rPr>
                            <m:t>=</m:t>
                          </m:r>
                          <m:r>
                            <a:rPr lang="es-ES" i="1" dirty="0">
                              <a:latin typeface="Cambria Math" panose="02040503050406030204" pitchFamily="18" charset="0"/>
                            </a:rPr>
                            <m:t>𝑖</m:t>
                          </m:r>
                        </m:e>
                        <m:sub>
                          <m:r>
                            <a:rPr lang="es-ES" b="0" i="1" dirty="0" smtClean="0">
                              <a:latin typeface="Cambria Math" panose="02040503050406030204" pitchFamily="18" charset="0"/>
                            </a:rPr>
                            <m:t>4</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𝑖</m:t>
                          </m:r>
                        </m:e>
                        <m:sub>
                          <m:r>
                            <a:rPr lang="es-ES" b="0" i="1" dirty="0" smtClean="0">
                              <a:latin typeface="Cambria Math" panose="02040503050406030204" pitchFamily="18" charset="0"/>
                            </a:rPr>
                            <m:t>3</m:t>
                          </m:r>
                        </m:sub>
                      </m:sSub>
                      <m:r>
                        <a:rPr lang="es-ES" i="1" dirty="0">
                          <a:latin typeface="Cambria Math" panose="02040503050406030204" pitchFamily="18" charset="0"/>
                        </a:rPr>
                        <m:t>=0.35</m:t>
                      </m:r>
                      <m:r>
                        <a:rPr lang="es-ES" i="1" dirty="0">
                          <a:latin typeface="Cambria Math" panose="02040503050406030204" pitchFamily="18" charset="0"/>
                        </a:rPr>
                        <m:t>𝑚𝐴</m:t>
                      </m:r>
                    </m:oMath>
                  </m:oMathPara>
                </a14:m>
                <a:endParaRPr lang="es-ES" dirty="0"/>
              </a:p>
            </p:txBody>
          </p:sp>
        </mc:Choice>
        <mc:Fallback xmlns="">
          <p:sp>
            <p:nvSpPr>
              <p:cNvPr id="57" name="Rectángulo 56">
                <a:extLst>
                  <a:ext uri="{FF2B5EF4-FFF2-40B4-BE49-F238E27FC236}">
                    <a16:creationId xmlns:a16="http://schemas.microsoft.com/office/drawing/2014/main" id="{C0B31B10-270F-442B-8A53-DB0ABB93AEC7}"/>
                  </a:ext>
                </a:extLst>
              </p:cNvPr>
              <p:cNvSpPr>
                <a:spLocks noRot="1" noChangeAspect="1" noMove="1" noResize="1" noEditPoints="1" noAdjustHandles="1" noChangeArrowheads="1" noChangeShapeType="1" noTextEdit="1"/>
              </p:cNvSpPr>
              <p:nvPr/>
            </p:nvSpPr>
            <p:spPr>
              <a:xfrm>
                <a:off x="6071428" y="5977698"/>
                <a:ext cx="2577309" cy="646331"/>
              </a:xfrm>
              <a:prstGeom prst="rect">
                <a:avLst/>
              </a:prstGeom>
              <a:blipFill>
                <a:blip r:embed="rId16"/>
                <a:stretch>
                  <a:fillRect/>
                </a:stretch>
              </a:blipFill>
            </p:spPr>
            <p:txBody>
              <a:bodyPr/>
              <a:lstStyle/>
              <a:p>
                <a:r>
                  <a:rPr lang="es-ES">
                    <a:noFill/>
                  </a:rPr>
                  <a:t> </a:t>
                </a:r>
              </a:p>
            </p:txBody>
          </p:sp>
        </mc:Fallback>
      </mc:AlternateContent>
      <p:sp>
        <p:nvSpPr>
          <p:cNvPr id="12" name="CuadroTexto 11">
            <a:extLst>
              <a:ext uri="{FF2B5EF4-FFF2-40B4-BE49-F238E27FC236}">
                <a16:creationId xmlns:a16="http://schemas.microsoft.com/office/drawing/2014/main" id="{C51651D3-F829-468B-BB36-4A28D48B7759}"/>
              </a:ext>
            </a:extLst>
          </p:cNvPr>
          <p:cNvSpPr txBox="1"/>
          <p:nvPr/>
        </p:nvSpPr>
        <p:spPr>
          <a:xfrm>
            <a:off x="1315781" y="3331093"/>
            <a:ext cx="2531462" cy="369332"/>
          </a:xfrm>
          <a:prstGeom prst="rect">
            <a:avLst/>
          </a:prstGeom>
          <a:noFill/>
        </p:spPr>
        <p:txBody>
          <a:bodyPr wrap="none" rtlCol="0">
            <a:spAutoFit/>
          </a:bodyPr>
          <a:lstStyle/>
          <a:p>
            <a:r>
              <a:rPr lang="es-ES" dirty="0">
                <a:solidFill>
                  <a:srgbClr val="FF0000"/>
                </a:solidFill>
              </a:rPr>
              <a:t>¿Divisores de tensión?</a:t>
            </a:r>
          </a:p>
        </p:txBody>
      </p:sp>
      <p:sp>
        <p:nvSpPr>
          <p:cNvPr id="47" name="Marcador de número de diapositiva 1">
            <a:extLst>
              <a:ext uri="{FF2B5EF4-FFF2-40B4-BE49-F238E27FC236}">
                <a16:creationId xmlns:a16="http://schemas.microsoft.com/office/drawing/2014/main" id="{3540A7A9-EBC3-42CE-A09B-1D3D91CF808A}"/>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13</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144839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p:cTn id="71" dur="500" fill="hold"/>
                                        <p:tgtEl>
                                          <p:spTgt spid="12"/>
                                        </p:tgtEl>
                                        <p:attrNameLst>
                                          <p:attrName>ppt_w</p:attrName>
                                        </p:attrNameLst>
                                      </p:cBhvr>
                                      <p:tavLst>
                                        <p:tav tm="0">
                                          <p:val>
                                            <p:fltVal val="0"/>
                                          </p:val>
                                        </p:tav>
                                        <p:tav tm="100000">
                                          <p:val>
                                            <p:strVal val="#ppt_w"/>
                                          </p:val>
                                        </p:tav>
                                      </p:tavLst>
                                    </p:anim>
                                    <p:anim calcmode="lin" valueType="num">
                                      <p:cBhvr>
                                        <p:cTn id="72" dur="500" fill="hold"/>
                                        <p:tgtEl>
                                          <p:spTgt spid="12"/>
                                        </p:tgtEl>
                                        <p:attrNameLst>
                                          <p:attrName>ppt_h</p:attrName>
                                        </p:attrNameLst>
                                      </p:cBhvr>
                                      <p:tavLst>
                                        <p:tav tm="0">
                                          <p:val>
                                            <p:fltVal val="0"/>
                                          </p:val>
                                        </p:tav>
                                        <p:tav tm="100000">
                                          <p:val>
                                            <p:strVal val="#ppt_h"/>
                                          </p:val>
                                        </p:tav>
                                      </p:tavLst>
                                    </p:anim>
                                    <p:animEffect transition="in" filter="fade">
                                      <p:cBhvr>
                                        <p:cTn id="7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46" grpId="0"/>
      <p:bldP spid="34" grpId="0"/>
      <p:bldP spid="39" grpId="0" animBg="1"/>
      <p:bldP spid="40" grpId="0"/>
      <p:bldP spid="45" grpId="0"/>
      <p:bldP spid="51" grpId="0"/>
      <p:bldP spid="11" grpId="0" animBg="1"/>
      <p:bldP spid="52" grpId="0"/>
      <p:bldP spid="53" grpId="0"/>
      <p:bldP spid="54" grpId="0"/>
      <p:bldP spid="55" grpId="0"/>
      <p:bldP spid="56" grpId="0"/>
      <p:bldP spid="57" grpId="0"/>
      <p:bldP spid="12"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3C52638-F2E2-4992-9DB9-24C66E19FED8}"/>
              </a:ext>
            </a:extLst>
          </p:cNvPr>
          <p:cNvSpPr/>
          <p:nvPr/>
        </p:nvSpPr>
        <p:spPr>
          <a:xfrm>
            <a:off x="76200" y="722415"/>
            <a:ext cx="8639175" cy="507831"/>
          </a:xfrm>
          <a:prstGeom prst="rect">
            <a:avLst/>
          </a:prstGeom>
        </p:spPr>
        <p:txBody>
          <a:bodyPr wrap="square">
            <a:spAutoFit/>
          </a:bodyPr>
          <a:lstStyle/>
          <a:p>
            <a:r>
              <a:rPr lang="es-ES" sz="1350" b="1" dirty="0"/>
              <a:t>Problema 2.</a:t>
            </a:r>
            <a:r>
              <a:rPr lang="es-ES" sz="1350" dirty="0"/>
              <a:t> Para cada una de las funciones dadas a continuación, dibujar un circuito con puertas AND, OR Y NOT que la sintetice: </a:t>
            </a:r>
          </a:p>
        </p:txBody>
      </p:sp>
      <p:pic>
        <p:nvPicPr>
          <p:cNvPr id="12" name="Imagen 11" descr="Imagen que contiene texto&#10;&#10;Descripción generada automáticamente">
            <a:extLst>
              <a:ext uri="{FF2B5EF4-FFF2-40B4-BE49-F238E27FC236}">
                <a16:creationId xmlns:a16="http://schemas.microsoft.com/office/drawing/2014/main" id="{11B13181-3C88-447E-80E3-3588180D70B0}"/>
              </a:ext>
            </a:extLst>
          </p:cNvPr>
          <p:cNvPicPr>
            <a:picLocks noChangeAspect="1"/>
          </p:cNvPicPr>
          <p:nvPr/>
        </p:nvPicPr>
        <p:blipFill rotWithShape="1">
          <a:blip r:embed="rId2">
            <a:extLst>
              <a:ext uri="{28A0092B-C50C-407E-A947-70E740481C1C}">
                <a14:useLocalDpi xmlns:a14="http://schemas.microsoft.com/office/drawing/2010/main" val="0"/>
              </a:ext>
            </a:extLst>
          </a:blip>
          <a:srcRect l="7871" t="27408" r="33407" b="32963"/>
          <a:stretch/>
        </p:blipFill>
        <p:spPr>
          <a:xfrm>
            <a:off x="877390" y="1628775"/>
            <a:ext cx="7036796" cy="3324225"/>
          </a:xfrm>
          <a:prstGeom prst="rect">
            <a:avLst/>
          </a:prstGeom>
        </p:spPr>
      </p:pic>
      <p:pic>
        <p:nvPicPr>
          <p:cNvPr id="13" name="Imagen 12">
            <a:extLst>
              <a:ext uri="{FF2B5EF4-FFF2-40B4-BE49-F238E27FC236}">
                <a16:creationId xmlns:a16="http://schemas.microsoft.com/office/drawing/2014/main" id="{A5603C44-9B45-4B7B-B6D5-98633A17FE91}"/>
              </a:ext>
            </a:extLst>
          </p:cNvPr>
          <p:cNvPicPr>
            <a:picLocks noChangeAspect="1"/>
          </p:cNvPicPr>
          <p:nvPr/>
        </p:nvPicPr>
        <p:blipFill rotWithShape="1">
          <a:blip r:embed="rId3"/>
          <a:srcRect t="8222" r="10505" b="63078"/>
          <a:stretch/>
        </p:blipFill>
        <p:spPr>
          <a:xfrm>
            <a:off x="2357437" y="1230246"/>
            <a:ext cx="2652713" cy="398530"/>
          </a:xfrm>
          <a:prstGeom prst="rect">
            <a:avLst/>
          </a:prstGeom>
        </p:spPr>
      </p:pic>
      <p:sp>
        <p:nvSpPr>
          <p:cNvPr id="2" name="Marcador de número de diapositiva 1">
            <a:extLst>
              <a:ext uri="{FF2B5EF4-FFF2-40B4-BE49-F238E27FC236}">
                <a16:creationId xmlns:a16="http://schemas.microsoft.com/office/drawing/2014/main" id="{E4BCEF0B-EE48-4507-BD4D-D2A59D1BDAD9}"/>
              </a:ext>
            </a:extLst>
          </p:cNvPr>
          <p:cNvSpPr>
            <a:spLocks noGrp="1"/>
          </p:cNvSpPr>
          <p:nvPr>
            <p:ph type="sldNum" sz="quarter" idx="12"/>
          </p:nvPr>
        </p:nvSpPr>
        <p:spPr/>
        <p:txBody>
          <a:bodyPr/>
          <a:lstStyle/>
          <a:p>
            <a:fld id="{78733FC4-8689-4CA5-A153-34ADD6EFE592}" type="slidenum">
              <a:rPr lang="es-ES" smtClean="0"/>
              <a:t>130</a:t>
            </a:fld>
            <a:endParaRPr lang="es-ES"/>
          </a:p>
        </p:txBody>
      </p:sp>
    </p:spTree>
    <p:extLst>
      <p:ext uri="{BB962C8B-B14F-4D97-AF65-F5344CB8AC3E}">
        <p14:creationId xmlns:p14="http://schemas.microsoft.com/office/powerpoint/2010/main" val="406153963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B4A8A74-8A92-4925-9550-8185C54799FF}"/>
              </a:ext>
            </a:extLst>
          </p:cNvPr>
          <p:cNvPicPr>
            <a:picLocks noChangeAspect="1"/>
          </p:cNvPicPr>
          <p:nvPr/>
        </p:nvPicPr>
        <p:blipFill rotWithShape="1">
          <a:blip r:embed="rId2">
            <a:extLst>
              <a:ext uri="{28A0092B-C50C-407E-A947-70E740481C1C}">
                <a14:useLocalDpi xmlns:a14="http://schemas.microsoft.com/office/drawing/2010/main" val="0"/>
              </a:ext>
            </a:extLst>
          </a:blip>
          <a:srcRect l="6573" t="23393" r="37816" b="41422"/>
          <a:stretch/>
        </p:blipFill>
        <p:spPr>
          <a:xfrm>
            <a:off x="1077202" y="1752600"/>
            <a:ext cx="6989596" cy="3095626"/>
          </a:xfrm>
          <a:prstGeom prst="rect">
            <a:avLst/>
          </a:prstGeom>
        </p:spPr>
      </p:pic>
      <p:pic>
        <p:nvPicPr>
          <p:cNvPr id="7" name="Imagen 6">
            <a:extLst>
              <a:ext uri="{FF2B5EF4-FFF2-40B4-BE49-F238E27FC236}">
                <a16:creationId xmlns:a16="http://schemas.microsoft.com/office/drawing/2014/main" id="{137EE336-F947-44C8-ADA9-7AE25B8A3E04}"/>
              </a:ext>
            </a:extLst>
          </p:cNvPr>
          <p:cNvPicPr>
            <a:picLocks noChangeAspect="1"/>
          </p:cNvPicPr>
          <p:nvPr/>
        </p:nvPicPr>
        <p:blipFill rotWithShape="1">
          <a:blip r:embed="rId3"/>
          <a:srcRect t="39488" r="1976" b="33417"/>
          <a:stretch/>
        </p:blipFill>
        <p:spPr>
          <a:xfrm>
            <a:off x="1729520" y="1099038"/>
            <a:ext cx="3162830" cy="409575"/>
          </a:xfrm>
          <a:prstGeom prst="rect">
            <a:avLst/>
          </a:prstGeom>
        </p:spPr>
      </p:pic>
      <p:sp>
        <p:nvSpPr>
          <p:cNvPr id="2" name="Marcador de número de diapositiva 1">
            <a:extLst>
              <a:ext uri="{FF2B5EF4-FFF2-40B4-BE49-F238E27FC236}">
                <a16:creationId xmlns:a16="http://schemas.microsoft.com/office/drawing/2014/main" id="{91E6C148-7DBF-4364-AD1C-F81C5BF1A2D8}"/>
              </a:ext>
            </a:extLst>
          </p:cNvPr>
          <p:cNvSpPr>
            <a:spLocks noGrp="1"/>
          </p:cNvSpPr>
          <p:nvPr>
            <p:ph type="sldNum" sz="quarter" idx="12"/>
          </p:nvPr>
        </p:nvSpPr>
        <p:spPr/>
        <p:txBody>
          <a:bodyPr/>
          <a:lstStyle/>
          <a:p>
            <a:fld id="{78733FC4-8689-4CA5-A153-34ADD6EFE592}" type="slidenum">
              <a:rPr lang="es-ES" smtClean="0"/>
              <a:t>131</a:t>
            </a:fld>
            <a:endParaRPr lang="es-ES"/>
          </a:p>
        </p:txBody>
      </p:sp>
    </p:spTree>
    <p:extLst>
      <p:ext uri="{BB962C8B-B14F-4D97-AF65-F5344CB8AC3E}">
        <p14:creationId xmlns:p14="http://schemas.microsoft.com/office/powerpoint/2010/main" val="377927921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Imagen que contiene texto&#10;&#10;Descripción generada automáticamente">
            <a:extLst>
              <a:ext uri="{FF2B5EF4-FFF2-40B4-BE49-F238E27FC236}">
                <a16:creationId xmlns:a16="http://schemas.microsoft.com/office/drawing/2014/main" id="{E7C93440-C2A8-4CF8-90AD-722E2892D34D}"/>
              </a:ext>
            </a:extLst>
          </p:cNvPr>
          <p:cNvPicPr>
            <a:picLocks noChangeAspect="1"/>
          </p:cNvPicPr>
          <p:nvPr/>
        </p:nvPicPr>
        <p:blipFill rotWithShape="1">
          <a:blip r:embed="rId2">
            <a:extLst>
              <a:ext uri="{28A0092B-C50C-407E-A947-70E740481C1C}">
                <a14:useLocalDpi xmlns:a14="http://schemas.microsoft.com/office/drawing/2010/main" val="0"/>
              </a:ext>
            </a:extLst>
          </a:blip>
          <a:srcRect l="8892" t="15909" r="29261" b="47728"/>
          <a:stretch/>
        </p:blipFill>
        <p:spPr>
          <a:xfrm>
            <a:off x="1323975" y="1495425"/>
            <a:ext cx="6433691" cy="2647950"/>
          </a:xfrm>
          <a:prstGeom prst="rect">
            <a:avLst/>
          </a:prstGeom>
        </p:spPr>
      </p:pic>
      <p:pic>
        <p:nvPicPr>
          <p:cNvPr id="7" name="Imagen 6">
            <a:extLst>
              <a:ext uri="{FF2B5EF4-FFF2-40B4-BE49-F238E27FC236}">
                <a16:creationId xmlns:a16="http://schemas.microsoft.com/office/drawing/2014/main" id="{6136E412-FA40-4A41-A1E2-3D3BF726D379}"/>
              </a:ext>
            </a:extLst>
          </p:cNvPr>
          <p:cNvPicPr>
            <a:picLocks noChangeAspect="1"/>
          </p:cNvPicPr>
          <p:nvPr/>
        </p:nvPicPr>
        <p:blipFill rotWithShape="1">
          <a:blip r:embed="rId3"/>
          <a:srcRect t="68013" r="2381"/>
          <a:stretch/>
        </p:blipFill>
        <p:spPr>
          <a:xfrm>
            <a:off x="1784472" y="979259"/>
            <a:ext cx="2942400" cy="451690"/>
          </a:xfrm>
          <a:prstGeom prst="rect">
            <a:avLst/>
          </a:prstGeom>
        </p:spPr>
      </p:pic>
      <p:sp>
        <p:nvSpPr>
          <p:cNvPr id="2" name="Marcador de número de diapositiva 1">
            <a:extLst>
              <a:ext uri="{FF2B5EF4-FFF2-40B4-BE49-F238E27FC236}">
                <a16:creationId xmlns:a16="http://schemas.microsoft.com/office/drawing/2014/main" id="{29B10CEE-9222-4DBC-BCEE-DC2C5FC5EB8E}"/>
              </a:ext>
            </a:extLst>
          </p:cNvPr>
          <p:cNvSpPr>
            <a:spLocks noGrp="1"/>
          </p:cNvSpPr>
          <p:nvPr>
            <p:ph type="sldNum" sz="quarter" idx="12"/>
          </p:nvPr>
        </p:nvSpPr>
        <p:spPr/>
        <p:txBody>
          <a:bodyPr/>
          <a:lstStyle/>
          <a:p>
            <a:fld id="{78733FC4-8689-4CA5-A153-34ADD6EFE592}" type="slidenum">
              <a:rPr lang="es-ES" smtClean="0"/>
              <a:t>132</a:t>
            </a:fld>
            <a:endParaRPr lang="es-ES"/>
          </a:p>
        </p:txBody>
      </p:sp>
    </p:spTree>
    <p:extLst>
      <p:ext uri="{BB962C8B-B14F-4D97-AF65-F5344CB8AC3E}">
        <p14:creationId xmlns:p14="http://schemas.microsoft.com/office/powerpoint/2010/main" val="46557613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DC1316DB-5FEE-45B3-87E1-E88C9B72DC33}"/>
              </a:ext>
            </a:extLst>
          </p:cNvPr>
          <p:cNvSpPr/>
          <p:nvPr/>
        </p:nvSpPr>
        <p:spPr>
          <a:xfrm>
            <a:off x="0" y="857250"/>
            <a:ext cx="9144000" cy="1754326"/>
          </a:xfrm>
          <a:prstGeom prst="rect">
            <a:avLst/>
          </a:prstGeom>
        </p:spPr>
        <p:txBody>
          <a:bodyPr wrap="square">
            <a:spAutoFit/>
          </a:bodyPr>
          <a:lstStyle/>
          <a:p>
            <a:r>
              <a:rPr lang="es-ES" b="1" dirty="0"/>
              <a:t>Problema 3</a:t>
            </a:r>
            <a:r>
              <a:rPr lang="es-ES" dirty="0"/>
              <a:t>. En un proceso químico la temperatura de la mezcla se ha de mantener entre los valores -4ºC y 4ºC, ambos incluidos. El sensor de temperatura en su salida ofrece la medida en cuatro bits codificados en complemento a 2. Se va a diseñar un circuito tal que si la temperatura de la mezcla está fuera de margen se activa una alarma luminosa, constituida por un LED, que se enciende cuando se le aplica un valor de tensión alta.</a:t>
            </a:r>
          </a:p>
        </p:txBody>
      </p:sp>
      <p:sp>
        <p:nvSpPr>
          <p:cNvPr id="5" name="Rectángulo 4">
            <a:extLst>
              <a:ext uri="{FF2B5EF4-FFF2-40B4-BE49-F238E27FC236}">
                <a16:creationId xmlns:a16="http://schemas.microsoft.com/office/drawing/2014/main" id="{B42A3F0B-CEE5-4A21-8065-B405AD10D539}"/>
              </a:ext>
            </a:extLst>
          </p:cNvPr>
          <p:cNvSpPr/>
          <p:nvPr/>
        </p:nvSpPr>
        <p:spPr>
          <a:xfrm>
            <a:off x="114300" y="2701878"/>
            <a:ext cx="7953375" cy="1477328"/>
          </a:xfrm>
          <a:prstGeom prst="rect">
            <a:avLst/>
          </a:prstGeom>
        </p:spPr>
        <p:txBody>
          <a:bodyPr wrap="square">
            <a:spAutoFit/>
          </a:bodyPr>
          <a:lstStyle/>
          <a:p>
            <a:r>
              <a:rPr lang="es-ES" dirty="0"/>
              <a:t>Se pide: </a:t>
            </a:r>
          </a:p>
          <a:p>
            <a:pPr marL="257175" indent="-257175">
              <a:buAutoNum type="alphaLcParenR"/>
            </a:pPr>
            <a:r>
              <a:rPr lang="es-ES" dirty="0"/>
              <a:t> Escribir la tabla de verdad del sistema.  </a:t>
            </a:r>
          </a:p>
          <a:p>
            <a:pPr marL="257175" indent="-257175">
              <a:buAutoNum type="alphaLcParenR"/>
            </a:pPr>
            <a:r>
              <a:rPr lang="es-ES" dirty="0"/>
              <a:t>Expresar la variable de salida en forma de suma de productos.  </a:t>
            </a:r>
          </a:p>
          <a:p>
            <a:pPr marL="257175" indent="-257175">
              <a:buAutoNum type="alphaLcParenR"/>
            </a:pPr>
            <a:r>
              <a:rPr lang="es-ES" dirty="0"/>
              <a:t>Simplificar la función por el método que se crea más conveniente.  </a:t>
            </a:r>
          </a:p>
          <a:p>
            <a:pPr marL="257175" indent="-257175">
              <a:buAutoNum type="alphaLcParenR"/>
            </a:pPr>
            <a:r>
              <a:rPr lang="es-ES" dirty="0"/>
              <a:t>Implementar el circuito  en puertas lógicas. </a:t>
            </a:r>
          </a:p>
        </p:txBody>
      </p:sp>
      <p:sp>
        <p:nvSpPr>
          <p:cNvPr id="2" name="CuadroTexto 1">
            <a:extLst>
              <a:ext uri="{FF2B5EF4-FFF2-40B4-BE49-F238E27FC236}">
                <a16:creationId xmlns:a16="http://schemas.microsoft.com/office/drawing/2014/main" id="{4D786507-C568-4656-9B7B-FBE545E95A9A}"/>
              </a:ext>
            </a:extLst>
          </p:cNvPr>
          <p:cNvSpPr txBox="1"/>
          <p:nvPr/>
        </p:nvSpPr>
        <p:spPr>
          <a:xfrm>
            <a:off x="586886" y="4299438"/>
            <a:ext cx="1085554" cy="946413"/>
          </a:xfrm>
          <a:prstGeom prst="rect">
            <a:avLst/>
          </a:prstGeom>
          <a:noFill/>
        </p:spPr>
        <p:txBody>
          <a:bodyPr wrap="none" rtlCol="0">
            <a:spAutoFit/>
          </a:bodyPr>
          <a:lstStyle/>
          <a:p>
            <a:r>
              <a:rPr lang="es-ES" sz="1350" dirty="0"/>
              <a:t>0</a:t>
            </a:r>
            <a:r>
              <a:rPr lang="es-ES" sz="2100" baseline="30000" dirty="0"/>
              <a:t>◦</a:t>
            </a:r>
            <a:r>
              <a:rPr lang="es-ES" sz="1350" dirty="0">
                <a:sym typeface="Wingdings" panose="05000000000000000000" pitchFamily="2" charset="2"/>
              </a:rPr>
              <a:t>0 0 0 0</a:t>
            </a:r>
          </a:p>
          <a:p>
            <a:r>
              <a:rPr lang="es-ES" sz="1350" dirty="0">
                <a:sym typeface="Wingdings" panose="05000000000000000000" pitchFamily="2" charset="2"/>
              </a:rPr>
              <a:t>1</a:t>
            </a:r>
            <a:r>
              <a:rPr lang="es-ES" sz="2100" baseline="30000" dirty="0"/>
              <a:t>◦</a:t>
            </a:r>
            <a:r>
              <a:rPr lang="es-ES" sz="1350" dirty="0">
                <a:sym typeface="Wingdings" panose="05000000000000000000" pitchFamily="2" charset="2"/>
              </a:rPr>
              <a:t>0 0 0 1</a:t>
            </a:r>
          </a:p>
          <a:p>
            <a:r>
              <a:rPr lang="es-ES" sz="1350" dirty="0">
                <a:sym typeface="Wingdings" panose="05000000000000000000" pitchFamily="2" charset="2"/>
              </a:rPr>
              <a:t>…</a:t>
            </a:r>
          </a:p>
          <a:p>
            <a:r>
              <a:rPr lang="es-ES" sz="1350" dirty="0">
                <a:sym typeface="Wingdings" panose="05000000000000000000" pitchFamily="2" charset="2"/>
              </a:rPr>
              <a:t>7</a:t>
            </a:r>
            <a:r>
              <a:rPr lang="es-ES" sz="2100" baseline="30000" dirty="0"/>
              <a:t>◦</a:t>
            </a:r>
            <a:r>
              <a:rPr lang="es-ES" sz="1350" dirty="0">
                <a:sym typeface="Wingdings" panose="05000000000000000000" pitchFamily="2" charset="2"/>
              </a:rPr>
              <a:t>0 1 1 1</a:t>
            </a:r>
            <a:endParaRPr lang="es-ES" sz="1350" dirty="0"/>
          </a:p>
        </p:txBody>
      </p:sp>
      <p:sp>
        <p:nvSpPr>
          <p:cNvPr id="6" name="CuadroTexto 5">
            <a:extLst>
              <a:ext uri="{FF2B5EF4-FFF2-40B4-BE49-F238E27FC236}">
                <a16:creationId xmlns:a16="http://schemas.microsoft.com/office/drawing/2014/main" id="{46023CB9-F62A-4337-AD13-72135E08BB7C}"/>
              </a:ext>
            </a:extLst>
          </p:cNvPr>
          <p:cNvSpPr txBox="1"/>
          <p:nvPr/>
        </p:nvSpPr>
        <p:spPr>
          <a:xfrm>
            <a:off x="1954090" y="4299438"/>
            <a:ext cx="1143262" cy="1146468"/>
          </a:xfrm>
          <a:prstGeom prst="rect">
            <a:avLst/>
          </a:prstGeom>
          <a:noFill/>
        </p:spPr>
        <p:txBody>
          <a:bodyPr wrap="none" rtlCol="0">
            <a:spAutoFit/>
          </a:bodyPr>
          <a:lstStyle/>
          <a:p>
            <a:endParaRPr lang="es-ES" sz="1350" dirty="0"/>
          </a:p>
          <a:p>
            <a:r>
              <a:rPr lang="es-ES" sz="1350" dirty="0"/>
              <a:t>-1</a:t>
            </a:r>
            <a:r>
              <a:rPr lang="es-ES" sz="2100" baseline="30000" dirty="0"/>
              <a:t>◦</a:t>
            </a:r>
            <a:r>
              <a:rPr lang="es-ES" sz="1350" dirty="0">
                <a:sym typeface="Wingdings" panose="05000000000000000000" pitchFamily="2" charset="2"/>
              </a:rPr>
              <a:t>1 1 1 1</a:t>
            </a:r>
          </a:p>
          <a:p>
            <a:r>
              <a:rPr lang="es-ES" sz="1350" dirty="0">
                <a:sym typeface="Wingdings" panose="05000000000000000000" pitchFamily="2" charset="2"/>
              </a:rPr>
              <a:t>…</a:t>
            </a:r>
          </a:p>
          <a:p>
            <a:r>
              <a:rPr lang="es-ES" sz="1350" dirty="0">
                <a:sym typeface="Wingdings" panose="05000000000000000000" pitchFamily="2" charset="2"/>
              </a:rPr>
              <a:t>-7</a:t>
            </a:r>
            <a:r>
              <a:rPr lang="es-ES" sz="2100" baseline="30000" dirty="0"/>
              <a:t>◦</a:t>
            </a:r>
            <a:r>
              <a:rPr lang="es-ES" sz="1350" dirty="0">
                <a:sym typeface="Wingdings" panose="05000000000000000000" pitchFamily="2" charset="2"/>
              </a:rPr>
              <a:t>1 0 0 1</a:t>
            </a:r>
          </a:p>
          <a:p>
            <a:r>
              <a:rPr lang="es-ES" sz="1350" dirty="0">
                <a:sym typeface="Wingdings" panose="05000000000000000000" pitchFamily="2" charset="2"/>
              </a:rPr>
              <a:t>-8</a:t>
            </a:r>
            <a:r>
              <a:rPr lang="es-ES" baseline="30000" dirty="0"/>
              <a:t>◦</a:t>
            </a:r>
            <a:r>
              <a:rPr lang="es-ES" sz="1350" dirty="0">
                <a:sym typeface="Wingdings" panose="05000000000000000000" pitchFamily="2" charset="2"/>
              </a:rPr>
              <a:t>1 0 0 0</a:t>
            </a:r>
            <a:endParaRPr lang="es-ES" sz="1350" dirty="0"/>
          </a:p>
        </p:txBody>
      </p:sp>
      <p:sp>
        <p:nvSpPr>
          <p:cNvPr id="3" name="Marcador de número de diapositiva 2">
            <a:extLst>
              <a:ext uri="{FF2B5EF4-FFF2-40B4-BE49-F238E27FC236}">
                <a16:creationId xmlns:a16="http://schemas.microsoft.com/office/drawing/2014/main" id="{82200CFB-C24F-4F76-A1EB-B1F7B7E2BF36}"/>
              </a:ext>
            </a:extLst>
          </p:cNvPr>
          <p:cNvSpPr>
            <a:spLocks noGrp="1"/>
          </p:cNvSpPr>
          <p:nvPr>
            <p:ph type="sldNum" sz="quarter" idx="12"/>
          </p:nvPr>
        </p:nvSpPr>
        <p:spPr/>
        <p:txBody>
          <a:bodyPr/>
          <a:lstStyle/>
          <a:p>
            <a:fld id="{78733FC4-8689-4CA5-A153-34ADD6EFE592}" type="slidenum">
              <a:rPr lang="es-ES" smtClean="0"/>
              <a:t>133</a:t>
            </a:fld>
            <a:endParaRPr lang="es-ES"/>
          </a:p>
        </p:txBody>
      </p:sp>
    </p:spTree>
    <p:custDataLst>
      <p:tags r:id="rId1"/>
    </p:custDataLst>
    <p:extLst>
      <p:ext uri="{BB962C8B-B14F-4D97-AF65-F5344CB8AC3E}">
        <p14:creationId xmlns:p14="http://schemas.microsoft.com/office/powerpoint/2010/main" val="39218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6">
            <a:extLst>
              <a:ext uri="{FF2B5EF4-FFF2-40B4-BE49-F238E27FC236}">
                <a16:creationId xmlns:a16="http://schemas.microsoft.com/office/drawing/2014/main" id="{914D09DD-4A8E-4198-B830-3201177422C5}"/>
              </a:ext>
            </a:extLst>
          </p:cNvPr>
          <p:cNvGraphicFramePr>
            <a:graphicFrameLocks noGrp="1"/>
          </p:cNvGraphicFramePr>
          <p:nvPr/>
        </p:nvGraphicFramePr>
        <p:xfrm>
          <a:off x="714375" y="998220"/>
          <a:ext cx="6096000" cy="47929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4195853776"/>
                    </a:ext>
                  </a:extLst>
                </a:gridCol>
                <a:gridCol w="1016000">
                  <a:extLst>
                    <a:ext uri="{9D8B030D-6E8A-4147-A177-3AD203B41FA5}">
                      <a16:colId xmlns:a16="http://schemas.microsoft.com/office/drawing/2014/main" val="2604847045"/>
                    </a:ext>
                  </a:extLst>
                </a:gridCol>
                <a:gridCol w="1016000">
                  <a:extLst>
                    <a:ext uri="{9D8B030D-6E8A-4147-A177-3AD203B41FA5}">
                      <a16:colId xmlns:a16="http://schemas.microsoft.com/office/drawing/2014/main" val="539143443"/>
                    </a:ext>
                  </a:extLst>
                </a:gridCol>
                <a:gridCol w="1016000">
                  <a:extLst>
                    <a:ext uri="{9D8B030D-6E8A-4147-A177-3AD203B41FA5}">
                      <a16:colId xmlns:a16="http://schemas.microsoft.com/office/drawing/2014/main" val="2863522768"/>
                    </a:ext>
                  </a:extLst>
                </a:gridCol>
                <a:gridCol w="1016000">
                  <a:extLst>
                    <a:ext uri="{9D8B030D-6E8A-4147-A177-3AD203B41FA5}">
                      <a16:colId xmlns:a16="http://schemas.microsoft.com/office/drawing/2014/main" val="1096671321"/>
                    </a:ext>
                  </a:extLst>
                </a:gridCol>
                <a:gridCol w="1016000">
                  <a:extLst>
                    <a:ext uri="{9D8B030D-6E8A-4147-A177-3AD203B41FA5}">
                      <a16:colId xmlns:a16="http://schemas.microsoft.com/office/drawing/2014/main" val="734108888"/>
                    </a:ext>
                  </a:extLst>
                </a:gridCol>
              </a:tblGrid>
              <a:tr h="278130">
                <a:tc>
                  <a:txBody>
                    <a:bodyPr/>
                    <a:lstStyle/>
                    <a:p>
                      <a:pPr algn="ctr"/>
                      <a:r>
                        <a:rPr lang="es-ES" sz="1400" dirty="0"/>
                        <a:t>A</a:t>
                      </a:r>
                    </a:p>
                  </a:txBody>
                  <a:tcPr marL="68580" marR="68580" marT="34290" marB="34290"/>
                </a:tc>
                <a:tc>
                  <a:txBody>
                    <a:bodyPr/>
                    <a:lstStyle/>
                    <a:p>
                      <a:pPr algn="ctr"/>
                      <a:r>
                        <a:rPr lang="es-ES" sz="1400" dirty="0"/>
                        <a:t>B</a:t>
                      </a:r>
                    </a:p>
                  </a:txBody>
                  <a:tcPr marL="68580" marR="68580" marT="34290" marB="34290"/>
                </a:tc>
                <a:tc>
                  <a:txBody>
                    <a:bodyPr/>
                    <a:lstStyle/>
                    <a:p>
                      <a:pPr algn="ctr"/>
                      <a:r>
                        <a:rPr lang="es-ES" sz="1400" dirty="0"/>
                        <a:t>C</a:t>
                      </a:r>
                    </a:p>
                  </a:txBody>
                  <a:tcPr marL="68580" marR="68580" marT="34290" marB="34290"/>
                </a:tc>
                <a:tc>
                  <a:txBody>
                    <a:bodyPr/>
                    <a:lstStyle/>
                    <a:p>
                      <a:pPr algn="ctr"/>
                      <a:r>
                        <a:rPr lang="es-ES" sz="1400" dirty="0"/>
                        <a:t>D</a:t>
                      </a:r>
                    </a:p>
                  </a:txBody>
                  <a:tcPr marL="68580" marR="68580" marT="34290" marB="34290"/>
                </a:tc>
                <a:tc>
                  <a:txBody>
                    <a:bodyPr/>
                    <a:lstStyle/>
                    <a:p>
                      <a:pPr algn="ctr"/>
                      <a:r>
                        <a:rPr lang="es-ES" sz="1400" dirty="0" err="1"/>
                        <a:t>Tempª</a:t>
                      </a:r>
                      <a:endParaRPr lang="es-ES" sz="1400" dirty="0"/>
                    </a:p>
                  </a:txBody>
                  <a:tcPr marL="68580" marR="68580" marT="34290" marB="34290"/>
                </a:tc>
                <a:tc>
                  <a:txBody>
                    <a:bodyPr/>
                    <a:lstStyle/>
                    <a:p>
                      <a:pPr algn="ctr"/>
                      <a:r>
                        <a:rPr lang="es-ES" sz="1400" dirty="0"/>
                        <a:t>Salida</a:t>
                      </a:r>
                    </a:p>
                  </a:txBody>
                  <a:tcPr marL="68580" marR="68580" marT="34290" marB="34290"/>
                </a:tc>
                <a:extLst>
                  <a:ext uri="{0D108BD9-81ED-4DB2-BD59-A6C34878D82A}">
                    <a16:rowId xmlns:a16="http://schemas.microsoft.com/office/drawing/2014/main" val="2620825353"/>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dirty="0"/>
                    </a:p>
                  </a:txBody>
                  <a:tcPr marL="68580" marR="68580" marT="34290" marB="34290"/>
                </a:tc>
                <a:extLst>
                  <a:ext uri="{0D108BD9-81ED-4DB2-BD59-A6C34878D82A}">
                    <a16:rowId xmlns:a16="http://schemas.microsoft.com/office/drawing/2014/main" val="3949064274"/>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4151661089"/>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4087839958"/>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1881981781"/>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2132309881"/>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2975735689"/>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1707411685"/>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3814556177"/>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2390409689"/>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143568874"/>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1716744224"/>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1094771030"/>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814350124"/>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3213914616"/>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2991518999"/>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dirty="0"/>
                    </a:p>
                  </a:txBody>
                  <a:tcPr marL="68580" marR="68580" marT="34290" marB="34290"/>
                </a:tc>
                <a:extLst>
                  <a:ext uri="{0D108BD9-81ED-4DB2-BD59-A6C34878D82A}">
                    <a16:rowId xmlns:a16="http://schemas.microsoft.com/office/drawing/2014/main" val="4282325400"/>
                  </a:ext>
                </a:extLst>
              </a:tr>
            </a:tbl>
          </a:graphicData>
        </a:graphic>
      </p:graphicFrame>
      <p:graphicFrame>
        <p:nvGraphicFramePr>
          <p:cNvPr id="4" name="Tabla 6">
            <a:extLst>
              <a:ext uri="{FF2B5EF4-FFF2-40B4-BE49-F238E27FC236}">
                <a16:creationId xmlns:a16="http://schemas.microsoft.com/office/drawing/2014/main" id="{191D216D-74B5-4B4D-B52D-FD2160956030}"/>
              </a:ext>
            </a:extLst>
          </p:cNvPr>
          <p:cNvGraphicFramePr>
            <a:graphicFrameLocks noGrp="1"/>
          </p:cNvGraphicFramePr>
          <p:nvPr/>
        </p:nvGraphicFramePr>
        <p:xfrm>
          <a:off x="714375" y="998220"/>
          <a:ext cx="6096000" cy="47929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4195853776"/>
                    </a:ext>
                  </a:extLst>
                </a:gridCol>
                <a:gridCol w="1016000">
                  <a:extLst>
                    <a:ext uri="{9D8B030D-6E8A-4147-A177-3AD203B41FA5}">
                      <a16:colId xmlns:a16="http://schemas.microsoft.com/office/drawing/2014/main" val="2604847045"/>
                    </a:ext>
                  </a:extLst>
                </a:gridCol>
                <a:gridCol w="1016000">
                  <a:extLst>
                    <a:ext uri="{9D8B030D-6E8A-4147-A177-3AD203B41FA5}">
                      <a16:colId xmlns:a16="http://schemas.microsoft.com/office/drawing/2014/main" val="539143443"/>
                    </a:ext>
                  </a:extLst>
                </a:gridCol>
                <a:gridCol w="1016000">
                  <a:extLst>
                    <a:ext uri="{9D8B030D-6E8A-4147-A177-3AD203B41FA5}">
                      <a16:colId xmlns:a16="http://schemas.microsoft.com/office/drawing/2014/main" val="2863522768"/>
                    </a:ext>
                  </a:extLst>
                </a:gridCol>
                <a:gridCol w="1016000">
                  <a:extLst>
                    <a:ext uri="{9D8B030D-6E8A-4147-A177-3AD203B41FA5}">
                      <a16:colId xmlns:a16="http://schemas.microsoft.com/office/drawing/2014/main" val="1096671321"/>
                    </a:ext>
                  </a:extLst>
                </a:gridCol>
                <a:gridCol w="1016000">
                  <a:extLst>
                    <a:ext uri="{9D8B030D-6E8A-4147-A177-3AD203B41FA5}">
                      <a16:colId xmlns:a16="http://schemas.microsoft.com/office/drawing/2014/main" val="734108888"/>
                    </a:ext>
                  </a:extLst>
                </a:gridCol>
              </a:tblGrid>
              <a:tr h="278130">
                <a:tc>
                  <a:txBody>
                    <a:bodyPr/>
                    <a:lstStyle/>
                    <a:p>
                      <a:pPr algn="ctr"/>
                      <a:r>
                        <a:rPr lang="es-ES" sz="1400" dirty="0"/>
                        <a:t>A</a:t>
                      </a:r>
                    </a:p>
                  </a:txBody>
                  <a:tcPr marL="68580" marR="68580" marT="34290" marB="34290"/>
                </a:tc>
                <a:tc>
                  <a:txBody>
                    <a:bodyPr/>
                    <a:lstStyle/>
                    <a:p>
                      <a:pPr algn="ctr"/>
                      <a:r>
                        <a:rPr lang="es-ES" sz="1400" dirty="0"/>
                        <a:t>B</a:t>
                      </a:r>
                    </a:p>
                  </a:txBody>
                  <a:tcPr marL="68580" marR="68580" marT="34290" marB="34290"/>
                </a:tc>
                <a:tc>
                  <a:txBody>
                    <a:bodyPr/>
                    <a:lstStyle/>
                    <a:p>
                      <a:pPr algn="ctr"/>
                      <a:r>
                        <a:rPr lang="es-ES" sz="1400" dirty="0"/>
                        <a:t>C</a:t>
                      </a:r>
                    </a:p>
                  </a:txBody>
                  <a:tcPr marL="68580" marR="68580" marT="34290" marB="34290"/>
                </a:tc>
                <a:tc>
                  <a:txBody>
                    <a:bodyPr/>
                    <a:lstStyle/>
                    <a:p>
                      <a:pPr algn="ctr"/>
                      <a:r>
                        <a:rPr lang="es-ES" sz="1400" dirty="0"/>
                        <a:t>D</a:t>
                      </a:r>
                    </a:p>
                  </a:txBody>
                  <a:tcPr marL="68580" marR="68580" marT="34290" marB="34290"/>
                </a:tc>
                <a:tc>
                  <a:txBody>
                    <a:bodyPr/>
                    <a:lstStyle/>
                    <a:p>
                      <a:pPr algn="ctr"/>
                      <a:r>
                        <a:rPr lang="es-ES" sz="1400" dirty="0" err="1"/>
                        <a:t>Tempª</a:t>
                      </a:r>
                      <a:endParaRPr lang="es-ES" sz="1400" dirty="0"/>
                    </a:p>
                  </a:txBody>
                  <a:tcPr marL="68580" marR="68580" marT="34290" marB="34290"/>
                </a:tc>
                <a:tc>
                  <a:txBody>
                    <a:bodyPr/>
                    <a:lstStyle/>
                    <a:p>
                      <a:pPr algn="ctr"/>
                      <a:r>
                        <a:rPr lang="es-ES" sz="1400" dirty="0"/>
                        <a:t>Salida</a:t>
                      </a:r>
                    </a:p>
                  </a:txBody>
                  <a:tcPr marL="68580" marR="68580" marT="34290" marB="34290"/>
                </a:tc>
                <a:extLst>
                  <a:ext uri="{0D108BD9-81ED-4DB2-BD59-A6C34878D82A}">
                    <a16:rowId xmlns:a16="http://schemas.microsoft.com/office/drawing/2014/main" val="2620825353"/>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endParaRPr lang="es-ES" sz="1400" dirty="0"/>
                    </a:p>
                  </a:txBody>
                  <a:tcPr marL="68580" marR="68580" marT="34290" marB="34290"/>
                </a:tc>
                <a:extLst>
                  <a:ext uri="{0D108BD9-81ED-4DB2-BD59-A6C34878D82A}">
                    <a16:rowId xmlns:a16="http://schemas.microsoft.com/office/drawing/2014/main" val="3949064274"/>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4151661089"/>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2</a:t>
                      </a:r>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4087839958"/>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3</a:t>
                      </a:r>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1881981781"/>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4</a:t>
                      </a:r>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2132309881"/>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5</a:t>
                      </a:r>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2975735689"/>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6</a:t>
                      </a:r>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1707411685"/>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7</a:t>
                      </a:r>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3814556177"/>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-8</a:t>
                      </a:r>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2390409689"/>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-7</a:t>
                      </a:r>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143568874"/>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-6</a:t>
                      </a:r>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1716744224"/>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-5</a:t>
                      </a:r>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1094771030"/>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-4</a:t>
                      </a:r>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814350124"/>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-3</a:t>
                      </a:r>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3213914616"/>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-2</a:t>
                      </a:r>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2991518999"/>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endParaRPr lang="es-ES" sz="1400" dirty="0"/>
                    </a:p>
                  </a:txBody>
                  <a:tcPr marL="68580" marR="68580" marT="34290" marB="34290"/>
                </a:tc>
                <a:extLst>
                  <a:ext uri="{0D108BD9-81ED-4DB2-BD59-A6C34878D82A}">
                    <a16:rowId xmlns:a16="http://schemas.microsoft.com/office/drawing/2014/main" val="4282325400"/>
                  </a:ext>
                </a:extLst>
              </a:tr>
            </a:tbl>
          </a:graphicData>
        </a:graphic>
      </p:graphicFrame>
      <p:graphicFrame>
        <p:nvGraphicFramePr>
          <p:cNvPr id="5" name="Tabla 6">
            <a:extLst>
              <a:ext uri="{FF2B5EF4-FFF2-40B4-BE49-F238E27FC236}">
                <a16:creationId xmlns:a16="http://schemas.microsoft.com/office/drawing/2014/main" id="{96F6CAA8-A9B8-4063-86CB-63F1BC97645F}"/>
              </a:ext>
            </a:extLst>
          </p:cNvPr>
          <p:cNvGraphicFramePr>
            <a:graphicFrameLocks noGrp="1"/>
          </p:cNvGraphicFramePr>
          <p:nvPr/>
        </p:nvGraphicFramePr>
        <p:xfrm>
          <a:off x="714375" y="998220"/>
          <a:ext cx="6096000" cy="47929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4195853776"/>
                    </a:ext>
                  </a:extLst>
                </a:gridCol>
                <a:gridCol w="1016000">
                  <a:extLst>
                    <a:ext uri="{9D8B030D-6E8A-4147-A177-3AD203B41FA5}">
                      <a16:colId xmlns:a16="http://schemas.microsoft.com/office/drawing/2014/main" val="2604847045"/>
                    </a:ext>
                  </a:extLst>
                </a:gridCol>
                <a:gridCol w="1016000">
                  <a:extLst>
                    <a:ext uri="{9D8B030D-6E8A-4147-A177-3AD203B41FA5}">
                      <a16:colId xmlns:a16="http://schemas.microsoft.com/office/drawing/2014/main" val="539143443"/>
                    </a:ext>
                  </a:extLst>
                </a:gridCol>
                <a:gridCol w="1016000">
                  <a:extLst>
                    <a:ext uri="{9D8B030D-6E8A-4147-A177-3AD203B41FA5}">
                      <a16:colId xmlns:a16="http://schemas.microsoft.com/office/drawing/2014/main" val="2863522768"/>
                    </a:ext>
                  </a:extLst>
                </a:gridCol>
                <a:gridCol w="1016000">
                  <a:extLst>
                    <a:ext uri="{9D8B030D-6E8A-4147-A177-3AD203B41FA5}">
                      <a16:colId xmlns:a16="http://schemas.microsoft.com/office/drawing/2014/main" val="1096671321"/>
                    </a:ext>
                  </a:extLst>
                </a:gridCol>
                <a:gridCol w="1016000">
                  <a:extLst>
                    <a:ext uri="{9D8B030D-6E8A-4147-A177-3AD203B41FA5}">
                      <a16:colId xmlns:a16="http://schemas.microsoft.com/office/drawing/2014/main" val="734108888"/>
                    </a:ext>
                  </a:extLst>
                </a:gridCol>
              </a:tblGrid>
              <a:tr h="278130">
                <a:tc>
                  <a:txBody>
                    <a:bodyPr/>
                    <a:lstStyle/>
                    <a:p>
                      <a:pPr algn="ctr"/>
                      <a:r>
                        <a:rPr lang="es-ES" sz="1400" dirty="0"/>
                        <a:t>A</a:t>
                      </a:r>
                    </a:p>
                  </a:txBody>
                  <a:tcPr marL="68580" marR="68580" marT="34290" marB="34290"/>
                </a:tc>
                <a:tc>
                  <a:txBody>
                    <a:bodyPr/>
                    <a:lstStyle/>
                    <a:p>
                      <a:pPr algn="ctr"/>
                      <a:r>
                        <a:rPr lang="es-ES" sz="1400" dirty="0"/>
                        <a:t>B</a:t>
                      </a:r>
                    </a:p>
                  </a:txBody>
                  <a:tcPr marL="68580" marR="68580" marT="34290" marB="34290"/>
                </a:tc>
                <a:tc>
                  <a:txBody>
                    <a:bodyPr/>
                    <a:lstStyle/>
                    <a:p>
                      <a:pPr algn="ctr"/>
                      <a:r>
                        <a:rPr lang="es-ES" sz="1400" dirty="0"/>
                        <a:t>C</a:t>
                      </a:r>
                    </a:p>
                  </a:txBody>
                  <a:tcPr marL="68580" marR="68580" marT="34290" marB="34290"/>
                </a:tc>
                <a:tc>
                  <a:txBody>
                    <a:bodyPr/>
                    <a:lstStyle/>
                    <a:p>
                      <a:pPr algn="ctr"/>
                      <a:r>
                        <a:rPr lang="es-ES" sz="1400" dirty="0"/>
                        <a:t>D</a:t>
                      </a:r>
                    </a:p>
                  </a:txBody>
                  <a:tcPr marL="68580" marR="68580" marT="34290" marB="34290"/>
                </a:tc>
                <a:tc>
                  <a:txBody>
                    <a:bodyPr/>
                    <a:lstStyle/>
                    <a:p>
                      <a:pPr algn="ctr"/>
                      <a:r>
                        <a:rPr lang="es-ES" sz="1400" dirty="0" err="1"/>
                        <a:t>Tempª</a:t>
                      </a:r>
                      <a:endParaRPr lang="es-ES" sz="1400" dirty="0"/>
                    </a:p>
                  </a:txBody>
                  <a:tcPr marL="68580" marR="68580" marT="34290" marB="34290"/>
                </a:tc>
                <a:tc>
                  <a:txBody>
                    <a:bodyPr/>
                    <a:lstStyle/>
                    <a:p>
                      <a:pPr algn="ctr"/>
                      <a:r>
                        <a:rPr lang="es-ES" sz="1400" dirty="0"/>
                        <a:t>Salida</a:t>
                      </a:r>
                    </a:p>
                  </a:txBody>
                  <a:tcPr marL="68580" marR="68580" marT="34290" marB="34290"/>
                </a:tc>
                <a:extLst>
                  <a:ext uri="{0D108BD9-81ED-4DB2-BD59-A6C34878D82A}">
                    <a16:rowId xmlns:a16="http://schemas.microsoft.com/office/drawing/2014/main" val="2620825353"/>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extLst>
                  <a:ext uri="{0D108BD9-81ED-4DB2-BD59-A6C34878D82A}">
                    <a16:rowId xmlns:a16="http://schemas.microsoft.com/office/drawing/2014/main" val="3949064274"/>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extLst>
                  <a:ext uri="{0D108BD9-81ED-4DB2-BD59-A6C34878D82A}">
                    <a16:rowId xmlns:a16="http://schemas.microsoft.com/office/drawing/2014/main" val="4151661089"/>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2</a:t>
                      </a:r>
                    </a:p>
                  </a:txBody>
                  <a:tcPr marL="68580" marR="68580" marT="34290" marB="34290"/>
                </a:tc>
                <a:tc>
                  <a:txBody>
                    <a:bodyPr/>
                    <a:lstStyle/>
                    <a:p>
                      <a:pPr algn="ctr"/>
                      <a:r>
                        <a:rPr lang="es-ES" sz="1400" dirty="0"/>
                        <a:t>0</a:t>
                      </a:r>
                    </a:p>
                  </a:txBody>
                  <a:tcPr marL="68580" marR="68580" marT="34290" marB="34290"/>
                </a:tc>
                <a:extLst>
                  <a:ext uri="{0D108BD9-81ED-4DB2-BD59-A6C34878D82A}">
                    <a16:rowId xmlns:a16="http://schemas.microsoft.com/office/drawing/2014/main" val="4087839958"/>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3</a:t>
                      </a:r>
                    </a:p>
                  </a:txBody>
                  <a:tcPr marL="68580" marR="68580" marT="34290" marB="34290"/>
                </a:tc>
                <a:tc>
                  <a:txBody>
                    <a:bodyPr/>
                    <a:lstStyle/>
                    <a:p>
                      <a:pPr algn="ctr"/>
                      <a:r>
                        <a:rPr lang="es-ES" sz="1400" dirty="0"/>
                        <a:t>0</a:t>
                      </a:r>
                    </a:p>
                  </a:txBody>
                  <a:tcPr marL="68580" marR="68580" marT="34290" marB="34290"/>
                </a:tc>
                <a:extLst>
                  <a:ext uri="{0D108BD9-81ED-4DB2-BD59-A6C34878D82A}">
                    <a16:rowId xmlns:a16="http://schemas.microsoft.com/office/drawing/2014/main" val="1881981781"/>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4</a:t>
                      </a:r>
                    </a:p>
                  </a:txBody>
                  <a:tcPr marL="68580" marR="68580" marT="34290" marB="34290"/>
                </a:tc>
                <a:tc>
                  <a:txBody>
                    <a:bodyPr/>
                    <a:lstStyle/>
                    <a:p>
                      <a:pPr algn="ctr"/>
                      <a:r>
                        <a:rPr lang="es-ES" sz="1400" dirty="0"/>
                        <a:t>0</a:t>
                      </a:r>
                    </a:p>
                  </a:txBody>
                  <a:tcPr marL="68580" marR="68580" marT="34290" marB="34290"/>
                </a:tc>
                <a:extLst>
                  <a:ext uri="{0D108BD9-81ED-4DB2-BD59-A6C34878D82A}">
                    <a16:rowId xmlns:a16="http://schemas.microsoft.com/office/drawing/2014/main" val="2132309881"/>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5</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2975735689"/>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6</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1707411685"/>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7</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3814556177"/>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-8</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2390409689"/>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-7</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143568874"/>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-6</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1716744224"/>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-5</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1094771030"/>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-4</a:t>
                      </a:r>
                    </a:p>
                  </a:txBody>
                  <a:tcPr marL="68580" marR="68580" marT="34290" marB="34290"/>
                </a:tc>
                <a:tc>
                  <a:txBody>
                    <a:bodyPr/>
                    <a:lstStyle/>
                    <a:p>
                      <a:pPr algn="ctr"/>
                      <a:r>
                        <a:rPr lang="es-ES" sz="1400" dirty="0"/>
                        <a:t>0</a:t>
                      </a:r>
                    </a:p>
                  </a:txBody>
                  <a:tcPr marL="68580" marR="68580" marT="34290" marB="34290"/>
                </a:tc>
                <a:extLst>
                  <a:ext uri="{0D108BD9-81ED-4DB2-BD59-A6C34878D82A}">
                    <a16:rowId xmlns:a16="http://schemas.microsoft.com/office/drawing/2014/main" val="814350124"/>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-3</a:t>
                      </a:r>
                    </a:p>
                  </a:txBody>
                  <a:tcPr marL="68580" marR="68580" marT="34290" marB="34290"/>
                </a:tc>
                <a:tc>
                  <a:txBody>
                    <a:bodyPr/>
                    <a:lstStyle/>
                    <a:p>
                      <a:pPr algn="ctr"/>
                      <a:r>
                        <a:rPr lang="es-ES" sz="1400" dirty="0"/>
                        <a:t>0</a:t>
                      </a:r>
                    </a:p>
                  </a:txBody>
                  <a:tcPr marL="68580" marR="68580" marT="34290" marB="34290"/>
                </a:tc>
                <a:extLst>
                  <a:ext uri="{0D108BD9-81ED-4DB2-BD59-A6C34878D82A}">
                    <a16:rowId xmlns:a16="http://schemas.microsoft.com/office/drawing/2014/main" val="3213914616"/>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-2</a:t>
                      </a:r>
                    </a:p>
                  </a:txBody>
                  <a:tcPr marL="68580" marR="68580" marT="34290" marB="34290"/>
                </a:tc>
                <a:tc>
                  <a:txBody>
                    <a:bodyPr/>
                    <a:lstStyle/>
                    <a:p>
                      <a:pPr algn="ctr"/>
                      <a:r>
                        <a:rPr lang="es-ES" sz="1400" dirty="0"/>
                        <a:t>0</a:t>
                      </a:r>
                    </a:p>
                  </a:txBody>
                  <a:tcPr marL="68580" marR="68580" marT="34290" marB="34290"/>
                </a:tc>
                <a:extLst>
                  <a:ext uri="{0D108BD9-81ED-4DB2-BD59-A6C34878D82A}">
                    <a16:rowId xmlns:a16="http://schemas.microsoft.com/office/drawing/2014/main" val="2991518999"/>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extLst>
                  <a:ext uri="{0D108BD9-81ED-4DB2-BD59-A6C34878D82A}">
                    <a16:rowId xmlns:a16="http://schemas.microsoft.com/office/drawing/2014/main" val="4282325400"/>
                  </a:ext>
                </a:extLst>
              </a:tr>
            </a:tbl>
          </a:graphicData>
        </a:graphic>
      </p:graphicFrame>
      <p:sp>
        <p:nvSpPr>
          <p:cNvPr id="7" name="CuadroTexto 6">
            <a:extLst>
              <a:ext uri="{FF2B5EF4-FFF2-40B4-BE49-F238E27FC236}">
                <a16:creationId xmlns:a16="http://schemas.microsoft.com/office/drawing/2014/main" id="{D00DB609-DA17-424A-A5CD-C73C4F4CFCC1}"/>
              </a:ext>
            </a:extLst>
          </p:cNvPr>
          <p:cNvSpPr txBox="1"/>
          <p:nvPr/>
        </p:nvSpPr>
        <p:spPr>
          <a:xfrm>
            <a:off x="6810377" y="1220115"/>
            <a:ext cx="360996" cy="4915385"/>
          </a:xfrm>
          <a:prstGeom prst="rect">
            <a:avLst/>
          </a:prstGeom>
          <a:noFill/>
        </p:spPr>
        <p:txBody>
          <a:bodyPr wrap="none" rtlCol="0">
            <a:spAutoFit/>
          </a:bodyPr>
          <a:lstStyle/>
          <a:p>
            <a:pPr>
              <a:lnSpc>
                <a:spcPct val="150000"/>
              </a:lnSpc>
            </a:pPr>
            <a:r>
              <a:rPr lang="es-ES" sz="1238" dirty="0"/>
              <a:t>0</a:t>
            </a:r>
          </a:p>
          <a:p>
            <a:pPr>
              <a:lnSpc>
                <a:spcPct val="150000"/>
              </a:lnSpc>
            </a:pPr>
            <a:r>
              <a:rPr lang="es-ES" sz="1238" dirty="0"/>
              <a:t>1</a:t>
            </a:r>
          </a:p>
          <a:p>
            <a:pPr>
              <a:lnSpc>
                <a:spcPct val="150000"/>
              </a:lnSpc>
            </a:pPr>
            <a:r>
              <a:rPr lang="es-ES" sz="1238" dirty="0"/>
              <a:t>2</a:t>
            </a:r>
          </a:p>
          <a:p>
            <a:pPr>
              <a:lnSpc>
                <a:spcPct val="150000"/>
              </a:lnSpc>
            </a:pPr>
            <a:r>
              <a:rPr lang="es-ES" sz="1238" dirty="0"/>
              <a:t>3</a:t>
            </a:r>
          </a:p>
          <a:p>
            <a:pPr>
              <a:lnSpc>
                <a:spcPct val="150000"/>
              </a:lnSpc>
            </a:pPr>
            <a:r>
              <a:rPr lang="es-ES" sz="1238" dirty="0"/>
              <a:t>4</a:t>
            </a:r>
          </a:p>
          <a:p>
            <a:pPr>
              <a:lnSpc>
                <a:spcPct val="150000"/>
              </a:lnSpc>
            </a:pPr>
            <a:r>
              <a:rPr lang="es-ES" sz="1238" dirty="0"/>
              <a:t>5</a:t>
            </a:r>
          </a:p>
          <a:p>
            <a:pPr>
              <a:lnSpc>
                <a:spcPct val="150000"/>
              </a:lnSpc>
            </a:pPr>
            <a:r>
              <a:rPr lang="es-ES" sz="1238" dirty="0"/>
              <a:t>6</a:t>
            </a:r>
          </a:p>
          <a:p>
            <a:pPr>
              <a:lnSpc>
                <a:spcPct val="150000"/>
              </a:lnSpc>
            </a:pPr>
            <a:r>
              <a:rPr lang="es-ES" sz="1238" dirty="0"/>
              <a:t>7</a:t>
            </a:r>
          </a:p>
          <a:p>
            <a:pPr>
              <a:lnSpc>
                <a:spcPct val="150000"/>
              </a:lnSpc>
            </a:pPr>
            <a:r>
              <a:rPr lang="es-ES" sz="1238" dirty="0"/>
              <a:t>8</a:t>
            </a:r>
          </a:p>
          <a:p>
            <a:pPr>
              <a:lnSpc>
                <a:spcPct val="150000"/>
              </a:lnSpc>
            </a:pPr>
            <a:r>
              <a:rPr lang="es-ES" sz="1238" dirty="0"/>
              <a:t>9</a:t>
            </a:r>
          </a:p>
          <a:p>
            <a:pPr>
              <a:lnSpc>
                <a:spcPct val="150000"/>
              </a:lnSpc>
            </a:pPr>
            <a:r>
              <a:rPr lang="es-ES" sz="1238" dirty="0"/>
              <a:t>10</a:t>
            </a:r>
          </a:p>
          <a:p>
            <a:pPr>
              <a:lnSpc>
                <a:spcPct val="150000"/>
              </a:lnSpc>
            </a:pPr>
            <a:r>
              <a:rPr lang="es-ES" sz="1238" dirty="0"/>
              <a:t>11</a:t>
            </a:r>
          </a:p>
          <a:p>
            <a:pPr>
              <a:lnSpc>
                <a:spcPct val="150000"/>
              </a:lnSpc>
            </a:pPr>
            <a:r>
              <a:rPr lang="es-ES" sz="1238" dirty="0"/>
              <a:t>12</a:t>
            </a:r>
          </a:p>
          <a:p>
            <a:pPr>
              <a:lnSpc>
                <a:spcPct val="150000"/>
              </a:lnSpc>
            </a:pPr>
            <a:r>
              <a:rPr lang="es-ES" sz="1238" dirty="0"/>
              <a:t>13</a:t>
            </a:r>
          </a:p>
          <a:p>
            <a:pPr>
              <a:lnSpc>
                <a:spcPct val="150000"/>
              </a:lnSpc>
            </a:pPr>
            <a:r>
              <a:rPr lang="es-ES" sz="1238" dirty="0"/>
              <a:t>14</a:t>
            </a:r>
          </a:p>
          <a:p>
            <a:pPr>
              <a:lnSpc>
                <a:spcPct val="150000"/>
              </a:lnSpc>
            </a:pPr>
            <a:r>
              <a:rPr lang="es-ES" sz="1238" dirty="0"/>
              <a:t>15</a:t>
            </a:r>
          </a:p>
          <a:p>
            <a:pPr>
              <a:lnSpc>
                <a:spcPct val="150000"/>
              </a:lnSpc>
            </a:pPr>
            <a:endParaRPr lang="es-ES" sz="1238" dirty="0"/>
          </a:p>
        </p:txBody>
      </p:sp>
      <p:sp>
        <p:nvSpPr>
          <p:cNvPr id="8" name="Rectángulo 7">
            <a:extLst>
              <a:ext uri="{FF2B5EF4-FFF2-40B4-BE49-F238E27FC236}">
                <a16:creationId xmlns:a16="http://schemas.microsoft.com/office/drawing/2014/main" id="{3CB7AD46-EC75-4F0F-9E9C-76D4581EB233}"/>
              </a:ext>
            </a:extLst>
          </p:cNvPr>
          <p:cNvSpPr/>
          <p:nvPr/>
        </p:nvSpPr>
        <p:spPr>
          <a:xfrm>
            <a:off x="7109978" y="2514616"/>
            <a:ext cx="2117311" cy="670440"/>
          </a:xfrm>
          <a:prstGeom prst="rect">
            <a:avLst/>
          </a:prstGeom>
        </p:spPr>
        <p:txBody>
          <a:bodyPr wrap="none">
            <a:spAutoFit/>
          </a:bodyPr>
          <a:lstStyle/>
          <a:p>
            <a:pPr>
              <a:lnSpc>
                <a:spcPct val="107000"/>
              </a:lnSpc>
            </a:pPr>
            <a:r>
              <a:rPr lang="es-ES" dirty="0">
                <a:latin typeface="TimesNewRomanPSMT"/>
                <a:ea typeface="Calibri" panose="020F0502020204030204" pitchFamily="34" charset="0"/>
                <a:cs typeface="TimesNewRomanPSMT"/>
              </a:rPr>
              <a:t>f(</a:t>
            </a:r>
            <a:r>
              <a:rPr lang="es-ES" dirty="0" err="1">
                <a:latin typeface="TimesNewRomanPSMT"/>
                <a:ea typeface="Calibri" panose="020F0502020204030204" pitchFamily="34" charset="0"/>
                <a:cs typeface="TimesNewRomanPSMT"/>
              </a:rPr>
              <a:t>a,b,c,d</a:t>
            </a:r>
            <a:r>
              <a:rPr lang="es-ES" dirty="0">
                <a:latin typeface="TimesNewRomanPSMT"/>
                <a:ea typeface="Calibri" panose="020F0502020204030204" pitchFamily="34" charset="0"/>
                <a:cs typeface="TimesNewRomanPSMT"/>
              </a:rPr>
              <a:t>) =</a:t>
            </a:r>
          </a:p>
          <a:p>
            <a:pPr>
              <a:lnSpc>
                <a:spcPct val="107000"/>
              </a:lnSpc>
            </a:pPr>
            <a:r>
              <a:rPr lang="en-US" dirty="0">
                <a:latin typeface="Arial Unicode MS"/>
                <a:ea typeface="Calibri" panose="020F0502020204030204" pitchFamily="34" charset="0"/>
                <a:cs typeface="Times New Roman" panose="02020603050405020304" pitchFamily="18" charset="0"/>
              </a:rPr>
              <a:t>∑</a:t>
            </a:r>
            <a:r>
              <a:rPr lang="es-ES" dirty="0">
                <a:latin typeface="TimesNewRomanPSMT"/>
                <a:ea typeface="Calibri" panose="020F0502020204030204" pitchFamily="34" charset="0"/>
                <a:cs typeface="TimesNewRomanPSMT"/>
              </a:rPr>
              <a:t> m(5,6,7,8,9,10,11)</a:t>
            </a:r>
            <a:endParaRPr lang="es-ES" sz="15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Marcador de número de diapositiva 1">
            <a:extLst>
              <a:ext uri="{FF2B5EF4-FFF2-40B4-BE49-F238E27FC236}">
                <a16:creationId xmlns:a16="http://schemas.microsoft.com/office/drawing/2014/main" id="{5D68FD69-64A7-450F-876C-599ACFBB85BE}"/>
              </a:ext>
            </a:extLst>
          </p:cNvPr>
          <p:cNvSpPr>
            <a:spLocks noGrp="1"/>
          </p:cNvSpPr>
          <p:nvPr>
            <p:ph type="sldNum" sz="quarter" idx="12"/>
          </p:nvPr>
        </p:nvSpPr>
        <p:spPr/>
        <p:txBody>
          <a:bodyPr/>
          <a:lstStyle/>
          <a:p>
            <a:fld id="{78733FC4-8689-4CA5-A153-34ADD6EFE592}" type="slidenum">
              <a:rPr lang="es-ES" smtClean="0"/>
              <a:t>134</a:t>
            </a:fld>
            <a:endParaRPr lang="es-ES"/>
          </a:p>
        </p:txBody>
      </p:sp>
    </p:spTree>
    <p:custDataLst>
      <p:tags r:id="rId1"/>
    </p:custDataLst>
    <p:extLst>
      <p:ext uri="{BB962C8B-B14F-4D97-AF65-F5344CB8AC3E}">
        <p14:creationId xmlns:p14="http://schemas.microsoft.com/office/powerpoint/2010/main" val="317693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6">
            <a:extLst>
              <a:ext uri="{FF2B5EF4-FFF2-40B4-BE49-F238E27FC236}">
                <a16:creationId xmlns:a16="http://schemas.microsoft.com/office/drawing/2014/main" id="{75B4E9D7-E684-4C1E-9C29-B3A138DE8050}"/>
              </a:ext>
            </a:extLst>
          </p:cNvPr>
          <p:cNvGraphicFramePr>
            <a:graphicFrameLocks noGrp="1"/>
          </p:cNvGraphicFramePr>
          <p:nvPr>
            <p:extLst>
              <p:ext uri="{D42A27DB-BD31-4B8C-83A1-F6EECF244321}">
                <p14:modId xmlns:p14="http://schemas.microsoft.com/office/powerpoint/2010/main" val="1873685060"/>
              </p:ext>
            </p:extLst>
          </p:nvPr>
        </p:nvGraphicFramePr>
        <p:xfrm>
          <a:off x="1843453" y="1745622"/>
          <a:ext cx="4230644" cy="1672212"/>
        </p:xfrm>
        <a:graphic>
          <a:graphicData uri="http://schemas.openxmlformats.org/drawingml/2006/table">
            <a:tbl>
              <a:tblPr firstRow="1" bandRow="1">
                <a:tableStyleId>{5940675A-B579-460E-94D1-54222C63F5DA}</a:tableStyleId>
              </a:tblPr>
              <a:tblGrid>
                <a:gridCol w="1057661">
                  <a:extLst>
                    <a:ext uri="{9D8B030D-6E8A-4147-A177-3AD203B41FA5}">
                      <a16:colId xmlns:a16="http://schemas.microsoft.com/office/drawing/2014/main" val="1960818796"/>
                    </a:ext>
                  </a:extLst>
                </a:gridCol>
                <a:gridCol w="1057661">
                  <a:extLst>
                    <a:ext uri="{9D8B030D-6E8A-4147-A177-3AD203B41FA5}">
                      <a16:colId xmlns:a16="http://schemas.microsoft.com/office/drawing/2014/main" val="1798018767"/>
                    </a:ext>
                  </a:extLst>
                </a:gridCol>
                <a:gridCol w="1057661">
                  <a:extLst>
                    <a:ext uri="{9D8B030D-6E8A-4147-A177-3AD203B41FA5}">
                      <a16:colId xmlns:a16="http://schemas.microsoft.com/office/drawing/2014/main" val="369861174"/>
                    </a:ext>
                  </a:extLst>
                </a:gridCol>
                <a:gridCol w="1057661">
                  <a:extLst>
                    <a:ext uri="{9D8B030D-6E8A-4147-A177-3AD203B41FA5}">
                      <a16:colId xmlns:a16="http://schemas.microsoft.com/office/drawing/2014/main" val="13575016"/>
                    </a:ext>
                  </a:extLst>
                </a:gridCol>
              </a:tblGrid>
              <a:tr h="418053">
                <a:tc>
                  <a:txBody>
                    <a:bodyPr/>
                    <a:lstStyle/>
                    <a:p>
                      <a:pPr algn="r"/>
                      <a:r>
                        <a:rPr lang="es-ES" sz="1200" b="1" dirty="0">
                          <a:solidFill>
                            <a:srgbClr val="7030A0"/>
                          </a:solidFill>
                        </a:rPr>
                        <a:t>0</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3</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2</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28328204"/>
                  </a:ext>
                </a:extLst>
              </a:tr>
              <a:tr h="418053">
                <a:tc>
                  <a:txBody>
                    <a:bodyPr/>
                    <a:lstStyle/>
                    <a:p>
                      <a:pPr algn="r"/>
                      <a:r>
                        <a:rPr lang="es-ES" sz="1200" b="1" dirty="0">
                          <a:solidFill>
                            <a:srgbClr val="7030A0"/>
                          </a:solidFill>
                        </a:rPr>
                        <a:t>4</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5</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7</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6</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10099308"/>
                  </a:ext>
                </a:extLst>
              </a:tr>
              <a:tr h="418053">
                <a:tc>
                  <a:txBody>
                    <a:bodyPr/>
                    <a:lstStyle/>
                    <a:p>
                      <a:pPr algn="r"/>
                      <a:r>
                        <a:rPr lang="es-ES" sz="1200" b="1" dirty="0">
                          <a:solidFill>
                            <a:srgbClr val="7030A0"/>
                          </a:solidFill>
                        </a:rPr>
                        <a:t>12</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13</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15</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14</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20124249"/>
                  </a:ext>
                </a:extLst>
              </a:tr>
              <a:tr h="418053">
                <a:tc>
                  <a:txBody>
                    <a:bodyPr/>
                    <a:lstStyle/>
                    <a:p>
                      <a:pPr algn="r"/>
                      <a:r>
                        <a:rPr lang="es-ES" sz="1200" b="1" dirty="0">
                          <a:solidFill>
                            <a:srgbClr val="7030A0"/>
                          </a:solidFill>
                        </a:rPr>
                        <a:t>8</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9</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11</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10</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78700675"/>
                  </a:ext>
                </a:extLst>
              </a:tr>
            </a:tbl>
          </a:graphicData>
        </a:graphic>
      </p:graphicFrame>
      <p:graphicFrame>
        <p:nvGraphicFramePr>
          <p:cNvPr id="6" name="Tabla 6">
            <a:extLst>
              <a:ext uri="{FF2B5EF4-FFF2-40B4-BE49-F238E27FC236}">
                <a16:creationId xmlns:a16="http://schemas.microsoft.com/office/drawing/2014/main" id="{CDBF867F-24F8-451D-820B-779FCBDA3884}"/>
              </a:ext>
            </a:extLst>
          </p:cNvPr>
          <p:cNvGraphicFramePr>
            <a:graphicFrameLocks noGrp="1"/>
          </p:cNvGraphicFramePr>
          <p:nvPr>
            <p:extLst>
              <p:ext uri="{D42A27DB-BD31-4B8C-83A1-F6EECF244321}">
                <p14:modId xmlns:p14="http://schemas.microsoft.com/office/powerpoint/2010/main" val="4160680711"/>
              </p:ext>
            </p:extLst>
          </p:nvPr>
        </p:nvGraphicFramePr>
        <p:xfrm>
          <a:off x="1768023" y="1815436"/>
          <a:ext cx="4230644" cy="1672212"/>
        </p:xfrm>
        <a:graphic>
          <a:graphicData uri="http://schemas.openxmlformats.org/drawingml/2006/table">
            <a:tbl>
              <a:tblPr firstRow="1" bandRow="1">
                <a:tableStyleId>{5940675A-B579-460E-94D1-54222C63F5DA}</a:tableStyleId>
              </a:tblPr>
              <a:tblGrid>
                <a:gridCol w="1057661">
                  <a:extLst>
                    <a:ext uri="{9D8B030D-6E8A-4147-A177-3AD203B41FA5}">
                      <a16:colId xmlns:a16="http://schemas.microsoft.com/office/drawing/2014/main" val="1960818796"/>
                    </a:ext>
                  </a:extLst>
                </a:gridCol>
                <a:gridCol w="1057661">
                  <a:extLst>
                    <a:ext uri="{9D8B030D-6E8A-4147-A177-3AD203B41FA5}">
                      <a16:colId xmlns:a16="http://schemas.microsoft.com/office/drawing/2014/main" val="1798018767"/>
                    </a:ext>
                  </a:extLst>
                </a:gridCol>
                <a:gridCol w="1057661">
                  <a:extLst>
                    <a:ext uri="{9D8B030D-6E8A-4147-A177-3AD203B41FA5}">
                      <a16:colId xmlns:a16="http://schemas.microsoft.com/office/drawing/2014/main" val="369861174"/>
                    </a:ext>
                  </a:extLst>
                </a:gridCol>
                <a:gridCol w="1057661">
                  <a:extLst>
                    <a:ext uri="{9D8B030D-6E8A-4147-A177-3AD203B41FA5}">
                      <a16:colId xmlns:a16="http://schemas.microsoft.com/office/drawing/2014/main" val="13575016"/>
                    </a:ext>
                  </a:extLst>
                </a:gridCol>
              </a:tblGrid>
              <a:tr h="418053">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extLst>
                  <a:ext uri="{0D108BD9-81ED-4DB2-BD59-A6C34878D82A}">
                    <a16:rowId xmlns:a16="http://schemas.microsoft.com/office/drawing/2014/main" val="4228328204"/>
                  </a:ext>
                </a:extLst>
              </a:tr>
              <a:tr h="418053">
                <a:tc>
                  <a:txBody>
                    <a:bodyPr/>
                    <a:lstStyle/>
                    <a:p>
                      <a:pPr algn="ctr"/>
                      <a:r>
                        <a:rPr lang="es-ES" sz="2000" dirty="0"/>
                        <a:t>0</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1</a:t>
                      </a:r>
                    </a:p>
                  </a:txBody>
                  <a:tcPr marL="103082" marR="103082" marT="51541" marB="51541"/>
                </a:tc>
                <a:extLst>
                  <a:ext uri="{0D108BD9-81ED-4DB2-BD59-A6C34878D82A}">
                    <a16:rowId xmlns:a16="http://schemas.microsoft.com/office/drawing/2014/main" val="4110099308"/>
                  </a:ext>
                </a:extLst>
              </a:tr>
              <a:tr h="418053">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extLst>
                  <a:ext uri="{0D108BD9-81ED-4DB2-BD59-A6C34878D82A}">
                    <a16:rowId xmlns:a16="http://schemas.microsoft.com/office/drawing/2014/main" val="2120124249"/>
                  </a:ext>
                </a:extLst>
              </a:tr>
              <a:tr h="418053">
                <a:tc>
                  <a:txBody>
                    <a:bodyPr/>
                    <a:lstStyle/>
                    <a:p>
                      <a:pPr algn="ctr"/>
                      <a:r>
                        <a:rPr lang="es-ES" sz="2000" dirty="0"/>
                        <a:t>1</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1</a:t>
                      </a:r>
                    </a:p>
                  </a:txBody>
                  <a:tcPr marL="103082" marR="103082" marT="51541" marB="51541"/>
                </a:tc>
                <a:extLst>
                  <a:ext uri="{0D108BD9-81ED-4DB2-BD59-A6C34878D82A}">
                    <a16:rowId xmlns:a16="http://schemas.microsoft.com/office/drawing/2014/main" val="3078700675"/>
                  </a:ext>
                </a:extLst>
              </a:tr>
            </a:tbl>
          </a:graphicData>
        </a:graphic>
      </p:graphicFrame>
      <p:cxnSp>
        <p:nvCxnSpPr>
          <p:cNvPr id="7" name="Conector recto 6">
            <a:extLst>
              <a:ext uri="{FF2B5EF4-FFF2-40B4-BE49-F238E27FC236}">
                <a16:creationId xmlns:a16="http://schemas.microsoft.com/office/drawing/2014/main" id="{12629822-5CD2-4A44-8AF6-46A1A0BDFAF1}"/>
              </a:ext>
            </a:extLst>
          </p:cNvPr>
          <p:cNvCxnSpPr/>
          <p:nvPr/>
        </p:nvCxnSpPr>
        <p:spPr>
          <a:xfrm flipH="1" flipV="1">
            <a:off x="1458461" y="1520161"/>
            <a:ext cx="314325" cy="314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Elipse 8">
            <a:extLst>
              <a:ext uri="{FF2B5EF4-FFF2-40B4-BE49-F238E27FC236}">
                <a16:creationId xmlns:a16="http://schemas.microsoft.com/office/drawing/2014/main" id="{4BBB408C-9DC6-4E71-9819-E813C49F48F9}"/>
              </a:ext>
            </a:extLst>
          </p:cNvPr>
          <p:cNvSpPr/>
          <p:nvPr/>
        </p:nvSpPr>
        <p:spPr>
          <a:xfrm>
            <a:off x="1768023" y="3026632"/>
            <a:ext cx="4477780" cy="440946"/>
          </a:xfrm>
          <a:prstGeom prst="ellipse">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1" name="Elipse 10">
            <a:extLst>
              <a:ext uri="{FF2B5EF4-FFF2-40B4-BE49-F238E27FC236}">
                <a16:creationId xmlns:a16="http://schemas.microsoft.com/office/drawing/2014/main" id="{DDAE1053-33A9-41B8-A72C-08D0A0311E7D}"/>
              </a:ext>
            </a:extLst>
          </p:cNvPr>
          <p:cNvSpPr/>
          <p:nvPr/>
        </p:nvSpPr>
        <p:spPr>
          <a:xfrm>
            <a:off x="3138982" y="2242310"/>
            <a:ext cx="1744466" cy="428288"/>
          </a:xfrm>
          <a:prstGeom prst="ellipse">
            <a:avLst/>
          </a:prstGeom>
          <a:solidFill>
            <a:srgbClr val="00B05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2" name="Elipse 11">
            <a:extLst>
              <a:ext uri="{FF2B5EF4-FFF2-40B4-BE49-F238E27FC236}">
                <a16:creationId xmlns:a16="http://schemas.microsoft.com/office/drawing/2014/main" id="{6FD1365B-9991-4339-82E9-0DE951ED2676}"/>
              </a:ext>
            </a:extLst>
          </p:cNvPr>
          <p:cNvSpPr/>
          <p:nvPr/>
        </p:nvSpPr>
        <p:spPr>
          <a:xfrm>
            <a:off x="4068865" y="2229651"/>
            <a:ext cx="1744466" cy="440946"/>
          </a:xfrm>
          <a:prstGeom prst="ellipse">
            <a:avLst/>
          </a:prstGeom>
          <a:solidFill>
            <a:srgbClr val="FF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nvGrpSpPr>
          <p:cNvPr id="13" name="Grupo 12">
            <a:extLst>
              <a:ext uri="{FF2B5EF4-FFF2-40B4-BE49-F238E27FC236}">
                <a16:creationId xmlns:a16="http://schemas.microsoft.com/office/drawing/2014/main" id="{6584EA7A-C717-48F3-8214-FDFE03F46C2B}"/>
              </a:ext>
            </a:extLst>
          </p:cNvPr>
          <p:cNvGrpSpPr/>
          <p:nvPr/>
        </p:nvGrpSpPr>
        <p:grpSpPr>
          <a:xfrm>
            <a:off x="1139569" y="1419380"/>
            <a:ext cx="4609551" cy="2091352"/>
            <a:chOff x="1606812" y="3459718"/>
            <a:chExt cx="6146067" cy="2788468"/>
          </a:xfrm>
        </p:grpSpPr>
        <p:sp>
          <p:nvSpPr>
            <p:cNvPr id="14" name="CuadroTexto 13">
              <a:extLst>
                <a:ext uri="{FF2B5EF4-FFF2-40B4-BE49-F238E27FC236}">
                  <a16:creationId xmlns:a16="http://schemas.microsoft.com/office/drawing/2014/main" id="{150E0852-1141-47AB-81BF-A53C4E4E7D19}"/>
                </a:ext>
              </a:extLst>
            </p:cNvPr>
            <p:cNvSpPr txBox="1"/>
            <p:nvPr/>
          </p:nvSpPr>
          <p:spPr>
            <a:xfrm>
              <a:off x="1606812" y="3581401"/>
              <a:ext cx="643765" cy="553997"/>
            </a:xfrm>
            <a:prstGeom prst="rect">
              <a:avLst/>
            </a:prstGeom>
            <a:noFill/>
          </p:spPr>
          <p:txBody>
            <a:bodyPr wrap="none" rtlCol="0">
              <a:spAutoFit/>
            </a:bodyPr>
            <a:lstStyle/>
            <a:p>
              <a:r>
                <a:rPr lang="es-ES" sz="2100" dirty="0"/>
                <a:t>ab</a:t>
              </a:r>
            </a:p>
          </p:txBody>
        </p:sp>
        <p:sp>
          <p:nvSpPr>
            <p:cNvPr id="15" name="CuadroTexto 14">
              <a:extLst>
                <a:ext uri="{FF2B5EF4-FFF2-40B4-BE49-F238E27FC236}">
                  <a16:creationId xmlns:a16="http://schemas.microsoft.com/office/drawing/2014/main" id="{BE549C5A-B84D-4F66-B172-69A94CF47F9A}"/>
                </a:ext>
              </a:extLst>
            </p:cNvPr>
            <p:cNvSpPr txBox="1"/>
            <p:nvPr/>
          </p:nvSpPr>
          <p:spPr>
            <a:xfrm>
              <a:off x="1732299" y="4033738"/>
              <a:ext cx="643765" cy="553997"/>
            </a:xfrm>
            <a:prstGeom prst="rect">
              <a:avLst/>
            </a:prstGeom>
            <a:noFill/>
          </p:spPr>
          <p:txBody>
            <a:bodyPr wrap="none" rtlCol="0">
              <a:spAutoFit/>
            </a:bodyPr>
            <a:lstStyle/>
            <a:p>
              <a:r>
                <a:rPr lang="es-ES" sz="2100" dirty="0"/>
                <a:t>00</a:t>
              </a:r>
            </a:p>
          </p:txBody>
        </p:sp>
        <p:sp>
          <p:nvSpPr>
            <p:cNvPr id="16" name="CuadroTexto 15">
              <a:extLst>
                <a:ext uri="{FF2B5EF4-FFF2-40B4-BE49-F238E27FC236}">
                  <a16:creationId xmlns:a16="http://schemas.microsoft.com/office/drawing/2014/main" id="{B11B1A67-1998-4944-9EF2-026B6B8678ED}"/>
                </a:ext>
              </a:extLst>
            </p:cNvPr>
            <p:cNvSpPr txBox="1"/>
            <p:nvPr/>
          </p:nvSpPr>
          <p:spPr>
            <a:xfrm>
              <a:off x="1716629" y="4561826"/>
              <a:ext cx="643765" cy="553997"/>
            </a:xfrm>
            <a:prstGeom prst="rect">
              <a:avLst/>
            </a:prstGeom>
            <a:noFill/>
          </p:spPr>
          <p:txBody>
            <a:bodyPr wrap="none" rtlCol="0">
              <a:spAutoFit/>
            </a:bodyPr>
            <a:lstStyle/>
            <a:p>
              <a:r>
                <a:rPr lang="es-ES" sz="2100" dirty="0"/>
                <a:t>01</a:t>
              </a:r>
            </a:p>
          </p:txBody>
        </p:sp>
        <p:sp>
          <p:nvSpPr>
            <p:cNvPr id="17" name="CuadroTexto 16">
              <a:extLst>
                <a:ext uri="{FF2B5EF4-FFF2-40B4-BE49-F238E27FC236}">
                  <a16:creationId xmlns:a16="http://schemas.microsoft.com/office/drawing/2014/main" id="{832956E0-C91F-406E-AB43-F0542A1F4EEA}"/>
                </a:ext>
              </a:extLst>
            </p:cNvPr>
            <p:cNvSpPr txBox="1"/>
            <p:nvPr/>
          </p:nvSpPr>
          <p:spPr>
            <a:xfrm>
              <a:off x="1701559" y="5128008"/>
              <a:ext cx="617092" cy="553997"/>
            </a:xfrm>
            <a:prstGeom prst="rect">
              <a:avLst/>
            </a:prstGeom>
            <a:noFill/>
          </p:spPr>
          <p:txBody>
            <a:bodyPr wrap="none" rtlCol="0">
              <a:spAutoFit/>
            </a:bodyPr>
            <a:lstStyle/>
            <a:p>
              <a:r>
                <a:rPr lang="es-ES" sz="2100" dirty="0"/>
                <a:t>11</a:t>
              </a:r>
            </a:p>
          </p:txBody>
        </p:sp>
        <p:sp>
          <p:nvSpPr>
            <p:cNvPr id="18" name="CuadroTexto 17">
              <a:extLst>
                <a:ext uri="{FF2B5EF4-FFF2-40B4-BE49-F238E27FC236}">
                  <a16:creationId xmlns:a16="http://schemas.microsoft.com/office/drawing/2014/main" id="{D43C7C3B-F840-46E2-8825-1F60E0D97050}"/>
                </a:ext>
              </a:extLst>
            </p:cNvPr>
            <p:cNvSpPr txBox="1"/>
            <p:nvPr/>
          </p:nvSpPr>
          <p:spPr>
            <a:xfrm>
              <a:off x="1702416" y="5694189"/>
              <a:ext cx="643765" cy="553997"/>
            </a:xfrm>
            <a:prstGeom prst="rect">
              <a:avLst/>
            </a:prstGeom>
            <a:noFill/>
          </p:spPr>
          <p:txBody>
            <a:bodyPr wrap="none" rtlCol="0">
              <a:spAutoFit/>
            </a:bodyPr>
            <a:lstStyle/>
            <a:p>
              <a:r>
                <a:rPr lang="es-ES" sz="2100" dirty="0"/>
                <a:t>10</a:t>
              </a:r>
            </a:p>
          </p:txBody>
        </p:sp>
        <p:grpSp>
          <p:nvGrpSpPr>
            <p:cNvPr id="19" name="Grupo 18">
              <a:extLst>
                <a:ext uri="{FF2B5EF4-FFF2-40B4-BE49-F238E27FC236}">
                  <a16:creationId xmlns:a16="http://schemas.microsoft.com/office/drawing/2014/main" id="{43116C8E-0626-491F-A27F-F8F621B773F6}"/>
                </a:ext>
              </a:extLst>
            </p:cNvPr>
            <p:cNvGrpSpPr/>
            <p:nvPr/>
          </p:nvGrpSpPr>
          <p:grpSpPr>
            <a:xfrm>
              <a:off x="2243920" y="3459718"/>
              <a:ext cx="5508959" cy="624204"/>
              <a:chOff x="2243920" y="3459718"/>
              <a:chExt cx="5508959" cy="624204"/>
            </a:xfrm>
          </p:grpSpPr>
          <p:sp>
            <p:nvSpPr>
              <p:cNvPr id="20" name="CuadroTexto 19">
                <a:extLst>
                  <a:ext uri="{FF2B5EF4-FFF2-40B4-BE49-F238E27FC236}">
                    <a16:creationId xmlns:a16="http://schemas.microsoft.com/office/drawing/2014/main" id="{01AFC6B2-123C-409C-B514-D774F58CB264}"/>
                  </a:ext>
                </a:extLst>
              </p:cNvPr>
              <p:cNvSpPr txBox="1"/>
              <p:nvPr/>
            </p:nvSpPr>
            <p:spPr>
              <a:xfrm>
                <a:off x="2243920" y="3459718"/>
                <a:ext cx="624531" cy="553997"/>
              </a:xfrm>
              <a:prstGeom prst="rect">
                <a:avLst/>
              </a:prstGeom>
              <a:noFill/>
            </p:spPr>
            <p:txBody>
              <a:bodyPr wrap="none" rtlCol="0">
                <a:spAutoFit/>
              </a:bodyPr>
              <a:lstStyle/>
              <a:p>
                <a:r>
                  <a:rPr lang="es-ES" sz="2100" dirty="0"/>
                  <a:t>cd</a:t>
                </a:r>
              </a:p>
            </p:txBody>
          </p:sp>
          <p:sp>
            <p:nvSpPr>
              <p:cNvPr id="21" name="CuadroTexto 20">
                <a:extLst>
                  <a:ext uri="{FF2B5EF4-FFF2-40B4-BE49-F238E27FC236}">
                    <a16:creationId xmlns:a16="http://schemas.microsoft.com/office/drawing/2014/main" id="{774F37C1-C39C-45C0-B975-7BEE4ECD9BC5}"/>
                  </a:ext>
                </a:extLst>
              </p:cNvPr>
              <p:cNvSpPr txBox="1"/>
              <p:nvPr/>
            </p:nvSpPr>
            <p:spPr>
              <a:xfrm>
                <a:off x="2956023" y="3529925"/>
                <a:ext cx="643765" cy="553997"/>
              </a:xfrm>
              <a:prstGeom prst="rect">
                <a:avLst/>
              </a:prstGeom>
              <a:noFill/>
            </p:spPr>
            <p:txBody>
              <a:bodyPr wrap="none" rtlCol="0">
                <a:spAutoFit/>
              </a:bodyPr>
              <a:lstStyle/>
              <a:p>
                <a:r>
                  <a:rPr lang="es-ES" sz="2100" dirty="0"/>
                  <a:t>00</a:t>
                </a:r>
              </a:p>
            </p:txBody>
          </p:sp>
          <p:sp>
            <p:nvSpPr>
              <p:cNvPr id="22" name="CuadroTexto 21">
                <a:extLst>
                  <a:ext uri="{FF2B5EF4-FFF2-40B4-BE49-F238E27FC236}">
                    <a16:creationId xmlns:a16="http://schemas.microsoft.com/office/drawing/2014/main" id="{C3AC35FF-AA29-47C1-A4FA-F8877DF2DCE2}"/>
                  </a:ext>
                </a:extLst>
              </p:cNvPr>
              <p:cNvSpPr txBox="1"/>
              <p:nvPr/>
            </p:nvSpPr>
            <p:spPr>
              <a:xfrm>
                <a:off x="4257661" y="3459718"/>
                <a:ext cx="643765" cy="553997"/>
              </a:xfrm>
              <a:prstGeom prst="rect">
                <a:avLst/>
              </a:prstGeom>
              <a:noFill/>
            </p:spPr>
            <p:txBody>
              <a:bodyPr wrap="none" rtlCol="0">
                <a:spAutoFit/>
              </a:bodyPr>
              <a:lstStyle/>
              <a:p>
                <a:r>
                  <a:rPr lang="es-ES" sz="2100" dirty="0"/>
                  <a:t>01</a:t>
                </a:r>
              </a:p>
            </p:txBody>
          </p:sp>
          <p:sp>
            <p:nvSpPr>
              <p:cNvPr id="23" name="CuadroTexto 22">
                <a:extLst>
                  <a:ext uri="{FF2B5EF4-FFF2-40B4-BE49-F238E27FC236}">
                    <a16:creationId xmlns:a16="http://schemas.microsoft.com/office/drawing/2014/main" id="{080E55AB-209D-44E1-A851-6D6347272E7E}"/>
                  </a:ext>
                </a:extLst>
              </p:cNvPr>
              <p:cNvSpPr txBox="1"/>
              <p:nvPr/>
            </p:nvSpPr>
            <p:spPr>
              <a:xfrm>
                <a:off x="5593892" y="3459718"/>
                <a:ext cx="617092" cy="553997"/>
              </a:xfrm>
              <a:prstGeom prst="rect">
                <a:avLst/>
              </a:prstGeom>
              <a:noFill/>
            </p:spPr>
            <p:txBody>
              <a:bodyPr wrap="none" rtlCol="0">
                <a:spAutoFit/>
              </a:bodyPr>
              <a:lstStyle/>
              <a:p>
                <a:r>
                  <a:rPr lang="es-ES" sz="2100" dirty="0"/>
                  <a:t>11</a:t>
                </a:r>
              </a:p>
            </p:txBody>
          </p:sp>
          <p:sp>
            <p:nvSpPr>
              <p:cNvPr id="24" name="CuadroTexto 23">
                <a:extLst>
                  <a:ext uri="{FF2B5EF4-FFF2-40B4-BE49-F238E27FC236}">
                    <a16:creationId xmlns:a16="http://schemas.microsoft.com/office/drawing/2014/main" id="{ADDF5D02-615C-4F65-AD7D-435865305377}"/>
                  </a:ext>
                </a:extLst>
              </p:cNvPr>
              <p:cNvSpPr txBox="1"/>
              <p:nvPr/>
            </p:nvSpPr>
            <p:spPr>
              <a:xfrm>
                <a:off x="7109114" y="3529925"/>
                <a:ext cx="643765" cy="553997"/>
              </a:xfrm>
              <a:prstGeom prst="rect">
                <a:avLst/>
              </a:prstGeom>
              <a:noFill/>
            </p:spPr>
            <p:txBody>
              <a:bodyPr wrap="none" rtlCol="0">
                <a:spAutoFit/>
              </a:bodyPr>
              <a:lstStyle/>
              <a:p>
                <a:r>
                  <a:rPr lang="es-ES" sz="2100" dirty="0"/>
                  <a:t>10</a:t>
                </a:r>
              </a:p>
            </p:txBody>
          </p:sp>
        </p:grpSp>
      </p:grpSp>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05ECB6B4-5713-42E4-ABF5-90B4EACD316E}"/>
                  </a:ext>
                </a:extLst>
              </p:cNvPr>
              <p:cNvSpPr txBox="1"/>
              <p:nvPr/>
            </p:nvSpPr>
            <p:spPr>
              <a:xfrm>
                <a:off x="5333510" y="3691422"/>
                <a:ext cx="1117623" cy="1482457"/>
              </a:xfrm>
              <a:prstGeom prst="rect">
                <a:avLst/>
              </a:prstGeom>
              <a:solidFill>
                <a:srgbClr val="CBD8EF"/>
              </a:solidFill>
              <a:ln>
                <a:solidFill>
                  <a:schemeClr val="accent1">
                    <a:shade val="50000"/>
                  </a:schemeClr>
                </a:solidFill>
              </a:ln>
            </p:spPr>
            <p:txBody>
              <a:bodyPr wrap="square" rtlCol="0">
                <a:spAutoFit/>
              </a:bodyPr>
              <a:lstStyle/>
              <a:p>
                <a:pPr algn="ctr"/>
                <a:r>
                  <a:rPr lang="es-ES" sz="1500" dirty="0"/>
                  <a:t>a  b  c  d</a:t>
                </a:r>
              </a:p>
              <a:p>
                <a:pPr algn="ctr"/>
                <a:r>
                  <a:rPr lang="es-ES" sz="1500" dirty="0"/>
                  <a:t>1 0  0  0</a:t>
                </a:r>
              </a:p>
              <a:p>
                <a:pPr algn="ctr"/>
                <a:r>
                  <a:rPr lang="es-ES" sz="1500" dirty="0"/>
                  <a:t>1 0  0  1</a:t>
                </a:r>
              </a:p>
              <a:p>
                <a:pPr algn="ctr"/>
                <a:r>
                  <a:rPr lang="es-ES" sz="1500" dirty="0"/>
                  <a:t>1 0  1  1</a:t>
                </a:r>
              </a:p>
              <a:p>
                <a:pPr algn="ctr"/>
                <a:r>
                  <a:rPr lang="es-ES" sz="1500" dirty="0"/>
                  <a:t>1 0  1  0</a:t>
                </a:r>
              </a:p>
              <a:p>
                <a:pPr algn="ctr"/>
                <a14:m>
                  <m:oMathPara xmlns:m="http://schemas.openxmlformats.org/officeDocument/2006/math">
                    <m:oMathParaPr>
                      <m:jc m:val="centerGroup"/>
                    </m:oMathParaPr>
                    <m:oMath xmlns:m="http://schemas.openxmlformats.org/officeDocument/2006/math">
                      <m:r>
                        <a:rPr lang="es-ES" sz="1500" i="1">
                          <a:latin typeface="Cambria Math" panose="02040503050406030204" pitchFamily="18" charset="0"/>
                          <a:ea typeface="Calibri" panose="020F0502020204030204" pitchFamily="34" charset="0"/>
                          <a:cs typeface="TimesNewRomanPSMT"/>
                        </a:rPr>
                        <m:t>𝑎</m:t>
                      </m:r>
                      <m:acc>
                        <m:accPr>
                          <m:chr m:val="̅"/>
                          <m:ctrlPr>
                            <a:rPr lang="es-ES" sz="1500" i="1">
                              <a:latin typeface="Cambria Math" panose="02040503050406030204" pitchFamily="18" charset="0"/>
                              <a:ea typeface="Calibri" panose="020F0502020204030204" pitchFamily="34" charset="0"/>
                              <a:cs typeface="TimesNewRomanPSMT"/>
                            </a:rPr>
                          </m:ctrlPr>
                        </m:accPr>
                        <m:e>
                          <m:r>
                            <a:rPr lang="es-ES" sz="1500" i="1">
                              <a:latin typeface="Cambria Math" panose="02040503050406030204" pitchFamily="18" charset="0"/>
                              <a:ea typeface="Calibri" panose="020F0502020204030204" pitchFamily="34" charset="0"/>
                              <a:cs typeface="TimesNewRomanPSMT"/>
                            </a:rPr>
                            <m:t>𝑏</m:t>
                          </m:r>
                        </m:e>
                      </m:acc>
                    </m:oMath>
                  </m:oMathPara>
                </a14:m>
                <a:endParaRPr lang="es-ES" sz="1500" dirty="0"/>
              </a:p>
            </p:txBody>
          </p:sp>
        </mc:Choice>
        <mc:Fallback xmlns="">
          <p:sp>
            <p:nvSpPr>
              <p:cNvPr id="25" name="CuadroTexto 24">
                <a:extLst>
                  <a:ext uri="{FF2B5EF4-FFF2-40B4-BE49-F238E27FC236}">
                    <a16:creationId xmlns:a16="http://schemas.microsoft.com/office/drawing/2014/main" id="{05ECB6B4-5713-42E4-ABF5-90B4EACD316E}"/>
                  </a:ext>
                </a:extLst>
              </p:cNvPr>
              <p:cNvSpPr txBox="1">
                <a:spLocks noRot="1" noChangeAspect="1" noMove="1" noResize="1" noEditPoints="1" noAdjustHandles="1" noChangeArrowheads="1" noChangeShapeType="1" noTextEdit="1"/>
              </p:cNvSpPr>
              <p:nvPr/>
            </p:nvSpPr>
            <p:spPr>
              <a:xfrm>
                <a:off x="5333510" y="3691422"/>
                <a:ext cx="1117623" cy="1482457"/>
              </a:xfrm>
              <a:prstGeom prst="rect">
                <a:avLst/>
              </a:prstGeom>
              <a:blipFill>
                <a:blip r:embed="rId3"/>
                <a:stretch>
                  <a:fillRect t="-816"/>
                </a:stretch>
              </a:blipFill>
              <a:ln>
                <a:solidFill>
                  <a:schemeClr val="accent1">
                    <a:shade val="50000"/>
                  </a:schemeClr>
                </a:solid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6" name="CuadroTexto 25">
                <a:extLst>
                  <a:ext uri="{FF2B5EF4-FFF2-40B4-BE49-F238E27FC236}">
                    <a16:creationId xmlns:a16="http://schemas.microsoft.com/office/drawing/2014/main" id="{867FE2B5-6233-4647-A6DD-44EFCDDC3C82}"/>
                  </a:ext>
                </a:extLst>
              </p:cNvPr>
              <p:cNvSpPr txBox="1"/>
              <p:nvPr/>
            </p:nvSpPr>
            <p:spPr>
              <a:xfrm>
                <a:off x="3793712" y="3721599"/>
                <a:ext cx="1117623" cy="1015663"/>
              </a:xfrm>
              <a:prstGeom prst="rect">
                <a:avLst/>
              </a:prstGeom>
              <a:solidFill>
                <a:srgbClr val="FFB8B8"/>
              </a:solidFill>
              <a:ln>
                <a:solidFill>
                  <a:schemeClr val="accent1">
                    <a:shade val="50000"/>
                  </a:schemeClr>
                </a:solidFill>
              </a:ln>
            </p:spPr>
            <p:txBody>
              <a:bodyPr wrap="square" rtlCol="0">
                <a:spAutoFit/>
              </a:bodyPr>
              <a:lstStyle/>
              <a:p>
                <a:pPr algn="ctr"/>
                <a:r>
                  <a:rPr lang="es-ES" sz="1500" dirty="0"/>
                  <a:t>a  b  c  d</a:t>
                </a:r>
              </a:p>
              <a:p>
                <a:pPr algn="ctr"/>
                <a:r>
                  <a:rPr lang="es-ES" sz="1500" dirty="0"/>
                  <a:t>0  1  1  1</a:t>
                </a:r>
              </a:p>
              <a:p>
                <a:pPr algn="ctr"/>
                <a:r>
                  <a:rPr lang="es-ES" sz="1500" dirty="0"/>
                  <a:t>0  1  1  0</a:t>
                </a:r>
              </a:p>
              <a:p>
                <a:pPr algn="ctr"/>
                <a14:m>
                  <m:oMathPara xmlns:m="http://schemas.openxmlformats.org/officeDocument/2006/math">
                    <m:oMathParaPr>
                      <m:jc m:val="centerGroup"/>
                    </m:oMathParaPr>
                    <m:oMath xmlns:m="http://schemas.openxmlformats.org/officeDocument/2006/math">
                      <m:acc>
                        <m:accPr>
                          <m:chr m:val="̅"/>
                          <m:ctrlPr>
                            <a:rPr lang="es-ES" sz="1500" i="1">
                              <a:latin typeface="Cambria Math" panose="02040503050406030204" pitchFamily="18" charset="0"/>
                              <a:ea typeface="Calibri" panose="020F0502020204030204" pitchFamily="34" charset="0"/>
                              <a:cs typeface="TimesNewRomanPSMT"/>
                            </a:rPr>
                          </m:ctrlPr>
                        </m:accPr>
                        <m:e>
                          <m:r>
                            <a:rPr lang="es-ES" sz="1500" i="1">
                              <a:latin typeface="Cambria Math" panose="02040503050406030204" pitchFamily="18" charset="0"/>
                              <a:ea typeface="Calibri" panose="020F0502020204030204" pitchFamily="34" charset="0"/>
                              <a:cs typeface="TimesNewRomanPSMT"/>
                            </a:rPr>
                            <m:t>𝑎</m:t>
                          </m:r>
                        </m:e>
                      </m:acc>
                      <m:r>
                        <a:rPr lang="es-ES" sz="1500" i="1">
                          <a:latin typeface="Cambria Math" panose="02040503050406030204" pitchFamily="18" charset="0"/>
                          <a:ea typeface="Calibri" panose="020F0502020204030204" pitchFamily="34" charset="0"/>
                          <a:cs typeface="TimesNewRomanPSMT"/>
                        </a:rPr>
                        <m:t>𝑏𝑐</m:t>
                      </m:r>
                    </m:oMath>
                  </m:oMathPara>
                </a14:m>
                <a:endParaRPr lang="es-ES" sz="1500" dirty="0"/>
              </a:p>
            </p:txBody>
          </p:sp>
        </mc:Choice>
        <mc:Fallback xmlns="">
          <p:sp>
            <p:nvSpPr>
              <p:cNvPr id="26" name="CuadroTexto 25">
                <a:extLst>
                  <a:ext uri="{FF2B5EF4-FFF2-40B4-BE49-F238E27FC236}">
                    <a16:creationId xmlns:a16="http://schemas.microsoft.com/office/drawing/2014/main" id="{867FE2B5-6233-4647-A6DD-44EFCDDC3C82}"/>
                  </a:ext>
                </a:extLst>
              </p:cNvPr>
              <p:cNvSpPr txBox="1">
                <a:spLocks noRot="1" noChangeAspect="1" noMove="1" noResize="1" noEditPoints="1" noAdjustHandles="1" noChangeArrowheads="1" noChangeShapeType="1" noTextEdit="1"/>
              </p:cNvSpPr>
              <p:nvPr/>
            </p:nvSpPr>
            <p:spPr>
              <a:xfrm>
                <a:off x="3793712" y="3721599"/>
                <a:ext cx="1117623" cy="1015663"/>
              </a:xfrm>
              <a:prstGeom prst="rect">
                <a:avLst/>
              </a:prstGeom>
              <a:blipFill>
                <a:blip r:embed="rId4"/>
                <a:stretch>
                  <a:fillRect t="-592"/>
                </a:stretch>
              </a:blipFill>
              <a:ln>
                <a:solidFill>
                  <a:schemeClr val="accent1">
                    <a:shade val="50000"/>
                  </a:schemeClr>
                </a:solid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7" name="CuadroTexto 26">
                <a:extLst>
                  <a:ext uri="{FF2B5EF4-FFF2-40B4-BE49-F238E27FC236}">
                    <a16:creationId xmlns:a16="http://schemas.microsoft.com/office/drawing/2014/main" id="{8317EA1F-464C-437D-A38A-10A5084FB2EE}"/>
                  </a:ext>
                </a:extLst>
              </p:cNvPr>
              <p:cNvSpPr txBox="1"/>
              <p:nvPr/>
            </p:nvSpPr>
            <p:spPr>
              <a:xfrm>
                <a:off x="2128902" y="3776705"/>
                <a:ext cx="1128704" cy="1015663"/>
              </a:xfrm>
              <a:prstGeom prst="rect">
                <a:avLst/>
              </a:prstGeom>
              <a:solidFill>
                <a:srgbClr val="B8E9CE"/>
              </a:solidFill>
              <a:ln>
                <a:solidFill>
                  <a:schemeClr val="accent1">
                    <a:shade val="50000"/>
                  </a:schemeClr>
                </a:solidFill>
              </a:ln>
            </p:spPr>
            <p:txBody>
              <a:bodyPr wrap="square" rtlCol="0">
                <a:spAutoFit/>
              </a:bodyPr>
              <a:lstStyle/>
              <a:p>
                <a:pPr algn="ctr"/>
                <a:r>
                  <a:rPr lang="es-ES" sz="1500" dirty="0"/>
                  <a:t>a  b  c  d</a:t>
                </a:r>
              </a:p>
              <a:p>
                <a:pPr algn="ctr"/>
                <a:r>
                  <a:rPr lang="es-ES" sz="1500" dirty="0"/>
                  <a:t>0  1  0  1</a:t>
                </a:r>
              </a:p>
              <a:p>
                <a:pPr algn="ctr"/>
                <a:r>
                  <a:rPr lang="es-ES" sz="1500" dirty="0"/>
                  <a:t>0  1  1  1</a:t>
                </a:r>
              </a:p>
              <a:p>
                <a:pPr algn="ctr"/>
                <a14:m>
                  <m:oMathPara xmlns:m="http://schemas.openxmlformats.org/officeDocument/2006/math">
                    <m:oMathParaPr>
                      <m:jc m:val="centerGroup"/>
                    </m:oMathParaPr>
                    <m:oMath xmlns:m="http://schemas.openxmlformats.org/officeDocument/2006/math">
                      <m:acc>
                        <m:accPr>
                          <m:chr m:val="̅"/>
                          <m:ctrlPr>
                            <a:rPr lang="es-ES" sz="1500" i="1">
                              <a:latin typeface="Cambria Math" panose="02040503050406030204" pitchFamily="18" charset="0"/>
                              <a:ea typeface="Calibri" panose="020F0502020204030204" pitchFamily="34" charset="0"/>
                              <a:cs typeface="TimesNewRomanPSMT"/>
                            </a:rPr>
                          </m:ctrlPr>
                        </m:accPr>
                        <m:e>
                          <m:r>
                            <a:rPr lang="es-ES" sz="1500" i="1">
                              <a:latin typeface="Cambria Math" panose="02040503050406030204" pitchFamily="18" charset="0"/>
                              <a:ea typeface="Calibri" panose="020F0502020204030204" pitchFamily="34" charset="0"/>
                              <a:cs typeface="TimesNewRomanPSMT"/>
                            </a:rPr>
                            <m:t>𝑎</m:t>
                          </m:r>
                        </m:e>
                      </m:acc>
                      <m:r>
                        <a:rPr lang="es-ES" sz="1500" i="1">
                          <a:latin typeface="Cambria Math" panose="02040503050406030204" pitchFamily="18" charset="0"/>
                          <a:ea typeface="Calibri" panose="020F0502020204030204" pitchFamily="34" charset="0"/>
                          <a:cs typeface="TimesNewRomanPSMT"/>
                        </a:rPr>
                        <m:t>𝑏𝑑</m:t>
                      </m:r>
                    </m:oMath>
                  </m:oMathPara>
                </a14:m>
                <a:endParaRPr lang="es-ES" sz="1500" dirty="0"/>
              </a:p>
            </p:txBody>
          </p:sp>
        </mc:Choice>
        <mc:Fallback xmlns="">
          <p:sp>
            <p:nvSpPr>
              <p:cNvPr id="27" name="CuadroTexto 26">
                <a:extLst>
                  <a:ext uri="{FF2B5EF4-FFF2-40B4-BE49-F238E27FC236}">
                    <a16:creationId xmlns:a16="http://schemas.microsoft.com/office/drawing/2014/main" id="{8317EA1F-464C-437D-A38A-10A5084FB2EE}"/>
                  </a:ext>
                </a:extLst>
              </p:cNvPr>
              <p:cNvSpPr txBox="1">
                <a:spLocks noRot="1" noChangeAspect="1" noMove="1" noResize="1" noEditPoints="1" noAdjustHandles="1" noChangeArrowheads="1" noChangeShapeType="1" noTextEdit="1"/>
              </p:cNvSpPr>
              <p:nvPr/>
            </p:nvSpPr>
            <p:spPr>
              <a:xfrm>
                <a:off x="2128902" y="3776705"/>
                <a:ext cx="1128704" cy="1015663"/>
              </a:xfrm>
              <a:prstGeom prst="rect">
                <a:avLst/>
              </a:prstGeom>
              <a:blipFill>
                <a:blip r:embed="rId5"/>
                <a:stretch>
                  <a:fillRect t="-1190"/>
                </a:stretch>
              </a:blipFill>
              <a:ln>
                <a:solidFill>
                  <a:schemeClr val="accent1">
                    <a:shade val="50000"/>
                  </a:schemeClr>
                </a:solidFill>
              </a:ln>
            </p:spPr>
            <p:txBody>
              <a:bodyPr/>
              <a:lstStyle/>
              <a:p>
                <a:r>
                  <a:rPr lang="es-ES">
                    <a:noFill/>
                  </a:rPr>
                  <a:t> </a:t>
                </a:r>
              </a:p>
            </p:txBody>
          </p:sp>
        </mc:Fallback>
      </mc:AlternateContent>
      <p:sp>
        <p:nvSpPr>
          <p:cNvPr id="29" name="Rectángulo 28">
            <a:extLst>
              <a:ext uri="{FF2B5EF4-FFF2-40B4-BE49-F238E27FC236}">
                <a16:creationId xmlns:a16="http://schemas.microsoft.com/office/drawing/2014/main" id="{4DFD758A-03DE-4D2A-A74B-05E75DDAF94C}"/>
              </a:ext>
            </a:extLst>
          </p:cNvPr>
          <p:cNvSpPr/>
          <p:nvPr/>
        </p:nvSpPr>
        <p:spPr>
          <a:xfrm>
            <a:off x="112771" y="893289"/>
            <a:ext cx="3144835" cy="374077"/>
          </a:xfrm>
          <a:prstGeom prst="rect">
            <a:avLst/>
          </a:prstGeom>
        </p:spPr>
        <p:txBody>
          <a:bodyPr wrap="none">
            <a:spAutoFit/>
          </a:bodyPr>
          <a:lstStyle/>
          <a:p>
            <a:pPr>
              <a:lnSpc>
                <a:spcPct val="107000"/>
              </a:lnSpc>
            </a:pPr>
            <a:r>
              <a:rPr lang="es-ES" dirty="0">
                <a:latin typeface="TimesNewRomanPSMT"/>
                <a:ea typeface="Calibri" panose="020F0502020204030204" pitchFamily="34" charset="0"/>
                <a:cs typeface="TimesNewRomanPSMT"/>
              </a:rPr>
              <a:t>f(</a:t>
            </a:r>
            <a:r>
              <a:rPr lang="es-ES" dirty="0" err="1">
                <a:latin typeface="TimesNewRomanPSMT"/>
                <a:ea typeface="Calibri" panose="020F0502020204030204" pitchFamily="34" charset="0"/>
                <a:cs typeface="TimesNewRomanPSMT"/>
              </a:rPr>
              <a:t>a,b,c,d</a:t>
            </a:r>
            <a:r>
              <a:rPr lang="es-ES" dirty="0">
                <a:latin typeface="TimesNewRomanPSMT"/>
                <a:ea typeface="Calibri" panose="020F0502020204030204" pitchFamily="34" charset="0"/>
                <a:cs typeface="TimesNewRomanPSMT"/>
              </a:rPr>
              <a:t>) =</a:t>
            </a:r>
            <a:r>
              <a:rPr lang="en-US" dirty="0">
                <a:latin typeface="Arial Unicode MS"/>
                <a:ea typeface="Calibri" panose="020F0502020204030204" pitchFamily="34" charset="0"/>
                <a:cs typeface="Times New Roman" panose="02020603050405020304" pitchFamily="18" charset="0"/>
              </a:rPr>
              <a:t>∑</a:t>
            </a:r>
            <a:r>
              <a:rPr lang="es-ES" dirty="0">
                <a:latin typeface="TimesNewRomanPSMT"/>
                <a:ea typeface="Calibri" panose="020F0502020204030204" pitchFamily="34" charset="0"/>
                <a:cs typeface="TimesNewRomanPSMT"/>
              </a:rPr>
              <a:t> m(5,6,7,8,9,10,11)</a:t>
            </a:r>
            <a:endParaRPr lang="es-ES" sz="1500" dirty="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0" name="Rectángulo 29">
                <a:extLst>
                  <a:ext uri="{FF2B5EF4-FFF2-40B4-BE49-F238E27FC236}">
                    <a16:creationId xmlns:a16="http://schemas.microsoft.com/office/drawing/2014/main" id="{C32307AF-4BE0-4FBF-9CB1-F9DAD8AE61C9}"/>
                  </a:ext>
                </a:extLst>
              </p:cNvPr>
              <p:cNvSpPr/>
              <p:nvPr/>
            </p:nvSpPr>
            <p:spPr>
              <a:xfrm>
                <a:off x="3235102" y="893289"/>
                <a:ext cx="3508598" cy="378437"/>
              </a:xfrm>
              <a:prstGeom prst="rect">
                <a:avLst/>
              </a:prstGeom>
            </p:spPr>
            <p:txBody>
              <a:bodyPr wrap="square">
                <a:spAutoFit/>
              </a:bodyPr>
              <a:lstStyle/>
              <a:p>
                <a:pPr>
                  <a:lnSpc>
                    <a:spcPct val="107000"/>
                  </a:lnSpc>
                </a:pPr>
                <a:r>
                  <a:rPr lang="es-ES" dirty="0">
                    <a:latin typeface="TimesNewRomanPSMT"/>
                    <a:ea typeface="Calibri" panose="020F0502020204030204" pitchFamily="34" charset="0"/>
                    <a:cs typeface="TimesNewRomanPSMT"/>
                    <a:sym typeface="Wingdings" panose="05000000000000000000" pitchFamily="2" charset="2"/>
                  </a:rPr>
                  <a:t></a:t>
                </a:r>
                <a:r>
                  <a:rPr lang="es-ES" dirty="0">
                    <a:latin typeface="TimesNewRomanPSMT"/>
                    <a:ea typeface="Calibri" panose="020F0502020204030204" pitchFamily="34" charset="0"/>
                    <a:cs typeface="TimesNewRomanPSMT"/>
                  </a:rPr>
                  <a:t>f(</a:t>
                </a:r>
                <a:r>
                  <a:rPr lang="es-ES" dirty="0" err="1">
                    <a:latin typeface="TimesNewRomanPSMT"/>
                    <a:ea typeface="Calibri" panose="020F0502020204030204" pitchFamily="34" charset="0"/>
                    <a:cs typeface="TimesNewRomanPSMT"/>
                  </a:rPr>
                  <a:t>a,b,c,d</a:t>
                </a:r>
                <a:r>
                  <a:rPr lang="es-ES" dirty="0">
                    <a:latin typeface="TimesNewRomanPSMT"/>
                    <a:ea typeface="Calibri" panose="020F0502020204030204" pitchFamily="34" charset="0"/>
                    <a:cs typeface="TimesNewRomanPSMT"/>
                  </a:rPr>
                  <a:t>) =</a:t>
                </a:r>
                <a:r>
                  <a:rPr lang="es-ES" dirty="0">
                    <a:ea typeface="Calibri" panose="020F0502020204030204" pitchFamily="34" charset="0"/>
                    <a:cs typeface="TimesNewRomanPSMT"/>
                  </a:rPr>
                  <a:t> </a:t>
                </a:r>
                <a14:m>
                  <m:oMath xmlns:m="http://schemas.openxmlformats.org/officeDocument/2006/math">
                    <m:acc>
                      <m:accPr>
                        <m:chr m:val="̅"/>
                        <m:ctrlPr>
                          <a:rPr lang="es-ES" i="1">
                            <a:latin typeface="Cambria Math" panose="02040503050406030204" pitchFamily="18" charset="0"/>
                            <a:ea typeface="Calibri" panose="020F0502020204030204" pitchFamily="34" charset="0"/>
                            <a:cs typeface="TimesNewRomanPSMT"/>
                          </a:rPr>
                        </m:ctrlPr>
                      </m:accPr>
                      <m:e>
                        <m:r>
                          <a:rPr lang="es-ES" i="1">
                            <a:latin typeface="Cambria Math" panose="02040503050406030204" pitchFamily="18" charset="0"/>
                            <a:ea typeface="Calibri" panose="020F0502020204030204" pitchFamily="34" charset="0"/>
                            <a:cs typeface="TimesNewRomanPSMT"/>
                          </a:rPr>
                          <m:t>𝑎</m:t>
                        </m:r>
                      </m:e>
                    </m:acc>
                    <m:r>
                      <a:rPr lang="es-ES" i="1">
                        <a:latin typeface="Cambria Math" panose="02040503050406030204" pitchFamily="18" charset="0"/>
                        <a:ea typeface="Calibri" panose="020F0502020204030204" pitchFamily="34" charset="0"/>
                        <a:cs typeface="TimesNewRomanPSMT"/>
                      </a:rPr>
                      <m:t>𝑏𝑑</m:t>
                    </m:r>
                  </m:oMath>
                </a14:m>
                <a:r>
                  <a:rPr lang="es-ES" dirty="0">
                    <a:latin typeface="Calibri" panose="020F0502020204030204" pitchFamily="34" charset="0"/>
                    <a:ea typeface="Calibri" panose="020F0502020204030204" pitchFamily="34" charset="0"/>
                    <a:cs typeface="Times New Roman" panose="02020603050405020304" pitchFamily="18" charset="0"/>
                  </a:rPr>
                  <a:t>+</a:t>
                </a:r>
                <a:r>
                  <a:rPr lang="es-ES" dirty="0">
                    <a:ea typeface="Calibri" panose="020F0502020204030204" pitchFamily="34" charset="0"/>
                    <a:cs typeface="TimesNewRomanPSMT"/>
                  </a:rPr>
                  <a:t> </a:t>
                </a:r>
                <a14:m>
                  <m:oMath xmlns:m="http://schemas.openxmlformats.org/officeDocument/2006/math">
                    <m:acc>
                      <m:accPr>
                        <m:chr m:val="̅"/>
                        <m:ctrlPr>
                          <a:rPr lang="es-ES" i="1">
                            <a:latin typeface="Cambria Math" panose="02040503050406030204" pitchFamily="18" charset="0"/>
                            <a:ea typeface="Calibri" panose="020F0502020204030204" pitchFamily="34" charset="0"/>
                            <a:cs typeface="TimesNewRomanPSMT"/>
                          </a:rPr>
                        </m:ctrlPr>
                      </m:accPr>
                      <m:e>
                        <m:r>
                          <a:rPr lang="es-ES" i="1">
                            <a:latin typeface="Cambria Math" panose="02040503050406030204" pitchFamily="18" charset="0"/>
                            <a:ea typeface="Calibri" panose="020F0502020204030204" pitchFamily="34" charset="0"/>
                            <a:cs typeface="TimesNewRomanPSMT"/>
                          </a:rPr>
                          <m:t>𝑎</m:t>
                        </m:r>
                      </m:e>
                    </m:acc>
                    <m:r>
                      <a:rPr lang="es-ES" i="1">
                        <a:latin typeface="Cambria Math" panose="02040503050406030204" pitchFamily="18" charset="0"/>
                        <a:ea typeface="Calibri" panose="020F0502020204030204" pitchFamily="34" charset="0"/>
                        <a:cs typeface="TimesNewRomanPSMT"/>
                      </a:rPr>
                      <m:t>𝑏𝑐</m:t>
                    </m:r>
                  </m:oMath>
                </a14:m>
                <a:r>
                  <a:rPr lang="es-ES" dirty="0">
                    <a:latin typeface="Calibri" panose="020F0502020204030204" pitchFamily="34" charset="0"/>
                    <a:ea typeface="Calibri" panose="020F0502020204030204" pitchFamily="34" charset="0"/>
                    <a:cs typeface="Times New Roman" panose="02020603050405020304" pitchFamily="18" charset="0"/>
                  </a:rPr>
                  <a:t>+</a:t>
                </a:r>
                <a14:m>
                  <m:oMath xmlns:m="http://schemas.openxmlformats.org/officeDocument/2006/math">
                    <m:r>
                      <a:rPr lang="es-ES" i="1">
                        <a:latin typeface="Cambria Math" panose="02040503050406030204" pitchFamily="18" charset="0"/>
                        <a:ea typeface="Calibri" panose="020F0502020204030204" pitchFamily="34" charset="0"/>
                        <a:cs typeface="TimesNewRomanPSMT"/>
                      </a:rPr>
                      <m:t>𝑎</m:t>
                    </m:r>
                    <m:acc>
                      <m:accPr>
                        <m:chr m:val="̅"/>
                        <m:ctrlPr>
                          <a:rPr lang="es-ES" i="1">
                            <a:latin typeface="Cambria Math" panose="02040503050406030204" pitchFamily="18" charset="0"/>
                            <a:ea typeface="Calibri" panose="020F0502020204030204" pitchFamily="34" charset="0"/>
                            <a:cs typeface="TimesNewRomanPSMT"/>
                          </a:rPr>
                        </m:ctrlPr>
                      </m:accPr>
                      <m:e>
                        <m:r>
                          <a:rPr lang="es-ES" i="1">
                            <a:latin typeface="Cambria Math" panose="02040503050406030204" pitchFamily="18" charset="0"/>
                            <a:ea typeface="Calibri" panose="020F0502020204030204" pitchFamily="34" charset="0"/>
                            <a:cs typeface="TimesNewRomanPSMT"/>
                          </a:rPr>
                          <m:t>𝑏</m:t>
                        </m:r>
                      </m:e>
                    </m:acc>
                  </m:oMath>
                </a14:m>
                <a:endParaRPr lang="es-ES" dirty="0"/>
              </a:p>
            </p:txBody>
          </p:sp>
        </mc:Choice>
        <mc:Fallback xmlns="">
          <p:sp>
            <p:nvSpPr>
              <p:cNvPr id="30" name="Rectángulo 29">
                <a:extLst>
                  <a:ext uri="{FF2B5EF4-FFF2-40B4-BE49-F238E27FC236}">
                    <a16:creationId xmlns:a16="http://schemas.microsoft.com/office/drawing/2014/main" id="{C32307AF-4BE0-4FBF-9CB1-F9DAD8AE61C9}"/>
                  </a:ext>
                </a:extLst>
              </p:cNvPr>
              <p:cNvSpPr>
                <a:spLocks noRot="1" noChangeAspect="1" noMove="1" noResize="1" noEditPoints="1" noAdjustHandles="1" noChangeArrowheads="1" noChangeShapeType="1" noTextEdit="1"/>
              </p:cNvSpPr>
              <p:nvPr/>
            </p:nvSpPr>
            <p:spPr>
              <a:xfrm>
                <a:off x="3235102" y="893289"/>
                <a:ext cx="3508598" cy="378437"/>
              </a:xfrm>
              <a:prstGeom prst="rect">
                <a:avLst/>
              </a:prstGeom>
              <a:blipFill>
                <a:blip r:embed="rId6"/>
                <a:stretch>
                  <a:fillRect l="-1565" t="-8065" b="-25806"/>
                </a:stretch>
              </a:blipFill>
            </p:spPr>
            <p:txBody>
              <a:bodyPr/>
              <a:lstStyle/>
              <a:p>
                <a:r>
                  <a:rPr lang="es-ES">
                    <a:noFill/>
                  </a:rPr>
                  <a:t> </a:t>
                </a:r>
              </a:p>
            </p:txBody>
          </p:sp>
        </mc:Fallback>
      </mc:AlternateContent>
      <p:sp>
        <p:nvSpPr>
          <p:cNvPr id="2" name="Marcador de número de diapositiva 1">
            <a:extLst>
              <a:ext uri="{FF2B5EF4-FFF2-40B4-BE49-F238E27FC236}">
                <a16:creationId xmlns:a16="http://schemas.microsoft.com/office/drawing/2014/main" id="{58969EB3-ED39-48BA-9908-E87C00F4D8A4}"/>
              </a:ext>
            </a:extLst>
          </p:cNvPr>
          <p:cNvSpPr>
            <a:spLocks noGrp="1"/>
          </p:cNvSpPr>
          <p:nvPr>
            <p:ph type="sldNum" sz="quarter" idx="12"/>
          </p:nvPr>
        </p:nvSpPr>
        <p:spPr/>
        <p:txBody>
          <a:bodyPr/>
          <a:lstStyle/>
          <a:p>
            <a:fld id="{78733FC4-8689-4CA5-A153-34ADD6EFE592}" type="slidenum">
              <a:rPr lang="es-ES" smtClean="0"/>
              <a:t>135</a:t>
            </a:fld>
            <a:endParaRPr lang="es-ES"/>
          </a:p>
        </p:txBody>
      </p:sp>
    </p:spTree>
    <p:custDataLst>
      <p:tags r:id="rId1"/>
    </p:custDataLst>
    <p:extLst>
      <p:ext uri="{BB962C8B-B14F-4D97-AF65-F5344CB8AC3E}">
        <p14:creationId xmlns:p14="http://schemas.microsoft.com/office/powerpoint/2010/main" val="21212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25" grpId="0" animBg="1"/>
      <p:bldP spid="26" grpId="0" animBg="1"/>
      <p:bldP spid="27" grpId="0" animBg="1"/>
      <p:bldP spid="30" grpId="0"/>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F98BEA4-BDEB-4713-B401-7D8057229B79}"/>
              </a:ext>
            </a:extLst>
          </p:cNvPr>
          <p:cNvPicPr>
            <a:picLocks noChangeAspect="1"/>
          </p:cNvPicPr>
          <p:nvPr/>
        </p:nvPicPr>
        <p:blipFill rotWithShape="1">
          <a:blip r:embed="rId2">
            <a:extLst>
              <a:ext uri="{28A0092B-C50C-407E-A947-70E740481C1C}">
                <a14:useLocalDpi xmlns:a14="http://schemas.microsoft.com/office/drawing/2010/main" val="0"/>
              </a:ext>
            </a:extLst>
          </a:blip>
          <a:srcRect l="9037" t="13774" r="39760" b="38518"/>
          <a:stretch/>
        </p:blipFill>
        <p:spPr>
          <a:xfrm>
            <a:off x="1724024" y="1318021"/>
            <a:ext cx="5850759" cy="3815954"/>
          </a:xfrm>
          <a:prstGeom prst="rect">
            <a:avLst/>
          </a:prstGeom>
        </p:spPr>
      </p:pic>
      <mc:AlternateContent xmlns:mc="http://schemas.openxmlformats.org/markup-compatibility/2006" xmlns:a14="http://schemas.microsoft.com/office/drawing/2010/main">
        <mc:Choice Requires="a14">
          <p:sp>
            <p:nvSpPr>
              <p:cNvPr id="3" name="Rectángulo 2">
                <a:extLst>
                  <a:ext uri="{FF2B5EF4-FFF2-40B4-BE49-F238E27FC236}">
                    <a16:creationId xmlns:a16="http://schemas.microsoft.com/office/drawing/2014/main" id="{F8E935A6-0AC7-4F66-8117-716EF0A7F142}"/>
                  </a:ext>
                </a:extLst>
              </p:cNvPr>
              <p:cNvSpPr/>
              <p:nvPr/>
            </p:nvSpPr>
            <p:spPr>
              <a:xfrm>
                <a:off x="946905" y="857250"/>
                <a:ext cx="3508598" cy="378437"/>
              </a:xfrm>
              <a:prstGeom prst="rect">
                <a:avLst/>
              </a:prstGeom>
            </p:spPr>
            <p:txBody>
              <a:bodyPr wrap="square">
                <a:spAutoFit/>
              </a:bodyPr>
              <a:lstStyle/>
              <a:p>
                <a:pPr>
                  <a:lnSpc>
                    <a:spcPct val="107000"/>
                  </a:lnSpc>
                </a:pPr>
                <a:r>
                  <a:rPr lang="es-ES" dirty="0">
                    <a:latin typeface="TimesNewRomanPSMT"/>
                    <a:ea typeface="Calibri" panose="020F0502020204030204" pitchFamily="34" charset="0"/>
                    <a:cs typeface="TimesNewRomanPSMT"/>
                    <a:sym typeface="Wingdings" panose="05000000000000000000" pitchFamily="2" charset="2"/>
                  </a:rPr>
                  <a:t></a:t>
                </a:r>
                <a:r>
                  <a:rPr lang="es-ES" dirty="0">
                    <a:latin typeface="TimesNewRomanPSMT"/>
                    <a:ea typeface="Calibri" panose="020F0502020204030204" pitchFamily="34" charset="0"/>
                    <a:cs typeface="TimesNewRomanPSMT"/>
                  </a:rPr>
                  <a:t>f(</a:t>
                </a:r>
                <a:r>
                  <a:rPr lang="es-ES" dirty="0" err="1">
                    <a:latin typeface="TimesNewRomanPSMT"/>
                    <a:ea typeface="Calibri" panose="020F0502020204030204" pitchFamily="34" charset="0"/>
                    <a:cs typeface="TimesNewRomanPSMT"/>
                  </a:rPr>
                  <a:t>a,b,c,d</a:t>
                </a:r>
                <a:r>
                  <a:rPr lang="es-ES" dirty="0">
                    <a:latin typeface="TimesNewRomanPSMT"/>
                    <a:ea typeface="Calibri" panose="020F0502020204030204" pitchFamily="34" charset="0"/>
                    <a:cs typeface="TimesNewRomanPSMT"/>
                  </a:rPr>
                  <a:t>) =</a:t>
                </a:r>
                <a:r>
                  <a:rPr lang="es-ES" dirty="0">
                    <a:ea typeface="Calibri" panose="020F0502020204030204" pitchFamily="34" charset="0"/>
                    <a:cs typeface="TimesNewRomanPSMT"/>
                  </a:rPr>
                  <a:t> </a:t>
                </a:r>
                <a14:m>
                  <m:oMath xmlns:m="http://schemas.openxmlformats.org/officeDocument/2006/math">
                    <m:acc>
                      <m:accPr>
                        <m:chr m:val="̅"/>
                        <m:ctrlPr>
                          <a:rPr lang="es-ES" i="1">
                            <a:latin typeface="Cambria Math" panose="02040503050406030204" pitchFamily="18" charset="0"/>
                            <a:ea typeface="Calibri" panose="020F0502020204030204" pitchFamily="34" charset="0"/>
                            <a:cs typeface="TimesNewRomanPSMT"/>
                          </a:rPr>
                        </m:ctrlPr>
                      </m:accPr>
                      <m:e>
                        <m:r>
                          <a:rPr lang="es-ES" i="1">
                            <a:latin typeface="Cambria Math" panose="02040503050406030204" pitchFamily="18" charset="0"/>
                            <a:ea typeface="Calibri" panose="020F0502020204030204" pitchFamily="34" charset="0"/>
                            <a:cs typeface="TimesNewRomanPSMT"/>
                          </a:rPr>
                          <m:t>𝑎</m:t>
                        </m:r>
                      </m:e>
                    </m:acc>
                    <m:r>
                      <a:rPr lang="es-ES" i="1">
                        <a:latin typeface="Cambria Math" panose="02040503050406030204" pitchFamily="18" charset="0"/>
                        <a:ea typeface="Calibri" panose="020F0502020204030204" pitchFamily="34" charset="0"/>
                        <a:cs typeface="TimesNewRomanPSMT"/>
                      </a:rPr>
                      <m:t>𝑏𝑑</m:t>
                    </m:r>
                  </m:oMath>
                </a14:m>
                <a:r>
                  <a:rPr lang="es-ES" dirty="0">
                    <a:latin typeface="Calibri" panose="020F0502020204030204" pitchFamily="34" charset="0"/>
                    <a:ea typeface="Calibri" panose="020F0502020204030204" pitchFamily="34" charset="0"/>
                    <a:cs typeface="Times New Roman" panose="02020603050405020304" pitchFamily="18" charset="0"/>
                  </a:rPr>
                  <a:t>+</a:t>
                </a:r>
                <a:r>
                  <a:rPr lang="es-ES" dirty="0">
                    <a:ea typeface="Calibri" panose="020F0502020204030204" pitchFamily="34" charset="0"/>
                    <a:cs typeface="TimesNewRomanPSMT"/>
                  </a:rPr>
                  <a:t> </a:t>
                </a:r>
                <a14:m>
                  <m:oMath xmlns:m="http://schemas.openxmlformats.org/officeDocument/2006/math">
                    <m:acc>
                      <m:accPr>
                        <m:chr m:val="̅"/>
                        <m:ctrlPr>
                          <a:rPr lang="es-ES" i="1">
                            <a:latin typeface="Cambria Math" panose="02040503050406030204" pitchFamily="18" charset="0"/>
                            <a:ea typeface="Calibri" panose="020F0502020204030204" pitchFamily="34" charset="0"/>
                            <a:cs typeface="TimesNewRomanPSMT"/>
                          </a:rPr>
                        </m:ctrlPr>
                      </m:accPr>
                      <m:e>
                        <m:r>
                          <a:rPr lang="es-ES" i="1">
                            <a:latin typeface="Cambria Math" panose="02040503050406030204" pitchFamily="18" charset="0"/>
                            <a:ea typeface="Calibri" panose="020F0502020204030204" pitchFamily="34" charset="0"/>
                            <a:cs typeface="TimesNewRomanPSMT"/>
                          </a:rPr>
                          <m:t>𝑎</m:t>
                        </m:r>
                      </m:e>
                    </m:acc>
                    <m:r>
                      <a:rPr lang="es-ES" i="1">
                        <a:latin typeface="Cambria Math" panose="02040503050406030204" pitchFamily="18" charset="0"/>
                        <a:ea typeface="Calibri" panose="020F0502020204030204" pitchFamily="34" charset="0"/>
                        <a:cs typeface="TimesNewRomanPSMT"/>
                      </a:rPr>
                      <m:t>𝑏𝑐</m:t>
                    </m:r>
                  </m:oMath>
                </a14:m>
                <a:r>
                  <a:rPr lang="es-ES" dirty="0">
                    <a:latin typeface="Calibri" panose="020F0502020204030204" pitchFamily="34" charset="0"/>
                    <a:ea typeface="Calibri" panose="020F0502020204030204" pitchFamily="34" charset="0"/>
                    <a:cs typeface="Times New Roman" panose="02020603050405020304" pitchFamily="18" charset="0"/>
                  </a:rPr>
                  <a:t>+</a:t>
                </a:r>
                <a14:m>
                  <m:oMath xmlns:m="http://schemas.openxmlformats.org/officeDocument/2006/math">
                    <m:r>
                      <a:rPr lang="es-ES" i="1">
                        <a:latin typeface="Cambria Math" panose="02040503050406030204" pitchFamily="18" charset="0"/>
                        <a:ea typeface="Calibri" panose="020F0502020204030204" pitchFamily="34" charset="0"/>
                        <a:cs typeface="TimesNewRomanPSMT"/>
                      </a:rPr>
                      <m:t>𝑎</m:t>
                    </m:r>
                    <m:acc>
                      <m:accPr>
                        <m:chr m:val="̅"/>
                        <m:ctrlPr>
                          <a:rPr lang="es-ES" i="1">
                            <a:latin typeface="Cambria Math" panose="02040503050406030204" pitchFamily="18" charset="0"/>
                            <a:ea typeface="Calibri" panose="020F0502020204030204" pitchFamily="34" charset="0"/>
                            <a:cs typeface="TimesNewRomanPSMT"/>
                          </a:rPr>
                        </m:ctrlPr>
                      </m:accPr>
                      <m:e>
                        <m:r>
                          <a:rPr lang="es-ES" i="1">
                            <a:latin typeface="Cambria Math" panose="02040503050406030204" pitchFamily="18" charset="0"/>
                            <a:ea typeface="Calibri" panose="020F0502020204030204" pitchFamily="34" charset="0"/>
                            <a:cs typeface="TimesNewRomanPSMT"/>
                          </a:rPr>
                          <m:t>𝑏</m:t>
                        </m:r>
                      </m:e>
                    </m:acc>
                  </m:oMath>
                </a14:m>
                <a:endParaRPr lang="es-ES" dirty="0"/>
              </a:p>
            </p:txBody>
          </p:sp>
        </mc:Choice>
        <mc:Fallback xmlns="">
          <p:sp>
            <p:nvSpPr>
              <p:cNvPr id="3" name="Rectángulo 2">
                <a:extLst>
                  <a:ext uri="{FF2B5EF4-FFF2-40B4-BE49-F238E27FC236}">
                    <a16:creationId xmlns:a16="http://schemas.microsoft.com/office/drawing/2014/main" id="{F8E935A6-0AC7-4F66-8117-716EF0A7F142}"/>
                  </a:ext>
                </a:extLst>
              </p:cNvPr>
              <p:cNvSpPr>
                <a:spLocks noRot="1" noChangeAspect="1" noMove="1" noResize="1" noEditPoints="1" noAdjustHandles="1" noChangeArrowheads="1" noChangeShapeType="1" noTextEdit="1"/>
              </p:cNvSpPr>
              <p:nvPr/>
            </p:nvSpPr>
            <p:spPr>
              <a:xfrm>
                <a:off x="946905" y="857250"/>
                <a:ext cx="3508598" cy="378437"/>
              </a:xfrm>
              <a:prstGeom prst="rect">
                <a:avLst/>
              </a:prstGeom>
              <a:blipFill>
                <a:blip r:embed="rId3"/>
                <a:stretch>
                  <a:fillRect l="-1389" t="-8065" b="-2580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 name="Rectángulo 1">
                <a:extLst>
                  <a:ext uri="{FF2B5EF4-FFF2-40B4-BE49-F238E27FC236}">
                    <a16:creationId xmlns:a16="http://schemas.microsoft.com/office/drawing/2014/main" id="{B583A5CA-2C9C-4609-B786-00A868434BEF}"/>
                  </a:ext>
                </a:extLst>
              </p:cNvPr>
              <p:cNvSpPr/>
              <p:nvPr/>
            </p:nvSpPr>
            <p:spPr>
              <a:xfrm>
                <a:off x="4572000" y="1991437"/>
                <a:ext cx="532646" cy="300082"/>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s-ES" sz="1350" i="1">
                              <a:latin typeface="Cambria Math" panose="02040503050406030204" pitchFamily="18" charset="0"/>
                              <a:ea typeface="Calibri" panose="020F0502020204030204" pitchFamily="34" charset="0"/>
                              <a:cs typeface="TimesNewRomanPSMT"/>
                            </a:rPr>
                          </m:ctrlPr>
                        </m:accPr>
                        <m:e>
                          <m:r>
                            <a:rPr lang="es-ES" sz="1350" i="1">
                              <a:latin typeface="Cambria Math" panose="02040503050406030204" pitchFamily="18" charset="0"/>
                              <a:ea typeface="Calibri" panose="020F0502020204030204" pitchFamily="34" charset="0"/>
                              <a:cs typeface="TimesNewRomanPSMT"/>
                            </a:rPr>
                            <m:t>𝑎</m:t>
                          </m:r>
                        </m:e>
                      </m:acc>
                      <m:r>
                        <a:rPr lang="es-ES" sz="1350" i="1">
                          <a:latin typeface="Cambria Math" panose="02040503050406030204" pitchFamily="18" charset="0"/>
                          <a:ea typeface="Calibri" panose="020F0502020204030204" pitchFamily="34" charset="0"/>
                          <a:cs typeface="TimesNewRomanPSMT"/>
                        </a:rPr>
                        <m:t>𝑏𝑑</m:t>
                      </m:r>
                    </m:oMath>
                  </m:oMathPara>
                </a14:m>
                <a:endParaRPr lang="es-ES" sz="1350" dirty="0"/>
              </a:p>
            </p:txBody>
          </p:sp>
        </mc:Choice>
        <mc:Fallback xmlns="">
          <p:sp>
            <p:nvSpPr>
              <p:cNvPr id="2" name="Rectángulo 1">
                <a:extLst>
                  <a:ext uri="{FF2B5EF4-FFF2-40B4-BE49-F238E27FC236}">
                    <a16:creationId xmlns:a16="http://schemas.microsoft.com/office/drawing/2014/main" id="{B583A5CA-2C9C-4609-B786-00A868434BEF}"/>
                  </a:ext>
                </a:extLst>
              </p:cNvPr>
              <p:cNvSpPr>
                <a:spLocks noRot="1" noChangeAspect="1" noMove="1" noResize="1" noEditPoints="1" noAdjustHandles="1" noChangeArrowheads="1" noChangeShapeType="1" noTextEdit="1"/>
              </p:cNvSpPr>
              <p:nvPr/>
            </p:nvSpPr>
            <p:spPr>
              <a:xfrm>
                <a:off x="4572000" y="1991437"/>
                <a:ext cx="532646" cy="300082"/>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 name="Rectángulo 4">
                <a:extLst>
                  <a:ext uri="{FF2B5EF4-FFF2-40B4-BE49-F238E27FC236}">
                    <a16:creationId xmlns:a16="http://schemas.microsoft.com/office/drawing/2014/main" id="{8552EE58-C8B4-40A9-8132-79F1A171B90C}"/>
                  </a:ext>
                </a:extLst>
              </p:cNvPr>
              <p:cNvSpPr/>
              <p:nvPr/>
            </p:nvSpPr>
            <p:spPr>
              <a:xfrm>
                <a:off x="4621477" y="2941851"/>
                <a:ext cx="511807" cy="300082"/>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s-ES" sz="1350" i="1">
                              <a:latin typeface="Cambria Math" panose="02040503050406030204" pitchFamily="18" charset="0"/>
                              <a:ea typeface="Calibri" panose="020F0502020204030204" pitchFamily="34" charset="0"/>
                              <a:cs typeface="TimesNewRomanPSMT"/>
                            </a:rPr>
                          </m:ctrlPr>
                        </m:accPr>
                        <m:e>
                          <m:r>
                            <a:rPr lang="es-ES" sz="1350" i="1">
                              <a:latin typeface="Cambria Math" panose="02040503050406030204" pitchFamily="18" charset="0"/>
                              <a:ea typeface="Calibri" panose="020F0502020204030204" pitchFamily="34" charset="0"/>
                              <a:cs typeface="TimesNewRomanPSMT"/>
                            </a:rPr>
                            <m:t>𝑎</m:t>
                          </m:r>
                        </m:e>
                      </m:acc>
                      <m:r>
                        <a:rPr lang="es-ES" sz="1350" i="1">
                          <a:latin typeface="Cambria Math" panose="02040503050406030204" pitchFamily="18" charset="0"/>
                          <a:ea typeface="Calibri" panose="020F0502020204030204" pitchFamily="34" charset="0"/>
                          <a:cs typeface="TimesNewRomanPSMT"/>
                        </a:rPr>
                        <m:t>𝑏𝑐</m:t>
                      </m:r>
                    </m:oMath>
                  </m:oMathPara>
                </a14:m>
                <a:endParaRPr lang="es-ES" sz="1350" dirty="0"/>
              </a:p>
            </p:txBody>
          </p:sp>
        </mc:Choice>
        <mc:Fallback xmlns="">
          <p:sp>
            <p:nvSpPr>
              <p:cNvPr id="5" name="Rectángulo 4">
                <a:extLst>
                  <a:ext uri="{FF2B5EF4-FFF2-40B4-BE49-F238E27FC236}">
                    <a16:creationId xmlns:a16="http://schemas.microsoft.com/office/drawing/2014/main" id="{8552EE58-C8B4-40A9-8132-79F1A171B90C}"/>
                  </a:ext>
                </a:extLst>
              </p:cNvPr>
              <p:cNvSpPr>
                <a:spLocks noRot="1" noChangeAspect="1" noMove="1" noResize="1" noEditPoints="1" noAdjustHandles="1" noChangeArrowheads="1" noChangeShapeType="1" noTextEdit="1"/>
              </p:cNvSpPr>
              <p:nvPr/>
            </p:nvSpPr>
            <p:spPr>
              <a:xfrm>
                <a:off x="4621477" y="2941851"/>
                <a:ext cx="511807" cy="300082"/>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Rectángulo 5">
                <a:extLst>
                  <a:ext uri="{FF2B5EF4-FFF2-40B4-BE49-F238E27FC236}">
                    <a16:creationId xmlns:a16="http://schemas.microsoft.com/office/drawing/2014/main" id="{3D829E7E-9059-4C9F-892D-DCE58749E3BC}"/>
                  </a:ext>
                </a:extLst>
              </p:cNvPr>
              <p:cNvSpPr/>
              <p:nvPr/>
            </p:nvSpPr>
            <p:spPr>
              <a:xfrm>
                <a:off x="4628070" y="3774103"/>
                <a:ext cx="429926" cy="304699"/>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ea typeface="Calibri" panose="020F0502020204030204" pitchFamily="34" charset="0"/>
                          <a:cs typeface="TimesNewRomanPSMT"/>
                        </a:rPr>
                        <m:t>𝑎</m:t>
                      </m:r>
                      <m:acc>
                        <m:accPr>
                          <m:chr m:val="̅"/>
                          <m:ctrlPr>
                            <a:rPr lang="es-ES" sz="1350" i="1">
                              <a:latin typeface="Cambria Math" panose="02040503050406030204" pitchFamily="18" charset="0"/>
                              <a:ea typeface="Calibri" panose="020F0502020204030204" pitchFamily="34" charset="0"/>
                              <a:cs typeface="TimesNewRomanPSMT"/>
                            </a:rPr>
                          </m:ctrlPr>
                        </m:accPr>
                        <m:e>
                          <m:r>
                            <a:rPr lang="es-ES" sz="1350" i="1">
                              <a:latin typeface="Cambria Math" panose="02040503050406030204" pitchFamily="18" charset="0"/>
                              <a:ea typeface="Calibri" panose="020F0502020204030204" pitchFamily="34" charset="0"/>
                              <a:cs typeface="TimesNewRomanPSMT"/>
                            </a:rPr>
                            <m:t>𝑏</m:t>
                          </m:r>
                        </m:e>
                      </m:acc>
                    </m:oMath>
                  </m:oMathPara>
                </a14:m>
                <a:endParaRPr lang="es-ES" sz="1350" dirty="0"/>
              </a:p>
            </p:txBody>
          </p:sp>
        </mc:Choice>
        <mc:Fallback xmlns="">
          <p:sp>
            <p:nvSpPr>
              <p:cNvPr id="6" name="Rectángulo 5">
                <a:extLst>
                  <a:ext uri="{FF2B5EF4-FFF2-40B4-BE49-F238E27FC236}">
                    <a16:creationId xmlns:a16="http://schemas.microsoft.com/office/drawing/2014/main" id="{3D829E7E-9059-4C9F-892D-DCE58749E3BC}"/>
                  </a:ext>
                </a:extLst>
              </p:cNvPr>
              <p:cNvSpPr>
                <a:spLocks noRot="1" noChangeAspect="1" noMove="1" noResize="1" noEditPoints="1" noAdjustHandles="1" noChangeArrowheads="1" noChangeShapeType="1" noTextEdit="1"/>
              </p:cNvSpPr>
              <p:nvPr/>
            </p:nvSpPr>
            <p:spPr>
              <a:xfrm>
                <a:off x="4628070" y="3774103"/>
                <a:ext cx="429926" cy="304699"/>
              </a:xfrm>
              <a:prstGeom prst="rect">
                <a:avLst/>
              </a:prstGeom>
              <a:blipFill>
                <a:blip r:embed="rId6"/>
                <a:stretch>
                  <a:fillRect r="-12676"/>
                </a:stretch>
              </a:blipFill>
            </p:spPr>
            <p:txBody>
              <a:bodyPr/>
              <a:lstStyle/>
              <a:p>
                <a:r>
                  <a:rPr lang="es-ES">
                    <a:noFill/>
                  </a:rPr>
                  <a:t> </a:t>
                </a:r>
              </a:p>
            </p:txBody>
          </p:sp>
        </mc:Fallback>
      </mc:AlternateContent>
      <p:sp>
        <p:nvSpPr>
          <p:cNvPr id="7" name="Marcador de número de diapositiva 6">
            <a:extLst>
              <a:ext uri="{FF2B5EF4-FFF2-40B4-BE49-F238E27FC236}">
                <a16:creationId xmlns:a16="http://schemas.microsoft.com/office/drawing/2014/main" id="{7521EDDC-1CC7-4DC4-AC33-EBA5D60917E5}"/>
              </a:ext>
            </a:extLst>
          </p:cNvPr>
          <p:cNvSpPr>
            <a:spLocks noGrp="1"/>
          </p:cNvSpPr>
          <p:nvPr>
            <p:ph type="sldNum" sz="quarter" idx="12"/>
          </p:nvPr>
        </p:nvSpPr>
        <p:spPr/>
        <p:txBody>
          <a:bodyPr/>
          <a:lstStyle/>
          <a:p>
            <a:fld id="{78733FC4-8689-4CA5-A153-34ADD6EFE592}" type="slidenum">
              <a:rPr lang="es-ES" smtClean="0"/>
              <a:t>136</a:t>
            </a:fld>
            <a:endParaRPr lang="es-ES"/>
          </a:p>
        </p:txBody>
      </p:sp>
    </p:spTree>
    <p:extLst>
      <p:ext uri="{BB962C8B-B14F-4D97-AF65-F5344CB8AC3E}">
        <p14:creationId xmlns:p14="http://schemas.microsoft.com/office/powerpoint/2010/main" val="119325631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7D723C2-956C-4B45-AC05-B65745446829}"/>
              </a:ext>
            </a:extLst>
          </p:cNvPr>
          <p:cNvSpPr/>
          <p:nvPr/>
        </p:nvSpPr>
        <p:spPr>
          <a:xfrm>
            <a:off x="0" y="781749"/>
            <a:ext cx="9039225" cy="1338828"/>
          </a:xfrm>
          <a:prstGeom prst="rect">
            <a:avLst/>
          </a:prstGeom>
        </p:spPr>
        <p:txBody>
          <a:bodyPr wrap="square">
            <a:spAutoFit/>
          </a:bodyPr>
          <a:lstStyle/>
          <a:p>
            <a:pPr algn="just"/>
            <a:r>
              <a:rPr lang="es-ES" sz="1350" b="1" dirty="0"/>
              <a:t>Problema 4</a:t>
            </a:r>
            <a:r>
              <a:rPr lang="es-ES" sz="1350" dirty="0"/>
              <a:t>. Un motor es controlado por tres pulsadores A, B y C. Diseñe su circuito de control mediante puertas lógicas que cumpla las siguientes condiciones de funcionamiento: </a:t>
            </a:r>
          </a:p>
          <a:p>
            <a:pPr marL="214313" indent="-214313" algn="just">
              <a:buFont typeface="Arial" panose="020B0604020202020204" pitchFamily="34" charset="0"/>
              <a:buChar char="•"/>
            </a:pPr>
            <a:r>
              <a:rPr lang="es-ES" sz="1350" dirty="0"/>
              <a:t>Si se pulsan los tres pulsadores el motor se activa</a:t>
            </a:r>
          </a:p>
          <a:p>
            <a:pPr marL="214313" indent="-214313" algn="just">
              <a:buFont typeface="Arial" panose="020B0604020202020204" pitchFamily="34" charset="0"/>
              <a:buChar char="•"/>
            </a:pPr>
            <a:r>
              <a:rPr lang="es-ES" sz="1350" dirty="0"/>
              <a:t>Si se pulsan dos pulsadores cualesquiera el motor se activa pero se enciende un LED como señal de emergencia</a:t>
            </a:r>
          </a:p>
          <a:p>
            <a:pPr marL="214313" indent="-214313" algn="just">
              <a:buFont typeface="Arial" panose="020B0604020202020204" pitchFamily="34" charset="0"/>
              <a:buChar char="•"/>
            </a:pPr>
            <a:r>
              <a:rPr lang="es-ES" sz="1350" dirty="0"/>
              <a:t>Si sólo se pulsa un pulsador el motor no se activa pero se enciende el LED indicador de emergencia </a:t>
            </a:r>
          </a:p>
          <a:p>
            <a:pPr marL="214313" indent="-214313" algn="just">
              <a:buFont typeface="Arial" panose="020B0604020202020204" pitchFamily="34" charset="0"/>
              <a:buChar char="•"/>
            </a:pPr>
            <a:r>
              <a:rPr lang="es-ES" sz="1350" dirty="0"/>
              <a:t>Si no se pulsa ningún pulsador, ni el motor ni el LED se activan. </a:t>
            </a:r>
          </a:p>
        </p:txBody>
      </p:sp>
      <p:sp>
        <p:nvSpPr>
          <p:cNvPr id="6" name="Rectángulo 5">
            <a:extLst>
              <a:ext uri="{FF2B5EF4-FFF2-40B4-BE49-F238E27FC236}">
                <a16:creationId xmlns:a16="http://schemas.microsoft.com/office/drawing/2014/main" id="{787004D4-CD12-4396-AC1D-A7C7F7EF7E5B}"/>
              </a:ext>
            </a:extLst>
          </p:cNvPr>
          <p:cNvSpPr/>
          <p:nvPr/>
        </p:nvSpPr>
        <p:spPr>
          <a:xfrm>
            <a:off x="100012" y="2325054"/>
            <a:ext cx="8943975" cy="1338828"/>
          </a:xfrm>
          <a:prstGeom prst="rect">
            <a:avLst/>
          </a:prstGeom>
        </p:spPr>
        <p:txBody>
          <a:bodyPr wrap="square">
            <a:spAutoFit/>
          </a:bodyPr>
          <a:lstStyle/>
          <a:p>
            <a:r>
              <a:rPr lang="es-ES" sz="1350" dirty="0"/>
              <a:t>Se pide: </a:t>
            </a:r>
          </a:p>
          <a:p>
            <a:pPr marL="257175" indent="-257175">
              <a:buAutoNum type="alphaLcParenR"/>
            </a:pPr>
            <a:r>
              <a:rPr lang="es-ES" sz="1350" dirty="0"/>
              <a:t>Escribir la tabla de verdad de la señal que controla el motor (M) y de la señal que controla el LED de emergencia (L). </a:t>
            </a:r>
          </a:p>
          <a:p>
            <a:pPr marL="257175" indent="-257175">
              <a:buAutoNum type="alphaLcParenR"/>
            </a:pPr>
            <a:r>
              <a:rPr lang="es-ES" sz="1350" dirty="0"/>
              <a:t>Expresar las funciones de salida del motor y del LED como suma de productos (Primera Forma Canónica).</a:t>
            </a:r>
          </a:p>
          <a:p>
            <a:pPr marL="257175" indent="-257175">
              <a:buAutoNum type="alphaLcParenR"/>
            </a:pPr>
            <a:r>
              <a:rPr lang="es-ES" sz="1350" dirty="0"/>
              <a:t>Obtener las expresiones reducidas de las funciones por el método de Karnaugh. </a:t>
            </a:r>
          </a:p>
          <a:p>
            <a:pPr marL="257175" indent="-257175">
              <a:buAutoNum type="alphaLcParenR"/>
            </a:pPr>
            <a:r>
              <a:rPr lang="es-ES" sz="1350" dirty="0"/>
              <a:t>Implementar los circuitos del motor y del LED utilizando puertas lógicas. </a:t>
            </a:r>
          </a:p>
        </p:txBody>
      </p:sp>
      <p:sp>
        <p:nvSpPr>
          <p:cNvPr id="2" name="Marcador de número de diapositiva 1">
            <a:extLst>
              <a:ext uri="{FF2B5EF4-FFF2-40B4-BE49-F238E27FC236}">
                <a16:creationId xmlns:a16="http://schemas.microsoft.com/office/drawing/2014/main" id="{2B594D3F-A61F-4D28-AB85-EB211E4EBFFD}"/>
              </a:ext>
            </a:extLst>
          </p:cNvPr>
          <p:cNvSpPr>
            <a:spLocks noGrp="1"/>
          </p:cNvSpPr>
          <p:nvPr>
            <p:ph type="sldNum" sz="quarter" idx="12"/>
          </p:nvPr>
        </p:nvSpPr>
        <p:spPr/>
        <p:txBody>
          <a:bodyPr/>
          <a:lstStyle/>
          <a:p>
            <a:fld id="{78733FC4-8689-4CA5-A153-34ADD6EFE592}" type="slidenum">
              <a:rPr lang="es-ES" smtClean="0"/>
              <a:t>137</a:t>
            </a:fld>
            <a:endParaRPr lang="es-ES"/>
          </a:p>
        </p:txBody>
      </p:sp>
    </p:spTree>
    <p:extLst>
      <p:ext uri="{BB962C8B-B14F-4D97-AF65-F5344CB8AC3E}">
        <p14:creationId xmlns:p14="http://schemas.microsoft.com/office/powerpoint/2010/main" val="398254500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6">
            <a:extLst>
              <a:ext uri="{FF2B5EF4-FFF2-40B4-BE49-F238E27FC236}">
                <a16:creationId xmlns:a16="http://schemas.microsoft.com/office/drawing/2014/main" id="{F817603E-09CE-40DE-94C6-F159EC4B0D69}"/>
              </a:ext>
            </a:extLst>
          </p:cNvPr>
          <p:cNvGraphicFramePr>
            <a:graphicFrameLocks noGrp="1"/>
          </p:cNvGraphicFramePr>
          <p:nvPr/>
        </p:nvGraphicFramePr>
        <p:xfrm>
          <a:off x="762001" y="1064895"/>
          <a:ext cx="5080000" cy="253746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604847045"/>
                    </a:ext>
                  </a:extLst>
                </a:gridCol>
                <a:gridCol w="1016000">
                  <a:extLst>
                    <a:ext uri="{9D8B030D-6E8A-4147-A177-3AD203B41FA5}">
                      <a16:colId xmlns:a16="http://schemas.microsoft.com/office/drawing/2014/main" val="539143443"/>
                    </a:ext>
                  </a:extLst>
                </a:gridCol>
                <a:gridCol w="1016000">
                  <a:extLst>
                    <a:ext uri="{9D8B030D-6E8A-4147-A177-3AD203B41FA5}">
                      <a16:colId xmlns:a16="http://schemas.microsoft.com/office/drawing/2014/main" val="2863522768"/>
                    </a:ext>
                  </a:extLst>
                </a:gridCol>
                <a:gridCol w="1016000">
                  <a:extLst>
                    <a:ext uri="{9D8B030D-6E8A-4147-A177-3AD203B41FA5}">
                      <a16:colId xmlns:a16="http://schemas.microsoft.com/office/drawing/2014/main" val="1096671321"/>
                    </a:ext>
                  </a:extLst>
                </a:gridCol>
                <a:gridCol w="1016000">
                  <a:extLst>
                    <a:ext uri="{9D8B030D-6E8A-4147-A177-3AD203B41FA5}">
                      <a16:colId xmlns:a16="http://schemas.microsoft.com/office/drawing/2014/main" val="734108888"/>
                    </a:ext>
                  </a:extLst>
                </a:gridCol>
              </a:tblGrid>
              <a:tr h="278130">
                <a:tc>
                  <a:txBody>
                    <a:bodyPr/>
                    <a:lstStyle/>
                    <a:p>
                      <a:pPr algn="ctr"/>
                      <a:r>
                        <a:rPr lang="es-ES" sz="1400" dirty="0"/>
                        <a:t>A</a:t>
                      </a:r>
                    </a:p>
                  </a:txBody>
                  <a:tcPr marL="68580" marR="68580" marT="34290" marB="34290"/>
                </a:tc>
                <a:tc>
                  <a:txBody>
                    <a:bodyPr/>
                    <a:lstStyle/>
                    <a:p>
                      <a:pPr algn="ctr"/>
                      <a:r>
                        <a:rPr lang="es-ES" sz="1400" dirty="0"/>
                        <a:t>B</a:t>
                      </a:r>
                    </a:p>
                  </a:txBody>
                  <a:tcPr marL="68580" marR="68580" marT="34290" marB="34290"/>
                </a:tc>
                <a:tc>
                  <a:txBody>
                    <a:bodyPr/>
                    <a:lstStyle/>
                    <a:p>
                      <a:pPr algn="ctr"/>
                      <a:r>
                        <a:rPr lang="es-ES" sz="1400" dirty="0"/>
                        <a:t>C</a:t>
                      </a:r>
                    </a:p>
                  </a:txBody>
                  <a:tcPr marL="68580" marR="68580" marT="34290" marB="34290"/>
                </a:tc>
                <a:tc>
                  <a:txBody>
                    <a:bodyPr/>
                    <a:lstStyle/>
                    <a:p>
                      <a:pPr algn="ctr"/>
                      <a:r>
                        <a:rPr lang="es-ES" sz="1400" dirty="0"/>
                        <a:t>Motor (M)</a:t>
                      </a:r>
                    </a:p>
                  </a:txBody>
                  <a:tcPr marL="68580" marR="68580" marT="34290" marB="34290"/>
                </a:tc>
                <a:tc>
                  <a:txBody>
                    <a:bodyPr/>
                    <a:lstStyle/>
                    <a:p>
                      <a:pPr algn="ctr"/>
                      <a:r>
                        <a:rPr lang="es-ES" sz="1400" dirty="0"/>
                        <a:t>LED (L)</a:t>
                      </a:r>
                    </a:p>
                  </a:txBody>
                  <a:tcPr marL="68580" marR="68580" marT="34290" marB="34290"/>
                </a:tc>
                <a:extLst>
                  <a:ext uri="{0D108BD9-81ED-4DB2-BD59-A6C34878D82A}">
                    <a16:rowId xmlns:a16="http://schemas.microsoft.com/office/drawing/2014/main" val="2620825353"/>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dirty="0"/>
                    </a:p>
                  </a:txBody>
                  <a:tcPr marL="68580" marR="68580" marT="34290" marB="34290"/>
                </a:tc>
                <a:extLst>
                  <a:ext uri="{0D108BD9-81ED-4DB2-BD59-A6C34878D82A}">
                    <a16:rowId xmlns:a16="http://schemas.microsoft.com/office/drawing/2014/main" val="3949064274"/>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4151661089"/>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4087839958"/>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1881981781"/>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2132309881"/>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2975735689"/>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1707411685"/>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dirty="0"/>
                    </a:p>
                  </a:txBody>
                  <a:tcPr marL="68580" marR="68580" marT="34290" marB="34290"/>
                </a:tc>
                <a:extLst>
                  <a:ext uri="{0D108BD9-81ED-4DB2-BD59-A6C34878D82A}">
                    <a16:rowId xmlns:a16="http://schemas.microsoft.com/office/drawing/2014/main" val="3814556177"/>
                  </a:ext>
                </a:extLst>
              </a:tr>
            </a:tbl>
          </a:graphicData>
        </a:graphic>
      </p:graphicFrame>
      <p:sp>
        <p:nvSpPr>
          <p:cNvPr id="7" name="CuadroTexto 6">
            <a:extLst>
              <a:ext uri="{FF2B5EF4-FFF2-40B4-BE49-F238E27FC236}">
                <a16:creationId xmlns:a16="http://schemas.microsoft.com/office/drawing/2014/main" id="{A2AC2493-076F-454E-9767-147B5CE9A82E}"/>
              </a:ext>
            </a:extLst>
          </p:cNvPr>
          <p:cNvSpPr txBox="1"/>
          <p:nvPr/>
        </p:nvSpPr>
        <p:spPr>
          <a:xfrm>
            <a:off x="6104653" y="1220114"/>
            <a:ext cx="172322" cy="2343334"/>
          </a:xfrm>
          <a:prstGeom prst="rect">
            <a:avLst/>
          </a:prstGeom>
          <a:noFill/>
        </p:spPr>
        <p:txBody>
          <a:bodyPr wrap="square" rtlCol="0">
            <a:spAutoFit/>
          </a:bodyPr>
          <a:lstStyle/>
          <a:p>
            <a:pPr>
              <a:lnSpc>
                <a:spcPct val="150000"/>
              </a:lnSpc>
            </a:pPr>
            <a:r>
              <a:rPr lang="es-ES" sz="1238" dirty="0"/>
              <a:t>0</a:t>
            </a:r>
          </a:p>
          <a:p>
            <a:pPr>
              <a:lnSpc>
                <a:spcPct val="150000"/>
              </a:lnSpc>
            </a:pPr>
            <a:r>
              <a:rPr lang="es-ES" sz="1238" dirty="0"/>
              <a:t>1</a:t>
            </a:r>
          </a:p>
          <a:p>
            <a:pPr>
              <a:lnSpc>
                <a:spcPct val="150000"/>
              </a:lnSpc>
            </a:pPr>
            <a:r>
              <a:rPr lang="es-ES" sz="1238" dirty="0"/>
              <a:t>2</a:t>
            </a:r>
          </a:p>
          <a:p>
            <a:pPr>
              <a:lnSpc>
                <a:spcPct val="150000"/>
              </a:lnSpc>
            </a:pPr>
            <a:r>
              <a:rPr lang="es-ES" sz="1238" dirty="0"/>
              <a:t>3</a:t>
            </a:r>
          </a:p>
          <a:p>
            <a:pPr>
              <a:lnSpc>
                <a:spcPct val="150000"/>
              </a:lnSpc>
            </a:pPr>
            <a:r>
              <a:rPr lang="es-ES" sz="1238" dirty="0"/>
              <a:t>4</a:t>
            </a:r>
          </a:p>
          <a:p>
            <a:pPr>
              <a:lnSpc>
                <a:spcPct val="150000"/>
              </a:lnSpc>
            </a:pPr>
            <a:r>
              <a:rPr lang="es-ES" sz="1238" dirty="0"/>
              <a:t>5</a:t>
            </a:r>
          </a:p>
          <a:p>
            <a:pPr>
              <a:lnSpc>
                <a:spcPct val="150000"/>
              </a:lnSpc>
            </a:pPr>
            <a:r>
              <a:rPr lang="es-ES" sz="1238" dirty="0"/>
              <a:t>6</a:t>
            </a:r>
          </a:p>
          <a:p>
            <a:pPr>
              <a:lnSpc>
                <a:spcPct val="150000"/>
              </a:lnSpc>
            </a:pPr>
            <a:r>
              <a:rPr lang="es-ES" sz="1238" dirty="0"/>
              <a:t>7</a:t>
            </a:r>
          </a:p>
        </p:txBody>
      </p:sp>
      <p:graphicFrame>
        <p:nvGraphicFramePr>
          <p:cNvPr id="8" name="Tabla 6">
            <a:extLst>
              <a:ext uri="{FF2B5EF4-FFF2-40B4-BE49-F238E27FC236}">
                <a16:creationId xmlns:a16="http://schemas.microsoft.com/office/drawing/2014/main" id="{A1BF0C20-D0B0-4B78-8502-B30B01EE3A38}"/>
              </a:ext>
            </a:extLst>
          </p:cNvPr>
          <p:cNvGraphicFramePr>
            <a:graphicFrameLocks noGrp="1"/>
          </p:cNvGraphicFramePr>
          <p:nvPr/>
        </p:nvGraphicFramePr>
        <p:xfrm>
          <a:off x="762000" y="1064895"/>
          <a:ext cx="5080000" cy="253746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604847045"/>
                    </a:ext>
                  </a:extLst>
                </a:gridCol>
                <a:gridCol w="1016000">
                  <a:extLst>
                    <a:ext uri="{9D8B030D-6E8A-4147-A177-3AD203B41FA5}">
                      <a16:colId xmlns:a16="http://schemas.microsoft.com/office/drawing/2014/main" val="539143443"/>
                    </a:ext>
                  </a:extLst>
                </a:gridCol>
                <a:gridCol w="1016000">
                  <a:extLst>
                    <a:ext uri="{9D8B030D-6E8A-4147-A177-3AD203B41FA5}">
                      <a16:colId xmlns:a16="http://schemas.microsoft.com/office/drawing/2014/main" val="2863522768"/>
                    </a:ext>
                  </a:extLst>
                </a:gridCol>
                <a:gridCol w="1016000">
                  <a:extLst>
                    <a:ext uri="{9D8B030D-6E8A-4147-A177-3AD203B41FA5}">
                      <a16:colId xmlns:a16="http://schemas.microsoft.com/office/drawing/2014/main" val="1096671321"/>
                    </a:ext>
                  </a:extLst>
                </a:gridCol>
                <a:gridCol w="1016000">
                  <a:extLst>
                    <a:ext uri="{9D8B030D-6E8A-4147-A177-3AD203B41FA5}">
                      <a16:colId xmlns:a16="http://schemas.microsoft.com/office/drawing/2014/main" val="734108888"/>
                    </a:ext>
                  </a:extLst>
                </a:gridCol>
              </a:tblGrid>
              <a:tr h="278130">
                <a:tc>
                  <a:txBody>
                    <a:bodyPr/>
                    <a:lstStyle/>
                    <a:p>
                      <a:pPr algn="ctr"/>
                      <a:r>
                        <a:rPr lang="es-ES" sz="1400" dirty="0"/>
                        <a:t>A</a:t>
                      </a:r>
                    </a:p>
                  </a:txBody>
                  <a:tcPr marL="68580" marR="68580" marT="34290" marB="34290"/>
                </a:tc>
                <a:tc>
                  <a:txBody>
                    <a:bodyPr/>
                    <a:lstStyle/>
                    <a:p>
                      <a:pPr algn="ctr"/>
                      <a:r>
                        <a:rPr lang="es-ES" sz="1400" dirty="0"/>
                        <a:t>B</a:t>
                      </a:r>
                    </a:p>
                  </a:txBody>
                  <a:tcPr marL="68580" marR="68580" marT="34290" marB="34290"/>
                </a:tc>
                <a:tc>
                  <a:txBody>
                    <a:bodyPr/>
                    <a:lstStyle/>
                    <a:p>
                      <a:pPr algn="ctr"/>
                      <a:r>
                        <a:rPr lang="es-ES" sz="1400" dirty="0"/>
                        <a:t>C</a:t>
                      </a:r>
                    </a:p>
                  </a:txBody>
                  <a:tcPr marL="68580" marR="68580" marT="34290" marB="34290"/>
                </a:tc>
                <a:tc>
                  <a:txBody>
                    <a:bodyPr/>
                    <a:lstStyle/>
                    <a:p>
                      <a:pPr algn="ctr"/>
                      <a:r>
                        <a:rPr lang="es-ES" sz="1400" dirty="0"/>
                        <a:t>Motor (M)</a:t>
                      </a:r>
                    </a:p>
                  </a:txBody>
                  <a:tcPr marL="68580" marR="68580" marT="34290" marB="34290"/>
                </a:tc>
                <a:tc>
                  <a:txBody>
                    <a:bodyPr/>
                    <a:lstStyle/>
                    <a:p>
                      <a:pPr algn="ctr"/>
                      <a:r>
                        <a:rPr lang="es-ES" sz="1400" dirty="0"/>
                        <a:t>LED (L)</a:t>
                      </a:r>
                    </a:p>
                  </a:txBody>
                  <a:tcPr marL="68580" marR="68580" marT="34290" marB="34290"/>
                </a:tc>
                <a:extLst>
                  <a:ext uri="{0D108BD9-81ED-4DB2-BD59-A6C34878D82A}">
                    <a16:rowId xmlns:a16="http://schemas.microsoft.com/office/drawing/2014/main" val="2620825353"/>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dirty="0"/>
                    </a:p>
                  </a:txBody>
                  <a:tcPr marL="68580" marR="68580" marT="34290" marB="34290"/>
                </a:tc>
                <a:extLst>
                  <a:ext uri="{0D108BD9-81ED-4DB2-BD59-A6C34878D82A}">
                    <a16:rowId xmlns:a16="http://schemas.microsoft.com/office/drawing/2014/main" val="3949064274"/>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4151661089"/>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4087839958"/>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1881981781"/>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2132309881"/>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2975735689"/>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1707411685"/>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endParaRPr lang="es-ES" sz="1400" dirty="0"/>
                    </a:p>
                  </a:txBody>
                  <a:tcPr marL="68580" marR="68580" marT="34290" marB="34290"/>
                </a:tc>
                <a:extLst>
                  <a:ext uri="{0D108BD9-81ED-4DB2-BD59-A6C34878D82A}">
                    <a16:rowId xmlns:a16="http://schemas.microsoft.com/office/drawing/2014/main" val="3814556177"/>
                  </a:ext>
                </a:extLst>
              </a:tr>
            </a:tbl>
          </a:graphicData>
        </a:graphic>
      </p:graphicFrame>
      <p:graphicFrame>
        <p:nvGraphicFramePr>
          <p:cNvPr id="9" name="Tabla 6">
            <a:extLst>
              <a:ext uri="{FF2B5EF4-FFF2-40B4-BE49-F238E27FC236}">
                <a16:creationId xmlns:a16="http://schemas.microsoft.com/office/drawing/2014/main" id="{BFE7619A-C9DC-4A04-81CC-E3FEA29CCAD5}"/>
              </a:ext>
            </a:extLst>
          </p:cNvPr>
          <p:cNvGraphicFramePr>
            <a:graphicFrameLocks noGrp="1"/>
          </p:cNvGraphicFramePr>
          <p:nvPr/>
        </p:nvGraphicFramePr>
        <p:xfrm>
          <a:off x="761999" y="1064895"/>
          <a:ext cx="5080000" cy="253746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604847045"/>
                    </a:ext>
                  </a:extLst>
                </a:gridCol>
                <a:gridCol w="1016000">
                  <a:extLst>
                    <a:ext uri="{9D8B030D-6E8A-4147-A177-3AD203B41FA5}">
                      <a16:colId xmlns:a16="http://schemas.microsoft.com/office/drawing/2014/main" val="539143443"/>
                    </a:ext>
                  </a:extLst>
                </a:gridCol>
                <a:gridCol w="1016000">
                  <a:extLst>
                    <a:ext uri="{9D8B030D-6E8A-4147-A177-3AD203B41FA5}">
                      <a16:colId xmlns:a16="http://schemas.microsoft.com/office/drawing/2014/main" val="2863522768"/>
                    </a:ext>
                  </a:extLst>
                </a:gridCol>
                <a:gridCol w="1016000">
                  <a:extLst>
                    <a:ext uri="{9D8B030D-6E8A-4147-A177-3AD203B41FA5}">
                      <a16:colId xmlns:a16="http://schemas.microsoft.com/office/drawing/2014/main" val="1096671321"/>
                    </a:ext>
                  </a:extLst>
                </a:gridCol>
                <a:gridCol w="1016000">
                  <a:extLst>
                    <a:ext uri="{9D8B030D-6E8A-4147-A177-3AD203B41FA5}">
                      <a16:colId xmlns:a16="http://schemas.microsoft.com/office/drawing/2014/main" val="734108888"/>
                    </a:ext>
                  </a:extLst>
                </a:gridCol>
              </a:tblGrid>
              <a:tr h="278130">
                <a:tc>
                  <a:txBody>
                    <a:bodyPr/>
                    <a:lstStyle/>
                    <a:p>
                      <a:pPr algn="ctr"/>
                      <a:r>
                        <a:rPr lang="es-ES" sz="1400" dirty="0"/>
                        <a:t>A</a:t>
                      </a:r>
                    </a:p>
                  </a:txBody>
                  <a:tcPr marL="68580" marR="68580" marT="34290" marB="34290"/>
                </a:tc>
                <a:tc>
                  <a:txBody>
                    <a:bodyPr/>
                    <a:lstStyle/>
                    <a:p>
                      <a:pPr algn="ctr"/>
                      <a:r>
                        <a:rPr lang="es-ES" sz="1400" dirty="0"/>
                        <a:t>B</a:t>
                      </a:r>
                    </a:p>
                  </a:txBody>
                  <a:tcPr marL="68580" marR="68580" marT="34290" marB="34290"/>
                </a:tc>
                <a:tc>
                  <a:txBody>
                    <a:bodyPr/>
                    <a:lstStyle/>
                    <a:p>
                      <a:pPr algn="ctr"/>
                      <a:r>
                        <a:rPr lang="es-ES" sz="1400" dirty="0"/>
                        <a:t>C</a:t>
                      </a:r>
                    </a:p>
                  </a:txBody>
                  <a:tcPr marL="68580" marR="68580" marT="34290" marB="34290"/>
                </a:tc>
                <a:tc>
                  <a:txBody>
                    <a:bodyPr/>
                    <a:lstStyle/>
                    <a:p>
                      <a:pPr algn="ctr"/>
                      <a:r>
                        <a:rPr lang="es-ES" sz="1400" dirty="0"/>
                        <a:t>Motor (M)</a:t>
                      </a:r>
                    </a:p>
                  </a:txBody>
                  <a:tcPr marL="68580" marR="68580" marT="34290" marB="34290"/>
                </a:tc>
                <a:tc>
                  <a:txBody>
                    <a:bodyPr/>
                    <a:lstStyle/>
                    <a:p>
                      <a:pPr algn="ctr"/>
                      <a:r>
                        <a:rPr lang="es-ES" sz="1400" dirty="0"/>
                        <a:t>LED (L)</a:t>
                      </a:r>
                    </a:p>
                  </a:txBody>
                  <a:tcPr marL="68580" marR="68580" marT="34290" marB="34290"/>
                </a:tc>
                <a:extLst>
                  <a:ext uri="{0D108BD9-81ED-4DB2-BD59-A6C34878D82A}">
                    <a16:rowId xmlns:a16="http://schemas.microsoft.com/office/drawing/2014/main" val="2620825353"/>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dirty="0"/>
                    </a:p>
                  </a:txBody>
                  <a:tcPr marL="68580" marR="68580" marT="34290" marB="34290"/>
                </a:tc>
                <a:extLst>
                  <a:ext uri="{0D108BD9-81ED-4DB2-BD59-A6C34878D82A}">
                    <a16:rowId xmlns:a16="http://schemas.microsoft.com/office/drawing/2014/main" val="3949064274"/>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4151661089"/>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4087839958"/>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1881981781"/>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a:p>
                  </a:txBody>
                  <a:tcPr marL="68580" marR="68580" marT="34290" marB="34290"/>
                </a:tc>
                <a:extLst>
                  <a:ext uri="{0D108BD9-81ED-4DB2-BD59-A6C34878D82A}">
                    <a16:rowId xmlns:a16="http://schemas.microsoft.com/office/drawing/2014/main" val="2132309881"/>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2975735689"/>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1707411685"/>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endParaRPr lang="es-ES" sz="1400" dirty="0"/>
                    </a:p>
                  </a:txBody>
                  <a:tcPr marL="68580" marR="68580" marT="34290" marB="34290"/>
                </a:tc>
                <a:extLst>
                  <a:ext uri="{0D108BD9-81ED-4DB2-BD59-A6C34878D82A}">
                    <a16:rowId xmlns:a16="http://schemas.microsoft.com/office/drawing/2014/main" val="3814556177"/>
                  </a:ext>
                </a:extLst>
              </a:tr>
            </a:tbl>
          </a:graphicData>
        </a:graphic>
      </p:graphicFrame>
      <p:graphicFrame>
        <p:nvGraphicFramePr>
          <p:cNvPr id="10" name="Tabla 6">
            <a:extLst>
              <a:ext uri="{FF2B5EF4-FFF2-40B4-BE49-F238E27FC236}">
                <a16:creationId xmlns:a16="http://schemas.microsoft.com/office/drawing/2014/main" id="{E16D55F2-E678-4D87-9F85-4314AB7FFC5A}"/>
              </a:ext>
            </a:extLst>
          </p:cNvPr>
          <p:cNvGraphicFramePr>
            <a:graphicFrameLocks noGrp="1"/>
          </p:cNvGraphicFramePr>
          <p:nvPr/>
        </p:nvGraphicFramePr>
        <p:xfrm>
          <a:off x="761998" y="1064895"/>
          <a:ext cx="5080000" cy="253746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604847045"/>
                    </a:ext>
                  </a:extLst>
                </a:gridCol>
                <a:gridCol w="1016000">
                  <a:extLst>
                    <a:ext uri="{9D8B030D-6E8A-4147-A177-3AD203B41FA5}">
                      <a16:colId xmlns:a16="http://schemas.microsoft.com/office/drawing/2014/main" val="539143443"/>
                    </a:ext>
                  </a:extLst>
                </a:gridCol>
                <a:gridCol w="1016000">
                  <a:extLst>
                    <a:ext uri="{9D8B030D-6E8A-4147-A177-3AD203B41FA5}">
                      <a16:colId xmlns:a16="http://schemas.microsoft.com/office/drawing/2014/main" val="2863522768"/>
                    </a:ext>
                  </a:extLst>
                </a:gridCol>
                <a:gridCol w="1016000">
                  <a:extLst>
                    <a:ext uri="{9D8B030D-6E8A-4147-A177-3AD203B41FA5}">
                      <a16:colId xmlns:a16="http://schemas.microsoft.com/office/drawing/2014/main" val="1096671321"/>
                    </a:ext>
                  </a:extLst>
                </a:gridCol>
                <a:gridCol w="1016000">
                  <a:extLst>
                    <a:ext uri="{9D8B030D-6E8A-4147-A177-3AD203B41FA5}">
                      <a16:colId xmlns:a16="http://schemas.microsoft.com/office/drawing/2014/main" val="734108888"/>
                    </a:ext>
                  </a:extLst>
                </a:gridCol>
              </a:tblGrid>
              <a:tr h="278130">
                <a:tc>
                  <a:txBody>
                    <a:bodyPr/>
                    <a:lstStyle/>
                    <a:p>
                      <a:pPr algn="ctr"/>
                      <a:r>
                        <a:rPr lang="es-ES" sz="1400" dirty="0"/>
                        <a:t>A</a:t>
                      </a:r>
                    </a:p>
                  </a:txBody>
                  <a:tcPr marL="68580" marR="68580" marT="34290" marB="34290"/>
                </a:tc>
                <a:tc>
                  <a:txBody>
                    <a:bodyPr/>
                    <a:lstStyle/>
                    <a:p>
                      <a:pPr algn="ctr"/>
                      <a:r>
                        <a:rPr lang="es-ES" sz="1400" dirty="0"/>
                        <a:t>B</a:t>
                      </a:r>
                    </a:p>
                  </a:txBody>
                  <a:tcPr marL="68580" marR="68580" marT="34290" marB="34290"/>
                </a:tc>
                <a:tc>
                  <a:txBody>
                    <a:bodyPr/>
                    <a:lstStyle/>
                    <a:p>
                      <a:pPr algn="ctr"/>
                      <a:r>
                        <a:rPr lang="es-ES" sz="1400" dirty="0"/>
                        <a:t>C</a:t>
                      </a:r>
                    </a:p>
                  </a:txBody>
                  <a:tcPr marL="68580" marR="68580" marT="34290" marB="34290"/>
                </a:tc>
                <a:tc>
                  <a:txBody>
                    <a:bodyPr/>
                    <a:lstStyle/>
                    <a:p>
                      <a:pPr algn="ctr"/>
                      <a:r>
                        <a:rPr lang="es-ES" sz="1400" dirty="0"/>
                        <a:t>Motor (M)</a:t>
                      </a:r>
                    </a:p>
                  </a:txBody>
                  <a:tcPr marL="68580" marR="68580" marT="34290" marB="34290"/>
                </a:tc>
                <a:tc>
                  <a:txBody>
                    <a:bodyPr/>
                    <a:lstStyle/>
                    <a:p>
                      <a:pPr algn="ctr"/>
                      <a:r>
                        <a:rPr lang="es-ES" sz="1400" dirty="0"/>
                        <a:t>LED (L)</a:t>
                      </a:r>
                    </a:p>
                  </a:txBody>
                  <a:tcPr marL="68580" marR="68580" marT="34290" marB="34290"/>
                </a:tc>
                <a:extLst>
                  <a:ext uri="{0D108BD9-81ED-4DB2-BD59-A6C34878D82A}">
                    <a16:rowId xmlns:a16="http://schemas.microsoft.com/office/drawing/2014/main" val="2620825353"/>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endParaRPr lang="es-ES" sz="1400" dirty="0"/>
                    </a:p>
                  </a:txBody>
                  <a:tcPr marL="68580" marR="68580" marT="34290" marB="34290"/>
                </a:tc>
                <a:tc>
                  <a:txBody>
                    <a:bodyPr/>
                    <a:lstStyle/>
                    <a:p>
                      <a:pPr algn="ctr"/>
                      <a:endParaRPr lang="es-ES" sz="1400" dirty="0"/>
                    </a:p>
                  </a:txBody>
                  <a:tcPr marL="68580" marR="68580" marT="34290" marB="34290"/>
                </a:tc>
                <a:extLst>
                  <a:ext uri="{0D108BD9-81ED-4DB2-BD59-A6C34878D82A}">
                    <a16:rowId xmlns:a16="http://schemas.microsoft.com/office/drawing/2014/main" val="3949064274"/>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4151661089"/>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4087839958"/>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1881981781"/>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2132309881"/>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2975735689"/>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1707411685"/>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endParaRPr lang="es-ES" sz="1400" dirty="0"/>
                    </a:p>
                  </a:txBody>
                  <a:tcPr marL="68580" marR="68580" marT="34290" marB="34290"/>
                </a:tc>
                <a:extLst>
                  <a:ext uri="{0D108BD9-81ED-4DB2-BD59-A6C34878D82A}">
                    <a16:rowId xmlns:a16="http://schemas.microsoft.com/office/drawing/2014/main" val="3814556177"/>
                  </a:ext>
                </a:extLst>
              </a:tr>
            </a:tbl>
          </a:graphicData>
        </a:graphic>
      </p:graphicFrame>
      <p:graphicFrame>
        <p:nvGraphicFramePr>
          <p:cNvPr id="11" name="Tabla 6">
            <a:extLst>
              <a:ext uri="{FF2B5EF4-FFF2-40B4-BE49-F238E27FC236}">
                <a16:creationId xmlns:a16="http://schemas.microsoft.com/office/drawing/2014/main" id="{79910484-C738-48FF-927E-2D2EAF742ACA}"/>
              </a:ext>
            </a:extLst>
          </p:cNvPr>
          <p:cNvGraphicFramePr>
            <a:graphicFrameLocks noGrp="1"/>
          </p:cNvGraphicFramePr>
          <p:nvPr/>
        </p:nvGraphicFramePr>
        <p:xfrm>
          <a:off x="761998" y="1064895"/>
          <a:ext cx="5080000" cy="253746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604847045"/>
                    </a:ext>
                  </a:extLst>
                </a:gridCol>
                <a:gridCol w="1016000">
                  <a:extLst>
                    <a:ext uri="{9D8B030D-6E8A-4147-A177-3AD203B41FA5}">
                      <a16:colId xmlns:a16="http://schemas.microsoft.com/office/drawing/2014/main" val="539143443"/>
                    </a:ext>
                  </a:extLst>
                </a:gridCol>
                <a:gridCol w="1016000">
                  <a:extLst>
                    <a:ext uri="{9D8B030D-6E8A-4147-A177-3AD203B41FA5}">
                      <a16:colId xmlns:a16="http://schemas.microsoft.com/office/drawing/2014/main" val="2863522768"/>
                    </a:ext>
                  </a:extLst>
                </a:gridCol>
                <a:gridCol w="1016000">
                  <a:extLst>
                    <a:ext uri="{9D8B030D-6E8A-4147-A177-3AD203B41FA5}">
                      <a16:colId xmlns:a16="http://schemas.microsoft.com/office/drawing/2014/main" val="1096671321"/>
                    </a:ext>
                  </a:extLst>
                </a:gridCol>
                <a:gridCol w="1016000">
                  <a:extLst>
                    <a:ext uri="{9D8B030D-6E8A-4147-A177-3AD203B41FA5}">
                      <a16:colId xmlns:a16="http://schemas.microsoft.com/office/drawing/2014/main" val="734108888"/>
                    </a:ext>
                  </a:extLst>
                </a:gridCol>
              </a:tblGrid>
              <a:tr h="278130">
                <a:tc>
                  <a:txBody>
                    <a:bodyPr/>
                    <a:lstStyle/>
                    <a:p>
                      <a:pPr algn="ctr"/>
                      <a:r>
                        <a:rPr lang="es-ES" sz="1400" dirty="0"/>
                        <a:t>A</a:t>
                      </a:r>
                    </a:p>
                  </a:txBody>
                  <a:tcPr marL="68580" marR="68580" marT="34290" marB="34290"/>
                </a:tc>
                <a:tc>
                  <a:txBody>
                    <a:bodyPr/>
                    <a:lstStyle/>
                    <a:p>
                      <a:pPr algn="ctr"/>
                      <a:r>
                        <a:rPr lang="es-ES" sz="1400" dirty="0"/>
                        <a:t>B</a:t>
                      </a:r>
                    </a:p>
                  </a:txBody>
                  <a:tcPr marL="68580" marR="68580" marT="34290" marB="34290"/>
                </a:tc>
                <a:tc>
                  <a:txBody>
                    <a:bodyPr/>
                    <a:lstStyle/>
                    <a:p>
                      <a:pPr algn="ctr"/>
                      <a:r>
                        <a:rPr lang="es-ES" sz="1400" dirty="0"/>
                        <a:t>C</a:t>
                      </a:r>
                    </a:p>
                  </a:txBody>
                  <a:tcPr marL="68580" marR="68580" marT="34290" marB="34290"/>
                </a:tc>
                <a:tc>
                  <a:txBody>
                    <a:bodyPr/>
                    <a:lstStyle/>
                    <a:p>
                      <a:pPr algn="ctr"/>
                      <a:r>
                        <a:rPr lang="es-ES" sz="1400" dirty="0"/>
                        <a:t>Motor (M)</a:t>
                      </a:r>
                    </a:p>
                  </a:txBody>
                  <a:tcPr marL="68580" marR="68580" marT="34290" marB="34290"/>
                </a:tc>
                <a:tc>
                  <a:txBody>
                    <a:bodyPr/>
                    <a:lstStyle/>
                    <a:p>
                      <a:pPr algn="ctr"/>
                      <a:r>
                        <a:rPr lang="es-ES" sz="1400" dirty="0"/>
                        <a:t>LED (L)</a:t>
                      </a:r>
                    </a:p>
                  </a:txBody>
                  <a:tcPr marL="68580" marR="68580" marT="34290" marB="34290"/>
                </a:tc>
                <a:extLst>
                  <a:ext uri="{0D108BD9-81ED-4DB2-BD59-A6C34878D82A}">
                    <a16:rowId xmlns:a16="http://schemas.microsoft.com/office/drawing/2014/main" val="2620825353"/>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extLst>
                  <a:ext uri="{0D108BD9-81ED-4DB2-BD59-A6C34878D82A}">
                    <a16:rowId xmlns:a16="http://schemas.microsoft.com/office/drawing/2014/main" val="3949064274"/>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4151661089"/>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4087839958"/>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1881981781"/>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2132309881"/>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2975735689"/>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1707411685"/>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extLst>
                  <a:ext uri="{0D108BD9-81ED-4DB2-BD59-A6C34878D82A}">
                    <a16:rowId xmlns:a16="http://schemas.microsoft.com/office/drawing/2014/main" val="3814556177"/>
                  </a:ext>
                </a:extLst>
              </a:tr>
            </a:tbl>
          </a:graphicData>
        </a:graphic>
      </p:graphicFrame>
      <p:sp>
        <p:nvSpPr>
          <p:cNvPr id="12" name="Rectángulo 11">
            <a:extLst>
              <a:ext uri="{FF2B5EF4-FFF2-40B4-BE49-F238E27FC236}">
                <a16:creationId xmlns:a16="http://schemas.microsoft.com/office/drawing/2014/main" id="{86D909FB-E887-4CFF-B93E-F4DAB588AD57}"/>
              </a:ext>
            </a:extLst>
          </p:cNvPr>
          <p:cNvSpPr/>
          <p:nvPr/>
        </p:nvSpPr>
        <p:spPr>
          <a:xfrm>
            <a:off x="5344189" y="4108955"/>
            <a:ext cx="2416046" cy="374077"/>
          </a:xfrm>
          <a:prstGeom prst="rect">
            <a:avLst/>
          </a:prstGeom>
        </p:spPr>
        <p:txBody>
          <a:bodyPr wrap="none">
            <a:spAutoFit/>
          </a:bodyPr>
          <a:lstStyle/>
          <a:p>
            <a:pPr>
              <a:lnSpc>
                <a:spcPct val="107000"/>
              </a:lnSpc>
            </a:pPr>
            <a:r>
              <a:rPr lang="es-ES" dirty="0">
                <a:latin typeface="TimesNewRomanPSMT"/>
                <a:ea typeface="Calibri" panose="020F0502020204030204" pitchFamily="34" charset="0"/>
                <a:cs typeface="TimesNewRomanPSMT"/>
              </a:rPr>
              <a:t>M(</a:t>
            </a:r>
            <a:r>
              <a:rPr lang="es-ES" dirty="0" err="1">
                <a:latin typeface="TimesNewRomanPSMT"/>
                <a:ea typeface="Calibri" panose="020F0502020204030204" pitchFamily="34" charset="0"/>
                <a:cs typeface="TimesNewRomanPSMT"/>
              </a:rPr>
              <a:t>a,b,c</a:t>
            </a:r>
            <a:r>
              <a:rPr lang="es-ES" dirty="0">
                <a:latin typeface="TimesNewRomanPSMT"/>
                <a:ea typeface="Calibri" panose="020F0502020204030204" pitchFamily="34" charset="0"/>
                <a:cs typeface="TimesNewRomanPSMT"/>
              </a:rPr>
              <a:t>,) =</a:t>
            </a:r>
            <a:r>
              <a:rPr lang="en-US" dirty="0">
                <a:latin typeface="Arial Unicode MS"/>
                <a:ea typeface="Calibri" panose="020F0502020204030204" pitchFamily="34" charset="0"/>
                <a:cs typeface="Times New Roman" panose="02020603050405020304" pitchFamily="18" charset="0"/>
              </a:rPr>
              <a:t>∑</a:t>
            </a:r>
            <a:r>
              <a:rPr lang="es-ES" dirty="0">
                <a:latin typeface="TimesNewRomanPSMT"/>
                <a:ea typeface="Calibri" panose="020F0502020204030204" pitchFamily="34" charset="0"/>
                <a:cs typeface="TimesNewRomanPSMT"/>
              </a:rPr>
              <a:t> m(3,5,6,7)</a:t>
            </a:r>
            <a:endParaRPr lang="es-ES" sz="15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ángulo 12">
            <a:extLst>
              <a:ext uri="{FF2B5EF4-FFF2-40B4-BE49-F238E27FC236}">
                <a16:creationId xmlns:a16="http://schemas.microsoft.com/office/drawing/2014/main" id="{62FE396E-01B9-44B1-BE9B-AF75BF3D6A55}"/>
              </a:ext>
            </a:extLst>
          </p:cNvPr>
          <p:cNvSpPr/>
          <p:nvPr/>
        </p:nvSpPr>
        <p:spPr>
          <a:xfrm>
            <a:off x="5344190" y="4550931"/>
            <a:ext cx="2698175" cy="374077"/>
          </a:xfrm>
          <a:prstGeom prst="rect">
            <a:avLst/>
          </a:prstGeom>
        </p:spPr>
        <p:txBody>
          <a:bodyPr wrap="none">
            <a:spAutoFit/>
          </a:bodyPr>
          <a:lstStyle/>
          <a:p>
            <a:pPr>
              <a:lnSpc>
                <a:spcPct val="107000"/>
              </a:lnSpc>
            </a:pPr>
            <a:r>
              <a:rPr lang="es-ES" dirty="0">
                <a:latin typeface="TimesNewRomanPSMT"/>
                <a:ea typeface="Calibri" panose="020F0502020204030204" pitchFamily="34" charset="0"/>
                <a:cs typeface="TimesNewRomanPSMT"/>
              </a:rPr>
              <a:t>L(</a:t>
            </a:r>
            <a:r>
              <a:rPr lang="es-ES" dirty="0" err="1">
                <a:latin typeface="TimesNewRomanPSMT"/>
                <a:ea typeface="Calibri" panose="020F0502020204030204" pitchFamily="34" charset="0"/>
                <a:cs typeface="TimesNewRomanPSMT"/>
              </a:rPr>
              <a:t>a,b,c</a:t>
            </a:r>
            <a:r>
              <a:rPr lang="es-ES" dirty="0">
                <a:latin typeface="TimesNewRomanPSMT"/>
                <a:ea typeface="Calibri" panose="020F0502020204030204" pitchFamily="34" charset="0"/>
                <a:cs typeface="TimesNewRomanPSMT"/>
              </a:rPr>
              <a:t>,) =</a:t>
            </a:r>
            <a:r>
              <a:rPr lang="en-US" dirty="0">
                <a:latin typeface="Arial Unicode MS"/>
                <a:ea typeface="Calibri" panose="020F0502020204030204" pitchFamily="34" charset="0"/>
                <a:cs typeface="Times New Roman" panose="02020603050405020304" pitchFamily="18" charset="0"/>
              </a:rPr>
              <a:t>∑</a:t>
            </a:r>
            <a:r>
              <a:rPr lang="es-ES" dirty="0">
                <a:latin typeface="TimesNewRomanPSMT"/>
                <a:ea typeface="Calibri" panose="020F0502020204030204" pitchFamily="34" charset="0"/>
                <a:cs typeface="TimesNewRomanPSMT"/>
              </a:rPr>
              <a:t> m(1,2,3,4,5,6)</a:t>
            </a:r>
            <a:endParaRPr lang="es-ES" sz="15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ángulo 1">
            <a:extLst>
              <a:ext uri="{FF2B5EF4-FFF2-40B4-BE49-F238E27FC236}">
                <a16:creationId xmlns:a16="http://schemas.microsoft.com/office/drawing/2014/main" id="{190A7851-113F-488E-AEAE-A96580635BF7}"/>
              </a:ext>
            </a:extLst>
          </p:cNvPr>
          <p:cNvSpPr/>
          <p:nvPr/>
        </p:nvSpPr>
        <p:spPr>
          <a:xfrm>
            <a:off x="320919" y="3931573"/>
            <a:ext cx="4572000" cy="1131079"/>
          </a:xfrm>
          <a:prstGeom prst="rect">
            <a:avLst/>
          </a:prstGeom>
        </p:spPr>
        <p:txBody>
          <a:bodyPr>
            <a:spAutoFit/>
          </a:bodyPr>
          <a:lstStyle/>
          <a:p>
            <a:pPr marL="214313" indent="-214313" algn="just">
              <a:buFont typeface="Arial" panose="020B0604020202020204" pitchFamily="34" charset="0"/>
              <a:buChar char="•"/>
            </a:pPr>
            <a:r>
              <a:rPr lang="es-ES" sz="1350" dirty="0"/>
              <a:t>3 pulsadores </a:t>
            </a:r>
            <a:r>
              <a:rPr lang="es-ES" sz="1350" dirty="0">
                <a:sym typeface="Wingdings" panose="05000000000000000000" pitchFamily="2" charset="2"/>
              </a:rPr>
              <a:t></a:t>
            </a:r>
            <a:r>
              <a:rPr lang="es-ES" sz="1350" dirty="0"/>
              <a:t> motor se activa</a:t>
            </a:r>
          </a:p>
          <a:p>
            <a:pPr marL="214313" indent="-214313" algn="just">
              <a:buFont typeface="Arial" panose="020B0604020202020204" pitchFamily="34" charset="0"/>
              <a:buChar char="•"/>
            </a:pPr>
            <a:r>
              <a:rPr lang="es-ES" sz="1350" dirty="0"/>
              <a:t>2 pulsadores </a:t>
            </a:r>
            <a:r>
              <a:rPr lang="es-ES" sz="1350" dirty="0">
                <a:sym typeface="Wingdings" panose="05000000000000000000" pitchFamily="2" charset="2"/>
              </a:rPr>
              <a:t> </a:t>
            </a:r>
            <a:r>
              <a:rPr lang="es-ES" sz="1350" dirty="0"/>
              <a:t>el motor se activa, LED activa</a:t>
            </a:r>
          </a:p>
          <a:p>
            <a:pPr marL="214313" indent="-214313" algn="just">
              <a:buFont typeface="Arial" panose="020B0604020202020204" pitchFamily="34" charset="0"/>
              <a:buChar char="•"/>
            </a:pPr>
            <a:r>
              <a:rPr lang="es-ES" sz="1350" dirty="0"/>
              <a:t>1 pulsador </a:t>
            </a:r>
            <a:r>
              <a:rPr lang="es-ES" sz="1350" dirty="0">
                <a:sym typeface="Wingdings" panose="05000000000000000000" pitchFamily="2" charset="2"/>
              </a:rPr>
              <a:t> </a:t>
            </a:r>
            <a:r>
              <a:rPr lang="es-ES" sz="1350" dirty="0"/>
              <a:t>el motor no se activa, pero se enciende el LED</a:t>
            </a:r>
          </a:p>
          <a:p>
            <a:pPr marL="214313" indent="-214313" algn="just">
              <a:buFont typeface="Arial" panose="020B0604020202020204" pitchFamily="34" charset="0"/>
              <a:buChar char="•"/>
            </a:pPr>
            <a:r>
              <a:rPr lang="es-ES" sz="1350" dirty="0"/>
              <a:t>Ningún pulsador </a:t>
            </a:r>
            <a:r>
              <a:rPr lang="es-ES" sz="1350" dirty="0">
                <a:sym typeface="Wingdings" panose="05000000000000000000" pitchFamily="2" charset="2"/>
              </a:rPr>
              <a:t></a:t>
            </a:r>
            <a:r>
              <a:rPr lang="es-ES" sz="1350" dirty="0"/>
              <a:t> ni el motor ni el LED se activan. </a:t>
            </a:r>
          </a:p>
        </p:txBody>
      </p:sp>
      <p:sp>
        <p:nvSpPr>
          <p:cNvPr id="3" name="Marcador de número de diapositiva 2">
            <a:extLst>
              <a:ext uri="{FF2B5EF4-FFF2-40B4-BE49-F238E27FC236}">
                <a16:creationId xmlns:a16="http://schemas.microsoft.com/office/drawing/2014/main" id="{0C920521-F5B1-4F8E-89EF-735BFDFFA064}"/>
              </a:ext>
            </a:extLst>
          </p:cNvPr>
          <p:cNvSpPr>
            <a:spLocks noGrp="1"/>
          </p:cNvSpPr>
          <p:nvPr>
            <p:ph type="sldNum" sz="quarter" idx="12"/>
          </p:nvPr>
        </p:nvSpPr>
        <p:spPr/>
        <p:txBody>
          <a:bodyPr/>
          <a:lstStyle/>
          <a:p>
            <a:fld id="{78733FC4-8689-4CA5-A153-34ADD6EFE592}" type="slidenum">
              <a:rPr lang="es-ES" smtClean="0"/>
              <a:t>138</a:t>
            </a:fld>
            <a:endParaRPr lang="es-ES"/>
          </a:p>
        </p:txBody>
      </p:sp>
    </p:spTree>
    <p:custDataLst>
      <p:tags r:id="rId1"/>
    </p:custDataLst>
    <p:extLst>
      <p:ext uri="{BB962C8B-B14F-4D97-AF65-F5344CB8AC3E}">
        <p14:creationId xmlns:p14="http://schemas.microsoft.com/office/powerpoint/2010/main" val="50948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6">
            <a:extLst>
              <a:ext uri="{FF2B5EF4-FFF2-40B4-BE49-F238E27FC236}">
                <a16:creationId xmlns:a16="http://schemas.microsoft.com/office/drawing/2014/main" id="{E18246F0-3E53-42FF-9B2F-A5D05FC2EA92}"/>
              </a:ext>
            </a:extLst>
          </p:cNvPr>
          <p:cNvGraphicFramePr>
            <a:graphicFrameLocks noGrp="1"/>
          </p:cNvGraphicFramePr>
          <p:nvPr/>
        </p:nvGraphicFramePr>
        <p:xfrm>
          <a:off x="1099367" y="1847084"/>
          <a:ext cx="4230644" cy="836106"/>
        </p:xfrm>
        <a:graphic>
          <a:graphicData uri="http://schemas.openxmlformats.org/drawingml/2006/table">
            <a:tbl>
              <a:tblPr firstRow="1" bandRow="1">
                <a:tableStyleId>{5940675A-B579-460E-94D1-54222C63F5DA}</a:tableStyleId>
              </a:tblPr>
              <a:tblGrid>
                <a:gridCol w="1057661">
                  <a:extLst>
                    <a:ext uri="{9D8B030D-6E8A-4147-A177-3AD203B41FA5}">
                      <a16:colId xmlns:a16="http://schemas.microsoft.com/office/drawing/2014/main" val="1960818796"/>
                    </a:ext>
                  </a:extLst>
                </a:gridCol>
                <a:gridCol w="1057661">
                  <a:extLst>
                    <a:ext uri="{9D8B030D-6E8A-4147-A177-3AD203B41FA5}">
                      <a16:colId xmlns:a16="http://schemas.microsoft.com/office/drawing/2014/main" val="1798018767"/>
                    </a:ext>
                  </a:extLst>
                </a:gridCol>
                <a:gridCol w="1057661">
                  <a:extLst>
                    <a:ext uri="{9D8B030D-6E8A-4147-A177-3AD203B41FA5}">
                      <a16:colId xmlns:a16="http://schemas.microsoft.com/office/drawing/2014/main" val="369861174"/>
                    </a:ext>
                  </a:extLst>
                </a:gridCol>
                <a:gridCol w="1057661">
                  <a:extLst>
                    <a:ext uri="{9D8B030D-6E8A-4147-A177-3AD203B41FA5}">
                      <a16:colId xmlns:a16="http://schemas.microsoft.com/office/drawing/2014/main" val="13575016"/>
                    </a:ext>
                  </a:extLst>
                </a:gridCol>
              </a:tblGrid>
              <a:tr h="418053">
                <a:tc>
                  <a:txBody>
                    <a:bodyPr/>
                    <a:lstStyle/>
                    <a:p>
                      <a:pPr algn="r"/>
                      <a:r>
                        <a:rPr lang="es-ES" sz="1200" b="1" dirty="0">
                          <a:solidFill>
                            <a:srgbClr val="7030A0"/>
                          </a:solidFill>
                        </a:rPr>
                        <a:t>0</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3</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2</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28328204"/>
                  </a:ext>
                </a:extLst>
              </a:tr>
              <a:tr h="418053">
                <a:tc>
                  <a:txBody>
                    <a:bodyPr/>
                    <a:lstStyle/>
                    <a:p>
                      <a:pPr algn="r"/>
                      <a:r>
                        <a:rPr lang="es-ES" sz="1200" b="1" dirty="0">
                          <a:solidFill>
                            <a:srgbClr val="7030A0"/>
                          </a:solidFill>
                        </a:rPr>
                        <a:t>4</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5</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7</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6</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10099308"/>
                  </a:ext>
                </a:extLst>
              </a:tr>
            </a:tbl>
          </a:graphicData>
        </a:graphic>
      </p:graphicFrame>
      <p:graphicFrame>
        <p:nvGraphicFramePr>
          <p:cNvPr id="6" name="Tabla 6">
            <a:extLst>
              <a:ext uri="{FF2B5EF4-FFF2-40B4-BE49-F238E27FC236}">
                <a16:creationId xmlns:a16="http://schemas.microsoft.com/office/drawing/2014/main" id="{F4C099E2-9024-4756-AD7D-5978EFB657FF}"/>
              </a:ext>
            </a:extLst>
          </p:cNvPr>
          <p:cNvGraphicFramePr>
            <a:graphicFrameLocks noGrp="1"/>
          </p:cNvGraphicFramePr>
          <p:nvPr/>
        </p:nvGraphicFramePr>
        <p:xfrm>
          <a:off x="1023937" y="1916899"/>
          <a:ext cx="4230644" cy="836106"/>
        </p:xfrm>
        <a:graphic>
          <a:graphicData uri="http://schemas.openxmlformats.org/drawingml/2006/table">
            <a:tbl>
              <a:tblPr firstRow="1" bandRow="1">
                <a:tableStyleId>{5940675A-B579-460E-94D1-54222C63F5DA}</a:tableStyleId>
              </a:tblPr>
              <a:tblGrid>
                <a:gridCol w="1057661">
                  <a:extLst>
                    <a:ext uri="{9D8B030D-6E8A-4147-A177-3AD203B41FA5}">
                      <a16:colId xmlns:a16="http://schemas.microsoft.com/office/drawing/2014/main" val="1960818796"/>
                    </a:ext>
                  </a:extLst>
                </a:gridCol>
                <a:gridCol w="1057661">
                  <a:extLst>
                    <a:ext uri="{9D8B030D-6E8A-4147-A177-3AD203B41FA5}">
                      <a16:colId xmlns:a16="http://schemas.microsoft.com/office/drawing/2014/main" val="1798018767"/>
                    </a:ext>
                  </a:extLst>
                </a:gridCol>
                <a:gridCol w="1057661">
                  <a:extLst>
                    <a:ext uri="{9D8B030D-6E8A-4147-A177-3AD203B41FA5}">
                      <a16:colId xmlns:a16="http://schemas.microsoft.com/office/drawing/2014/main" val="369861174"/>
                    </a:ext>
                  </a:extLst>
                </a:gridCol>
                <a:gridCol w="1057661">
                  <a:extLst>
                    <a:ext uri="{9D8B030D-6E8A-4147-A177-3AD203B41FA5}">
                      <a16:colId xmlns:a16="http://schemas.microsoft.com/office/drawing/2014/main" val="13575016"/>
                    </a:ext>
                  </a:extLst>
                </a:gridCol>
              </a:tblGrid>
              <a:tr h="418053">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0</a:t>
                      </a:r>
                    </a:p>
                  </a:txBody>
                  <a:tcPr marL="103082" marR="103082" marT="51541" marB="51541"/>
                </a:tc>
                <a:extLst>
                  <a:ext uri="{0D108BD9-81ED-4DB2-BD59-A6C34878D82A}">
                    <a16:rowId xmlns:a16="http://schemas.microsoft.com/office/drawing/2014/main" val="4228328204"/>
                  </a:ext>
                </a:extLst>
              </a:tr>
              <a:tr h="418053">
                <a:tc>
                  <a:txBody>
                    <a:bodyPr/>
                    <a:lstStyle/>
                    <a:p>
                      <a:pPr algn="ctr"/>
                      <a:r>
                        <a:rPr lang="es-ES" sz="2000" dirty="0"/>
                        <a:t>0</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1</a:t>
                      </a:r>
                    </a:p>
                  </a:txBody>
                  <a:tcPr marL="103082" marR="103082" marT="51541" marB="51541"/>
                </a:tc>
                <a:extLst>
                  <a:ext uri="{0D108BD9-81ED-4DB2-BD59-A6C34878D82A}">
                    <a16:rowId xmlns:a16="http://schemas.microsoft.com/office/drawing/2014/main" val="4110099308"/>
                  </a:ext>
                </a:extLst>
              </a:tr>
            </a:tbl>
          </a:graphicData>
        </a:graphic>
      </p:graphicFrame>
      <p:cxnSp>
        <p:nvCxnSpPr>
          <p:cNvPr id="7" name="Conector recto 6">
            <a:extLst>
              <a:ext uri="{FF2B5EF4-FFF2-40B4-BE49-F238E27FC236}">
                <a16:creationId xmlns:a16="http://schemas.microsoft.com/office/drawing/2014/main" id="{2ACCB125-D2AC-473A-BB48-6CF63142C994}"/>
              </a:ext>
            </a:extLst>
          </p:cNvPr>
          <p:cNvCxnSpPr/>
          <p:nvPr/>
        </p:nvCxnSpPr>
        <p:spPr>
          <a:xfrm flipH="1" flipV="1">
            <a:off x="714375" y="1621624"/>
            <a:ext cx="314325" cy="314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Elipse 8">
            <a:extLst>
              <a:ext uri="{FF2B5EF4-FFF2-40B4-BE49-F238E27FC236}">
                <a16:creationId xmlns:a16="http://schemas.microsoft.com/office/drawing/2014/main" id="{040619B1-1597-4904-A271-CA3AE97D4175}"/>
              </a:ext>
            </a:extLst>
          </p:cNvPr>
          <p:cNvSpPr/>
          <p:nvPr/>
        </p:nvSpPr>
        <p:spPr>
          <a:xfrm>
            <a:off x="2413445" y="2329937"/>
            <a:ext cx="1384961" cy="450137"/>
          </a:xfrm>
          <a:prstGeom prst="ellipse">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2" name="Elipse 11">
            <a:extLst>
              <a:ext uri="{FF2B5EF4-FFF2-40B4-BE49-F238E27FC236}">
                <a16:creationId xmlns:a16="http://schemas.microsoft.com/office/drawing/2014/main" id="{A18B77AB-3981-4E11-AABB-582418335052}"/>
              </a:ext>
            </a:extLst>
          </p:cNvPr>
          <p:cNvSpPr/>
          <p:nvPr/>
        </p:nvSpPr>
        <p:spPr>
          <a:xfrm>
            <a:off x="3203119" y="1899986"/>
            <a:ext cx="875042" cy="839852"/>
          </a:xfrm>
          <a:prstGeom prst="ellipse">
            <a:avLst/>
          </a:prstGeom>
          <a:solidFill>
            <a:srgbClr val="FF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nvGrpSpPr>
          <p:cNvPr id="13" name="Grupo 12">
            <a:extLst>
              <a:ext uri="{FF2B5EF4-FFF2-40B4-BE49-F238E27FC236}">
                <a16:creationId xmlns:a16="http://schemas.microsoft.com/office/drawing/2014/main" id="{F75D2BA5-9BDB-4522-B170-85AF765E2A56}"/>
              </a:ext>
            </a:extLst>
          </p:cNvPr>
          <p:cNvGrpSpPr/>
          <p:nvPr/>
        </p:nvGrpSpPr>
        <p:grpSpPr>
          <a:xfrm>
            <a:off x="395483" y="1472874"/>
            <a:ext cx="4609551" cy="1290046"/>
            <a:chOff x="1606812" y="3395762"/>
            <a:chExt cx="6146067" cy="1720061"/>
          </a:xfrm>
        </p:grpSpPr>
        <p:sp>
          <p:nvSpPr>
            <p:cNvPr id="14" name="CuadroTexto 13">
              <a:extLst>
                <a:ext uri="{FF2B5EF4-FFF2-40B4-BE49-F238E27FC236}">
                  <a16:creationId xmlns:a16="http://schemas.microsoft.com/office/drawing/2014/main" id="{3D195F6C-2998-4A8F-9FFE-C923924E19F3}"/>
                </a:ext>
              </a:extLst>
            </p:cNvPr>
            <p:cNvSpPr txBox="1"/>
            <p:nvPr/>
          </p:nvSpPr>
          <p:spPr>
            <a:xfrm>
              <a:off x="1606812" y="3581401"/>
              <a:ext cx="444995" cy="553997"/>
            </a:xfrm>
            <a:prstGeom prst="rect">
              <a:avLst/>
            </a:prstGeom>
            <a:noFill/>
          </p:spPr>
          <p:txBody>
            <a:bodyPr wrap="none" rtlCol="0">
              <a:spAutoFit/>
            </a:bodyPr>
            <a:lstStyle/>
            <a:p>
              <a:r>
                <a:rPr lang="es-ES" sz="2100" dirty="0"/>
                <a:t>a</a:t>
              </a:r>
            </a:p>
          </p:txBody>
        </p:sp>
        <p:sp>
          <p:nvSpPr>
            <p:cNvPr id="15" name="CuadroTexto 14">
              <a:extLst>
                <a:ext uri="{FF2B5EF4-FFF2-40B4-BE49-F238E27FC236}">
                  <a16:creationId xmlns:a16="http://schemas.microsoft.com/office/drawing/2014/main" id="{D11EC600-6B00-4F69-B316-82CF2BBF597C}"/>
                </a:ext>
              </a:extLst>
            </p:cNvPr>
            <p:cNvSpPr txBox="1"/>
            <p:nvPr/>
          </p:nvSpPr>
          <p:spPr>
            <a:xfrm>
              <a:off x="1732299" y="4033738"/>
              <a:ext cx="444995" cy="553997"/>
            </a:xfrm>
            <a:prstGeom prst="rect">
              <a:avLst/>
            </a:prstGeom>
            <a:noFill/>
          </p:spPr>
          <p:txBody>
            <a:bodyPr wrap="none" rtlCol="0">
              <a:spAutoFit/>
            </a:bodyPr>
            <a:lstStyle/>
            <a:p>
              <a:r>
                <a:rPr lang="es-ES" sz="2100" dirty="0"/>
                <a:t>0</a:t>
              </a:r>
            </a:p>
          </p:txBody>
        </p:sp>
        <p:sp>
          <p:nvSpPr>
            <p:cNvPr id="16" name="CuadroTexto 15">
              <a:extLst>
                <a:ext uri="{FF2B5EF4-FFF2-40B4-BE49-F238E27FC236}">
                  <a16:creationId xmlns:a16="http://schemas.microsoft.com/office/drawing/2014/main" id="{D227B096-3931-42E9-A128-D6BC49FC71A8}"/>
                </a:ext>
              </a:extLst>
            </p:cNvPr>
            <p:cNvSpPr txBox="1"/>
            <p:nvPr/>
          </p:nvSpPr>
          <p:spPr>
            <a:xfrm>
              <a:off x="1716629" y="4561826"/>
              <a:ext cx="444995" cy="553997"/>
            </a:xfrm>
            <a:prstGeom prst="rect">
              <a:avLst/>
            </a:prstGeom>
            <a:noFill/>
          </p:spPr>
          <p:txBody>
            <a:bodyPr wrap="none" rtlCol="0">
              <a:spAutoFit/>
            </a:bodyPr>
            <a:lstStyle/>
            <a:p>
              <a:r>
                <a:rPr lang="es-ES" sz="2100" dirty="0"/>
                <a:t>1</a:t>
              </a:r>
            </a:p>
          </p:txBody>
        </p:sp>
        <p:grpSp>
          <p:nvGrpSpPr>
            <p:cNvPr id="19" name="Grupo 18">
              <a:extLst>
                <a:ext uri="{FF2B5EF4-FFF2-40B4-BE49-F238E27FC236}">
                  <a16:creationId xmlns:a16="http://schemas.microsoft.com/office/drawing/2014/main" id="{DB9A6EEB-B399-4B37-B290-243E949214EC}"/>
                </a:ext>
              </a:extLst>
            </p:cNvPr>
            <p:cNvGrpSpPr/>
            <p:nvPr/>
          </p:nvGrpSpPr>
          <p:grpSpPr>
            <a:xfrm>
              <a:off x="2196073" y="3395762"/>
              <a:ext cx="5556806" cy="688160"/>
              <a:chOff x="2196073" y="3395762"/>
              <a:chExt cx="5556806" cy="688160"/>
            </a:xfrm>
          </p:grpSpPr>
          <p:sp>
            <p:nvSpPr>
              <p:cNvPr id="20" name="CuadroTexto 19">
                <a:extLst>
                  <a:ext uri="{FF2B5EF4-FFF2-40B4-BE49-F238E27FC236}">
                    <a16:creationId xmlns:a16="http://schemas.microsoft.com/office/drawing/2014/main" id="{4DC9A2A7-5940-4BA8-B4B3-60C15DE07331}"/>
                  </a:ext>
                </a:extLst>
              </p:cNvPr>
              <p:cNvSpPr txBox="1"/>
              <p:nvPr/>
            </p:nvSpPr>
            <p:spPr>
              <a:xfrm>
                <a:off x="2196073" y="3395762"/>
                <a:ext cx="624531" cy="553997"/>
              </a:xfrm>
              <a:prstGeom prst="rect">
                <a:avLst/>
              </a:prstGeom>
              <a:noFill/>
            </p:spPr>
            <p:txBody>
              <a:bodyPr wrap="none" rtlCol="0">
                <a:spAutoFit/>
              </a:bodyPr>
              <a:lstStyle/>
              <a:p>
                <a:r>
                  <a:rPr lang="es-ES" sz="2100" dirty="0" err="1"/>
                  <a:t>bc</a:t>
                </a:r>
                <a:endParaRPr lang="es-ES" sz="2100" dirty="0"/>
              </a:p>
            </p:txBody>
          </p:sp>
          <p:sp>
            <p:nvSpPr>
              <p:cNvPr id="21" name="CuadroTexto 20">
                <a:extLst>
                  <a:ext uri="{FF2B5EF4-FFF2-40B4-BE49-F238E27FC236}">
                    <a16:creationId xmlns:a16="http://schemas.microsoft.com/office/drawing/2014/main" id="{CF41B67C-8F68-45D4-A21E-1B23837F54D6}"/>
                  </a:ext>
                </a:extLst>
              </p:cNvPr>
              <p:cNvSpPr txBox="1"/>
              <p:nvPr/>
            </p:nvSpPr>
            <p:spPr>
              <a:xfrm>
                <a:off x="2956022" y="3529925"/>
                <a:ext cx="643765" cy="553997"/>
              </a:xfrm>
              <a:prstGeom prst="rect">
                <a:avLst/>
              </a:prstGeom>
              <a:noFill/>
            </p:spPr>
            <p:txBody>
              <a:bodyPr wrap="none" rtlCol="0">
                <a:spAutoFit/>
              </a:bodyPr>
              <a:lstStyle/>
              <a:p>
                <a:r>
                  <a:rPr lang="es-ES" sz="2100" dirty="0"/>
                  <a:t>00</a:t>
                </a:r>
              </a:p>
            </p:txBody>
          </p:sp>
          <p:sp>
            <p:nvSpPr>
              <p:cNvPr id="22" name="CuadroTexto 21">
                <a:extLst>
                  <a:ext uri="{FF2B5EF4-FFF2-40B4-BE49-F238E27FC236}">
                    <a16:creationId xmlns:a16="http://schemas.microsoft.com/office/drawing/2014/main" id="{04326011-A78B-4A12-849D-51D7EEC11969}"/>
                  </a:ext>
                </a:extLst>
              </p:cNvPr>
              <p:cNvSpPr txBox="1"/>
              <p:nvPr/>
            </p:nvSpPr>
            <p:spPr>
              <a:xfrm>
                <a:off x="4257661" y="3459718"/>
                <a:ext cx="643765" cy="553997"/>
              </a:xfrm>
              <a:prstGeom prst="rect">
                <a:avLst/>
              </a:prstGeom>
              <a:noFill/>
            </p:spPr>
            <p:txBody>
              <a:bodyPr wrap="none" rtlCol="0">
                <a:spAutoFit/>
              </a:bodyPr>
              <a:lstStyle/>
              <a:p>
                <a:r>
                  <a:rPr lang="es-ES" sz="2100" dirty="0"/>
                  <a:t>01</a:t>
                </a:r>
              </a:p>
            </p:txBody>
          </p:sp>
          <p:sp>
            <p:nvSpPr>
              <p:cNvPr id="23" name="CuadroTexto 22">
                <a:extLst>
                  <a:ext uri="{FF2B5EF4-FFF2-40B4-BE49-F238E27FC236}">
                    <a16:creationId xmlns:a16="http://schemas.microsoft.com/office/drawing/2014/main" id="{8CADABF2-01CD-432E-94E5-B41F616E1D7E}"/>
                  </a:ext>
                </a:extLst>
              </p:cNvPr>
              <p:cNvSpPr txBox="1"/>
              <p:nvPr/>
            </p:nvSpPr>
            <p:spPr>
              <a:xfrm>
                <a:off x="5593891" y="3459718"/>
                <a:ext cx="617092" cy="553997"/>
              </a:xfrm>
              <a:prstGeom prst="rect">
                <a:avLst/>
              </a:prstGeom>
              <a:noFill/>
            </p:spPr>
            <p:txBody>
              <a:bodyPr wrap="none" rtlCol="0">
                <a:spAutoFit/>
              </a:bodyPr>
              <a:lstStyle/>
              <a:p>
                <a:r>
                  <a:rPr lang="es-ES" sz="2100" dirty="0"/>
                  <a:t>11</a:t>
                </a:r>
              </a:p>
            </p:txBody>
          </p:sp>
          <p:sp>
            <p:nvSpPr>
              <p:cNvPr id="24" name="CuadroTexto 23">
                <a:extLst>
                  <a:ext uri="{FF2B5EF4-FFF2-40B4-BE49-F238E27FC236}">
                    <a16:creationId xmlns:a16="http://schemas.microsoft.com/office/drawing/2014/main" id="{94C832CD-12C6-4782-B8D8-C3661B01893F}"/>
                  </a:ext>
                </a:extLst>
              </p:cNvPr>
              <p:cNvSpPr txBox="1"/>
              <p:nvPr/>
            </p:nvSpPr>
            <p:spPr>
              <a:xfrm>
                <a:off x="7109114" y="3529925"/>
                <a:ext cx="643765" cy="553997"/>
              </a:xfrm>
              <a:prstGeom prst="rect">
                <a:avLst/>
              </a:prstGeom>
              <a:noFill/>
            </p:spPr>
            <p:txBody>
              <a:bodyPr wrap="none" rtlCol="0">
                <a:spAutoFit/>
              </a:bodyPr>
              <a:lstStyle/>
              <a:p>
                <a:r>
                  <a:rPr lang="es-ES" sz="2100" dirty="0"/>
                  <a:t>10</a:t>
                </a:r>
              </a:p>
            </p:txBody>
          </p:sp>
        </p:grpSp>
      </p:grpSp>
      <mc:AlternateContent xmlns:mc="http://schemas.openxmlformats.org/markup-compatibility/2006" xmlns:a14="http://schemas.microsoft.com/office/drawing/2010/main">
        <mc:Choice Requires="a14">
          <p:sp>
            <p:nvSpPr>
              <p:cNvPr id="25" name="CuadroTexto 24">
                <a:extLst>
                  <a:ext uri="{FF2B5EF4-FFF2-40B4-BE49-F238E27FC236}">
                    <a16:creationId xmlns:a16="http://schemas.microsoft.com/office/drawing/2014/main" id="{7EE6D25E-EAEE-43B3-BB20-C5AA6CC3D828}"/>
                  </a:ext>
                </a:extLst>
              </p:cNvPr>
              <p:cNvSpPr txBox="1"/>
              <p:nvPr/>
            </p:nvSpPr>
            <p:spPr>
              <a:xfrm>
                <a:off x="5755702" y="1717050"/>
                <a:ext cx="849980" cy="323165"/>
              </a:xfrm>
              <a:prstGeom prst="rect">
                <a:avLst/>
              </a:prstGeom>
              <a:solidFill>
                <a:srgbClr val="CBD8EF"/>
              </a:solidFill>
              <a:ln>
                <a:solidFill>
                  <a:schemeClr val="accent1">
                    <a:shade val="50000"/>
                  </a:schemeClr>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s-ES" sz="1500" i="1">
                          <a:latin typeface="Cambria Math" panose="02040503050406030204" pitchFamily="18" charset="0"/>
                          <a:ea typeface="Arial Unicode MS"/>
                          <a:cs typeface="Arial Unicode MS"/>
                        </a:rPr>
                        <m:t>𝑎𝑐</m:t>
                      </m:r>
                    </m:oMath>
                  </m:oMathPara>
                </a14:m>
                <a:endParaRPr lang="es-ES" sz="1500" dirty="0"/>
              </a:p>
            </p:txBody>
          </p:sp>
        </mc:Choice>
        <mc:Fallback xmlns="">
          <p:sp>
            <p:nvSpPr>
              <p:cNvPr id="25" name="CuadroTexto 24">
                <a:extLst>
                  <a:ext uri="{FF2B5EF4-FFF2-40B4-BE49-F238E27FC236}">
                    <a16:creationId xmlns:a16="http://schemas.microsoft.com/office/drawing/2014/main" id="{7EE6D25E-EAEE-43B3-BB20-C5AA6CC3D828}"/>
                  </a:ext>
                </a:extLst>
              </p:cNvPr>
              <p:cNvSpPr txBox="1">
                <a:spLocks noRot="1" noChangeAspect="1" noMove="1" noResize="1" noEditPoints="1" noAdjustHandles="1" noChangeArrowheads="1" noChangeShapeType="1" noTextEdit="1"/>
              </p:cNvSpPr>
              <p:nvPr/>
            </p:nvSpPr>
            <p:spPr>
              <a:xfrm>
                <a:off x="5755702" y="1717050"/>
                <a:ext cx="849980" cy="323165"/>
              </a:xfrm>
              <a:prstGeom prst="rect">
                <a:avLst/>
              </a:prstGeom>
              <a:blipFill>
                <a:blip r:embed="rId3"/>
                <a:stretch>
                  <a:fillRect/>
                </a:stretch>
              </a:blipFill>
              <a:ln>
                <a:solidFill>
                  <a:schemeClr val="accent1">
                    <a:shade val="50000"/>
                  </a:schemeClr>
                </a:solid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6" name="CuadroTexto 25">
                <a:extLst>
                  <a:ext uri="{FF2B5EF4-FFF2-40B4-BE49-F238E27FC236}">
                    <a16:creationId xmlns:a16="http://schemas.microsoft.com/office/drawing/2014/main" id="{5B81FB9D-DB69-43C4-AF19-B5B8784033D7}"/>
                  </a:ext>
                </a:extLst>
              </p:cNvPr>
              <p:cNvSpPr txBox="1"/>
              <p:nvPr/>
            </p:nvSpPr>
            <p:spPr>
              <a:xfrm>
                <a:off x="6955053" y="1690611"/>
                <a:ext cx="849980" cy="323165"/>
              </a:xfrm>
              <a:prstGeom prst="rect">
                <a:avLst/>
              </a:prstGeom>
              <a:solidFill>
                <a:srgbClr val="FFB8B8"/>
              </a:solidFill>
              <a:ln>
                <a:solidFill>
                  <a:schemeClr val="accent1">
                    <a:shade val="50000"/>
                  </a:schemeClr>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s-ES" sz="1500" i="1">
                          <a:latin typeface="Cambria Math" panose="02040503050406030204" pitchFamily="18" charset="0"/>
                          <a:ea typeface="Calibri" panose="020F0502020204030204" pitchFamily="34" charset="0"/>
                          <a:cs typeface="TimesNewRomanPSMT"/>
                        </a:rPr>
                        <m:t>𝑏𝑐</m:t>
                      </m:r>
                    </m:oMath>
                  </m:oMathPara>
                </a14:m>
                <a:endParaRPr lang="es-ES" sz="1500" dirty="0"/>
              </a:p>
            </p:txBody>
          </p:sp>
        </mc:Choice>
        <mc:Fallback xmlns="">
          <p:sp>
            <p:nvSpPr>
              <p:cNvPr id="26" name="CuadroTexto 25">
                <a:extLst>
                  <a:ext uri="{FF2B5EF4-FFF2-40B4-BE49-F238E27FC236}">
                    <a16:creationId xmlns:a16="http://schemas.microsoft.com/office/drawing/2014/main" id="{5B81FB9D-DB69-43C4-AF19-B5B8784033D7}"/>
                  </a:ext>
                </a:extLst>
              </p:cNvPr>
              <p:cNvSpPr txBox="1">
                <a:spLocks noRot="1" noChangeAspect="1" noMove="1" noResize="1" noEditPoints="1" noAdjustHandles="1" noChangeArrowheads="1" noChangeShapeType="1" noTextEdit="1"/>
              </p:cNvSpPr>
              <p:nvPr/>
            </p:nvSpPr>
            <p:spPr>
              <a:xfrm>
                <a:off x="6955053" y="1690611"/>
                <a:ext cx="849980" cy="323165"/>
              </a:xfrm>
              <a:prstGeom prst="rect">
                <a:avLst/>
              </a:prstGeom>
              <a:blipFill>
                <a:blip r:embed="rId4"/>
                <a:stretch>
                  <a:fillRect/>
                </a:stretch>
              </a:blipFill>
              <a:ln>
                <a:solidFill>
                  <a:schemeClr val="accent1">
                    <a:shade val="50000"/>
                  </a:schemeClr>
                </a:solidFill>
              </a:ln>
            </p:spPr>
            <p:txBody>
              <a:bodyPr/>
              <a:lstStyle/>
              <a:p>
                <a:r>
                  <a:rPr lang="es-ES">
                    <a:noFill/>
                  </a:rPr>
                  <a:t> </a:t>
                </a:r>
              </a:p>
            </p:txBody>
          </p:sp>
        </mc:Fallback>
      </mc:AlternateContent>
      <p:sp>
        <p:nvSpPr>
          <p:cNvPr id="27" name="Rectángulo 26">
            <a:extLst>
              <a:ext uri="{FF2B5EF4-FFF2-40B4-BE49-F238E27FC236}">
                <a16:creationId xmlns:a16="http://schemas.microsoft.com/office/drawing/2014/main" id="{65881ECC-CF1E-4574-9026-BA8DBDEF6BE1}"/>
              </a:ext>
            </a:extLst>
          </p:cNvPr>
          <p:cNvSpPr/>
          <p:nvPr/>
        </p:nvSpPr>
        <p:spPr>
          <a:xfrm>
            <a:off x="218737" y="1010386"/>
            <a:ext cx="2416046" cy="374077"/>
          </a:xfrm>
          <a:prstGeom prst="rect">
            <a:avLst/>
          </a:prstGeom>
        </p:spPr>
        <p:txBody>
          <a:bodyPr wrap="none">
            <a:spAutoFit/>
          </a:bodyPr>
          <a:lstStyle/>
          <a:p>
            <a:pPr>
              <a:lnSpc>
                <a:spcPct val="107000"/>
              </a:lnSpc>
            </a:pPr>
            <a:r>
              <a:rPr lang="es-ES" dirty="0">
                <a:latin typeface="TimesNewRomanPSMT"/>
                <a:ea typeface="Calibri" panose="020F0502020204030204" pitchFamily="34" charset="0"/>
                <a:cs typeface="TimesNewRomanPSMT"/>
              </a:rPr>
              <a:t>M(</a:t>
            </a:r>
            <a:r>
              <a:rPr lang="es-ES" dirty="0" err="1">
                <a:latin typeface="TimesNewRomanPSMT"/>
                <a:ea typeface="Calibri" panose="020F0502020204030204" pitchFamily="34" charset="0"/>
                <a:cs typeface="TimesNewRomanPSMT"/>
              </a:rPr>
              <a:t>a,b,c</a:t>
            </a:r>
            <a:r>
              <a:rPr lang="es-ES" dirty="0">
                <a:latin typeface="TimesNewRomanPSMT"/>
                <a:ea typeface="Calibri" panose="020F0502020204030204" pitchFamily="34" charset="0"/>
                <a:cs typeface="TimesNewRomanPSMT"/>
              </a:rPr>
              <a:t>,) =</a:t>
            </a:r>
            <a:r>
              <a:rPr lang="en-US" dirty="0">
                <a:latin typeface="Arial Unicode MS"/>
                <a:ea typeface="Calibri" panose="020F0502020204030204" pitchFamily="34" charset="0"/>
                <a:cs typeface="Times New Roman" panose="02020603050405020304" pitchFamily="18" charset="0"/>
              </a:rPr>
              <a:t>∑</a:t>
            </a:r>
            <a:r>
              <a:rPr lang="es-ES" dirty="0">
                <a:latin typeface="TimesNewRomanPSMT"/>
                <a:ea typeface="Calibri" panose="020F0502020204030204" pitchFamily="34" charset="0"/>
                <a:cs typeface="TimesNewRomanPSMT"/>
              </a:rPr>
              <a:t> m(3,5,6,7)</a:t>
            </a:r>
            <a:endParaRPr lang="es-ES" sz="15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8" name="Rectángulo 27">
            <a:extLst>
              <a:ext uri="{FF2B5EF4-FFF2-40B4-BE49-F238E27FC236}">
                <a16:creationId xmlns:a16="http://schemas.microsoft.com/office/drawing/2014/main" id="{404AFFC6-F69D-4C32-9935-2351CFA8BD85}"/>
              </a:ext>
            </a:extLst>
          </p:cNvPr>
          <p:cNvSpPr/>
          <p:nvPr/>
        </p:nvSpPr>
        <p:spPr>
          <a:xfrm>
            <a:off x="78074" y="3502215"/>
            <a:ext cx="2698175" cy="374077"/>
          </a:xfrm>
          <a:prstGeom prst="rect">
            <a:avLst/>
          </a:prstGeom>
        </p:spPr>
        <p:txBody>
          <a:bodyPr wrap="none">
            <a:spAutoFit/>
          </a:bodyPr>
          <a:lstStyle/>
          <a:p>
            <a:pPr>
              <a:lnSpc>
                <a:spcPct val="107000"/>
              </a:lnSpc>
            </a:pPr>
            <a:r>
              <a:rPr lang="es-ES" dirty="0">
                <a:latin typeface="TimesNewRomanPSMT"/>
                <a:ea typeface="Calibri" panose="020F0502020204030204" pitchFamily="34" charset="0"/>
                <a:cs typeface="TimesNewRomanPSMT"/>
              </a:rPr>
              <a:t>L(</a:t>
            </a:r>
            <a:r>
              <a:rPr lang="es-ES" dirty="0" err="1">
                <a:latin typeface="TimesNewRomanPSMT"/>
                <a:ea typeface="Calibri" panose="020F0502020204030204" pitchFamily="34" charset="0"/>
                <a:cs typeface="TimesNewRomanPSMT"/>
              </a:rPr>
              <a:t>a,b,c</a:t>
            </a:r>
            <a:r>
              <a:rPr lang="es-ES" dirty="0">
                <a:latin typeface="TimesNewRomanPSMT"/>
                <a:ea typeface="Calibri" panose="020F0502020204030204" pitchFamily="34" charset="0"/>
                <a:cs typeface="TimesNewRomanPSMT"/>
              </a:rPr>
              <a:t>,) =</a:t>
            </a:r>
            <a:r>
              <a:rPr lang="en-US" dirty="0">
                <a:latin typeface="Arial Unicode MS"/>
                <a:ea typeface="Calibri" panose="020F0502020204030204" pitchFamily="34" charset="0"/>
                <a:cs typeface="Times New Roman" panose="02020603050405020304" pitchFamily="18" charset="0"/>
              </a:rPr>
              <a:t>∑</a:t>
            </a:r>
            <a:r>
              <a:rPr lang="es-ES" dirty="0">
                <a:latin typeface="TimesNewRomanPSMT"/>
                <a:ea typeface="Calibri" panose="020F0502020204030204" pitchFamily="34" charset="0"/>
                <a:cs typeface="TimesNewRomanPSMT"/>
              </a:rPr>
              <a:t> m(1,2,3,4,5,6)</a:t>
            </a:r>
            <a:endParaRPr lang="es-ES" sz="15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9" name="Tabla 6">
            <a:extLst>
              <a:ext uri="{FF2B5EF4-FFF2-40B4-BE49-F238E27FC236}">
                <a16:creationId xmlns:a16="http://schemas.microsoft.com/office/drawing/2014/main" id="{99772A0F-1EAF-407B-8E53-A92F162E9806}"/>
              </a:ext>
            </a:extLst>
          </p:cNvPr>
          <p:cNvGraphicFramePr>
            <a:graphicFrameLocks noGrp="1"/>
          </p:cNvGraphicFramePr>
          <p:nvPr/>
        </p:nvGraphicFramePr>
        <p:xfrm>
          <a:off x="1213667" y="4432447"/>
          <a:ext cx="4230644" cy="836106"/>
        </p:xfrm>
        <a:graphic>
          <a:graphicData uri="http://schemas.openxmlformats.org/drawingml/2006/table">
            <a:tbl>
              <a:tblPr firstRow="1" bandRow="1">
                <a:tableStyleId>{5940675A-B579-460E-94D1-54222C63F5DA}</a:tableStyleId>
              </a:tblPr>
              <a:tblGrid>
                <a:gridCol w="1057661">
                  <a:extLst>
                    <a:ext uri="{9D8B030D-6E8A-4147-A177-3AD203B41FA5}">
                      <a16:colId xmlns:a16="http://schemas.microsoft.com/office/drawing/2014/main" val="1960818796"/>
                    </a:ext>
                  </a:extLst>
                </a:gridCol>
                <a:gridCol w="1057661">
                  <a:extLst>
                    <a:ext uri="{9D8B030D-6E8A-4147-A177-3AD203B41FA5}">
                      <a16:colId xmlns:a16="http://schemas.microsoft.com/office/drawing/2014/main" val="1798018767"/>
                    </a:ext>
                  </a:extLst>
                </a:gridCol>
                <a:gridCol w="1057661">
                  <a:extLst>
                    <a:ext uri="{9D8B030D-6E8A-4147-A177-3AD203B41FA5}">
                      <a16:colId xmlns:a16="http://schemas.microsoft.com/office/drawing/2014/main" val="369861174"/>
                    </a:ext>
                  </a:extLst>
                </a:gridCol>
                <a:gridCol w="1057661">
                  <a:extLst>
                    <a:ext uri="{9D8B030D-6E8A-4147-A177-3AD203B41FA5}">
                      <a16:colId xmlns:a16="http://schemas.microsoft.com/office/drawing/2014/main" val="13575016"/>
                    </a:ext>
                  </a:extLst>
                </a:gridCol>
              </a:tblGrid>
              <a:tr h="418053">
                <a:tc>
                  <a:txBody>
                    <a:bodyPr/>
                    <a:lstStyle/>
                    <a:p>
                      <a:pPr algn="r"/>
                      <a:r>
                        <a:rPr lang="es-ES" sz="1200" b="1" dirty="0">
                          <a:solidFill>
                            <a:srgbClr val="7030A0"/>
                          </a:solidFill>
                        </a:rPr>
                        <a:t>0</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3</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2</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28328204"/>
                  </a:ext>
                </a:extLst>
              </a:tr>
              <a:tr h="418053">
                <a:tc>
                  <a:txBody>
                    <a:bodyPr/>
                    <a:lstStyle/>
                    <a:p>
                      <a:pPr algn="r"/>
                      <a:r>
                        <a:rPr lang="es-ES" sz="1200" b="1" dirty="0">
                          <a:solidFill>
                            <a:srgbClr val="7030A0"/>
                          </a:solidFill>
                        </a:rPr>
                        <a:t>4</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5</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7</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6</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10099308"/>
                  </a:ext>
                </a:extLst>
              </a:tr>
            </a:tbl>
          </a:graphicData>
        </a:graphic>
      </p:graphicFrame>
      <p:graphicFrame>
        <p:nvGraphicFramePr>
          <p:cNvPr id="30" name="Tabla 6">
            <a:extLst>
              <a:ext uri="{FF2B5EF4-FFF2-40B4-BE49-F238E27FC236}">
                <a16:creationId xmlns:a16="http://schemas.microsoft.com/office/drawing/2014/main" id="{ACD07D05-688E-4570-8F47-5D640B32364F}"/>
              </a:ext>
            </a:extLst>
          </p:cNvPr>
          <p:cNvGraphicFramePr>
            <a:graphicFrameLocks noGrp="1"/>
          </p:cNvGraphicFramePr>
          <p:nvPr/>
        </p:nvGraphicFramePr>
        <p:xfrm>
          <a:off x="1138237" y="4502261"/>
          <a:ext cx="4230644" cy="836106"/>
        </p:xfrm>
        <a:graphic>
          <a:graphicData uri="http://schemas.openxmlformats.org/drawingml/2006/table">
            <a:tbl>
              <a:tblPr firstRow="1" bandRow="1">
                <a:tableStyleId>{5940675A-B579-460E-94D1-54222C63F5DA}</a:tableStyleId>
              </a:tblPr>
              <a:tblGrid>
                <a:gridCol w="1057661">
                  <a:extLst>
                    <a:ext uri="{9D8B030D-6E8A-4147-A177-3AD203B41FA5}">
                      <a16:colId xmlns:a16="http://schemas.microsoft.com/office/drawing/2014/main" val="1960818796"/>
                    </a:ext>
                  </a:extLst>
                </a:gridCol>
                <a:gridCol w="1057661">
                  <a:extLst>
                    <a:ext uri="{9D8B030D-6E8A-4147-A177-3AD203B41FA5}">
                      <a16:colId xmlns:a16="http://schemas.microsoft.com/office/drawing/2014/main" val="1798018767"/>
                    </a:ext>
                  </a:extLst>
                </a:gridCol>
                <a:gridCol w="1057661">
                  <a:extLst>
                    <a:ext uri="{9D8B030D-6E8A-4147-A177-3AD203B41FA5}">
                      <a16:colId xmlns:a16="http://schemas.microsoft.com/office/drawing/2014/main" val="369861174"/>
                    </a:ext>
                  </a:extLst>
                </a:gridCol>
                <a:gridCol w="1057661">
                  <a:extLst>
                    <a:ext uri="{9D8B030D-6E8A-4147-A177-3AD203B41FA5}">
                      <a16:colId xmlns:a16="http://schemas.microsoft.com/office/drawing/2014/main" val="13575016"/>
                    </a:ext>
                  </a:extLst>
                </a:gridCol>
              </a:tblGrid>
              <a:tr h="418053">
                <a:tc>
                  <a:txBody>
                    <a:bodyPr/>
                    <a:lstStyle/>
                    <a:p>
                      <a:pPr algn="ctr"/>
                      <a:r>
                        <a:rPr lang="es-ES" sz="2000" dirty="0"/>
                        <a:t>0</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1</a:t>
                      </a:r>
                    </a:p>
                  </a:txBody>
                  <a:tcPr marL="103082" marR="103082" marT="51541" marB="51541"/>
                </a:tc>
                <a:extLst>
                  <a:ext uri="{0D108BD9-81ED-4DB2-BD59-A6C34878D82A}">
                    <a16:rowId xmlns:a16="http://schemas.microsoft.com/office/drawing/2014/main" val="4228328204"/>
                  </a:ext>
                </a:extLst>
              </a:tr>
              <a:tr h="418053">
                <a:tc>
                  <a:txBody>
                    <a:bodyPr/>
                    <a:lstStyle/>
                    <a:p>
                      <a:pPr algn="ctr"/>
                      <a:r>
                        <a:rPr lang="es-ES" sz="2000" dirty="0"/>
                        <a:t>1</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1</a:t>
                      </a:r>
                    </a:p>
                  </a:txBody>
                  <a:tcPr marL="103082" marR="103082" marT="51541" marB="51541"/>
                </a:tc>
                <a:extLst>
                  <a:ext uri="{0D108BD9-81ED-4DB2-BD59-A6C34878D82A}">
                    <a16:rowId xmlns:a16="http://schemas.microsoft.com/office/drawing/2014/main" val="4110099308"/>
                  </a:ext>
                </a:extLst>
              </a:tr>
            </a:tbl>
          </a:graphicData>
        </a:graphic>
      </p:graphicFrame>
      <p:cxnSp>
        <p:nvCxnSpPr>
          <p:cNvPr id="31" name="Conector recto 30">
            <a:extLst>
              <a:ext uri="{FF2B5EF4-FFF2-40B4-BE49-F238E27FC236}">
                <a16:creationId xmlns:a16="http://schemas.microsoft.com/office/drawing/2014/main" id="{3BBBFC28-F932-4A2E-A777-9555AD86B424}"/>
              </a:ext>
            </a:extLst>
          </p:cNvPr>
          <p:cNvCxnSpPr/>
          <p:nvPr/>
        </p:nvCxnSpPr>
        <p:spPr>
          <a:xfrm flipH="1" flipV="1">
            <a:off x="828675" y="4206986"/>
            <a:ext cx="314325" cy="314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Elipse 31">
            <a:extLst>
              <a:ext uri="{FF2B5EF4-FFF2-40B4-BE49-F238E27FC236}">
                <a16:creationId xmlns:a16="http://schemas.microsoft.com/office/drawing/2014/main" id="{9BD02AD4-32BB-4E07-83A6-68B035E28E0C}"/>
              </a:ext>
            </a:extLst>
          </p:cNvPr>
          <p:cNvSpPr/>
          <p:nvPr/>
        </p:nvSpPr>
        <p:spPr>
          <a:xfrm>
            <a:off x="2329748" y="4498619"/>
            <a:ext cx="746826" cy="871832"/>
          </a:xfrm>
          <a:prstGeom prst="ellipse">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33" name="Elipse 32">
            <a:extLst>
              <a:ext uri="{FF2B5EF4-FFF2-40B4-BE49-F238E27FC236}">
                <a16:creationId xmlns:a16="http://schemas.microsoft.com/office/drawing/2014/main" id="{990F3618-5919-4B77-AD65-898F43852948}"/>
              </a:ext>
            </a:extLst>
          </p:cNvPr>
          <p:cNvSpPr/>
          <p:nvPr/>
        </p:nvSpPr>
        <p:spPr>
          <a:xfrm>
            <a:off x="4370314" y="4911025"/>
            <a:ext cx="1144662" cy="450137"/>
          </a:xfrm>
          <a:prstGeom prst="ellipse">
            <a:avLst/>
          </a:prstGeom>
          <a:solidFill>
            <a:srgbClr val="FF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nvGrpSpPr>
          <p:cNvPr id="34" name="Grupo 33">
            <a:extLst>
              <a:ext uri="{FF2B5EF4-FFF2-40B4-BE49-F238E27FC236}">
                <a16:creationId xmlns:a16="http://schemas.microsoft.com/office/drawing/2014/main" id="{514380FB-9508-4F11-8248-99D9B2692444}"/>
              </a:ext>
            </a:extLst>
          </p:cNvPr>
          <p:cNvGrpSpPr/>
          <p:nvPr/>
        </p:nvGrpSpPr>
        <p:grpSpPr>
          <a:xfrm>
            <a:off x="509783" y="4058236"/>
            <a:ext cx="4609551" cy="1290046"/>
            <a:chOff x="1606812" y="3395762"/>
            <a:chExt cx="6146067" cy="1720061"/>
          </a:xfrm>
        </p:grpSpPr>
        <p:sp>
          <p:nvSpPr>
            <p:cNvPr id="35" name="CuadroTexto 34">
              <a:extLst>
                <a:ext uri="{FF2B5EF4-FFF2-40B4-BE49-F238E27FC236}">
                  <a16:creationId xmlns:a16="http://schemas.microsoft.com/office/drawing/2014/main" id="{29A354F2-BD72-452E-A252-EB729D2FF52A}"/>
                </a:ext>
              </a:extLst>
            </p:cNvPr>
            <p:cNvSpPr txBox="1"/>
            <p:nvPr/>
          </p:nvSpPr>
          <p:spPr>
            <a:xfrm>
              <a:off x="1606812" y="3581401"/>
              <a:ext cx="444995" cy="553997"/>
            </a:xfrm>
            <a:prstGeom prst="rect">
              <a:avLst/>
            </a:prstGeom>
            <a:noFill/>
          </p:spPr>
          <p:txBody>
            <a:bodyPr wrap="none" rtlCol="0">
              <a:spAutoFit/>
            </a:bodyPr>
            <a:lstStyle/>
            <a:p>
              <a:r>
                <a:rPr lang="es-ES" sz="2100" dirty="0"/>
                <a:t>a</a:t>
              </a:r>
            </a:p>
          </p:txBody>
        </p:sp>
        <p:sp>
          <p:nvSpPr>
            <p:cNvPr id="36" name="CuadroTexto 35">
              <a:extLst>
                <a:ext uri="{FF2B5EF4-FFF2-40B4-BE49-F238E27FC236}">
                  <a16:creationId xmlns:a16="http://schemas.microsoft.com/office/drawing/2014/main" id="{67E68761-56F7-4C76-9383-36389F3C1991}"/>
                </a:ext>
              </a:extLst>
            </p:cNvPr>
            <p:cNvSpPr txBox="1"/>
            <p:nvPr/>
          </p:nvSpPr>
          <p:spPr>
            <a:xfrm>
              <a:off x="1732299" y="4033738"/>
              <a:ext cx="444995" cy="553997"/>
            </a:xfrm>
            <a:prstGeom prst="rect">
              <a:avLst/>
            </a:prstGeom>
            <a:noFill/>
          </p:spPr>
          <p:txBody>
            <a:bodyPr wrap="none" rtlCol="0">
              <a:spAutoFit/>
            </a:bodyPr>
            <a:lstStyle/>
            <a:p>
              <a:r>
                <a:rPr lang="es-ES" sz="2100" dirty="0"/>
                <a:t>0</a:t>
              </a:r>
            </a:p>
          </p:txBody>
        </p:sp>
        <p:sp>
          <p:nvSpPr>
            <p:cNvPr id="37" name="CuadroTexto 36">
              <a:extLst>
                <a:ext uri="{FF2B5EF4-FFF2-40B4-BE49-F238E27FC236}">
                  <a16:creationId xmlns:a16="http://schemas.microsoft.com/office/drawing/2014/main" id="{4A6F60B4-C1F5-4CCB-A50D-3FC8F0EEDB9D}"/>
                </a:ext>
              </a:extLst>
            </p:cNvPr>
            <p:cNvSpPr txBox="1"/>
            <p:nvPr/>
          </p:nvSpPr>
          <p:spPr>
            <a:xfrm>
              <a:off x="1716629" y="4561826"/>
              <a:ext cx="444995" cy="553997"/>
            </a:xfrm>
            <a:prstGeom prst="rect">
              <a:avLst/>
            </a:prstGeom>
            <a:noFill/>
          </p:spPr>
          <p:txBody>
            <a:bodyPr wrap="none" rtlCol="0">
              <a:spAutoFit/>
            </a:bodyPr>
            <a:lstStyle/>
            <a:p>
              <a:r>
                <a:rPr lang="es-ES" sz="2100" dirty="0"/>
                <a:t>1</a:t>
              </a:r>
            </a:p>
          </p:txBody>
        </p:sp>
        <p:grpSp>
          <p:nvGrpSpPr>
            <p:cNvPr id="38" name="Grupo 37">
              <a:extLst>
                <a:ext uri="{FF2B5EF4-FFF2-40B4-BE49-F238E27FC236}">
                  <a16:creationId xmlns:a16="http://schemas.microsoft.com/office/drawing/2014/main" id="{2B09F98E-0910-4127-B8B6-2C2AF58A4EBF}"/>
                </a:ext>
              </a:extLst>
            </p:cNvPr>
            <p:cNvGrpSpPr/>
            <p:nvPr/>
          </p:nvGrpSpPr>
          <p:grpSpPr>
            <a:xfrm>
              <a:off x="2196073" y="3395762"/>
              <a:ext cx="5556806" cy="688160"/>
              <a:chOff x="2196073" y="3395762"/>
              <a:chExt cx="5556806" cy="688160"/>
            </a:xfrm>
          </p:grpSpPr>
          <p:sp>
            <p:nvSpPr>
              <p:cNvPr id="39" name="CuadroTexto 38">
                <a:extLst>
                  <a:ext uri="{FF2B5EF4-FFF2-40B4-BE49-F238E27FC236}">
                    <a16:creationId xmlns:a16="http://schemas.microsoft.com/office/drawing/2014/main" id="{AFDA0117-27CE-48D8-BFD5-7721FB2DCA6E}"/>
                  </a:ext>
                </a:extLst>
              </p:cNvPr>
              <p:cNvSpPr txBox="1"/>
              <p:nvPr/>
            </p:nvSpPr>
            <p:spPr>
              <a:xfrm>
                <a:off x="2196073" y="3395762"/>
                <a:ext cx="624531" cy="553997"/>
              </a:xfrm>
              <a:prstGeom prst="rect">
                <a:avLst/>
              </a:prstGeom>
              <a:noFill/>
            </p:spPr>
            <p:txBody>
              <a:bodyPr wrap="none" rtlCol="0">
                <a:spAutoFit/>
              </a:bodyPr>
              <a:lstStyle/>
              <a:p>
                <a:r>
                  <a:rPr lang="es-ES" sz="2100" dirty="0" err="1"/>
                  <a:t>bc</a:t>
                </a:r>
                <a:endParaRPr lang="es-ES" sz="2100" dirty="0"/>
              </a:p>
            </p:txBody>
          </p:sp>
          <p:sp>
            <p:nvSpPr>
              <p:cNvPr id="40" name="CuadroTexto 39">
                <a:extLst>
                  <a:ext uri="{FF2B5EF4-FFF2-40B4-BE49-F238E27FC236}">
                    <a16:creationId xmlns:a16="http://schemas.microsoft.com/office/drawing/2014/main" id="{7E567EE1-547C-419D-8C6A-02717143E253}"/>
                  </a:ext>
                </a:extLst>
              </p:cNvPr>
              <p:cNvSpPr txBox="1"/>
              <p:nvPr/>
            </p:nvSpPr>
            <p:spPr>
              <a:xfrm>
                <a:off x="2956022" y="3529925"/>
                <a:ext cx="643765" cy="553997"/>
              </a:xfrm>
              <a:prstGeom prst="rect">
                <a:avLst/>
              </a:prstGeom>
              <a:noFill/>
            </p:spPr>
            <p:txBody>
              <a:bodyPr wrap="none" rtlCol="0">
                <a:spAutoFit/>
              </a:bodyPr>
              <a:lstStyle/>
              <a:p>
                <a:r>
                  <a:rPr lang="es-ES" sz="2100" dirty="0"/>
                  <a:t>00</a:t>
                </a:r>
              </a:p>
            </p:txBody>
          </p:sp>
          <p:sp>
            <p:nvSpPr>
              <p:cNvPr id="41" name="CuadroTexto 40">
                <a:extLst>
                  <a:ext uri="{FF2B5EF4-FFF2-40B4-BE49-F238E27FC236}">
                    <a16:creationId xmlns:a16="http://schemas.microsoft.com/office/drawing/2014/main" id="{DCC5BF03-A703-462A-A31E-715845A944B7}"/>
                  </a:ext>
                </a:extLst>
              </p:cNvPr>
              <p:cNvSpPr txBox="1"/>
              <p:nvPr/>
            </p:nvSpPr>
            <p:spPr>
              <a:xfrm>
                <a:off x="4257661" y="3459718"/>
                <a:ext cx="643765" cy="553997"/>
              </a:xfrm>
              <a:prstGeom prst="rect">
                <a:avLst/>
              </a:prstGeom>
              <a:noFill/>
            </p:spPr>
            <p:txBody>
              <a:bodyPr wrap="none" rtlCol="0">
                <a:spAutoFit/>
              </a:bodyPr>
              <a:lstStyle/>
              <a:p>
                <a:r>
                  <a:rPr lang="es-ES" sz="2100" dirty="0"/>
                  <a:t>01</a:t>
                </a:r>
              </a:p>
            </p:txBody>
          </p:sp>
          <p:sp>
            <p:nvSpPr>
              <p:cNvPr id="42" name="CuadroTexto 41">
                <a:extLst>
                  <a:ext uri="{FF2B5EF4-FFF2-40B4-BE49-F238E27FC236}">
                    <a16:creationId xmlns:a16="http://schemas.microsoft.com/office/drawing/2014/main" id="{84E3E14E-B2D4-4839-ADFE-EFB70526BC7F}"/>
                  </a:ext>
                </a:extLst>
              </p:cNvPr>
              <p:cNvSpPr txBox="1"/>
              <p:nvPr/>
            </p:nvSpPr>
            <p:spPr>
              <a:xfrm>
                <a:off x="5593891" y="3459718"/>
                <a:ext cx="617092" cy="553997"/>
              </a:xfrm>
              <a:prstGeom prst="rect">
                <a:avLst/>
              </a:prstGeom>
              <a:noFill/>
            </p:spPr>
            <p:txBody>
              <a:bodyPr wrap="none" rtlCol="0">
                <a:spAutoFit/>
              </a:bodyPr>
              <a:lstStyle/>
              <a:p>
                <a:r>
                  <a:rPr lang="es-ES" sz="2100" dirty="0"/>
                  <a:t>11</a:t>
                </a:r>
              </a:p>
            </p:txBody>
          </p:sp>
          <p:sp>
            <p:nvSpPr>
              <p:cNvPr id="43" name="CuadroTexto 42">
                <a:extLst>
                  <a:ext uri="{FF2B5EF4-FFF2-40B4-BE49-F238E27FC236}">
                    <a16:creationId xmlns:a16="http://schemas.microsoft.com/office/drawing/2014/main" id="{494E4EEC-3F0F-4FD5-A044-FFB73692A548}"/>
                  </a:ext>
                </a:extLst>
              </p:cNvPr>
              <p:cNvSpPr txBox="1"/>
              <p:nvPr/>
            </p:nvSpPr>
            <p:spPr>
              <a:xfrm>
                <a:off x="7109114" y="3529925"/>
                <a:ext cx="643765" cy="553997"/>
              </a:xfrm>
              <a:prstGeom prst="rect">
                <a:avLst/>
              </a:prstGeom>
              <a:noFill/>
            </p:spPr>
            <p:txBody>
              <a:bodyPr wrap="none" rtlCol="0">
                <a:spAutoFit/>
              </a:bodyPr>
              <a:lstStyle/>
              <a:p>
                <a:r>
                  <a:rPr lang="es-ES" sz="2100" dirty="0"/>
                  <a:t>10</a:t>
                </a:r>
              </a:p>
            </p:txBody>
          </p:sp>
        </p:grpSp>
      </p:grpSp>
      <mc:AlternateContent xmlns:mc="http://schemas.openxmlformats.org/markup-compatibility/2006" xmlns:a14="http://schemas.microsoft.com/office/drawing/2010/main">
        <mc:Choice Requires="a14">
          <p:sp>
            <p:nvSpPr>
              <p:cNvPr id="44" name="CuadroTexto 43">
                <a:extLst>
                  <a:ext uri="{FF2B5EF4-FFF2-40B4-BE49-F238E27FC236}">
                    <a16:creationId xmlns:a16="http://schemas.microsoft.com/office/drawing/2014/main" id="{33B43997-2662-4E71-8AD1-B2E27534DF6B}"/>
                  </a:ext>
                </a:extLst>
              </p:cNvPr>
              <p:cNvSpPr txBox="1"/>
              <p:nvPr/>
            </p:nvSpPr>
            <p:spPr>
              <a:xfrm>
                <a:off x="5870002" y="4302412"/>
                <a:ext cx="849980" cy="328295"/>
              </a:xfrm>
              <a:prstGeom prst="rect">
                <a:avLst/>
              </a:prstGeom>
              <a:solidFill>
                <a:srgbClr val="CBD8EF"/>
              </a:solidFill>
              <a:ln>
                <a:solidFill>
                  <a:schemeClr val="accent1">
                    <a:shade val="50000"/>
                  </a:schemeClr>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s-ES" sz="1500" i="1">
                              <a:latin typeface="Cambria Math" panose="02040503050406030204" pitchFamily="18" charset="0"/>
                            </a:rPr>
                          </m:ctrlPr>
                        </m:accPr>
                        <m:e>
                          <m:r>
                            <a:rPr lang="es-ES" sz="1500" i="1">
                              <a:latin typeface="Cambria Math" panose="02040503050406030204" pitchFamily="18" charset="0"/>
                            </a:rPr>
                            <m:t>𝑏</m:t>
                          </m:r>
                        </m:e>
                      </m:acc>
                      <m:r>
                        <a:rPr lang="es-ES" sz="1500" i="1">
                          <a:latin typeface="Cambria Math" panose="02040503050406030204" pitchFamily="18" charset="0"/>
                        </a:rPr>
                        <m:t>𝑐</m:t>
                      </m:r>
                    </m:oMath>
                  </m:oMathPara>
                </a14:m>
                <a:endParaRPr lang="es-ES" sz="1500" dirty="0"/>
              </a:p>
            </p:txBody>
          </p:sp>
        </mc:Choice>
        <mc:Fallback xmlns="">
          <p:sp>
            <p:nvSpPr>
              <p:cNvPr id="44" name="CuadroTexto 43">
                <a:extLst>
                  <a:ext uri="{FF2B5EF4-FFF2-40B4-BE49-F238E27FC236}">
                    <a16:creationId xmlns:a16="http://schemas.microsoft.com/office/drawing/2014/main" id="{33B43997-2662-4E71-8AD1-B2E27534DF6B}"/>
                  </a:ext>
                </a:extLst>
              </p:cNvPr>
              <p:cNvSpPr txBox="1">
                <a:spLocks noRot="1" noChangeAspect="1" noMove="1" noResize="1" noEditPoints="1" noAdjustHandles="1" noChangeArrowheads="1" noChangeShapeType="1" noTextEdit="1"/>
              </p:cNvSpPr>
              <p:nvPr/>
            </p:nvSpPr>
            <p:spPr>
              <a:xfrm>
                <a:off x="5870002" y="4302412"/>
                <a:ext cx="849980" cy="328295"/>
              </a:xfrm>
              <a:prstGeom prst="rect">
                <a:avLst/>
              </a:prstGeom>
              <a:blipFill>
                <a:blip r:embed="rId5"/>
                <a:stretch>
                  <a:fillRect/>
                </a:stretch>
              </a:blipFill>
              <a:ln>
                <a:solidFill>
                  <a:schemeClr val="accent1">
                    <a:shade val="50000"/>
                  </a:schemeClr>
                </a:solid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5" name="CuadroTexto 44">
                <a:extLst>
                  <a:ext uri="{FF2B5EF4-FFF2-40B4-BE49-F238E27FC236}">
                    <a16:creationId xmlns:a16="http://schemas.microsoft.com/office/drawing/2014/main" id="{A77A6DE7-C4C6-4B55-9C3C-391A4E4BD297}"/>
                  </a:ext>
                </a:extLst>
              </p:cNvPr>
              <p:cNvSpPr txBox="1"/>
              <p:nvPr/>
            </p:nvSpPr>
            <p:spPr>
              <a:xfrm>
                <a:off x="7069353" y="4275974"/>
                <a:ext cx="849980" cy="323165"/>
              </a:xfrm>
              <a:prstGeom prst="rect">
                <a:avLst/>
              </a:prstGeom>
              <a:solidFill>
                <a:srgbClr val="FFB8B8"/>
              </a:solidFill>
              <a:ln>
                <a:solidFill>
                  <a:schemeClr val="accent1">
                    <a:shade val="50000"/>
                  </a:schemeClr>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s-ES" sz="1500" i="1">
                          <a:latin typeface="Cambria Math" panose="02040503050406030204" pitchFamily="18" charset="0"/>
                          <a:ea typeface="Calibri" panose="020F0502020204030204" pitchFamily="34" charset="0"/>
                          <a:cs typeface="TimesNewRomanPSMT"/>
                        </a:rPr>
                        <m:t>𝑎</m:t>
                      </m:r>
                      <m:acc>
                        <m:accPr>
                          <m:chr m:val="̅"/>
                          <m:ctrlPr>
                            <a:rPr lang="es-ES" sz="1500" i="1">
                              <a:latin typeface="Cambria Math" panose="02040503050406030204" pitchFamily="18" charset="0"/>
                              <a:ea typeface="Calibri" panose="020F0502020204030204" pitchFamily="34" charset="0"/>
                              <a:cs typeface="TimesNewRomanPSMT"/>
                            </a:rPr>
                          </m:ctrlPr>
                        </m:accPr>
                        <m:e>
                          <m:r>
                            <a:rPr lang="es-ES" sz="1500" i="1">
                              <a:latin typeface="Cambria Math" panose="02040503050406030204" pitchFamily="18" charset="0"/>
                              <a:ea typeface="Calibri" panose="020F0502020204030204" pitchFamily="34" charset="0"/>
                              <a:cs typeface="TimesNewRomanPSMT"/>
                            </a:rPr>
                            <m:t>𝑐</m:t>
                          </m:r>
                        </m:e>
                      </m:acc>
                    </m:oMath>
                  </m:oMathPara>
                </a14:m>
                <a:endParaRPr lang="es-ES" sz="1500" dirty="0"/>
              </a:p>
            </p:txBody>
          </p:sp>
        </mc:Choice>
        <mc:Fallback xmlns="">
          <p:sp>
            <p:nvSpPr>
              <p:cNvPr id="45" name="CuadroTexto 44">
                <a:extLst>
                  <a:ext uri="{FF2B5EF4-FFF2-40B4-BE49-F238E27FC236}">
                    <a16:creationId xmlns:a16="http://schemas.microsoft.com/office/drawing/2014/main" id="{A77A6DE7-C4C6-4B55-9C3C-391A4E4BD297}"/>
                  </a:ext>
                </a:extLst>
              </p:cNvPr>
              <p:cNvSpPr txBox="1">
                <a:spLocks noRot="1" noChangeAspect="1" noMove="1" noResize="1" noEditPoints="1" noAdjustHandles="1" noChangeArrowheads="1" noChangeShapeType="1" noTextEdit="1"/>
              </p:cNvSpPr>
              <p:nvPr/>
            </p:nvSpPr>
            <p:spPr>
              <a:xfrm>
                <a:off x="7069353" y="4275974"/>
                <a:ext cx="849980" cy="323165"/>
              </a:xfrm>
              <a:prstGeom prst="rect">
                <a:avLst/>
              </a:prstGeom>
              <a:blipFill>
                <a:blip r:embed="rId6"/>
                <a:stretch>
                  <a:fillRect/>
                </a:stretch>
              </a:blipFill>
              <a:ln>
                <a:solidFill>
                  <a:schemeClr val="accent1">
                    <a:shade val="50000"/>
                  </a:schemeClr>
                </a:solidFill>
              </a:ln>
            </p:spPr>
            <p:txBody>
              <a:bodyPr/>
              <a:lstStyle/>
              <a:p>
                <a:r>
                  <a:rPr lang="es-ES">
                    <a:noFill/>
                  </a:rPr>
                  <a:t> </a:t>
                </a:r>
              </a:p>
            </p:txBody>
          </p:sp>
        </mc:Fallback>
      </mc:AlternateContent>
      <p:sp>
        <p:nvSpPr>
          <p:cNvPr id="46" name="Elipse 45">
            <a:extLst>
              <a:ext uri="{FF2B5EF4-FFF2-40B4-BE49-F238E27FC236}">
                <a16:creationId xmlns:a16="http://schemas.microsoft.com/office/drawing/2014/main" id="{5D459FC1-E3AF-423E-8DCE-7FBAC4E1AF26}"/>
              </a:ext>
            </a:extLst>
          </p:cNvPr>
          <p:cNvSpPr/>
          <p:nvPr/>
        </p:nvSpPr>
        <p:spPr>
          <a:xfrm>
            <a:off x="3217691" y="2328359"/>
            <a:ext cx="1744466" cy="428288"/>
          </a:xfrm>
          <a:prstGeom prst="ellipse">
            <a:avLst/>
          </a:prstGeom>
          <a:solidFill>
            <a:srgbClr val="00B05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mc:AlternateContent xmlns:mc="http://schemas.openxmlformats.org/markup-compatibility/2006" xmlns:a14="http://schemas.microsoft.com/office/drawing/2010/main">
        <mc:Choice Requires="a14">
          <p:sp>
            <p:nvSpPr>
              <p:cNvPr id="47" name="CuadroTexto 46">
                <a:extLst>
                  <a:ext uri="{FF2B5EF4-FFF2-40B4-BE49-F238E27FC236}">
                    <a16:creationId xmlns:a16="http://schemas.microsoft.com/office/drawing/2014/main" id="{AC3DD719-26FE-4988-9A94-921CAD4EC155}"/>
                  </a:ext>
                </a:extLst>
              </p:cNvPr>
              <p:cNvSpPr txBox="1"/>
              <p:nvPr/>
            </p:nvSpPr>
            <p:spPr>
              <a:xfrm>
                <a:off x="8004635" y="1678953"/>
                <a:ext cx="849980" cy="323165"/>
              </a:xfrm>
              <a:prstGeom prst="rect">
                <a:avLst/>
              </a:prstGeom>
              <a:solidFill>
                <a:srgbClr val="B8E9CE"/>
              </a:solidFill>
              <a:ln>
                <a:solidFill>
                  <a:schemeClr val="accent1">
                    <a:shade val="50000"/>
                  </a:schemeClr>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s-ES" sz="1500" i="1">
                          <a:latin typeface="Cambria Math" panose="02040503050406030204" pitchFamily="18" charset="0"/>
                          <a:ea typeface="Calibri" panose="020F0502020204030204" pitchFamily="34" charset="0"/>
                          <a:cs typeface="TimesNewRomanPSMT"/>
                        </a:rPr>
                        <m:t>𝑎𝑏</m:t>
                      </m:r>
                    </m:oMath>
                  </m:oMathPara>
                </a14:m>
                <a:endParaRPr lang="es-ES" sz="1500" dirty="0"/>
              </a:p>
            </p:txBody>
          </p:sp>
        </mc:Choice>
        <mc:Fallback xmlns="">
          <p:sp>
            <p:nvSpPr>
              <p:cNvPr id="47" name="CuadroTexto 46">
                <a:extLst>
                  <a:ext uri="{FF2B5EF4-FFF2-40B4-BE49-F238E27FC236}">
                    <a16:creationId xmlns:a16="http://schemas.microsoft.com/office/drawing/2014/main" id="{AC3DD719-26FE-4988-9A94-921CAD4EC155}"/>
                  </a:ext>
                </a:extLst>
              </p:cNvPr>
              <p:cNvSpPr txBox="1">
                <a:spLocks noRot="1" noChangeAspect="1" noMove="1" noResize="1" noEditPoints="1" noAdjustHandles="1" noChangeArrowheads="1" noChangeShapeType="1" noTextEdit="1"/>
              </p:cNvSpPr>
              <p:nvPr/>
            </p:nvSpPr>
            <p:spPr>
              <a:xfrm>
                <a:off x="8004635" y="1678953"/>
                <a:ext cx="849980" cy="323165"/>
              </a:xfrm>
              <a:prstGeom prst="rect">
                <a:avLst/>
              </a:prstGeom>
              <a:blipFill>
                <a:blip r:embed="rId7"/>
                <a:stretch>
                  <a:fillRect/>
                </a:stretch>
              </a:blipFill>
              <a:ln>
                <a:solidFill>
                  <a:schemeClr val="accent1">
                    <a:shade val="50000"/>
                  </a:schemeClr>
                </a:solidFill>
              </a:ln>
            </p:spPr>
            <p:txBody>
              <a:bodyPr/>
              <a:lstStyle/>
              <a:p>
                <a:r>
                  <a:rPr lang="es-ES">
                    <a:noFill/>
                  </a:rPr>
                  <a:t> </a:t>
                </a:r>
              </a:p>
            </p:txBody>
          </p:sp>
        </mc:Fallback>
      </mc:AlternateContent>
      <p:sp>
        <p:nvSpPr>
          <p:cNvPr id="48" name="Elipse 47">
            <a:extLst>
              <a:ext uri="{FF2B5EF4-FFF2-40B4-BE49-F238E27FC236}">
                <a16:creationId xmlns:a16="http://schemas.microsoft.com/office/drawing/2014/main" id="{555B3AEA-B21E-49FC-B3A0-F927AD6B5BC6}"/>
              </a:ext>
            </a:extLst>
          </p:cNvPr>
          <p:cNvSpPr/>
          <p:nvPr/>
        </p:nvSpPr>
        <p:spPr>
          <a:xfrm>
            <a:off x="3384599" y="4506053"/>
            <a:ext cx="1744466" cy="428288"/>
          </a:xfrm>
          <a:prstGeom prst="ellipse">
            <a:avLst/>
          </a:prstGeom>
          <a:solidFill>
            <a:srgbClr val="00B05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mc:AlternateContent xmlns:mc="http://schemas.openxmlformats.org/markup-compatibility/2006" xmlns:a14="http://schemas.microsoft.com/office/drawing/2010/main">
        <mc:Choice Requires="a14">
          <p:sp>
            <p:nvSpPr>
              <p:cNvPr id="49" name="CuadroTexto 48">
                <a:extLst>
                  <a:ext uri="{FF2B5EF4-FFF2-40B4-BE49-F238E27FC236}">
                    <a16:creationId xmlns:a16="http://schemas.microsoft.com/office/drawing/2014/main" id="{3D6E0999-97CD-4E21-80A4-BA08B410B4D5}"/>
                  </a:ext>
                </a:extLst>
              </p:cNvPr>
              <p:cNvSpPr txBox="1"/>
              <p:nvPr/>
            </p:nvSpPr>
            <p:spPr>
              <a:xfrm>
                <a:off x="8071085" y="4289799"/>
                <a:ext cx="849980" cy="323165"/>
              </a:xfrm>
              <a:prstGeom prst="rect">
                <a:avLst/>
              </a:prstGeom>
              <a:solidFill>
                <a:srgbClr val="B8E9CE"/>
              </a:solidFill>
              <a:ln>
                <a:solidFill>
                  <a:schemeClr val="accent1">
                    <a:shade val="50000"/>
                  </a:schemeClr>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s-ES" sz="1500" i="1">
                              <a:latin typeface="Cambria Math" panose="02040503050406030204" pitchFamily="18" charset="0"/>
                            </a:rPr>
                          </m:ctrlPr>
                        </m:accPr>
                        <m:e>
                          <m:r>
                            <a:rPr lang="es-ES" sz="1500" i="1">
                              <a:latin typeface="Cambria Math" panose="02040503050406030204" pitchFamily="18" charset="0"/>
                            </a:rPr>
                            <m:t>𝑎</m:t>
                          </m:r>
                        </m:e>
                      </m:acc>
                      <m:r>
                        <a:rPr lang="es-ES" sz="1500" i="1">
                          <a:latin typeface="Cambria Math" panose="02040503050406030204" pitchFamily="18" charset="0"/>
                          <a:ea typeface="Calibri" panose="020F0502020204030204" pitchFamily="34" charset="0"/>
                          <a:cs typeface="TimesNewRomanPSMT"/>
                        </a:rPr>
                        <m:t>𝑏</m:t>
                      </m:r>
                    </m:oMath>
                  </m:oMathPara>
                </a14:m>
                <a:endParaRPr lang="es-ES" sz="1500" dirty="0"/>
              </a:p>
            </p:txBody>
          </p:sp>
        </mc:Choice>
        <mc:Fallback xmlns="">
          <p:sp>
            <p:nvSpPr>
              <p:cNvPr id="49" name="CuadroTexto 48">
                <a:extLst>
                  <a:ext uri="{FF2B5EF4-FFF2-40B4-BE49-F238E27FC236}">
                    <a16:creationId xmlns:a16="http://schemas.microsoft.com/office/drawing/2014/main" id="{3D6E0999-97CD-4E21-80A4-BA08B410B4D5}"/>
                  </a:ext>
                </a:extLst>
              </p:cNvPr>
              <p:cNvSpPr txBox="1">
                <a:spLocks noRot="1" noChangeAspect="1" noMove="1" noResize="1" noEditPoints="1" noAdjustHandles="1" noChangeArrowheads="1" noChangeShapeType="1" noTextEdit="1"/>
              </p:cNvSpPr>
              <p:nvPr/>
            </p:nvSpPr>
            <p:spPr>
              <a:xfrm>
                <a:off x="8071085" y="4289799"/>
                <a:ext cx="849980" cy="323165"/>
              </a:xfrm>
              <a:prstGeom prst="rect">
                <a:avLst/>
              </a:prstGeom>
              <a:blipFill>
                <a:blip r:embed="rId8"/>
                <a:stretch>
                  <a:fillRect/>
                </a:stretch>
              </a:blipFill>
              <a:ln>
                <a:solidFill>
                  <a:schemeClr val="accent1">
                    <a:shade val="50000"/>
                  </a:schemeClr>
                </a:solidFill>
              </a:ln>
            </p:spPr>
            <p:txBody>
              <a:bodyPr/>
              <a:lstStyle/>
              <a:p>
                <a:r>
                  <a:rPr lang="es-ES">
                    <a:noFill/>
                  </a:rPr>
                  <a:t> </a:t>
                </a:r>
              </a:p>
            </p:txBody>
          </p:sp>
        </mc:Fallback>
      </mc:AlternateContent>
      <p:sp>
        <p:nvSpPr>
          <p:cNvPr id="52" name="Rectángulo 51">
            <a:extLst>
              <a:ext uri="{FF2B5EF4-FFF2-40B4-BE49-F238E27FC236}">
                <a16:creationId xmlns:a16="http://schemas.microsoft.com/office/drawing/2014/main" id="{29ED9B5C-12E1-4F2E-B5BF-94513F3FBF67}"/>
              </a:ext>
            </a:extLst>
          </p:cNvPr>
          <p:cNvSpPr/>
          <p:nvPr/>
        </p:nvSpPr>
        <p:spPr>
          <a:xfrm>
            <a:off x="5870002" y="2222713"/>
            <a:ext cx="1895071" cy="332783"/>
          </a:xfrm>
          <a:prstGeom prst="rect">
            <a:avLst/>
          </a:prstGeom>
        </p:spPr>
        <p:txBody>
          <a:bodyPr wrap="none">
            <a:spAutoFit/>
          </a:bodyPr>
          <a:lstStyle/>
          <a:p>
            <a:pPr>
              <a:lnSpc>
                <a:spcPct val="107000"/>
              </a:lnSpc>
            </a:pPr>
            <a:r>
              <a:rPr lang="es-ES" sz="1575" dirty="0">
                <a:latin typeface="Cambria" panose="02040503050406030204" pitchFamily="18" charset="0"/>
                <a:ea typeface="Cambria" panose="02040503050406030204" pitchFamily="18" charset="0"/>
                <a:cs typeface="TimesNewRomanPSMT"/>
              </a:rPr>
              <a:t>M(</a:t>
            </a:r>
            <a:r>
              <a:rPr lang="es-ES" sz="1575" dirty="0" err="1">
                <a:latin typeface="Cambria" panose="02040503050406030204" pitchFamily="18" charset="0"/>
                <a:ea typeface="Cambria" panose="02040503050406030204" pitchFamily="18" charset="0"/>
                <a:cs typeface="TimesNewRomanPSMT"/>
              </a:rPr>
              <a:t>a,b,c</a:t>
            </a:r>
            <a:r>
              <a:rPr lang="es-ES" sz="1575" dirty="0">
                <a:latin typeface="Cambria" panose="02040503050406030204" pitchFamily="18" charset="0"/>
                <a:ea typeface="Cambria" panose="02040503050406030204" pitchFamily="18" charset="0"/>
                <a:cs typeface="TimesNewRomanPSMT"/>
              </a:rPr>
              <a:t>,) </a:t>
            </a:r>
            <a:r>
              <a:rPr lang="es-ES" sz="1575" i="1" dirty="0">
                <a:latin typeface="Cambria" panose="02040503050406030204" pitchFamily="18" charset="0"/>
                <a:ea typeface="Cambria" panose="02040503050406030204" pitchFamily="18" charset="0"/>
                <a:cs typeface="TimesNewRomanPSMT"/>
              </a:rPr>
              <a:t>=</a:t>
            </a:r>
            <a:r>
              <a:rPr lang="es-ES" sz="1575" i="1" dirty="0" err="1">
                <a:latin typeface="Cambria" panose="02040503050406030204" pitchFamily="18" charset="0"/>
                <a:ea typeface="Cambria" panose="02040503050406030204" pitchFamily="18" charset="0"/>
                <a:cs typeface="Times New Roman" panose="02020603050405020304" pitchFamily="18" charset="0"/>
              </a:rPr>
              <a:t>ac+bc+ab</a:t>
            </a:r>
            <a:endParaRPr lang="es-ES" sz="1575" i="1" dirty="0">
              <a:latin typeface="Cambria" panose="02040503050406030204" pitchFamily="18" charset="0"/>
              <a:ea typeface="Cambria" panose="020405030504060302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3" name="Rectángulo 52">
                <a:extLst>
                  <a:ext uri="{FF2B5EF4-FFF2-40B4-BE49-F238E27FC236}">
                    <a16:creationId xmlns:a16="http://schemas.microsoft.com/office/drawing/2014/main" id="{4AE0A7EB-9C2D-4544-B872-E284776EB4C3}"/>
                  </a:ext>
                </a:extLst>
              </p:cNvPr>
              <p:cNvSpPr/>
              <p:nvPr/>
            </p:nvSpPr>
            <p:spPr>
              <a:xfrm>
                <a:off x="5839753" y="4903109"/>
                <a:ext cx="2921951" cy="336823"/>
              </a:xfrm>
              <a:prstGeom prst="rect">
                <a:avLst/>
              </a:prstGeom>
            </p:spPr>
            <p:txBody>
              <a:bodyPr wrap="square">
                <a:spAutoFit/>
              </a:bodyPr>
              <a:lstStyle/>
              <a:p>
                <a:pPr>
                  <a:lnSpc>
                    <a:spcPct val="107000"/>
                  </a:lnSpc>
                </a:pPr>
                <a:r>
                  <a:rPr lang="es-ES" sz="1575" dirty="0">
                    <a:latin typeface="Cambria" panose="02040503050406030204" pitchFamily="18" charset="0"/>
                    <a:ea typeface="Cambria" panose="02040503050406030204" pitchFamily="18" charset="0"/>
                    <a:cs typeface="TimesNewRomanPSMT"/>
                  </a:rPr>
                  <a:t>L(</a:t>
                </a:r>
                <a:r>
                  <a:rPr lang="es-ES" sz="1575" dirty="0" err="1">
                    <a:latin typeface="Cambria" panose="02040503050406030204" pitchFamily="18" charset="0"/>
                    <a:ea typeface="Cambria" panose="02040503050406030204" pitchFamily="18" charset="0"/>
                    <a:cs typeface="TimesNewRomanPSMT"/>
                  </a:rPr>
                  <a:t>a,b,c</a:t>
                </a:r>
                <a:r>
                  <a:rPr lang="es-ES" sz="1575" dirty="0">
                    <a:latin typeface="Cambria" panose="02040503050406030204" pitchFamily="18" charset="0"/>
                    <a:ea typeface="Cambria" panose="02040503050406030204" pitchFamily="18" charset="0"/>
                    <a:cs typeface="TimesNewRomanPSMT"/>
                  </a:rPr>
                  <a:t>,) </a:t>
                </a:r>
                <a:r>
                  <a:rPr lang="es-ES" sz="1575" i="1" dirty="0">
                    <a:latin typeface="Cambria" panose="02040503050406030204" pitchFamily="18" charset="0"/>
                    <a:ea typeface="Cambria" panose="02040503050406030204" pitchFamily="18" charset="0"/>
                    <a:cs typeface="TimesNewRomanPSMT"/>
                  </a:rPr>
                  <a:t>=</a:t>
                </a:r>
                <a14:m>
                  <m:oMath xmlns:m="http://schemas.openxmlformats.org/officeDocument/2006/math">
                    <m:acc>
                      <m:accPr>
                        <m:chr m:val="̅"/>
                        <m:ctrlPr>
                          <a:rPr lang="es-ES" sz="1575" i="1">
                            <a:latin typeface="Cambria Math" panose="02040503050406030204" pitchFamily="18" charset="0"/>
                          </a:rPr>
                        </m:ctrlPr>
                      </m:accPr>
                      <m:e>
                        <m:r>
                          <a:rPr lang="es-ES" sz="1575" i="1">
                            <a:latin typeface="Cambria Math" panose="02040503050406030204" pitchFamily="18" charset="0"/>
                          </a:rPr>
                          <m:t>𝑏</m:t>
                        </m:r>
                      </m:e>
                    </m:acc>
                    <m:r>
                      <a:rPr lang="es-ES" sz="1575" i="1">
                        <a:latin typeface="Cambria Math" panose="02040503050406030204" pitchFamily="18" charset="0"/>
                      </a:rPr>
                      <m:t>𝑐</m:t>
                    </m:r>
                    <m:r>
                      <a:rPr lang="es-ES" sz="1575" i="1">
                        <a:latin typeface="Cambria Math" panose="02040503050406030204" pitchFamily="18" charset="0"/>
                      </a:rPr>
                      <m:t>+</m:t>
                    </m:r>
                    <m:r>
                      <a:rPr lang="es-ES" sz="1575" i="1">
                        <a:latin typeface="Cambria Math" panose="02040503050406030204" pitchFamily="18" charset="0"/>
                        <a:ea typeface="Calibri" panose="020F0502020204030204" pitchFamily="34" charset="0"/>
                        <a:cs typeface="TimesNewRomanPSMT"/>
                      </a:rPr>
                      <m:t>𝑎</m:t>
                    </m:r>
                    <m:acc>
                      <m:accPr>
                        <m:chr m:val="̅"/>
                        <m:ctrlPr>
                          <a:rPr lang="es-ES" sz="1575" i="1">
                            <a:latin typeface="Cambria Math" panose="02040503050406030204" pitchFamily="18" charset="0"/>
                            <a:ea typeface="Calibri" panose="020F0502020204030204" pitchFamily="34" charset="0"/>
                            <a:cs typeface="TimesNewRomanPSMT"/>
                          </a:rPr>
                        </m:ctrlPr>
                      </m:accPr>
                      <m:e>
                        <m:r>
                          <a:rPr lang="es-ES" sz="1575" i="1">
                            <a:latin typeface="Cambria Math" panose="02040503050406030204" pitchFamily="18" charset="0"/>
                            <a:ea typeface="Calibri" panose="020F0502020204030204" pitchFamily="34" charset="0"/>
                            <a:cs typeface="TimesNewRomanPSMT"/>
                          </a:rPr>
                          <m:t>𝑐</m:t>
                        </m:r>
                      </m:e>
                    </m:acc>
                    <m:r>
                      <a:rPr lang="es-ES" sz="1575" i="1">
                        <a:latin typeface="Cambria Math" panose="02040503050406030204" pitchFamily="18" charset="0"/>
                        <a:ea typeface="Calibri" panose="020F0502020204030204" pitchFamily="34" charset="0"/>
                        <a:cs typeface="TimesNewRomanPSMT"/>
                      </a:rPr>
                      <m:t>+</m:t>
                    </m:r>
                    <m:acc>
                      <m:accPr>
                        <m:chr m:val="̅"/>
                        <m:ctrlPr>
                          <a:rPr lang="es-ES" sz="1575" i="1">
                            <a:latin typeface="Cambria Math" panose="02040503050406030204" pitchFamily="18" charset="0"/>
                          </a:rPr>
                        </m:ctrlPr>
                      </m:accPr>
                      <m:e>
                        <m:r>
                          <a:rPr lang="es-ES" sz="1575" i="1">
                            <a:latin typeface="Cambria Math" panose="02040503050406030204" pitchFamily="18" charset="0"/>
                          </a:rPr>
                          <m:t>𝑎</m:t>
                        </m:r>
                      </m:e>
                    </m:acc>
                    <m:r>
                      <a:rPr lang="es-ES" sz="1575" i="1">
                        <a:latin typeface="Cambria Math" panose="02040503050406030204" pitchFamily="18" charset="0"/>
                        <a:ea typeface="Calibri" panose="020F0502020204030204" pitchFamily="34" charset="0"/>
                        <a:cs typeface="TimesNewRomanPSMT"/>
                      </a:rPr>
                      <m:t>𝑏</m:t>
                    </m:r>
                  </m:oMath>
                </a14:m>
                <a:endParaRPr lang="es-ES" sz="1575" i="1" dirty="0">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53" name="Rectángulo 52">
                <a:extLst>
                  <a:ext uri="{FF2B5EF4-FFF2-40B4-BE49-F238E27FC236}">
                    <a16:creationId xmlns:a16="http://schemas.microsoft.com/office/drawing/2014/main" id="{4AE0A7EB-9C2D-4544-B872-E284776EB4C3}"/>
                  </a:ext>
                </a:extLst>
              </p:cNvPr>
              <p:cNvSpPr>
                <a:spLocks noRot="1" noChangeAspect="1" noMove="1" noResize="1" noEditPoints="1" noAdjustHandles="1" noChangeArrowheads="1" noChangeShapeType="1" noTextEdit="1"/>
              </p:cNvSpPr>
              <p:nvPr/>
            </p:nvSpPr>
            <p:spPr>
              <a:xfrm>
                <a:off x="5839753" y="4903109"/>
                <a:ext cx="2921951" cy="336823"/>
              </a:xfrm>
              <a:prstGeom prst="rect">
                <a:avLst/>
              </a:prstGeom>
              <a:blipFill>
                <a:blip r:embed="rId9"/>
                <a:stretch>
                  <a:fillRect l="-1253" t="-7143" b="-19643"/>
                </a:stretch>
              </a:blipFill>
            </p:spPr>
            <p:txBody>
              <a:bodyPr/>
              <a:lstStyle/>
              <a:p>
                <a:r>
                  <a:rPr lang="es-ES">
                    <a:noFill/>
                  </a:rPr>
                  <a:t> </a:t>
                </a:r>
              </a:p>
            </p:txBody>
          </p:sp>
        </mc:Fallback>
      </mc:AlternateContent>
      <p:sp>
        <p:nvSpPr>
          <p:cNvPr id="54" name="Elipse 53">
            <a:extLst>
              <a:ext uri="{FF2B5EF4-FFF2-40B4-BE49-F238E27FC236}">
                <a16:creationId xmlns:a16="http://schemas.microsoft.com/office/drawing/2014/main" id="{23A51DB3-36DD-4FB5-81E6-FFE1B558188B}"/>
              </a:ext>
            </a:extLst>
          </p:cNvPr>
          <p:cNvSpPr/>
          <p:nvPr/>
        </p:nvSpPr>
        <p:spPr>
          <a:xfrm>
            <a:off x="1049819" y="4915254"/>
            <a:ext cx="1144662" cy="450137"/>
          </a:xfrm>
          <a:prstGeom prst="ellipse">
            <a:avLst/>
          </a:prstGeom>
          <a:solidFill>
            <a:srgbClr val="FF000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2" name="Marcador de número de diapositiva 1">
            <a:extLst>
              <a:ext uri="{FF2B5EF4-FFF2-40B4-BE49-F238E27FC236}">
                <a16:creationId xmlns:a16="http://schemas.microsoft.com/office/drawing/2014/main" id="{3AB2E21A-6228-436B-B9BB-634F0A039EC5}"/>
              </a:ext>
            </a:extLst>
          </p:cNvPr>
          <p:cNvSpPr>
            <a:spLocks noGrp="1"/>
          </p:cNvSpPr>
          <p:nvPr>
            <p:ph type="sldNum" sz="quarter" idx="12"/>
          </p:nvPr>
        </p:nvSpPr>
        <p:spPr/>
        <p:txBody>
          <a:bodyPr/>
          <a:lstStyle/>
          <a:p>
            <a:fld id="{78733FC4-8689-4CA5-A153-34ADD6EFE592}" type="slidenum">
              <a:rPr lang="es-ES" smtClean="0"/>
              <a:t>139</a:t>
            </a:fld>
            <a:endParaRPr lang="es-ES"/>
          </a:p>
        </p:txBody>
      </p:sp>
    </p:spTree>
    <p:custDataLst>
      <p:tags r:id="rId1"/>
    </p:custDataLst>
    <p:extLst>
      <p:ext uri="{BB962C8B-B14F-4D97-AF65-F5344CB8AC3E}">
        <p14:creationId xmlns:p14="http://schemas.microsoft.com/office/powerpoint/2010/main" val="418127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25" grpId="0" animBg="1"/>
      <p:bldP spid="26" grpId="0" animBg="1"/>
      <p:bldP spid="28" grpId="0"/>
      <p:bldP spid="32" grpId="0" animBg="1"/>
      <p:bldP spid="33" grpId="0" animBg="1"/>
      <p:bldP spid="44" grpId="0" animBg="1"/>
      <p:bldP spid="45" grpId="0" animBg="1"/>
      <p:bldP spid="46" grpId="0" animBg="1"/>
      <p:bldP spid="47" grpId="0" animBg="1"/>
      <p:bldP spid="48" grpId="0" animBg="1"/>
      <p:bldP spid="49" grpId="0" animBg="1"/>
      <p:bldP spid="52" grpId="0"/>
      <p:bldP spid="53" grpId="0"/>
      <p:bldP spid="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15F7BC9-D98A-4B69-8B28-0271D0B298CA}"/>
              </a:ext>
            </a:extLst>
          </p:cNvPr>
          <p:cNvSpPr/>
          <p:nvPr/>
        </p:nvSpPr>
        <p:spPr>
          <a:xfrm>
            <a:off x="45720" y="762869"/>
            <a:ext cx="9052560" cy="338554"/>
          </a:xfrm>
          <a:prstGeom prst="rect">
            <a:avLst/>
          </a:prstGeom>
        </p:spPr>
        <p:txBody>
          <a:bodyPr wrap="square">
            <a:spAutoFit/>
          </a:bodyPr>
          <a:lstStyle/>
          <a:p>
            <a:r>
              <a:rPr lang="es-ES" sz="1600" b="1" dirty="0"/>
              <a:t>Problema 3. </a:t>
            </a:r>
            <a:r>
              <a:rPr lang="es-ES" sz="1600" dirty="0"/>
              <a:t>Hallar aplicando el </a:t>
            </a:r>
            <a:r>
              <a:rPr lang="es-ES" sz="1600" dirty="0" err="1"/>
              <a:t>ppio</a:t>
            </a:r>
            <a:r>
              <a:rPr lang="es-ES" sz="1600" dirty="0"/>
              <a:t>. de superposición el voltaje que cae entre a y a’</a:t>
            </a:r>
          </a:p>
        </p:txBody>
      </p:sp>
      <p:pic>
        <p:nvPicPr>
          <p:cNvPr id="5" name="Imagen 4">
            <a:extLst>
              <a:ext uri="{FF2B5EF4-FFF2-40B4-BE49-F238E27FC236}">
                <a16:creationId xmlns:a16="http://schemas.microsoft.com/office/drawing/2014/main" id="{8E7AB88A-CCB3-443D-BB1F-C114C13246B4}"/>
              </a:ext>
            </a:extLst>
          </p:cNvPr>
          <p:cNvPicPr>
            <a:picLocks noChangeAspect="1"/>
          </p:cNvPicPr>
          <p:nvPr/>
        </p:nvPicPr>
        <p:blipFill>
          <a:blip r:embed="rId2"/>
          <a:stretch>
            <a:fillRect/>
          </a:stretch>
        </p:blipFill>
        <p:spPr>
          <a:xfrm>
            <a:off x="2155132" y="1213847"/>
            <a:ext cx="4373453" cy="1662053"/>
          </a:xfrm>
          <a:prstGeom prst="rect">
            <a:avLst/>
          </a:prstGeom>
        </p:spPr>
      </p:pic>
      <p:pic>
        <p:nvPicPr>
          <p:cNvPr id="6" name="Imagen 5">
            <a:extLst>
              <a:ext uri="{FF2B5EF4-FFF2-40B4-BE49-F238E27FC236}">
                <a16:creationId xmlns:a16="http://schemas.microsoft.com/office/drawing/2014/main" id="{97928998-CA8E-4F05-B0D9-A2029964EB95}"/>
              </a:ext>
            </a:extLst>
          </p:cNvPr>
          <p:cNvPicPr>
            <a:picLocks noChangeAspect="1"/>
          </p:cNvPicPr>
          <p:nvPr/>
        </p:nvPicPr>
        <p:blipFill>
          <a:blip r:embed="rId3"/>
          <a:stretch>
            <a:fillRect/>
          </a:stretch>
        </p:blipFill>
        <p:spPr>
          <a:xfrm>
            <a:off x="0" y="3259374"/>
            <a:ext cx="3849037" cy="1445454"/>
          </a:xfrm>
          <a:prstGeom prst="rect">
            <a:avLst/>
          </a:prstGeom>
        </p:spPr>
      </p:pic>
      <p:pic>
        <p:nvPicPr>
          <p:cNvPr id="7" name="Imagen 6">
            <a:extLst>
              <a:ext uri="{FF2B5EF4-FFF2-40B4-BE49-F238E27FC236}">
                <a16:creationId xmlns:a16="http://schemas.microsoft.com/office/drawing/2014/main" id="{6BC12B17-34E0-4516-9893-49778428F287}"/>
              </a:ext>
            </a:extLst>
          </p:cNvPr>
          <p:cNvPicPr>
            <a:picLocks noChangeAspect="1"/>
          </p:cNvPicPr>
          <p:nvPr/>
        </p:nvPicPr>
        <p:blipFill>
          <a:blip r:embed="rId4"/>
          <a:stretch>
            <a:fillRect/>
          </a:stretch>
        </p:blipFill>
        <p:spPr>
          <a:xfrm>
            <a:off x="4914439" y="3231628"/>
            <a:ext cx="3934437" cy="1425746"/>
          </a:xfrm>
          <a:prstGeom prst="rect">
            <a:avLst/>
          </a:prstGeom>
        </p:spPr>
      </p:pic>
      <p:sp>
        <p:nvSpPr>
          <p:cNvPr id="8" name="CuadroTexto 7">
            <a:extLst>
              <a:ext uri="{FF2B5EF4-FFF2-40B4-BE49-F238E27FC236}">
                <a16:creationId xmlns:a16="http://schemas.microsoft.com/office/drawing/2014/main" id="{74FB67F4-D156-46B1-A62F-EDEBC8919CC8}"/>
              </a:ext>
            </a:extLst>
          </p:cNvPr>
          <p:cNvSpPr txBox="1"/>
          <p:nvPr/>
        </p:nvSpPr>
        <p:spPr>
          <a:xfrm>
            <a:off x="4169180" y="3652113"/>
            <a:ext cx="425116" cy="584775"/>
          </a:xfrm>
          <a:prstGeom prst="rect">
            <a:avLst/>
          </a:prstGeom>
          <a:noFill/>
        </p:spPr>
        <p:txBody>
          <a:bodyPr wrap="none" rtlCol="0">
            <a:spAutoFit/>
          </a:bodyPr>
          <a:lstStyle/>
          <a:p>
            <a:r>
              <a:rPr lang="es-ES" sz="3200" dirty="0"/>
              <a:t>+</a:t>
            </a:r>
          </a:p>
        </p:txBody>
      </p:sp>
      <p:sp>
        <p:nvSpPr>
          <p:cNvPr id="9" name="Marcador de número de diapositiva 1">
            <a:extLst>
              <a:ext uri="{FF2B5EF4-FFF2-40B4-BE49-F238E27FC236}">
                <a16:creationId xmlns:a16="http://schemas.microsoft.com/office/drawing/2014/main" id="{61FBF6B8-2273-46B6-A538-A749093D4695}"/>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14</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179199226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Imagen que contiene texto, blanco, tabla&#10;&#10;Descripción generada automáticamente">
            <a:extLst>
              <a:ext uri="{FF2B5EF4-FFF2-40B4-BE49-F238E27FC236}">
                <a16:creationId xmlns:a16="http://schemas.microsoft.com/office/drawing/2014/main" id="{7E9F0061-A5E9-4D61-8AB9-DFA66258CA85}"/>
              </a:ext>
            </a:extLst>
          </p:cNvPr>
          <p:cNvPicPr>
            <a:picLocks noChangeAspect="1"/>
          </p:cNvPicPr>
          <p:nvPr/>
        </p:nvPicPr>
        <p:blipFill rotWithShape="1">
          <a:blip r:embed="rId3">
            <a:extLst>
              <a:ext uri="{28A0092B-C50C-407E-A947-70E740481C1C}">
                <a14:useLocalDpi xmlns:a14="http://schemas.microsoft.com/office/drawing/2010/main" val="0"/>
              </a:ext>
            </a:extLst>
          </a:blip>
          <a:srcRect l="622" t="12839" r="54995" b="19753"/>
          <a:stretch/>
        </p:blipFill>
        <p:spPr>
          <a:xfrm>
            <a:off x="943762" y="1517649"/>
            <a:ext cx="3261236" cy="3467101"/>
          </a:xfrm>
          <a:prstGeom prst="rect">
            <a:avLst/>
          </a:prstGeom>
        </p:spPr>
      </p:pic>
      <p:pic>
        <p:nvPicPr>
          <p:cNvPr id="5" name="Imagen 4" descr="Imagen que contiene texto, blanco, tabla, grupo&#10;&#10;Descripción generada automáticamente">
            <a:extLst>
              <a:ext uri="{FF2B5EF4-FFF2-40B4-BE49-F238E27FC236}">
                <a16:creationId xmlns:a16="http://schemas.microsoft.com/office/drawing/2014/main" id="{39513AA3-9EAB-437A-A79F-8C6A24CCF3FB}"/>
              </a:ext>
            </a:extLst>
          </p:cNvPr>
          <p:cNvPicPr>
            <a:picLocks noChangeAspect="1"/>
          </p:cNvPicPr>
          <p:nvPr/>
        </p:nvPicPr>
        <p:blipFill rotWithShape="1">
          <a:blip r:embed="rId4">
            <a:extLst>
              <a:ext uri="{28A0092B-C50C-407E-A947-70E740481C1C}">
                <a14:useLocalDpi xmlns:a14="http://schemas.microsoft.com/office/drawing/2010/main" val="0"/>
              </a:ext>
            </a:extLst>
          </a:blip>
          <a:srcRect l="222" t="11000" r="54772" b="22978"/>
          <a:stretch/>
        </p:blipFill>
        <p:spPr>
          <a:xfrm>
            <a:off x="918296" y="1421496"/>
            <a:ext cx="3306926" cy="3395826"/>
          </a:xfrm>
          <a:prstGeom prst="rect">
            <a:avLst/>
          </a:prstGeom>
        </p:spPr>
      </p:pic>
      <p:sp>
        <p:nvSpPr>
          <p:cNvPr id="6" name="CuadroTexto 5">
            <a:extLst>
              <a:ext uri="{FF2B5EF4-FFF2-40B4-BE49-F238E27FC236}">
                <a16:creationId xmlns:a16="http://schemas.microsoft.com/office/drawing/2014/main" id="{374F57B2-E86F-48DF-B033-D7FBE4F89A2D}"/>
              </a:ext>
            </a:extLst>
          </p:cNvPr>
          <p:cNvSpPr txBox="1"/>
          <p:nvPr/>
        </p:nvSpPr>
        <p:spPr>
          <a:xfrm>
            <a:off x="2377015" y="1390692"/>
            <a:ext cx="346570" cy="276999"/>
          </a:xfrm>
          <a:prstGeom prst="rect">
            <a:avLst/>
          </a:prstGeom>
          <a:solidFill>
            <a:schemeClr val="bg1"/>
          </a:solidFill>
        </p:spPr>
        <p:txBody>
          <a:bodyPr wrap="none" rtlCol="0">
            <a:spAutoFit/>
          </a:bodyPr>
          <a:lstStyle/>
          <a:p>
            <a:r>
              <a:rPr lang="es-ES" sz="1200" dirty="0"/>
              <a:t>ac</a:t>
            </a:r>
            <a:endParaRPr lang="es-ES" sz="1350" dirty="0"/>
          </a:p>
        </p:txBody>
      </p:sp>
      <p:sp>
        <p:nvSpPr>
          <p:cNvPr id="7" name="CuadroTexto 6">
            <a:extLst>
              <a:ext uri="{FF2B5EF4-FFF2-40B4-BE49-F238E27FC236}">
                <a16:creationId xmlns:a16="http://schemas.microsoft.com/office/drawing/2014/main" id="{026D9C0E-9F75-4F83-9AC6-74609BAECB95}"/>
              </a:ext>
            </a:extLst>
          </p:cNvPr>
          <p:cNvSpPr txBox="1"/>
          <p:nvPr/>
        </p:nvSpPr>
        <p:spPr>
          <a:xfrm>
            <a:off x="2360330" y="2053262"/>
            <a:ext cx="354584" cy="276999"/>
          </a:xfrm>
          <a:prstGeom prst="rect">
            <a:avLst/>
          </a:prstGeom>
          <a:solidFill>
            <a:schemeClr val="bg1"/>
          </a:solidFill>
        </p:spPr>
        <p:txBody>
          <a:bodyPr wrap="none" rtlCol="0">
            <a:spAutoFit/>
          </a:bodyPr>
          <a:lstStyle/>
          <a:p>
            <a:r>
              <a:rPr lang="es-ES" sz="1200" dirty="0"/>
              <a:t>ab</a:t>
            </a:r>
            <a:endParaRPr lang="es-ES" sz="1350" dirty="0"/>
          </a:p>
        </p:txBody>
      </p:sp>
      <p:sp>
        <p:nvSpPr>
          <p:cNvPr id="8" name="CuadroTexto 7">
            <a:extLst>
              <a:ext uri="{FF2B5EF4-FFF2-40B4-BE49-F238E27FC236}">
                <a16:creationId xmlns:a16="http://schemas.microsoft.com/office/drawing/2014/main" id="{25B39FB2-00FC-483D-871B-D2BAF9C3265E}"/>
              </a:ext>
            </a:extLst>
          </p:cNvPr>
          <p:cNvSpPr txBox="1"/>
          <p:nvPr/>
        </p:nvSpPr>
        <p:spPr>
          <a:xfrm>
            <a:off x="3048890" y="2807572"/>
            <a:ext cx="346570" cy="276999"/>
          </a:xfrm>
          <a:prstGeom prst="rect">
            <a:avLst/>
          </a:prstGeom>
          <a:solidFill>
            <a:schemeClr val="bg1"/>
          </a:solidFill>
        </p:spPr>
        <p:txBody>
          <a:bodyPr wrap="none" rtlCol="0">
            <a:spAutoFit/>
          </a:bodyPr>
          <a:lstStyle/>
          <a:p>
            <a:r>
              <a:rPr lang="es-ES" sz="1200" dirty="0" err="1"/>
              <a:t>bc</a:t>
            </a:r>
            <a:endParaRPr lang="es-ES" sz="1350" dirty="0"/>
          </a:p>
        </p:txBody>
      </p:sp>
      <mc:AlternateContent xmlns:mc="http://schemas.openxmlformats.org/markup-compatibility/2006" xmlns:a14="http://schemas.microsoft.com/office/drawing/2010/main">
        <mc:Choice Requires="a14">
          <p:sp>
            <p:nvSpPr>
              <p:cNvPr id="10" name="Rectángulo 9">
                <a:extLst>
                  <a:ext uri="{FF2B5EF4-FFF2-40B4-BE49-F238E27FC236}">
                    <a16:creationId xmlns:a16="http://schemas.microsoft.com/office/drawing/2014/main" id="{BB3E5BE9-B298-4C87-A930-004DAB48A8F0}"/>
                  </a:ext>
                </a:extLst>
              </p:cNvPr>
              <p:cNvSpPr/>
              <p:nvPr/>
            </p:nvSpPr>
            <p:spPr>
              <a:xfrm>
                <a:off x="4204997" y="3871264"/>
                <a:ext cx="2921951" cy="336823"/>
              </a:xfrm>
              <a:prstGeom prst="rect">
                <a:avLst/>
              </a:prstGeom>
            </p:spPr>
            <p:txBody>
              <a:bodyPr wrap="square">
                <a:spAutoFit/>
              </a:bodyPr>
              <a:lstStyle/>
              <a:p>
                <a:pPr>
                  <a:lnSpc>
                    <a:spcPct val="107000"/>
                  </a:lnSpc>
                </a:pPr>
                <a:r>
                  <a:rPr lang="es-ES" sz="1575" dirty="0">
                    <a:latin typeface="Cambria" panose="02040503050406030204" pitchFamily="18" charset="0"/>
                    <a:ea typeface="Cambria" panose="02040503050406030204" pitchFamily="18" charset="0"/>
                    <a:cs typeface="TimesNewRomanPSMT"/>
                  </a:rPr>
                  <a:t>L(</a:t>
                </a:r>
                <a:r>
                  <a:rPr lang="es-ES" sz="1575" dirty="0" err="1">
                    <a:latin typeface="Cambria" panose="02040503050406030204" pitchFamily="18" charset="0"/>
                    <a:ea typeface="Cambria" panose="02040503050406030204" pitchFamily="18" charset="0"/>
                    <a:cs typeface="TimesNewRomanPSMT"/>
                  </a:rPr>
                  <a:t>a,b,c</a:t>
                </a:r>
                <a:r>
                  <a:rPr lang="es-ES" sz="1575" dirty="0">
                    <a:latin typeface="Cambria" panose="02040503050406030204" pitchFamily="18" charset="0"/>
                    <a:ea typeface="Cambria" panose="02040503050406030204" pitchFamily="18" charset="0"/>
                    <a:cs typeface="TimesNewRomanPSMT"/>
                  </a:rPr>
                  <a:t>,) </a:t>
                </a:r>
                <a:r>
                  <a:rPr lang="es-ES" sz="1575" i="1" dirty="0">
                    <a:latin typeface="Cambria" panose="02040503050406030204" pitchFamily="18" charset="0"/>
                    <a:ea typeface="Cambria" panose="02040503050406030204" pitchFamily="18" charset="0"/>
                    <a:cs typeface="TimesNewRomanPSMT"/>
                  </a:rPr>
                  <a:t>=</a:t>
                </a:r>
                <a14:m>
                  <m:oMath xmlns:m="http://schemas.openxmlformats.org/officeDocument/2006/math">
                    <m:acc>
                      <m:accPr>
                        <m:chr m:val="̅"/>
                        <m:ctrlPr>
                          <a:rPr lang="es-ES" sz="1575" i="1">
                            <a:latin typeface="Cambria Math" panose="02040503050406030204" pitchFamily="18" charset="0"/>
                          </a:rPr>
                        </m:ctrlPr>
                      </m:accPr>
                      <m:e>
                        <m:r>
                          <a:rPr lang="es-ES" sz="1575" i="1">
                            <a:latin typeface="Cambria Math" panose="02040503050406030204" pitchFamily="18" charset="0"/>
                          </a:rPr>
                          <m:t>𝑏</m:t>
                        </m:r>
                      </m:e>
                    </m:acc>
                    <m:r>
                      <a:rPr lang="es-ES" sz="1575" i="1">
                        <a:latin typeface="Cambria Math" panose="02040503050406030204" pitchFamily="18" charset="0"/>
                      </a:rPr>
                      <m:t>𝑐</m:t>
                    </m:r>
                    <m:r>
                      <a:rPr lang="es-ES" sz="1575" i="1">
                        <a:latin typeface="Cambria Math" panose="02040503050406030204" pitchFamily="18" charset="0"/>
                      </a:rPr>
                      <m:t>+</m:t>
                    </m:r>
                    <m:r>
                      <a:rPr lang="es-ES" sz="1575" i="1">
                        <a:latin typeface="Cambria Math" panose="02040503050406030204" pitchFamily="18" charset="0"/>
                        <a:ea typeface="Calibri" panose="020F0502020204030204" pitchFamily="34" charset="0"/>
                        <a:cs typeface="TimesNewRomanPSMT"/>
                      </a:rPr>
                      <m:t>𝑎</m:t>
                    </m:r>
                    <m:acc>
                      <m:accPr>
                        <m:chr m:val="̅"/>
                        <m:ctrlPr>
                          <a:rPr lang="es-ES" sz="1575" i="1">
                            <a:latin typeface="Cambria Math" panose="02040503050406030204" pitchFamily="18" charset="0"/>
                            <a:ea typeface="Calibri" panose="020F0502020204030204" pitchFamily="34" charset="0"/>
                            <a:cs typeface="TimesNewRomanPSMT"/>
                          </a:rPr>
                        </m:ctrlPr>
                      </m:accPr>
                      <m:e>
                        <m:r>
                          <a:rPr lang="es-ES" sz="1575" i="1">
                            <a:latin typeface="Cambria Math" panose="02040503050406030204" pitchFamily="18" charset="0"/>
                            <a:ea typeface="Calibri" panose="020F0502020204030204" pitchFamily="34" charset="0"/>
                            <a:cs typeface="TimesNewRomanPSMT"/>
                          </a:rPr>
                          <m:t>𝑐</m:t>
                        </m:r>
                      </m:e>
                    </m:acc>
                    <m:r>
                      <a:rPr lang="es-ES" sz="1575" i="1">
                        <a:latin typeface="Cambria Math" panose="02040503050406030204" pitchFamily="18" charset="0"/>
                        <a:ea typeface="Calibri" panose="020F0502020204030204" pitchFamily="34" charset="0"/>
                        <a:cs typeface="TimesNewRomanPSMT"/>
                      </a:rPr>
                      <m:t>+</m:t>
                    </m:r>
                    <m:acc>
                      <m:accPr>
                        <m:chr m:val="̅"/>
                        <m:ctrlPr>
                          <a:rPr lang="es-ES" sz="1575" i="1">
                            <a:latin typeface="Cambria Math" panose="02040503050406030204" pitchFamily="18" charset="0"/>
                          </a:rPr>
                        </m:ctrlPr>
                      </m:accPr>
                      <m:e>
                        <m:r>
                          <a:rPr lang="es-ES" sz="1575" i="1">
                            <a:latin typeface="Cambria Math" panose="02040503050406030204" pitchFamily="18" charset="0"/>
                          </a:rPr>
                          <m:t>𝑎</m:t>
                        </m:r>
                      </m:e>
                    </m:acc>
                    <m:r>
                      <a:rPr lang="es-ES" sz="1575" i="1">
                        <a:latin typeface="Cambria Math" panose="02040503050406030204" pitchFamily="18" charset="0"/>
                        <a:ea typeface="Calibri" panose="020F0502020204030204" pitchFamily="34" charset="0"/>
                        <a:cs typeface="TimesNewRomanPSMT"/>
                      </a:rPr>
                      <m:t>𝑏</m:t>
                    </m:r>
                  </m:oMath>
                </a14:m>
                <a:endParaRPr lang="es-ES" sz="1575" i="1" dirty="0">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10" name="Rectángulo 9">
                <a:extLst>
                  <a:ext uri="{FF2B5EF4-FFF2-40B4-BE49-F238E27FC236}">
                    <a16:creationId xmlns:a16="http://schemas.microsoft.com/office/drawing/2014/main" id="{BB3E5BE9-B298-4C87-A930-004DAB48A8F0}"/>
                  </a:ext>
                </a:extLst>
              </p:cNvPr>
              <p:cNvSpPr>
                <a:spLocks noRot="1" noChangeAspect="1" noMove="1" noResize="1" noEditPoints="1" noAdjustHandles="1" noChangeArrowheads="1" noChangeShapeType="1" noTextEdit="1"/>
              </p:cNvSpPr>
              <p:nvPr/>
            </p:nvSpPr>
            <p:spPr>
              <a:xfrm>
                <a:off x="4204997" y="3871264"/>
                <a:ext cx="2921951" cy="336823"/>
              </a:xfrm>
              <a:prstGeom prst="rect">
                <a:avLst/>
              </a:prstGeom>
              <a:blipFill>
                <a:blip r:embed="rId5"/>
                <a:stretch>
                  <a:fillRect l="-1253" t="-7273" b="-21818"/>
                </a:stretch>
              </a:blipFill>
            </p:spPr>
            <p:txBody>
              <a:bodyPr/>
              <a:lstStyle/>
              <a:p>
                <a:r>
                  <a:rPr lang="es-ES">
                    <a:noFill/>
                  </a:rPr>
                  <a:t> </a:t>
                </a:r>
              </a:p>
            </p:txBody>
          </p:sp>
        </mc:Fallback>
      </mc:AlternateContent>
      <p:sp>
        <p:nvSpPr>
          <p:cNvPr id="11" name="Rectángulo 10">
            <a:extLst>
              <a:ext uri="{FF2B5EF4-FFF2-40B4-BE49-F238E27FC236}">
                <a16:creationId xmlns:a16="http://schemas.microsoft.com/office/drawing/2014/main" id="{A14C2699-D721-4298-B905-ECB5B056F9A7}"/>
              </a:ext>
            </a:extLst>
          </p:cNvPr>
          <p:cNvSpPr/>
          <p:nvPr/>
        </p:nvSpPr>
        <p:spPr>
          <a:xfrm>
            <a:off x="4441776" y="2307178"/>
            <a:ext cx="1895071" cy="332783"/>
          </a:xfrm>
          <a:prstGeom prst="rect">
            <a:avLst/>
          </a:prstGeom>
        </p:spPr>
        <p:txBody>
          <a:bodyPr wrap="none">
            <a:spAutoFit/>
          </a:bodyPr>
          <a:lstStyle/>
          <a:p>
            <a:pPr>
              <a:lnSpc>
                <a:spcPct val="107000"/>
              </a:lnSpc>
            </a:pPr>
            <a:r>
              <a:rPr lang="es-ES" sz="1575" dirty="0">
                <a:latin typeface="Cambria" panose="02040503050406030204" pitchFamily="18" charset="0"/>
                <a:ea typeface="Cambria" panose="02040503050406030204" pitchFamily="18" charset="0"/>
                <a:cs typeface="TimesNewRomanPSMT"/>
              </a:rPr>
              <a:t>M(</a:t>
            </a:r>
            <a:r>
              <a:rPr lang="es-ES" sz="1575" dirty="0" err="1">
                <a:latin typeface="Cambria" panose="02040503050406030204" pitchFamily="18" charset="0"/>
                <a:ea typeface="Cambria" panose="02040503050406030204" pitchFamily="18" charset="0"/>
                <a:cs typeface="TimesNewRomanPSMT"/>
              </a:rPr>
              <a:t>a,b,c</a:t>
            </a:r>
            <a:r>
              <a:rPr lang="es-ES" sz="1575" dirty="0">
                <a:latin typeface="Cambria" panose="02040503050406030204" pitchFamily="18" charset="0"/>
                <a:ea typeface="Cambria" panose="02040503050406030204" pitchFamily="18" charset="0"/>
                <a:cs typeface="TimesNewRomanPSMT"/>
              </a:rPr>
              <a:t>,) </a:t>
            </a:r>
            <a:r>
              <a:rPr lang="es-ES" sz="1575" i="1" dirty="0">
                <a:latin typeface="Cambria" panose="02040503050406030204" pitchFamily="18" charset="0"/>
                <a:ea typeface="Cambria" panose="02040503050406030204" pitchFamily="18" charset="0"/>
                <a:cs typeface="TimesNewRomanPSMT"/>
              </a:rPr>
              <a:t>=</a:t>
            </a:r>
            <a:r>
              <a:rPr lang="es-ES" sz="1575" i="1" dirty="0" err="1">
                <a:latin typeface="Cambria" panose="02040503050406030204" pitchFamily="18" charset="0"/>
                <a:ea typeface="Cambria" panose="02040503050406030204" pitchFamily="18" charset="0"/>
                <a:cs typeface="Times New Roman" panose="02020603050405020304" pitchFamily="18" charset="0"/>
              </a:rPr>
              <a:t>ac+bc+ab</a:t>
            </a:r>
            <a:endParaRPr lang="es-ES" sz="1575" i="1" dirty="0">
              <a:latin typeface="Cambria" panose="02040503050406030204" pitchFamily="18" charset="0"/>
              <a:ea typeface="Cambria" panose="02040503050406030204" pitchFamily="18" charset="0"/>
              <a:cs typeface="Times New Roman" panose="02020603050405020304" pitchFamily="18" charset="0"/>
            </a:endParaRPr>
          </a:p>
        </p:txBody>
      </p:sp>
      <p:grpSp>
        <p:nvGrpSpPr>
          <p:cNvPr id="14" name="Grupo 13">
            <a:extLst>
              <a:ext uri="{FF2B5EF4-FFF2-40B4-BE49-F238E27FC236}">
                <a16:creationId xmlns:a16="http://schemas.microsoft.com/office/drawing/2014/main" id="{5ADD2CD8-2C74-4AE6-A404-E042A90A4916}"/>
              </a:ext>
            </a:extLst>
          </p:cNvPr>
          <p:cNvGrpSpPr/>
          <p:nvPr/>
        </p:nvGrpSpPr>
        <p:grpSpPr>
          <a:xfrm>
            <a:off x="2688309" y="3302320"/>
            <a:ext cx="783171" cy="1681200"/>
            <a:chOff x="3584414" y="3260094"/>
            <a:chExt cx="1044229" cy="2241601"/>
          </a:xfrm>
        </p:grpSpPr>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E2A5331F-1816-4F14-A092-14A91C478805}"/>
                    </a:ext>
                  </a:extLst>
                </p:cNvPr>
                <p:cNvSpPr txBox="1"/>
                <p:nvPr/>
              </p:nvSpPr>
              <p:spPr>
                <a:xfrm>
                  <a:off x="4090717" y="3260094"/>
                  <a:ext cx="537926" cy="36933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ES" sz="1200" i="1">
                                <a:latin typeface="Cambria Math" panose="02040503050406030204" pitchFamily="18" charset="0"/>
                              </a:rPr>
                            </m:ctrlPr>
                          </m:accPr>
                          <m:e>
                            <m:r>
                              <a:rPr lang="es-ES" sz="1200" i="1">
                                <a:latin typeface="Cambria Math" panose="02040503050406030204" pitchFamily="18" charset="0"/>
                              </a:rPr>
                              <m:t>𝑎</m:t>
                            </m:r>
                          </m:e>
                        </m:acc>
                        <m:r>
                          <a:rPr lang="es-ES" sz="1200" i="1">
                            <a:latin typeface="Cambria Math" panose="02040503050406030204" pitchFamily="18" charset="0"/>
                            <a:ea typeface="Calibri" panose="020F0502020204030204" pitchFamily="34" charset="0"/>
                            <a:cs typeface="TimesNewRomanPSMT"/>
                          </a:rPr>
                          <m:t>𝑏</m:t>
                        </m:r>
                      </m:oMath>
                    </m:oMathPara>
                  </a14:m>
                  <a:endParaRPr lang="es-ES" sz="1350" dirty="0"/>
                </a:p>
              </p:txBody>
            </p:sp>
          </mc:Choice>
          <mc:Fallback xmlns="">
            <p:sp>
              <p:nvSpPr>
                <p:cNvPr id="9" name="CuadroTexto 8">
                  <a:extLst>
                    <a:ext uri="{FF2B5EF4-FFF2-40B4-BE49-F238E27FC236}">
                      <a16:creationId xmlns:a16="http://schemas.microsoft.com/office/drawing/2014/main" id="{E2A5331F-1816-4F14-A092-14A91C478805}"/>
                    </a:ext>
                  </a:extLst>
                </p:cNvPr>
                <p:cNvSpPr txBox="1">
                  <a:spLocks noRot="1" noChangeAspect="1" noMove="1" noResize="1" noEditPoints="1" noAdjustHandles="1" noChangeArrowheads="1" noChangeShapeType="1" noTextEdit="1"/>
                </p:cNvSpPr>
                <p:nvPr/>
              </p:nvSpPr>
              <p:spPr>
                <a:xfrm>
                  <a:off x="4090717" y="3260094"/>
                  <a:ext cx="537926" cy="369332"/>
                </a:xfrm>
                <a:prstGeom prst="rect">
                  <a:avLst/>
                </a:prstGeom>
                <a:blipFill>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06421E46-FCA5-4F8A-9412-522E0F683629}"/>
                    </a:ext>
                  </a:extLst>
                </p:cNvPr>
                <p:cNvSpPr txBox="1"/>
                <p:nvPr/>
              </p:nvSpPr>
              <p:spPr>
                <a:xfrm>
                  <a:off x="3592651" y="4422430"/>
                  <a:ext cx="558445" cy="400109"/>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ea typeface="Calibri" panose="020F0502020204030204" pitchFamily="34" charset="0"/>
                            <a:cs typeface="TimesNewRomanPSMT"/>
                          </a:rPr>
                          <m:t>𝑎</m:t>
                        </m:r>
                        <m:acc>
                          <m:accPr>
                            <m:chr m:val="̅"/>
                            <m:ctrlPr>
                              <a:rPr lang="es-ES" sz="1350" i="1">
                                <a:latin typeface="Cambria Math" panose="02040503050406030204" pitchFamily="18" charset="0"/>
                                <a:ea typeface="Calibri" panose="020F0502020204030204" pitchFamily="34" charset="0"/>
                                <a:cs typeface="TimesNewRomanPSMT"/>
                              </a:rPr>
                            </m:ctrlPr>
                          </m:accPr>
                          <m:e>
                            <m:r>
                              <a:rPr lang="es-ES" sz="1350" i="1">
                                <a:latin typeface="Cambria Math" panose="02040503050406030204" pitchFamily="18" charset="0"/>
                                <a:ea typeface="Calibri" panose="020F0502020204030204" pitchFamily="34" charset="0"/>
                                <a:cs typeface="TimesNewRomanPSMT"/>
                              </a:rPr>
                              <m:t>𝑐</m:t>
                            </m:r>
                          </m:e>
                        </m:acc>
                      </m:oMath>
                    </m:oMathPara>
                  </a14:m>
                  <a:endParaRPr lang="es-ES" sz="1350" dirty="0"/>
                </a:p>
              </p:txBody>
            </p:sp>
          </mc:Choice>
          <mc:Fallback xmlns="">
            <p:sp>
              <p:nvSpPr>
                <p:cNvPr id="12" name="CuadroTexto 11">
                  <a:extLst>
                    <a:ext uri="{FF2B5EF4-FFF2-40B4-BE49-F238E27FC236}">
                      <a16:creationId xmlns:a16="http://schemas.microsoft.com/office/drawing/2014/main" id="{06421E46-FCA5-4F8A-9412-522E0F683629}"/>
                    </a:ext>
                  </a:extLst>
                </p:cNvPr>
                <p:cNvSpPr txBox="1">
                  <a:spLocks noRot="1" noChangeAspect="1" noMove="1" noResize="1" noEditPoints="1" noAdjustHandles="1" noChangeArrowheads="1" noChangeShapeType="1" noTextEdit="1"/>
                </p:cNvSpPr>
                <p:nvPr/>
              </p:nvSpPr>
              <p:spPr>
                <a:xfrm>
                  <a:off x="3592651" y="4422430"/>
                  <a:ext cx="558445" cy="400109"/>
                </a:xfrm>
                <a:prstGeom prst="rect">
                  <a:avLst/>
                </a:prstGeom>
                <a:blipFill>
                  <a:blip r:embed="rId7"/>
                  <a:stretch>
                    <a:fillRect r="-31884"/>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9D5E0FE9-4F7F-4772-AC66-33C00EE3682B}"/>
                    </a:ext>
                  </a:extLst>
                </p:cNvPr>
                <p:cNvSpPr txBox="1"/>
                <p:nvPr/>
              </p:nvSpPr>
              <p:spPr>
                <a:xfrm>
                  <a:off x="3584414" y="5095430"/>
                  <a:ext cx="553571" cy="406265"/>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s-ES" sz="1350" i="1">
                                <a:latin typeface="Cambria Math" panose="02040503050406030204" pitchFamily="18" charset="0"/>
                              </a:rPr>
                            </m:ctrlPr>
                          </m:accPr>
                          <m:e>
                            <m:r>
                              <a:rPr lang="es-ES" sz="1350" i="1">
                                <a:latin typeface="Cambria Math" panose="02040503050406030204" pitchFamily="18" charset="0"/>
                              </a:rPr>
                              <m:t>𝑏</m:t>
                            </m:r>
                          </m:e>
                        </m:acc>
                        <m:r>
                          <a:rPr lang="es-ES" sz="1350" i="1">
                            <a:latin typeface="Cambria Math" panose="02040503050406030204" pitchFamily="18" charset="0"/>
                          </a:rPr>
                          <m:t>𝑐</m:t>
                        </m:r>
                      </m:oMath>
                    </m:oMathPara>
                  </a14:m>
                  <a:endParaRPr lang="es-ES" sz="1350" dirty="0"/>
                </a:p>
              </p:txBody>
            </p:sp>
          </mc:Choice>
          <mc:Fallback xmlns="">
            <p:sp>
              <p:nvSpPr>
                <p:cNvPr id="13" name="CuadroTexto 12">
                  <a:extLst>
                    <a:ext uri="{FF2B5EF4-FFF2-40B4-BE49-F238E27FC236}">
                      <a16:creationId xmlns:a16="http://schemas.microsoft.com/office/drawing/2014/main" id="{9D5E0FE9-4F7F-4772-AC66-33C00EE3682B}"/>
                    </a:ext>
                  </a:extLst>
                </p:cNvPr>
                <p:cNvSpPr txBox="1">
                  <a:spLocks noRot="1" noChangeAspect="1" noMove="1" noResize="1" noEditPoints="1" noAdjustHandles="1" noChangeArrowheads="1" noChangeShapeType="1" noTextEdit="1"/>
                </p:cNvSpPr>
                <p:nvPr/>
              </p:nvSpPr>
              <p:spPr>
                <a:xfrm>
                  <a:off x="3584414" y="5095430"/>
                  <a:ext cx="553571" cy="406265"/>
                </a:xfrm>
                <a:prstGeom prst="rect">
                  <a:avLst/>
                </a:prstGeom>
                <a:blipFill>
                  <a:blip r:embed="rId8"/>
                  <a:stretch>
                    <a:fillRect/>
                  </a:stretch>
                </a:blipFill>
              </p:spPr>
              <p:txBody>
                <a:bodyPr/>
                <a:lstStyle/>
                <a:p>
                  <a:r>
                    <a:rPr lang="es-ES">
                      <a:noFill/>
                    </a:rPr>
                    <a:t> </a:t>
                  </a:r>
                </a:p>
              </p:txBody>
            </p:sp>
          </mc:Fallback>
        </mc:AlternateContent>
      </p:grpSp>
      <p:sp>
        <p:nvSpPr>
          <p:cNvPr id="2" name="Marcador de número de diapositiva 1">
            <a:extLst>
              <a:ext uri="{FF2B5EF4-FFF2-40B4-BE49-F238E27FC236}">
                <a16:creationId xmlns:a16="http://schemas.microsoft.com/office/drawing/2014/main" id="{DB6517AC-12F0-49CF-BD73-F15367C0E323}"/>
              </a:ext>
            </a:extLst>
          </p:cNvPr>
          <p:cNvSpPr>
            <a:spLocks noGrp="1"/>
          </p:cNvSpPr>
          <p:nvPr>
            <p:ph type="sldNum" sz="quarter" idx="12"/>
          </p:nvPr>
        </p:nvSpPr>
        <p:spPr/>
        <p:txBody>
          <a:bodyPr/>
          <a:lstStyle/>
          <a:p>
            <a:fld id="{78733FC4-8689-4CA5-A153-34ADD6EFE592}" type="slidenum">
              <a:rPr lang="es-ES" smtClean="0"/>
              <a:t>140</a:t>
            </a:fld>
            <a:endParaRPr lang="es-ES"/>
          </a:p>
        </p:txBody>
      </p:sp>
    </p:spTree>
    <p:custDataLst>
      <p:tags r:id="rId1"/>
    </p:custDataLst>
    <p:extLst>
      <p:ext uri="{BB962C8B-B14F-4D97-AF65-F5344CB8AC3E}">
        <p14:creationId xmlns:p14="http://schemas.microsoft.com/office/powerpoint/2010/main" val="319629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1DAA5E1-6E63-4251-B366-DD950021D2E3}"/>
              </a:ext>
            </a:extLst>
          </p:cNvPr>
          <p:cNvSpPr/>
          <p:nvPr/>
        </p:nvSpPr>
        <p:spPr>
          <a:xfrm>
            <a:off x="0" y="755840"/>
            <a:ext cx="8730761" cy="507831"/>
          </a:xfrm>
          <a:prstGeom prst="rect">
            <a:avLst/>
          </a:prstGeom>
        </p:spPr>
        <p:txBody>
          <a:bodyPr wrap="square">
            <a:spAutoFit/>
          </a:bodyPr>
          <a:lstStyle/>
          <a:p>
            <a:r>
              <a:rPr lang="es-ES" sz="1350" b="1" dirty="0"/>
              <a:t>Problema 5. </a:t>
            </a:r>
            <a:r>
              <a:rPr lang="es-ES" sz="1350" dirty="0"/>
              <a:t>El circuito de la figura es un comparador binario de dos números (A y B) de dos bits. Las salidas (S0, S1 y S2) toman el valor lógico “1” cuando A&gt;B, A=B y A.</a:t>
            </a:r>
          </a:p>
        </p:txBody>
      </p:sp>
      <p:pic>
        <p:nvPicPr>
          <p:cNvPr id="5" name="Imagen 4">
            <a:extLst>
              <a:ext uri="{FF2B5EF4-FFF2-40B4-BE49-F238E27FC236}">
                <a16:creationId xmlns:a16="http://schemas.microsoft.com/office/drawing/2014/main" id="{C4A0A24E-1184-4BCF-8A71-2DCE8F7D2BAC}"/>
              </a:ext>
            </a:extLst>
          </p:cNvPr>
          <p:cNvPicPr>
            <a:picLocks noChangeAspect="1"/>
          </p:cNvPicPr>
          <p:nvPr/>
        </p:nvPicPr>
        <p:blipFill>
          <a:blip r:embed="rId3"/>
          <a:stretch>
            <a:fillRect/>
          </a:stretch>
        </p:blipFill>
        <p:spPr>
          <a:xfrm>
            <a:off x="3564446" y="1544622"/>
            <a:ext cx="3465080" cy="1217461"/>
          </a:xfrm>
          <a:prstGeom prst="rect">
            <a:avLst/>
          </a:prstGeom>
        </p:spPr>
      </p:pic>
      <p:graphicFrame>
        <p:nvGraphicFramePr>
          <p:cNvPr id="10" name="Tabla 6">
            <a:extLst>
              <a:ext uri="{FF2B5EF4-FFF2-40B4-BE49-F238E27FC236}">
                <a16:creationId xmlns:a16="http://schemas.microsoft.com/office/drawing/2014/main" id="{359AEC3F-54AE-42D7-8DB4-C9442595B809}"/>
              </a:ext>
            </a:extLst>
          </p:cNvPr>
          <p:cNvGraphicFramePr>
            <a:graphicFrameLocks noGrp="1"/>
          </p:cNvGraphicFramePr>
          <p:nvPr>
            <p:extLst>
              <p:ext uri="{D42A27DB-BD31-4B8C-83A1-F6EECF244321}">
                <p14:modId xmlns:p14="http://schemas.microsoft.com/office/powerpoint/2010/main" val="3066674367"/>
              </p:ext>
            </p:extLst>
          </p:nvPr>
        </p:nvGraphicFramePr>
        <p:xfrm>
          <a:off x="673699" y="2816155"/>
          <a:ext cx="2118948" cy="1000380"/>
        </p:xfrm>
        <a:graphic>
          <a:graphicData uri="http://schemas.openxmlformats.org/drawingml/2006/table">
            <a:tbl>
              <a:tblPr firstRow="1" bandRow="1">
                <a:tableStyleId>{5C22544A-7EE6-4342-B048-85BDC9FD1C3A}</a:tableStyleId>
              </a:tblPr>
              <a:tblGrid>
                <a:gridCol w="706316">
                  <a:extLst>
                    <a:ext uri="{9D8B030D-6E8A-4147-A177-3AD203B41FA5}">
                      <a16:colId xmlns:a16="http://schemas.microsoft.com/office/drawing/2014/main" val="4195853776"/>
                    </a:ext>
                  </a:extLst>
                </a:gridCol>
                <a:gridCol w="706316">
                  <a:extLst>
                    <a:ext uri="{9D8B030D-6E8A-4147-A177-3AD203B41FA5}">
                      <a16:colId xmlns:a16="http://schemas.microsoft.com/office/drawing/2014/main" val="2604847045"/>
                    </a:ext>
                  </a:extLst>
                </a:gridCol>
                <a:gridCol w="706316">
                  <a:extLst>
                    <a:ext uri="{9D8B030D-6E8A-4147-A177-3AD203B41FA5}">
                      <a16:colId xmlns:a16="http://schemas.microsoft.com/office/drawing/2014/main" val="539143443"/>
                    </a:ext>
                  </a:extLst>
                </a:gridCol>
              </a:tblGrid>
              <a:tr h="196266">
                <a:tc>
                  <a:txBody>
                    <a:bodyPr/>
                    <a:lstStyle/>
                    <a:p>
                      <a:pPr algn="ctr"/>
                      <a:r>
                        <a:rPr lang="es-ES" sz="1000" dirty="0"/>
                        <a:t>A0</a:t>
                      </a:r>
                    </a:p>
                  </a:txBody>
                  <a:tcPr marL="47676" marR="47676" marT="23838" marB="23838"/>
                </a:tc>
                <a:tc>
                  <a:txBody>
                    <a:bodyPr/>
                    <a:lstStyle/>
                    <a:p>
                      <a:pPr algn="ctr"/>
                      <a:r>
                        <a:rPr lang="es-ES" sz="1000" dirty="0"/>
                        <a:t>A1</a:t>
                      </a:r>
                    </a:p>
                  </a:txBody>
                  <a:tcPr marL="47676" marR="47676" marT="23838" marB="23838"/>
                </a:tc>
                <a:tc>
                  <a:txBody>
                    <a:bodyPr/>
                    <a:lstStyle/>
                    <a:p>
                      <a:pPr algn="ctr"/>
                      <a:r>
                        <a:rPr lang="es-ES" sz="1000" dirty="0"/>
                        <a:t>Número A</a:t>
                      </a:r>
                    </a:p>
                  </a:txBody>
                  <a:tcPr marL="47676" marR="47676" marT="23838" marB="23838"/>
                </a:tc>
                <a:extLst>
                  <a:ext uri="{0D108BD9-81ED-4DB2-BD59-A6C34878D82A}">
                    <a16:rowId xmlns:a16="http://schemas.microsoft.com/office/drawing/2014/main" val="2620825353"/>
                  </a:ext>
                </a:extLst>
              </a:tr>
              <a:tr h="196266">
                <a:tc>
                  <a:txBody>
                    <a:bodyPr/>
                    <a:lstStyle/>
                    <a:p>
                      <a:pPr algn="ctr"/>
                      <a:r>
                        <a:rPr lang="es-ES" sz="1000" dirty="0"/>
                        <a:t>0</a:t>
                      </a:r>
                    </a:p>
                  </a:txBody>
                  <a:tcPr marL="47676" marR="47676" marT="23838" marB="23838"/>
                </a:tc>
                <a:tc>
                  <a:txBody>
                    <a:bodyPr/>
                    <a:lstStyle/>
                    <a:p>
                      <a:pPr algn="ctr"/>
                      <a:r>
                        <a:rPr lang="es-ES" sz="1000" dirty="0"/>
                        <a:t>0</a:t>
                      </a:r>
                    </a:p>
                  </a:txBody>
                  <a:tcPr marL="47676" marR="47676" marT="23838" marB="23838"/>
                </a:tc>
                <a:tc>
                  <a:txBody>
                    <a:bodyPr/>
                    <a:lstStyle/>
                    <a:p>
                      <a:pPr algn="ctr"/>
                      <a:r>
                        <a:rPr lang="es-ES" sz="1000" dirty="0"/>
                        <a:t>0</a:t>
                      </a:r>
                    </a:p>
                  </a:txBody>
                  <a:tcPr marL="47676" marR="47676" marT="23838" marB="23838"/>
                </a:tc>
                <a:extLst>
                  <a:ext uri="{0D108BD9-81ED-4DB2-BD59-A6C34878D82A}">
                    <a16:rowId xmlns:a16="http://schemas.microsoft.com/office/drawing/2014/main" val="3949064274"/>
                  </a:ext>
                </a:extLst>
              </a:tr>
              <a:tr h="196266">
                <a:tc>
                  <a:txBody>
                    <a:bodyPr/>
                    <a:lstStyle/>
                    <a:p>
                      <a:pPr algn="ctr"/>
                      <a:r>
                        <a:rPr lang="es-ES" sz="1000" dirty="0"/>
                        <a:t>0</a:t>
                      </a:r>
                    </a:p>
                  </a:txBody>
                  <a:tcPr marL="47676" marR="47676" marT="23838" marB="23838"/>
                </a:tc>
                <a:tc>
                  <a:txBody>
                    <a:bodyPr/>
                    <a:lstStyle/>
                    <a:p>
                      <a:pPr algn="ctr"/>
                      <a:r>
                        <a:rPr lang="es-ES" sz="1000" dirty="0"/>
                        <a:t>1</a:t>
                      </a:r>
                    </a:p>
                  </a:txBody>
                  <a:tcPr marL="47676" marR="47676" marT="23838" marB="23838"/>
                </a:tc>
                <a:tc>
                  <a:txBody>
                    <a:bodyPr/>
                    <a:lstStyle/>
                    <a:p>
                      <a:pPr algn="ctr"/>
                      <a:r>
                        <a:rPr lang="es-ES" sz="1000" dirty="0"/>
                        <a:t>1</a:t>
                      </a:r>
                    </a:p>
                  </a:txBody>
                  <a:tcPr marL="47676" marR="47676" marT="23838" marB="23838"/>
                </a:tc>
                <a:extLst>
                  <a:ext uri="{0D108BD9-81ED-4DB2-BD59-A6C34878D82A}">
                    <a16:rowId xmlns:a16="http://schemas.microsoft.com/office/drawing/2014/main" val="4151661089"/>
                  </a:ext>
                </a:extLst>
              </a:tr>
              <a:tr h="196266">
                <a:tc>
                  <a:txBody>
                    <a:bodyPr/>
                    <a:lstStyle/>
                    <a:p>
                      <a:pPr algn="ctr"/>
                      <a:r>
                        <a:rPr lang="es-ES" sz="1000" dirty="0"/>
                        <a:t>1</a:t>
                      </a:r>
                    </a:p>
                  </a:txBody>
                  <a:tcPr marL="47676" marR="47676" marT="23838" marB="23838"/>
                </a:tc>
                <a:tc>
                  <a:txBody>
                    <a:bodyPr/>
                    <a:lstStyle/>
                    <a:p>
                      <a:pPr algn="ctr"/>
                      <a:r>
                        <a:rPr lang="es-ES" sz="1000" dirty="0"/>
                        <a:t>0</a:t>
                      </a:r>
                    </a:p>
                  </a:txBody>
                  <a:tcPr marL="47676" marR="47676" marT="23838" marB="23838"/>
                </a:tc>
                <a:tc>
                  <a:txBody>
                    <a:bodyPr/>
                    <a:lstStyle/>
                    <a:p>
                      <a:pPr algn="ctr"/>
                      <a:r>
                        <a:rPr lang="es-ES" sz="1000" dirty="0"/>
                        <a:t>2</a:t>
                      </a:r>
                    </a:p>
                  </a:txBody>
                  <a:tcPr marL="47676" marR="47676" marT="23838" marB="23838"/>
                </a:tc>
                <a:extLst>
                  <a:ext uri="{0D108BD9-81ED-4DB2-BD59-A6C34878D82A}">
                    <a16:rowId xmlns:a16="http://schemas.microsoft.com/office/drawing/2014/main" val="4087839958"/>
                  </a:ext>
                </a:extLst>
              </a:tr>
              <a:tr h="196266">
                <a:tc>
                  <a:txBody>
                    <a:bodyPr/>
                    <a:lstStyle/>
                    <a:p>
                      <a:pPr algn="ctr"/>
                      <a:r>
                        <a:rPr lang="es-ES" sz="1000" dirty="0"/>
                        <a:t>1</a:t>
                      </a:r>
                    </a:p>
                  </a:txBody>
                  <a:tcPr marL="47676" marR="47676" marT="23838" marB="23838"/>
                </a:tc>
                <a:tc>
                  <a:txBody>
                    <a:bodyPr/>
                    <a:lstStyle/>
                    <a:p>
                      <a:pPr algn="ctr"/>
                      <a:r>
                        <a:rPr lang="es-ES" sz="1000" dirty="0"/>
                        <a:t>1</a:t>
                      </a:r>
                    </a:p>
                  </a:txBody>
                  <a:tcPr marL="47676" marR="47676" marT="23838" marB="23838"/>
                </a:tc>
                <a:tc>
                  <a:txBody>
                    <a:bodyPr/>
                    <a:lstStyle/>
                    <a:p>
                      <a:pPr algn="ctr"/>
                      <a:r>
                        <a:rPr lang="es-ES" sz="1000" dirty="0"/>
                        <a:t>3</a:t>
                      </a:r>
                    </a:p>
                  </a:txBody>
                  <a:tcPr marL="47676" marR="47676" marT="23838" marB="23838"/>
                </a:tc>
                <a:extLst>
                  <a:ext uri="{0D108BD9-81ED-4DB2-BD59-A6C34878D82A}">
                    <a16:rowId xmlns:a16="http://schemas.microsoft.com/office/drawing/2014/main" val="1881981781"/>
                  </a:ext>
                </a:extLst>
              </a:tr>
            </a:tbl>
          </a:graphicData>
        </a:graphic>
      </p:graphicFrame>
      <p:graphicFrame>
        <p:nvGraphicFramePr>
          <p:cNvPr id="11" name="Tabla 6">
            <a:extLst>
              <a:ext uri="{FF2B5EF4-FFF2-40B4-BE49-F238E27FC236}">
                <a16:creationId xmlns:a16="http://schemas.microsoft.com/office/drawing/2014/main" id="{17251A5E-7F7C-46AB-85D9-B7FBBC19FC0B}"/>
              </a:ext>
            </a:extLst>
          </p:cNvPr>
          <p:cNvGraphicFramePr>
            <a:graphicFrameLocks noGrp="1"/>
          </p:cNvGraphicFramePr>
          <p:nvPr>
            <p:extLst>
              <p:ext uri="{D42A27DB-BD31-4B8C-83A1-F6EECF244321}">
                <p14:modId xmlns:p14="http://schemas.microsoft.com/office/powerpoint/2010/main" val="3823273162"/>
              </p:ext>
            </p:extLst>
          </p:nvPr>
        </p:nvGraphicFramePr>
        <p:xfrm>
          <a:off x="3293807" y="2816155"/>
          <a:ext cx="2118948" cy="1000380"/>
        </p:xfrm>
        <a:graphic>
          <a:graphicData uri="http://schemas.openxmlformats.org/drawingml/2006/table">
            <a:tbl>
              <a:tblPr firstRow="1" bandRow="1">
                <a:tableStyleId>{5C22544A-7EE6-4342-B048-85BDC9FD1C3A}</a:tableStyleId>
              </a:tblPr>
              <a:tblGrid>
                <a:gridCol w="706316">
                  <a:extLst>
                    <a:ext uri="{9D8B030D-6E8A-4147-A177-3AD203B41FA5}">
                      <a16:colId xmlns:a16="http://schemas.microsoft.com/office/drawing/2014/main" val="4195853776"/>
                    </a:ext>
                  </a:extLst>
                </a:gridCol>
                <a:gridCol w="706316">
                  <a:extLst>
                    <a:ext uri="{9D8B030D-6E8A-4147-A177-3AD203B41FA5}">
                      <a16:colId xmlns:a16="http://schemas.microsoft.com/office/drawing/2014/main" val="2604847045"/>
                    </a:ext>
                  </a:extLst>
                </a:gridCol>
                <a:gridCol w="706316">
                  <a:extLst>
                    <a:ext uri="{9D8B030D-6E8A-4147-A177-3AD203B41FA5}">
                      <a16:colId xmlns:a16="http://schemas.microsoft.com/office/drawing/2014/main" val="539143443"/>
                    </a:ext>
                  </a:extLst>
                </a:gridCol>
              </a:tblGrid>
              <a:tr h="196266">
                <a:tc>
                  <a:txBody>
                    <a:bodyPr/>
                    <a:lstStyle/>
                    <a:p>
                      <a:pPr algn="ctr"/>
                      <a:r>
                        <a:rPr lang="es-ES" sz="1000" dirty="0"/>
                        <a:t>B0</a:t>
                      </a:r>
                    </a:p>
                  </a:txBody>
                  <a:tcPr marL="47676" marR="47676" marT="23838" marB="23838"/>
                </a:tc>
                <a:tc>
                  <a:txBody>
                    <a:bodyPr/>
                    <a:lstStyle/>
                    <a:p>
                      <a:pPr algn="ctr"/>
                      <a:r>
                        <a:rPr lang="es-ES" sz="1000" dirty="0"/>
                        <a:t>B1</a:t>
                      </a:r>
                    </a:p>
                  </a:txBody>
                  <a:tcPr marL="47676" marR="47676" marT="23838" marB="23838"/>
                </a:tc>
                <a:tc>
                  <a:txBody>
                    <a:bodyPr/>
                    <a:lstStyle/>
                    <a:p>
                      <a:pPr algn="ctr"/>
                      <a:r>
                        <a:rPr lang="es-ES" sz="1000" dirty="0"/>
                        <a:t>Número B</a:t>
                      </a:r>
                    </a:p>
                  </a:txBody>
                  <a:tcPr marL="47676" marR="47676" marT="23838" marB="23838"/>
                </a:tc>
                <a:extLst>
                  <a:ext uri="{0D108BD9-81ED-4DB2-BD59-A6C34878D82A}">
                    <a16:rowId xmlns:a16="http://schemas.microsoft.com/office/drawing/2014/main" val="2620825353"/>
                  </a:ext>
                </a:extLst>
              </a:tr>
              <a:tr h="196266">
                <a:tc>
                  <a:txBody>
                    <a:bodyPr/>
                    <a:lstStyle/>
                    <a:p>
                      <a:pPr algn="ctr"/>
                      <a:r>
                        <a:rPr lang="es-ES" sz="1000" dirty="0"/>
                        <a:t>0</a:t>
                      </a:r>
                    </a:p>
                  </a:txBody>
                  <a:tcPr marL="47676" marR="47676" marT="23838" marB="23838"/>
                </a:tc>
                <a:tc>
                  <a:txBody>
                    <a:bodyPr/>
                    <a:lstStyle/>
                    <a:p>
                      <a:pPr algn="ctr"/>
                      <a:r>
                        <a:rPr lang="es-ES" sz="1000" dirty="0"/>
                        <a:t>0</a:t>
                      </a:r>
                    </a:p>
                  </a:txBody>
                  <a:tcPr marL="47676" marR="47676" marT="23838" marB="23838"/>
                </a:tc>
                <a:tc>
                  <a:txBody>
                    <a:bodyPr/>
                    <a:lstStyle/>
                    <a:p>
                      <a:pPr algn="ctr"/>
                      <a:r>
                        <a:rPr lang="es-ES" sz="1000" dirty="0"/>
                        <a:t>0</a:t>
                      </a:r>
                    </a:p>
                  </a:txBody>
                  <a:tcPr marL="47676" marR="47676" marT="23838" marB="23838"/>
                </a:tc>
                <a:extLst>
                  <a:ext uri="{0D108BD9-81ED-4DB2-BD59-A6C34878D82A}">
                    <a16:rowId xmlns:a16="http://schemas.microsoft.com/office/drawing/2014/main" val="3949064274"/>
                  </a:ext>
                </a:extLst>
              </a:tr>
              <a:tr h="196266">
                <a:tc>
                  <a:txBody>
                    <a:bodyPr/>
                    <a:lstStyle/>
                    <a:p>
                      <a:pPr algn="ctr"/>
                      <a:r>
                        <a:rPr lang="es-ES" sz="1000" dirty="0"/>
                        <a:t>0</a:t>
                      </a:r>
                    </a:p>
                  </a:txBody>
                  <a:tcPr marL="47676" marR="47676" marT="23838" marB="23838"/>
                </a:tc>
                <a:tc>
                  <a:txBody>
                    <a:bodyPr/>
                    <a:lstStyle/>
                    <a:p>
                      <a:pPr algn="ctr"/>
                      <a:r>
                        <a:rPr lang="es-ES" sz="1000" dirty="0"/>
                        <a:t>1</a:t>
                      </a:r>
                    </a:p>
                  </a:txBody>
                  <a:tcPr marL="47676" marR="47676" marT="23838" marB="23838"/>
                </a:tc>
                <a:tc>
                  <a:txBody>
                    <a:bodyPr/>
                    <a:lstStyle/>
                    <a:p>
                      <a:pPr algn="ctr"/>
                      <a:r>
                        <a:rPr lang="es-ES" sz="1000" dirty="0"/>
                        <a:t>1</a:t>
                      </a:r>
                    </a:p>
                  </a:txBody>
                  <a:tcPr marL="47676" marR="47676" marT="23838" marB="23838"/>
                </a:tc>
                <a:extLst>
                  <a:ext uri="{0D108BD9-81ED-4DB2-BD59-A6C34878D82A}">
                    <a16:rowId xmlns:a16="http://schemas.microsoft.com/office/drawing/2014/main" val="4151661089"/>
                  </a:ext>
                </a:extLst>
              </a:tr>
              <a:tr h="196266">
                <a:tc>
                  <a:txBody>
                    <a:bodyPr/>
                    <a:lstStyle/>
                    <a:p>
                      <a:pPr algn="ctr"/>
                      <a:r>
                        <a:rPr lang="es-ES" sz="1000" dirty="0"/>
                        <a:t>1</a:t>
                      </a:r>
                    </a:p>
                  </a:txBody>
                  <a:tcPr marL="47676" marR="47676" marT="23838" marB="23838"/>
                </a:tc>
                <a:tc>
                  <a:txBody>
                    <a:bodyPr/>
                    <a:lstStyle/>
                    <a:p>
                      <a:pPr algn="ctr"/>
                      <a:r>
                        <a:rPr lang="es-ES" sz="1000" dirty="0"/>
                        <a:t>0</a:t>
                      </a:r>
                    </a:p>
                  </a:txBody>
                  <a:tcPr marL="47676" marR="47676" marT="23838" marB="23838"/>
                </a:tc>
                <a:tc>
                  <a:txBody>
                    <a:bodyPr/>
                    <a:lstStyle/>
                    <a:p>
                      <a:pPr algn="ctr"/>
                      <a:r>
                        <a:rPr lang="es-ES" sz="1000" dirty="0"/>
                        <a:t>2</a:t>
                      </a:r>
                    </a:p>
                  </a:txBody>
                  <a:tcPr marL="47676" marR="47676" marT="23838" marB="23838"/>
                </a:tc>
                <a:extLst>
                  <a:ext uri="{0D108BD9-81ED-4DB2-BD59-A6C34878D82A}">
                    <a16:rowId xmlns:a16="http://schemas.microsoft.com/office/drawing/2014/main" val="4087839958"/>
                  </a:ext>
                </a:extLst>
              </a:tr>
              <a:tr h="196266">
                <a:tc>
                  <a:txBody>
                    <a:bodyPr/>
                    <a:lstStyle/>
                    <a:p>
                      <a:pPr algn="ctr"/>
                      <a:r>
                        <a:rPr lang="es-ES" sz="1000" dirty="0"/>
                        <a:t>1</a:t>
                      </a:r>
                    </a:p>
                  </a:txBody>
                  <a:tcPr marL="47676" marR="47676" marT="23838" marB="23838"/>
                </a:tc>
                <a:tc>
                  <a:txBody>
                    <a:bodyPr/>
                    <a:lstStyle/>
                    <a:p>
                      <a:pPr algn="ctr"/>
                      <a:r>
                        <a:rPr lang="es-ES" sz="1000" dirty="0"/>
                        <a:t>1</a:t>
                      </a:r>
                    </a:p>
                  </a:txBody>
                  <a:tcPr marL="47676" marR="47676" marT="23838" marB="23838"/>
                </a:tc>
                <a:tc>
                  <a:txBody>
                    <a:bodyPr/>
                    <a:lstStyle/>
                    <a:p>
                      <a:pPr algn="ctr"/>
                      <a:r>
                        <a:rPr lang="es-ES" sz="1000" dirty="0"/>
                        <a:t>3</a:t>
                      </a:r>
                    </a:p>
                  </a:txBody>
                  <a:tcPr marL="47676" marR="47676" marT="23838" marB="23838"/>
                </a:tc>
                <a:extLst>
                  <a:ext uri="{0D108BD9-81ED-4DB2-BD59-A6C34878D82A}">
                    <a16:rowId xmlns:a16="http://schemas.microsoft.com/office/drawing/2014/main" val="1881981781"/>
                  </a:ext>
                </a:extLst>
              </a:tr>
            </a:tbl>
          </a:graphicData>
        </a:graphic>
      </p:graphicFrame>
      <p:sp>
        <p:nvSpPr>
          <p:cNvPr id="2" name="Marcador de número de diapositiva 1">
            <a:extLst>
              <a:ext uri="{FF2B5EF4-FFF2-40B4-BE49-F238E27FC236}">
                <a16:creationId xmlns:a16="http://schemas.microsoft.com/office/drawing/2014/main" id="{7EB680E2-859D-4EF7-A542-EF95CE7DB4F2}"/>
              </a:ext>
            </a:extLst>
          </p:cNvPr>
          <p:cNvSpPr>
            <a:spLocks noGrp="1"/>
          </p:cNvSpPr>
          <p:nvPr>
            <p:ph type="sldNum" sz="quarter" idx="12"/>
          </p:nvPr>
        </p:nvSpPr>
        <p:spPr/>
        <p:txBody>
          <a:bodyPr/>
          <a:lstStyle/>
          <a:p>
            <a:fld id="{78733FC4-8689-4CA5-A153-34ADD6EFE592}" type="slidenum">
              <a:rPr lang="es-ES" smtClean="0"/>
              <a:t>141</a:t>
            </a:fld>
            <a:endParaRPr lang="es-ES"/>
          </a:p>
        </p:txBody>
      </p:sp>
    </p:spTree>
    <p:custDataLst>
      <p:tags r:id="rId1"/>
    </p:custDataLst>
    <p:extLst>
      <p:ext uri="{BB962C8B-B14F-4D97-AF65-F5344CB8AC3E}">
        <p14:creationId xmlns:p14="http://schemas.microsoft.com/office/powerpoint/2010/main" val="3418300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D00DB609-DA17-424A-A5CD-C73C4F4CFCC1}"/>
              </a:ext>
            </a:extLst>
          </p:cNvPr>
          <p:cNvSpPr txBox="1"/>
          <p:nvPr/>
        </p:nvSpPr>
        <p:spPr>
          <a:xfrm>
            <a:off x="6105246" y="1131570"/>
            <a:ext cx="360996" cy="4915385"/>
          </a:xfrm>
          <a:prstGeom prst="rect">
            <a:avLst/>
          </a:prstGeom>
          <a:noFill/>
        </p:spPr>
        <p:txBody>
          <a:bodyPr wrap="none" rtlCol="0">
            <a:spAutoFit/>
          </a:bodyPr>
          <a:lstStyle/>
          <a:p>
            <a:pPr>
              <a:lnSpc>
                <a:spcPct val="150000"/>
              </a:lnSpc>
            </a:pPr>
            <a:r>
              <a:rPr lang="es-ES" sz="1238" dirty="0"/>
              <a:t>0</a:t>
            </a:r>
          </a:p>
          <a:p>
            <a:pPr>
              <a:lnSpc>
                <a:spcPct val="150000"/>
              </a:lnSpc>
            </a:pPr>
            <a:r>
              <a:rPr lang="es-ES" sz="1238" dirty="0"/>
              <a:t>1</a:t>
            </a:r>
          </a:p>
          <a:p>
            <a:pPr>
              <a:lnSpc>
                <a:spcPct val="150000"/>
              </a:lnSpc>
            </a:pPr>
            <a:r>
              <a:rPr lang="es-ES" sz="1238" dirty="0"/>
              <a:t>2</a:t>
            </a:r>
          </a:p>
          <a:p>
            <a:pPr>
              <a:lnSpc>
                <a:spcPct val="150000"/>
              </a:lnSpc>
            </a:pPr>
            <a:r>
              <a:rPr lang="es-ES" sz="1238" dirty="0"/>
              <a:t>3</a:t>
            </a:r>
          </a:p>
          <a:p>
            <a:pPr>
              <a:lnSpc>
                <a:spcPct val="150000"/>
              </a:lnSpc>
            </a:pPr>
            <a:r>
              <a:rPr lang="es-ES" sz="1238" dirty="0"/>
              <a:t>4</a:t>
            </a:r>
          </a:p>
          <a:p>
            <a:pPr>
              <a:lnSpc>
                <a:spcPct val="150000"/>
              </a:lnSpc>
            </a:pPr>
            <a:r>
              <a:rPr lang="es-ES" sz="1238" dirty="0"/>
              <a:t>5</a:t>
            </a:r>
          </a:p>
          <a:p>
            <a:pPr>
              <a:lnSpc>
                <a:spcPct val="150000"/>
              </a:lnSpc>
            </a:pPr>
            <a:r>
              <a:rPr lang="es-ES" sz="1238" dirty="0"/>
              <a:t>6</a:t>
            </a:r>
          </a:p>
          <a:p>
            <a:pPr>
              <a:lnSpc>
                <a:spcPct val="150000"/>
              </a:lnSpc>
            </a:pPr>
            <a:r>
              <a:rPr lang="es-ES" sz="1238" dirty="0"/>
              <a:t>7</a:t>
            </a:r>
          </a:p>
          <a:p>
            <a:pPr>
              <a:lnSpc>
                <a:spcPct val="150000"/>
              </a:lnSpc>
            </a:pPr>
            <a:r>
              <a:rPr lang="es-ES" sz="1238" dirty="0"/>
              <a:t>8</a:t>
            </a:r>
          </a:p>
          <a:p>
            <a:pPr>
              <a:lnSpc>
                <a:spcPct val="150000"/>
              </a:lnSpc>
            </a:pPr>
            <a:r>
              <a:rPr lang="es-ES" sz="1238" dirty="0"/>
              <a:t>9</a:t>
            </a:r>
          </a:p>
          <a:p>
            <a:pPr>
              <a:lnSpc>
                <a:spcPct val="150000"/>
              </a:lnSpc>
            </a:pPr>
            <a:r>
              <a:rPr lang="es-ES" sz="1238" dirty="0"/>
              <a:t>10</a:t>
            </a:r>
          </a:p>
          <a:p>
            <a:pPr>
              <a:lnSpc>
                <a:spcPct val="150000"/>
              </a:lnSpc>
            </a:pPr>
            <a:r>
              <a:rPr lang="es-ES" sz="1238" dirty="0"/>
              <a:t>11</a:t>
            </a:r>
          </a:p>
          <a:p>
            <a:pPr>
              <a:lnSpc>
                <a:spcPct val="150000"/>
              </a:lnSpc>
            </a:pPr>
            <a:r>
              <a:rPr lang="es-ES" sz="1238" dirty="0"/>
              <a:t>12</a:t>
            </a:r>
          </a:p>
          <a:p>
            <a:pPr>
              <a:lnSpc>
                <a:spcPct val="150000"/>
              </a:lnSpc>
            </a:pPr>
            <a:r>
              <a:rPr lang="es-ES" sz="1238" dirty="0"/>
              <a:t>13</a:t>
            </a:r>
          </a:p>
          <a:p>
            <a:pPr>
              <a:lnSpc>
                <a:spcPct val="150000"/>
              </a:lnSpc>
            </a:pPr>
            <a:r>
              <a:rPr lang="es-ES" sz="1238" dirty="0"/>
              <a:t>14</a:t>
            </a:r>
          </a:p>
          <a:p>
            <a:pPr>
              <a:lnSpc>
                <a:spcPct val="150000"/>
              </a:lnSpc>
            </a:pPr>
            <a:r>
              <a:rPr lang="es-ES" sz="1238" dirty="0"/>
              <a:t>15</a:t>
            </a:r>
          </a:p>
          <a:p>
            <a:pPr>
              <a:lnSpc>
                <a:spcPct val="150000"/>
              </a:lnSpc>
            </a:pPr>
            <a:endParaRPr lang="es-ES" sz="1238" dirty="0"/>
          </a:p>
        </p:txBody>
      </p:sp>
      <p:sp>
        <p:nvSpPr>
          <p:cNvPr id="8" name="Rectángulo 7">
            <a:extLst>
              <a:ext uri="{FF2B5EF4-FFF2-40B4-BE49-F238E27FC236}">
                <a16:creationId xmlns:a16="http://schemas.microsoft.com/office/drawing/2014/main" id="{3CB7AD46-EC75-4F0F-9E9C-76D4581EB233}"/>
              </a:ext>
            </a:extLst>
          </p:cNvPr>
          <p:cNvSpPr/>
          <p:nvPr/>
        </p:nvSpPr>
        <p:spPr>
          <a:xfrm>
            <a:off x="6736756" y="1401261"/>
            <a:ext cx="2068195" cy="670440"/>
          </a:xfrm>
          <a:prstGeom prst="rect">
            <a:avLst/>
          </a:prstGeom>
        </p:spPr>
        <p:txBody>
          <a:bodyPr wrap="none">
            <a:spAutoFit/>
          </a:bodyPr>
          <a:lstStyle/>
          <a:p>
            <a:pPr>
              <a:lnSpc>
                <a:spcPct val="107000"/>
              </a:lnSpc>
            </a:pPr>
            <a:r>
              <a:rPr lang="es-ES" dirty="0">
                <a:latin typeface="TimesNewRomanPSMT"/>
                <a:ea typeface="Calibri" panose="020F0502020204030204" pitchFamily="34" charset="0"/>
                <a:cs typeface="TimesNewRomanPSMT"/>
              </a:rPr>
              <a:t>S0(</a:t>
            </a:r>
            <a:r>
              <a:rPr lang="es-ES" dirty="0" err="1">
                <a:latin typeface="TimesNewRomanPSMT"/>
                <a:ea typeface="Calibri" panose="020F0502020204030204" pitchFamily="34" charset="0"/>
                <a:cs typeface="TimesNewRomanPSMT"/>
              </a:rPr>
              <a:t>a,b,c,d</a:t>
            </a:r>
            <a:r>
              <a:rPr lang="es-ES" dirty="0">
                <a:latin typeface="TimesNewRomanPSMT"/>
                <a:ea typeface="Calibri" panose="020F0502020204030204" pitchFamily="34" charset="0"/>
                <a:cs typeface="TimesNewRomanPSMT"/>
              </a:rPr>
              <a:t>) =</a:t>
            </a:r>
          </a:p>
          <a:p>
            <a:pPr>
              <a:lnSpc>
                <a:spcPct val="107000"/>
              </a:lnSpc>
            </a:pPr>
            <a:r>
              <a:rPr lang="en-US" dirty="0">
                <a:latin typeface="Arial Unicode MS"/>
                <a:ea typeface="Calibri" panose="020F0502020204030204" pitchFamily="34" charset="0"/>
                <a:cs typeface="Times New Roman" panose="02020603050405020304" pitchFamily="18" charset="0"/>
              </a:rPr>
              <a:t>∑</a:t>
            </a:r>
            <a:r>
              <a:rPr lang="es-ES" dirty="0">
                <a:latin typeface="TimesNewRomanPSMT"/>
                <a:ea typeface="Calibri" panose="020F0502020204030204" pitchFamily="34" charset="0"/>
                <a:cs typeface="TimesNewRomanPSMT"/>
              </a:rPr>
              <a:t> m(4,8,9,12,13,14)</a:t>
            </a:r>
            <a:endParaRPr lang="es-ES" sz="15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2" name="Tabla 6">
            <a:extLst>
              <a:ext uri="{FF2B5EF4-FFF2-40B4-BE49-F238E27FC236}">
                <a16:creationId xmlns:a16="http://schemas.microsoft.com/office/drawing/2014/main" id="{43B5C23F-7846-436D-B731-173885C2ACF4}"/>
              </a:ext>
            </a:extLst>
          </p:cNvPr>
          <p:cNvGraphicFramePr>
            <a:graphicFrameLocks noGrp="1"/>
          </p:cNvGraphicFramePr>
          <p:nvPr>
            <p:extLst>
              <p:ext uri="{D42A27DB-BD31-4B8C-83A1-F6EECF244321}">
                <p14:modId xmlns:p14="http://schemas.microsoft.com/office/powerpoint/2010/main" val="1334333351"/>
              </p:ext>
            </p:extLst>
          </p:nvPr>
        </p:nvGraphicFramePr>
        <p:xfrm>
          <a:off x="714374" y="1003935"/>
          <a:ext cx="5390873" cy="4840955"/>
        </p:xfrm>
        <a:graphic>
          <a:graphicData uri="http://schemas.openxmlformats.org/drawingml/2006/table">
            <a:tbl>
              <a:tblPr firstRow="1" bandRow="1">
                <a:tableStyleId>{5C22544A-7EE6-4342-B048-85BDC9FD1C3A}</a:tableStyleId>
              </a:tblPr>
              <a:tblGrid>
                <a:gridCol w="762498">
                  <a:extLst>
                    <a:ext uri="{9D8B030D-6E8A-4147-A177-3AD203B41FA5}">
                      <a16:colId xmlns:a16="http://schemas.microsoft.com/office/drawing/2014/main" val="4195853776"/>
                    </a:ext>
                  </a:extLst>
                </a:gridCol>
                <a:gridCol w="762498">
                  <a:extLst>
                    <a:ext uri="{9D8B030D-6E8A-4147-A177-3AD203B41FA5}">
                      <a16:colId xmlns:a16="http://schemas.microsoft.com/office/drawing/2014/main" val="2604847045"/>
                    </a:ext>
                  </a:extLst>
                </a:gridCol>
                <a:gridCol w="762498">
                  <a:extLst>
                    <a:ext uri="{9D8B030D-6E8A-4147-A177-3AD203B41FA5}">
                      <a16:colId xmlns:a16="http://schemas.microsoft.com/office/drawing/2014/main" val="539143443"/>
                    </a:ext>
                  </a:extLst>
                </a:gridCol>
                <a:gridCol w="762498">
                  <a:extLst>
                    <a:ext uri="{9D8B030D-6E8A-4147-A177-3AD203B41FA5}">
                      <a16:colId xmlns:a16="http://schemas.microsoft.com/office/drawing/2014/main" val="2863522768"/>
                    </a:ext>
                  </a:extLst>
                </a:gridCol>
                <a:gridCol w="815885">
                  <a:extLst>
                    <a:ext uri="{9D8B030D-6E8A-4147-A177-3AD203B41FA5}">
                      <a16:colId xmlns:a16="http://schemas.microsoft.com/office/drawing/2014/main" val="1096671321"/>
                    </a:ext>
                  </a:extLst>
                </a:gridCol>
                <a:gridCol w="762498">
                  <a:extLst>
                    <a:ext uri="{9D8B030D-6E8A-4147-A177-3AD203B41FA5}">
                      <a16:colId xmlns:a16="http://schemas.microsoft.com/office/drawing/2014/main" val="2853961436"/>
                    </a:ext>
                  </a:extLst>
                </a:gridCol>
                <a:gridCol w="762498">
                  <a:extLst>
                    <a:ext uri="{9D8B030D-6E8A-4147-A177-3AD203B41FA5}">
                      <a16:colId xmlns:a16="http://schemas.microsoft.com/office/drawing/2014/main" val="709194649"/>
                    </a:ext>
                  </a:extLst>
                </a:gridCol>
              </a:tblGrid>
              <a:tr h="329915">
                <a:tc>
                  <a:txBody>
                    <a:bodyPr/>
                    <a:lstStyle/>
                    <a:p>
                      <a:pPr algn="ctr"/>
                      <a:r>
                        <a:rPr lang="es-ES" sz="1200" dirty="0"/>
                        <a:t>A0</a:t>
                      </a:r>
                    </a:p>
                  </a:txBody>
                  <a:tcPr marL="68580" marR="68580" marT="34290" marB="34290"/>
                </a:tc>
                <a:tc>
                  <a:txBody>
                    <a:bodyPr/>
                    <a:lstStyle/>
                    <a:p>
                      <a:pPr algn="ctr"/>
                      <a:r>
                        <a:rPr lang="es-ES" sz="1200" dirty="0"/>
                        <a:t>A1</a:t>
                      </a:r>
                    </a:p>
                  </a:txBody>
                  <a:tcPr marL="68580" marR="68580" marT="34290" marB="34290"/>
                </a:tc>
                <a:tc>
                  <a:txBody>
                    <a:bodyPr/>
                    <a:lstStyle/>
                    <a:p>
                      <a:pPr algn="ctr"/>
                      <a:r>
                        <a:rPr lang="es-ES" sz="1200" dirty="0"/>
                        <a:t>B0</a:t>
                      </a:r>
                    </a:p>
                  </a:txBody>
                  <a:tcPr marL="68580" marR="68580" marT="34290" marB="34290"/>
                </a:tc>
                <a:tc>
                  <a:txBody>
                    <a:bodyPr/>
                    <a:lstStyle/>
                    <a:p>
                      <a:pPr algn="ctr"/>
                      <a:r>
                        <a:rPr lang="es-ES" sz="1200" dirty="0"/>
                        <a:t>B1</a:t>
                      </a:r>
                    </a:p>
                  </a:txBody>
                  <a:tcPr marL="68580" marR="68580" marT="34290" marB="34290"/>
                </a:tc>
                <a:tc>
                  <a:txBody>
                    <a:bodyPr/>
                    <a:lstStyle/>
                    <a:p>
                      <a:pPr algn="ctr"/>
                      <a:r>
                        <a:rPr lang="es-ES" sz="1200" dirty="0"/>
                        <a:t>S0 (A&gt;B)</a:t>
                      </a:r>
                    </a:p>
                  </a:txBody>
                  <a:tcPr marL="68580" marR="68580" marT="34290" marB="34290"/>
                </a:tc>
                <a:tc>
                  <a:txBody>
                    <a:bodyPr/>
                    <a:lstStyle/>
                    <a:p>
                      <a:pPr algn="ctr"/>
                      <a:r>
                        <a:rPr lang="es-ES" sz="1200" dirty="0"/>
                        <a:t>S1(A=B)</a:t>
                      </a:r>
                    </a:p>
                  </a:txBody>
                  <a:tcPr marL="68580" marR="68580" marT="34290" marB="34290"/>
                </a:tc>
                <a:tc>
                  <a:txBody>
                    <a:bodyPr/>
                    <a:lstStyle/>
                    <a:p>
                      <a:pPr algn="ctr"/>
                      <a:r>
                        <a:rPr lang="es-ES" sz="1200" dirty="0"/>
                        <a:t>S2(A&lt;B)</a:t>
                      </a:r>
                    </a:p>
                  </a:txBody>
                  <a:tcPr marL="68580" marR="68580" marT="34290" marB="34290"/>
                </a:tc>
                <a:extLst>
                  <a:ext uri="{0D108BD9-81ED-4DB2-BD59-A6C34878D82A}">
                    <a16:rowId xmlns:a16="http://schemas.microsoft.com/office/drawing/2014/main" val="2620825353"/>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extLst>
                  <a:ext uri="{0D108BD9-81ED-4DB2-BD59-A6C34878D82A}">
                    <a16:rowId xmlns:a16="http://schemas.microsoft.com/office/drawing/2014/main" val="3949064274"/>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4151661089"/>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4087839958"/>
                  </a:ext>
                </a:extLst>
              </a:tr>
              <a:tr h="278130">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1881981781"/>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extLst>
                  <a:ext uri="{0D108BD9-81ED-4DB2-BD59-A6C34878D82A}">
                    <a16:rowId xmlns:a16="http://schemas.microsoft.com/office/drawing/2014/main" val="2132309881"/>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extLst>
                  <a:ext uri="{0D108BD9-81ED-4DB2-BD59-A6C34878D82A}">
                    <a16:rowId xmlns:a16="http://schemas.microsoft.com/office/drawing/2014/main" val="2975735689"/>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1707411685"/>
                  </a:ext>
                </a:extLst>
              </a:tr>
              <a:tr h="278130">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3814556177"/>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extLst>
                  <a:ext uri="{0D108BD9-81ED-4DB2-BD59-A6C34878D82A}">
                    <a16:rowId xmlns:a16="http://schemas.microsoft.com/office/drawing/2014/main" val="2390409689"/>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extLst>
                  <a:ext uri="{0D108BD9-81ED-4DB2-BD59-A6C34878D82A}">
                    <a16:rowId xmlns:a16="http://schemas.microsoft.com/office/drawing/2014/main" val="143568874"/>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extLst>
                  <a:ext uri="{0D108BD9-81ED-4DB2-BD59-A6C34878D82A}">
                    <a16:rowId xmlns:a16="http://schemas.microsoft.com/office/drawing/2014/main" val="1716744224"/>
                  </a:ext>
                </a:extLst>
              </a:tr>
              <a:tr h="278130">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extLst>
                  <a:ext uri="{0D108BD9-81ED-4DB2-BD59-A6C34878D82A}">
                    <a16:rowId xmlns:a16="http://schemas.microsoft.com/office/drawing/2014/main" val="1094771030"/>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extLst>
                  <a:ext uri="{0D108BD9-81ED-4DB2-BD59-A6C34878D82A}">
                    <a16:rowId xmlns:a16="http://schemas.microsoft.com/office/drawing/2014/main" val="814350124"/>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extLst>
                  <a:ext uri="{0D108BD9-81ED-4DB2-BD59-A6C34878D82A}">
                    <a16:rowId xmlns:a16="http://schemas.microsoft.com/office/drawing/2014/main" val="3213914616"/>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0</a:t>
                      </a:r>
                    </a:p>
                  </a:txBody>
                  <a:tcPr marL="68580" marR="68580" marT="34290" marB="34290"/>
                </a:tc>
                <a:extLst>
                  <a:ext uri="{0D108BD9-81ED-4DB2-BD59-A6C34878D82A}">
                    <a16:rowId xmlns:a16="http://schemas.microsoft.com/office/drawing/2014/main" val="2991518999"/>
                  </a:ext>
                </a:extLst>
              </a:tr>
              <a:tr h="278130">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tc>
                  <a:txBody>
                    <a:bodyPr/>
                    <a:lstStyle/>
                    <a:p>
                      <a:pPr algn="ctr"/>
                      <a:r>
                        <a:rPr lang="es-ES" sz="1400" dirty="0"/>
                        <a:t>1</a:t>
                      </a:r>
                    </a:p>
                  </a:txBody>
                  <a:tcPr marL="68580" marR="68580" marT="34290" marB="34290"/>
                </a:tc>
                <a:tc>
                  <a:txBody>
                    <a:bodyPr/>
                    <a:lstStyle/>
                    <a:p>
                      <a:pPr algn="ctr"/>
                      <a:r>
                        <a:rPr lang="es-ES" sz="1400" dirty="0"/>
                        <a:t>0</a:t>
                      </a:r>
                    </a:p>
                  </a:txBody>
                  <a:tcPr marL="68580" marR="68580" marT="34290" marB="34290"/>
                </a:tc>
                <a:extLst>
                  <a:ext uri="{0D108BD9-81ED-4DB2-BD59-A6C34878D82A}">
                    <a16:rowId xmlns:a16="http://schemas.microsoft.com/office/drawing/2014/main" val="4282325400"/>
                  </a:ext>
                </a:extLst>
              </a:tr>
            </a:tbl>
          </a:graphicData>
        </a:graphic>
      </p:graphicFrame>
      <p:sp>
        <p:nvSpPr>
          <p:cNvPr id="13" name="Rectángulo 12">
            <a:extLst>
              <a:ext uri="{FF2B5EF4-FFF2-40B4-BE49-F238E27FC236}">
                <a16:creationId xmlns:a16="http://schemas.microsoft.com/office/drawing/2014/main" id="{E99FFAF2-5F9F-4CF1-9D1A-4D0DF885D7F9}"/>
              </a:ext>
            </a:extLst>
          </p:cNvPr>
          <p:cNvSpPr/>
          <p:nvPr/>
        </p:nvSpPr>
        <p:spPr>
          <a:xfrm>
            <a:off x="6736755" y="2247520"/>
            <a:ext cx="1606530" cy="670440"/>
          </a:xfrm>
          <a:prstGeom prst="rect">
            <a:avLst/>
          </a:prstGeom>
        </p:spPr>
        <p:txBody>
          <a:bodyPr wrap="none">
            <a:spAutoFit/>
          </a:bodyPr>
          <a:lstStyle/>
          <a:p>
            <a:pPr>
              <a:lnSpc>
                <a:spcPct val="107000"/>
              </a:lnSpc>
            </a:pPr>
            <a:r>
              <a:rPr lang="es-ES" dirty="0">
                <a:latin typeface="TimesNewRomanPSMT"/>
                <a:ea typeface="Calibri" panose="020F0502020204030204" pitchFamily="34" charset="0"/>
                <a:cs typeface="TimesNewRomanPSMT"/>
              </a:rPr>
              <a:t>S1(</a:t>
            </a:r>
            <a:r>
              <a:rPr lang="es-ES" dirty="0" err="1">
                <a:latin typeface="TimesNewRomanPSMT"/>
                <a:ea typeface="Calibri" panose="020F0502020204030204" pitchFamily="34" charset="0"/>
                <a:cs typeface="TimesNewRomanPSMT"/>
              </a:rPr>
              <a:t>a,b,c,d</a:t>
            </a:r>
            <a:r>
              <a:rPr lang="es-ES" dirty="0">
                <a:latin typeface="TimesNewRomanPSMT"/>
                <a:ea typeface="Calibri" panose="020F0502020204030204" pitchFamily="34" charset="0"/>
                <a:cs typeface="TimesNewRomanPSMT"/>
              </a:rPr>
              <a:t>) =</a:t>
            </a:r>
          </a:p>
          <a:p>
            <a:pPr>
              <a:lnSpc>
                <a:spcPct val="107000"/>
              </a:lnSpc>
            </a:pPr>
            <a:r>
              <a:rPr lang="en-US" dirty="0">
                <a:latin typeface="Arial Unicode MS"/>
                <a:ea typeface="Calibri" panose="020F0502020204030204" pitchFamily="34" charset="0"/>
                <a:cs typeface="Times New Roman" panose="02020603050405020304" pitchFamily="18" charset="0"/>
              </a:rPr>
              <a:t>∑</a:t>
            </a:r>
            <a:r>
              <a:rPr lang="es-ES" dirty="0">
                <a:latin typeface="TimesNewRomanPSMT"/>
                <a:ea typeface="Calibri" panose="020F0502020204030204" pitchFamily="34" charset="0"/>
                <a:cs typeface="TimesNewRomanPSMT"/>
              </a:rPr>
              <a:t> m(0,5,10,15)</a:t>
            </a:r>
            <a:endParaRPr lang="es-ES" sz="15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ángulo 13">
            <a:extLst>
              <a:ext uri="{FF2B5EF4-FFF2-40B4-BE49-F238E27FC236}">
                <a16:creationId xmlns:a16="http://schemas.microsoft.com/office/drawing/2014/main" id="{1B086BDA-6A5F-4C71-93E6-93C10DAF55DC}"/>
              </a:ext>
            </a:extLst>
          </p:cNvPr>
          <p:cNvSpPr/>
          <p:nvPr/>
        </p:nvSpPr>
        <p:spPr>
          <a:xfrm>
            <a:off x="6736754" y="3093780"/>
            <a:ext cx="1828770" cy="670440"/>
          </a:xfrm>
          <a:prstGeom prst="rect">
            <a:avLst/>
          </a:prstGeom>
        </p:spPr>
        <p:txBody>
          <a:bodyPr wrap="none">
            <a:spAutoFit/>
          </a:bodyPr>
          <a:lstStyle/>
          <a:p>
            <a:pPr>
              <a:lnSpc>
                <a:spcPct val="107000"/>
              </a:lnSpc>
            </a:pPr>
            <a:r>
              <a:rPr lang="es-ES" dirty="0">
                <a:latin typeface="TimesNewRomanPSMT"/>
                <a:ea typeface="Calibri" panose="020F0502020204030204" pitchFamily="34" charset="0"/>
                <a:cs typeface="TimesNewRomanPSMT"/>
              </a:rPr>
              <a:t>S2(</a:t>
            </a:r>
            <a:r>
              <a:rPr lang="es-ES" dirty="0" err="1">
                <a:latin typeface="TimesNewRomanPSMT"/>
                <a:ea typeface="Calibri" panose="020F0502020204030204" pitchFamily="34" charset="0"/>
                <a:cs typeface="TimesNewRomanPSMT"/>
              </a:rPr>
              <a:t>a,b,c,d</a:t>
            </a:r>
            <a:r>
              <a:rPr lang="es-ES" dirty="0">
                <a:latin typeface="TimesNewRomanPSMT"/>
                <a:ea typeface="Calibri" panose="020F0502020204030204" pitchFamily="34" charset="0"/>
                <a:cs typeface="TimesNewRomanPSMT"/>
              </a:rPr>
              <a:t>) =</a:t>
            </a:r>
          </a:p>
          <a:p>
            <a:pPr>
              <a:lnSpc>
                <a:spcPct val="107000"/>
              </a:lnSpc>
            </a:pPr>
            <a:r>
              <a:rPr lang="en-US" dirty="0">
                <a:latin typeface="Arial Unicode MS"/>
                <a:ea typeface="Calibri" panose="020F0502020204030204" pitchFamily="34" charset="0"/>
                <a:cs typeface="Times New Roman" panose="02020603050405020304" pitchFamily="18" charset="0"/>
              </a:rPr>
              <a:t>∑</a:t>
            </a:r>
            <a:r>
              <a:rPr lang="es-ES" dirty="0">
                <a:latin typeface="TimesNewRomanPSMT"/>
                <a:ea typeface="Calibri" panose="020F0502020204030204" pitchFamily="34" charset="0"/>
                <a:cs typeface="TimesNewRomanPSMT"/>
              </a:rPr>
              <a:t> m(1,2,3,6,7,11)</a:t>
            </a:r>
            <a:endParaRPr lang="es-ES" sz="15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Marcador de número de diapositiva 1">
            <a:extLst>
              <a:ext uri="{FF2B5EF4-FFF2-40B4-BE49-F238E27FC236}">
                <a16:creationId xmlns:a16="http://schemas.microsoft.com/office/drawing/2014/main" id="{9EAC402E-32EF-4F6F-B139-248E31E27368}"/>
              </a:ext>
            </a:extLst>
          </p:cNvPr>
          <p:cNvSpPr>
            <a:spLocks noGrp="1"/>
          </p:cNvSpPr>
          <p:nvPr>
            <p:ph type="sldNum" sz="quarter" idx="12"/>
          </p:nvPr>
        </p:nvSpPr>
        <p:spPr/>
        <p:txBody>
          <a:bodyPr/>
          <a:lstStyle/>
          <a:p>
            <a:fld id="{78733FC4-8689-4CA5-A153-34ADD6EFE592}" type="slidenum">
              <a:rPr lang="es-ES" smtClean="0"/>
              <a:t>142</a:t>
            </a:fld>
            <a:endParaRPr lang="es-ES"/>
          </a:p>
        </p:txBody>
      </p:sp>
    </p:spTree>
    <p:custDataLst>
      <p:tags r:id="rId1"/>
    </p:custDataLst>
    <p:extLst>
      <p:ext uri="{BB962C8B-B14F-4D97-AF65-F5344CB8AC3E}">
        <p14:creationId xmlns:p14="http://schemas.microsoft.com/office/powerpoint/2010/main" val="137333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3" grpId="0"/>
      <p:bldP spid="14"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Rectángulo 3">
                <a:extLst>
                  <a:ext uri="{FF2B5EF4-FFF2-40B4-BE49-F238E27FC236}">
                    <a16:creationId xmlns:a16="http://schemas.microsoft.com/office/drawing/2014/main" id="{7C41BD47-B90A-4687-9BCB-B88E9F98847A}"/>
                  </a:ext>
                </a:extLst>
              </p:cNvPr>
              <p:cNvSpPr/>
              <p:nvPr/>
            </p:nvSpPr>
            <p:spPr>
              <a:xfrm>
                <a:off x="307926" y="1058328"/>
                <a:ext cx="2617383" cy="336823"/>
              </a:xfrm>
              <a:prstGeom prst="rect">
                <a:avLst/>
              </a:prstGeom>
            </p:spPr>
            <p:txBody>
              <a:bodyPr wrap="none">
                <a:spAutoFit/>
              </a:bodyPr>
              <a:lstStyle/>
              <a:p>
                <a:pPr>
                  <a:lnSpc>
                    <a:spcPct val="107000"/>
                  </a:lnSpc>
                </a:pPr>
                <a:r>
                  <a:rPr lang="es-ES" sz="1575" dirty="0">
                    <a:latin typeface="Cambria" panose="02040503050406030204" pitchFamily="18" charset="0"/>
                    <a:ea typeface="Cambria" panose="02040503050406030204" pitchFamily="18" charset="0"/>
                    <a:cs typeface="TimesNewRomanPSMT"/>
                  </a:rPr>
                  <a:t>S0(</a:t>
                </a:r>
                <a:r>
                  <a:rPr lang="es-ES" sz="1575" dirty="0" err="1">
                    <a:latin typeface="Cambria" panose="02040503050406030204" pitchFamily="18" charset="0"/>
                    <a:ea typeface="Cambria" panose="02040503050406030204" pitchFamily="18" charset="0"/>
                    <a:cs typeface="TimesNewRomanPSMT"/>
                  </a:rPr>
                  <a:t>a,b,c,d</a:t>
                </a:r>
                <a:r>
                  <a:rPr lang="es-ES" sz="1575" dirty="0">
                    <a:latin typeface="Cambria" panose="02040503050406030204" pitchFamily="18" charset="0"/>
                    <a:ea typeface="Cambria" panose="02040503050406030204" pitchFamily="18" charset="0"/>
                    <a:cs typeface="TimesNewRomanPSMT"/>
                  </a:rPr>
                  <a:t>) </a:t>
                </a:r>
                <a:r>
                  <a:rPr lang="es-ES" sz="1575" i="1" dirty="0">
                    <a:latin typeface="Cambria" panose="02040503050406030204" pitchFamily="18" charset="0"/>
                    <a:ea typeface="Cambria" panose="02040503050406030204" pitchFamily="18" charset="0"/>
                    <a:cs typeface="TimesNewRomanPSMT"/>
                  </a:rPr>
                  <a:t>=</a:t>
                </a:r>
                <a14:m>
                  <m:oMath xmlns:m="http://schemas.openxmlformats.org/officeDocument/2006/math">
                    <m:r>
                      <a:rPr lang="es-ES" sz="1575" i="1">
                        <a:latin typeface="Cambria Math" panose="02040503050406030204" pitchFamily="18" charset="0"/>
                        <a:ea typeface="Cambria" panose="02040503050406030204" pitchFamily="18" charset="0"/>
                        <a:cs typeface="TimesNewRomanPSMT"/>
                      </a:rPr>
                      <m:t>𝑎</m:t>
                    </m:r>
                    <m:acc>
                      <m:accPr>
                        <m:chr m:val="̅"/>
                        <m:ctrlPr>
                          <a:rPr lang="es-ES" sz="1575" i="1">
                            <a:latin typeface="Cambria Math" panose="02040503050406030204" pitchFamily="18" charset="0"/>
                            <a:ea typeface="Cambria" panose="02040503050406030204" pitchFamily="18" charset="0"/>
                          </a:rPr>
                        </m:ctrlPr>
                      </m:accPr>
                      <m:e>
                        <m:r>
                          <a:rPr lang="es-ES" sz="1575" i="1">
                            <a:latin typeface="Cambria Math" panose="02040503050406030204" pitchFamily="18" charset="0"/>
                            <a:ea typeface="Cambria" panose="02040503050406030204" pitchFamily="18" charset="0"/>
                          </a:rPr>
                          <m:t>𝑐</m:t>
                        </m:r>
                      </m:e>
                    </m:acc>
                    <m:r>
                      <a:rPr lang="es-ES" sz="1575" i="1">
                        <a:latin typeface="Cambria Math" panose="02040503050406030204" pitchFamily="18" charset="0"/>
                        <a:ea typeface="Cambria" panose="02040503050406030204" pitchFamily="18" charset="0"/>
                      </a:rPr>
                      <m:t>+</m:t>
                    </m:r>
                    <m:r>
                      <a:rPr lang="es-ES" sz="1575" i="1">
                        <a:latin typeface="Cambria Math" panose="02040503050406030204" pitchFamily="18" charset="0"/>
                        <a:ea typeface="Cambria" panose="02040503050406030204" pitchFamily="18" charset="0"/>
                      </a:rPr>
                      <m:t>𝑏</m:t>
                    </m:r>
                    <m:acc>
                      <m:accPr>
                        <m:chr m:val="̅"/>
                        <m:ctrlPr>
                          <a:rPr lang="es-ES" sz="1575" i="1">
                            <a:latin typeface="Cambria Math" panose="02040503050406030204" pitchFamily="18" charset="0"/>
                            <a:ea typeface="Cambria" panose="02040503050406030204" pitchFamily="18" charset="0"/>
                          </a:rPr>
                        </m:ctrlPr>
                      </m:accPr>
                      <m:e>
                        <m:r>
                          <a:rPr lang="es-ES" sz="1575" i="1">
                            <a:latin typeface="Cambria Math" panose="02040503050406030204" pitchFamily="18" charset="0"/>
                            <a:ea typeface="Cambria" panose="02040503050406030204" pitchFamily="18" charset="0"/>
                          </a:rPr>
                          <m:t>𝑐𝑑</m:t>
                        </m:r>
                      </m:e>
                    </m:acc>
                    <m:r>
                      <a:rPr lang="es-ES" sz="1575" i="1">
                        <a:latin typeface="Cambria Math" panose="02040503050406030204" pitchFamily="18" charset="0"/>
                        <a:ea typeface="Cambria" panose="02040503050406030204" pitchFamily="18" charset="0"/>
                      </a:rPr>
                      <m:t>+</m:t>
                    </m:r>
                    <m:r>
                      <a:rPr lang="es-ES" sz="1575" i="1">
                        <a:latin typeface="Cambria Math" panose="02040503050406030204" pitchFamily="18" charset="0"/>
                        <a:ea typeface="Cambria" panose="02040503050406030204" pitchFamily="18" charset="0"/>
                      </a:rPr>
                      <m:t>𝑎𝑏</m:t>
                    </m:r>
                    <m:acc>
                      <m:accPr>
                        <m:chr m:val="̅"/>
                        <m:ctrlPr>
                          <a:rPr lang="es-ES" sz="1575" i="1">
                            <a:latin typeface="Cambria Math" panose="02040503050406030204" pitchFamily="18" charset="0"/>
                            <a:ea typeface="Cambria" panose="02040503050406030204" pitchFamily="18" charset="0"/>
                          </a:rPr>
                        </m:ctrlPr>
                      </m:accPr>
                      <m:e>
                        <m:r>
                          <a:rPr lang="es-ES" sz="1575" i="1">
                            <a:latin typeface="Cambria Math" panose="02040503050406030204" pitchFamily="18" charset="0"/>
                            <a:ea typeface="Cambria" panose="02040503050406030204" pitchFamily="18" charset="0"/>
                          </a:rPr>
                          <m:t>𝑑</m:t>
                        </m:r>
                      </m:e>
                    </m:acc>
                  </m:oMath>
                </a14:m>
                <a:endParaRPr lang="es-ES" sz="1575" i="1" dirty="0">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4" name="Rectángulo 3">
                <a:extLst>
                  <a:ext uri="{FF2B5EF4-FFF2-40B4-BE49-F238E27FC236}">
                    <a16:creationId xmlns:a16="http://schemas.microsoft.com/office/drawing/2014/main" id="{7C41BD47-B90A-4687-9BCB-B88E9F98847A}"/>
                  </a:ext>
                </a:extLst>
              </p:cNvPr>
              <p:cNvSpPr>
                <a:spLocks noRot="1" noChangeAspect="1" noMove="1" noResize="1" noEditPoints="1" noAdjustHandles="1" noChangeArrowheads="1" noChangeShapeType="1" noTextEdit="1"/>
              </p:cNvSpPr>
              <p:nvPr/>
            </p:nvSpPr>
            <p:spPr>
              <a:xfrm>
                <a:off x="307926" y="1058328"/>
                <a:ext cx="2617383" cy="336823"/>
              </a:xfrm>
              <a:prstGeom prst="rect">
                <a:avLst/>
              </a:prstGeom>
              <a:blipFill>
                <a:blip r:embed="rId3"/>
                <a:stretch>
                  <a:fillRect l="-1399" t="-7273" r="-7226" b="-2181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 name="Rectángulo 4">
                <a:extLst>
                  <a:ext uri="{FF2B5EF4-FFF2-40B4-BE49-F238E27FC236}">
                    <a16:creationId xmlns:a16="http://schemas.microsoft.com/office/drawing/2014/main" id="{391ED84C-D85D-4503-9ACE-6F6158D2629C}"/>
                  </a:ext>
                </a:extLst>
              </p:cNvPr>
              <p:cNvSpPr/>
              <p:nvPr/>
            </p:nvSpPr>
            <p:spPr>
              <a:xfrm>
                <a:off x="3454846" y="1058328"/>
                <a:ext cx="3744423" cy="336823"/>
              </a:xfrm>
              <a:prstGeom prst="rect">
                <a:avLst/>
              </a:prstGeom>
            </p:spPr>
            <p:txBody>
              <a:bodyPr wrap="none">
                <a:spAutoFit/>
              </a:bodyPr>
              <a:lstStyle/>
              <a:p>
                <a:pPr>
                  <a:lnSpc>
                    <a:spcPct val="107000"/>
                  </a:lnSpc>
                </a:pPr>
                <a:r>
                  <a:rPr lang="es-ES" sz="1575" dirty="0">
                    <a:latin typeface="Cambria" panose="02040503050406030204" pitchFamily="18" charset="0"/>
                    <a:ea typeface="Cambria" panose="02040503050406030204" pitchFamily="18" charset="0"/>
                    <a:cs typeface="TimesNewRomanPSMT"/>
                  </a:rPr>
                  <a:t>S1(</a:t>
                </a:r>
                <a:r>
                  <a:rPr lang="es-ES" sz="1575" dirty="0" err="1">
                    <a:latin typeface="Cambria" panose="02040503050406030204" pitchFamily="18" charset="0"/>
                    <a:ea typeface="Cambria" panose="02040503050406030204" pitchFamily="18" charset="0"/>
                    <a:cs typeface="TimesNewRomanPSMT"/>
                  </a:rPr>
                  <a:t>a,b,c,d</a:t>
                </a:r>
                <a:r>
                  <a:rPr lang="es-ES" sz="1575" dirty="0">
                    <a:latin typeface="Cambria" panose="02040503050406030204" pitchFamily="18" charset="0"/>
                    <a:ea typeface="Cambria" panose="02040503050406030204" pitchFamily="18" charset="0"/>
                    <a:cs typeface="TimesNewRomanPSMT"/>
                  </a:rPr>
                  <a:t>) </a:t>
                </a:r>
                <a:r>
                  <a:rPr lang="es-ES" sz="1575" i="1" dirty="0">
                    <a:latin typeface="Cambria" panose="02040503050406030204" pitchFamily="18" charset="0"/>
                    <a:ea typeface="Cambria" panose="02040503050406030204" pitchFamily="18" charset="0"/>
                    <a:cs typeface="TimesNewRomanPSMT"/>
                  </a:rPr>
                  <a:t>=</a:t>
                </a:r>
                <a14:m>
                  <m:oMath xmlns:m="http://schemas.openxmlformats.org/officeDocument/2006/math">
                    <m:acc>
                      <m:accPr>
                        <m:chr m:val="̅"/>
                        <m:ctrlPr>
                          <a:rPr lang="es-ES" sz="1575" i="1">
                            <a:latin typeface="Cambria Math" panose="02040503050406030204" pitchFamily="18" charset="0"/>
                            <a:ea typeface="Cambria" panose="02040503050406030204" pitchFamily="18" charset="0"/>
                          </a:rPr>
                        </m:ctrlPr>
                      </m:accPr>
                      <m:e>
                        <m:r>
                          <a:rPr lang="es-ES" sz="1575" i="1">
                            <a:latin typeface="Cambria Math" panose="02040503050406030204" pitchFamily="18" charset="0"/>
                            <a:ea typeface="Cambria" panose="02040503050406030204" pitchFamily="18" charset="0"/>
                          </a:rPr>
                          <m:t>𝑎𝑏𝑐𝑑</m:t>
                        </m:r>
                      </m:e>
                    </m:acc>
                    <m:r>
                      <a:rPr lang="es-ES" sz="1575" i="1">
                        <a:latin typeface="Cambria Math" panose="02040503050406030204" pitchFamily="18" charset="0"/>
                        <a:ea typeface="Cambria" panose="02040503050406030204" pitchFamily="18" charset="0"/>
                      </a:rPr>
                      <m:t>+</m:t>
                    </m:r>
                    <m:acc>
                      <m:accPr>
                        <m:chr m:val="̅"/>
                        <m:ctrlPr>
                          <a:rPr lang="es-ES" sz="1575" i="1">
                            <a:latin typeface="Cambria Math" panose="02040503050406030204" pitchFamily="18" charset="0"/>
                            <a:ea typeface="Cambria" panose="02040503050406030204" pitchFamily="18" charset="0"/>
                          </a:rPr>
                        </m:ctrlPr>
                      </m:accPr>
                      <m:e>
                        <m:r>
                          <a:rPr lang="es-ES" sz="1575" i="1">
                            <a:latin typeface="Cambria Math" panose="02040503050406030204" pitchFamily="18" charset="0"/>
                            <a:ea typeface="Cambria" panose="02040503050406030204" pitchFamily="18" charset="0"/>
                          </a:rPr>
                          <m:t>𝑎</m:t>
                        </m:r>
                      </m:e>
                    </m:acc>
                    <m:r>
                      <a:rPr lang="es-ES" sz="1575" i="1">
                        <a:latin typeface="Cambria Math" panose="02040503050406030204" pitchFamily="18" charset="0"/>
                        <a:ea typeface="Cambria" panose="02040503050406030204" pitchFamily="18" charset="0"/>
                      </a:rPr>
                      <m:t>𝑏</m:t>
                    </m:r>
                    <m:acc>
                      <m:accPr>
                        <m:chr m:val="̅"/>
                        <m:ctrlPr>
                          <a:rPr lang="es-ES" sz="1575" i="1">
                            <a:latin typeface="Cambria Math" panose="02040503050406030204" pitchFamily="18" charset="0"/>
                            <a:ea typeface="Cambria" panose="02040503050406030204" pitchFamily="18" charset="0"/>
                          </a:rPr>
                        </m:ctrlPr>
                      </m:accPr>
                      <m:e>
                        <m:r>
                          <a:rPr lang="es-ES" sz="1575" i="1">
                            <a:latin typeface="Cambria Math" panose="02040503050406030204" pitchFamily="18" charset="0"/>
                            <a:ea typeface="Cambria" panose="02040503050406030204" pitchFamily="18" charset="0"/>
                          </a:rPr>
                          <m:t>𝑐</m:t>
                        </m:r>
                      </m:e>
                    </m:acc>
                    <m:r>
                      <a:rPr lang="es-ES" sz="1575" i="1">
                        <a:latin typeface="Cambria Math" panose="02040503050406030204" pitchFamily="18" charset="0"/>
                        <a:ea typeface="Cambria" panose="02040503050406030204" pitchFamily="18" charset="0"/>
                      </a:rPr>
                      <m:t>𝑑</m:t>
                    </m:r>
                    <m:r>
                      <a:rPr lang="es-ES" sz="1575" i="1">
                        <a:latin typeface="Cambria Math" panose="02040503050406030204" pitchFamily="18" charset="0"/>
                        <a:ea typeface="Cambria" panose="02040503050406030204" pitchFamily="18" charset="0"/>
                      </a:rPr>
                      <m:t>+</m:t>
                    </m:r>
                    <m:r>
                      <a:rPr lang="es-ES" sz="1575" i="1">
                        <a:latin typeface="Cambria Math" panose="02040503050406030204" pitchFamily="18" charset="0"/>
                        <a:ea typeface="Cambria" panose="02040503050406030204" pitchFamily="18" charset="0"/>
                      </a:rPr>
                      <m:t>𝑎𝑏𝑐𝑑</m:t>
                    </m:r>
                    <m:r>
                      <a:rPr lang="es-ES" sz="1575" i="1">
                        <a:latin typeface="Cambria Math" panose="02040503050406030204" pitchFamily="18" charset="0"/>
                        <a:ea typeface="Cambria" panose="02040503050406030204" pitchFamily="18" charset="0"/>
                      </a:rPr>
                      <m:t>+</m:t>
                    </m:r>
                    <m:r>
                      <a:rPr lang="es-ES" sz="1575" i="1">
                        <a:latin typeface="Cambria Math" panose="02040503050406030204" pitchFamily="18" charset="0"/>
                        <a:ea typeface="Cambria" panose="02040503050406030204" pitchFamily="18" charset="0"/>
                      </a:rPr>
                      <m:t>𝑎</m:t>
                    </m:r>
                    <m:acc>
                      <m:accPr>
                        <m:chr m:val="̅"/>
                        <m:ctrlPr>
                          <a:rPr lang="es-ES" sz="1575" i="1">
                            <a:latin typeface="Cambria Math" panose="02040503050406030204" pitchFamily="18" charset="0"/>
                            <a:ea typeface="Cambria" panose="02040503050406030204" pitchFamily="18" charset="0"/>
                          </a:rPr>
                        </m:ctrlPr>
                      </m:accPr>
                      <m:e>
                        <m:r>
                          <a:rPr lang="es-ES" sz="1575" i="1">
                            <a:latin typeface="Cambria Math" panose="02040503050406030204" pitchFamily="18" charset="0"/>
                            <a:ea typeface="Cambria" panose="02040503050406030204" pitchFamily="18" charset="0"/>
                          </a:rPr>
                          <m:t>𝑏</m:t>
                        </m:r>
                      </m:e>
                    </m:acc>
                    <m:r>
                      <a:rPr lang="es-ES" sz="1575" i="1">
                        <a:latin typeface="Cambria Math" panose="02040503050406030204" pitchFamily="18" charset="0"/>
                        <a:ea typeface="Cambria" panose="02040503050406030204" pitchFamily="18" charset="0"/>
                      </a:rPr>
                      <m:t>𝑐</m:t>
                    </m:r>
                    <m:acc>
                      <m:accPr>
                        <m:chr m:val="̅"/>
                        <m:ctrlPr>
                          <a:rPr lang="es-ES" sz="1575" i="1">
                            <a:latin typeface="Cambria Math" panose="02040503050406030204" pitchFamily="18" charset="0"/>
                            <a:ea typeface="Cambria" panose="02040503050406030204" pitchFamily="18" charset="0"/>
                          </a:rPr>
                        </m:ctrlPr>
                      </m:accPr>
                      <m:e>
                        <m:r>
                          <a:rPr lang="es-ES" sz="1575" i="1">
                            <a:latin typeface="Cambria Math" panose="02040503050406030204" pitchFamily="18" charset="0"/>
                            <a:ea typeface="Cambria" panose="02040503050406030204" pitchFamily="18" charset="0"/>
                          </a:rPr>
                          <m:t>𝑑</m:t>
                        </m:r>
                      </m:e>
                    </m:acc>
                  </m:oMath>
                </a14:m>
                <a:endParaRPr lang="es-ES" sz="1575" i="1" dirty="0">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5" name="Rectángulo 4">
                <a:extLst>
                  <a:ext uri="{FF2B5EF4-FFF2-40B4-BE49-F238E27FC236}">
                    <a16:creationId xmlns:a16="http://schemas.microsoft.com/office/drawing/2014/main" id="{391ED84C-D85D-4503-9ACE-6F6158D2629C}"/>
                  </a:ext>
                </a:extLst>
              </p:cNvPr>
              <p:cNvSpPr>
                <a:spLocks noRot="1" noChangeAspect="1" noMove="1" noResize="1" noEditPoints="1" noAdjustHandles="1" noChangeArrowheads="1" noChangeShapeType="1" noTextEdit="1"/>
              </p:cNvSpPr>
              <p:nvPr/>
            </p:nvSpPr>
            <p:spPr>
              <a:xfrm>
                <a:off x="3454846" y="1058328"/>
                <a:ext cx="3744423" cy="336823"/>
              </a:xfrm>
              <a:prstGeom prst="rect">
                <a:avLst/>
              </a:prstGeom>
              <a:blipFill>
                <a:blip r:embed="rId4"/>
                <a:stretch>
                  <a:fillRect l="-977" t="-7273" r="-4723" b="-21818"/>
                </a:stretch>
              </a:blipFill>
            </p:spPr>
            <p:txBody>
              <a:bodyPr/>
              <a:lstStyle/>
              <a:p>
                <a:r>
                  <a:rPr lang="es-ES">
                    <a:noFill/>
                  </a:rPr>
                  <a:t> </a:t>
                </a:r>
              </a:p>
            </p:txBody>
          </p:sp>
        </mc:Fallback>
      </mc:AlternateContent>
      <p:sp>
        <p:nvSpPr>
          <p:cNvPr id="6" name="CuadroTexto 5">
            <a:extLst>
              <a:ext uri="{FF2B5EF4-FFF2-40B4-BE49-F238E27FC236}">
                <a16:creationId xmlns:a16="http://schemas.microsoft.com/office/drawing/2014/main" id="{7CD8AEB6-08DB-4105-AAAC-8981E34F89C7}"/>
              </a:ext>
            </a:extLst>
          </p:cNvPr>
          <p:cNvSpPr txBox="1"/>
          <p:nvPr/>
        </p:nvSpPr>
        <p:spPr>
          <a:xfrm>
            <a:off x="7150136" y="1058327"/>
            <a:ext cx="1983235" cy="300082"/>
          </a:xfrm>
          <a:prstGeom prst="rect">
            <a:avLst/>
          </a:prstGeom>
          <a:noFill/>
        </p:spPr>
        <p:txBody>
          <a:bodyPr wrap="none" rtlCol="0">
            <a:spAutoFit/>
          </a:bodyPr>
          <a:lstStyle/>
          <a:p>
            <a:r>
              <a:rPr lang="es-ES" sz="1350" dirty="0"/>
              <a:t>No se puede simplificar</a:t>
            </a:r>
          </a:p>
        </p:txBody>
      </p:sp>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id="{8ED676FD-E542-4F1B-A87D-0334D65E9B2D}"/>
                  </a:ext>
                </a:extLst>
              </p:cNvPr>
              <p:cNvSpPr/>
              <p:nvPr/>
            </p:nvSpPr>
            <p:spPr>
              <a:xfrm>
                <a:off x="307926" y="1512382"/>
                <a:ext cx="2617383" cy="336823"/>
              </a:xfrm>
              <a:prstGeom prst="rect">
                <a:avLst/>
              </a:prstGeom>
            </p:spPr>
            <p:txBody>
              <a:bodyPr wrap="none">
                <a:spAutoFit/>
              </a:bodyPr>
              <a:lstStyle/>
              <a:p>
                <a:pPr>
                  <a:lnSpc>
                    <a:spcPct val="107000"/>
                  </a:lnSpc>
                </a:pPr>
                <a:r>
                  <a:rPr lang="es-ES" sz="1575" dirty="0">
                    <a:latin typeface="Cambria" panose="02040503050406030204" pitchFamily="18" charset="0"/>
                    <a:ea typeface="Cambria" panose="02040503050406030204" pitchFamily="18" charset="0"/>
                    <a:cs typeface="TimesNewRomanPSMT"/>
                  </a:rPr>
                  <a:t>S2(</a:t>
                </a:r>
                <a:r>
                  <a:rPr lang="es-ES" sz="1575" dirty="0" err="1">
                    <a:latin typeface="Cambria" panose="02040503050406030204" pitchFamily="18" charset="0"/>
                    <a:ea typeface="Cambria" panose="02040503050406030204" pitchFamily="18" charset="0"/>
                    <a:cs typeface="TimesNewRomanPSMT"/>
                  </a:rPr>
                  <a:t>a,b,c,d</a:t>
                </a:r>
                <a:r>
                  <a:rPr lang="es-ES" sz="1575" dirty="0">
                    <a:latin typeface="Cambria" panose="02040503050406030204" pitchFamily="18" charset="0"/>
                    <a:ea typeface="Cambria" panose="02040503050406030204" pitchFamily="18" charset="0"/>
                    <a:cs typeface="TimesNewRomanPSMT"/>
                  </a:rPr>
                  <a:t>) </a:t>
                </a:r>
                <a:r>
                  <a:rPr lang="es-ES" sz="1575" i="1" dirty="0">
                    <a:latin typeface="Cambria" panose="02040503050406030204" pitchFamily="18" charset="0"/>
                    <a:ea typeface="Cambria" panose="02040503050406030204" pitchFamily="18" charset="0"/>
                    <a:cs typeface="TimesNewRomanPSMT"/>
                  </a:rPr>
                  <a:t>=</a:t>
                </a:r>
                <a14:m>
                  <m:oMath xmlns:m="http://schemas.openxmlformats.org/officeDocument/2006/math">
                    <m:acc>
                      <m:accPr>
                        <m:chr m:val="̅"/>
                        <m:ctrlPr>
                          <a:rPr lang="es-ES" sz="1575" i="1">
                            <a:latin typeface="Cambria Math" panose="02040503050406030204" pitchFamily="18" charset="0"/>
                            <a:ea typeface="Cambria" panose="02040503050406030204" pitchFamily="18" charset="0"/>
                          </a:rPr>
                        </m:ctrlPr>
                      </m:accPr>
                      <m:e>
                        <m:r>
                          <a:rPr lang="es-ES" sz="1575" i="1">
                            <a:latin typeface="Cambria Math" panose="02040503050406030204" pitchFamily="18" charset="0"/>
                            <a:ea typeface="Cambria" panose="02040503050406030204" pitchFamily="18" charset="0"/>
                          </a:rPr>
                          <m:t>𝑎</m:t>
                        </m:r>
                      </m:e>
                    </m:acc>
                    <m:r>
                      <a:rPr lang="es-ES" sz="1575" i="1">
                        <a:latin typeface="Cambria Math" panose="02040503050406030204" pitchFamily="18" charset="0"/>
                        <a:ea typeface="Cambria" panose="02040503050406030204" pitchFamily="18" charset="0"/>
                      </a:rPr>
                      <m:t>𝑐</m:t>
                    </m:r>
                    <m:r>
                      <a:rPr lang="es-ES" sz="1575" i="1">
                        <a:latin typeface="Cambria Math" panose="02040503050406030204" pitchFamily="18" charset="0"/>
                        <a:ea typeface="Cambria" panose="02040503050406030204" pitchFamily="18" charset="0"/>
                      </a:rPr>
                      <m:t>+</m:t>
                    </m:r>
                    <m:acc>
                      <m:accPr>
                        <m:chr m:val="̅"/>
                        <m:ctrlPr>
                          <a:rPr lang="es-ES" sz="1575" i="1">
                            <a:latin typeface="Cambria Math" panose="02040503050406030204" pitchFamily="18" charset="0"/>
                            <a:ea typeface="Cambria" panose="02040503050406030204" pitchFamily="18" charset="0"/>
                          </a:rPr>
                        </m:ctrlPr>
                      </m:accPr>
                      <m:e>
                        <m:r>
                          <a:rPr lang="es-ES" sz="1575" i="1">
                            <a:latin typeface="Cambria Math" panose="02040503050406030204" pitchFamily="18" charset="0"/>
                            <a:ea typeface="Cambria" panose="02040503050406030204" pitchFamily="18" charset="0"/>
                          </a:rPr>
                          <m:t>𝑏</m:t>
                        </m:r>
                      </m:e>
                    </m:acc>
                    <m:r>
                      <a:rPr lang="es-ES" sz="1575" i="1">
                        <a:latin typeface="Cambria Math" panose="02040503050406030204" pitchFamily="18" charset="0"/>
                        <a:ea typeface="Cambria" panose="02040503050406030204" pitchFamily="18" charset="0"/>
                      </a:rPr>
                      <m:t>𝑐𝑑</m:t>
                    </m:r>
                    <m:r>
                      <a:rPr lang="es-ES" sz="1575" i="1">
                        <a:latin typeface="Cambria Math" panose="02040503050406030204" pitchFamily="18" charset="0"/>
                        <a:ea typeface="Cambria" panose="02040503050406030204" pitchFamily="18" charset="0"/>
                      </a:rPr>
                      <m:t>+</m:t>
                    </m:r>
                    <m:acc>
                      <m:accPr>
                        <m:chr m:val="̅"/>
                        <m:ctrlPr>
                          <a:rPr lang="es-ES" sz="1575" i="1">
                            <a:latin typeface="Cambria Math" panose="02040503050406030204" pitchFamily="18" charset="0"/>
                            <a:ea typeface="Cambria" panose="02040503050406030204" pitchFamily="18" charset="0"/>
                          </a:rPr>
                        </m:ctrlPr>
                      </m:accPr>
                      <m:e>
                        <m:r>
                          <a:rPr lang="es-ES" sz="1575" i="1">
                            <a:latin typeface="Cambria Math" panose="02040503050406030204" pitchFamily="18" charset="0"/>
                            <a:ea typeface="Cambria" panose="02040503050406030204" pitchFamily="18" charset="0"/>
                          </a:rPr>
                          <m:t>𝑎𝑏</m:t>
                        </m:r>
                      </m:e>
                    </m:acc>
                    <m:r>
                      <a:rPr lang="es-ES" sz="1575" i="1">
                        <a:latin typeface="Cambria Math" panose="02040503050406030204" pitchFamily="18" charset="0"/>
                        <a:ea typeface="Cambria" panose="02040503050406030204" pitchFamily="18" charset="0"/>
                      </a:rPr>
                      <m:t>𝑑</m:t>
                    </m:r>
                  </m:oMath>
                </a14:m>
                <a:endParaRPr lang="es-ES" sz="1575" i="1" dirty="0">
                  <a:latin typeface="Cambria" panose="02040503050406030204" pitchFamily="18" charset="0"/>
                  <a:ea typeface="Cambria" panose="02040503050406030204" pitchFamily="18" charset="0"/>
                  <a:cs typeface="Times New Roman" panose="02020603050405020304" pitchFamily="18" charset="0"/>
                </a:endParaRPr>
              </a:p>
            </p:txBody>
          </p:sp>
        </mc:Choice>
        <mc:Fallback xmlns="">
          <p:sp>
            <p:nvSpPr>
              <p:cNvPr id="7" name="Rectángulo 6">
                <a:extLst>
                  <a:ext uri="{FF2B5EF4-FFF2-40B4-BE49-F238E27FC236}">
                    <a16:creationId xmlns:a16="http://schemas.microsoft.com/office/drawing/2014/main" id="{8ED676FD-E542-4F1B-A87D-0334D65E9B2D}"/>
                  </a:ext>
                </a:extLst>
              </p:cNvPr>
              <p:cNvSpPr>
                <a:spLocks noRot="1" noChangeAspect="1" noMove="1" noResize="1" noEditPoints="1" noAdjustHandles="1" noChangeArrowheads="1" noChangeShapeType="1" noTextEdit="1"/>
              </p:cNvSpPr>
              <p:nvPr/>
            </p:nvSpPr>
            <p:spPr>
              <a:xfrm>
                <a:off x="307926" y="1512382"/>
                <a:ext cx="2617383" cy="336823"/>
              </a:xfrm>
              <a:prstGeom prst="rect">
                <a:avLst/>
              </a:prstGeom>
              <a:blipFill>
                <a:blip r:embed="rId5"/>
                <a:stretch>
                  <a:fillRect l="-1399" t="-7273" b="-21818"/>
                </a:stretch>
              </a:blipFill>
            </p:spPr>
            <p:txBody>
              <a:bodyPr/>
              <a:lstStyle/>
              <a:p>
                <a:r>
                  <a:rPr lang="es-ES">
                    <a:noFill/>
                  </a:rPr>
                  <a:t> </a:t>
                </a:r>
              </a:p>
            </p:txBody>
          </p:sp>
        </mc:Fallback>
      </mc:AlternateContent>
      <p:grpSp>
        <p:nvGrpSpPr>
          <p:cNvPr id="3" name="Grupo 2">
            <a:extLst>
              <a:ext uri="{FF2B5EF4-FFF2-40B4-BE49-F238E27FC236}">
                <a16:creationId xmlns:a16="http://schemas.microsoft.com/office/drawing/2014/main" id="{F1079381-00B9-44FB-997E-FA554D03CD09}"/>
              </a:ext>
            </a:extLst>
          </p:cNvPr>
          <p:cNvGrpSpPr/>
          <p:nvPr/>
        </p:nvGrpSpPr>
        <p:grpSpPr>
          <a:xfrm>
            <a:off x="855677" y="2101957"/>
            <a:ext cx="4043376" cy="2870093"/>
            <a:chOff x="1140903" y="1659608"/>
            <a:chExt cx="5391168" cy="3826791"/>
          </a:xfrm>
        </p:grpSpPr>
        <p:pic>
          <p:nvPicPr>
            <p:cNvPr id="9" name="Imagen 8" descr="Imagen que contiene texto&#10;&#10;Descripción generada automáticamente">
              <a:extLst>
                <a:ext uri="{FF2B5EF4-FFF2-40B4-BE49-F238E27FC236}">
                  <a16:creationId xmlns:a16="http://schemas.microsoft.com/office/drawing/2014/main" id="{83E834DC-F7AF-454E-8E3C-827064C8F26D}"/>
                </a:ext>
              </a:extLst>
            </p:cNvPr>
            <p:cNvPicPr>
              <a:picLocks noChangeAspect="1"/>
            </p:cNvPicPr>
            <p:nvPr/>
          </p:nvPicPr>
          <p:blipFill rotWithShape="1">
            <a:blip r:embed="rId6">
              <a:extLst>
                <a:ext uri="{28A0092B-C50C-407E-A947-70E740481C1C}">
                  <a14:useLocalDpi xmlns:a14="http://schemas.microsoft.com/office/drawing/2010/main" val="0"/>
                </a:ext>
              </a:extLst>
            </a:blip>
            <a:srcRect l="7644" t="10010" r="39695" b="34189"/>
            <a:stretch/>
          </p:blipFill>
          <p:spPr>
            <a:xfrm>
              <a:off x="1140903" y="1659608"/>
              <a:ext cx="5159229" cy="3826791"/>
            </a:xfrm>
            <a:prstGeom prst="rect">
              <a:avLst/>
            </a:prstGeom>
          </p:spPr>
        </p:pic>
        <p:grpSp>
          <p:nvGrpSpPr>
            <p:cNvPr id="2" name="Grupo 1">
              <a:extLst>
                <a:ext uri="{FF2B5EF4-FFF2-40B4-BE49-F238E27FC236}">
                  <a16:creationId xmlns:a16="http://schemas.microsoft.com/office/drawing/2014/main" id="{14DA4C33-23DD-45FC-AFBC-C9B6504B0CAB}"/>
                </a:ext>
              </a:extLst>
            </p:cNvPr>
            <p:cNvGrpSpPr/>
            <p:nvPr/>
          </p:nvGrpSpPr>
          <p:grpSpPr>
            <a:xfrm>
              <a:off x="3832851" y="2213887"/>
              <a:ext cx="2699220" cy="2908746"/>
              <a:chOff x="3832851" y="2213887"/>
              <a:chExt cx="2699220" cy="2908746"/>
            </a:xfrm>
          </p:grpSpPr>
          <p:sp>
            <p:nvSpPr>
              <p:cNvPr id="10" name="CuadroTexto 9">
                <a:extLst>
                  <a:ext uri="{FF2B5EF4-FFF2-40B4-BE49-F238E27FC236}">
                    <a16:creationId xmlns:a16="http://schemas.microsoft.com/office/drawing/2014/main" id="{C654B592-35AB-42D4-AC91-5DDEA96C639C}"/>
                  </a:ext>
                </a:extLst>
              </p:cNvPr>
              <p:cNvSpPr txBox="1"/>
              <p:nvPr/>
            </p:nvSpPr>
            <p:spPr>
              <a:xfrm>
                <a:off x="6003722" y="3244334"/>
                <a:ext cx="528349" cy="400109"/>
              </a:xfrm>
              <a:prstGeom prst="rect">
                <a:avLst/>
              </a:prstGeom>
              <a:noFill/>
            </p:spPr>
            <p:txBody>
              <a:bodyPr wrap="none" rtlCol="0">
                <a:spAutoFit/>
              </a:bodyPr>
              <a:lstStyle/>
              <a:p>
                <a:r>
                  <a:rPr lang="es-ES" sz="1350" dirty="0"/>
                  <a:t>S0</a:t>
                </a:r>
              </a:p>
            </p:txBody>
          </p:sp>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FA11AC79-F08C-4FF8-AE12-0A4C9DDA55DC}"/>
                      </a:ext>
                    </a:extLst>
                  </p:cNvPr>
                  <p:cNvSpPr txBox="1"/>
                  <p:nvPr/>
                </p:nvSpPr>
                <p:spPr>
                  <a:xfrm>
                    <a:off x="4402718" y="2213887"/>
                    <a:ext cx="558444" cy="4001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ea typeface="Cambria" panose="02040503050406030204" pitchFamily="18" charset="0"/>
                              <a:cs typeface="TimesNewRomanPSMT"/>
                            </a:rPr>
                            <m:t>𝑎</m:t>
                          </m:r>
                          <m:acc>
                            <m:accPr>
                              <m:chr m:val="̅"/>
                              <m:ctrlPr>
                                <a:rPr lang="es-ES" sz="1350" i="1">
                                  <a:latin typeface="Cambria Math" panose="02040503050406030204" pitchFamily="18" charset="0"/>
                                  <a:ea typeface="Cambria" panose="02040503050406030204" pitchFamily="18" charset="0"/>
                                </a:rPr>
                              </m:ctrlPr>
                            </m:accPr>
                            <m:e>
                              <m:r>
                                <a:rPr lang="es-ES" sz="1350" i="1">
                                  <a:latin typeface="Cambria Math" panose="02040503050406030204" pitchFamily="18" charset="0"/>
                                  <a:ea typeface="Cambria" panose="02040503050406030204" pitchFamily="18" charset="0"/>
                                </a:rPr>
                                <m:t>𝑐</m:t>
                              </m:r>
                            </m:e>
                          </m:acc>
                        </m:oMath>
                      </m:oMathPara>
                    </a14:m>
                    <a:endParaRPr lang="es-ES" sz="1350" dirty="0"/>
                  </a:p>
                </p:txBody>
              </p:sp>
            </mc:Choice>
            <mc:Fallback xmlns="">
              <p:sp>
                <p:nvSpPr>
                  <p:cNvPr id="11" name="CuadroTexto 10">
                    <a:extLst>
                      <a:ext uri="{FF2B5EF4-FFF2-40B4-BE49-F238E27FC236}">
                        <a16:creationId xmlns:a16="http://schemas.microsoft.com/office/drawing/2014/main" id="{FA11AC79-F08C-4FF8-AE12-0A4C9DDA55DC}"/>
                      </a:ext>
                    </a:extLst>
                  </p:cNvPr>
                  <p:cNvSpPr txBox="1">
                    <a:spLocks noRot="1" noChangeAspect="1" noMove="1" noResize="1" noEditPoints="1" noAdjustHandles="1" noChangeArrowheads="1" noChangeShapeType="1" noTextEdit="1"/>
                  </p:cNvSpPr>
                  <p:nvPr/>
                </p:nvSpPr>
                <p:spPr>
                  <a:xfrm>
                    <a:off x="4402718" y="2213887"/>
                    <a:ext cx="558444" cy="400109"/>
                  </a:xfrm>
                  <a:prstGeom prst="rect">
                    <a:avLst/>
                  </a:prstGeom>
                  <a:blipFill>
                    <a:blip r:embed="rId7"/>
                    <a:stretch>
                      <a:fillRect r="-3235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Rectángulo 11">
                    <a:extLst>
                      <a:ext uri="{FF2B5EF4-FFF2-40B4-BE49-F238E27FC236}">
                        <a16:creationId xmlns:a16="http://schemas.microsoft.com/office/drawing/2014/main" id="{130401F5-B141-4D72-9121-D45D8B71706C}"/>
                      </a:ext>
                    </a:extLst>
                  </p:cNvPr>
                  <p:cNvSpPr/>
                  <p:nvPr/>
                </p:nvSpPr>
                <p:spPr>
                  <a:xfrm>
                    <a:off x="3832851" y="3761406"/>
                    <a:ext cx="688223" cy="4062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ea typeface="Cambria" panose="02040503050406030204" pitchFamily="18" charset="0"/>
                            </a:rPr>
                            <m:t>𝑏</m:t>
                          </m:r>
                          <m:acc>
                            <m:accPr>
                              <m:chr m:val="̅"/>
                              <m:ctrlPr>
                                <a:rPr lang="es-ES" sz="1350" i="1">
                                  <a:latin typeface="Cambria Math" panose="02040503050406030204" pitchFamily="18" charset="0"/>
                                  <a:ea typeface="Cambria" panose="02040503050406030204" pitchFamily="18" charset="0"/>
                                </a:rPr>
                              </m:ctrlPr>
                            </m:accPr>
                            <m:e>
                              <m:r>
                                <a:rPr lang="es-ES" sz="1350" i="1">
                                  <a:latin typeface="Cambria Math" panose="02040503050406030204" pitchFamily="18" charset="0"/>
                                  <a:ea typeface="Cambria" panose="02040503050406030204" pitchFamily="18" charset="0"/>
                                </a:rPr>
                                <m:t>𝑐𝑑</m:t>
                              </m:r>
                            </m:e>
                          </m:acc>
                        </m:oMath>
                      </m:oMathPara>
                    </a14:m>
                    <a:endParaRPr lang="es-ES" sz="1350" dirty="0"/>
                  </a:p>
                </p:txBody>
              </p:sp>
            </mc:Choice>
            <mc:Fallback xmlns="">
              <p:sp>
                <p:nvSpPr>
                  <p:cNvPr id="12" name="Rectángulo 11">
                    <a:extLst>
                      <a:ext uri="{FF2B5EF4-FFF2-40B4-BE49-F238E27FC236}">
                        <a16:creationId xmlns:a16="http://schemas.microsoft.com/office/drawing/2014/main" id="{130401F5-B141-4D72-9121-D45D8B71706C}"/>
                      </a:ext>
                    </a:extLst>
                  </p:cNvPr>
                  <p:cNvSpPr>
                    <a:spLocks noRot="1" noChangeAspect="1" noMove="1" noResize="1" noEditPoints="1" noAdjustHandles="1" noChangeArrowheads="1" noChangeShapeType="1" noTextEdit="1"/>
                  </p:cNvSpPr>
                  <p:nvPr/>
                </p:nvSpPr>
                <p:spPr>
                  <a:xfrm>
                    <a:off x="3832851" y="3761406"/>
                    <a:ext cx="688223" cy="406265"/>
                  </a:xfrm>
                  <a:prstGeom prst="rect">
                    <a:avLst/>
                  </a:prstGeom>
                  <a:blipFill>
                    <a:blip r:embed="rId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Rectángulo 12">
                    <a:extLst>
                      <a:ext uri="{FF2B5EF4-FFF2-40B4-BE49-F238E27FC236}">
                        <a16:creationId xmlns:a16="http://schemas.microsoft.com/office/drawing/2014/main" id="{8EDCC64F-0C6A-447E-9C45-58560C6C8DF4}"/>
                      </a:ext>
                    </a:extLst>
                  </p:cNvPr>
                  <p:cNvSpPr/>
                  <p:nvPr/>
                </p:nvSpPr>
                <p:spPr>
                  <a:xfrm>
                    <a:off x="3970198" y="4716368"/>
                    <a:ext cx="709596" cy="4062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ea typeface="Cambria" panose="02040503050406030204" pitchFamily="18" charset="0"/>
                            </a:rPr>
                            <m:t>𝑎𝑏</m:t>
                          </m:r>
                          <m:acc>
                            <m:accPr>
                              <m:chr m:val="̅"/>
                              <m:ctrlPr>
                                <a:rPr lang="es-ES" sz="1350" i="1">
                                  <a:latin typeface="Cambria Math" panose="02040503050406030204" pitchFamily="18" charset="0"/>
                                  <a:ea typeface="Cambria" panose="02040503050406030204" pitchFamily="18" charset="0"/>
                                </a:rPr>
                              </m:ctrlPr>
                            </m:accPr>
                            <m:e>
                              <m:r>
                                <a:rPr lang="es-ES" sz="1350" i="1">
                                  <a:latin typeface="Cambria Math" panose="02040503050406030204" pitchFamily="18" charset="0"/>
                                  <a:ea typeface="Cambria" panose="02040503050406030204" pitchFamily="18" charset="0"/>
                                </a:rPr>
                                <m:t>𝑑</m:t>
                              </m:r>
                            </m:e>
                          </m:acc>
                        </m:oMath>
                      </m:oMathPara>
                    </a14:m>
                    <a:endParaRPr lang="es-ES" sz="1350" dirty="0"/>
                  </a:p>
                </p:txBody>
              </p:sp>
            </mc:Choice>
            <mc:Fallback xmlns="">
              <p:sp>
                <p:nvSpPr>
                  <p:cNvPr id="13" name="Rectángulo 12">
                    <a:extLst>
                      <a:ext uri="{FF2B5EF4-FFF2-40B4-BE49-F238E27FC236}">
                        <a16:creationId xmlns:a16="http://schemas.microsoft.com/office/drawing/2014/main" id="{8EDCC64F-0C6A-447E-9C45-58560C6C8DF4}"/>
                      </a:ext>
                    </a:extLst>
                  </p:cNvPr>
                  <p:cNvSpPr>
                    <a:spLocks noRot="1" noChangeAspect="1" noMove="1" noResize="1" noEditPoints="1" noAdjustHandles="1" noChangeArrowheads="1" noChangeShapeType="1" noTextEdit="1"/>
                  </p:cNvSpPr>
                  <p:nvPr/>
                </p:nvSpPr>
                <p:spPr>
                  <a:xfrm>
                    <a:off x="3970198" y="4716368"/>
                    <a:ext cx="709596" cy="406265"/>
                  </a:xfrm>
                  <a:prstGeom prst="rect">
                    <a:avLst/>
                  </a:prstGeom>
                  <a:blipFill>
                    <a:blip r:embed="rId9"/>
                    <a:stretch>
                      <a:fillRect r="-29545"/>
                    </a:stretch>
                  </a:blipFill>
                </p:spPr>
                <p:txBody>
                  <a:bodyPr/>
                  <a:lstStyle/>
                  <a:p>
                    <a:r>
                      <a:rPr lang="es-ES">
                        <a:noFill/>
                      </a:rPr>
                      <a:t> </a:t>
                    </a:r>
                  </a:p>
                </p:txBody>
              </p:sp>
            </mc:Fallback>
          </mc:AlternateContent>
        </p:grpSp>
      </p:grpSp>
      <p:sp>
        <p:nvSpPr>
          <p:cNvPr id="8" name="Marcador de número de diapositiva 7">
            <a:extLst>
              <a:ext uri="{FF2B5EF4-FFF2-40B4-BE49-F238E27FC236}">
                <a16:creationId xmlns:a16="http://schemas.microsoft.com/office/drawing/2014/main" id="{B8D66909-9CF5-4E8A-BE31-80772CC46360}"/>
              </a:ext>
            </a:extLst>
          </p:cNvPr>
          <p:cNvSpPr>
            <a:spLocks noGrp="1"/>
          </p:cNvSpPr>
          <p:nvPr>
            <p:ph type="sldNum" sz="quarter" idx="12"/>
          </p:nvPr>
        </p:nvSpPr>
        <p:spPr/>
        <p:txBody>
          <a:bodyPr/>
          <a:lstStyle/>
          <a:p>
            <a:fld id="{78733FC4-8689-4CA5-A153-34ADD6EFE592}" type="slidenum">
              <a:rPr lang="es-ES" smtClean="0"/>
              <a:t>143</a:t>
            </a:fld>
            <a:endParaRPr lang="es-ES"/>
          </a:p>
        </p:txBody>
      </p:sp>
    </p:spTree>
    <p:custDataLst>
      <p:tags r:id="rId1"/>
    </p:custDataLst>
    <p:extLst>
      <p:ext uri="{BB962C8B-B14F-4D97-AF65-F5344CB8AC3E}">
        <p14:creationId xmlns:p14="http://schemas.microsoft.com/office/powerpoint/2010/main" val="117184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494FBCA-B4A0-4A6C-A246-1B5F1F047542}"/>
              </a:ext>
            </a:extLst>
          </p:cNvPr>
          <p:cNvSpPr/>
          <p:nvPr/>
        </p:nvSpPr>
        <p:spPr>
          <a:xfrm>
            <a:off x="0" y="775950"/>
            <a:ext cx="9144000" cy="5509200"/>
          </a:xfrm>
          <a:prstGeom prst="rect">
            <a:avLst/>
          </a:prstGeom>
        </p:spPr>
        <p:txBody>
          <a:bodyPr wrap="square">
            <a:spAutoFit/>
          </a:bodyPr>
          <a:lstStyle/>
          <a:p>
            <a:r>
              <a:rPr lang="es-ES" sz="1400" b="1" dirty="0"/>
              <a:t>Problema 6</a:t>
            </a:r>
            <a:r>
              <a:rPr lang="es-ES" sz="1400" dirty="0"/>
              <a:t>. </a:t>
            </a:r>
            <a:r>
              <a:rPr lang="es-ES" sz="1600" b="0" i="0" u="none" strike="noStrike" baseline="0" dirty="0">
                <a:solidFill>
                  <a:srgbClr val="000000"/>
                </a:solidFill>
                <a:latin typeface="Times New Roman" panose="02020603050405020304" pitchFamily="18" charset="0"/>
              </a:rPr>
              <a:t>Se quiere realizar un circuito para activar la alarma de incendios (</a:t>
            </a:r>
            <a:r>
              <a:rPr lang="es-ES" sz="1600" b="1" i="0" u="none" strike="noStrike" baseline="0" dirty="0">
                <a:solidFill>
                  <a:srgbClr val="000000"/>
                </a:solidFill>
                <a:latin typeface="Times New Roman" panose="02020603050405020304" pitchFamily="18" charset="0"/>
              </a:rPr>
              <a:t>A</a:t>
            </a:r>
            <a:r>
              <a:rPr lang="es-ES" sz="1600" b="0" i="0" u="none" strike="noStrike" baseline="0" dirty="0">
                <a:solidFill>
                  <a:srgbClr val="000000"/>
                </a:solidFill>
                <a:latin typeface="Times New Roman" panose="02020603050405020304" pitchFamily="18" charset="0"/>
              </a:rPr>
              <a:t>) para la evacuación de un edificio. Para ello se tiene un sensor de gases (</a:t>
            </a:r>
            <a:r>
              <a:rPr lang="es-ES" sz="1600" b="1" i="0" u="none" strike="noStrike" baseline="0" dirty="0">
                <a:solidFill>
                  <a:srgbClr val="000000"/>
                </a:solidFill>
                <a:latin typeface="Times New Roman" panose="02020603050405020304" pitchFamily="18" charset="0"/>
              </a:rPr>
              <a:t>G</a:t>
            </a:r>
            <a:r>
              <a:rPr lang="es-ES" sz="1600" b="0" i="0" u="none" strike="noStrike" baseline="0" dirty="0">
                <a:solidFill>
                  <a:srgbClr val="000000"/>
                </a:solidFill>
                <a:latin typeface="Times New Roman" panose="02020603050405020304" pitchFamily="18" charset="0"/>
              </a:rPr>
              <a:t>), un sensor de humos (</a:t>
            </a:r>
            <a:r>
              <a:rPr lang="es-ES" sz="1600" b="1" i="0" u="none" strike="noStrike" baseline="0" dirty="0">
                <a:solidFill>
                  <a:srgbClr val="000000"/>
                </a:solidFill>
                <a:latin typeface="Times New Roman" panose="02020603050405020304" pitchFamily="18" charset="0"/>
              </a:rPr>
              <a:t>H</a:t>
            </a:r>
            <a:r>
              <a:rPr lang="es-ES" sz="1600" b="0" i="0" u="none" strike="noStrike" baseline="0" dirty="0">
                <a:solidFill>
                  <a:srgbClr val="000000"/>
                </a:solidFill>
                <a:latin typeface="Times New Roman" panose="02020603050405020304" pitchFamily="18" charset="0"/>
              </a:rPr>
              <a:t>), y dos señales procedentes de un termómetro que indican si la temperatura es mayor de 45ºC (</a:t>
            </a:r>
            <a:r>
              <a:rPr lang="es-ES" sz="1600" b="1" i="0" u="none" strike="noStrike" baseline="0" dirty="0">
                <a:solidFill>
                  <a:srgbClr val="000000"/>
                </a:solidFill>
                <a:latin typeface="Times New Roman" panose="02020603050405020304" pitchFamily="18" charset="0"/>
              </a:rPr>
              <a:t>T</a:t>
            </a:r>
            <a:r>
              <a:rPr lang="es-ES" sz="1600" b="1" i="0" u="none" strike="noStrike" baseline="-25000" dirty="0">
                <a:solidFill>
                  <a:srgbClr val="000000"/>
                </a:solidFill>
                <a:latin typeface="Times New Roman" panose="02020603050405020304" pitchFamily="18" charset="0"/>
              </a:rPr>
              <a:t>45</a:t>
            </a:r>
            <a:r>
              <a:rPr lang="es-ES" sz="1600" b="0" i="0" u="none" strike="noStrike" baseline="0" dirty="0">
                <a:solidFill>
                  <a:srgbClr val="000000"/>
                </a:solidFill>
                <a:latin typeface="Times New Roman" panose="02020603050405020304" pitchFamily="18" charset="0"/>
              </a:rPr>
              <a:t>) y si la temperatura es mayor de 60ºC (</a:t>
            </a:r>
            <a:r>
              <a:rPr lang="es-ES" sz="1600" b="1" i="0" u="none" strike="noStrike" baseline="0" dirty="0">
                <a:solidFill>
                  <a:srgbClr val="000000"/>
                </a:solidFill>
                <a:latin typeface="Times New Roman" panose="02020603050405020304" pitchFamily="18" charset="0"/>
              </a:rPr>
              <a:t>T</a:t>
            </a:r>
            <a:r>
              <a:rPr lang="es-ES" sz="1600" b="1" i="0" u="none" strike="noStrike" baseline="-25000" dirty="0">
                <a:solidFill>
                  <a:srgbClr val="000000"/>
                </a:solidFill>
                <a:latin typeface="Times New Roman" panose="02020603050405020304" pitchFamily="18" charset="0"/>
              </a:rPr>
              <a:t>60</a:t>
            </a:r>
            <a:r>
              <a:rPr lang="es-ES" sz="1600" b="0" i="0" u="none" strike="noStrike" baseline="0" dirty="0">
                <a:solidFill>
                  <a:srgbClr val="000000"/>
                </a:solidFill>
                <a:latin typeface="Times New Roman" panose="02020603050405020304" pitchFamily="18" charset="0"/>
              </a:rPr>
              <a:t>). </a:t>
            </a:r>
          </a:p>
          <a:p>
            <a:r>
              <a:rPr lang="es-ES" sz="1600" b="0" i="0" u="none" strike="noStrike" baseline="0" dirty="0">
                <a:solidFill>
                  <a:srgbClr val="000000"/>
                </a:solidFill>
                <a:latin typeface="Times New Roman" panose="02020603050405020304" pitchFamily="18" charset="0"/>
              </a:rPr>
              <a:t>Debido a que a veces los sensores detectan humos y gases que no siempre proceden de incendios (por ejemplo de los cigarrillos o las cocinas), para evitar falsas alarmas, la señal </a:t>
            </a:r>
            <a:r>
              <a:rPr lang="es-ES" sz="1600" b="1" i="0" u="none" strike="noStrike" baseline="0" dirty="0">
                <a:solidFill>
                  <a:srgbClr val="000000"/>
                </a:solidFill>
                <a:latin typeface="Times New Roman" panose="02020603050405020304" pitchFamily="18" charset="0"/>
              </a:rPr>
              <a:t>A </a:t>
            </a:r>
            <a:r>
              <a:rPr lang="es-ES" sz="1600" b="0" i="0" u="none" strike="noStrike" baseline="0" dirty="0">
                <a:solidFill>
                  <a:srgbClr val="000000"/>
                </a:solidFill>
                <a:latin typeface="Times New Roman" panose="02020603050405020304" pitchFamily="18" charset="0"/>
              </a:rPr>
              <a:t>se activará cuando se cumplan las siguientes condiciones: </a:t>
            </a:r>
          </a:p>
          <a:p>
            <a:r>
              <a:rPr lang="es-ES" sz="1600" b="0" i="0" u="none" strike="noStrike" baseline="0" dirty="0">
                <a:solidFill>
                  <a:srgbClr val="000000"/>
                </a:solidFill>
                <a:latin typeface="Times New Roman" panose="02020603050405020304" pitchFamily="18" charset="0"/>
              </a:rPr>
              <a:t>• Si la temperatura es mayor de 60ºC siempre se activará la alarma. </a:t>
            </a:r>
          </a:p>
          <a:p>
            <a:r>
              <a:rPr lang="es-ES" sz="1600" b="0" i="0" u="none" strike="noStrike" baseline="0" dirty="0">
                <a:solidFill>
                  <a:srgbClr val="000000"/>
                </a:solidFill>
                <a:latin typeface="Times New Roman" panose="02020603050405020304" pitchFamily="18" charset="0"/>
              </a:rPr>
              <a:t>• Si la temperatura está entre 45ºC y 60ºC se activará la alarma sólo si han detectado gases o humos (o ambos). </a:t>
            </a:r>
          </a:p>
          <a:p>
            <a:r>
              <a:rPr lang="es-ES" sz="1600" b="0" i="0" u="none" strike="noStrike" baseline="0" dirty="0">
                <a:solidFill>
                  <a:srgbClr val="000000"/>
                </a:solidFill>
                <a:latin typeface="Times New Roman" panose="02020603050405020304" pitchFamily="18" charset="0"/>
              </a:rPr>
              <a:t>• Si la temperatura es menor de 45ºC se activará la alarma sólo si se detectan gases y humos. </a:t>
            </a:r>
          </a:p>
          <a:p>
            <a:endParaRPr lang="es-ES" sz="1600" b="0" i="0" u="none" strike="noStrike" baseline="0" dirty="0">
              <a:solidFill>
                <a:srgbClr val="000000"/>
              </a:solidFill>
              <a:latin typeface="Times New Roman" panose="02020603050405020304" pitchFamily="18" charset="0"/>
            </a:endParaRPr>
          </a:p>
          <a:p>
            <a:r>
              <a:rPr lang="es-ES" sz="1600" b="0" i="0" u="none" strike="noStrike" baseline="0" dirty="0">
                <a:solidFill>
                  <a:srgbClr val="000000"/>
                </a:solidFill>
                <a:latin typeface="Times New Roman" panose="02020603050405020304" pitchFamily="18" charset="0"/>
              </a:rPr>
              <a:t>Resumiendo, las 4 señales binarias de entradas son: </a:t>
            </a:r>
          </a:p>
          <a:p>
            <a:r>
              <a:rPr lang="es-ES" sz="1600" b="0" i="0" u="none" strike="noStrike" baseline="0" dirty="0">
                <a:solidFill>
                  <a:srgbClr val="000000"/>
                </a:solidFill>
                <a:latin typeface="Times New Roman" panose="02020603050405020304" pitchFamily="18" charset="0"/>
              </a:rPr>
              <a:t>• </a:t>
            </a:r>
            <a:r>
              <a:rPr lang="es-ES" sz="1600" b="1" i="0" u="none" strike="noStrike" baseline="0" dirty="0">
                <a:solidFill>
                  <a:srgbClr val="000000"/>
                </a:solidFill>
                <a:latin typeface="Times New Roman" panose="02020603050405020304" pitchFamily="18" charset="0"/>
              </a:rPr>
              <a:t>G: </a:t>
            </a:r>
            <a:r>
              <a:rPr lang="es-ES" sz="1600" b="0" i="0" u="none" strike="noStrike" baseline="0" dirty="0">
                <a:solidFill>
                  <a:srgbClr val="000000"/>
                </a:solidFill>
                <a:latin typeface="Times New Roman" panose="02020603050405020304" pitchFamily="18" charset="0"/>
              </a:rPr>
              <a:t>vale '1' si se detecta </a:t>
            </a:r>
            <a:r>
              <a:rPr lang="es-ES" sz="1600" b="1" i="0" u="none" strike="noStrike" baseline="0" dirty="0">
                <a:solidFill>
                  <a:srgbClr val="000000"/>
                </a:solidFill>
                <a:latin typeface="Times New Roman" panose="02020603050405020304" pitchFamily="18" charset="0"/>
              </a:rPr>
              <a:t>GAS </a:t>
            </a:r>
            <a:r>
              <a:rPr lang="es-ES" sz="1600" b="0" i="0" u="none" strike="noStrike" baseline="0" dirty="0">
                <a:solidFill>
                  <a:srgbClr val="000000"/>
                </a:solidFill>
                <a:latin typeface="Times New Roman" panose="02020603050405020304" pitchFamily="18" charset="0"/>
              </a:rPr>
              <a:t>resultante de la combustión. </a:t>
            </a:r>
          </a:p>
          <a:p>
            <a:r>
              <a:rPr lang="pt-BR" sz="1600" b="0" i="0" u="none" strike="noStrike" baseline="0" dirty="0">
                <a:solidFill>
                  <a:srgbClr val="000000"/>
                </a:solidFill>
                <a:latin typeface="Times New Roman" panose="02020603050405020304" pitchFamily="18" charset="0"/>
              </a:rPr>
              <a:t>• </a:t>
            </a:r>
            <a:r>
              <a:rPr lang="pt-BR" sz="1600" b="1" i="0" u="none" strike="noStrike" baseline="0" dirty="0">
                <a:solidFill>
                  <a:srgbClr val="000000"/>
                </a:solidFill>
                <a:latin typeface="Times New Roman" panose="02020603050405020304" pitchFamily="18" charset="0"/>
              </a:rPr>
              <a:t>H: </a:t>
            </a:r>
            <a:r>
              <a:rPr lang="pt-BR" sz="1600" b="0" i="0" u="none" strike="noStrike" baseline="0" dirty="0">
                <a:solidFill>
                  <a:srgbClr val="000000"/>
                </a:solidFill>
                <a:latin typeface="Times New Roman" panose="02020603050405020304" pitchFamily="18" charset="0"/>
              </a:rPr>
              <a:t>vale '1' si se detecta </a:t>
            </a:r>
            <a:r>
              <a:rPr lang="pt-BR" sz="1600" b="1" i="0" u="none" strike="noStrike" baseline="0" dirty="0">
                <a:solidFill>
                  <a:srgbClr val="000000"/>
                </a:solidFill>
                <a:latin typeface="Times New Roman" panose="02020603050405020304" pitchFamily="18" charset="0"/>
              </a:rPr>
              <a:t>HUMO</a:t>
            </a:r>
            <a:r>
              <a:rPr lang="pt-BR" sz="1600" b="0" i="0" u="none" strike="noStrike" baseline="0" dirty="0">
                <a:solidFill>
                  <a:srgbClr val="000000"/>
                </a:solidFill>
                <a:latin typeface="Times New Roman" panose="02020603050405020304" pitchFamily="18" charset="0"/>
              </a:rPr>
              <a:t>. </a:t>
            </a:r>
          </a:p>
          <a:p>
            <a:r>
              <a:rPr lang="es-ES" sz="1600" b="0" i="0" u="none" strike="noStrike" baseline="0" dirty="0">
                <a:solidFill>
                  <a:srgbClr val="000000"/>
                </a:solidFill>
                <a:latin typeface="Times New Roman" panose="02020603050405020304" pitchFamily="18" charset="0"/>
              </a:rPr>
              <a:t>• </a:t>
            </a:r>
            <a:r>
              <a:rPr lang="es-ES" sz="1600" b="1" i="0" u="none" strike="noStrike" baseline="0" dirty="0">
                <a:solidFill>
                  <a:srgbClr val="000000"/>
                </a:solidFill>
                <a:latin typeface="Times New Roman" panose="02020603050405020304" pitchFamily="18" charset="0"/>
              </a:rPr>
              <a:t>T</a:t>
            </a:r>
            <a:r>
              <a:rPr lang="es-ES" sz="1600" b="1" i="0" u="none" strike="noStrike" baseline="-25000" dirty="0">
                <a:solidFill>
                  <a:srgbClr val="000000"/>
                </a:solidFill>
                <a:latin typeface="Times New Roman" panose="02020603050405020304" pitchFamily="18" charset="0"/>
              </a:rPr>
              <a:t>45</a:t>
            </a:r>
            <a:r>
              <a:rPr lang="es-ES" sz="1600" b="0" i="0" u="none" strike="noStrike" baseline="0" dirty="0">
                <a:solidFill>
                  <a:srgbClr val="000000"/>
                </a:solidFill>
                <a:latin typeface="Times New Roman" panose="02020603050405020304" pitchFamily="18" charset="0"/>
              </a:rPr>
              <a:t>: vale '1' si la temperatura es superior a 45ºC. </a:t>
            </a:r>
          </a:p>
          <a:p>
            <a:r>
              <a:rPr lang="es-ES" sz="1600" b="0" i="0" u="none" strike="noStrike" baseline="0" dirty="0">
                <a:solidFill>
                  <a:srgbClr val="000000"/>
                </a:solidFill>
                <a:latin typeface="Times New Roman" panose="02020603050405020304" pitchFamily="18" charset="0"/>
              </a:rPr>
              <a:t>• </a:t>
            </a:r>
            <a:r>
              <a:rPr lang="es-ES" sz="1600" b="1" i="0" u="none" strike="noStrike" baseline="0" dirty="0">
                <a:solidFill>
                  <a:srgbClr val="000000"/>
                </a:solidFill>
                <a:latin typeface="Times New Roman" panose="02020603050405020304" pitchFamily="18" charset="0"/>
              </a:rPr>
              <a:t>T</a:t>
            </a:r>
            <a:r>
              <a:rPr lang="es-ES" sz="1600" b="1" i="0" u="none" strike="noStrike" baseline="-25000" dirty="0">
                <a:solidFill>
                  <a:srgbClr val="000000"/>
                </a:solidFill>
                <a:latin typeface="Times New Roman" panose="02020603050405020304" pitchFamily="18" charset="0"/>
              </a:rPr>
              <a:t>60</a:t>
            </a:r>
            <a:r>
              <a:rPr lang="es-ES" sz="1600" b="0" i="0" u="none" strike="noStrike" baseline="0" dirty="0">
                <a:solidFill>
                  <a:srgbClr val="000000"/>
                </a:solidFill>
                <a:latin typeface="Times New Roman" panose="02020603050405020304" pitchFamily="18" charset="0"/>
              </a:rPr>
              <a:t>: vale '1' si la temperatura es superior a 60ºC. La señal de salida </a:t>
            </a:r>
            <a:r>
              <a:rPr lang="es-ES" sz="1600" b="1" i="0" u="none" strike="noStrike" baseline="0" dirty="0">
                <a:solidFill>
                  <a:srgbClr val="000000"/>
                </a:solidFill>
                <a:latin typeface="Times New Roman" panose="02020603050405020304" pitchFamily="18" charset="0"/>
              </a:rPr>
              <a:t>A </a:t>
            </a:r>
            <a:r>
              <a:rPr lang="es-ES" sz="1600" b="0" i="0" u="none" strike="noStrike" baseline="0" dirty="0">
                <a:solidFill>
                  <a:srgbClr val="000000"/>
                </a:solidFill>
                <a:latin typeface="Times New Roman" panose="02020603050405020304" pitchFamily="18" charset="0"/>
              </a:rPr>
              <a:t>(alarma) se activará a nivel alto ‘1’. </a:t>
            </a:r>
          </a:p>
          <a:p>
            <a:endParaRPr lang="es-ES" sz="1600" b="0" i="0" u="none" strike="noStrike" baseline="0" dirty="0">
              <a:solidFill>
                <a:srgbClr val="000000"/>
              </a:solidFill>
              <a:latin typeface="Times New Roman" panose="02020603050405020304" pitchFamily="18" charset="0"/>
            </a:endParaRPr>
          </a:p>
          <a:p>
            <a:r>
              <a:rPr lang="es-ES" sz="1600" b="0" i="0" u="none" strike="noStrike" baseline="0" dirty="0">
                <a:solidFill>
                  <a:srgbClr val="000000"/>
                </a:solidFill>
                <a:latin typeface="Times New Roman" panose="02020603050405020304" pitchFamily="18" charset="0"/>
              </a:rPr>
              <a:t>Se pide: </a:t>
            </a:r>
          </a:p>
          <a:p>
            <a:r>
              <a:rPr lang="es-ES" sz="1600" b="0" i="0" u="none" strike="noStrike" baseline="0" dirty="0">
                <a:solidFill>
                  <a:srgbClr val="000000"/>
                </a:solidFill>
                <a:latin typeface="Times New Roman" panose="02020603050405020304" pitchFamily="18" charset="0"/>
              </a:rPr>
              <a:t>a) Realizar la tabla de verdad de la señal de alarma (</a:t>
            </a:r>
            <a:r>
              <a:rPr lang="es-ES" sz="1600" b="1" i="0" u="none" strike="noStrike" baseline="0" dirty="0">
                <a:solidFill>
                  <a:srgbClr val="000000"/>
                </a:solidFill>
                <a:latin typeface="Times New Roman" panose="02020603050405020304" pitchFamily="18" charset="0"/>
              </a:rPr>
              <a:t>A</a:t>
            </a:r>
            <a:r>
              <a:rPr lang="es-ES" sz="1600" b="0" i="0" u="none" strike="noStrike" baseline="0" dirty="0">
                <a:solidFill>
                  <a:srgbClr val="000000"/>
                </a:solidFill>
                <a:latin typeface="Times New Roman" panose="02020603050405020304" pitchFamily="18" charset="0"/>
              </a:rPr>
              <a:t>) a partir de las señales de entrada (</a:t>
            </a:r>
            <a:r>
              <a:rPr lang="es-ES" sz="1600" b="1" i="0" u="none" strike="noStrike" baseline="0" dirty="0">
                <a:solidFill>
                  <a:srgbClr val="000000"/>
                </a:solidFill>
                <a:latin typeface="Times New Roman" panose="02020603050405020304" pitchFamily="18" charset="0"/>
              </a:rPr>
              <a:t>G</a:t>
            </a:r>
            <a:r>
              <a:rPr lang="es-ES" sz="1600" b="0" i="0" u="none" strike="noStrike" baseline="0" dirty="0">
                <a:solidFill>
                  <a:srgbClr val="000000"/>
                </a:solidFill>
                <a:latin typeface="Times New Roman" panose="02020603050405020304" pitchFamily="18" charset="0"/>
              </a:rPr>
              <a:t>, </a:t>
            </a:r>
            <a:r>
              <a:rPr lang="es-ES" sz="1600" b="1" i="0" u="none" strike="noStrike" baseline="0" dirty="0">
                <a:solidFill>
                  <a:srgbClr val="000000"/>
                </a:solidFill>
                <a:latin typeface="Times New Roman" panose="02020603050405020304" pitchFamily="18" charset="0"/>
              </a:rPr>
              <a:t>H</a:t>
            </a:r>
            <a:r>
              <a:rPr lang="es-ES" sz="1600" b="0" i="0" u="none" strike="noStrike" baseline="0" dirty="0">
                <a:solidFill>
                  <a:srgbClr val="000000"/>
                </a:solidFill>
                <a:latin typeface="Times New Roman" panose="02020603050405020304" pitchFamily="18" charset="0"/>
              </a:rPr>
              <a:t>, </a:t>
            </a:r>
            <a:r>
              <a:rPr lang="es-ES" sz="1600" b="1" i="0" u="none" strike="noStrike" baseline="0" dirty="0">
                <a:solidFill>
                  <a:srgbClr val="000000"/>
                </a:solidFill>
                <a:latin typeface="Times New Roman" panose="02020603050405020304" pitchFamily="18" charset="0"/>
              </a:rPr>
              <a:t>T</a:t>
            </a:r>
            <a:r>
              <a:rPr lang="es-ES" sz="1600" b="1" i="0" u="none" strike="noStrike" baseline="-25000" dirty="0">
                <a:solidFill>
                  <a:srgbClr val="000000"/>
                </a:solidFill>
                <a:latin typeface="Times New Roman" panose="02020603050405020304" pitchFamily="18" charset="0"/>
              </a:rPr>
              <a:t>45</a:t>
            </a:r>
            <a:r>
              <a:rPr lang="es-ES" sz="1600" b="0" i="0" u="none" strike="noStrike" baseline="0" dirty="0">
                <a:solidFill>
                  <a:srgbClr val="000000"/>
                </a:solidFill>
                <a:latin typeface="Times New Roman" panose="02020603050405020304" pitchFamily="18" charset="0"/>
              </a:rPr>
              <a:t>, </a:t>
            </a:r>
            <a:r>
              <a:rPr lang="es-ES" sz="1600" b="1" i="0" u="none" strike="noStrike" baseline="0" dirty="0">
                <a:solidFill>
                  <a:srgbClr val="000000"/>
                </a:solidFill>
                <a:latin typeface="Times New Roman" panose="02020603050405020304" pitchFamily="18" charset="0"/>
              </a:rPr>
              <a:t>T</a:t>
            </a:r>
            <a:r>
              <a:rPr lang="es-ES" sz="1600" b="1" i="0" u="none" strike="noStrike" baseline="-25000" dirty="0">
                <a:solidFill>
                  <a:srgbClr val="000000"/>
                </a:solidFill>
                <a:latin typeface="Times New Roman" panose="02020603050405020304" pitchFamily="18" charset="0"/>
              </a:rPr>
              <a:t>60</a:t>
            </a:r>
            <a:r>
              <a:rPr lang="es-ES" sz="1600" b="0" i="0" u="none" strike="noStrike" baseline="0" dirty="0">
                <a:solidFill>
                  <a:srgbClr val="000000"/>
                </a:solidFill>
                <a:latin typeface="Times New Roman" panose="02020603050405020304" pitchFamily="18" charset="0"/>
              </a:rPr>
              <a:t>). </a:t>
            </a:r>
          </a:p>
          <a:p>
            <a:r>
              <a:rPr lang="es-ES" sz="1600" b="0" i="0" u="none" strike="noStrike" baseline="0" dirty="0">
                <a:solidFill>
                  <a:srgbClr val="000000"/>
                </a:solidFill>
                <a:latin typeface="Times New Roman" panose="02020603050405020304" pitchFamily="18" charset="0"/>
              </a:rPr>
              <a:t>b) Expresar la señal </a:t>
            </a:r>
            <a:r>
              <a:rPr lang="es-ES" sz="1600" b="1" i="0" u="none" strike="noStrike" baseline="0" dirty="0">
                <a:solidFill>
                  <a:srgbClr val="000000"/>
                </a:solidFill>
                <a:latin typeface="Times New Roman" panose="02020603050405020304" pitchFamily="18" charset="0"/>
              </a:rPr>
              <a:t>A </a:t>
            </a:r>
            <a:r>
              <a:rPr lang="es-ES" sz="1600" b="0" i="0" u="none" strike="noStrike" baseline="0" dirty="0">
                <a:solidFill>
                  <a:srgbClr val="000000"/>
                </a:solidFill>
                <a:latin typeface="Times New Roman" panose="02020603050405020304" pitchFamily="18" charset="0"/>
              </a:rPr>
              <a:t>como suma de productos (Primer Forma Canónica) </a:t>
            </a:r>
          </a:p>
          <a:p>
            <a:r>
              <a:rPr lang="es-ES" sz="1600" b="0" i="0" u="none" strike="noStrike" baseline="0" dirty="0">
                <a:solidFill>
                  <a:srgbClr val="000000"/>
                </a:solidFill>
                <a:latin typeface="Times New Roman" panose="02020603050405020304" pitchFamily="18" charset="0"/>
              </a:rPr>
              <a:t>c) Obtener la expresión reducida de la señal </a:t>
            </a:r>
            <a:r>
              <a:rPr lang="es-ES" sz="1600" b="1" i="0" u="none" strike="noStrike" baseline="0" dirty="0">
                <a:solidFill>
                  <a:srgbClr val="000000"/>
                </a:solidFill>
                <a:latin typeface="Times New Roman" panose="02020603050405020304" pitchFamily="18" charset="0"/>
              </a:rPr>
              <a:t>A </a:t>
            </a:r>
            <a:r>
              <a:rPr lang="es-ES" sz="1600" b="0" i="0" u="none" strike="noStrike" baseline="0" dirty="0">
                <a:solidFill>
                  <a:srgbClr val="000000"/>
                </a:solidFill>
                <a:latin typeface="Times New Roman" panose="02020603050405020304" pitchFamily="18" charset="0"/>
              </a:rPr>
              <a:t>en suma de productos por el método de Karnaugh. </a:t>
            </a:r>
          </a:p>
          <a:p>
            <a:r>
              <a:rPr lang="es-ES" sz="1600" b="0" i="0" u="none" strike="noStrike" baseline="0" dirty="0">
                <a:solidFill>
                  <a:srgbClr val="000000"/>
                </a:solidFill>
                <a:latin typeface="Times New Roman" panose="02020603050405020304" pitchFamily="18" charset="0"/>
              </a:rPr>
              <a:t>d) Implementa la señal </a:t>
            </a:r>
            <a:r>
              <a:rPr lang="es-ES" sz="1600" b="1" i="0" u="none" strike="noStrike" baseline="0" dirty="0">
                <a:solidFill>
                  <a:srgbClr val="000000"/>
                </a:solidFill>
                <a:latin typeface="Times New Roman" panose="02020603050405020304" pitchFamily="18" charset="0"/>
              </a:rPr>
              <a:t>A </a:t>
            </a:r>
            <a:r>
              <a:rPr lang="es-ES" sz="1600" b="0" i="0" u="none" strike="noStrike" baseline="0" dirty="0">
                <a:solidFill>
                  <a:srgbClr val="000000"/>
                </a:solidFill>
                <a:latin typeface="Times New Roman" panose="02020603050405020304" pitchFamily="18" charset="0"/>
              </a:rPr>
              <a:t>obtenida el en apartado anterior utilizando puertas lógicas. </a:t>
            </a:r>
          </a:p>
        </p:txBody>
      </p:sp>
      <p:sp>
        <p:nvSpPr>
          <p:cNvPr id="2" name="Marcador de número de diapositiva 1">
            <a:extLst>
              <a:ext uri="{FF2B5EF4-FFF2-40B4-BE49-F238E27FC236}">
                <a16:creationId xmlns:a16="http://schemas.microsoft.com/office/drawing/2014/main" id="{2618CF89-9245-4B15-B6F8-BDDFC8F0886A}"/>
              </a:ext>
            </a:extLst>
          </p:cNvPr>
          <p:cNvSpPr>
            <a:spLocks noGrp="1"/>
          </p:cNvSpPr>
          <p:nvPr>
            <p:ph type="sldNum" sz="quarter" idx="12"/>
          </p:nvPr>
        </p:nvSpPr>
        <p:spPr/>
        <p:txBody>
          <a:bodyPr/>
          <a:lstStyle/>
          <a:p>
            <a:fld id="{78733FC4-8689-4CA5-A153-34ADD6EFE592}" type="slidenum">
              <a:rPr lang="es-ES" smtClean="0"/>
              <a:t>144</a:t>
            </a:fld>
            <a:endParaRPr lang="es-ES"/>
          </a:p>
        </p:txBody>
      </p:sp>
    </p:spTree>
    <p:custDataLst>
      <p:tags r:id="rId1"/>
    </p:custDataLst>
    <p:extLst>
      <p:ext uri="{BB962C8B-B14F-4D97-AF65-F5344CB8AC3E}">
        <p14:creationId xmlns:p14="http://schemas.microsoft.com/office/powerpoint/2010/main" val="129412335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142D8A97-3A67-40F7-B6C5-C485663BF264}"/>
              </a:ext>
            </a:extLst>
          </p:cNvPr>
          <p:cNvGraphicFramePr>
            <a:graphicFrameLocks noGrp="1"/>
          </p:cNvGraphicFramePr>
          <p:nvPr>
            <p:extLst>
              <p:ext uri="{D42A27DB-BD31-4B8C-83A1-F6EECF244321}">
                <p14:modId xmlns:p14="http://schemas.microsoft.com/office/powerpoint/2010/main" val="2750278897"/>
              </p:ext>
            </p:extLst>
          </p:nvPr>
        </p:nvGraphicFramePr>
        <p:xfrm>
          <a:off x="492174" y="983829"/>
          <a:ext cx="2305328" cy="4015740"/>
        </p:xfrm>
        <a:graphic>
          <a:graphicData uri="http://schemas.openxmlformats.org/drawingml/2006/table">
            <a:tbl>
              <a:tblPr firstRow="1" bandRow="1">
                <a:tableStyleId>{5C22544A-7EE6-4342-B048-85BDC9FD1C3A}</a:tableStyleId>
              </a:tblPr>
              <a:tblGrid>
                <a:gridCol w="312769">
                  <a:extLst>
                    <a:ext uri="{9D8B030D-6E8A-4147-A177-3AD203B41FA5}">
                      <a16:colId xmlns:a16="http://schemas.microsoft.com/office/drawing/2014/main" val="4195853776"/>
                    </a:ext>
                  </a:extLst>
                </a:gridCol>
                <a:gridCol w="284094">
                  <a:extLst>
                    <a:ext uri="{9D8B030D-6E8A-4147-A177-3AD203B41FA5}">
                      <a16:colId xmlns:a16="http://schemas.microsoft.com/office/drawing/2014/main" val="2604847045"/>
                    </a:ext>
                  </a:extLst>
                </a:gridCol>
                <a:gridCol w="416560">
                  <a:extLst>
                    <a:ext uri="{9D8B030D-6E8A-4147-A177-3AD203B41FA5}">
                      <a16:colId xmlns:a16="http://schemas.microsoft.com/office/drawing/2014/main" val="539143443"/>
                    </a:ext>
                  </a:extLst>
                </a:gridCol>
                <a:gridCol w="502605">
                  <a:extLst>
                    <a:ext uri="{9D8B030D-6E8A-4147-A177-3AD203B41FA5}">
                      <a16:colId xmlns:a16="http://schemas.microsoft.com/office/drawing/2014/main" val="2863522768"/>
                    </a:ext>
                  </a:extLst>
                </a:gridCol>
                <a:gridCol w="789300">
                  <a:extLst>
                    <a:ext uri="{9D8B030D-6E8A-4147-A177-3AD203B41FA5}">
                      <a16:colId xmlns:a16="http://schemas.microsoft.com/office/drawing/2014/main" val="734108888"/>
                    </a:ext>
                  </a:extLst>
                </a:gridCol>
              </a:tblGrid>
              <a:tr h="205740">
                <a:tc>
                  <a:txBody>
                    <a:bodyPr/>
                    <a:lstStyle/>
                    <a:p>
                      <a:pPr algn="ctr"/>
                      <a:r>
                        <a:rPr lang="es-ES" sz="1100" dirty="0"/>
                        <a:t>G</a:t>
                      </a:r>
                    </a:p>
                  </a:txBody>
                  <a:tcPr marL="68580" marR="68580" marT="34290" marB="34290"/>
                </a:tc>
                <a:tc>
                  <a:txBody>
                    <a:bodyPr/>
                    <a:lstStyle/>
                    <a:p>
                      <a:pPr algn="ctr"/>
                      <a:r>
                        <a:rPr lang="es-ES" sz="1100" dirty="0"/>
                        <a:t>H</a:t>
                      </a:r>
                    </a:p>
                  </a:txBody>
                  <a:tcPr marL="68580" marR="68580" marT="34290" marB="34290"/>
                </a:tc>
                <a:tc>
                  <a:txBody>
                    <a:bodyPr/>
                    <a:lstStyle/>
                    <a:p>
                      <a:pPr algn="ctr"/>
                      <a:r>
                        <a:rPr lang="es-ES" sz="1100" dirty="0"/>
                        <a:t>T</a:t>
                      </a:r>
                      <a:r>
                        <a:rPr lang="es-ES" sz="1100" baseline="-25000" dirty="0"/>
                        <a:t>45</a:t>
                      </a:r>
                    </a:p>
                  </a:txBody>
                  <a:tcPr marL="68580" marR="68580" marT="34290" marB="34290"/>
                </a:tc>
                <a:tc>
                  <a:txBody>
                    <a:bodyPr/>
                    <a:lstStyle/>
                    <a:p>
                      <a:pPr algn="ctr"/>
                      <a:r>
                        <a:rPr lang="es-ES" sz="1100" dirty="0"/>
                        <a:t>T</a:t>
                      </a:r>
                      <a:r>
                        <a:rPr lang="es-ES" sz="1100" baseline="-25000" dirty="0"/>
                        <a:t>60</a:t>
                      </a:r>
                    </a:p>
                  </a:txBody>
                  <a:tcPr marL="68580" marR="68580" marT="34290" marB="34290"/>
                </a:tc>
                <a:tc>
                  <a:txBody>
                    <a:bodyPr/>
                    <a:lstStyle/>
                    <a:p>
                      <a:pPr algn="ctr"/>
                      <a:r>
                        <a:rPr lang="es-ES" sz="1100" b="0" dirty="0"/>
                        <a:t>Salida(A)</a:t>
                      </a:r>
                    </a:p>
                  </a:txBody>
                  <a:tcPr marL="68580" marR="68580" marT="34290" marB="34290"/>
                </a:tc>
                <a:extLst>
                  <a:ext uri="{0D108BD9-81ED-4DB2-BD59-A6C34878D82A}">
                    <a16:rowId xmlns:a16="http://schemas.microsoft.com/office/drawing/2014/main" val="2620825353"/>
                  </a:ext>
                </a:extLst>
              </a:tr>
              <a:tr h="205740">
                <a:tc>
                  <a:txBody>
                    <a:bodyPr/>
                    <a:lstStyle/>
                    <a:p>
                      <a:pPr algn="ctr"/>
                      <a:r>
                        <a:rPr lang="es-ES" sz="1100" dirty="0"/>
                        <a:t>0</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b="1" dirty="0"/>
                        <a:t>0</a:t>
                      </a:r>
                    </a:p>
                  </a:txBody>
                  <a:tcPr marL="68580" marR="68580" marT="34290" marB="34290"/>
                </a:tc>
                <a:extLst>
                  <a:ext uri="{0D108BD9-81ED-4DB2-BD59-A6C34878D82A}">
                    <a16:rowId xmlns:a16="http://schemas.microsoft.com/office/drawing/2014/main" val="3949064274"/>
                  </a:ext>
                </a:extLst>
              </a:tr>
              <a:tr h="205740">
                <a:tc>
                  <a:txBody>
                    <a:bodyPr/>
                    <a:lstStyle/>
                    <a:p>
                      <a:pPr algn="ctr"/>
                      <a:r>
                        <a:rPr lang="es-ES" sz="1100" dirty="0"/>
                        <a:t>0</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b="1" dirty="0"/>
                        <a:t>X</a:t>
                      </a:r>
                    </a:p>
                  </a:txBody>
                  <a:tcPr marL="68580" marR="68580" marT="34290" marB="34290"/>
                </a:tc>
                <a:extLst>
                  <a:ext uri="{0D108BD9-81ED-4DB2-BD59-A6C34878D82A}">
                    <a16:rowId xmlns:a16="http://schemas.microsoft.com/office/drawing/2014/main" val="4151661089"/>
                  </a:ext>
                </a:extLst>
              </a:tr>
              <a:tr h="205740">
                <a:tc>
                  <a:txBody>
                    <a:bodyPr/>
                    <a:lstStyle/>
                    <a:p>
                      <a:pPr algn="ctr"/>
                      <a:r>
                        <a:rPr lang="es-ES" sz="1100" dirty="0"/>
                        <a:t>0</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b="1" dirty="0"/>
                        <a:t>0</a:t>
                      </a:r>
                    </a:p>
                  </a:txBody>
                  <a:tcPr marL="68580" marR="68580" marT="34290" marB="34290"/>
                </a:tc>
                <a:extLst>
                  <a:ext uri="{0D108BD9-81ED-4DB2-BD59-A6C34878D82A}">
                    <a16:rowId xmlns:a16="http://schemas.microsoft.com/office/drawing/2014/main" val="4087839958"/>
                  </a:ext>
                </a:extLst>
              </a:tr>
              <a:tr h="205740">
                <a:tc>
                  <a:txBody>
                    <a:bodyPr/>
                    <a:lstStyle/>
                    <a:p>
                      <a:pPr algn="ctr"/>
                      <a:r>
                        <a:rPr lang="es-ES" sz="1100" dirty="0"/>
                        <a:t>0</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b="1" dirty="0"/>
                        <a:t>1</a:t>
                      </a:r>
                    </a:p>
                  </a:txBody>
                  <a:tcPr marL="68580" marR="68580" marT="34290" marB="34290"/>
                </a:tc>
                <a:extLst>
                  <a:ext uri="{0D108BD9-81ED-4DB2-BD59-A6C34878D82A}">
                    <a16:rowId xmlns:a16="http://schemas.microsoft.com/office/drawing/2014/main" val="1881981781"/>
                  </a:ext>
                </a:extLst>
              </a:tr>
              <a:tr h="205740">
                <a:tc>
                  <a:txBody>
                    <a:bodyPr/>
                    <a:lstStyle/>
                    <a:p>
                      <a:pPr algn="ctr"/>
                      <a:r>
                        <a:rPr lang="es-ES" sz="1100" dirty="0"/>
                        <a:t>0</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b="1" dirty="0"/>
                        <a:t>0</a:t>
                      </a:r>
                    </a:p>
                  </a:txBody>
                  <a:tcPr marL="68580" marR="68580" marT="34290" marB="34290"/>
                </a:tc>
                <a:extLst>
                  <a:ext uri="{0D108BD9-81ED-4DB2-BD59-A6C34878D82A}">
                    <a16:rowId xmlns:a16="http://schemas.microsoft.com/office/drawing/2014/main" val="2132309881"/>
                  </a:ext>
                </a:extLst>
              </a:tr>
              <a:tr h="205740">
                <a:tc>
                  <a:txBody>
                    <a:bodyPr/>
                    <a:lstStyle/>
                    <a:p>
                      <a:pPr algn="ctr"/>
                      <a:r>
                        <a:rPr lang="es-ES" sz="1100" dirty="0"/>
                        <a:t>0</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b="1" dirty="0"/>
                        <a:t>X</a:t>
                      </a:r>
                    </a:p>
                  </a:txBody>
                  <a:tcPr marL="68580" marR="68580" marT="34290" marB="34290"/>
                </a:tc>
                <a:extLst>
                  <a:ext uri="{0D108BD9-81ED-4DB2-BD59-A6C34878D82A}">
                    <a16:rowId xmlns:a16="http://schemas.microsoft.com/office/drawing/2014/main" val="2975735689"/>
                  </a:ext>
                </a:extLst>
              </a:tr>
              <a:tr h="205740">
                <a:tc>
                  <a:txBody>
                    <a:bodyPr/>
                    <a:lstStyle/>
                    <a:p>
                      <a:pPr algn="ctr"/>
                      <a:r>
                        <a:rPr lang="es-ES" sz="1100" dirty="0"/>
                        <a:t>0</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b="1" dirty="0"/>
                        <a:t>1</a:t>
                      </a:r>
                    </a:p>
                  </a:txBody>
                  <a:tcPr marL="68580" marR="68580" marT="34290" marB="34290"/>
                </a:tc>
                <a:extLst>
                  <a:ext uri="{0D108BD9-81ED-4DB2-BD59-A6C34878D82A}">
                    <a16:rowId xmlns:a16="http://schemas.microsoft.com/office/drawing/2014/main" val="1707411685"/>
                  </a:ext>
                </a:extLst>
              </a:tr>
              <a:tr h="205740">
                <a:tc>
                  <a:txBody>
                    <a:bodyPr/>
                    <a:lstStyle/>
                    <a:p>
                      <a:pPr algn="ctr"/>
                      <a:r>
                        <a:rPr lang="es-ES" sz="1100" dirty="0"/>
                        <a:t>0</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b="1" dirty="0"/>
                        <a:t>1</a:t>
                      </a:r>
                    </a:p>
                  </a:txBody>
                  <a:tcPr marL="68580" marR="68580" marT="34290" marB="34290"/>
                </a:tc>
                <a:extLst>
                  <a:ext uri="{0D108BD9-81ED-4DB2-BD59-A6C34878D82A}">
                    <a16:rowId xmlns:a16="http://schemas.microsoft.com/office/drawing/2014/main" val="3814556177"/>
                  </a:ext>
                </a:extLst>
              </a:tr>
              <a:tr h="205740">
                <a:tc>
                  <a:txBody>
                    <a:bodyPr/>
                    <a:lstStyle/>
                    <a:p>
                      <a:pPr algn="ctr"/>
                      <a:r>
                        <a:rPr lang="es-ES" sz="1100" dirty="0"/>
                        <a:t>1</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b="1" dirty="0"/>
                        <a:t>0</a:t>
                      </a:r>
                    </a:p>
                  </a:txBody>
                  <a:tcPr marL="68580" marR="68580" marT="34290" marB="34290"/>
                </a:tc>
                <a:extLst>
                  <a:ext uri="{0D108BD9-81ED-4DB2-BD59-A6C34878D82A}">
                    <a16:rowId xmlns:a16="http://schemas.microsoft.com/office/drawing/2014/main" val="2390409689"/>
                  </a:ext>
                </a:extLst>
              </a:tr>
              <a:tr h="205740">
                <a:tc>
                  <a:txBody>
                    <a:bodyPr/>
                    <a:lstStyle/>
                    <a:p>
                      <a:pPr algn="ctr"/>
                      <a:r>
                        <a:rPr lang="es-ES" sz="1100" dirty="0"/>
                        <a:t>1</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b="1" dirty="0"/>
                        <a:t>X</a:t>
                      </a:r>
                    </a:p>
                  </a:txBody>
                  <a:tcPr marL="68580" marR="68580" marT="34290" marB="34290"/>
                </a:tc>
                <a:extLst>
                  <a:ext uri="{0D108BD9-81ED-4DB2-BD59-A6C34878D82A}">
                    <a16:rowId xmlns:a16="http://schemas.microsoft.com/office/drawing/2014/main" val="143568874"/>
                  </a:ext>
                </a:extLst>
              </a:tr>
              <a:tr h="205740">
                <a:tc>
                  <a:txBody>
                    <a:bodyPr/>
                    <a:lstStyle/>
                    <a:p>
                      <a:pPr algn="ctr"/>
                      <a:r>
                        <a:rPr lang="es-ES" sz="1100" dirty="0"/>
                        <a:t>1</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b="1" dirty="0"/>
                        <a:t>1</a:t>
                      </a:r>
                    </a:p>
                  </a:txBody>
                  <a:tcPr marL="68580" marR="68580" marT="34290" marB="34290"/>
                </a:tc>
                <a:extLst>
                  <a:ext uri="{0D108BD9-81ED-4DB2-BD59-A6C34878D82A}">
                    <a16:rowId xmlns:a16="http://schemas.microsoft.com/office/drawing/2014/main" val="1716744224"/>
                  </a:ext>
                </a:extLst>
              </a:tr>
              <a:tr h="205740">
                <a:tc>
                  <a:txBody>
                    <a:bodyPr/>
                    <a:lstStyle/>
                    <a:p>
                      <a:pPr algn="ctr"/>
                      <a:r>
                        <a:rPr lang="es-ES" sz="1100" dirty="0"/>
                        <a:t>1</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b="1" dirty="0"/>
                        <a:t>1</a:t>
                      </a:r>
                    </a:p>
                  </a:txBody>
                  <a:tcPr marL="68580" marR="68580" marT="34290" marB="34290"/>
                </a:tc>
                <a:extLst>
                  <a:ext uri="{0D108BD9-81ED-4DB2-BD59-A6C34878D82A}">
                    <a16:rowId xmlns:a16="http://schemas.microsoft.com/office/drawing/2014/main" val="1094771030"/>
                  </a:ext>
                </a:extLst>
              </a:tr>
              <a:tr h="205740">
                <a:tc>
                  <a:txBody>
                    <a:bodyPr/>
                    <a:lstStyle/>
                    <a:p>
                      <a:pPr algn="ctr"/>
                      <a:r>
                        <a:rPr lang="es-ES" sz="1100" dirty="0"/>
                        <a:t>1</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b="1" dirty="0"/>
                        <a:t>1</a:t>
                      </a:r>
                    </a:p>
                  </a:txBody>
                  <a:tcPr marL="68580" marR="68580" marT="34290" marB="34290"/>
                </a:tc>
                <a:extLst>
                  <a:ext uri="{0D108BD9-81ED-4DB2-BD59-A6C34878D82A}">
                    <a16:rowId xmlns:a16="http://schemas.microsoft.com/office/drawing/2014/main" val="814350124"/>
                  </a:ext>
                </a:extLst>
              </a:tr>
              <a:tr h="205740">
                <a:tc>
                  <a:txBody>
                    <a:bodyPr/>
                    <a:lstStyle/>
                    <a:p>
                      <a:pPr algn="ctr"/>
                      <a:r>
                        <a:rPr lang="es-ES" sz="1100" dirty="0"/>
                        <a:t>1</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b="1" dirty="0"/>
                        <a:t>X</a:t>
                      </a:r>
                    </a:p>
                  </a:txBody>
                  <a:tcPr marL="68580" marR="68580" marT="34290" marB="34290"/>
                </a:tc>
                <a:extLst>
                  <a:ext uri="{0D108BD9-81ED-4DB2-BD59-A6C34878D82A}">
                    <a16:rowId xmlns:a16="http://schemas.microsoft.com/office/drawing/2014/main" val="3213914616"/>
                  </a:ext>
                </a:extLst>
              </a:tr>
              <a:tr h="205740">
                <a:tc>
                  <a:txBody>
                    <a:bodyPr/>
                    <a:lstStyle/>
                    <a:p>
                      <a:pPr algn="ctr"/>
                      <a:r>
                        <a:rPr lang="es-ES" sz="1100" dirty="0"/>
                        <a:t>1</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dirty="0"/>
                        <a:t>0</a:t>
                      </a:r>
                    </a:p>
                  </a:txBody>
                  <a:tcPr marL="68580" marR="68580" marT="34290" marB="34290"/>
                </a:tc>
                <a:tc>
                  <a:txBody>
                    <a:bodyPr/>
                    <a:lstStyle/>
                    <a:p>
                      <a:pPr algn="ctr"/>
                      <a:r>
                        <a:rPr lang="es-ES" sz="1100" b="1" dirty="0"/>
                        <a:t>1</a:t>
                      </a:r>
                    </a:p>
                  </a:txBody>
                  <a:tcPr marL="68580" marR="68580" marT="34290" marB="34290"/>
                </a:tc>
                <a:extLst>
                  <a:ext uri="{0D108BD9-81ED-4DB2-BD59-A6C34878D82A}">
                    <a16:rowId xmlns:a16="http://schemas.microsoft.com/office/drawing/2014/main" val="2991518999"/>
                  </a:ext>
                </a:extLst>
              </a:tr>
              <a:tr h="205740">
                <a:tc>
                  <a:txBody>
                    <a:bodyPr/>
                    <a:lstStyle/>
                    <a:p>
                      <a:pPr algn="ctr"/>
                      <a:r>
                        <a:rPr lang="es-ES" sz="1100" dirty="0"/>
                        <a:t>1</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dirty="0"/>
                        <a:t>1</a:t>
                      </a:r>
                    </a:p>
                  </a:txBody>
                  <a:tcPr marL="68580" marR="68580" marT="34290" marB="34290"/>
                </a:tc>
                <a:tc>
                  <a:txBody>
                    <a:bodyPr/>
                    <a:lstStyle/>
                    <a:p>
                      <a:pPr algn="ctr"/>
                      <a:r>
                        <a:rPr lang="es-ES" sz="1100" b="1" dirty="0"/>
                        <a:t>1</a:t>
                      </a:r>
                    </a:p>
                  </a:txBody>
                  <a:tcPr marL="68580" marR="68580" marT="34290" marB="34290"/>
                </a:tc>
                <a:extLst>
                  <a:ext uri="{0D108BD9-81ED-4DB2-BD59-A6C34878D82A}">
                    <a16:rowId xmlns:a16="http://schemas.microsoft.com/office/drawing/2014/main" val="4282325400"/>
                  </a:ext>
                </a:extLst>
              </a:tr>
            </a:tbl>
          </a:graphicData>
        </a:graphic>
      </p:graphicFrame>
      <p:sp>
        <p:nvSpPr>
          <p:cNvPr id="5" name="CuadroTexto 4">
            <a:extLst>
              <a:ext uri="{FF2B5EF4-FFF2-40B4-BE49-F238E27FC236}">
                <a16:creationId xmlns:a16="http://schemas.microsoft.com/office/drawing/2014/main" id="{1820B5D4-B5BF-4BDC-BD1A-899B6C681AB8}"/>
              </a:ext>
            </a:extLst>
          </p:cNvPr>
          <p:cNvSpPr txBox="1"/>
          <p:nvPr/>
        </p:nvSpPr>
        <p:spPr>
          <a:xfrm>
            <a:off x="2797502" y="1145393"/>
            <a:ext cx="335348" cy="3940374"/>
          </a:xfrm>
          <a:prstGeom prst="rect">
            <a:avLst/>
          </a:prstGeom>
          <a:noFill/>
        </p:spPr>
        <p:txBody>
          <a:bodyPr wrap="none" rtlCol="0">
            <a:spAutoFit/>
          </a:bodyPr>
          <a:lstStyle/>
          <a:p>
            <a:pPr>
              <a:lnSpc>
                <a:spcPct val="150000"/>
              </a:lnSpc>
            </a:pPr>
            <a:r>
              <a:rPr lang="es-ES" sz="1050" dirty="0"/>
              <a:t>0</a:t>
            </a:r>
          </a:p>
          <a:p>
            <a:pPr>
              <a:lnSpc>
                <a:spcPct val="150000"/>
              </a:lnSpc>
            </a:pPr>
            <a:r>
              <a:rPr lang="es-ES" sz="1050" dirty="0"/>
              <a:t>1</a:t>
            </a:r>
          </a:p>
          <a:p>
            <a:pPr>
              <a:lnSpc>
                <a:spcPct val="150000"/>
              </a:lnSpc>
            </a:pPr>
            <a:r>
              <a:rPr lang="es-ES" sz="1050" dirty="0"/>
              <a:t>2</a:t>
            </a:r>
          </a:p>
          <a:p>
            <a:pPr>
              <a:lnSpc>
                <a:spcPct val="150000"/>
              </a:lnSpc>
            </a:pPr>
            <a:r>
              <a:rPr lang="es-ES" sz="1050" dirty="0"/>
              <a:t>3</a:t>
            </a:r>
          </a:p>
          <a:p>
            <a:pPr>
              <a:lnSpc>
                <a:spcPct val="150000"/>
              </a:lnSpc>
            </a:pPr>
            <a:r>
              <a:rPr lang="es-ES" sz="1050" dirty="0"/>
              <a:t>4</a:t>
            </a:r>
          </a:p>
          <a:p>
            <a:pPr>
              <a:lnSpc>
                <a:spcPct val="150000"/>
              </a:lnSpc>
            </a:pPr>
            <a:r>
              <a:rPr lang="es-ES" sz="1050" dirty="0"/>
              <a:t>5</a:t>
            </a:r>
          </a:p>
          <a:p>
            <a:pPr>
              <a:lnSpc>
                <a:spcPct val="150000"/>
              </a:lnSpc>
            </a:pPr>
            <a:r>
              <a:rPr lang="es-ES" sz="1050" dirty="0"/>
              <a:t>6</a:t>
            </a:r>
          </a:p>
          <a:p>
            <a:pPr>
              <a:lnSpc>
                <a:spcPct val="150000"/>
              </a:lnSpc>
            </a:pPr>
            <a:r>
              <a:rPr lang="es-ES" sz="1050" dirty="0"/>
              <a:t>7</a:t>
            </a:r>
          </a:p>
          <a:p>
            <a:pPr>
              <a:lnSpc>
                <a:spcPct val="150000"/>
              </a:lnSpc>
            </a:pPr>
            <a:r>
              <a:rPr lang="es-ES" sz="1050" dirty="0"/>
              <a:t>8</a:t>
            </a:r>
          </a:p>
          <a:p>
            <a:pPr>
              <a:lnSpc>
                <a:spcPct val="150000"/>
              </a:lnSpc>
            </a:pPr>
            <a:r>
              <a:rPr lang="es-ES" sz="1050" dirty="0"/>
              <a:t>9</a:t>
            </a:r>
          </a:p>
          <a:p>
            <a:pPr>
              <a:lnSpc>
                <a:spcPct val="150000"/>
              </a:lnSpc>
            </a:pPr>
            <a:r>
              <a:rPr lang="es-ES" sz="1050" dirty="0"/>
              <a:t>10</a:t>
            </a:r>
          </a:p>
          <a:p>
            <a:pPr>
              <a:lnSpc>
                <a:spcPct val="150000"/>
              </a:lnSpc>
            </a:pPr>
            <a:r>
              <a:rPr lang="es-ES" sz="1050" dirty="0"/>
              <a:t>11</a:t>
            </a:r>
          </a:p>
          <a:p>
            <a:pPr>
              <a:lnSpc>
                <a:spcPct val="150000"/>
              </a:lnSpc>
            </a:pPr>
            <a:r>
              <a:rPr lang="es-ES" sz="1050" dirty="0"/>
              <a:t>12</a:t>
            </a:r>
          </a:p>
          <a:p>
            <a:pPr>
              <a:lnSpc>
                <a:spcPct val="150000"/>
              </a:lnSpc>
            </a:pPr>
            <a:r>
              <a:rPr lang="es-ES" sz="1050" dirty="0"/>
              <a:t>13</a:t>
            </a:r>
          </a:p>
          <a:p>
            <a:pPr>
              <a:lnSpc>
                <a:spcPct val="150000"/>
              </a:lnSpc>
            </a:pPr>
            <a:r>
              <a:rPr lang="es-ES" sz="1050" dirty="0"/>
              <a:t>14</a:t>
            </a:r>
          </a:p>
          <a:p>
            <a:pPr>
              <a:lnSpc>
                <a:spcPct val="150000"/>
              </a:lnSpc>
            </a:pPr>
            <a:r>
              <a:rPr lang="es-ES" sz="1050" dirty="0"/>
              <a:t>15</a:t>
            </a:r>
          </a:p>
        </p:txBody>
      </p:sp>
      <mc:AlternateContent xmlns:mc="http://schemas.openxmlformats.org/markup-compatibility/2006" xmlns:a14="http://schemas.microsoft.com/office/drawing/2010/main">
        <mc:Choice Requires="a14">
          <p:sp>
            <p:nvSpPr>
              <p:cNvPr id="6" name="Rectángulo 5">
                <a:extLst>
                  <a:ext uri="{FF2B5EF4-FFF2-40B4-BE49-F238E27FC236}">
                    <a16:creationId xmlns:a16="http://schemas.microsoft.com/office/drawing/2014/main" id="{AF1BA0E4-8E52-4CC9-883E-BED954B66772}"/>
                  </a:ext>
                </a:extLst>
              </p:cNvPr>
              <p:cNvSpPr/>
              <p:nvPr/>
            </p:nvSpPr>
            <p:spPr>
              <a:xfrm>
                <a:off x="3310016" y="961176"/>
                <a:ext cx="5800178" cy="368434"/>
              </a:xfrm>
              <a:prstGeom prst="rect">
                <a:avLst/>
              </a:prstGeom>
            </p:spPr>
            <p:txBody>
              <a:bodyPr wrap="none">
                <a:spAutoFit/>
              </a:bodyPr>
              <a:lstStyle/>
              <a:p>
                <a:pPr>
                  <a:lnSpc>
                    <a:spcPct val="107000"/>
                  </a:lnSpc>
                </a:pPr>
                <a14:m>
                  <m:oMath xmlns:m="http://schemas.openxmlformats.org/officeDocument/2006/math">
                    <m:r>
                      <a:rPr lang="es-ES" i="1" dirty="0" smtClean="0">
                        <a:latin typeface="Cambria Math" panose="02040503050406030204" pitchFamily="18" charset="0"/>
                        <a:ea typeface="Calibri" panose="020F0502020204030204" pitchFamily="34" charset="0"/>
                        <a:cs typeface="TimesNewRomanPSMT"/>
                      </a:rPr>
                      <m:t>𝑓</m:t>
                    </m:r>
                    <m:r>
                      <a:rPr lang="es-ES" i="1" dirty="0" smtClean="0">
                        <a:latin typeface="Cambria Math" panose="02040503050406030204" pitchFamily="18" charset="0"/>
                        <a:ea typeface="Calibri" panose="020F0502020204030204" pitchFamily="34" charset="0"/>
                        <a:cs typeface="TimesNewRomanPSMT"/>
                      </a:rPr>
                      <m:t>(</m:t>
                    </m:r>
                    <m:r>
                      <a:rPr lang="es-ES" i="1" dirty="0" smtClean="0">
                        <a:latin typeface="Cambria Math" panose="02040503050406030204" pitchFamily="18" charset="0"/>
                        <a:ea typeface="Calibri" panose="020F0502020204030204" pitchFamily="34" charset="0"/>
                        <a:cs typeface="TimesNewRomanPSMT"/>
                      </a:rPr>
                      <m:t>𝐺</m:t>
                    </m:r>
                    <m:r>
                      <a:rPr lang="es-ES" i="1" dirty="0" smtClean="0">
                        <a:latin typeface="Cambria Math" panose="02040503050406030204" pitchFamily="18" charset="0"/>
                        <a:ea typeface="Calibri" panose="020F0502020204030204" pitchFamily="34" charset="0"/>
                        <a:cs typeface="TimesNewRomanPSMT"/>
                      </a:rPr>
                      <m:t>,</m:t>
                    </m:r>
                    <m:r>
                      <a:rPr lang="es-ES" i="1" dirty="0" smtClean="0">
                        <a:latin typeface="Cambria Math" panose="02040503050406030204" pitchFamily="18" charset="0"/>
                        <a:ea typeface="Calibri" panose="020F0502020204030204" pitchFamily="34" charset="0"/>
                        <a:cs typeface="TimesNewRomanPSMT"/>
                      </a:rPr>
                      <m:t>𝐻</m:t>
                    </m:r>
                    <m:r>
                      <a:rPr lang="es-ES" i="1" dirty="0" smtClean="0">
                        <a:latin typeface="Cambria Math" panose="02040503050406030204" pitchFamily="18" charset="0"/>
                        <a:ea typeface="Calibri" panose="020F0502020204030204" pitchFamily="34" charset="0"/>
                        <a:cs typeface="TimesNewRomanPSMT"/>
                      </a:rPr>
                      <m:t>,</m:t>
                    </m:r>
                    <m:sSub>
                      <m:sSubPr>
                        <m:ctrlPr>
                          <a:rPr lang="es-ES" b="0" i="1" dirty="0" smtClean="0">
                            <a:latin typeface="Cambria Math" panose="02040503050406030204" pitchFamily="18" charset="0"/>
                            <a:ea typeface="Calibri" panose="020F0502020204030204" pitchFamily="34" charset="0"/>
                            <a:cs typeface="TimesNewRomanPSMT"/>
                          </a:rPr>
                        </m:ctrlPr>
                      </m:sSubPr>
                      <m:e>
                        <m:r>
                          <a:rPr lang="es-ES" i="1" dirty="0" smtClean="0">
                            <a:latin typeface="Cambria Math" panose="02040503050406030204" pitchFamily="18" charset="0"/>
                            <a:ea typeface="Calibri" panose="020F0502020204030204" pitchFamily="34" charset="0"/>
                            <a:cs typeface="TimesNewRomanPSMT"/>
                          </a:rPr>
                          <m:t>𝑇</m:t>
                        </m:r>
                      </m:e>
                      <m:sub>
                        <m:r>
                          <a:rPr lang="es-ES" i="1" dirty="0" smtClean="0">
                            <a:latin typeface="Cambria Math" panose="02040503050406030204" pitchFamily="18" charset="0"/>
                            <a:ea typeface="Calibri" panose="020F0502020204030204" pitchFamily="34" charset="0"/>
                            <a:cs typeface="TimesNewRomanPSMT"/>
                          </a:rPr>
                          <m:t>45</m:t>
                        </m:r>
                      </m:sub>
                    </m:sSub>
                    <m:r>
                      <a:rPr lang="es-ES" i="1" dirty="0" smtClean="0">
                        <a:latin typeface="Cambria Math" panose="02040503050406030204" pitchFamily="18" charset="0"/>
                        <a:ea typeface="Calibri" panose="020F0502020204030204" pitchFamily="34" charset="0"/>
                        <a:cs typeface="TimesNewRomanPSMT"/>
                      </a:rPr>
                      <m:t>,</m:t>
                    </m:r>
                    <m:sSub>
                      <m:sSubPr>
                        <m:ctrlPr>
                          <a:rPr lang="es-ES" b="0" i="1" dirty="0" smtClean="0">
                            <a:latin typeface="Cambria Math" panose="02040503050406030204" pitchFamily="18" charset="0"/>
                            <a:ea typeface="Calibri" panose="020F0502020204030204" pitchFamily="34" charset="0"/>
                            <a:cs typeface="TimesNewRomanPSMT"/>
                          </a:rPr>
                        </m:ctrlPr>
                      </m:sSubPr>
                      <m:e>
                        <m:r>
                          <a:rPr lang="es-ES" i="1" dirty="0" smtClean="0">
                            <a:latin typeface="Cambria Math" panose="02040503050406030204" pitchFamily="18" charset="0"/>
                            <a:ea typeface="Calibri" panose="020F0502020204030204" pitchFamily="34" charset="0"/>
                            <a:cs typeface="TimesNewRomanPSMT"/>
                          </a:rPr>
                          <m:t>𝑇</m:t>
                        </m:r>
                      </m:e>
                      <m:sub>
                        <m:r>
                          <a:rPr lang="es-ES" i="1" dirty="0" smtClean="0">
                            <a:latin typeface="Cambria Math" panose="02040503050406030204" pitchFamily="18" charset="0"/>
                            <a:ea typeface="Calibri" panose="020F0502020204030204" pitchFamily="34" charset="0"/>
                            <a:cs typeface="TimesNewRomanPSMT"/>
                          </a:rPr>
                          <m:t>60</m:t>
                        </m:r>
                      </m:sub>
                    </m:sSub>
                    <m:r>
                      <a:rPr lang="es-ES" i="1" dirty="0" smtClean="0">
                        <a:latin typeface="Cambria Math" panose="02040503050406030204" pitchFamily="18" charset="0"/>
                        <a:ea typeface="Calibri" panose="020F0502020204030204" pitchFamily="34" charset="0"/>
                        <a:cs typeface="TimesNewRomanPSMT"/>
                      </a:rPr>
                      <m:t>) </m:t>
                    </m:r>
                  </m:oMath>
                </a14:m>
                <a:r>
                  <a:rPr lang="es-ES" dirty="0">
                    <a:latin typeface="TimesNewRomanPSMT"/>
                    <a:ea typeface="Calibri" panose="020F0502020204030204" pitchFamily="34" charset="0"/>
                    <a:cs typeface="TimesNewRomanPSMT"/>
                  </a:rPr>
                  <a:t>=</a:t>
                </a:r>
                <a:r>
                  <a:rPr lang="en-US" dirty="0">
                    <a:latin typeface="Arial Unicode MS"/>
                    <a:ea typeface="Calibri" panose="020F0502020204030204" pitchFamily="34" charset="0"/>
                    <a:cs typeface="Times New Roman" panose="02020603050405020304" pitchFamily="18" charset="0"/>
                  </a:rPr>
                  <a:t>∑</a:t>
                </a:r>
                <a:r>
                  <a:rPr lang="es-ES" dirty="0">
                    <a:latin typeface="TimesNewRomanPSMT"/>
                    <a:ea typeface="Calibri" panose="020F0502020204030204" pitchFamily="34" charset="0"/>
                    <a:cs typeface="TimesNewRomanPSMT"/>
                  </a:rPr>
                  <a:t>m(3,6,7,10,11,12,14,15)+</a:t>
                </a:r>
                <a:r>
                  <a:rPr lang="en-US" dirty="0">
                    <a:latin typeface="Arial Unicode MS"/>
                    <a:ea typeface="Calibri" panose="020F0502020204030204" pitchFamily="34" charset="0"/>
                    <a:cs typeface="Times New Roman" panose="02020603050405020304" pitchFamily="18" charset="0"/>
                  </a:rPr>
                  <a:t> ∑ </a:t>
                </a:r>
                <a:r>
                  <a:rPr lang="en-US" dirty="0">
                    <a:latin typeface="TimesNewRomanPSMT"/>
                  </a:rPr>
                  <a:t>X(1,5,9,13)</a:t>
                </a:r>
                <a:endParaRPr lang="es-ES" dirty="0">
                  <a:latin typeface="TimesNewRomanPSMT"/>
                </a:endParaRPr>
              </a:p>
            </p:txBody>
          </p:sp>
        </mc:Choice>
        <mc:Fallback xmlns="">
          <p:sp>
            <p:nvSpPr>
              <p:cNvPr id="6" name="Rectángulo 5">
                <a:extLst>
                  <a:ext uri="{FF2B5EF4-FFF2-40B4-BE49-F238E27FC236}">
                    <a16:creationId xmlns:a16="http://schemas.microsoft.com/office/drawing/2014/main" id="{AF1BA0E4-8E52-4CC9-883E-BED954B66772}"/>
                  </a:ext>
                </a:extLst>
              </p:cNvPr>
              <p:cNvSpPr>
                <a:spLocks noRot="1" noChangeAspect="1" noMove="1" noResize="1" noEditPoints="1" noAdjustHandles="1" noChangeArrowheads="1" noChangeShapeType="1" noTextEdit="1"/>
              </p:cNvSpPr>
              <p:nvPr/>
            </p:nvSpPr>
            <p:spPr>
              <a:xfrm>
                <a:off x="3310016" y="961176"/>
                <a:ext cx="5800178" cy="368434"/>
              </a:xfrm>
              <a:prstGeom prst="rect">
                <a:avLst/>
              </a:prstGeom>
              <a:blipFill>
                <a:blip r:embed="rId2"/>
                <a:stretch>
                  <a:fillRect l="-315" t="-10000" r="-315" b="-26667"/>
                </a:stretch>
              </a:blipFill>
            </p:spPr>
            <p:txBody>
              <a:bodyPr/>
              <a:lstStyle/>
              <a:p>
                <a:r>
                  <a:rPr lang="es-ES">
                    <a:noFill/>
                  </a:rPr>
                  <a:t> </a:t>
                </a:r>
              </a:p>
            </p:txBody>
          </p:sp>
        </mc:Fallback>
      </mc:AlternateContent>
      <p:graphicFrame>
        <p:nvGraphicFramePr>
          <p:cNvPr id="7" name="Tabla 6">
            <a:extLst>
              <a:ext uri="{FF2B5EF4-FFF2-40B4-BE49-F238E27FC236}">
                <a16:creationId xmlns:a16="http://schemas.microsoft.com/office/drawing/2014/main" id="{F5732F8E-78E0-4512-A6B4-05AF6D1470FD}"/>
              </a:ext>
            </a:extLst>
          </p:cNvPr>
          <p:cNvGraphicFramePr>
            <a:graphicFrameLocks noGrp="1"/>
          </p:cNvGraphicFramePr>
          <p:nvPr>
            <p:extLst>
              <p:ext uri="{D42A27DB-BD31-4B8C-83A1-F6EECF244321}">
                <p14:modId xmlns:p14="http://schemas.microsoft.com/office/powerpoint/2010/main" val="1502903708"/>
              </p:ext>
            </p:extLst>
          </p:nvPr>
        </p:nvGraphicFramePr>
        <p:xfrm>
          <a:off x="4013900" y="2274128"/>
          <a:ext cx="4230644" cy="1672212"/>
        </p:xfrm>
        <a:graphic>
          <a:graphicData uri="http://schemas.openxmlformats.org/drawingml/2006/table">
            <a:tbl>
              <a:tblPr firstRow="1" bandRow="1">
                <a:tableStyleId>{5940675A-B579-460E-94D1-54222C63F5DA}</a:tableStyleId>
              </a:tblPr>
              <a:tblGrid>
                <a:gridCol w="1057661">
                  <a:extLst>
                    <a:ext uri="{9D8B030D-6E8A-4147-A177-3AD203B41FA5}">
                      <a16:colId xmlns:a16="http://schemas.microsoft.com/office/drawing/2014/main" val="1960818796"/>
                    </a:ext>
                  </a:extLst>
                </a:gridCol>
                <a:gridCol w="1057661">
                  <a:extLst>
                    <a:ext uri="{9D8B030D-6E8A-4147-A177-3AD203B41FA5}">
                      <a16:colId xmlns:a16="http://schemas.microsoft.com/office/drawing/2014/main" val="1798018767"/>
                    </a:ext>
                  </a:extLst>
                </a:gridCol>
                <a:gridCol w="1057661">
                  <a:extLst>
                    <a:ext uri="{9D8B030D-6E8A-4147-A177-3AD203B41FA5}">
                      <a16:colId xmlns:a16="http://schemas.microsoft.com/office/drawing/2014/main" val="369861174"/>
                    </a:ext>
                  </a:extLst>
                </a:gridCol>
                <a:gridCol w="1057661">
                  <a:extLst>
                    <a:ext uri="{9D8B030D-6E8A-4147-A177-3AD203B41FA5}">
                      <a16:colId xmlns:a16="http://schemas.microsoft.com/office/drawing/2014/main" val="13575016"/>
                    </a:ext>
                  </a:extLst>
                </a:gridCol>
              </a:tblGrid>
              <a:tr h="418053">
                <a:tc>
                  <a:txBody>
                    <a:bodyPr/>
                    <a:lstStyle/>
                    <a:p>
                      <a:pPr algn="r"/>
                      <a:r>
                        <a:rPr lang="es-ES" sz="1200" b="1" dirty="0">
                          <a:solidFill>
                            <a:srgbClr val="7030A0"/>
                          </a:solidFill>
                        </a:rPr>
                        <a:t>0</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3</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2</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28328204"/>
                  </a:ext>
                </a:extLst>
              </a:tr>
              <a:tr h="418053">
                <a:tc>
                  <a:txBody>
                    <a:bodyPr/>
                    <a:lstStyle/>
                    <a:p>
                      <a:pPr algn="r"/>
                      <a:r>
                        <a:rPr lang="es-ES" sz="1200" b="1" dirty="0">
                          <a:solidFill>
                            <a:srgbClr val="7030A0"/>
                          </a:solidFill>
                        </a:rPr>
                        <a:t>4</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5</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7</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6</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10099308"/>
                  </a:ext>
                </a:extLst>
              </a:tr>
              <a:tr h="418053">
                <a:tc>
                  <a:txBody>
                    <a:bodyPr/>
                    <a:lstStyle/>
                    <a:p>
                      <a:pPr algn="r"/>
                      <a:r>
                        <a:rPr lang="es-ES" sz="1200" b="1" dirty="0">
                          <a:solidFill>
                            <a:srgbClr val="7030A0"/>
                          </a:solidFill>
                        </a:rPr>
                        <a:t>12</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13</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15</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14</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20124249"/>
                  </a:ext>
                </a:extLst>
              </a:tr>
              <a:tr h="418053">
                <a:tc>
                  <a:txBody>
                    <a:bodyPr/>
                    <a:lstStyle/>
                    <a:p>
                      <a:pPr algn="r"/>
                      <a:r>
                        <a:rPr lang="es-ES" sz="1200" b="1" dirty="0">
                          <a:solidFill>
                            <a:srgbClr val="7030A0"/>
                          </a:solidFill>
                        </a:rPr>
                        <a:t>8</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9</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11</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10</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78700675"/>
                  </a:ext>
                </a:extLst>
              </a:tr>
            </a:tbl>
          </a:graphicData>
        </a:graphic>
      </p:graphicFrame>
      <p:graphicFrame>
        <p:nvGraphicFramePr>
          <p:cNvPr id="8" name="Tabla 6">
            <a:extLst>
              <a:ext uri="{FF2B5EF4-FFF2-40B4-BE49-F238E27FC236}">
                <a16:creationId xmlns:a16="http://schemas.microsoft.com/office/drawing/2014/main" id="{83D4C72D-D2E0-4147-88D0-FC93579C107C}"/>
              </a:ext>
            </a:extLst>
          </p:cNvPr>
          <p:cNvGraphicFramePr>
            <a:graphicFrameLocks noGrp="1"/>
          </p:cNvGraphicFramePr>
          <p:nvPr>
            <p:extLst>
              <p:ext uri="{D42A27DB-BD31-4B8C-83A1-F6EECF244321}">
                <p14:modId xmlns:p14="http://schemas.microsoft.com/office/powerpoint/2010/main" val="4171271121"/>
              </p:ext>
            </p:extLst>
          </p:nvPr>
        </p:nvGraphicFramePr>
        <p:xfrm>
          <a:off x="3938470" y="2343942"/>
          <a:ext cx="4230644" cy="1672212"/>
        </p:xfrm>
        <a:graphic>
          <a:graphicData uri="http://schemas.openxmlformats.org/drawingml/2006/table">
            <a:tbl>
              <a:tblPr firstRow="1" bandRow="1">
                <a:tableStyleId>{5940675A-B579-460E-94D1-54222C63F5DA}</a:tableStyleId>
              </a:tblPr>
              <a:tblGrid>
                <a:gridCol w="1057661">
                  <a:extLst>
                    <a:ext uri="{9D8B030D-6E8A-4147-A177-3AD203B41FA5}">
                      <a16:colId xmlns:a16="http://schemas.microsoft.com/office/drawing/2014/main" val="1960818796"/>
                    </a:ext>
                  </a:extLst>
                </a:gridCol>
                <a:gridCol w="1057661">
                  <a:extLst>
                    <a:ext uri="{9D8B030D-6E8A-4147-A177-3AD203B41FA5}">
                      <a16:colId xmlns:a16="http://schemas.microsoft.com/office/drawing/2014/main" val="1798018767"/>
                    </a:ext>
                  </a:extLst>
                </a:gridCol>
                <a:gridCol w="1057661">
                  <a:extLst>
                    <a:ext uri="{9D8B030D-6E8A-4147-A177-3AD203B41FA5}">
                      <a16:colId xmlns:a16="http://schemas.microsoft.com/office/drawing/2014/main" val="369861174"/>
                    </a:ext>
                  </a:extLst>
                </a:gridCol>
                <a:gridCol w="1057661">
                  <a:extLst>
                    <a:ext uri="{9D8B030D-6E8A-4147-A177-3AD203B41FA5}">
                      <a16:colId xmlns:a16="http://schemas.microsoft.com/office/drawing/2014/main" val="13575016"/>
                    </a:ext>
                  </a:extLst>
                </a:gridCol>
              </a:tblGrid>
              <a:tr h="418053">
                <a:tc>
                  <a:txBody>
                    <a:bodyPr/>
                    <a:lstStyle/>
                    <a:p>
                      <a:pPr algn="ctr"/>
                      <a:r>
                        <a:rPr lang="es-ES" sz="2000" dirty="0"/>
                        <a:t>0</a:t>
                      </a:r>
                    </a:p>
                  </a:txBody>
                  <a:tcPr marL="103082" marR="103082" marT="51541" marB="51541"/>
                </a:tc>
                <a:tc>
                  <a:txBody>
                    <a:bodyPr/>
                    <a:lstStyle/>
                    <a:p>
                      <a:pPr algn="ctr"/>
                      <a:r>
                        <a:rPr lang="es-ES" sz="2000" dirty="0"/>
                        <a:t>X</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0</a:t>
                      </a:r>
                    </a:p>
                  </a:txBody>
                  <a:tcPr marL="103082" marR="103082" marT="51541" marB="51541"/>
                </a:tc>
                <a:extLst>
                  <a:ext uri="{0D108BD9-81ED-4DB2-BD59-A6C34878D82A}">
                    <a16:rowId xmlns:a16="http://schemas.microsoft.com/office/drawing/2014/main" val="4228328204"/>
                  </a:ext>
                </a:extLst>
              </a:tr>
              <a:tr h="418053">
                <a:tc>
                  <a:txBody>
                    <a:bodyPr/>
                    <a:lstStyle/>
                    <a:p>
                      <a:pPr algn="ctr"/>
                      <a:r>
                        <a:rPr lang="es-ES" sz="2000" dirty="0"/>
                        <a:t>0</a:t>
                      </a:r>
                    </a:p>
                  </a:txBody>
                  <a:tcPr marL="103082" marR="103082" marT="51541" marB="51541"/>
                </a:tc>
                <a:tc>
                  <a:txBody>
                    <a:bodyPr/>
                    <a:lstStyle/>
                    <a:p>
                      <a:pPr algn="ctr"/>
                      <a:r>
                        <a:rPr lang="es-ES" sz="2000" dirty="0"/>
                        <a:t>X</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1</a:t>
                      </a:r>
                    </a:p>
                  </a:txBody>
                  <a:tcPr marL="103082" marR="103082" marT="51541" marB="51541"/>
                </a:tc>
                <a:extLst>
                  <a:ext uri="{0D108BD9-81ED-4DB2-BD59-A6C34878D82A}">
                    <a16:rowId xmlns:a16="http://schemas.microsoft.com/office/drawing/2014/main" val="4110099308"/>
                  </a:ext>
                </a:extLst>
              </a:tr>
              <a:tr h="418053">
                <a:tc>
                  <a:txBody>
                    <a:bodyPr/>
                    <a:lstStyle/>
                    <a:p>
                      <a:pPr algn="ctr"/>
                      <a:r>
                        <a:rPr lang="es-ES" sz="2000" dirty="0"/>
                        <a:t>1</a:t>
                      </a:r>
                    </a:p>
                  </a:txBody>
                  <a:tcPr marL="103082" marR="103082" marT="51541" marB="51541"/>
                </a:tc>
                <a:tc>
                  <a:txBody>
                    <a:bodyPr/>
                    <a:lstStyle/>
                    <a:p>
                      <a:pPr algn="ctr"/>
                      <a:r>
                        <a:rPr lang="es-ES" sz="2000" dirty="0"/>
                        <a:t>X</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1</a:t>
                      </a:r>
                    </a:p>
                  </a:txBody>
                  <a:tcPr marL="103082" marR="103082" marT="51541" marB="51541"/>
                </a:tc>
                <a:extLst>
                  <a:ext uri="{0D108BD9-81ED-4DB2-BD59-A6C34878D82A}">
                    <a16:rowId xmlns:a16="http://schemas.microsoft.com/office/drawing/2014/main" val="2120124249"/>
                  </a:ext>
                </a:extLst>
              </a:tr>
              <a:tr h="418053">
                <a:tc>
                  <a:txBody>
                    <a:bodyPr/>
                    <a:lstStyle/>
                    <a:p>
                      <a:pPr algn="ctr"/>
                      <a:r>
                        <a:rPr lang="es-ES" sz="2000" dirty="0"/>
                        <a:t>0</a:t>
                      </a:r>
                    </a:p>
                  </a:txBody>
                  <a:tcPr marL="103082" marR="103082" marT="51541" marB="51541"/>
                </a:tc>
                <a:tc>
                  <a:txBody>
                    <a:bodyPr/>
                    <a:lstStyle/>
                    <a:p>
                      <a:pPr algn="ctr"/>
                      <a:r>
                        <a:rPr lang="es-ES" sz="2000" dirty="0"/>
                        <a:t>X</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1</a:t>
                      </a:r>
                    </a:p>
                  </a:txBody>
                  <a:tcPr marL="103082" marR="103082" marT="51541" marB="51541"/>
                </a:tc>
                <a:extLst>
                  <a:ext uri="{0D108BD9-81ED-4DB2-BD59-A6C34878D82A}">
                    <a16:rowId xmlns:a16="http://schemas.microsoft.com/office/drawing/2014/main" val="3078700675"/>
                  </a:ext>
                </a:extLst>
              </a:tr>
            </a:tbl>
          </a:graphicData>
        </a:graphic>
      </p:graphicFrame>
      <p:cxnSp>
        <p:nvCxnSpPr>
          <p:cNvPr id="9" name="Conector recto 8">
            <a:extLst>
              <a:ext uri="{FF2B5EF4-FFF2-40B4-BE49-F238E27FC236}">
                <a16:creationId xmlns:a16="http://schemas.microsoft.com/office/drawing/2014/main" id="{2B214270-5402-41E1-862B-61F4889D9082}"/>
              </a:ext>
            </a:extLst>
          </p:cNvPr>
          <p:cNvCxnSpPr/>
          <p:nvPr/>
        </p:nvCxnSpPr>
        <p:spPr>
          <a:xfrm flipH="1" flipV="1">
            <a:off x="3628908" y="2048667"/>
            <a:ext cx="314325" cy="314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Elipse 9">
            <a:extLst>
              <a:ext uri="{FF2B5EF4-FFF2-40B4-BE49-F238E27FC236}">
                <a16:creationId xmlns:a16="http://schemas.microsoft.com/office/drawing/2014/main" id="{5D94D82E-6B4E-408D-AD24-EB18D9126778}"/>
              </a:ext>
            </a:extLst>
          </p:cNvPr>
          <p:cNvSpPr/>
          <p:nvPr/>
        </p:nvSpPr>
        <p:spPr>
          <a:xfrm>
            <a:off x="6125786" y="2742281"/>
            <a:ext cx="1860533" cy="854077"/>
          </a:xfrm>
          <a:prstGeom prst="ellipse">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nvGrpSpPr>
          <p:cNvPr id="11" name="Grupo 10">
            <a:extLst>
              <a:ext uri="{FF2B5EF4-FFF2-40B4-BE49-F238E27FC236}">
                <a16:creationId xmlns:a16="http://schemas.microsoft.com/office/drawing/2014/main" id="{9926A649-80DF-4394-A210-B7D1EAB73595}"/>
              </a:ext>
            </a:extLst>
          </p:cNvPr>
          <p:cNvGrpSpPr/>
          <p:nvPr/>
        </p:nvGrpSpPr>
        <p:grpSpPr>
          <a:xfrm>
            <a:off x="3310016" y="1875710"/>
            <a:ext cx="4609551" cy="2163529"/>
            <a:chOff x="1606812" y="3363482"/>
            <a:chExt cx="6146067" cy="2884704"/>
          </a:xfrm>
        </p:grpSpPr>
        <p:sp>
          <p:nvSpPr>
            <p:cNvPr id="12" name="CuadroTexto 11">
              <a:extLst>
                <a:ext uri="{FF2B5EF4-FFF2-40B4-BE49-F238E27FC236}">
                  <a16:creationId xmlns:a16="http://schemas.microsoft.com/office/drawing/2014/main" id="{C16A1893-2A4D-48B8-9B16-DF1147A8ED83}"/>
                </a:ext>
              </a:extLst>
            </p:cNvPr>
            <p:cNvSpPr txBox="1"/>
            <p:nvPr/>
          </p:nvSpPr>
          <p:spPr>
            <a:xfrm>
              <a:off x="1606812" y="3581401"/>
              <a:ext cx="784831" cy="553997"/>
            </a:xfrm>
            <a:prstGeom prst="rect">
              <a:avLst/>
            </a:prstGeom>
            <a:noFill/>
          </p:spPr>
          <p:txBody>
            <a:bodyPr wrap="none" rtlCol="0">
              <a:spAutoFit/>
            </a:bodyPr>
            <a:lstStyle/>
            <a:p>
              <a:r>
                <a:rPr lang="es-ES" sz="2000" dirty="0"/>
                <a:t>GH</a:t>
              </a:r>
            </a:p>
          </p:txBody>
        </p:sp>
        <p:sp>
          <p:nvSpPr>
            <p:cNvPr id="13" name="CuadroTexto 12">
              <a:extLst>
                <a:ext uri="{FF2B5EF4-FFF2-40B4-BE49-F238E27FC236}">
                  <a16:creationId xmlns:a16="http://schemas.microsoft.com/office/drawing/2014/main" id="{C4D77FD4-C263-4297-B902-908C7D297E21}"/>
                </a:ext>
              </a:extLst>
            </p:cNvPr>
            <p:cNvSpPr txBox="1"/>
            <p:nvPr/>
          </p:nvSpPr>
          <p:spPr>
            <a:xfrm>
              <a:off x="1732299" y="4033738"/>
              <a:ext cx="643765" cy="553997"/>
            </a:xfrm>
            <a:prstGeom prst="rect">
              <a:avLst/>
            </a:prstGeom>
            <a:noFill/>
          </p:spPr>
          <p:txBody>
            <a:bodyPr wrap="none" rtlCol="0">
              <a:spAutoFit/>
            </a:bodyPr>
            <a:lstStyle/>
            <a:p>
              <a:r>
                <a:rPr lang="es-ES" sz="2100" dirty="0"/>
                <a:t>00</a:t>
              </a:r>
            </a:p>
          </p:txBody>
        </p:sp>
        <p:sp>
          <p:nvSpPr>
            <p:cNvPr id="14" name="CuadroTexto 13">
              <a:extLst>
                <a:ext uri="{FF2B5EF4-FFF2-40B4-BE49-F238E27FC236}">
                  <a16:creationId xmlns:a16="http://schemas.microsoft.com/office/drawing/2014/main" id="{5470C697-FFA2-4B5F-A387-5AFCD2AC1888}"/>
                </a:ext>
              </a:extLst>
            </p:cNvPr>
            <p:cNvSpPr txBox="1"/>
            <p:nvPr/>
          </p:nvSpPr>
          <p:spPr>
            <a:xfrm>
              <a:off x="1716629" y="4561826"/>
              <a:ext cx="643765" cy="553997"/>
            </a:xfrm>
            <a:prstGeom prst="rect">
              <a:avLst/>
            </a:prstGeom>
            <a:noFill/>
          </p:spPr>
          <p:txBody>
            <a:bodyPr wrap="none" rtlCol="0">
              <a:spAutoFit/>
            </a:bodyPr>
            <a:lstStyle/>
            <a:p>
              <a:r>
                <a:rPr lang="es-ES" sz="2100" dirty="0"/>
                <a:t>01</a:t>
              </a:r>
            </a:p>
          </p:txBody>
        </p:sp>
        <p:sp>
          <p:nvSpPr>
            <p:cNvPr id="15" name="CuadroTexto 14">
              <a:extLst>
                <a:ext uri="{FF2B5EF4-FFF2-40B4-BE49-F238E27FC236}">
                  <a16:creationId xmlns:a16="http://schemas.microsoft.com/office/drawing/2014/main" id="{AA6A3950-B15E-4266-915E-E622AE282BA9}"/>
                </a:ext>
              </a:extLst>
            </p:cNvPr>
            <p:cNvSpPr txBox="1"/>
            <p:nvPr/>
          </p:nvSpPr>
          <p:spPr>
            <a:xfrm>
              <a:off x="1701559" y="5128008"/>
              <a:ext cx="617092" cy="553997"/>
            </a:xfrm>
            <a:prstGeom prst="rect">
              <a:avLst/>
            </a:prstGeom>
            <a:noFill/>
          </p:spPr>
          <p:txBody>
            <a:bodyPr wrap="none" rtlCol="0">
              <a:spAutoFit/>
            </a:bodyPr>
            <a:lstStyle/>
            <a:p>
              <a:r>
                <a:rPr lang="es-ES" sz="2100" dirty="0"/>
                <a:t>11</a:t>
              </a:r>
            </a:p>
          </p:txBody>
        </p:sp>
        <p:sp>
          <p:nvSpPr>
            <p:cNvPr id="16" name="CuadroTexto 15">
              <a:extLst>
                <a:ext uri="{FF2B5EF4-FFF2-40B4-BE49-F238E27FC236}">
                  <a16:creationId xmlns:a16="http://schemas.microsoft.com/office/drawing/2014/main" id="{8A01C0C1-1816-439E-91EC-A0BF0D92DD55}"/>
                </a:ext>
              </a:extLst>
            </p:cNvPr>
            <p:cNvSpPr txBox="1"/>
            <p:nvPr/>
          </p:nvSpPr>
          <p:spPr>
            <a:xfrm>
              <a:off x="1702416" y="5694189"/>
              <a:ext cx="643765" cy="553997"/>
            </a:xfrm>
            <a:prstGeom prst="rect">
              <a:avLst/>
            </a:prstGeom>
            <a:noFill/>
          </p:spPr>
          <p:txBody>
            <a:bodyPr wrap="none" rtlCol="0">
              <a:spAutoFit/>
            </a:bodyPr>
            <a:lstStyle/>
            <a:p>
              <a:r>
                <a:rPr lang="es-ES" sz="2100" dirty="0"/>
                <a:t>10</a:t>
              </a:r>
            </a:p>
          </p:txBody>
        </p:sp>
        <p:grpSp>
          <p:nvGrpSpPr>
            <p:cNvPr id="17" name="Grupo 16">
              <a:extLst>
                <a:ext uri="{FF2B5EF4-FFF2-40B4-BE49-F238E27FC236}">
                  <a16:creationId xmlns:a16="http://schemas.microsoft.com/office/drawing/2014/main" id="{7D9E0718-70E5-45AA-AF22-D3F8877479F4}"/>
                </a:ext>
              </a:extLst>
            </p:cNvPr>
            <p:cNvGrpSpPr/>
            <p:nvPr/>
          </p:nvGrpSpPr>
          <p:grpSpPr>
            <a:xfrm>
              <a:off x="2065562" y="3363482"/>
              <a:ext cx="5687317" cy="720440"/>
              <a:chOff x="2065562" y="3363482"/>
              <a:chExt cx="5687317" cy="720440"/>
            </a:xfrm>
          </p:grpSpPr>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4C3F7F00-98B4-42B6-8155-496F28EBC3EF}"/>
                      </a:ext>
                    </a:extLst>
                  </p:cNvPr>
                  <p:cNvSpPr txBox="1"/>
                  <p:nvPr/>
                </p:nvSpPr>
                <p:spPr>
                  <a:xfrm>
                    <a:off x="2065562" y="3363482"/>
                    <a:ext cx="1049860" cy="4514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𝑇</m:t>
                          </m:r>
                          <m:r>
                            <a:rPr lang="es-ES" sz="1600" b="0" i="1" baseline="-25000" smtClean="0">
                              <a:latin typeface="Cambria Math" panose="02040503050406030204" pitchFamily="18" charset="0"/>
                            </a:rPr>
                            <m:t>45</m:t>
                          </m:r>
                          <m:r>
                            <a:rPr lang="es-ES" sz="1600" i="1">
                              <a:latin typeface="Cambria Math" panose="02040503050406030204" pitchFamily="18" charset="0"/>
                            </a:rPr>
                            <m:t>𝑇</m:t>
                          </m:r>
                          <m:r>
                            <a:rPr lang="es-ES" sz="1600" b="0" i="1" baseline="-25000" smtClean="0">
                              <a:latin typeface="Cambria Math" panose="02040503050406030204" pitchFamily="18" charset="0"/>
                            </a:rPr>
                            <m:t>60</m:t>
                          </m:r>
                        </m:oMath>
                      </m:oMathPara>
                    </a14:m>
                    <a:endParaRPr lang="es-ES" sz="1600" dirty="0"/>
                  </a:p>
                </p:txBody>
              </p:sp>
            </mc:Choice>
            <mc:Fallback xmlns="">
              <p:sp>
                <p:nvSpPr>
                  <p:cNvPr id="18" name="CuadroTexto 17">
                    <a:extLst>
                      <a:ext uri="{FF2B5EF4-FFF2-40B4-BE49-F238E27FC236}">
                        <a16:creationId xmlns:a16="http://schemas.microsoft.com/office/drawing/2014/main" id="{4C3F7F00-98B4-42B6-8155-496F28EBC3EF}"/>
                      </a:ext>
                    </a:extLst>
                  </p:cNvPr>
                  <p:cNvSpPr txBox="1">
                    <a:spLocks noRot="1" noChangeAspect="1" noMove="1" noResize="1" noEditPoints="1" noAdjustHandles="1" noChangeArrowheads="1" noChangeShapeType="1" noTextEdit="1"/>
                  </p:cNvSpPr>
                  <p:nvPr/>
                </p:nvSpPr>
                <p:spPr>
                  <a:xfrm>
                    <a:off x="2065562" y="3363482"/>
                    <a:ext cx="1049860" cy="451406"/>
                  </a:xfrm>
                  <a:prstGeom prst="rect">
                    <a:avLst/>
                  </a:prstGeom>
                  <a:blipFill>
                    <a:blip r:embed="rId3"/>
                    <a:stretch>
                      <a:fillRect/>
                    </a:stretch>
                  </a:blipFill>
                </p:spPr>
                <p:txBody>
                  <a:bodyPr/>
                  <a:lstStyle/>
                  <a:p>
                    <a:r>
                      <a:rPr lang="es-ES">
                        <a:noFill/>
                      </a:rPr>
                      <a:t> </a:t>
                    </a:r>
                  </a:p>
                </p:txBody>
              </p:sp>
            </mc:Fallback>
          </mc:AlternateContent>
          <p:sp>
            <p:nvSpPr>
              <p:cNvPr id="19" name="CuadroTexto 18">
                <a:extLst>
                  <a:ext uri="{FF2B5EF4-FFF2-40B4-BE49-F238E27FC236}">
                    <a16:creationId xmlns:a16="http://schemas.microsoft.com/office/drawing/2014/main" id="{35E916EA-4FB9-49B6-B387-DCB950F1D725}"/>
                  </a:ext>
                </a:extLst>
              </p:cNvPr>
              <p:cNvSpPr txBox="1"/>
              <p:nvPr/>
            </p:nvSpPr>
            <p:spPr>
              <a:xfrm>
                <a:off x="2956023" y="3529925"/>
                <a:ext cx="643765" cy="553997"/>
              </a:xfrm>
              <a:prstGeom prst="rect">
                <a:avLst/>
              </a:prstGeom>
              <a:noFill/>
            </p:spPr>
            <p:txBody>
              <a:bodyPr wrap="none" rtlCol="0">
                <a:spAutoFit/>
              </a:bodyPr>
              <a:lstStyle/>
              <a:p>
                <a:r>
                  <a:rPr lang="es-ES" sz="2100" dirty="0"/>
                  <a:t>00</a:t>
                </a:r>
              </a:p>
            </p:txBody>
          </p:sp>
          <p:sp>
            <p:nvSpPr>
              <p:cNvPr id="20" name="CuadroTexto 19">
                <a:extLst>
                  <a:ext uri="{FF2B5EF4-FFF2-40B4-BE49-F238E27FC236}">
                    <a16:creationId xmlns:a16="http://schemas.microsoft.com/office/drawing/2014/main" id="{EEFF0191-28B7-40E8-BB8E-52A6A8FD2D83}"/>
                  </a:ext>
                </a:extLst>
              </p:cNvPr>
              <p:cNvSpPr txBox="1"/>
              <p:nvPr/>
            </p:nvSpPr>
            <p:spPr>
              <a:xfrm>
                <a:off x="4257661" y="3459718"/>
                <a:ext cx="643765" cy="553997"/>
              </a:xfrm>
              <a:prstGeom prst="rect">
                <a:avLst/>
              </a:prstGeom>
              <a:noFill/>
            </p:spPr>
            <p:txBody>
              <a:bodyPr wrap="none" rtlCol="0">
                <a:spAutoFit/>
              </a:bodyPr>
              <a:lstStyle/>
              <a:p>
                <a:r>
                  <a:rPr lang="es-ES" sz="2100" dirty="0"/>
                  <a:t>01</a:t>
                </a:r>
              </a:p>
            </p:txBody>
          </p:sp>
          <p:sp>
            <p:nvSpPr>
              <p:cNvPr id="21" name="CuadroTexto 20">
                <a:extLst>
                  <a:ext uri="{FF2B5EF4-FFF2-40B4-BE49-F238E27FC236}">
                    <a16:creationId xmlns:a16="http://schemas.microsoft.com/office/drawing/2014/main" id="{5D4A4284-4FCD-4296-A028-99C32C266448}"/>
                  </a:ext>
                </a:extLst>
              </p:cNvPr>
              <p:cNvSpPr txBox="1"/>
              <p:nvPr/>
            </p:nvSpPr>
            <p:spPr>
              <a:xfrm>
                <a:off x="5593892" y="3459718"/>
                <a:ext cx="617092" cy="553997"/>
              </a:xfrm>
              <a:prstGeom prst="rect">
                <a:avLst/>
              </a:prstGeom>
              <a:noFill/>
            </p:spPr>
            <p:txBody>
              <a:bodyPr wrap="none" rtlCol="0">
                <a:spAutoFit/>
              </a:bodyPr>
              <a:lstStyle/>
              <a:p>
                <a:r>
                  <a:rPr lang="es-ES" sz="2100" dirty="0"/>
                  <a:t>11</a:t>
                </a:r>
              </a:p>
            </p:txBody>
          </p:sp>
          <p:sp>
            <p:nvSpPr>
              <p:cNvPr id="22" name="CuadroTexto 21">
                <a:extLst>
                  <a:ext uri="{FF2B5EF4-FFF2-40B4-BE49-F238E27FC236}">
                    <a16:creationId xmlns:a16="http://schemas.microsoft.com/office/drawing/2014/main" id="{B2FAAA2A-1353-485D-AA2C-A311E5F45A9E}"/>
                  </a:ext>
                </a:extLst>
              </p:cNvPr>
              <p:cNvSpPr txBox="1"/>
              <p:nvPr/>
            </p:nvSpPr>
            <p:spPr>
              <a:xfrm>
                <a:off x="7109114" y="3529925"/>
                <a:ext cx="643765" cy="553997"/>
              </a:xfrm>
              <a:prstGeom prst="rect">
                <a:avLst/>
              </a:prstGeom>
              <a:noFill/>
            </p:spPr>
            <p:txBody>
              <a:bodyPr wrap="none" rtlCol="0">
                <a:spAutoFit/>
              </a:bodyPr>
              <a:lstStyle/>
              <a:p>
                <a:r>
                  <a:rPr lang="es-ES" sz="2100" dirty="0"/>
                  <a:t>10</a:t>
                </a:r>
              </a:p>
            </p:txBody>
          </p:sp>
        </p:grpSp>
      </p:grpSp>
      <mc:AlternateContent xmlns:mc="http://schemas.openxmlformats.org/markup-compatibility/2006" xmlns:a14="http://schemas.microsoft.com/office/drawing/2010/main">
        <mc:Choice Requires="a14">
          <p:sp>
            <p:nvSpPr>
              <p:cNvPr id="23" name="CuadroTexto 22">
                <a:extLst>
                  <a:ext uri="{FF2B5EF4-FFF2-40B4-BE49-F238E27FC236}">
                    <a16:creationId xmlns:a16="http://schemas.microsoft.com/office/drawing/2014/main" id="{EACA4D2B-AE16-48D8-906F-1F5910E5F699}"/>
                  </a:ext>
                </a:extLst>
              </p:cNvPr>
              <p:cNvSpPr txBox="1"/>
              <p:nvPr/>
            </p:nvSpPr>
            <p:spPr>
              <a:xfrm>
                <a:off x="8314744" y="2794264"/>
                <a:ext cx="569197" cy="328295"/>
              </a:xfrm>
              <a:prstGeom prst="rect">
                <a:avLst/>
              </a:prstGeom>
              <a:solidFill>
                <a:srgbClr val="CBD8EF"/>
              </a:solidFill>
              <a:ln>
                <a:solidFill>
                  <a:schemeClr val="accent1">
                    <a:shade val="50000"/>
                  </a:schemeClr>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s-ES" sz="1500" b="0" i="1" smtClean="0">
                          <a:latin typeface="Cambria Math" panose="02040503050406030204" pitchFamily="18" charset="0"/>
                        </a:rPr>
                        <m:t>𝐻𝑇</m:t>
                      </m:r>
                      <m:r>
                        <a:rPr lang="es-ES" sz="1500" b="0" i="1" baseline="-25000" smtClean="0">
                          <a:latin typeface="Cambria Math" panose="02040503050406030204" pitchFamily="18" charset="0"/>
                        </a:rPr>
                        <m:t>45</m:t>
                      </m:r>
                    </m:oMath>
                  </m:oMathPara>
                </a14:m>
                <a:endParaRPr lang="es-ES" sz="1500" baseline="-25000" dirty="0"/>
              </a:p>
            </p:txBody>
          </p:sp>
        </mc:Choice>
        <mc:Fallback xmlns="">
          <p:sp>
            <p:nvSpPr>
              <p:cNvPr id="23" name="CuadroTexto 22">
                <a:extLst>
                  <a:ext uri="{FF2B5EF4-FFF2-40B4-BE49-F238E27FC236}">
                    <a16:creationId xmlns:a16="http://schemas.microsoft.com/office/drawing/2014/main" id="{EACA4D2B-AE16-48D8-906F-1F5910E5F699}"/>
                  </a:ext>
                </a:extLst>
              </p:cNvPr>
              <p:cNvSpPr txBox="1">
                <a:spLocks noRot="1" noChangeAspect="1" noMove="1" noResize="1" noEditPoints="1" noAdjustHandles="1" noChangeArrowheads="1" noChangeShapeType="1" noTextEdit="1"/>
              </p:cNvSpPr>
              <p:nvPr/>
            </p:nvSpPr>
            <p:spPr>
              <a:xfrm>
                <a:off x="8314744" y="2794264"/>
                <a:ext cx="569197" cy="328295"/>
              </a:xfrm>
              <a:prstGeom prst="rect">
                <a:avLst/>
              </a:prstGeom>
              <a:blipFill>
                <a:blip r:embed="rId4"/>
                <a:stretch>
                  <a:fillRect/>
                </a:stretch>
              </a:blipFill>
              <a:ln>
                <a:solidFill>
                  <a:schemeClr val="accent1">
                    <a:shade val="50000"/>
                  </a:schemeClr>
                </a:solidFill>
              </a:ln>
            </p:spPr>
            <p:txBody>
              <a:bodyPr/>
              <a:lstStyle/>
              <a:p>
                <a:r>
                  <a:rPr lang="es-ES">
                    <a:noFill/>
                  </a:rPr>
                  <a:t> </a:t>
                </a:r>
              </a:p>
            </p:txBody>
          </p:sp>
        </mc:Fallback>
      </mc:AlternateContent>
      <p:sp>
        <p:nvSpPr>
          <p:cNvPr id="24" name="Elipse 23">
            <a:extLst>
              <a:ext uri="{FF2B5EF4-FFF2-40B4-BE49-F238E27FC236}">
                <a16:creationId xmlns:a16="http://schemas.microsoft.com/office/drawing/2014/main" id="{67EC77C9-1633-4623-A18C-38D9B35417EE}"/>
              </a:ext>
            </a:extLst>
          </p:cNvPr>
          <p:cNvSpPr/>
          <p:nvPr/>
        </p:nvSpPr>
        <p:spPr>
          <a:xfrm>
            <a:off x="3938470" y="3142180"/>
            <a:ext cx="4376274" cy="449398"/>
          </a:xfrm>
          <a:prstGeom prst="ellipse">
            <a:avLst/>
          </a:prstGeom>
          <a:solidFill>
            <a:srgbClr val="FFC000">
              <a:alpha val="28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28" name="Elipse 27">
            <a:extLst>
              <a:ext uri="{FF2B5EF4-FFF2-40B4-BE49-F238E27FC236}">
                <a16:creationId xmlns:a16="http://schemas.microsoft.com/office/drawing/2014/main" id="{E970C7CC-7D04-4BBE-9968-DDFDF3778261}"/>
              </a:ext>
            </a:extLst>
          </p:cNvPr>
          <p:cNvSpPr/>
          <p:nvPr/>
        </p:nvSpPr>
        <p:spPr>
          <a:xfrm>
            <a:off x="4984195" y="2289370"/>
            <a:ext cx="2127571" cy="1874122"/>
          </a:xfrm>
          <a:prstGeom prst="ellipse">
            <a:avLst/>
          </a:prstGeom>
          <a:solidFill>
            <a:srgbClr val="92D05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mc:AlternateContent xmlns:mc="http://schemas.openxmlformats.org/markup-compatibility/2006" xmlns:a14="http://schemas.microsoft.com/office/drawing/2010/main">
        <mc:Choice Requires="a14">
          <p:sp>
            <p:nvSpPr>
              <p:cNvPr id="29" name="CuadroTexto 28">
                <a:extLst>
                  <a:ext uri="{FF2B5EF4-FFF2-40B4-BE49-F238E27FC236}">
                    <a16:creationId xmlns:a16="http://schemas.microsoft.com/office/drawing/2014/main" id="{6D5415AA-CCC7-4BD6-9740-563BE6AC05FE}"/>
                  </a:ext>
                </a:extLst>
              </p:cNvPr>
              <p:cNvSpPr txBox="1"/>
              <p:nvPr/>
            </p:nvSpPr>
            <p:spPr>
              <a:xfrm>
                <a:off x="5654754" y="4389378"/>
                <a:ext cx="849980" cy="323165"/>
              </a:xfrm>
              <a:prstGeom prst="rect">
                <a:avLst/>
              </a:prstGeom>
              <a:solidFill>
                <a:srgbClr val="B8E9CE"/>
              </a:solidFill>
              <a:ln>
                <a:solidFill>
                  <a:schemeClr val="accent1">
                    <a:shade val="50000"/>
                  </a:schemeClr>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s-ES" sz="1500" b="0" i="1" smtClean="0">
                              <a:latin typeface="Cambria Math" panose="02040503050406030204" pitchFamily="18" charset="0"/>
                              <a:ea typeface="Calibri" panose="020F0502020204030204" pitchFamily="34" charset="0"/>
                              <a:cs typeface="TimesNewRomanPSMT"/>
                            </a:rPr>
                          </m:ctrlPr>
                        </m:sSubPr>
                        <m:e>
                          <m:r>
                            <a:rPr lang="es-ES" sz="1500" b="0" i="1" smtClean="0">
                              <a:latin typeface="Cambria Math" panose="02040503050406030204" pitchFamily="18" charset="0"/>
                              <a:ea typeface="Calibri" panose="020F0502020204030204" pitchFamily="34" charset="0"/>
                              <a:cs typeface="TimesNewRomanPSMT"/>
                            </a:rPr>
                            <m:t>𝑇</m:t>
                          </m:r>
                        </m:e>
                        <m:sub>
                          <m:r>
                            <a:rPr lang="es-ES" sz="1500" b="0" i="1" smtClean="0">
                              <a:latin typeface="Cambria Math" panose="02040503050406030204" pitchFamily="18" charset="0"/>
                              <a:ea typeface="Calibri" panose="020F0502020204030204" pitchFamily="34" charset="0"/>
                              <a:cs typeface="TimesNewRomanPSMT"/>
                            </a:rPr>
                            <m:t>60</m:t>
                          </m:r>
                        </m:sub>
                      </m:sSub>
                    </m:oMath>
                  </m:oMathPara>
                </a14:m>
                <a:endParaRPr lang="es-ES" sz="1500" dirty="0"/>
              </a:p>
            </p:txBody>
          </p:sp>
        </mc:Choice>
        <mc:Fallback xmlns="">
          <p:sp>
            <p:nvSpPr>
              <p:cNvPr id="29" name="CuadroTexto 28">
                <a:extLst>
                  <a:ext uri="{FF2B5EF4-FFF2-40B4-BE49-F238E27FC236}">
                    <a16:creationId xmlns:a16="http://schemas.microsoft.com/office/drawing/2014/main" id="{6D5415AA-CCC7-4BD6-9740-563BE6AC05FE}"/>
                  </a:ext>
                </a:extLst>
              </p:cNvPr>
              <p:cNvSpPr txBox="1">
                <a:spLocks noRot="1" noChangeAspect="1" noMove="1" noResize="1" noEditPoints="1" noAdjustHandles="1" noChangeArrowheads="1" noChangeShapeType="1" noTextEdit="1"/>
              </p:cNvSpPr>
              <p:nvPr/>
            </p:nvSpPr>
            <p:spPr>
              <a:xfrm>
                <a:off x="5654754" y="4389378"/>
                <a:ext cx="849980" cy="323165"/>
              </a:xfrm>
              <a:prstGeom prst="rect">
                <a:avLst/>
              </a:prstGeom>
              <a:blipFill>
                <a:blip r:embed="rId5"/>
                <a:stretch>
                  <a:fillRect/>
                </a:stretch>
              </a:blipFill>
              <a:ln>
                <a:solidFill>
                  <a:schemeClr val="accent1">
                    <a:shade val="50000"/>
                  </a:schemeClr>
                </a:solidFill>
              </a:ln>
            </p:spPr>
            <p:txBody>
              <a:bodyPr/>
              <a:lstStyle/>
              <a:p>
                <a:r>
                  <a:rPr lang="es-ES">
                    <a:noFill/>
                  </a:rPr>
                  <a:t> </a:t>
                </a:r>
              </a:p>
            </p:txBody>
          </p:sp>
        </mc:Fallback>
      </mc:AlternateContent>
      <p:sp>
        <p:nvSpPr>
          <p:cNvPr id="30" name="Elipse 29">
            <a:extLst>
              <a:ext uri="{FF2B5EF4-FFF2-40B4-BE49-F238E27FC236}">
                <a16:creationId xmlns:a16="http://schemas.microsoft.com/office/drawing/2014/main" id="{CD2BBF0E-21A9-4667-B263-526507571408}"/>
              </a:ext>
            </a:extLst>
          </p:cNvPr>
          <p:cNvSpPr/>
          <p:nvPr/>
        </p:nvSpPr>
        <p:spPr>
          <a:xfrm>
            <a:off x="6134175" y="3152128"/>
            <a:ext cx="1860533" cy="854077"/>
          </a:xfrm>
          <a:prstGeom prst="ellipse">
            <a:avLst/>
          </a:prstGeom>
          <a:solidFill>
            <a:srgbClr val="7030A0">
              <a:alpha val="28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mc:AlternateContent xmlns:mc="http://schemas.openxmlformats.org/markup-compatibility/2006" xmlns:a14="http://schemas.microsoft.com/office/drawing/2010/main">
        <mc:Choice Requires="a14">
          <p:sp>
            <p:nvSpPr>
              <p:cNvPr id="31" name="CuadroTexto 30">
                <a:extLst>
                  <a:ext uri="{FF2B5EF4-FFF2-40B4-BE49-F238E27FC236}">
                    <a16:creationId xmlns:a16="http://schemas.microsoft.com/office/drawing/2014/main" id="{01DC318E-A71F-4F1C-B7D3-1501B3DF85A9}"/>
                  </a:ext>
                </a:extLst>
              </p:cNvPr>
              <p:cNvSpPr txBox="1"/>
              <p:nvPr/>
            </p:nvSpPr>
            <p:spPr>
              <a:xfrm>
                <a:off x="8323133" y="3226431"/>
                <a:ext cx="569197" cy="323165"/>
              </a:xfrm>
              <a:prstGeom prst="rect">
                <a:avLst/>
              </a:prstGeom>
              <a:solidFill>
                <a:srgbClr val="FFEDB8"/>
              </a:solidFill>
              <a:ln>
                <a:solidFill>
                  <a:srgbClr val="FFC000"/>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s-ES" sz="1500" b="0" i="1" smtClean="0">
                          <a:latin typeface="Cambria Math" panose="02040503050406030204" pitchFamily="18" charset="0"/>
                          <a:ea typeface="Calibri" panose="020F0502020204030204" pitchFamily="34" charset="0"/>
                          <a:cs typeface="TimesNewRomanPSMT"/>
                        </a:rPr>
                        <m:t>𝐺𝐻</m:t>
                      </m:r>
                    </m:oMath>
                  </m:oMathPara>
                </a14:m>
                <a:endParaRPr lang="es-ES" sz="1500" dirty="0"/>
              </a:p>
            </p:txBody>
          </p:sp>
        </mc:Choice>
        <mc:Fallback xmlns="">
          <p:sp>
            <p:nvSpPr>
              <p:cNvPr id="31" name="CuadroTexto 30">
                <a:extLst>
                  <a:ext uri="{FF2B5EF4-FFF2-40B4-BE49-F238E27FC236}">
                    <a16:creationId xmlns:a16="http://schemas.microsoft.com/office/drawing/2014/main" id="{01DC318E-A71F-4F1C-B7D3-1501B3DF85A9}"/>
                  </a:ext>
                </a:extLst>
              </p:cNvPr>
              <p:cNvSpPr txBox="1">
                <a:spLocks noRot="1" noChangeAspect="1" noMove="1" noResize="1" noEditPoints="1" noAdjustHandles="1" noChangeArrowheads="1" noChangeShapeType="1" noTextEdit="1"/>
              </p:cNvSpPr>
              <p:nvPr/>
            </p:nvSpPr>
            <p:spPr>
              <a:xfrm>
                <a:off x="8323133" y="3226431"/>
                <a:ext cx="569197" cy="323165"/>
              </a:xfrm>
              <a:prstGeom prst="rect">
                <a:avLst/>
              </a:prstGeom>
              <a:blipFill>
                <a:blip r:embed="rId6"/>
                <a:stretch>
                  <a:fillRect/>
                </a:stretch>
              </a:blipFill>
              <a:ln>
                <a:solidFill>
                  <a:srgbClr val="FFC000"/>
                </a:solid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2" name="CuadroTexto 31">
                <a:extLst>
                  <a:ext uri="{FF2B5EF4-FFF2-40B4-BE49-F238E27FC236}">
                    <a16:creationId xmlns:a16="http://schemas.microsoft.com/office/drawing/2014/main" id="{7539D1CD-5364-4C4C-842B-4A93630F1ACD}"/>
                  </a:ext>
                </a:extLst>
              </p:cNvPr>
              <p:cNvSpPr txBox="1"/>
              <p:nvPr/>
            </p:nvSpPr>
            <p:spPr>
              <a:xfrm>
                <a:off x="8314743" y="3695450"/>
                <a:ext cx="569197" cy="328295"/>
              </a:xfrm>
              <a:prstGeom prst="rect">
                <a:avLst/>
              </a:prstGeom>
              <a:solidFill>
                <a:srgbClr val="D7C5E5"/>
              </a:solidFill>
              <a:ln>
                <a:solidFill>
                  <a:srgbClr val="7030A0"/>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s-ES" sz="1500" b="0" i="1" smtClean="0">
                          <a:latin typeface="Cambria Math" panose="02040503050406030204" pitchFamily="18" charset="0"/>
                        </a:rPr>
                        <m:t>𝐺𝑇</m:t>
                      </m:r>
                      <m:r>
                        <a:rPr lang="es-ES" sz="1500" b="0" i="1" baseline="-25000" smtClean="0">
                          <a:latin typeface="Cambria Math" panose="02040503050406030204" pitchFamily="18" charset="0"/>
                        </a:rPr>
                        <m:t>45</m:t>
                      </m:r>
                    </m:oMath>
                  </m:oMathPara>
                </a14:m>
                <a:endParaRPr lang="es-ES" sz="1500" baseline="-25000" dirty="0"/>
              </a:p>
            </p:txBody>
          </p:sp>
        </mc:Choice>
        <mc:Fallback xmlns="">
          <p:sp>
            <p:nvSpPr>
              <p:cNvPr id="32" name="CuadroTexto 31">
                <a:extLst>
                  <a:ext uri="{FF2B5EF4-FFF2-40B4-BE49-F238E27FC236}">
                    <a16:creationId xmlns:a16="http://schemas.microsoft.com/office/drawing/2014/main" id="{7539D1CD-5364-4C4C-842B-4A93630F1ACD}"/>
                  </a:ext>
                </a:extLst>
              </p:cNvPr>
              <p:cNvSpPr txBox="1">
                <a:spLocks noRot="1" noChangeAspect="1" noMove="1" noResize="1" noEditPoints="1" noAdjustHandles="1" noChangeArrowheads="1" noChangeShapeType="1" noTextEdit="1"/>
              </p:cNvSpPr>
              <p:nvPr/>
            </p:nvSpPr>
            <p:spPr>
              <a:xfrm>
                <a:off x="8314743" y="3695450"/>
                <a:ext cx="569197" cy="328295"/>
              </a:xfrm>
              <a:prstGeom prst="rect">
                <a:avLst/>
              </a:prstGeom>
              <a:blipFill>
                <a:blip r:embed="rId7"/>
                <a:stretch>
                  <a:fillRect/>
                </a:stretch>
              </a:blipFill>
              <a:ln>
                <a:solidFill>
                  <a:srgbClr val="7030A0"/>
                </a:solid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4" name="CuadroTexto 33">
                <a:extLst>
                  <a:ext uri="{FF2B5EF4-FFF2-40B4-BE49-F238E27FC236}">
                    <a16:creationId xmlns:a16="http://schemas.microsoft.com/office/drawing/2014/main" id="{C9E5BE43-CBB1-4639-97F0-D7BBF6F94B2F}"/>
                  </a:ext>
                </a:extLst>
              </p:cNvPr>
              <p:cNvSpPr txBox="1"/>
              <p:nvPr/>
            </p:nvSpPr>
            <p:spPr>
              <a:xfrm>
                <a:off x="3311155" y="5119816"/>
                <a:ext cx="5128169" cy="36298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S" i="1" dirty="0" smtClean="0">
                          <a:latin typeface="Cambria Math" panose="02040503050406030204" pitchFamily="18" charset="0"/>
                          <a:ea typeface="Calibri" panose="020F0502020204030204" pitchFamily="34" charset="0"/>
                          <a:cs typeface="TimesNewRomanPSMT"/>
                        </a:rPr>
                        <m:t>𝑓</m:t>
                      </m:r>
                      <m:r>
                        <a:rPr lang="es-ES" i="1" dirty="0" smtClean="0">
                          <a:latin typeface="Cambria Math" panose="02040503050406030204" pitchFamily="18" charset="0"/>
                          <a:ea typeface="Calibri" panose="020F0502020204030204" pitchFamily="34" charset="0"/>
                          <a:cs typeface="TimesNewRomanPSMT"/>
                        </a:rPr>
                        <m:t>(</m:t>
                      </m:r>
                      <m:r>
                        <a:rPr lang="es-ES" i="1" dirty="0" smtClean="0">
                          <a:latin typeface="Cambria Math" panose="02040503050406030204" pitchFamily="18" charset="0"/>
                          <a:ea typeface="Calibri" panose="020F0502020204030204" pitchFamily="34" charset="0"/>
                          <a:cs typeface="TimesNewRomanPSMT"/>
                        </a:rPr>
                        <m:t>𝐺</m:t>
                      </m:r>
                      <m:r>
                        <a:rPr lang="es-ES" i="1" dirty="0" smtClean="0">
                          <a:latin typeface="Cambria Math" panose="02040503050406030204" pitchFamily="18" charset="0"/>
                          <a:ea typeface="Calibri" panose="020F0502020204030204" pitchFamily="34" charset="0"/>
                          <a:cs typeface="TimesNewRomanPSMT"/>
                        </a:rPr>
                        <m:t>,</m:t>
                      </m:r>
                      <m:r>
                        <a:rPr lang="es-ES" i="1" dirty="0" smtClean="0">
                          <a:latin typeface="Cambria Math" panose="02040503050406030204" pitchFamily="18" charset="0"/>
                          <a:ea typeface="Calibri" panose="020F0502020204030204" pitchFamily="34" charset="0"/>
                          <a:cs typeface="TimesNewRomanPSMT"/>
                        </a:rPr>
                        <m:t>𝐻</m:t>
                      </m:r>
                      <m:r>
                        <a:rPr lang="es-ES" i="1" dirty="0" smtClean="0">
                          <a:latin typeface="Cambria Math" panose="02040503050406030204" pitchFamily="18" charset="0"/>
                          <a:ea typeface="Calibri" panose="020F0502020204030204" pitchFamily="34" charset="0"/>
                          <a:cs typeface="TimesNewRomanPSMT"/>
                        </a:rPr>
                        <m:t>,</m:t>
                      </m:r>
                      <m:sSub>
                        <m:sSubPr>
                          <m:ctrlPr>
                            <a:rPr lang="es-ES" b="0" i="1" dirty="0" smtClean="0">
                              <a:latin typeface="Cambria Math" panose="02040503050406030204" pitchFamily="18" charset="0"/>
                              <a:ea typeface="Calibri" panose="020F0502020204030204" pitchFamily="34" charset="0"/>
                              <a:cs typeface="TimesNewRomanPSMT"/>
                            </a:rPr>
                          </m:ctrlPr>
                        </m:sSubPr>
                        <m:e>
                          <m:r>
                            <a:rPr lang="es-ES" i="1" dirty="0" smtClean="0">
                              <a:latin typeface="Cambria Math" panose="02040503050406030204" pitchFamily="18" charset="0"/>
                              <a:ea typeface="Calibri" panose="020F0502020204030204" pitchFamily="34" charset="0"/>
                              <a:cs typeface="TimesNewRomanPSMT"/>
                            </a:rPr>
                            <m:t>𝑇</m:t>
                          </m:r>
                        </m:e>
                        <m:sub>
                          <m:r>
                            <a:rPr lang="es-ES" i="1" dirty="0" smtClean="0">
                              <a:latin typeface="Cambria Math" panose="02040503050406030204" pitchFamily="18" charset="0"/>
                              <a:ea typeface="Calibri" panose="020F0502020204030204" pitchFamily="34" charset="0"/>
                              <a:cs typeface="TimesNewRomanPSMT"/>
                            </a:rPr>
                            <m:t>45</m:t>
                          </m:r>
                        </m:sub>
                      </m:sSub>
                      <m:r>
                        <a:rPr lang="es-ES" i="1" dirty="0" smtClean="0">
                          <a:latin typeface="Cambria Math" panose="02040503050406030204" pitchFamily="18" charset="0"/>
                          <a:ea typeface="Calibri" panose="020F0502020204030204" pitchFamily="34" charset="0"/>
                          <a:cs typeface="TimesNewRomanPSMT"/>
                        </a:rPr>
                        <m:t>,</m:t>
                      </m:r>
                      <m:sSub>
                        <m:sSubPr>
                          <m:ctrlPr>
                            <a:rPr lang="es-ES" b="0" i="1" dirty="0" smtClean="0">
                              <a:latin typeface="Cambria Math" panose="02040503050406030204" pitchFamily="18" charset="0"/>
                              <a:ea typeface="Calibri" panose="020F0502020204030204" pitchFamily="34" charset="0"/>
                              <a:cs typeface="TimesNewRomanPSMT"/>
                            </a:rPr>
                          </m:ctrlPr>
                        </m:sSubPr>
                        <m:e>
                          <m:r>
                            <a:rPr lang="es-ES" i="1" dirty="0" smtClean="0">
                              <a:latin typeface="Cambria Math" panose="02040503050406030204" pitchFamily="18" charset="0"/>
                              <a:ea typeface="Calibri" panose="020F0502020204030204" pitchFamily="34" charset="0"/>
                              <a:cs typeface="TimesNewRomanPSMT"/>
                            </a:rPr>
                            <m:t>𝑇</m:t>
                          </m:r>
                        </m:e>
                        <m:sub>
                          <m:r>
                            <a:rPr lang="es-ES" i="1" dirty="0" smtClean="0">
                              <a:latin typeface="Cambria Math" panose="02040503050406030204" pitchFamily="18" charset="0"/>
                              <a:ea typeface="Calibri" panose="020F0502020204030204" pitchFamily="34" charset="0"/>
                              <a:cs typeface="TimesNewRomanPSMT"/>
                            </a:rPr>
                            <m:t>60</m:t>
                          </m:r>
                        </m:sub>
                      </m:sSub>
                      <m:r>
                        <a:rPr lang="es-ES" i="1" dirty="0" smtClean="0">
                          <a:latin typeface="Cambria Math" panose="02040503050406030204" pitchFamily="18" charset="0"/>
                          <a:ea typeface="Calibri" panose="020F0502020204030204" pitchFamily="34" charset="0"/>
                          <a:cs typeface="TimesNewRomanPSMT"/>
                        </a:rPr>
                        <m:t>) =</m:t>
                      </m:r>
                      <m:sSub>
                        <m:sSubPr>
                          <m:ctrlPr>
                            <a:rPr lang="es-ES" b="0" i="1" dirty="0" smtClean="0">
                              <a:latin typeface="Cambria Math" panose="02040503050406030204" pitchFamily="18" charset="0"/>
                              <a:ea typeface="Calibri" panose="020F0502020204030204" pitchFamily="34" charset="0"/>
                              <a:cs typeface="TimesNewRomanPSMT"/>
                            </a:rPr>
                          </m:ctrlPr>
                        </m:sSubPr>
                        <m:e>
                          <m:r>
                            <a:rPr lang="es-ES" i="1">
                              <a:latin typeface="Cambria Math" panose="02040503050406030204" pitchFamily="18" charset="0"/>
                              <a:ea typeface="Calibri" panose="020F0502020204030204" pitchFamily="34" charset="0"/>
                              <a:cs typeface="TimesNewRomanPSMT"/>
                            </a:rPr>
                            <m:t>𝑇</m:t>
                          </m:r>
                        </m:e>
                        <m:sub>
                          <m:r>
                            <a:rPr lang="es-ES" i="1">
                              <a:latin typeface="Cambria Math" panose="02040503050406030204" pitchFamily="18" charset="0"/>
                              <a:ea typeface="Calibri" panose="020F0502020204030204" pitchFamily="34" charset="0"/>
                              <a:cs typeface="TimesNewRomanPSMT"/>
                            </a:rPr>
                            <m:t>6</m:t>
                          </m:r>
                          <m:r>
                            <a:rPr lang="es-ES" b="0" i="1" smtClean="0">
                              <a:latin typeface="Cambria Math" panose="02040503050406030204" pitchFamily="18" charset="0"/>
                              <a:ea typeface="Calibri" panose="020F0502020204030204" pitchFamily="34" charset="0"/>
                              <a:cs typeface="TimesNewRomanPSMT"/>
                            </a:rPr>
                            <m:t>0</m:t>
                          </m:r>
                        </m:sub>
                      </m:sSub>
                      <m:r>
                        <a:rPr lang="es-ES" i="1">
                          <a:latin typeface="Cambria Math" panose="02040503050406030204" pitchFamily="18" charset="0"/>
                          <a:ea typeface="Calibri" panose="020F0502020204030204" pitchFamily="34" charset="0"/>
                          <a:cs typeface="TimesNewRomanPSMT"/>
                        </a:rPr>
                        <m:t>+</m:t>
                      </m:r>
                      <m:r>
                        <a:rPr lang="es-ES" i="1">
                          <a:latin typeface="Cambria Math" panose="02040503050406030204" pitchFamily="18" charset="0"/>
                          <a:ea typeface="Calibri" panose="020F0502020204030204" pitchFamily="34" charset="0"/>
                          <a:cs typeface="TimesNewRomanPSMT"/>
                        </a:rPr>
                        <m:t>𝐺𝐻</m:t>
                      </m:r>
                      <m:r>
                        <a:rPr lang="es-ES" b="0" i="1" smtClean="0">
                          <a:latin typeface="Cambria Math" panose="02040503050406030204" pitchFamily="18" charset="0"/>
                        </a:rPr>
                        <m:t>+</m:t>
                      </m:r>
                      <m:r>
                        <a:rPr lang="es-ES" b="0" i="1" smtClean="0">
                          <a:latin typeface="Cambria Math" panose="02040503050406030204" pitchFamily="18" charset="0"/>
                        </a:rPr>
                        <m:t>𝐻𝑇</m:t>
                      </m:r>
                      <m:r>
                        <a:rPr lang="es-ES" i="1" baseline="-25000">
                          <a:latin typeface="Cambria Math" panose="02040503050406030204" pitchFamily="18" charset="0"/>
                        </a:rPr>
                        <m:t>45</m:t>
                      </m:r>
                      <m:r>
                        <a:rPr lang="es-ES" b="0" i="1" smtClean="0">
                          <a:latin typeface="Cambria Math" panose="02040503050406030204" pitchFamily="18" charset="0"/>
                        </a:rPr>
                        <m:t>+</m:t>
                      </m:r>
                      <m:r>
                        <a:rPr lang="es-ES" b="0" i="1" smtClean="0">
                          <a:latin typeface="Cambria Math" panose="02040503050406030204" pitchFamily="18" charset="0"/>
                        </a:rPr>
                        <m:t>𝐺𝑇</m:t>
                      </m:r>
                      <m:r>
                        <a:rPr lang="es-ES" i="1" baseline="-25000">
                          <a:latin typeface="Cambria Math" panose="02040503050406030204" pitchFamily="18" charset="0"/>
                        </a:rPr>
                        <m:t>45</m:t>
                      </m:r>
                    </m:oMath>
                  </m:oMathPara>
                </a14:m>
                <a:endParaRPr lang="es-ES" baseline="-25000" dirty="0"/>
              </a:p>
            </p:txBody>
          </p:sp>
        </mc:Choice>
        <mc:Fallback xmlns="">
          <p:sp>
            <p:nvSpPr>
              <p:cNvPr id="34" name="CuadroTexto 33">
                <a:extLst>
                  <a:ext uri="{FF2B5EF4-FFF2-40B4-BE49-F238E27FC236}">
                    <a16:creationId xmlns:a16="http://schemas.microsoft.com/office/drawing/2014/main" id="{C9E5BE43-CBB1-4639-97F0-D7BBF6F94B2F}"/>
                  </a:ext>
                </a:extLst>
              </p:cNvPr>
              <p:cNvSpPr txBox="1">
                <a:spLocks noRot="1" noChangeAspect="1" noMove="1" noResize="1" noEditPoints="1" noAdjustHandles="1" noChangeArrowheads="1" noChangeShapeType="1" noTextEdit="1"/>
              </p:cNvSpPr>
              <p:nvPr/>
            </p:nvSpPr>
            <p:spPr>
              <a:xfrm>
                <a:off x="3311155" y="5119816"/>
                <a:ext cx="5128169" cy="362984"/>
              </a:xfrm>
              <a:prstGeom prst="rect">
                <a:avLst/>
              </a:prstGeom>
              <a:blipFill>
                <a:blip r:embed="rId8"/>
                <a:stretch>
                  <a:fillRect b="-16949"/>
                </a:stretch>
              </a:blipFill>
            </p:spPr>
            <p:txBody>
              <a:bodyPr/>
              <a:lstStyle/>
              <a:p>
                <a:r>
                  <a:rPr lang="es-ES">
                    <a:noFill/>
                  </a:rPr>
                  <a:t> </a:t>
                </a:r>
              </a:p>
            </p:txBody>
          </p:sp>
        </mc:Fallback>
      </mc:AlternateContent>
      <p:sp>
        <p:nvSpPr>
          <p:cNvPr id="35" name="CuadroTexto 34">
            <a:extLst>
              <a:ext uri="{FF2B5EF4-FFF2-40B4-BE49-F238E27FC236}">
                <a16:creationId xmlns:a16="http://schemas.microsoft.com/office/drawing/2014/main" id="{C4C1BBCD-9DB6-42C8-BC0E-7B97962531D5}"/>
              </a:ext>
            </a:extLst>
          </p:cNvPr>
          <p:cNvSpPr txBox="1"/>
          <p:nvPr/>
        </p:nvSpPr>
        <p:spPr>
          <a:xfrm>
            <a:off x="154421" y="5193260"/>
            <a:ext cx="3318622" cy="738664"/>
          </a:xfrm>
          <a:prstGeom prst="rect">
            <a:avLst/>
          </a:prstGeom>
          <a:noFill/>
        </p:spPr>
        <p:txBody>
          <a:bodyPr wrap="square" rtlCol="0">
            <a:spAutoFit/>
          </a:bodyPr>
          <a:lstStyle/>
          <a:p>
            <a:pPr algn="just"/>
            <a:r>
              <a:rPr lang="es-ES" sz="1400" dirty="0"/>
              <a:t>No se puede dar que la temperatura sea &lt;45º y &gt;60º al mismo tiempo</a:t>
            </a:r>
          </a:p>
          <a:p>
            <a:pPr algn="just"/>
            <a:r>
              <a:rPr lang="es-ES" sz="1400" dirty="0">
                <a:sym typeface="Wingdings" panose="05000000000000000000" pitchFamily="2" charset="2"/>
              </a:rPr>
              <a:t>T45=0 y T60=1X</a:t>
            </a:r>
            <a:endParaRPr lang="es-ES" sz="1400" dirty="0"/>
          </a:p>
        </p:txBody>
      </p:sp>
      <p:sp>
        <p:nvSpPr>
          <p:cNvPr id="2" name="Marcador de número de diapositiva 1">
            <a:extLst>
              <a:ext uri="{FF2B5EF4-FFF2-40B4-BE49-F238E27FC236}">
                <a16:creationId xmlns:a16="http://schemas.microsoft.com/office/drawing/2014/main" id="{81EDC3E9-E82E-49AE-B821-103B8FA6FC56}"/>
              </a:ext>
            </a:extLst>
          </p:cNvPr>
          <p:cNvSpPr>
            <a:spLocks noGrp="1"/>
          </p:cNvSpPr>
          <p:nvPr>
            <p:ph type="sldNum" sz="quarter" idx="12"/>
          </p:nvPr>
        </p:nvSpPr>
        <p:spPr/>
        <p:txBody>
          <a:bodyPr/>
          <a:lstStyle/>
          <a:p>
            <a:fld id="{78733FC4-8689-4CA5-A153-34ADD6EFE592}" type="slidenum">
              <a:rPr lang="es-ES" smtClean="0"/>
              <a:t>145</a:t>
            </a:fld>
            <a:endParaRPr lang="es-ES"/>
          </a:p>
        </p:txBody>
      </p:sp>
    </p:spTree>
    <p:extLst>
      <p:ext uri="{BB962C8B-B14F-4D97-AF65-F5344CB8AC3E}">
        <p14:creationId xmlns:p14="http://schemas.microsoft.com/office/powerpoint/2010/main" val="422869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animBg="1"/>
      <p:bldP spid="23" grpId="0" animBg="1"/>
      <p:bldP spid="24" grpId="0" animBg="1"/>
      <p:bldP spid="28" grpId="0" animBg="1"/>
      <p:bldP spid="29" grpId="0" animBg="1"/>
      <p:bldP spid="30" grpId="0" animBg="1"/>
      <p:bldP spid="31" grpId="0" animBg="1"/>
      <p:bldP spid="32"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E8EF8E5-B3A1-477D-9C26-FC955458DFE3}"/>
              </a:ext>
            </a:extLst>
          </p:cNvPr>
          <p:cNvPicPr>
            <a:picLocks noChangeAspect="1"/>
          </p:cNvPicPr>
          <p:nvPr/>
        </p:nvPicPr>
        <p:blipFill>
          <a:blip r:embed="rId2"/>
          <a:stretch>
            <a:fillRect/>
          </a:stretch>
        </p:blipFill>
        <p:spPr>
          <a:xfrm>
            <a:off x="748918" y="1195333"/>
            <a:ext cx="6438223" cy="3759546"/>
          </a:xfrm>
          <a:prstGeom prst="rect">
            <a:avLst/>
          </a:prstGeom>
        </p:spPr>
      </p:pic>
      <p:sp>
        <p:nvSpPr>
          <p:cNvPr id="2" name="Marcador de número de diapositiva 1">
            <a:extLst>
              <a:ext uri="{FF2B5EF4-FFF2-40B4-BE49-F238E27FC236}">
                <a16:creationId xmlns:a16="http://schemas.microsoft.com/office/drawing/2014/main" id="{C803A1FB-F386-4020-AFC0-694571B92773}"/>
              </a:ext>
            </a:extLst>
          </p:cNvPr>
          <p:cNvSpPr>
            <a:spLocks noGrp="1"/>
          </p:cNvSpPr>
          <p:nvPr>
            <p:ph type="sldNum" sz="quarter" idx="12"/>
          </p:nvPr>
        </p:nvSpPr>
        <p:spPr/>
        <p:txBody>
          <a:bodyPr/>
          <a:lstStyle/>
          <a:p>
            <a:fld id="{78733FC4-8689-4CA5-A153-34ADD6EFE592}" type="slidenum">
              <a:rPr lang="es-ES" smtClean="0"/>
              <a:t>146</a:t>
            </a:fld>
            <a:endParaRPr lang="es-ES"/>
          </a:p>
        </p:txBody>
      </p:sp>
    </p:spTree>
    <p:extLst>
      <p:ext uri="{BB962C8B-B14F-4D97-AF65-F5344CB8AC3E}">
        <p14:creationId xmlns:p14="http://schemas.microsoft.com/office/powerpoint/2010/main" val="83026004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494FBCA-B4A0-4A6C-A246-1B5F1F047542}"/>
              </a:ext>
            </a:extLst>
          </p:cNvPr>
          <p:cNvSpPr/>
          <p:nvPr/>
        </p:nvSpPr>
        <p:spPr>
          <a:xfrm>
            <a:off x="0" y="844975"/>
            <a:ext cx="9144000" cy="507831"/>
          </a:xfrm>
          <a:prstGeom prst="rect">
            <a:avLst/>
          </a:prstGeom>
        </p:spPr>
        <p:txBody>
          <a:bodyPr wrap="square">
            <a:spAutoFit/>
          </a:bodyPr>
          <a:lstStyle/>
          <a:p>
            <a:r>
              <a:rPr lang="es-ES" sz="1350" b="1" dirty="0"/>
              <a:t>Problema 7</a:t>
            </a:r>
            <a:r>
              <a:rPr lang="es-ES" sz="1350" dirty="0"/>
              <a:t>. Se necesita construir un sistema digital que acepte números del 1 al 10 codificados en binario puro y que genere una salida igual a 1 cuando la entrada sea múltiplo de 2 </a:t>
            </a:r>
            <a:r>
              <a:rPr lang="es-ES" sz="1350" strike="sngStrike" dirty="0"/>
              <a:t>o igual a 9</a:t>
            </a:r>
            <a:r>
              <a:rPr lang="es-ES" sz="1350" dirty="0"/>
              <a:t>. Para ello: </a:t>
            </a:r>
          </a:p>
        </p:txBody>
      </p:sp>
      <p:sp>
        <p:nvSpPr>
          <p:cNvPr id="5" name="Rectángulo 4">
            <a:extLst>
              <a:ext uri="{FF2B5EF4-FFF2-40B4-BE49-F238E27FC236}">
                <a16:creationId xmlns:a16="http://schemas.microsoft.com/office/drawing/2014/main" id="{BB3D4F9C-6D88-4153-9A61-BA0BD5AD7763}"/>
              </a:ext>
            </a:extLst>
          </p:cNvPr>
          <p:cNvSpPr/>
          <p:nvPr/>
        </p:nvSpPr>
        <p:spPr>
          <a:xfrm>
            <a:off x="1" y="1352806"/>
            <a:ext cx="6266576" cy="1131079"/>
          </a:xfrm>
          <a:prstGeom prst="rect">
            <a:avLst/>
          </a:prstGeom>
        </p:spPr>
        <p:txBody>
          <a:bodyPr wrap="square">
            <a:spAutoFit/>
          </a:bodyPr>
          <a:lstStyle/>
          <a:p>
            <a:pPr marL="257175" indent="-257175">
              <a:buAutoNum type="alphaLcParenR"/>
            </a:pPr>
            <a:r>
              <a:rPr lang="es-ES" sz="1350" dirty="0"/>
              <a:t>Obtén la tabla de verdad del sistema. </a:t>
            </a:r>
          </a:p>
          <a:p>
            <a:pPr marL="257175" indent="-257175">
              <a:buAutoNum type="alphaLcParenR"/>
            </a:pPr>
            <a:r>
              <a:rPr lang="es-ES" sz="1350" dirty="0"/>
              <a:t>Expresa la función de salida en Primera Forma Canónica. </a:t>
            </a:r>
          </a:p>
          <a:p>
            <a:pPr marL="257175" indent="-257175">
              <a:buAutoNum type="alphaLcParenR"/>
            </a:pPr>
            <a:r>
              <a:rPr lang="es-ES" sz="1350" dirty="0"/>
              <a:t>Simplifica al máximo la función utilizando el método de Karnaugh. </a:t>
            </a:r>
          </a:p>
          <a:p>
            <a:pPr marL="257175" indent="-257175">
              <a:buAutoNum type="alphaLcParenR"/>
            </a:pPr>
            <a:r>
              <a:rPr lang="es-ES" sz="1350" dirty="0"/>
              <a:t>Implementa la función de salida utilizando el mínimo número de puertas lógicas. </a:t>
            </a:r>
          </a:p>
        </p:txBody>
      </p:sp>
      <p:sp>
        <p:nvSpPr>
          <p:cNvPr id="6" name="CuadroTexto 5">
            <a:extLst>
              <a:ext uri="{FF2B5EF4-FFF2-40B4-BE49-F238E27FC236}">
                <a16:creationId xmlns:a16="http://schemas.microsoft.com/office/drawing/2014/main" id="{FD81ADCE-751C-442A-99B4-72521175B9D0}"/>
              </a:ext>
            </a:extLst>
          </p:cNvPr>
          <p:cNvSpPr txBox="1"/>
          <p:nvPr/>
        </p:nvSpPr>
        <p:spPr>
          <a:xfrm>
            <a:off x="157294" y="2367268"/>
            <a:ext cx="4865434" cy="923330"/>
          </a:xfrm>
          <a:prstGeom prst="rect">
            <a:avLst/>
          </a:prstGeom>
          <a:noFill/>
        </p:spPr>
        <p:txBody>
          <a:bodyPr wrap="none" rtlCol="0">
            <a:spAutoFit/>
          </a:bodyPr>
          <a:lstStyle/>
          <a:p>
            <a:r>
              <a:rPr lang="es-ES" sz="1350" dirty="0"/>
              <a:t>Acepta números del 1 al 10 en binario puro</a:t>
            </a:r>
            <a:r>
              <a:rPr lang="es-ES" sz="1350" dirty="0">
                <a:sym typeface="Wingdings" panose="05000000000000000000" pitchFamily="2" charset="2"/>
              </a:rPr>
              <a:t> 4 bits.</a:t>
            </a:r>
            <a:endParaRPr lang="es-ES" sz="1350" dirty="0"/>
          </a:p>
          <a:p>
            <a:r>
              <a:rPr lang="es-ES" sz="1350" dirty="0"/>
              <a:t>Entrada: 0, 2, 4, 6, 8, 10 	</a:t>
            </a:r>
            <a:r>
              <a:rPr lang="es-ES" sz="1350" dirty="0">
                <a:sym typeface="Wingdings" panose="05000000000000000000" pitchFamily="2" charset="2"/>
              </a:rPr>
              <a:t> Salida: 1</a:t>
            </a:r>
          </a:p>
          <a:p>
            <a:r>
              <a:rPr lang="es-ES" sz="1350" dirty="0">
                <a:sym typeface="Wingdings" panose="05000000000000000000" pitchFamily="2" charset="2"/>
              </a:rPr>
              <a:t>Entrada: 1, 3, 5, 7, 9	 Salida 0 </a:t>
            </a:r>
            <a:r>
              <a:rPr lang="es-ES" sz="1350" dirty="0"/>
              <a:t> </a:t>
            </a:r>
          </a:p>
          <a:p>
            <a:r>
              <a:rPr lang="es-ES" sz="1350" dirty="0"/>
              <a:t>Entrada: 11, 12, 13, 14, 15	</a:t>
            </a:r>
            <a:r>
              <a:rPr lang="es-ES" sz="1350" dirty="0">
                <a:sym typeface="Wingdings" panose="05000000000000000000" pitchFamily="2" charset="2"/>
              </a:rPr>
              <a:t> ¿Salida? Indefinido: X</a:t>
            </a:r>
            <a:endParaRPr lang="es-ES" sz="1350" dirty="0"/>
          </a:p>
        </p:txBody>
      </p:sp>
      <p:graphicFrame>
        <p:nvGraphicFramePr>
          <p:cNvPr id="7" name="Tabla 6">
            <a:extLst>
              <a:ext uri="{FF2B5EF4-FFF2-40B4-BE49-F238E27FC236}">
                <a16:creationId xmlns:a16="http://schemas.microsoft.com/office/drawing/2014/main" id="{6F82BDA6-7CF7-408A-B7A8-72CE07D6E618}"/>
              </a:ext>
            </a:extLst>
          </p:cNvPr>
          <p:cNvGraphicFramePr>
            <a:graphicFrameLocks noGrp="1"/>
          </p:cNvGraphicFramePr>
          <p:nvPr>
            <p:extLst>
              <p:ext uri="{D42A27DB-BD31-4B8C-83A1-F6EECF244321}">
                <p14:modId xmlns:p14="http://schemas.microsoft.com/office/powerpoint/2010/main" val="2941726729"/>
              </p:ext>
            </p:extLst>
          </p:nvPr>
        </p:nvGraphicFramePr>
        <p:xfrm>
          <a:off x="5072565" y="2418346"/>
          <a:ext cx="2702610" cy="3497580"/>
        </p:xfrm>
        <a:graphic>
          <a:graphicData uri="http://schemas.openxmlformats.org/drawingml/2006/table">
            <a:tbl>
              <a:tblPr firstRow="1" bandRow="1">
                <a:tableStyleId>{5C22544A-7EE6-4342-B048-85BDC9FD1C3A}</a:tableStyleId>
              </a:tblPr>
              <a:tblGrid>
                <a:gridCol w="540522">
                  <a:extLst>
                    <a:ext uri="{9D8B030D-6E8A-4147-A177-3AD203B41FA5}">
                      <a16:colId xmlns:a16="http://schemas.microsoft.com/office/drawing/2014/main" val="4195853776"/>
                    </a:ext>
                  </a:extLst>
                </a:gridCol>
                <a:gridCol w="540522">
                  <a:extLst>
                    <a:ext uri="{9D8B030D-6E8A-4147-A177-3AD203B41FA5}">
                      <a16:colId xmlns:a16="http://schemas.microsoft.com/office/drawing/2014/main" val="2604847045"/>
                    </a:ext>
                  </a:extLst>
                </a:gridCol>
                <a:gridCol w="540522">
                  <a:extLst>
                    <a:ext uri="{9D8B030D-6E8A-4147-A177-3AD203B41FA5}">
                      <a16:colId xmlns:a16="http://schemas.microsoft.com/office/drawing/2014/main" val="539143443"/>
                    </a:ext>
                  </a:extLst>
                </a:gridCol>
                <a:gridCol w="540522">
                  <a:extLst>
                    <a:ext uri="{9D8B030D-6E8A-4147-A177-3AD203B41FA5}">
                      <a16:colId xmlns:a16="http://schemas.microsoft.com/office/drawing/2014/main" val="2863522768"/>
                    </a:ext>
                  </a:extLst>
                </a:gridCol>
                <a:gridCol w="540522">
                  <a:extLst>
                    <a:ext uri="{9D8B030D-6E8A-4147-A177-3AD203B41FA5}">
                      <a16:colId xmlns:a16="http://schemas.microsoft.com/office/drawing/2014/main" val="734108888"/>
                    </a:ext>
                  </a:extLst>
                </a:gridCol>
              </a:tblGrid>
              <a:tr h="205740">
                <a:tc>
                  <a:txBody>
                    <a:bodyPr/>
                    <a:lstStyle/>
                    <a:p>
                      <a:pPr algn="ctr"/>
                      <a:r>
                        <a:rPr lang="es-ES" sz="900" dirty="0"/>
                        <a:t>A</a:t>
                      </a:r>
                    </a:p>
                  </a:txBody>
                  <a:tcPr marL="68580" marR="68580" marT="34290" marB="34290"/>
                </a:tc>
                <a:tc>
                  <a:txBody>
                    <a:bodyPr/>
                    <a:lstStyle/>
                    <a:p>
                      <a:pPr algn="ctr"/>
                      <a:r>
                        <a:rPr lang="es-ES" sz="900" dirty="0"/>
                        <a:t>B</a:t>
                      </a:r>
                    </a:p>
                  </a:txBody>
                  <a:tcPr marL="68580" marR="68580" marT="34290" marB="34290"/>
                </a:tc>
                <a:tc>
                  <a:txBody>
                    <a:bodyPr/>
                    <a:lstStyle/>
                    <a:p>
                      <a:pPr algn="ctr"/>
                      <a:r>
                        <a:rPr lang="es-ES" sz="900" dirty="0"/>
                        <a:t>C</a:t>
                      </a:r>
                    </a:p>
                  </a:txBody>
                  <a:tcPr marL="68580" marR="68580" marT="34290" marB="34290"/>
                </a:tc>
                <a:tc>
                  <a:txBody>
                    <a:bodyPr/>
                    <a:lstStyle/>
                    <a:p>
                      <a:pPr algn="ctr"/>
                      <a:r>
                        <a:rPr lang="es-ES" sz="900" dirty="0"/>
                        <a:t>D</a:t>
                      </a:r>
                    </a:p>
                  </a:txBody>
                  <a:tcPr marL="68580" marR="68580" marT="34290" marB="34290"/>
                </a:tc>
                <a:tc>
                  <a:txBody>
                    <a:bodyPr/>
                    <a:lstStyle/>
                    <a:p>
                      <a:pPr algn="ctr"/>
                      <a:r>
                        <a:rPr lang="es-ES" sz="900" b="0" dirty="0"/>
                        <a:t>Salida</a:t>
                      </a:r>
                    </a:p>
                  </a:txBody>
                  <a:tcPr marL="68580" marR="68580" marT="34290" marB="34290"/>
                </a:tc>
                <a:extLst>
                  <a:ext uri="{0D108BD9-81ED-4DB2-BD59-A6C34878D82A}">
                    <a16:rowId xmlns:a16="http://schemas.microsoft.com/office/drawing/2014/main" val="2620825353"/>
                  </a:ext>
                </a:extLst>
              </a:tr>
              <a:tr h="205740">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1</a:t>
                      </a:r>
                    </a:p>
                  </a:txBody>
                  <a:tcPr marL="68580" marR="68580" marT="34290" marB="34290"/>
                </a:tc>
                <a:extLst>
                  <a:ext uri="{0D108BD9-81ED-4DB2-BD59-A6C34878D82A}">
                    <a16:rowId xmlns:a16="http://schemas.microsoft.com/office/drawing/2014/main" val="3949064274"/>
                  </a:ext>
                </a:extLst>
              </a:tr>
              <a:tr h="205740">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0</a:t>
                      </a:r>
                    </a:p>
                  </a:txBody>
                  <a:tcPr marL="68580" marR="68580" marT="34290" marB="34290"/>
                </a:tc>
                <a:extLst>
                  <a:ext uri="{0D108BD9-81ED-4DB2-BD59-A6C34878D82A}">
                    <a16:rowId xmlns:a16="http://schemas.microsoft.com/office/drawing/2014/main" val="4151661089"/>
                  </a:ext>
                </a:extLst>
              </a:tr>
              <a:tr h="205740">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1</a:t>
                      </a:r>
                    </a:p>
                  </a:txBody>
                  <a:tcPr marL="68580" marR="68580" marT="34290" marB="34290"/>
                </a:tc>
                <a:extLst>
                  <a:ext uri="{0D108BD9-81ED-4DB2-BD59-A6C34878D82A}">
                    <a16:rowId xmlns:a16="http://schemas.microsoft.com/office/drawing/2014/main" val="4087839958"/>
                  </a:ext>
                </a:extLst>
              </a:tr>
              <a:tr h="205740">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0</a:t>
                      </a:r>
                    </a:p>
                  </a:txBody>
                  <a:tcPr marL="68580" marR="68580" marT="34290" marB="34290"/>
                </a:tc>
                <a:extLst>
                  <a:ext uri="{0D108BD9-81ED-4DB2-BD59-A6C34878D82A}">
                    <a16:rowId xmlns:a16="http://schemas.microsoft.com/office/drawing/2014/main" val="1881981781"/>
                  </a:ext>
                </a:extLst>
              </a:tr>
              <a:tr h="205740">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1</a:t>
                      </a:r>
                    </a:p>
                  </a:txBody>
                  <a:tcPr marL="68580" marR="68580" marT="34290" marB="34290"/>
                </a:tc>
                <a:extLst>
                  <a:ext uri="{0D108BD9-81ED-4DB2-BD59-A6C34878D82A}">
                    <a16:rowId xmlns:a16="http://schemas.microsoft.com/office/drawing/2014/main" val="2132309881"/>
                  </a:ext>
                </a:extLst>
              </a:tr>
              <a:tr h="205740">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0</a:t>
                      </a:r>
                    </a:p>
                  </a:txBody>
                  <a:tcPr marL="68580" marR="68580" marT="34290" marB="34290"/>
                </a:tc>
                <a:extLst>
                  <a:ext uri="{0D108BD9-81ED-4DB2-BD59-A6C34878D82A}">
                    <a16:rowId xmlns:a16="http://schemas.microsoft.com/office/drawing/2014/main" val="2975735689"/>
                  </a:ext>
                </a:extLst>
              </a:tr>
              <a:tr h="205740">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1</a:t>
                      </a:r>
                    </a:p>
                  </a:txBody>
                  <a:tcPr marL="68580" marR="68580" marT="34290" marB="34290"/>
                </a:tc>
                <a:extLst>
                  <a:ext uri="{0D108BD9-81ED-4DB2-BD59-A6C34878D82A}">
                    <a16:rowId xmlns:a16="http://schemas.microsoft.com/office/drawing/2014/main" val="1707411685"/>
                  </a:ext>
                </a:extLst>
              </a:tr>
              <a:tr h="205740">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0</a:t>
                      </a:r>
                    </a:p>
                  </a:txBody>
                  <a:tcPr marL="68580" marR="68580" marT="34290" marB="34290"/>
                </a:tc>
                <a:extLst>
                  <a:ext uri="{0D108BD9-81ED-4DB2-BD59-A6C34878D82A}">
                    <a16:rowId xmlns:a16="http://schemas.microsoft.com/office/drawing/2014/main" val="3814556177"/>
                  </a:ext>
                </a:extLst>
              </a:tr>
              <a:tr h="205740">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1</a:t>
                      </a:r>
                    </a:p>
                  </a:txBody>
                  <a:tcPr marL="68580" marR="68580" marT="34290" marB="34290"/>
                </a:tc>
                <a:extLst>
                  <a:ext uri="{0D108BD9-81ED-4DB2-BD59-A6C34878D82A}">
                    <a16:rowId xmlns:a16="http://schemas.microsoft.com/office/drawing/2014/main" val="2390409689"/>
                  </a:ext>
                </a:extLst>
              </a:tr>
              <a:tr h="205740">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0</a:t>
                      </a:r>
                    </a:p>
                  </a:txBody>
                  <a:tcPr marL="68580" marR="68580" marT="34290" marB="34290"/>
                </a:tc>
                <a:extLst>
                  <a:ext uri="{0D108BD9-81ED-4DB2-BD59-A6C34878D82A}">
                    <a16:rowId xmlns:a16="http://schemas.microsoft.com/office/drawing/2014/main" val="143568874"/>
                  </a:ext>
                </a:extLst>
              </a:tr>
              <a:tr h="205740">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1</a:t>
                      </a:r>
                    </a:p>
                  </a:txBody>
                  <a:tcPr marL="68580" marR="68580" marT="34290" marB="34290"/>
                </a:tc>
                <a:extLst>
                  <a:ext uri="{0D108BD9-81ED-4DB2-BD59-A6C34878D82A}">
                    <a16:rowId xmlns:a16="http://schemas.microsoft.com/office/drawing/2014/main" val="1716744224"/>
                  </a:ext>
                </a:extLst>
              </a:tr>
              <a:tr h="205740">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X</a:t>
                      </a:r>
                    </a:p>
                  </a:txBody>
                  <a:tcPr marL="68580" marR="68580" marT="34290" marB="34290"/>
                </a:tc>
                <a:extLst>
                  <a:ext uri="{0D108BD9-81ED-4DB2-BD59-A6C34878D82A}">
                    <a16:rowId xmlns:a16="http://schemas.microsoft.com/office/drawing/2014/main" val="1094771030"/>
                  </a:ext>
                </a:extLst>
              </a:tr>
              <a:tr h="205740">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X</a:t>
                      </a:r>
                    </a:p>
                  </a:txBody>
                  <a:tcPr marL="68580" marR="68580" marT="34290" marB="34290"/>
                </a:tc>
                <a:extLst>
                  <a:ext uri="{0D108BD9-81ED-4DB2-BD59-A6C34878D82A}">
                    <a16:rowId xmlns:a16="http://schemas.microsoft.com/office/drawing/2014/main" val="814350124"/>
                  </a:ext>
                </a:extLst>
              </a:tr>
              <a:tr h="205740">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X</a:t>
                      </a:r>
                    </a:p>
                  </a:txBody>
                  <a:tcPr marL="68580" marR="68580" marT="34290" marB="34290"/>
                </a:tc>
                <a:extLst>
                  <a:ext uri="{0D108BD9-81ED-4DB2-BD59-A6C34878D82A}">
                    <a16:rowId xmlns:a16="http://schemas.microsoft.com/office/drawing/2014/main" val="3213914616"/>
                  </a:ext>
                </a:extLst>
              </a:tr>
              <a:tr h="205740">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X</a:t>
                      </a:r>
                    </a:p>
                  </a:txBody>
                  <a:tcPr marL="68580" marR="68580" marT="34290" marB="34290"/>
                </a:tc>
                <a:extLst>
                  <a:ext uri="{0D108BD9-81ED-4DB2-BD59-A6C34878D82A}">
                    <a16:rowId xmlns:a16="http://schemas.microsoft.com/office/drawing/2014/main" val="2991518999"/>
                  </a:ext>
                </a:extLst>
              </a:tr>
              <a:tr h="205740">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X</a:t>
                      </a:r>
                    </a:p>
                  </a:txBody>
                  <a:tcPr marL="68580" marR="68580" marT="34290" marB="34290"/>
                </a:tc>
                <a:extLst>
                  <a:ext uri="{0D108BD9-81ED-4DB2-BD59-A6C34878D82A}">
                    <a16:rowId xmlns:a16="http://schemas.microsoft.com/office/drawing/2014/main" val="4282325400"/>
                  </a:ext>
                </a:extLst>
              </a:tr>
            </a:tbl>
          </a:graphicData>
        </a:graphic>
      </p:graphicFrame>
      <p:sp>
        <p:nvSpPr>
          <p:cNvPr id="8" name="CuadroTexto 7">
            <a:extLst>
              <a:ext uri="{FF2B5EF4-FFF2-40B4-BE49-F238E27FC236}">
                <a16:creationId xmlns:a16="http://schemas.microsoft.com/office/drawing/2014/main" id="{800E51A1-E904-4118-8D14-E0332658D3C5}"/>
              </a:ext>
            </a:extLst>
          </p:cNvPr>
          <p:cNvSpPr txBox="1"/>
          <p:nvPr/>
        </p:nvSpPr>
        <p:spPr>
          <a:xfrm>
            <a:off x="7775175" y="2544138"/>
            <a:ext cx="312906" cy="3390608"/>
          </a:xfrm>
          <a:prstGeom prst="rect">
            <a:avLst/>
          </a:prstGeom>
          <a:noFill/>
        </p:spPr>
        <p:txBody>
          <a:bodyPr wrap="none" rtlCol="0">
            <a:spAutoFit/>
          </a:bodyPr>
          <a:lstStyle/>
          <a:p>
            <a:pPr>
              <a:lnSpc>
                <a:spcPct val="150000"/>
              </a:lnSpc>
            </a:pPr>
            <a:r>
              <a:rPr lang="es-ES" sz="900" dirty="0"/>
              <a:t>0</a:t>
            </a:r>
          </a:p>
          <a:p>
            <a:pPr>
              <a:lnSpc>
                <a:spcPct val="150000"/>
              </a:lnSpc>
            </a:pPr>
            <a:r>
              <a:rPr lang="es-ES" sz="900" dirty="0"/>
              <a:t>1</a:t>
            </a:r>
          </a:p>
          <a:p>
            <a:pPr>
              <a:lnSpc>
                <a:spcPct val="150000"/>
              </a:lnSpc>
            </a:pPr>
            <a:r>
              <a:rPr lang="es-ES" sz="900" dirty="0"/>
              <a:t>2</a:t>
            </a:r>
          </a:p>
          <a:p>
            <a:pPr>
              <a:lnSpc>
                <a:spcPct val="150000"/>
              </a:lnSpc>
            </a:pPr>
            <a:r>
              <a:rPr lang="es-ES" sz="900" dirty="0"/>
              <a:t>3</a:t>
            </a:r>
          </a:p>
          <a:p>
            <a:pPr>
              <a:lnSpc>
                <a:spcPct val="150000"/>
              </a:lnSpc>
            </a:pPr>
            <a:r>
              <a:rPr lang="es-ES" sz="900" dirty="0"/>
              <a:t>4</a:t>
            </a:r>
          </a:p>
          <a:p>
            <a:pPr>
              <a:lnSpc>
                <a:spcPct val="150000"/>
              </a:lnSpc>
            </a:pPr>
            <a:r>
              <a:rPr lang="es-ES" sz="900" dirty="0"/>
              <a:t>5</a:t>
            </a:r>
          </a:p>
          <a:p>
            <a:pPr>
              <a:lnSpc>
                <a:spcPct val="150000"/>
              </a:lnSpc>
            </a:pPr>
            <a:r>
              <a:rPr lang="es-ES" sz="900" dirty="0"/>
              <a:t>6</a:t>
            </a:r>
          </a:p>
          <a:p>
            <a:pPr>
              <a:lnSpc>
                <a:spcPct val="150000"/>
              </a:lnSpc>
            </a:pPr>
            <a:r>
              <a:rPr lang="es-ES" sz="900" dirty="0"/>
              <a:t>7</a:t>
            </a:r>
          </a:p>
          <a:p>
            <a:pPr>
              <a:lnSpc>
                <a:spcPct val="150000"/>
              </a:lnSpc>
            </a:pPr>
            <a:r>
              <a:rPr lang="es-ES" sz="900" dirty="0"/>
              <a:t>8</a:t>
            </a:r>
          </a:p>
          <a:p>
            <a:pPr>
              <a:lnSpc>
                <a:spcPct val="150000"/>
              </a:lnSpc>
            </a:pPr>
            <a:r>
              <a:rPr lang="es-ES" sz="900" dirty="0"/>
              <a:t>9</a:t>
            </a:r>
          </a:p>
          <a:p>
            <a:pPr>
              <a:lnSpc>
                <a:spcPct val="150000"/>
              </a:lnSpc>
            </a:pPr>
            <a:r>
              <a:rPr lang="es-ES" sz="900" dirty="0"/>
              <a:t>10</a:t>
            </a:r>
          </a:p>
          <a:p>
            <a:pPr>
              <a:lnSpc>
                <a:spcPct val="150000"/>
              </a:lnSpc>
            </a:pPr>
            <a:r>
              <a:rPr lang="es-ES" sz="900" dirty="0"/>
              <a:t>11</a:t>
            </a:r>
          </a:p>
          <a:p>
            <a:pPr>
              <a:lnSpc>
                <a:spcPct val="150000"/>
              </a:lnSpc>
            </a:pPr>
            <a:r>
              <a:rPr lang="es-ES" sz="900" dirty="0"/>
              <a:t>12</a:t>
            </a:r>
          </a:p>
          <a:p>
            <a:pPr>
              <a:lnSpc>
                <a:spcPct val="150000"/>
              </a:lnSpc>
            </a:pPr>
            <a:r>
              <a:rPr lang="es-ES" sz="900" dirty="0"/>
              <a:t>13</a:t>
            </a:r>
          </a:p>
          <a:p>
            <a:pPr>
              <a:lnSpc>
                <a:spcPct val="150000"/>
              </a:lnSpc>
            </a:pPr>
            <a:r>
              <a:rPr lang="es-ES" sz="900" dirty="0"/>
              <a:t>14</a:t>
            </a:r>
          </a:p>
          <a:p>
            <a:pPr>
              <a:lnSpc>
                <a:spcPct val="150000"/>
              </a:lnSpc>
            </a:pPr>
            <a:r>
              <a:rPr lang="es-ES" sz="900" dirty="0"/>
              <a:t>15</a:t>
            </a:r>
          </a:p>
        </p:txBody>
      </p:sp>
      <p:sp>
        <p:nvSpPr>
          <p:cNvPr id="2" name="Marcador de número de diapositiva 1">
            <a:extLst>
              <a:ext uri="{FF2B5EF4-FFF2-40B4-BE49-F238E27FC236}">
                <a16:creationId xmlns:a16="http://schemas.microsoft.com/office/drawing/2014/main" id="{68AB8674-CB6E-4438-9DD6-C80162F1644E}"/>
              </a:ext>
            </a:extLst>
          </p:cNvPr>
          <p:cNvSpPr>
            <a:spLocks noGrp="1"/>
          </p:cNvSpPr>
          <p:nvPr>
            <p:ph type="sldNum" sz="quarter" idx="12"/>
          </p:nvPr>
        </p:nvSpPr>
        <p:spPr/>
        <p:txBody>
          <a:bodyPr/>
          <a:lstStyle/>
          <a:p>
            <a:fld id="{78733FC4-8689-4CA5-A153-34ADD6EFE592}" type="slidenum">
              <a:rPr lang="es-ES" smtClean="0"/>
              <a:t>147</a:t>
            </a:fld>
            <a:endParaRPr lang="es-ES"/>
          </a:p>
        </p:txBody>
      </p:sp>
    </p:spTree>
    <p:custDataLst>
      <p:tags r:id="rId1"/>
    </p:custDataLst>
    <p:extLst>
      <p:ext uri="{BB962C8B-B14F-4D97-AF65-F5344CB8AC3E}">
        <p14:creationId xmlns:p14="http://schemas.microsoft.com/office/powerpoint/2010/main" val="165578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8"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6">
            <a:extLst>
              <a:ext uri="{FF2B5EF4-FFF2-40B4-BE49-F238E27FC236}">
                <a16:creationId xmlns:a16="http://schemas.microsoft.com/office/drawing/2014/main" id="{D65035EE-88CA-49AB-AC27-4AAA95FE1311}"/>
              </a:ext>
            </a:extLst>
          </p:cNvPr>
          <p:cNvGraphicFramePr>
            <a:graphicFrameLocks noGrp="1"/>
          </p:cNvGraphicFramePr>
          <p:nvPr/>
        </p:nvGraphicFramePr>
        <p:xfrm>
          <a:off x="1851842" y="2240572"/>
          <a:ext cx="4230644" cy="1672212"/>
        </p:xfrm>
        <a:graphic>
          <a:graphicData uri="http://schemas.openxmlformats.org/drawingml/2006/table">
            <a:tbl>
              <a:tblPr firstRow="1" bandRow="1">
                <a:tableStyleId>{5940675A-B579-460E-94D1-54222C63F5DA}</a:tableStyleId>
              </a:tblPr>
              <a:tblGrid>
                <a:gridCol w="1057661">
                  <a:extLst>
                    <a:ext uri="{9D8B030D-6E8A-4147-A177-3AD203B41FA5}">
                      <a16:colId xmlns:a16="http://schemas.microsoft.com/office/drawing/2014/main" val="1960818796"/>
                    </a:ext>
                  </a:extLst>
                </a:gridCol>
                <a:gridCol w="1057661">
                  <a:extLst>
                    <a:ext uri="{9D8B030D-6E8A-4147-A177-3AD203B41FA5}">
                      <a16:colId xmlns:a16="http://schemas.microsoft.com/office/drawing/2014/main" val="1798018767"/>
                    </a:ext>
                  </a:extLst>
                </a:gridCol>
                <a:gridCol w="1057661">
                  <a:extLst>
                    <a:ext uri="{9D8B030D-6E8A-4147-A177-3AD203B41FA5}">
                      <a16:colId xmlns:a16="http://schemas.microsoft.com/office/drawing/2014/main" val="369861174"/>
                    </a:ext>
                  </a:extLst>
                </a:gridCol>
                <a:gridCol w="1057661">
                  <a:extLst>
                    <a:ext uri="{9D8B030D-6E8A-4147-A177-3AD203B41FA5}">
                      <a16:colId xmlns:a16="http://schemas.microsoft.com/office/drawing/2014/main" val="13575016"/>
                    </a:ext>
                  </a:extLst>
                </a:gridCol>
              </a:tblGrid>
              <a:tr h="418053">
                <a:tc>
                  <a:txBody>
                    <a:bodyPr/>
                    <a:lstStyle/>
                    <a:p>
                      <a:pPr algn="r"/>
                      <a:r>
                        <a:rPr lang="es-ES" sz="1200" b="1" dirty="0">
                          <a:solidFill>
                            <a:srgbClr val="7030A0"/>
                          </a:solidFill>
                        </a:rPr>
                        <a:t>0</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3</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2</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28328204"/>
                  </a:ext>
                </a:extLst>
              </a:tr>
              <a:tr h="418053">
                <a:tc>
                  <a:txBody>
                    <a:bodyPr/>
                    <a:lstStyle/>
                    <a:p>
                      <a:pPr algn="r"/>
                      <a:r>
                        <a:rPr lang="es-ES" sz="1200" b="1" dirty="0">
                          <a:solidFill>
                            <a:srgbClr val="7030A0"/>
                          </a:solidFill>
                        </a:rPr>
                        <a:t>4</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5</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7</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6</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10099308"/>
                  </a:ext>
                </a:extLst>
              </a:tr>
              <a:tr h="418053">
                <a:tc>
                  <a:txBody>
                    <a:bodyPr/>
                    <a:lstStyle/>
                    <a:p>
                      <a:pPr algn="r"/>
                      <a:r>
                        <a:rPr lang="es-ES" sz="1200" b="1" dirty="0">
                          <a:solidFill>
                            <a:srgbClr val="7030A0"/>
                          </a:solidFill>
                        </a:rPr>
                        <a:t>12</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13</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15</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14</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20124249"/>
                  </a:ext>
                </a:extLst>
              </a:tr>
              <a:tr h="418053">
                <a:tc>
                  <a:txBody>
                    <a:bodyPr/>
                    <a:lstStyle/>
                    <a:p>
                      <a:pPr algn="r"/>
                      <a:r>
                        <a:rPr lang="es-ES" sz="1200" b="1" dirty="0">
                          <a:solidFill>
                            <a:srgbClr val="7030A0"/>
                          </a:solidFill>
                        </a:rPr>
                        <a:t>8</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9</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11</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10</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78700675"/>
                  </a:ext>
                </a:extLst>
              </a:tr>
            </a:tbl>
          </a:graphicData>
        </a:graphic>
      </p:graphicFrame>
      <p:graphicFrame>
        <p:nvGraphicFramePr>
          <p:cNvPr id="5" name="Tabla 6">
            <a:extLst>
              <a:ext uri="{FF2B5EF4-FFF2-40B4-BE49-F238E27FC236}">
                <a16:creationId xmlns:a16="http://schemas.microsoft.com/office/drawing/2014/main" id="{BE1FF190-E5F7-41A1-9C0F-356E6039E764}"/>
              </a:ext>
            </a:extLst>
          </p:cNvPr>
          <p:cNvGraphicFramePr>
            <a:graphicFrameLocks noGrp="1"/>
          </p:cNvGraphicFramePr>
          <p:nvPr>
            <p:extLst>
              <p:ext uri="{D42A27DB-BD31-4B8C-83A1-F6EECF244321}">
                <p14:modId xmlns:p14="http://schemas.microsoft.com/office/powerpoint/2010/main" val="3031743335"/>
              </p:ext>
            </p:extLst>
          </p:nvPr>
        </p:nvGraphicFramePr>
        <p:xfrm>
          <a:off x="1776412" y="2310386"/>
          <a:ext cx="4230644" cy="1672212"/>
        </p:xfrm>
        <a:graphic>
          <a:graphicData uri="http://schemas.openxmlformats.org/drawingml/2006/table">
            <a:tbl>
              <a:tblPr firstRow="1" bandRow="1">
                <a:tableStyleId>{5940675A-B579-460E-94D1-54222C63F5DA}</a:tableStyleId>
              </a:tblPr>
              <a:tblGrid>
                <a:gridCol w="1057661">
                  <a:extLst>
                    <a:ext uri="{9D8B030D-6E8A-4147-A177-3AD203B41FA5}">
                      <a16:colId xmlns:a16="http://schemas.microsoft.com/office/drawing/2014/main" val="1960818796"/>
                    </a:ext>
                  </a:extLst>
                </a:gridCol>
                <a:gridCol w="1057661">
                  <a:extLst>
                    <a:ext uri="{9D8B030D-6E8A-4147-A177-3AD203B41FA5}">
                      <a16:colId xmlns:a16="http://schemas.microsoft.com/office/drawing/2014/main" val="1798018767"/>
                    </a:ext>
                  </a:extLst>
                </a:gridCol>
                <a:gridCol w="1057661">
                  <a:extLst>
                    <a:ext uri="{9D8B030D-6E8A-4147-A177-3AD203B41FA5}">
                      <a16:colId xmlns:a16="http://schemas.microsoft.com/office/drawing/2014/main" val="369861174"/>
                    </a:ext>
                  </a:extLst>
                </a:gridCol>
                <a:gridCol w="1057661">
                  <a:extLst>
                    <a:ext uri="{9D8B030D-6E8A-4147-A177-3AD203B41FA5}">
                      <a16:colId xmlns:a16="http://schemas.microsoft.com/office/drawing/2014/main" val="13575016"/>
                    </a:ext>
                  </a:extLst>
                </a:gridCol>
              </a:tblGrid>
              <a:tr h="418053">
                <a:tc>
                  <a:txBody>
                    <a:bodyPr/>
                    <a:lstStyle/>
                    <a:p>
                      <a:pPr algn="ctr"/>
                      <a:r>
                        <a:rPr lang="es-ES" sz="2000" dirty="0"/>
                        <a:t>1</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1</a:t>
                      </a:r>
                    </a:p>
                  </a:txBody>
                  <a:tcPr marL="103082" marR="103082" marT="51541" marB="51541"/>
                </a:tc>
                <a:extLst>
                  <a:ext uri="{0D108BD9-81ED-4DB2-BD59-A6C34878D82A}">
                    <a16:rowId xmlns:a16="http://schemas.microsoft.com/office/drawing/2014/main" val="4228328204"/>
                  </a:ext>
                </a:extLst>
              </a:tr>
              <a:tr h="418053">
                <a:tc>
                  <a:txBody>
                    <a:bodyPr/>
                    <a:lstStyle/>
                    <a:p>
                      <a:pPr algn="ctr"/>
                      <a:r>
                        <a:rPr lang="es-ES" sz="2000" dirty="0"/>
                        <a:t>1</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1</a:t>
                      </a:r>
                    </a:p>
                  </a:txBody>
                  <a:tcPr marL="103082" marR="103082" marT="51541" marB="51541"/>
                </a:tc>
                <a:extLst>
                  <a:ext uri="{0D108BD9-81ED-4DB2-BD59-A6C34878D82A}">
                    <a16:rowId xmlns:a16="http://schemas.microsoft.com/office/drawing/2014/main" val="4110099308"/>
                  </a:ext>
                </a:extLst>
              </a:tr>
              <a:tr h="418053">
                <a:tc>
                  <a:txBody>
                    <a:bodyPr/>
                    <a:lstStyle/>
                    <a:p>
                      <a:pPr algn="ctr"/>
                      <a:r>
                        <a:rPr lang="es-ES" sz="2000" dirty="0"/>
                        <a:t>X</a:t>
                      </a:r>
                    </a:p>
                  </a:txBody>
                  <a:tcPr marL="103082" marR="103082" marT="51541" marB="51541"/>
                </a:tc>
                <a:tc>
                  <a:txBody>
                    <a:bodyPr/>
                    <a:lstStyle/>
                    <a:p>
                      <a:pPr algn="ctr"/>
                      <a:r>
                        <a:rPr lang="es-ES" sz="2000" dirty="0"/>
                        <a:t>X</a:t>
                      </a:r>
                    </a:p>
                  </a:txBody>
                  <a:tcPr marL="103082" marR="103082" marT="51541" marB="51541"/>
                </a:tc>
                <a:tc>
                  <a:txBody>
                    <a:bodyPr/>
                    <a:lstStyle/>
                    <a:p>
                      <a:pPr algn="ctr"/>
                      <a:r>
                        <a:rPr lang="es-ES" sz="2000" dirty="0"/>
                        <a:t>X</a:t>
                      </a:r>
                    </a:p>
                  </a:txBody>
                  <a:tcPr marL="103082" marR="103082" marT="51541" marB="51541"/>
                </a:tc>
                <a:tc>
                  <a:txBody>
                    <a:bodyPr/>
                    <a:lstStyle/>
                    <a:p>
                      <a:pPr algn="ctr"/>
                      <a:r>
                        <a:rPr lang="es-ES" sz="2000" dirty="0"/>
                        <a:t>X</a:t>
                      </a:r>
                    </a:p>
                  </a:txBody>
                  <a:tcPr marL="103082" marR="103082" marT="51541" marB="51541"/>
                </a:tc>
                <a:extLst>
                  <a:ext uri="{0D108BD9-81ED-4DB2-BD59-A6C34878D82A}">
                    <a16:rowId xmlns:a16="http://schemas.microsoft.com/office/drawing/2014/main" val="2120124249"/>
                  </a:ext>
                </a:extLst>
              </a:tr>
              <a:tr h="418053">
                <a:tc>
                  <a:txBody>
                    <a:bodyPr/>
                    <a:lstStyle/>
                    <a:p>
                      <a:pPr algn="ctr"/>
                      <a:r>
                        <a:rPr lang="es-ES" sz="2000" dirty="0"/>
                        <a:t>1</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X</a:t>
                      </a:r>
                    </a:p>
                  </a:txBody>
                  <a:tcPr marL="103082" marR="103082" marT="51541" marB="51541"/>
                </a:tc>
                <a:tc>
                  <a:txBody>
                    <a:bodyPr/>
                    <a:lstStyle/>
                    <a:p>
                      <a:pPr algn="ctr"/>
                      <a:r>
                        <a:rPr lang="es-ES" sz="2000" dirty="0"/>
                        <a:t>1</a:t>
                      </a:r>
                    </a:p>
                  </a:txBody>
                  <a:tcPr marL="103082" marR="103082" marT="51541" marB="51541"/>
                </a:tc>
                <a:extLst>
                  <a:ext uri="{0D108BD9-81ED-4DB2-BD59-A6C34878D82A}">
                    <a16:rowId xmlns:a16="http://schemas.microsoft.com/office/drawing/2014/main" val="3078700675"/>
                  </a:ext>
                </a:extLst>
              </a:tr>
            </a:tbl>
          </a:graphicData>
        </a:graphic>
      </p:graphicFrame>
      <p:cxnSp>
        <p:nvCxnSpPr>
          <p:cNvPr id="6" name="Conector recto 5">
            <a:extLst>
              <a:ext uri="{FF2B5EF4-FFF2-40B4-BE49-F238E27FC236}">
                <a16:creationId xmlns:a16="http://schemas.microsoft.com/office/drawing/2014/main" id="{C32B903C-9C04-4CBA-9D9A-67F4543CC8F4}"/>
              </a:ext>
            </a:extLst>
          </p:cNvPr>
          <p:cNvCxnSpPr/>
          <p:nvPr/>
        </p:nvCxnSpPr>
        <p:spPr>
          <a:xfrm flipH="1" flipV="1">
            <a:off x="1466850" y="2015111"/>
            <a:ext cx="314325" cy="314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Elipse 6">
            <a:extLst>
              <a:ext uri="{FF2B5EF4-FFF2-40B4-BE49-F238E27FC236}">
                <a16:creationId xmlns:a16="http://schemas.microsoft.com/office/drawing/2014/main" id="{F3F862C8-F61B-425A-8B2F-46DE746FF791}"/>
              </a:ext>
            </a:extLst>
          </p:cNvPr>
          <p:cNvSpPr/>
          <p:nvPr/>
        </p:nvSpPr>
        <p:spPr>
          <a:xfrm>
            <a:off x="5056001" y="2295945"/>
            <a:ext cx="849981" cy="1739204"/>
          </a:xfrm>
          <a:prstGeom prst="ellipse">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nvGrpSpPr>
          <p:cNvPr id="10" name="Grupo 9">
            <a:extLst>
              <a:ext uri="{FF2B5EF4-FFF2-40B4-BE49-F238E27FC236}">
                <a16:creationId xmlns:a16="http://schemas.microsoft.com/office/drawing/2014/main" id="{317ED0D4-0284-44D8-A6F7-F782FB001692}"/>
              </a:ext>
            </a:extLst>
          </p:cNvPr>
          <p:cNvGrpSpPr/>
          <p:nvPr/>
        </p:nvGrpSpPr>
        <p:grpSpPr>
          <a:xfrm>
            <a:off x="1147958" y="1914330"/>
            <a:ext cx="4609551" cy="2091352"/>
            <a:chOff x="1606812" y="3459718"/>
            <a:chExt cx="6146067" cy="2788468"/>
          </a:xfrm>
        </p:grpSpPr>
        <p:sp>
          <p:nvSpPr>
            <p:cNvPr id="11" name="CuadroTexto 10">
              <a:extLst>
                <a:ext uri="{FF2B5EF4-FFF2-40B4-BE49-F238E27FC236}">
                  <a16:creationId xmlns:a16="http://schemas.microsoft.com/office/drawing/2014/main" id="{7F7CBFD5-C46F-4B83-BA0D-2A6A136B4484}"/>
                </a:ext>
              </a:extLst>
            </p:cNvPr>
            <p:cNvSpPr txBox="1"/>
            <p:nvPr/>
          </p:nvSpPr>
          <p:spPr>
            <a:xfrm>
              <a:off x="1606812" y="3581401"/>
              <a:ext cx="643765" cy="553997"/>
            </a:xfrm>
            <a:prstGeom prst="rect">
              <a:avLst/>
            </a:prstGeom>
            <a:noFill/>
          </p:spPr>
          <p:txBody>
            <a:bodyPr wrap="none" rtlCol="0">
              <a:spAutoFit/>
            </a:bodyPr>
            <a:lstStyle/>
            <a:p>
              <a:r>
                <a:rPr lang="es-ES" sz="2100" dirty="0"/>
                <a:t>ab</a:t>
              </a:r>
            </a:p>
          </p:txBody>
        </p:sp>
        <p:sp>
          <p:nvSpPr>
            <p:cNvPr id="12" name="CuadroTexto 11">
              <a:extLst>
                <a:ext uri="{FF2B5EF4-FFF2-40B4-BE49-F238E27FC236}">
                  <a16:creationId xmlns:a16="http://schemas.microsoft.com/office/drawing/2014/main" id="{DEEF80BE-5501-4060-8BD9-898C69741F69}"/>
                </a:ext>
              </a:extLst>
            </p:cNvPr>
            <p:cNvSpPr txBox="1"/>
            <p:nvPr/>
          </p:nvSpPr>
          <p:spPr>
            <a:xfrm>
              <a:off x="1732299" y="4033738"/>
              <a:ext cx="643765" cy="553997"/>
            </a:xfrm>
            <a:prstGeom prst="rect">
              <a:avLst/>
            </a:prstGeom>
            <a:noFill/>
          </p:spPr>
          <p:txBody>
            <a:bodyPr wrap="none" rtlCol="0">
              <a:spAutoFit/>
            </a:bodyPr>
            <a:lstStyle/>
            <a:p>
              <a:r>
                <a:rPr lang="es-ES" sz="2100" dirty="0"/>
                <a:t>00</a:t>
              </a:r>
            </a:p>
          </p:txBody>
        </p:sp>
        <p:sp>
          <p:nvSpPr>
            <p:cNvPr id="13" name="CuadroTexto 12">
              <a:extLst>
                <a:ext uri="{FF2B5EF4-FFF2-40B4-BE49-F238E27FC236}">
                  <a16:creationId xmlns:a16="http://schemas.microsoft.com/office/drawing/2014/main" id="{4A44B85E-3366-44D9-9E86-775182DA6FFE}"/>
                </a:ext>
              </a:extLst>
            </p:cNvPr>
            <p:cNvSpPr txBox="1"/>
            <p:nvPr/>
          </p:nvSpPr>
          <p:spPr>
            <a:xfrm>
              <a:off x="1716629" y="4561826"/>
              <a:ext cx="643765" cy="553997"/>
            </a:xfrm>
            <a:prstGeom prst="rect">
              <a:avLst/>
            </a:prstGeom>
            <a:noFill/>
          </p:spPr>
          <p:txBody>
            <a:bodyPr wrap="none" rtlCol="0">
              <a:spAutoFit/>
            </a:bodyPr>
            <a:lstStyle/>
            <a:p>
              <a:r>
                <a:rPr lang="es-ES" sz="2100" dirty="0"/>
                <a:t>01</a:t>
              </a:r>
            </a:p>
          </p:txBody>
        </p:sp>
        <p:sp>
          <p:nvSpPr>
            <p:cNvPr id="14" name="CuadroTexto 13">
              <a:extLst>
                <a:ext uri="{FF2B5EF4-FFF2-40B4-BE49-F238E27FC236}">
                  <a16:creationId xmlns:a16="http://schemas.microsoft.com/office/drawing/2014/main" id="{0869EC9F-DAD5-440E-84CB-EC200EA93548}"/>
                </a:ext>
              </a:extLst>
            </p:cNvPr>
            <p:cNvSpPr txBox="1"/>
            <p:nvPr/>
          </p:nvSpPr>
          <p:spPr>
            <a:xfrm>
              <a:off x="1701559" y="5128008"/>
              <a:ext cx="617092" cy="553997"/>
            </a:xfrm>
            <a:prstGeom prst="rect">
              <a:avLst/>
            </a:prstGeom>
            <a:noFill/>
          </p:spPr>
          <p:txBody>
            <a:bodyPr wrap="none" rtlCol="0">
              <a:spAutoFit/>
            </a:bodyPr>
            <a:lstStyle/>
            <a:p>
              <a:r>
                <a:rPr lang="es-ES" sz="2100" dirty="0"/>
                <a:t>11</a:t>
              </a:r>
            </a:p>
          </p:txBody>
        </p:sp>
        <p:sp>
          <p:nvSpPr>
            <p:cNvPr id="15" name="CuadroTexto 14">
              <a:extLst>
                <a:ext uri="{FF2B5EF4-FFF2-40B4-BE49-F238E27FC236}">
                  <a16:creationId xmlns:a16="http://schemas.microsoft.com/office/drawing/2014/main" id="{E36A3C4A-6BE3-4CA9-B78C-53F648A5EB9F}"/>
                </a:ext>
              </a:extLst>
            </p:cNvPr>
            <p:cNvSpPr txBox="1"/>
            <p:nvPr/>
          </p:nvSpPr>
          <p:spPr>
            <a:xfrm>
              <a:off x="1702416" y="5694189"/>
              <a:ext cx="643765" cy="553997"/>
            </a:xfrm>
            <a:prstGeom prst="rect">
              <a:avLst/>
            </a:prstGeom>
            <a:noFill/>
          </p:spPr>
          <p:txBody>
            <a:bodyPr wrap="none" rtlCol="0">
              <a:spAutoFit/>
            </a:bodyPr>
            <a:lstStyle/>
            <a:p>
              <a:r>
                <a:rPr lang="es-ES" sz="2100" dirty="0"/>
                <a:t>10</a:t>
              </a:r>
            </a:p>
          </p:txBody>
        </p:sp>
        <p:grpSp>
          <p:nvGrpSpPr>
            <p:cNvPr id="16" name="Grupo 15">
              <a:extLst>
                <a:ext uri="{FF2B5EF4-FFF2-40B4-BE49-F238E27FC236}">
                  <a16:creationId xmlns:a16="http://schemas.microsoft.com/office/drawing/2014/main" id="{8A6E48BD-79F9-42E5-A1A2-BD513A177735}"/>
                </a:ext>
              </a:extLst>
            </p:cNvPr>
            <p:cNvGrpSpPr/>
            <p:nvPr/>
          </p:nvGrpSpPr>
          <p:grpSpPr>
            <a:xfrm>
              <a:off x="2243920" y="3459718"/>
              <a:ext cx="5508959" cy="624204"/>
              <a:chOff x="2243920" y="3459718"/>
              <a:chExt cx="5508959" cy="624204"/>
            </a:xfrm>
          </p:grpSpPr>
          <p:sp>
            <p:nvSpPr>
              <p:cNvPr id="17" name="CuadroTexto 16">
                <a:extLst>
                  <a:ext uri="{FF2B5EF4-FFF2-40B4-BE49-F238E27FC236}">
                    <a16:creationId xmlns:a16="http://schemas.microsoft.com/office/drawing/2014/main" id="{379077E1-474F-43F8-8FEA-FC23BE542FC7}"/>
                  </a:ext>
                </a:extLst>
              </p:cNvPr>
              <p:cNvSpPr txBox="1"/>
              <p:nvPr/>
            </p:nvSpPr>
            <p:spPr>
              <a:xfrm>
                <a:off x="2243920" y="3459718"/>
                <a:ext cx="624531" cy="553997"/>
              </a:xfrm>
              <a:prstGeom prst="rect">
                <a:avLst/>
              </a:prstGeom>
              <a:noFill/>
            </p:spPr>
            <p:txBody>
              <a:bodyPr wrap="none" rtlCol="0">
                <a:spAutoFit/>
              </a:bodyPr>
              <a:lstStyle/>
              <a:p>
                <a:r>
                  <a:rPr lang="es-ES" sz="2100" dirty="0"/>
                  <a:t>cd</a:t>
                </a:r>
              </a:p>
            </p:txBody>
          </p:sp>
          <p:sp>
            <p:nvSpPr>
              <p:cNvPr id="18" name="CuadroTexto 17">
                <a:extLst>
                  <a:ext uri="{FF2B5EF4-FFF2-40B4-BE49-F238E27FC236}">
                    <a16:creationId xmlns:a16="http://schemas.microsoft.com/office/drawing/2014/main" id="{99C08640-2EB7-4924-8798-7489160F54B2}"/>
                  </a:ext>
                </a:extLst>
              </p:cNvPr>
              <p:cNvSpPr txBox="1"/>
              <p:nvPr/>
            </p:nvSpPr>
            <p:spPr>
              <a:xfrm>
                <a:off x="2956023" y="3529925"/>
                <a:ext cx="643765" cy="553997"/>
              </a:xfrm>
              <a:prstGeom prst="rect">
                <a:avLst/>
              </a:prstGeom>
              <a:noFill/>
            </p:spPr>
            <p:txBody>
              <a:bodyPr wrap="none" rtlCol="0">
                <a:spAutoFit/>
              </a:bodyPr>
              <a:lstStyle/>
              <a:p>
                <a:r>
                  <a:rPr lang="es-ES" sz="2100" dirty="0"/>
                  <a:t>00</a:t>
                </a:r>
              </a:p>
            </p:txBody>
          </p:sp>
          <p:sp>
            <p:nvSpPr>
              <p:cNvPr id="19" name="CuadroTexto 18">
                <a:extLst>
                  <a:ext uri="{FF2B5EF4-FFF2-40B4-BE49-F238E27FC236}">
                    <a16:creationId xmlns:a16="http://schemas.microsoft.com/office/drawing/2014/main" id="{9274128D-3ED0-4A1B-B451-D2F82B9E6804}"/>
                  </a:ext>
                </a:extLst>
              </p:cNvPr>
              <p:cNvSpPr txBox="1"/>
              <p:nvPr/>
            </p:nvSpPr>
            <p:spPr>
              <a:xfrm>
                <a:off x="4257661" y="3459718"/>
                <a:ext cx="643765" cy="553997"/>
              </a:xfrm>
              <a:prstGeom prst="rect">
                <a:avLst/>
              </a:prstGeom>
              <a:noFill/>
            </p:spPr>
            <p:txBody>
              <a:bodyPr wrap="none" rtlCol="0">
                <a:spAutoFit/>
              </a:bodyPr>
              <a:lstStyle/>
              <a:p>
                <a:r>
                  <a:rPr lang="es-ES" sz="2100" dirty="0"/>
                  <a:t>01</a:t>
                </a:r>
              </a:p>
            </p:txBody>
          </p:sp>
          <p:sp>
            <p:nvSpPr>
              <p:cNvPr id="20" name="CuadroTexto 19">
                <a:extLst>
                  <a:ext uri="{FF2B5EF4-FFF2-40B4-BE49-F238E27FC236}">
                    <a16:creationId xmlns:a16="http://schemas.microsoft.com/office/drawing/2014/main" id="{46E95A50-9687-43BE-86F3-34F1156010E1}"/>
                  </a:ext>
                </a:extLst>
              </p:cNvPr>
              <p:cNvSpPr txBox="1"/>
              <p:nvPr/>
            </p:nvSpPr>
            <p:spPr>
              <a:xfrm>
                <a:off x="5593892" y="3459718"/>
                <a:ext cx="617092" cy="553997"/>
              </a:xfrm>
              <a:prstGeom prst="rect">
                <a:avLst/>
              </a:prstGeom>
              <a:noFill/>
            </p:spPr>
            <p:txBody>
              <a:bodyPr wrap="none" rtlCol="0">
                <a:spAutoFit/>
              </a:bodyPr>
              <a:lstStyle/>
              <a:p>
                <a:r>
                  <a:rPr lang="es-ES" sz="2100" dirty="0"/>
                  <a:t>11</a:t>
                </a:r>
              </a:p>
            </p:txBody>
          </p:sp>
          <p:sp>
            <p:nvSpPr>
              <p:cNvPr id="21" name="CuadroTexto 20">
                <a:extLst>
                  <a:ext uri="{FF2B5EF4-FFF2-40B4-BE49-F238E27FC236}">
                    <a16:creationId xmlns:a16="http://schemas.microsoft.com/office/drawing/2014/main" id="{FF1ED568-DA20-4209-97C8-970C31BCB48E}"/>
                  </a:ext>
                </a:extLst>
              </p:cNvPr>
              <p:cNvSpPr txBox="1"/>
              <p:nvPr/>
            </p:nvSpPr>
            <p:spPr>
              <a:xfrm>
                <a:off x="7109114" y="3529925"/>
                <a:ext cx="643765" cy="553997"/>
              </a:xfrm>
              <a:prstGeom prst="rect">
                <a:avLst/>
              </a:prstGeom>
              <a:noFill/>
            </p:spPr>
            <p:txBody>
              <a:bodyPr wrap="none" rtlCol="0">
                <a:spAutoFit/>
              </a:bodyPr>
              <a:lstStyle/>
              <a:p>
                <a:r>
                  <a:rPr lang="es-ES" sz="2100" dirty="0"/>
                  <a:t>10</a:t>
                </a:r>
              </a:p>
            </p:txBody>
          </p:sp>
        </p:grpSp>
      </p:grpSp>
      <mc:AlternateContent xmlns:mc="http://schemas.openxmlformats.org/markup-compatibility/2006" xmlns:a14="http://schemas.microsoft.com/office/drawing/2010/main">
        <mc:Choice Requires="a14">
          <p:sp>
            <p:nvSpPr>
              <p:cNvPr id="22" name="CuadroTexto 21">
                <a:extLst>
                  <a:ext uri="{FF2B5EF4-FFF2-40B4-BE49-F238E27FC236}">
                    <a16:creationId xmlns:a16="http://schemas.microsoft.com/office/drawing/2014/main" id="{2D4DEAEB-6265-496B-AFF7-3E33CB690D7C}"/>
                  </a:ext>
                </a:extLst>
              </p:cNvPr>
              <p:cNvSpPr txBox="1"/>
              <p:nvPr/>
            </p:nvSpPr>
            <p:spPr>
              <a:xfrm>
                <a:off x="1837279" y="4239027"/>
                <a:ext cx="849980" cy="328295"/>
              </a:xfrm>
              <a:prstGeom prst="rect">
                <a:avLst/>
              </a:prstGeom>
              <a:solidFill>
                <a:srgbClr val="CBD8EF"/>
              </a:solidFill>
              <a:ln>
                <a:solidFill>
                  <a:schemeClr val="accent1">
                    <a:shade val="50000"/>
                  </a:schemeClr>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s-ES" sz="1500" i="1">
                              <a:latin typeface="Cambria Math" panose="02040503050406030204" pitchFamily="18" charset="0"/>
                            </a:rPr>
                          </m:ctrlPr>
                        </m:accPr>
                        <m:e>
                          <m:r>
                            <a:rPr lang="es-ES" sz="1500" i="1">
                              <a:latin typeface="Cambria Math" panose="02040503050406030204" pitchFamily="18" charset="0"/>
                            </a:rPr>
                            <m:t>𝑑</m:t>
                          </m:r>
                        </m:e>
                      </m:acc>
                    </m:oMath>
                  </m:oMathPara>
                </a14:m>
                <a:endParaRPr lang="es-ES" sz="1500" dirty="0"/>
              </a:p>
            </p:txBody>
          </p:sp>
        </mc:Choice>
        <mc:Fallback xmlns="">
          <p:sp>
            <p:nvSpPr>
              <p:cNvPr id="22" name="CuadroTexto 21">
                <a:extLst>
                  <a:ext uri="{FF2B5EF4-FFF2-40B4-BE49-F238E27FC236}">
                    <a16:creationId xmlns:a16="http://schemas.microsoft.com/office/drawing/2014/main" id="{2D4DEAEB-6265-496B-AFF7-3E33CB690D7C}"/>
                  </a:ext>
                </a:extLst>
              </p:cNvPr>
              <p:cNvSpPr txBox="1">
                <a:spLocks noRot="1" noChangeAspect="1" noMove="1" noResize="1" noEditPoints="1" noAdjustHandles="1" noChangeArrowheads="1" noChangeShapeType="1" noTextEdit="1"/>
              </p:cNvSpPr>
              <p:nvPr/>
            </p:nvSpPr>
            <p:spPr>
              <a:xfrm>
                <a:off x="1837279" y="4239027"/>
                <a:ext cx="849980" cy="328295"/>
              </a:xfrm>
              <a:prstGeom prst="rect">
                <a:avLst/>
              </a:prstGeom>
              <a:blipFill>
                <a:blip r:embed="rId3"/>
                <a:stretch>
                  <a:fillRect/>
                </a:stretch>
              </a:blipFill>
              <a:ln>
                <a:solidFill>
                  <a:schemeClr val="accent1">
                    <a:shade val="50000"/>
                  </a:schemeClr>
                </a:solidFill>
              </a:ln>
            </p:spPr>
            <p:txBody>
              <a:bodyPr/>
              <a:lstStyle/>
              <a:p>
                <a:r>
                  <a:rPr lang="es-ES">
                    <a:noFill/>
                  </a:rPr>
                  <a:t> </a:t>
                </a:r>
              </a:p>
            </p:txBody>
          </p:sp>
        </mc:Fallback>
      </mc:AlternateContent>
      <p:sp>
        <p:nvSpPr>
          <p:cNvPr id="26" name="Rectángulo 25">
            <a:extLst>
              <a:ext uri="{FF2B5EF4-FFF2-40B4-BE49-F238E27FC236}">
                <a16:creationId xmlns:a16="http://schemas.microsoft.com/office/drawing/2014/main" id="{4D91A61E-E24B-4B0A-BF55-8D68BD322D11}"/>
              </a:ext>
            </a:extLst>
          </p:cNvPr>
          <p:cNvSpPr/>
          <p:nvPr/>
        </p:nvSpPr>
        <p:spPr>
          <a:xfrm>
            <a:off x="196636" y="942991"/>
            <a:ext cx="5721053" cy="416589"/>
          </a:xfrm>
          <a:prstGeom prst="rect">
            <a:avLst/>
          </a:prstGeom>
        </p:spPr>
        <p:txBody>
          <a:bodyPr wrap="none">
            <a:spAutoFit/>
          </a:bodyPr>
          <a:lstStyle/>
          <a:p>
            <a:pPr>
              <a:lnSpc>
                <a:spcPct val="107000"/>
              </a:lnSpc>
            </a:pPr>
            <a:r>
              <a:rPr lang="es-ES" sz="2100" dirty="0">
                <a:latin typeface="TimesNewRomanPSMT"/>
                <a:ea typeface="Calibri" panose="020F0502020204030204" pitchFamily="34" charset="0"/>
                <a:cs typeface="TimesNewRomanPSMT"/>
              </a:rPr>
              <a:t>f(</a:t>
            </a:r>
            <a:r>
              <a:rPr lang="es-ES" sz="2100" dirty="0" err="1">
                <a:latin typeface="TimesNewRomanPSMT"/>
                <a:ea typeface="Calibri" panose="020F0502020204030204" pitchFamily="34" charset="0"/>
                <a:cs typeface="TimesNewRomanPSMT"/>
              </a:rPr>
              <a:t>a,b,c,d</a:t>
            </a:r>
            <a:r>
              <a:rPr lang="es-ES" sz="2100" dirty="0">
                <a:latin typeface="TimesNewRomanPSMT"/>
                <a:ea typeface="Calibri" panose="020F0502020204030204" pitchFamily="34" charset="0"/>
                <a:cs typeface="TimesNewRomanPSMT"/>
              </a:rPr>
              <a:t>) =</a:t>
            </a:r>
            <a:r>
              <a:rPr lang="en-US" sz="2100" dirty="0">
                <a:latin typeface="Arial Unicode MS"/>
                <a:ea typeface="Calibri" panose="020F0502020204030204" pitchFamily="34" charset="0"/>
                <a:cs typeface="Times New Roman" panose="02020603050405020304" pitchFamily="18" charset="0"/>
              </a:rPr>
              <a:t>∑</a:t>
            </a:r>
            <a:r>
              <a:rPr lang="es-ES" sz="2100" dirty="0">
                <a:latin typeface="TimesNewRomanPSMT"/>
                <a:ea typeface="Calibri" panose="020F0502020204030204" pitchFamily="34" charset="0"/>
                <a:cs typeface="TimesNewRomanPSMT"/>
              </a:rPr>
              <a:t>m(0,2,4,6,8,10)+</a:t>
            </a:r>
            <a:r>
              <a:rPr lang="en-US" sz="2100" dirty="0">
                <a:latin typeface="Arial Unicode MS"/>
                <a:ea typeface="Calibri" panose="020F0502020204030204" pitchFamily="34" charset="0"/>
                <a:cs typeface="Times New Roman" panose="02020603050405020304" pitchFamily="18" charset="0"/>
              </a:rPr>
              <a:t> ∑ </a:t>
            </a:r>
            <a:r>
              <a:rPr lang="en-US" sz="2100" dirty="0">
                <a:latin typeface="TimesNewRomanPSMT"/>
              </a:rPr>
              <a:t>X(11,22,13,14,15)</a:t>
            </a:r>
            <a:endParaRPr lang="es-ES" sz="2100" dirty="0">
              <a:latin typeface="TimesNewRomanPSMT"/>
            </a:endParaRPr>
          </a:p>
        </p:txBody>
      </p:sp>
      <p:sp>
        <p:nvSpPr>
          <p:cNvPr id="27" name="Elipse 26">
            <a:extLst>
              <a:ext uri="{FF2B5EF4-FFF2-40B4-BE49-F238E27FC236}">
                <a16:creationId xmlns:a16="http://schemas.microsoft.com/office/drawing/2014/main" id="{EF36B2C6-7733-4941-97B5-58DDC5140FDB}"/>
              </a:ext>
            </a:extLst>
          </p:cNvPr>
          <p:cNvSpPr/>
          <p:nvPr/>
        </p:nvSpPr>
        <p:spPr>
          <a:xfrm>
            <a:off x="1847394" y="2295945"/>
            <a:ext cx="849981" cy="1739204"/>
          </a:xfrm>
          <a:prstGeom prst="ellipse">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aphicFrame>
        <p:nvGraphicFramePr>
          <p:cNvPr id="28" name="Tabla 27">
            <a:extLst>
              <a:ext uri="{FF2B5EF4-FFF2-40B4-BE49-F238E27FC236}">
                <a16:creationId xmlns:a16="http://schemas.microsoft.com/office/drawing/2014/main" id="{ECC354FD-B51B-43F9-918C-FB2C7484C455}"/>
              </a:ext>
            </a:extLst>
          </p:cNvPr>
          <p:cNvGraphicFramePr>
            <a:graphicFrameLocks noGrp="1"/>
          </p:cNvGraphicFramePr>
          <p:nvPr/>
        </p:nvGraphicFramePr>
        <p:xfrm>
          <a:off x="6358160" y="2110537"/>
          <a:ext cx="2702610" cy="3497580"/>
        </p:xfrm>
        <a:graphic>
          <a:graphicData uri="http://schemas.openxmlformats.org/drawingml/2006/table">
            <a:tbl>
              <a:tblPr firstRow="1" bandRow="1">
                <a:tableStyleId>{5C22544A-7EE6-4342-B048-85BDC9FD1C3A}</a:tableStyleId>
              </a:tblPr>
              <a:tblGrid>
                <a:gridCol w="540522">
                  <a:extLst>
                    <a:ext uri="{9D8B030D-6E8A-4147-A177-3AD203B41FA5}">
                      <a16:colId xmlns:a16="http://schemas.microsoft.com/office/drawing/2014/main" val="4195853776"/>
                    </a:ext>
                  </a:extLst>
                </a:gridCol>
                <a:gridCol w="540522">
                  <a:extLst>
                    <a:ext uri="{9D8B030D-6E8A-4147-A177-3AD203B41FA5}">
                      <a16:colId xmlns:a16="http://schemas.microsoft.com/office/drawing/2014/main" val="2604847045"/>
                    </a:ext>
                  </a:extLst>
                </a:gridCol>
                <a:gridCol w="540522">
                  <a:extLst>
                    <a:ext uri="{9D8B030D-6E8A-4147-A177-3AD203B41FA5}">
                      <a16:colId xmlns:a16="http://schemas.microsoft.com/office/drawing/2014/main" val="539143443"/>
                    </a:ext>
                  </a:extLst>
                </a:gridCol>
                <a:gridCol w="540522">
                  <a:extLst>
                    <a:ext uri="{9D8B030D-6E8A-4147-A177-3AD203B41FA5}">
                      <a16:colId xmlns:a16="http://schemas.microsoft.com/office/drawing/2014/main" val="2863522768"/>
                    </a:ext>
                  </a:extLst>
                </a:gridCol>
                <a:gridCol w="540522">
                  <a:extLst>
                    <a:ext uri="{9D8B030D-6E8A-4147-A177-3AD203B41FA5}">
                      <a16:colId xmlns:a16="http://schemas.microsoft.com/office/drawing/2014/main" val="734108888"/>
                    </a:ext>
                  </a:extLst>
                </a:gridCol>
              </a:tblGrid>
              <a:tr h="205740">
                <a:tc>
                  <a:txBody>
                    <a:bodyPr/>
                    <a:lstStyle/>
                    <a:p>
                      <a:pPr algn="ctr"/>
                      <a:r>
                        <a:rPr lang="es-ES" sz="900" dirty="0"/>
                        <a:t>A</a:t>
                      </a:r>
                    </a:p>
                  </a:txBody>
                  <a:tcPr marL="68580" marR="68580" marT="34290" marB="34290"/>
                </a:tc>
                <a:tc>
                  <a:txBody>
                    <a:bodyPr/>
                    <a:lstStyle/>
                    <a:p>
                      <a:pPr algn="ctr"/>
                      <a:r>
                        <a:rPr lang="es-ES" sz="900" dirty="0"/>
                        <a:t>B</a:t>
                      </a:r>
                    </a:p>
                  </a:txBody>
                  <a:tcPr marL="68580" marR="68580" marT="34290" marB="34290"/>
                </a:tc>
                <a:tc>
                  <a:txBody>
                    <a:bodyPr/>
                    <a:lstStyle/>
                    <a:p>
                      <a:pPr algn="ctr"/>
                      <a:r>
                        <a:rPr lang="es-ES" sz="900" dirty="0"/>
                        <a:t>C</a:t>
                      </a:r>
                    </a:p>
                  </a:txBody>
                  <a:tcPr marL="68580" marR="68580" marT="34290" marB="34290"/>
                </a:tc>
                <a:tc>
                  <a:txBody>
                    <a:bodyPr/>
                    <a:lstStyle/>
                    <a:p>
                      <a:pPr algn="ctr"/>
                      <a:r>
                        <a:rPr lang="es-ES" sz="900" dirty="0"/>
                        <a:t>D</a:t>
                      </a:r>
                    </a:p>
                  </a:txBody>
                  <a:tcPr marL="68580" marR="68580" marT="34290" marB="34290"/>
                </a:tc>
                <a:tc>
                  <a:txBody>
                    <a:bodyPr/>
                    <a:lstStyle/>
                    <a:p>
                      <a:pPr algn="ctr"/>
                      <a:r>
                        <a:rPr lang="es-ES" sz="900" b="0" dirty="0"/>
                        <a:t>Salida</a:t>
                      </a:r>
                    </a:p>
                  </a:txBody>
                  <a:tcPr marL="68580" marR="68580" marT="34290" marB="34290"/>
                </a:tc>
                <a:extLst>
                  <a:ext uri="{0D108BD9-81ED-4DB2-BD59-A6C34878D82A}">
                    <a16:rowId xmlns:a16="http://schemas.microsoft.com/office/drawing/2014/main" val="2620825353"/>
                  </a:ext>
                </a:extLst>
              </a:tr>
              <a:tr h="205740">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1</a:t>
                      </a:r>
                    </a:p>
                  </a:txBody>
                  <a:tcPr marL="68580" marR="68580" marT="34290" marB="34290"/>
                </a:tc>
                <a:extLst>
                  <a:ext uri="{0D108BD9-81ED-4DB2-BD59-A6C34878D82A}">
                    <a16:rowId xmlns:a16="http://schemas.microsoft.com/office/drawing/2014/main" val="3949064274"/>
                  </a:ext>
                </a:extLst>
              </a:tr>
              <a:tr h="205740">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0</a:t>
                      </a:r>
                    </a:p>
                  </a:txBody>
                  <a:tcPr marL="68580" marR="68580" marT="34290" marB="34290"/>
                </a:tc>
                <a:extLst>
                  <a:ext uri="{0D108BD9-81ED-4DB2-BD59-A6C34878D82A}">
                    <a16:rowId xmlns:a16="http://schemas.microsoft.com/office/drawing/2014/main" val="4151661089"/>
                  </a:ext>
                </a:extLst>
              </a:tr>
              <a:tr h="205740">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1</a:t>
                      </a:r>
                    </a:p>
                  </a:txBody>
                  <a:tcPr marL="68580" marR="68580" marT="34290" marB="34290"/>
                </a:tc>
                <a:extLst>
                  <a:ext uri="{0D108BD9-81ED-4DB2-BD59-A6C34878D82A}">
                    <a16:rowId xmlns:a16="http://schemas.microsoft.com/office/drawing/2014/main" val="4087839958"/>
                  </a:ext>
                </a:extLst>
              </a:tr>
              <a:tr h="205740">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0</a:t>
                      </a:r>
                    </a:p>
                  </a:txBody>
                  <a:tcPr marL="68580" marR="68580" marT="34290" marB="34290"/>
                </a:tc>
                <a:extLst>
                  <a:ext uri="{0D108BD9-81ED-4DB2-BD59-A6C34878D82A}">
                    <a16:rowId xmlns:a16="http://schemas.microsoft.com/office/drawing/2014/main" val="1881981781"/>
                  </a:ext>
                </a:extLst>
              </a:tr>
              <a:tr h="205740">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1</a:t>
                      </a:r>
                    </a:p>
                  </a:txBody>
                  <a:tcPr marL="68580" marR="68580" marT="34290" marB="34290"/>
                </a:tc>
                <a:extLst>
                  <a:ext uri="{0D108BD9-81ED-4DB2-BD59-A6C34878D82A}">
                    <a16:rowId xmlns:a16="http://schemas.microsoft.com/office/drawing/2014/main" val="2132309881"/>
                  </a:ext>
                </a:extLst>
              </a:tr>
              <a:tr h="205740">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0</a:t>
                      </a:r>
                    </a:p>
                  </a:txBody>
                  <a:tcPr marL="68580" marR="68580" marT="34290" marB="34290"/>
                </a:tc>
                <a:extLst>
                  <a:ext uri="{0D108BD9-81ED-4DB2-BD59-A6C34878D82A}">
                    <a16:rowId xmlns:a16="http://schemas.microsoft.com/office/drawing/2014/main" val="2975735689"/>
                  </a:ext>
                </a:extLst>
              </a:tr>
              <a:tr h="205740">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1</a:t>
                      </a:r>
                    </a:p>
                  </a:txBody>
                  <a:tcPr marL="68580" marR="68580" marT="34290" marB="34290"/>
                </a:tc>
                <a:extLst>
                  <a:ext uri="{0D108BD9-81ED-4DB2-BD59-A6C34878D82A}">
                    <a16:rowId xmlns:a16="http://schemas.microsoft.com/office/drawing/2014/main" val="1707411685"/>
                  </a:ext>
                </a:extLst>
              </a:tr>
              <a:tr h="205740">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0</a:t>
                      </a:r>
                    </a:p>
                  </a:txBody>
                  <a:tcPr marL="68580" marR="68580" marT="34290" marB="34290"/>
                </a:tc>
                <a:extLst>
                  <a:ext uri="{0D108BD9-81ED-4DB2-BD59-A6C34878D82A}">
                    <a16:rowId xmlns:a16="http://schemas.microsoft.com/office/drawing/2014/main" val="3814556177"/>
                  </a:ext>
                </a:extLst>
              </a:tr>
              <a:tr h="205740">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1</a:t>
                      </a:r>
                    </a:p>
                  </a:txBody>
                  <a:tcPr marL="68580" marR="68580" marT="34290" marB="34290"/>
                </a:tc>
                <a:extLst>
                  <a:ext uri="{0D108BD9-81ED-4DB2-BD59-A6C34878D82A}">
                    <a16:rowId xmlns:a16="http://schemas.microsoft.com/office/drawing/2014/main" val="2390409689"/>
                  </a:ext>
                </a:extLst>
              </a:tr>
              <a:tr h="205740">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0</a:t>
                      </a:r>
                    </a:p>
                  </a:txBody>
                  <a:tcPr marL="68580" marR="68580" marT="34290" marB="34290"/>
                </a:tc>
                <a:extLst>
                  <a:ext uri="{0D108BD9-81ED-4DB2-BD59-A6C34878D82A}">
                    <a16:rowId xmlns:a16="http://schemas.microsoft.com/office/drawing/2014/main" val="143568874"/>
                  </a:ext>
                </a:extLst>
              </a:tr>
              <a:tr h="205740">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1</a:t>
                      </a:r>
                    </a:p>
                  </a:txBody>
                  <a:tcPr marL="68580" marR="68580" marT="34290" marB="34290"/>
                </a:tc>
                <a:extLst>
                  <a:ext uri="{0D108BD9-81ED-4DB2-BD59-A6C34878D82A}">
                    <a16:rowId xmlns:a16="http://schemas.microsoft.com/office/drawing/2014/main" val="1716744224"/>
                  </a:ext>
                </a:extLst>
              </a:tr>
              <a:tr h="205740">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X</a:t>
                      </a:r>
                    </a:p>
                  </a:txBody>
                  <a:tcPr marL="68580" marR="68580" marT="34290" marB="34290"/>
                </a:tc>
                <a:extLst>
                  <a:ext uri="{0D108BD9-81ED-4DB2-BD59-A6C34878D82A}">
                    <a16:rowId xmlns:a16="http://schemas.microsoft.com/office/drawing/2014/main" val="1094771030"/>
                  </a:ext>
                </a:extLst>
              </a:tr>
              <a:tr h="205740">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X</a:t>
                      </a:r>
                    </a:p>
                  </a:txBody>
                  <a:tcPr marL="68580" marR="68580" marT="34290" marB="34290"/>
                </a:tc>
                <a:extLst>
                  <a:ext uri="{0D108BD9-81ED-4DB2-BD59-A6C34878D82A}">
                    <a16:rowId xmlns:a16="http://schemas.microsoft.com/office/drawing/2014/main" val="814350124"/>
                  </a:ext>
                </a:extLst>
              </a:tr>
              <a:tr h="205740">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X</a:t>
                      </a:r>
                    </a:p>
                  </a:txBody>
                  <a:tcPr marL="68580" marR="68580" marT="34290" marB="34290"/>
                </a:tc>
                <a:extLst>
                  <a:ext uri="{0D108BD9-81ED-4DB2-BD59-A6C34878D82A}">
                    <a16:rowId xmlns:a16="http://schemas.microsoft.com/office/drawing/2014/main" val="3213914616"/>
                  </a:ext>
                </a:extLst>
              </a:tr>
              <a:tr h="205740">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X</a:t>
                      </a:r>
                    </a:p>
                  </a:txBody>
                  <a:tcPr marL="68580" marR="68580" marT="34290" marB="34290"/>
                </a:tc>
                <a:extLst>
                  <a:ext uri="{0D108BD9-81ED-4DB2-BD59-A6C34878D82A}">
                    <a16:rowId xmlns:a16="http://schemas.microsoft.com/office/drawing/2014/main" val="2991518999"/>
                  </a:ext>
                </a:extLst>
              </a:tr>
              <a:tr h="205740">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X</a:t>
                      </a:r>
                    </a:p>
                  </a:txBody>
                  <a:tcPr marL="68580" marR="68580" marT="34290" marB="34290"/>
                </a:tc>
                <a:extLst>
                  <a:ext uri="{0D108BD9-81ED-4DB2-BD59-A6C34878D82A}">
                    <a16:rowId xmlns:a16="http://schemas.microsoft.com/office/drawing/2014/main" val="4282325400"/>
                  </a:ext>
                </a:extLst>
              </a:tr>
            </a:tbl>
          </a:graphicData>
        </a:graphic>
      </p:graphicFrame>
      <p:pic>
        <p:nvPicPr>
          <p:cNvPr id="29" name="Imagen 28">
            <a:extLst>
              <a:ext uri="{FF2B5EF4-FFF2-40B4-BE49-F238E27FC236}">
                <a16:creationId xmlns:a16="http://schemas.microsoft.com/office/drawing/2014/main" id="{6AC9F60C-6F0B-44F1-B374-C01EDA6C56F4}"/>
              </a:ext>
            </a:extLst>
          </p:cNvPr>
          <p:cNvPicPr>
            <a:picLocks noChangeAspect="1"/>
          </p:cNvPicPr>
          <p:nvPr/>
        </p:nvPicPr>
        <p:blipFill>
          <a:blip r:embed="rId4"/>
          <a:stretch>
            <a:fillRect/>
          </a:stretch>
        </p:blipFill>
        <p:spPr>
          <a:xfrm>
            <a:off x="1662758" y="4654428"/>
            <a:ext cx="1885950" cy="714375"/>
          </a:xfrm>
          <a:prstGeom prst="rect">
            <a:avLst/>
          </a:prstGeom>
        </p:spPr>
      </p:pic>
      <p:sp>
        <p:nvSpPr>
          <p:cNvPr id="2" name="Marcador de número de diapositiva 1">
            <a:extLst>
              <a:ext uri="{FF2B5EF4-FFF2-40B4-BE49-F238E27FC236}">
                <a16:creationId xmlns:a16="http://schemas.microsoft.com/office/drawing/2014/main" id="{E0E14A44-292D-44DA-A3EE-4380306A1C9D}"/>
              </a:ext>
            </a:extLst>
          </p:cNvPr>
          <p:cNvSpPr>
            <a:spLocks noGrp="1"/>
          </p:cNvSpPr>
          <p:nvPr>
            <p:ph type="sldNum" sz="quarter" idx="12"/>
          </p:nvPr>
        </p:nvSpPr>
        <p:spPr/>
        <p:txBody>
          <a:bodyPr/>
          <a:lstStyle/>
          <a:p>
            <a:fld id="{78733FC4-8689-4CA5-A153-34ADD6EFE592}" type="slidenum">
              <a:rPr lang="es-ES" smtClean="0"/>
              <a:t>148</a:t>
            </a:fld>
            <a:endParaRPr lang="es-ES"/>
          </a:p>
        </p:txBody>
      </p:sp>
    </p:spTree>
    <p:custDataLst>
      <p:tags r:id="rId1"/>
    </p:custDataLst>
    <p:extLst>
      <p:ext uri="{BB962C8B-B14F-4D97-AF65-F5344CB8AC3E}">
        <p14:creationId xmlns:p14="http://schemas.microsoft.com/office/powerpoint/2010/main" val="278712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2" grpId="0" animBg="1"/>
      <p:bldP spid="27"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6">
            <a:extLst>
              <a:ext uri="{FF2B5EF4-FFF2-40B4-BE49-F238E27FC236}">
                <a16:creationId xmlns:a16="http://schemas.microsoft.com/office/drawing/2014/main" id="{D65035EE-88CA-49AB-AC27-4AAA95FE1311}"/>
              </a:ext>
            </a:extLst>
          </p:cNvPr>
          <p:cNvGraphicFramePr>
            <a:graphicFrameLocks noGrp="1"/>
          </p:cNvGraphicFramePr>
          <p:nvPr/>
        </p:nvGraphicFramePr>
        <p:xfrm>
          <a:off x="1851842" y="2240572"/>
          <a:ext cx="4230644" cy="1672212"/>
        </p:xfrm>
        <a:graphic>
          <a:graphicData uri="http://schemas.openxmlformats.org/drawingml/2006/table">
            <a:tbl>
              <a:tblPr firstRow="1" bandRow="1">
                <a:tableStyleId>{5940675A-B579-460E-94D1-54222C63F5DA}</a:tableStyleId>
              </a:tblPr>
              <a:tblGrid>
                <a:gridCol w="1057661">
                  <a:extLst>
                    <a:ext uri="{9D8B030D-6E8A-4147-A177-3AD203B41FA5}">
                      <a16:colId xmlns:a16="http://schemas.microsoft.com/office/drawing/2014/main" val="1960818796"/>
                    </a:ext>
                  </a:extLst>
                </a:gridCol>
                <a:gridCol w="1057661">
                  <a:extLst>
                    <a:ext uri="{9D8B030D-6E8A-4147-A177-3AD203B41FA5}">
                      <a16:colId xmlns:a16="http://schemas.microsoft.com/office/drawing/2014/main" val="1798018767"/>
                    </a:ext>
                  </a:extLst>
                </a:gridCol>
                <a:gridCol w="1057661">
                  <a:extLst>
                    <a:ext uri="{9D8B030D-6E8A-4147-A177-3AD203B41FA5}">
                      <a16:colId xmlns:a16="http://schemas.microsoft.com/office/drawing/2014/main" val="369861174"/>
                    </a:ext>
                  </a:extLst>
                </a:gridCol>
                <a:gridCol w="1057661">
                  <a:extLst>
                    <a:ext uri="{9D8B030D-6E8A-4147-A177-3AD203B41FA5}">
                      <a16:colId xmlns:a16="http://schemas.microsoft.com/office/drawing/2014/main" val="13575016"/>
                    </a:ext>
                  </a:extLst>
                </a:gridCol>
              </a:tblGrid>
              <a:tr h="418053">
                <a:tc>
                  <a:txBody>
                    <a:bodyPr/>
                    <a:lstStyle/>
                    <a:p>
                      <a:pPr algn="r"/>
                      <a:r>
                        <a:rPr lang="es-ES" sz="1200" b="1" dirty="0">
                          <a:solidFill>
                            <a:srgbClr val="7030A0"/>
                          </a:solidFill>
                        </a:rPr>
                        <a:t>0</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3</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2</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28328204"/>
                  </a:ext>
                </a:extLst>
              </a:tr>
              <a:tr h="418053">
                <a:tc>
                  <a:txBody>
                    <a:bodyPr/>
                    <a:lstStyle/>
                    <a:p>
                      <a:pPr algn="r"/>
                      <a:r>
                        <a:rPr lang="es-ES" sz="1200" b="1" dirty="0">
                          <a:solidFill>
                            <a:srgbClr val="7030A0"/>
                          </a:solidFill>
                        </a:rPr>
                        <a:t>4</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5</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7</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6</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10099308"/>
                  </a:ext>
                </a:extLst>
              </a:tr>
              <a:tr h="418053">
                <a:tc>
                  <a:txBody>
                    <a:bodyPr/>
                    <a:lstStyle/>
                    <a:p>
                      <a:pPr algn="r"/>
                      <a:r>
                        <a:rPr lang="es-ES" sz="1200" b="1" dirty="0">
                          <a:solidFill>
                            <a:srgbClr val="7030A0"/>
                          </a:solidFill>
                        </a:rPr>
                        <a:t>12</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13</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15</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14</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20124249"/>
                  </a:ext>
                </a:extLst>
              </a:tr>
              <a:tr h="418053">
                <a:tc>
                  <a:txBody>
                    <a:bodyPr/>
                    <a:lstStyle/>
                    <a:p>
                      <a:pPr algn="r"/>
                      <a:r>
                        <a:rPr lang="es-ES" sz="1200" b="1" dirty="0">
                          <a:solidFill>
                            <a:srgbClr val="7030A0"/>
                          </a:solidFill>
                        </a:rPr>
                        <a:t>8</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9</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11</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a:r>
                        <a:rPr lang="es-ES" sz="1200" b="1" dirty="0">
                          <a:solidFill>
                            <a:srgbClr val="7030A0"/>
                          </a:solidFill>
                        </a:rPr>
                        <a:t>10</a:t>
                      </a:r>
                    </a:p>
                  </a:txBody>
                  <a:tcPr marL="103082" marR="103082" marT="51541" marB="51541">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78700675"/>
                  </a:ext>
                </a:extLst>
              </a:tr>
            </a:tbl>
          </a:graphicData>
        </a:graphic>
      </p:graphicFrame>
      <p:graphicFrame>
        <p:nvGraphicFramePr>
          <p:cNvPr id="5" name="Tabla 6">
            <a:extLst>
              <a:ext uri="{FF2B5EF4-FFF2-40B4-BE49-F238E27FC236}">
                <a16:creationId xmlns:a16="http://schemas.microsoft.com/office/drawing/2014/main" id="{BE1FF190-E5F7-41A1-9C0F-356E6039E764}"/>
              </a:ext>
            </a:extLst>
          </p:cNvPr>
          <p:cNvGraphicFramePr>
            <a:graphicFrameLocks noGrp="1"/>
          </p:cNvGraphicFramePr>
          <p:nvPr>
            <p:extLst>
              <p:ext uri="{D42A27DB-BD31-4B8C-83A1-F6EECF244321}">
                <p14:modId xmlns:p14="http://schemas.microsoft.com/office/powerpoint/2010/main" val="3492036831"/>
              </p:ext>
            </p:extLst>
          </p:nvPr>
        </p:nvGraphicFramePr>
        <p:xfrm>
          <a:off x="1776412" y="2310386"/>
          <a:ext cx="4230644" cy="1672212"/>
        </p:xfrm>
        <a:graphic>
          <a:graphicData uri="http://schemas.openxmlformats.org/drawingml/2006/table">
            <a:tbl>
              <a:tblPr firstRow="1" bandRow="1">
                <a:tableStyleId>{5940675A-B579-460E-94D1-54222C63F5DA}</a:tableStyleId>
              </a:tblPr>
              <a:tblGrid>
                <a:gridCol w="1057661">
                  <a:extLst>
                    <a:ext uri="{9D8B030D-6E8A-4147-A177-3AD203B41FA5}">
                      <a16:colId xmlns:a16="http://schemas.microsoft.com/office/drawing/2014/main" val="1960818796"/>
                    </a:ext>
                  </a:extLst>
                </a:gridCol>
                <a:gridCol w="1057661">
                  <a:extLst>
                    <a:ext uri="{9D8B030D-6E8A-4147-A177-3AD203B41FA5}">
                      <a16:colId xmlns:a16="http://schemas.microsoft.com/office/drawing/2014/main" val="1798018767"/>
                    </a:ext>
                  </a:extLst>
                </a:gridCol>
                <a:gridCol w="1057661">
                  <a:extLst>
                    <a:ext uri="{9D8B030D-6E8A-4147-A177-3AD203B41FA5}">
                      <a16:colId xmlns:a16="http://schemas.microsoft.com/office/drawing/2014/main" val="369861174"/>
                    </a:ext>
                  </a:extLst>
                </a:gridCol>
                <a:gridCol w="1057661">
                  <a:extLst>
                    <a:ext uri="{9D8B030D-6E8A-4147-A177-3AD203B41FA5}">
                      <a16:colId xmlns:a16="http://schemas.microsoft.com/office/drawing/2014/main" val="13575016"/>
                    </a:ext>
                  </a:extLst>
                </a:gridCol>
              </a:tblGrid>
              <a:tr h="418053">
                <a:tc>
                  <a:txBody>
                    <a:bodyPr/>
                    <a:lstStyle/>
                    <a:p>
                      <a:pPr algn="ctr"/>
                      <a:r>
                        <a:rPr lang="es-ES" sz="2000" dirty="0"/>
                        <a:t>1</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1</a:t>
                      </a:r>
                    </a:p>
                  </a:txBody>
                  <a:tcPr marL="103082" marR="103082" marT="51541" marB="51541"/>
                </a:tc>
                <a:extLst>
                  <a:ext uri="{0D108BD9-81ED-4DB2-BD59-A6C34878D82A}">
                    <a16:rowId xmlns:a16="http://schemas.microsoft.com/office/drawing/2014/main" val="4228328204"/>
                  </a:ext>
                </a:extLst>
              </a:tr>
              <a:tr h="418053">
                <a:tc>
                  <a:txBody>
                    <a:bodyPr/>
                    <a:lstStyle/>
                    <a:p>
                      <a:pPr algn="ctr"/>
                      <a:r>
                        <a:rPr lang="es-ES" sz="2000" dirty="0"/>
                        <a:t>1</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0</a:t>
                      </a:r>
                    </a:p>
                  </a:txBody>
                  <a:tcPr marL="103082" marR="103082" marT="51541" marB="51541"/>
                </a:tc>
                <a:tc>
                  <a:txBody>
                    <a:bodyPr/>
                    <a:lstStyle/>
                    <a:p>
                      <a:pPr algn="ctr"/>
                      <a:r>
                        <a:rPr lang="es-ES" sz="2000" dirty="0"/>
                        <a:t>1</a:t>
                      </a:r>
                    </a:p>
                  </a:txBody>
                  <a:tcPr marL="103082" marR="103082" marT="51541" marB="51541"/>
                </a:tc>
                <a:extLst>
                  <a:ext uri="{0D108BD9-81ED-4DB2-BD59-A6C34878D82A}">
                    <a16:rowId xmlns:a16="http://schemas.microsoft.com/office/drawing/2014/main" val="4110099308"/>
                  </a:ext>
                </a:extLst>
              </a:tr>
              <a:tr h="418053">
                <a:tc>
                  <a:txBody>
                    <a:bodyPr/>
                    <a:lstStyle/>
                    <a:p>
                      <a:pPr algn="ctr"/>
                      <a:r>
                        <a:rPr lang="es-ES" sz="2000" dirty="0"/>
                        <a:t>X</a:t>
                      </a:r>
                    </a:p>
                  </a:txBody>
                  <a:tcPr marL="103082" marR="103082" marT="51541" marB="51541"/>
                </a:tc>
                <a:tc>
                  <a:txBody>
                    <a:bodyPr/>
                    <a:lstStyle/>
                    <a:p>
                      <a:pPr algn="ctr"/>
                      <a:r>
                        <a:rPr lang="es-ES" sz="2000" dirty="0"/>
                        <a:t>X</a:t>
                      </a:r>
                    </a:p>
                  </a:txBody>
                  <a:tcPr marL="103082" marR="103082" marT="51541" marB="51541"/>
                </a:tc>
                <a:tc>
                  <a:txBody>
                    <a:bodyPr/>
                    <a:lstStyle/>
                    <a:p>
                      <a:pPr algn="ctr"/>
                      <a:r>
                        <a:rPr lang="es-ES" sz="2000" dirty="0"/>
                        <a:t>X</a:t>
                      </a:r>
                    </a:p>
                  </a:txBody>
                  <a:tcPr marL="103082" marR="103082" marT="51541" marB="51541"/>
                </a:tc>
                <a:tc>
                  <a:txBody>
                    <a:bodyPr/>
                    <a:lstStyle/>
                    <a:p>
                      <a:pPr algn="ctr"/>
                      <a:r>
                        <a:rPr lang="es-ES" sz="2000" dirty="0"/>
                        <a:t>X</a:t>
                      </a:r>
                    </a:p>
                  </a:txBody>
                  <a:tcPr marL="103082" marR="103082" marT="51541" marB="51541"/>
                </a:tc>
                <a:extLst>
                  <a:ext uri="{0D108BD9-81ED-4DB2-BD59-A6C34878D82A}">
                    <a16:rowId xmlns:a16="http://schemas.microsoft.com/office/drawing/2014/main" val="2120124249"/>
                  </a:ext>
                </a:extLst>
              </a:tr>
              <a:tr h="418053">
                <a:tc>
                  <a:txBody>
                    <a:bodyPr/>
                    <a:lstStyle/>
                    <a:p>
                      <a:pPr algn="ctr"/>
                      <a:r>
                        <a:rPr lang="es-ES" sz="2000" dirty="0"/>
                        <a:t>1</a:t>
                      </a:r>
                    </a:p>
                  </a:txBody>
                  <a:tcPr marL="103082" marR="103082" marT="51541" marB="51541"/>
                </a:tc>
                <a:tc>
                  <a:txBody>
                    <a:bodyPr/>
                    <a:lstStyle/>
                    <a:p>
                      <a:pPr algn="ctr"/>
                      <a:r>
                        <a:rPr lang="es-ES" sz="2000" dirty="0"/>
                        <a:t>1</a:t>
                      </a:r>
                    </a:p>
                  </a:txBody>
                  <a:tcPr marL="103082" marR="103082" marT="51541" marB="51541"/>
                </a:tc>
                <a:tc>
                  <a:txBody>
                    <a:bodyPr/>
                    <a:lstStyle/>
                    <a:p>
                      <a:pPr algn="ctr"/>
                      <a:r>
                        <a:rPr lang="es-ES" sz="2000" dirty="0"/>
                        <a:t>X</a:t>
                      </a:r>
                    </a:p>
                  </a:txBody>
                  <a:tcPr marL="103082" marR="103082" marT="51541" marB="51541"/>
                </a:tc>
                <a:tc>
                  <a:txBody>
                    <a:bodyPr/>
                    <a:lstStyle/>
                    <a:p>
                      <a:pPr algn="ctr"/>
                      <a:r>
                        <a:rPr lang="es-ES" sz="2000" dirty="0"/>
                        <a:t>1</a:t>
                      </a:r>
                    </a:p>
                  </a:txBody>
                  <a:tcPr marL="103082" marR="103082" marT="51541" marB="51541"/>
                </a:tc>
                <a:extLst>
                  <a:ext uri="{0D108BD9-81ED-4DB2-BD59-A6C34878D82A}">
                    <a16:rowId xmlns:a16="http://schemas.microsoft.com/office/drawing/2014/main" val="3078700675"/>
                  </a:ext>
                </a:extLst>
              </a:tr>
            </a:tbl>
          </a:graphicData>
        </a:graphic>
      </p:graphicFrame>
      <p:cxnSp>
        <p:nvCxnSpPr>
          <p:cNvPr id="6" name="Conector recto 5">
            <a:extLst>
              <a:ext uri="{FF2B5EF4-FFF2-40B4-BE49-F238E27FC236}">
                <a16:creationId xmlns:a16="http://schemas.microsoft.com/office/drawing/2014/main" id="{C32B903C-9C04-4CBA-9D9A-67F4543CC8F4}"/>
              </a:ext>
            </a:extLst>
          </p:cNvPr>
          <p:cNvCxnSpPr/>
          <p:nvPr/>
        </p:nvCxnSpPr>
        <p:spPr>
          <a:xfrm flipH="1" flipV="1">
            <a:off x="1466850" y="2015111"/>
            <a:ext cx="314325" cy="3143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Elipse 6">
            <a:extLst>
              <a:ext uri="{FF2B5EF4-FFF2-40B4-BE49-F238E27FC236}">
                <a16:creationId xmlns:a16="http://schemas.microsoft.com/office/drawing/2014/main" id="{F3F862C8-F61B-425A-8B2F-46DE746FF791}"/>
              </a:ext>
            </a:extLst>
          </p:cNvPr>
          <p:cNvSpPr/>
          <p:nvPr/>
        </p:nvSpPr>
        <p:spPr>
          <a:xfrm>
            <a:off x="5056001" y="2295945"/>
            <a:ext cx="849981" cy="1739204"/>
          </a:xfrm>
          <a:prstGeom prst="ellipse">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pSp>
        <p:nvGrpSpPr>
          <p:cNvPr id="10" name="Grupo 9">
            <a:extLst>
              <a:ext uri="{FF2B5EF4-FFF2-40B4-BE49-F238E27FC236}">
                <a16:creationId xmlns:a16="http://schemas.microsoft.com/office/drawing/2014/main" id="{317ED0D4-0284-44D8-A6F7-F782FB001692}"/>
              </a:ext>
            </a:extLst>
          </p:cNvPr>
          <p:cNvGrpSpPr/>
          <p:nvPr/>
        </p:nvGrpSpPr>
        <p:grpSpPr>
          <a:xfrm>
            <a:off x="1147958" y="1914330"/>
            <a:ext cx="4609551" cy="2091352"/>
            <a:chOff x="1606812" y="3459718"/>
            <a:chExt cx="6146067" cy="2788468"/>
          </a:xfrm>
        </p:grpSpPr>
        <p:sp>
          <p:nvSpPr>
            <p:cNvPr id="11" name="CuadroTexto 10">
              <a:extLst>
                <a:ext uri="{FF2B5EF4-FFF2-40B4-BE49-F238E27FC236}">
                  <a16:creationId xmlns:a16="http://schemas.microsoft.com/office/drawing/2014/main" id="{7F7CBFD5-C46F-4B83-BA0D-2A6A136B4484}"/>
                </a:ext>
              </a:extLst>
            </p:cNvPr>
            <p:cNvSpPr txBox="1"/>
            <p:nvPr/>
          </p:nvSpPr>
          <p:spPr>
            <a:xfrm>
              <a:off x="1606812" y="3581401"/>
              <a:ext cx="643765" cy="553997"/>
            </a:xfrm>
            <a:prstGeom prst="rect">
              <a:avLst/>
            </a:prstGeom>
            <a:noFill/>
          </p:spPr>
          <p:txBody>
            <a:bodyPr wrap="none" rtlCol="0">
              <a:spAutoFit/>
            </a:bodyPr>
            <a:lstStyle/>
            <a:p>
              <a:r>
                <a:rPr lang="es-ES" sz="2100" dirty="0"/>
                <a:t>ab</a:t>
              </a:r>
            </a:p>
          </p:txBody>
        </p:sp>
        <p:sp>
          <p:nvSpPr>
            <p:cNvPr id="12" name="CuadroTexto 11">
              <a:extLst>
                <a:ext uri="{FF2B5EF4-FFF2-40B4-BE49-F238E27FC236}">
                  <a16:creationId xmlns:a16="http://schemas.microsoft.com/office/drawing/2014/main" id="{DEEF80BE-5501-4060-8BD9-898C69741F69}"/>
                </a:ext>
              </a:extLst>
            </p:cNvPr>
            <p:cNvSpPr txBox="1"/>
            <p:nvPr/>
          </p:nvSpPr>
          <p:spPr>
            <a:xfrm>
              <a:off x="1732299" y="4033738"/>
              <a:ext cx="643765" cy="553997"/>
            </a:xfrm>
            <a:prstGeom prst="rect">
              <a:avLst/>
            </a:prstGeom>
            <a:noFill/>
          </p:spPr>
          <p:txBody>
            <a:bodyPr wrap="none" rtlCol="0">
              <a:spAutoFit/>
            </a:bodyPr>
            <a:lstStyle/>
            <a:p>
              <a:r>
                <a:rPr lang="es-ES" sz="2100" dirty="0"/>
                <a:t>00</a:t>
              </a:r>
            </a:p>
          </p:txBody>
        </p:sp>
        <p:sp>
          <p:nvSpPr>
            <p:cNvPr id="13" name="CuadroTexto 12">
              <a:extLst>
                <a:ext uri="{FF2B5EF4-FFF2-40B4-BE49-F238E27FC236}">
                  <a16:creationId xmlns:a16="http://schemas.microsoft.com/office/drawing/2014/main" id="{4A44B85E-3366-44D9-9E86-775182DA6FFE}"/>
                </a:ext>
              </a:extLst>
            </p:cNvPr>
            <p:cNvSpPr txBox="1"/>
            <p:nvPr/>
          </p:nvSpPr>
          <p:spPr>
            <a:xfrm>
              <a:off x="1716629" y="4561826"/>
              <a:ext cx="643765" cy="553997"/>
            </a:xfrm>
            <a:prstGeom prst="rect">
              <a:avLst/>
            </a:prstGeom>
            <a:noFill/>
          </p:spPr>
          <p:txBody>
            <a:bodyPr wrap="none" rtlCol="0">
              <a:spAutoFit/>
            </a:bodyPr>
            <a:lstStyle/>
            <a:p>
              <a:r>
                <a:rPr lang="es-ES" sz="2100" dirty="0"/>
                <a:t>01</a:t>
              </a:r>
            </a:p>
          </p:txBody>
        </p:sp>
        <p:sp>
          <p:nvSpPr>
            <p:cNvPr id="14" name="CuadroTexto 13">
              <a:extLst>
                <a:ext uri="{FF2B5EF4-FFF2-40B4-BE49-F238E27FC236}">
                  <a16:creationId xmlns:a16="http://schemas.microsoft.com/office/drawing/2014/main" id="{0869EC9F-DAD5-440E-84CB-EC200EA93548}"/>
                </a:ext>
              </a:extLst>
            </p:cNvPr>
            <p:cNvSpPr txBox="1"/>
            <p:nvPr/>
          </p:nvSpPr>
          <p:spPr>
            <a:xfrm>
              <a:off x="1701559" y="5128008"/>
              <a:ext cx="617092" cy="553997"/>
            </a:xfrm>
            <a:prstGeom prst="rect">
              <a:avLst/>
            </a:prstGeom>
            <a:noFill/>
          </p:spPr>
          <p:txBody>
            <a:bodyPr wrap="none" rtlCol="0">
              <a:spAutoFit/>
            </a:bodyPr>
            <a:lstStyle/>
            <a:p>
              <a:r>
                <a:rPr lang="es-ES" sz="2100" dirty="0"/>
                <a:t>11</a:t>
              </a:r>
            </a:p>
          </p:txBody>
        </p:sp>
        <p:sp>
          <p:nvSpPr>
            <p:cNvPr id="15" name="CuadroTexto 14">
              <a:extLst>
                <a:ext uri="{FF2B5EF4-FFF2-40B4-BE49-F238E27FC236}">
                  <a16:creationId xmlns:a16="http://schemas.microsoft.com/office/drawing/2014/main" id="{E36A3C4A-6BE3-4CA9-B78C-53F648A5EB9F}"/>
                </a:ext>
              </a:extLst>
            </p:cNvPr>
            <p:cNvSpPr txBox="1"/>
            <p:nvPr/>
          </p:nvSpPr>
          <p:spPr>
            <a:xfrm>
              <a:off x="1702416" y="5694189"/>
              <a:ext cx="643765" cy="553997"/>
            </a:xfrm>
            <a:prstGeom prst="rect">
              <a:avLst/>
            </a:prstGeom>
            <a:noFill/>
          </p:spPr>
          <p:txBody>
            <a:bodyPr wrap="none" rtlCol="0">
              <a:spAutoFit/>
            </a:bodyPr>
            <a:lstStyle/>
            <a:p>
              <a:r>
                <a:rPr lang="es-ES" sz="2100" dirty="0"/>
                <a:t>10</a:t>
              </a:r>
            </a:p>
          </p:txBody>
        </p:sp>
        <p:grpSp>
          <p:nvGrpSpPr>
            <p:cNvPr id="16" name="Grupo 15">
              <a:extLst>
                <a:ext uri="{FF2B5EF4-FFF2-40B4-BE49-F238E27FC236}">
                  <a16:creationId xmlns:a16="http://schemas.microsoft.com/office/drawing/2014/main" id="{8A6E48BD-79F9-42E5-A1A2-BD513A177735}"/>
                </a:ext>
              </a:extLst>
            </p:cNvPr>
            <p:cNvGrpSpPr/>
            <p:nvPr/>
          </p:nvGrpSpPr>
          <p:grpSpPr>
            <a:xfrm>
              <a:off x="2243920" y="3459718"/>
              <a:ext cx="5508959" cy="624204"/>
              <a:chOff x="2243920" y="3459718"/>
              <a:chExt cx="5508959" cy="624204"/>
            </a:xfrm>
          </p:grpSpPr>
          <p:sp>
            <p:nvSpPr>
              <p:cNvPr id="17" name="CuadroTexto 16">
                <a:extLst>
                  <a:ext uri="{FF2B5EF4-FFF2-40B4-BE49-F238E27FC236}">
                    <a16:creationId xmlns:a16="http://schemas.microsoft.com/office/drawing/2014/main" id="{379077E1-474F-43F8-8FEA-FC23BE542FC7}"/>
                  </a:ext>
                </a:extLst>
              </p:cNvPr>
              <p:cNvSpPr txBox="1"/>
              <p:nvPr/>
            </p:nvSpPr>
            <p:spPr>
              <a:xfrm>
                <a:off x="2243920" y="3459718"/>
                <a:ext cx="624531" cy="553997"/>
              </a:xfrm>
              <a:prstGeom prst="rect">
                <a:avLst/>
              </a:prstGeom>
              <a:noFill/>
            </p:spPr>
            <p:txBody>
              <a:bodyPr wrap="none" rtlCol="0">
                <a:spAutoFit/>
              </a:bodyPr>
              <a:lstStyle/>
              <a:p>
                <a:r>
                  <a:rPr lang="es-ES" sz="2100" dirty="0"/>
                  <a:t>cd</a:t>
                </a:r>
              </a:p>
            </p:txBody>
          </p:sp>
          <p:sp>
            <p:nvSpPr>
              <p:cNvPr id="18" name="CuadroTexto 17">
                <a:extLst>
                  <a:ext uri="{FF2B5EF4-FFF2-40B4-BE49-F238E27FC236}">
                    <a16:creationId xmlns:a16="http://schemas.microsoft.com/office/drawing/2014/main" id="{99C08640-2EB7-4924-8798-7489160F54B2}"/>
                  </a:ext>
                </a:extLst>
              </p:cNvPr>
              <p:cNvSpPr txBox="1"/>
              <p:nvPr/>
            </p:nvSpPr>
            <p:spPr>
              <a:xfrm>
                <a:off x="2956023" y="3529925"/>
                <a:ext cx="643765" cy="553997"/>
              </a:xfrm>
              <a:prstGeom prst="rect">
                <a:avLst/>
              </a:prstGeom>
              <a:noFill/>
            </p:spPr>
            <p:txBody>
              <a:bodyPr wrap="none" rtlCol="0">
                <a:spAutoFit/>
              </a:bodyPr>
              <a:lstStyle/>
              <a:p>
                <a:r>
                  <a:rPr lang="es-ES" sz="2100" dirty="0"/>
                  <a:t>00</a:t>
                </a:r>
              </a:p>
            </p:txBody>
          </p:sp>
          <p:sp>
            <p:nvSpPr>
              <p:cNvPr id="19" name="CuadroTexto 18">
                <a:extLst>
                  <a:ext uri="{FF2B5EF4-FFF2-40B4-BE49-F238E27FC236}">
                    <a16:creationId xmlns:a16="http://schemas.microsoft.com/office/drawing/2014/main" id="{9274128D-3ED0-4A1B-B451-D2F82B9E6804}"/>
                  </a:ext>
                </a:extLst>
              </p:cNvPr>
              <p:cNvSpPr txBox="1"/>
              <p:nvPr/>
            </p:nvSpPr>
            <p:spPr>
              <a:xfrm>
                <a:off x="4257661" y="3459718"/>
                <a:ext cx="643765" cy="553997"/>
              </a:xfrm>
              <a:prstGeom prst="rect">
                <a:avLst/>
              </a:prstGeom>
              <a:noFill/>
            </p:spPr>
            <p:txBody>
              <a:bodyPr wrap="none" rtlCol="0">
                <a:spAutoFit/>
              </a:bodyPr>
              <a:lstStyle/>
              <a:p>
                <a:r>
                  <a:rPr lang="es-ES" sz="2100" dirty="0"/>
                  <a:t>01</a:t>
                </a:r>
              </a:p>
            </p:txBody>
          </p:sp>
          <p:sp>
            <p:nvSpPr>
              <p:cNvPr id="20" name="CuadroTexto 19">
                <a:extLst>
                  <a:ext uri="{FF2B5EF4-FFF2-40B4-BE49-F238E27FC236}">
                    <a16:creationId xmlns:a16="http://schemas.microsoft.com/office/drawing/2014/main" id="{46E95A50-9687-43BE-86F3-34F1156010E1}"/>
                  </a:ext>
                </a:extLst>
              </p:cNvPr>
              <p:cNvSpPr txBox="1"/>
              <p:nvPr/>
            </p:nvSpPr>
            <p:spPr>
              <a:xfrm>
                <a:off x="5593892" y="3459718"/>
                <a:ext cx="617092" cy="553997"/>
              </a:xfrm>
              <a:prstGeom prst="rect">
                <a:avLst/>
              </a:prstGeom>
              <a:noFill/>
            </p:spPr>
            <p:txBody>
              <a:bodyPr wrap="none" rtlCol="0">
                <a:spAutoFit/>
              </a:bodyPr>
              <a:lstStyle/>
              <a:p>
                <a:r>
                  <a:rPr lang="es-ES" sz="2100" dirty="0"/>
                  <a:t>11</a:t>
                </a:r>
              </a:p>
            </p:txBody>
          </p:sp>
          <p:sp>
            <p:nvSpPr>
              <p:cNvPr id="21" name="CuadroTexto 20">
                <a:extLst>
                  <a:ext uri="{FF2B5EF4-FFF2-40B4-BE49-F238E27FC236}">
                    <a16:creationId xmlns:a16="http://schemas.microsoft.com/office/drawing/2014/main" id="{FF1ED568-DA20-4209-97C8-970C31BCB48E}"/>
                  </a:ext>
                </a:extLst>
              </p:cNvPr>
              <p:cNvSpPr txBox="1"/>
              <p:nvPr/>
            </p:nvSpPr>
            <p:spPr>
              <a:xfrm>
                <a:off x="7109114" y="3529925"/>
                <a:ext cx="643765" cy="553997"/>
              </a:xfrm>
              <a:prstGeom prst="rect">
                <a:avLst/>
              </a:prstGeom>
              <a:noFill/>
            </p:spPr>
            <p:txBody>
              <a:bodyPr wrap="none" rtlCol="0">
                <a:spAutoFit/>
              </a:bodyPr>
              <a:lstStyle/>
              <a:p>
                <a:r>
                  <a:rPr lang="es-ES" sz="2100" dirty="0"/>
                  <a:t>10</a:t>
                </a:r>
              </a:p>
            </p:txBody>
          </p:sp>
        </p:grpSp>
      </p:grpSp>
      <mc:AlternateContent xmlns:mc="http://schemas.openxmlformats.org/markup-compatibility/2006" xmlns:a14="http://schemas.microsoft.com/office/drawing/2010/main">
        <mc:Choice Requires="a14">
          <p:sp>
            <p:nvSpPr>
              <p:cNvPr id="22" name="CuadroTexto 21">
                <a:extLst>
                  <a:ext uri="{FF2B5EF4-FFF2-40B4-BE49-F238E27FC236}">
                    <a16:creationId xmlns:a16="http://schemas.microsoft.com/office/drawing/2014/main" id="{2D4DEAEB-6265-496B-AFF7-3E33CB690D7C}"/>
                  </a:ext>
                </a:extLst>
              </p:cNvPr>
              <p:cNvSpPr txBox="1"/>
              <p:nvPr/>
            </p:nvSpPr>
            <p:spPr>
              <a:xfrm>
                <a:off x="1837279" y="4239027"/>
                <a:ext cx="849980" cy="328295"/>
              </a:xfrm>
              <a:prstGeom prst="rect">
                <a:avLst/>
              </a:prstGeom>
              <a:solidFill>
                <a:srgbClr val="CBD8EF"/>
              </a:solidFill>
              <a:ln>
                <a:solidFill>
                  <a:schemeClr val="accent1">
                    <a:shade val="50000"/>
                  </a:schemeClr>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acc>
                        <m:accPr>
                          <m:chr m:val="̅"/>
                          <m:ctrlPr>
                            <a:rPr lang="es-ES" sz="1500" i="1">
                              <a:latin typeface="Cambria Math" panose="02040503050406030204" pitchFamily="18" charset="0"/>
                            </a:rPr>
                          </m:ctrlPr>
                        </m:accPr>
                        <m:e>
                          <m:r>
                            <a:rPr lang="es-ES" sz="1500" i="1">
                              <a:latin typeface="Cambria Math" panose="02040503050406030204" pitchFamily="18" charset="0"/>
                            </a:rPr>
                            <m:t>𝑑</m:t>
                          </m:r>
                        </m:e>
                      </m:acc>
                    </m:oMath>
                  </m:oMathPara>
                </a14:m>
                <a:endParaRPr lang="es-ES" sz="1500" dirty="0"/>
              </a:p>
            </p:txBody>
          </p:sp>
        </mc:Choice>
        <mc:Fallback xmlns="">
          <p:sp>
            <p:nvSpPr>
              <p:cNvPr id="22" name="CuadroTexto 21">
                <a:extLst>
                  <a:ext uri="{FF2B5EF4-FFF2-40B4-BE49-F238E27FC236}">
                    <a16:creationId xmlns:a16="http://schemas.microsoft.com/office/drawing/2014/main" id="{2D4DEAEB-6265-496B-AFF7-3E33CB690D7C}"/>
                  </a:ext>
                </a:extLst>
              </p:cNvPr>
              <p:cNvSpPr txBox="1">
                <a:spLocks noRot="1" noChangeAspect="1" noMove="1" noResize="1" noEditPoints="1" noAdjustHandles="1" noChangeArrowheads="1" noChangeShapeType="1" noTextEdit="1"/>
              </p:cNvSpPr>
              <p:nvPr/>
            </p:nvSpPr>
            <p:spPr>
              <a:xfrm>
                <a:off x="1837279" y="4239027"/>
                <a:ext cx="849980" cy="328295"/>
              </a:xfrm>
              <a:prstGeom prst="rect">
                <a:avLst/>
              </a:prstGeom>
              <a:blipFill>
                <a:blip r:embed="rId3"/>
                <a:stretch>
                  <a:fillRect/>
                </a:stretch>
              </a:blipFill>
              <a:ln>
                <a:solidFill>
                  <a:schemeClr val="accent1">
                    <a:shade val="50000"/>
                  </a:schemeClr>
                </a:solidFill>
              </a:ln>
            </p:spPr>
            <p:txBody>
              <a:bodyPr/>
              <a:lstStyle/>
              <a:p>
                <a:r>
                  <a:rPr lang="es-ES">
                    <a:noFill/>
                  </a:rPr>
                  <a:t> </a:t>
                </a:r>
              </a:p>
            </p:txBody>
          </p:sp>
        </mc:Fallback>
      </mc:AlternateContent>
      <p:sp>
        <p:nvSpPr>
          <p:cNvPr id="26" name="Rectángulo 25">
            <a:extLst>
              <a:ext uri="{FF2B5EF4-FFF2-40B4-BE49-F238E27FC236}">
                <a16:creationId xmlns:a16="http://schemas.microsoft.com/office/drawing/2014/main" id="{4D91A61E-E24B-4B0A-BF55-8D68BD322D11}"/>
              </a:ext>
            </a:extLst>
          </p:cNvPr>
          <p:cNvSpPr/>
          <p:nvPr/>
        </p:nvSpPr>
        <p:spPr>
          <a:xfrm>
            <a:off x="210655" y="1220550"/>
            <a:ext cx="5923032" cy="414472"/>
          </a:xfrm>
          <a:prstGeom prst="rect">
            <a:avLst/>
          </a:prstGeom>
        </p:spPr>
        <p:txBody>
          <a:bodyPr wrap="none">
            <a:spAutoFit/>
          </a:bodyPr>
          <a:lstStyle/>
          <a:p>
            <a:pPr>
              <a:lnSpc>
                <a:spcPct val="107000"/>
              </a:lnSpc>
            </a:pPr>
            <a:r>
              <a:rPr lang="es-ES" sz="2100" dirty="0">
                <a:latin typeface="TimesNewRomanPSMT"/>
                <a:ea typeface="Calibri" panose="020F0502020204030204" pitchFamily="34" charset="0"/>
                <a:cs typeface="TimesNewRomanPSMT"/>
              </a:rPr>
              <a:t>f(</a:t>
            </a:r>
            <a:r>
              <a:rPr lang="es-ES" sz="2100" dirty="0" err="1">
                <a:latin typeface="TimesNewRomanPSMT"/>
                <a:ea typeface="Calibri" panose="020F0502020204030204" pitchFamily="34" charset="0"/>
                <a:cs typeface="TimesNewRomanPSMT"/>
              </a:rPr>
              <a:t>a,b,c,d</a:t>
            </a:r>
            <a:r>
              <a:rPr lang="es-ES" sz="2100" dirty="0">
                <a:latin typeface="TimesNewRomanPSMT"/>
                <a:ea typeface="Calibri" panose="020F0502020204030204" pitchFamily="34" charset="0"/>
                <a:cs typeface="TimesNewRomanPSMT"/>
              </a:rPr>
              <a:t>) =</a:t>
            </a:r>
            <a:r>
              <a:rPr lang="en-US" sz="2100" dirty="0">
                <a:latin typeface="Arial Unicode MS"/>
                <a:ea typeface="Calibri" panose="020F0502020204030204" pitchFamily="34" charset="0"/>
                <a:cs typeface="Times New Roman" panose="02020603050405020304" pitchFamily="18" charset="0"/>
              </a:rPr>
              <a:t>∑</a:t>
            </a:r>
            <a:r>
              <a:rPr lang="es-ES" sz="2100" dirty="0">
                <a:latin typeface="TimesNewRomanPSMT"/>
                <a:ea typeface="Calibri" panose="020F0502020204030204" pitchFamily="34" charset="0"/>
                <a:cs typeface="TimesNewRomanPSMT"/>
              </a:rPr>
              <a:t>m(0,2,4,6,8,9,10)+</a:t>
            </a:r>
            <a:r>
              <a:rPr lang="en-US" sz="2100" dirty="0">
                <a:latin typeface="Arial Unicode MS"/>
                <a:ea typeface="Calibri" panose="020F0502020204030204" pitchFamily="34" charset="0"/>
                <a:cs typeface="Times New Roman" panose="02020603050405020304" pitchFamily="18" charset="0"/>
              </a:rPr>
              <a:t> ∑ </a:t>
            </a:r>
            <a:r>
              <a:rPr lang="en-US" sz="2100" dirty="0">
                <a:latin typeface="TimesNewRomanPSMT"/>
              </a:rPr>
              <a:t>X(11,22,13,14,15)</a:t>
            </a:r>
            <a:endParaRPr lang="es-ES" sz="2100" dirty="0">
              <a:latin typeface="TimesNewRomanPSMT"/>
            </a:endParaRPr>
          </a:p>
        </p:txBody>
      </p:sp>
      <p:sp>
        <p:nvSpPr>
          <p:cNvPr id="27" name="Elipse 26">
            <a:extLst>
              <a:ext uri="{FF2B5EF4-FFF2-40B4-BE49-F238E27FC236}">
                <a16:creationId xmlns:a16="http://schemas.microsoft.com/office/drawing/2014/main" id="{EF36B2C6-7733-4941-97B5-58DDC5140FDB}"/>
              </a:ext>
            </a:extLst>
          </p:cNvPr>
          <p:cNvSpPr/>
          <p:nvPr/>
        </p:nvSpPr>
        <p:spPr>
          <a:xfrm>
            <a:off x="1847394" y="2295945"/>
            <a:ext cx="849981" cy="1739204"/>
          </a:xfrm>
          <a:prstGeom prst="ellipse">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graphicFrame>
        <p:nvGraphicFramePr>
          <p:cNvPr id="28" name="Tabla 27">
            <a:extLst>
              <a:ext uri="{FF2B5EF4-FFF2-40B4-BE49-F238E27FC236}">
                <a16:creationId xmlns:a16="http://schemas.microsoft.com/office/drawing/2014/main" id="{ECC354FD-B51B-43F9-918C-FB2C7484C455}"/>
              </a:ext>
            </a:extLst>
          </p:cNvPr>
          <p:cNvGraphicFramePr>
            <a:graphicFrameLocks noGrp="1"/>
          </p:cNvGraphicFramePr>
          <p:nvPr>
            <p:extLst>
              <p:ext uri="{D42A27DB-BD31-4B8C-83A1-F6EECF244321}">
                <p14:modId xmlns:p14="http://schemas.microsoft.com/office/powerpoint/2010/main" val="3420173534"/>
              </p:ext>
            </p:extLst>
          </p:nvPr>
        </p:nvGraphicFramePr>
        <p:xfrm>
          <a:off x="6358160" y="2110537"/>
          <a:ext cx="2702610" cy="3497580"/>
        </p:xfrm>
        <a:graphic>
          <a:graphicData uri="http://schemas.openxmlformats.org/drawingml/2006/table">
            <a:tbl>
              <a:tblPr firstRow="1" bandRow="1">
                <a:tableStyleId>{5C22544A-7EE6-4342-B048-85BDC9FD1C3A}</a:tableStyleId>
              </a:tblPr>
              <a:tblGrid>
                <a:gridCol w="540522">
                  <a:extLst>
                    <a:ext uri="{9D8B030D-6E8A-4147-A177-3AD203B41FA5}">
                      <a16:colId xmlns:a16="http://schemas.microsoft.com/office/drawing/2014/main" val="4195853776"/>
                    </a:ext>
                  </a:extLst>
                </a:gridCol>
                <a:gridCol w="540522">
                  <a:extLst>
                    <a:ext uri="{9D8B030D-6E8A-4147-A177-3AD203B41FA5}">
                      <a16:colId xmlns:a16="http://schemas.microsoft.com/office/drawing/2014/main" val="2604847045"/>
                    </a:ext>
                  </a:extLst>
                </a:gridCol>
                <a:gridCol w="540522">
                  <a:extLst>
                    <a:ext uri="{9D8B030D-6E8A-4147-A177-3AD203B41FA5}">
                      <a16:colId xmlns:a16="http://schemas.microsoft.com/office/drawing/2014/main" val="539143443"/>
                    </a:ext>
                  </a:extLst>
                </a:gridCol>
                <a:gridCol w="540522">
                  <a:extLst>
                    <a:ext uri="{9D8B030D-6E8A-4147-A177-3AD203B41FA5}">
                      <a16:colId xmlns:a16="http://schemas.microsoft.com/office/drawing/2014/main" val="2863522768"/>
                    </a:ext>
                  </a:extLst>
                </a:gridCol>
                <a:gridCol w="540522">
                  <a:extLst>
                    <a:ext uri="{9D8B030D-6E8A-4147-A177-3AD203B41FA5}">
                      <a16:colId xmlns:a16="http://schemas.microsoft.com/office/drawing/2014/main" val="734108888"/>
                    </a:ext>
                  </a:extLst>
                </a:gridCol>
              </a:tblGrid>
              <a:tr h="205740">
                <a:tc>
                  <a:txBody>
                    <a:bodyPr/>
                    <a:lstStyle/>
                    <a:p>
                      <a:pPr algn="ctr"/>
                      <a:r>
                        <a:rPr lang="es-ES" sz="900" dirty="0"/>
                        <a:t>A</a:t>
                      </a:r>
                    </a:p>
                  </a:txBody>
                  <a:tcPr marL="68580" marR="68580" marT="34290" marB="34290"/>
                </a:tc>
                <a:tc>
                  <a:txBody>
                    <a:bodyPr/>
                    <a:lstStyle/>
                    <a:p>
                      <a:pPr algn="ctr"/>
                      <a:r>
                        <a:rPr lang="es-ES" sz="900" dirty="0"/>
                        <a:t>B</a:t>
                      </a:r>
                    </a:p>
                  </a:txBody>
                  <a:tcPr marL="68580" marR="68580" marT="34290" marB="34290"/>
                </a:tc>
                <a:tc>
                  <a:txBody>
                    <a:bodyPr/>
                    <a:lstStyle/>
                    <a:p>
                      <a:pPr algn="ctr"/>
                      <a:r>
                        <a:rPr lang="es-ES" sz="900" dirty="0"/>
                        <a:t>C</a:t>
                      </a:r>
                    </a:p>
                  </a:txBody>
                  <a:tcPr marL="68580" marR="68580" marT="34290" marB="34290"/>
                </a:tc>
                <a:tc>
                  <a:txBody>
                    <a:bodyPr/>
                    <a:lstStyle/>
                    <a:p>
                      <a:pPr algn="ctr"/>
                      <a:r>
                        <a:rPr lang="es-ES" sz="900" dirty="0"/>
                        <a:t>D</a:t>
                      </a:r>
                    </a:p>
                  </a:txBody>
                  <a:tcPr marL="68580" marR="68580" marT="34290" marB="34290"/>
                </a:tc>
                <a:tc>
                  <a:txBody>
                    <a:bodyPr/>
                    <a:lstStyle/>
                    <a:p>
                      <a:pPr algn="ctr"/>
                      <a:r>
                        <a:rPr lang="es-ES" sz="900" b="0" dirty="0"/>
                        <a:t>Salida</a:t>
                      </a:r>
                    </a:p>
                  </a:txBody>
                  <a:tcPr marL="68580" marR="68580" marT="34290" marB="34290"/>
                </a:tc>
                <a:extLst>
                  <a:ext uri="{0D108BD9-81ED-4DB2-BD59-A6C34878D82A}">
                    <a16:rowId xmlns:a16="http://schemas.microsoft.com/office/drawing/2014/main" val="2620825353"/>
                  </a:ext>
                </a:extLst>
              </a:tr>
              <a:tr h="205740">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1</a:t>
                      </a:r>
                    </a:p>
                  </a:txBody>
                  <a:tcPr marL="68580" marR="68580" marT="34290" marB="34290"/>
                </a:tc>
                <a:extLst>
                  <a:ext uri="{0D108BD9-81ED-4DB2-BD59-A6C34878D82A}">
                    <a16:rowId xmlns:a16="http://schemas.microsoft.com/office/drawing/2014/main" val="3949064274"/>
                  </a:ext>
                </a:extLst>
              </a:tr>
              <a:tr h="205740">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0</a:t>
                      </a:r>
                    </a:p>
                  </a:txBody>
                  <a:tcPr marL="68580" marR="68580" marT="34290" marB="34290"/>
                </a:tc>
                <a:extLst>
                  <a:ext uri="{0D108BD9-81ED-4DB2-BD59-A6C34878D82A}">
                    <a16:rowId xmlns:a16="http://schemas.microsoft.com/office/drawing/2014/main" val="4151661089"/>
                  </a:ext>
                </a:extLst>
              </a:tr>
              <a:tr h="205740">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1</a:t>
                      </a:r>
                    </a:p>
                  </a:txBody>
                  <a:tcPr marL="68580" marR="68580" marT="34290" marB="34290"/>
                </a:tc>
                <a:extLst>
                  <a:ext uri="{0D108BD9-81ED-4DB2-BD59-A6C34878D82A}">
                    <a16:rowId xmlns:a16="http://schemas.microsoft.com/office/drawing/2014/main" val="4087839958"/>
                  </a:ext>
                </a:extLst>
              </a:tr>
              <a:tr h="205740">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0</a:t>
                      </a:r>
                    </a:p>
                  </a:txBody>
                  <a:tcPr marL="68580" marR="68580" marT="34290" marB="34290"/>
                </a:tc>
                <a:extLst>
                  <a:ext uri="{0D108BD9-81ED-4DB2-BD59-A6C34878D82A}">
                    <a16:rowId xmlns:a16="http://schemas.microsoft.com/office/drawing/2014/main" val="1881981781"/>
                  </a:ext>
                </a:extLst>
              </a:tr>
              <a:tr h="205740">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1</a:t>
                      </a:r>
                    </a:p>
                  </a:txBody>
                  <a:tcPr marL="68580" marR="68580" marT="34290" marB="34290"/>
                </a:tc>
                <a:extLst>
                  <a:ext uri="{0D108BD9-81ED-4DB2-BD59-A6C34878D82A}">
                    <a16:rowId xmlns:a16="http://schemas.microsoft.com/office/drawing/2014/main" val="2132309881"/>
                  </a:ext>
                </a:extLst>
              </a:tr>
              <a:tr h="205740">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0</a:t>
                      </a:r>
                    </a:p>
                  </a:txBody>
                  <a:tcPr marL="68580" marR="68580" marT="34290" marB="34290"/>
                </a:tc>
                <a:extLst>
                  <a:ext uri="{0D108BD9-81ED-4DB2-BD59-A6C34878D82A}">
                    <a16:rowId xmlns:a16="http://schemas.microsoft.com/office/drawing/2014/main" val="2975735689"/>
                  </a:ext>
                </a:extLst>
              </a:tr>
              <a:tr h="205740">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1</a:t>
                      </a:r>
                    </a:p>
                  </a:txBody>
                  <a:tcPr marL="68580" marR="68580" marT="34290" marB="34290"/>
                </a:tc>
                <a:extLst>
                  <a:ext uri="{0D108BD9-81ED-4DB2-BD59-A6C34878D82A}">
                    <a16:rowId xmlns:a16="http://schemas.microsoft.com/office/drawing/2014/main" val="1707411685"/>
                  </a:ext>
                </a:extLst>
              </a:tr>
              <a:tr h="205740">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0</a:t>
                      </a:r>
                    </a:p>
                  </a:txBody>
                  <a:tcPr marL="68580" marR="68580" marT="34290" marB="34290"/>
                </a:tc>
                <a:extLst>
                  <a:ext uri="{0D108BD9-81ED-4DB2-BD59-A6C34878D82A}">
                    <a16:rowId xmlns:a16="http://schemas.microsoft.com/office/drawing/2014/main" val="3814556177"/>
                  </a:ext>
                </a:extLst>
              </a:tr>
              <a:tr h="205740">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1</a:t>
                      </a:r>
                    </a:p>
                  </a:txBody>
                  <a:tcPr marL="68580" marR="68580" marT="34290" marB="34290"/>
                </a:tc>
                <a:extLst>
                  <a:ext uri="{0D108BD9-81ED-4DB2-BD59-A6C34878D82A}">
                    <a16:rowId xmlns:a16="http://schemas.microsoft.com/office/drawing/2014/main" val="2390409689"/>
                  </a:ext>
                </a:extLst>
              </a:tr>
              <a:tr h="205740">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1</a:t>
                      </a:r>
                    </a:p>
                  </a:txBody>
                  <a:tcPr marL="68580" marR="68580" marT="34290" marB="34290"/>
                </a:tc>
                <a:extLst>
                  <a:ext uri="{0D108BD9-81ED-4DB2-BD59-A6C34878D82A}">
                    <a16:rowId xmlns:a16="http://schemas.microsoft.com/office/drawing/2014/main" val="143568874"/>
                  </a:ext>
                </a:extLst>
              </a:tr>
              <a:tr h="205740">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1</a:t>
                      </a:r>
                    </a:p>
                  </a:txBody>
                  <a:tcPr marL="68580" marR="68580" marT="34290" marB="34290"/>
                </a:tc>
                <a:extLst>
                  <a:ext uri="{0D108BD9-81ED-4DB2-BD59-A6C34878D82A}">
                    <a16:rowId xmlns:a16="http://schemas.microsoft.com/office/drawing/2014/main" val="1716744224"/>
                  </a:ext>
                </a:extLst>
              </a:tr>
              <a:tr h="205740">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X</a:t>
                      </a:r>
                    </a:p>
                  </a:txBody>
                  <a:tcPr marL="68580" marR="68580" marT="34290" marB="34290"/>
                </a:tc>
                <a:extLst>
                  <a:ext uri="{0D108BD9-81ED-4DB2-BD59-A6C34878D82A}">
                    <a16:rowId xmlns:a16="http://schemas.microsoft.com/office/drawing/2014/main" val="1094771030"/>
                  </a:ext>
                </a:extLst>
              </a:tr>
              <a:tr h="205740">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X</a:t>
                      </a:r>
                    </a:p>
                  </a:txBody>
                  <a:tcPr marL="68580" marR="68580" marT="34290" marB="34290"/>
                </a:tc>
                <a:extLst>
                  <a:ext uri="{0D108BD9-81ED-4DB2-BD59-A6C34878D82A}">
                    <a16:rowId xmlns:a16="http://schemas.microsoft.com/office/drawing/2014/main" val="814350124"/>
                  </a:ext>
                </a:extLst>
              </a:tr>
              <a:tr h="205740">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X</a:t>
                      </a:r>
                    </a:p>
                  </a:txBody>
                  <a:tcPr marL="68580" marR="68580" marT="34290" marB="34290"/>
                </a:tc>
                <a:extLst>
                  <a:ext uri="{0D108BD9-81ED-4DB2-BD59-A6C34878D82A}">
                    <a16:rowId xmlns:a16="http://schemas.microsoft.com/office/drawing/2014/main" val="3213914616"/>
                  </a:ext>
                </a:extLst>
              </a:tr>
              <a:tr h="205740">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0</a:t>
                      </a:r>
                    </a:p>
                  </a:txBody>
                  <a:tcPr marL="68580" marR="68580" marT="34290" marB="34290"/>
                </a:tc>
                <a:tc>
                  <a:txBody>
                    <a:bodyPr/>
                    <a:lstStyle/>
                    <a:p>
                      <a:pPr algn="ctr"/>
                      <a:r>
                        <a:rPr lang="es-ES" sz="900" b="1" dirty="0"/>
                        <a:t>X</a:t>
                      </a:r>
                    </a:p>
                  </a:txBody>
                  <a:tcPr marL="68580" marR="68580" marT="34290" marB="34290"/>
                </a:tc>
                <a:extLst>
                  <a:ext uri="{0D108BD9-81ED-4DB2-BD59-A6C34878D82A}">
                    <a16:rowId xmlns:a16="http://schemas.microsoft.com/office/drawing/2014/main" val="2991518999"/>
                  </a:ext>
                </a:extLst>
              </a:tr>
              <a:tr h="205740">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dirty="0"/>
                        <a:t>1</a:t>
                      </a:r>
                    </a:p>
                  </a:txBody>
                  <a:tcPr marL="68580" marR="68580" marT="34290" marB="34290"/>
                </a:tc>
                <a:tc>
                  <a:txBody>
                    <a:bodyPr/>
                    <a:lstStyle/>
                    <a:p>
                      <a:pPr algn="ctr"/>
                      <a:r>
                        <a:rPr lang="es-ES" sz="900" b="1" dirty="0"/>
                        <a:t>X</a:t>
                      </a:r>
                    </a:p>
                  </a:txBody>
                  <a:tcPr marL="68580" marR="68580" marT="34290" marB="34290"/>
                </a:tc>
                <a:extLst>
                  <a:ext uri="{0D108BD9-81ED-4DB2-BD59-A6C34878D82A}">
                    <a16:rowId xmlns:a16="http://schemas.microsoft.com/office/drawing/2014/main" val="4282325400"/>
                  </a:ext>
                </a:extLst>
              </a:tr>
            </a:tbl>
          </a:graphicData>
        </a:graphic>
      </p:graphicFrame>
      <p:sp>
        <p:nvSpPr>
          <p:cNvPr id="30" name="CuadroTexto 29">
            <a:extLst>
              <a:ext uri="{FF2B5EF4-FFF2-40B4-BE49-F238E27FC236}">
                <a16:creationId xmlns:a16="http://schemas.microsoft.com/office/drawing/2014/main" id="{4A31DC4F-7FCE-4F74-842D-515E6AC2F846}"/>
              </a:ext>
            </a:extLst>
          </p:cNvPr>
          <p:cNvSpPr txBox="1"/>
          <p:nvPr/>
        </p:nvSpPr>
        <p:spPr>
          <a:xfrm>
            <a:off x="210655" y="786775"/>
            <a:ext cx="1787669" cy="369332"/>
          </a:xfrm>
          <a:prstGeom prst="rect">
            <a:avLst/>
          </a:prstGeom>
          <a:noFill/>
        </p:spPr>
        <p:txBody>
          <a:bodyPr wrap="none" rtlCol="0">
            <a:spAutoFit/>
          </a:bodyPr>
          <a:lstStyle/>
          <a:p>
            <a:r>
              <a:rPr lang="es-ES" dirty="0"/>
              <a:t>Añadiendo el 9:</a:t>
            </a:r>
          </a:p>
        </p:txBody>
      </p:sp>
      <p:sp>
        <p:nvSpPr>
          <p:cNvPr id="34" name="Elipse 33">
            <a:extLst>
              <a:ext uri="{FF2B5EF4-FFF2-40B4-BE49-F238E27FC236}">
                <a16:creationId xmlns:a16="http://schemas.microsoft.com/office/drawing/2014/main" id="{96DC96D7-32D3-416C-A3DD-0C057CB89E0F}"/>
              </a:ext>
            </a:extLst>
          </p:cNvPr>
          <p:cNvSpPr/>
          <p:nvPr/>
        </p:nvSpPr>
        <p:spPr>
          <a:xfrm>
            <a:off x="1710859" y="3063311"/>
            <a:ext cx="4346975" cy="1015391"/>
          </a:xfrm>
          <a:prstGeom prst="ellipse">
            <a:avLst/>
          </a:prstGeom>
          <a:solidFill>
            <a:srgbClr val="92D050">
              <a:alpha val="2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mc:AlternateContent xmlns:mc="http://schemas.openxmlformats.org/markup-compatibility/2006" xmlns:a14="http://schemas.microsoft.com/office/drawing/2010/main">
        <mc:Choice Requires="a14">
          <p:sp>
            <p:nvSpPr>
              <p:cNvPr id="35" name="CuadroTexto 34">
                <a:extLst>
                  <a:ext uri="{FF2B5EF4-FFF2-40B4-BE49-F238E27FC236}">
                    <a16:creationId xmlns:a16="http://schemas.microsoft.com/office/drawing/2014/main" id="{6779E12C-58FC-4E87-8D12-512966C202C8}"/>
                  </a:ext>
                </a:extLst>
              </p:cNvPr>
              <p:cNvSpPr txBox="1"/>
              <p:nvPr/>
            </p:nvSpPr>
            <p:spPr>
              <a:xfrm>
                <a:off x="4253278" y="4391641"/>
                <a:ext cx="1387046" cy="304699"/>
              </a:xfrm>
              <a:prstGeom prst="rect">
                <a:avLst/>
              </a:prstGeom>
              <a:noFill/>
            </p:spPr>
            <p:txBody>
              <a:bodyPr wrap="none" rtlCol="0">
                <a:spAutoFit/>
              </a:bodyPr>
              <a:lstStyle/>
              <a:p>
                <a:r>
                  <a:rPr lang="es-ES" sz="1350" dirty="0"/>
                  <a:t>Con el 9: </a:t>
                </a:r>
                <a14:m>
                  <m:oMath xmlns:m="http://schemas.openxmlformats.org/officeDocument/2006/math">
                    <m:acc>
                      <m:accPr>
                        <m:chr m:val="̅"/>
                        <m:ctrlPr>
                          <a:rPr lang="es-ES" sz="1350" i="1">
                            <a:latin typeface="Cambria Math" panose="02040503050406030204" pitchFamily="18" charset="0"/>
                          </a:rPr>
                        </m:ctrlPr>
                      </m:accPr>
                      <m:e>
                        <m:r>
                          <a:rPr lang="es-ES" sz="1350" i="1">
                            <a:latin typeface="Cambria Math" panose="02040503050406030204" pitchFamily="18" charset="0"/>
                          </a:rPr>
                          <m:t>𝑑</m:t>
                        </m:r>
                      </m:e>
                    </m:acc>
                    <m:r>
                      <a:rPr lang="es-ES" sz="1350" i="1">
                        <a:latin typeface="Cambria Math" panose="02040503050406030204" pitchFamily="18" charset="0"/>
                      </a:rPr>
                      <m:t>+</m:t>
                    </m:r>
                    <m:r>
                      <a:rPr lang="es-ES" sz="1350" i="1">
                        <a:latin typeface="Cambria Math" panose="02040503050406030204" pitchFamily="18" charset="0"/>
                      </a:rPr>
                      <m:t>𝑎</m:t>
                    </m:r>
                  </m:oMath>
                </a14:m>
                <a:r>
                  <a:rPr lang="es-ES" sz="1350" dirty="0"/>
                  <a:t> </a:t>
                </a:r>
              </a:p>
            </p:txBody>
          </p:sp>
        </mc:Choice>
        <mc:Fallback xmlns="">
          <p:sp>
            <p:nvSpPr>
              <p:cNvPr id="35" name="CuadroTexto 34">
                <a:extLst>
                  <a:ext uri="{FF2B5EF4-FFF2-40B4-BE49-F238E27FC236}">
                    <a16:creationId xmlns:a16="http://schemas.microsoft.com/office/drawing/2014/main" id="{6779E12C-58FC-4E87-8D12-512966C202C8}"/>
                  </a:ext>
                </a:extLst>
              </p:cNvPr>
              <p:cNvSpPr txBox="1">
                <a:spLocks noRot="1" noChangeAspect="1" noMove="1" noResize="1" noEditPoints="1" noAdjustHandles="1" noChangeArrowheads="1" noChangeShapeType="1" noTextEdit="1"/>
              </p:cNvSpPr>
              <p:nvPr/>
            </p:nvSpPr>
            <p:spPr>
              <a:xfrm>
                <a:off x="4253278" y="4391641"/>
                <a:ext cx="1387046" cy="304699"/>
              </a:xfrm>
              <a:prstGeom prst="rect">
                <a:avLst/>
              </a:prstGeom>
              <a:blipFill>
                <a:blip r:embed="rId4"/>
                <a:stretch>
                  <a:fillRect l="-1322" b="-20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6" name="CuadroTexto 35">
                <a:extLst>
                  <a:ext uri="{FF2B5EF4-FFF2-40B4-BE49-F238E27FC236}">
                    <a16:creationId xmlns:a16="http://schemas.microsoft.com/office/drawing/2014/main" id="{70441C4D-1EF8-42A7-8580-A78C8D4C2949}"/>
                  </a:ext>
                </a:extLst>
              </p:cNvPr>
              <p:cNvSpPr txBox="1"/>
              <p:nvPr/>
            </p:nvSpPr>
            <p:spPr>
              <a:xfrm>
                <a:off x="3020794" y="4232455"/>
                <a:ext cx="849980" cy="323165"/>
              </a:xfrm>
              <a:prstGeom prst="rect">
                <a:avLst/>
              </a:prstGeom>
              <a:solidFill>
                <a:srgbClr val="E1F2CE"/>
              </a:solidFill>
              <a:ln>
                <a:solidFill>
                  <a:srgbClr val="E1F2CE"/>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s-ES" sz="1500" b="0" i="1" smtClean="0">
                          <a:latin typeface="Cambria Math" panose="02040503050406030204" pitchFamily="18" charset="0"/>
                        </a:rPr>
                        <m:t>𝑎</m:t>
                      </m:r>
                    </m:oMath>
                  </m:oMathPara>
                </a14:m>
                <a:endParaRPr lang="es-ES" sz="1500" dirty="0"/>
              </a:p>
            </p:txBody>
          </p:sp>
        </mc:Choice>
        <mc:Fallback xmlns="">
          <p:sp>
            <p:nvSpPr>
              <p:cNvPr id="36" name="CuadroTexto 35">
                <a:extLst>
                  <a:ext uri="{FF2B5EF4-FFF2-40B4-BE49-F238E27FC236}">
                    <a16:creationId xmlns:a16="http://schemas.microsoft.com/office/drawing/2014/main" id="{70441C4D-1EF8-42A7-8580-A78C8D4C2949}"/>
                  </a:ext>
                </a:extLst>
              </p:cNvPr>
              <p:cNvSpPr txBox="1">
                <a:spLocks noRot="1" noChangeAspect="1" noMove="1" noResize="1" noEditPoints="1" noAdjustHandles="1" noChangeArrowheads="1" noChangeShapeType="1" noTextEdit="1"/>
              </p:cNvSpPr>
              <p:nvPr/>
            </p:nvSpPr>
            <p:spPr>
              <a:xfrm>
                <a:off x="3020794" y="4232455"/>
                <a:ext cx="849980" cy="323165"/>
              </a:xfrm>
              <a:prstGeom prst="rect">
                <a:avLst/>
              </a:prstGeom>
              <a:blipFill>
                <a:blip r:embed="rId5"/>
                <a:stretch>
                  <a:fillRect/>
                </a:stretch>
              </a:blipFill>
              <a:ln>
                <a:solidFill>
                  <a:srgbClr val="E1F2CE"/>
                </a:solidFill>
              </a:ln>
            </p:spPr>
            <p:txBody>
              <a:bodyPr/>
              <a:lstStyle/>
              <a:p>
                <a:r>
                  <a:rPr lang="es-ES">
                    <a:noFill/>
                  </a:rPr>
                  <a:t> </a:t>
                </a:r>
              </a:p>
            </p:txBody>
          </p:sp>
        </mc:Fallback>
      </mc:AlternateContent>
      <p:pic>
        <p:nvPicPr>
          <p:cNvPr id="3" name="Imagen 2">
            <a:extLst>
              <a:ext uri="{FF2B5EF4-FFF2-40B4-BE49-F238E27FC236}">
                <a16:creationId xmlns:a16="http://schemas.microsoft.com/office/drawing/2014/main" id="{970095E8-293E-4F3F-984E-25A762CE93A2}"/>
              </a:ext>
            </a:extLst>
          </p:cNvPr>
          <p:cNvPicPr>
            <a:picLocks noChangeAspect="1"/>
          </p:cNvPicPr>
          <p:nvPr/>
        </p:nvPicPr>
        <p:blipFill>
          <a:blip r:embed="rId6"/>
          <a:stretch>
            <a:fillRect/>
          </a:stretch>
        </p:blipFill>
        <p:spPr>
          <a:xfrm>
            <a:off x="1837279" y="4776130"/>
            <a:ext cx="2458005" cy="1599331"/>
          </a:xfrm>
          <a:prstGeom prst="rect">
            <a:avLst/>
          </a:prstGeom>
        </p:spPr>
      </p:pic>
      <p:sp>
        <p:nvSpPr>
          <p:cNvPr id="2" name="Marcador de número de diapositiva 1">
            <a:extLst>
              <a:ext uri="{FF2B5EF4-FFF2-40B4-BE49-F238E27FC236}">
                <a16:creationId xmlns:a16="http://schemas.microsoft.com/office/drawing/2014/main" id="{45BF748C-7897-42DB-BC58-08BF0E688BE9}"/>
              </a:ext>
            </a:extLst>
          </p:cNvPr>
          <p:cNvSpPr>
            <a:spLocks noGrp="1"/>
          </p:cNvSpPr>
          <p:nvPr>
            <p:ph type="sldNum" sz="quarter" idx="12"/>
          </p:nvPr>
        </p:nvSpPr>
        <p:spPr/>
        <p:txBody>
          <a:bodyPr/>
          <a:lstStyle/>
          <a:p>
            <a:fld id="{78733FC4-8689-4CA5-A153-34ADD6EFE592}" type="slidenum">
              <a:rPr lang="es-ES" smtClean="0"/>
              <a:t>149</a:t>
            </a:fld>
            <a:endParaRPr lang="es-ES"/>
          </a:p>
        </p:txBody>
      </p:sp>
    </p:spTree>
    <p:custDataLst>
      <p:tags r:id="rId1"/>
    </p:custDataLst>
    <p:extLst>
      <p:ext uri="{BB962C8B-B14F-4D97-AF65-F5344CB8AC3E}">
        <p14:creationId xmlns:p14="http://schemas.microsoft.com/office/powerpoint/2010/main" val="53150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2" grpId="0" animBg="1"/>
      <p:bldP spid="27" grpId="0" animBg="1"/>
      <p:bldP spid="30" grpId="0"/>
      <p:bldP spid="34" grpId="0" animBg="1"/>
      <p:bldP spid="35" grpId="0"/>
      <p:bldP spid="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97928998-CA8E-4F05-B0D9-A2029964EB95}"/>
              </a:ext>
            </a:extLst>
          </p:cNvPr>
          <p:cNvPicPr>
            <a:picLocks noChangeAspect="1"/>
          </p:cNvPicPr>
          <p:nvPr/>
        </p:nvPicPr>
        <p:blipFill>
          <a:blip r:embed="rId2"/>
          <a:stretch>
            <a:fillRect/>
          </a:stretch>
        </p:blipFill>
        <p:spPr>
          <a:xfrm>
            <a:off x="67112" y="868512"/>
            <a:ext cx="3849037" cy="1445454"/>
          </a:xfrm>
          <a:prstGeom prst="rect">
            <a:avLst/>
          </a:prstGeom>
        </p:spPr>
      </p:pic>
      <p:sp>
        <p:nvSpPr>
          <p:cNvPr id="16" name="CuadroTexto 15">
            <a:extLst>
              <a:ext uri="{FF2B5EF4-FFF2-40B4-BE49-F238E27FC236}">
                <a16:creationId xmlns:a16="http://schemas.microsoft.com/office/drawing/2014/main" id="{E67BB06D-274E-4B8A-B640-D65C94FC856F}"/>
              </a:ext>
            </a:extLst>
          </p:cNvPr>
          <p:cNvSpPr txBox="1"/>
          <p:nvPr/>
        </p:nvSpPr>
        <p:spPr>
          <a:xfrm>
            <a:off x="5082797" y="784537"/>
            <a:ext cx="2521919" cy="646331"/>
          </a:xfrm>
          <a:prstGeom prst="rect">
            <a:avLst/>
          </a:prstGeom>
          <a:noFill/>
        </p:spPr>
        <p:txBody>
          <a:bodyPr wrap="square" rtlCol="0">
            <a:spAutoFit/>
          </a:bodyPr>
          <a:lstStyle/>
          <a:p>
            <a:r>
              <a:rPr lang="es-ES" dirty="0"/>
              <a:t>I</a:t>
            </a:r>
            <a:r>
              <a:rPr lang="es-ES" baseline="-25000" dirty="0"/>
              <a:t>1</a:t>
            </a:r>
            <a:r>
              <a:rPr lang="es-ES" dirty="0"/>
              <a:t>+I=I</a:t>
            </a:r>
            <a:r>
              <a:rPr lang="es-ES" baseline="-25000" dirty="0"/>
              <a:t>2</a:t>
            </a:r>
            <a:r>
              <a:rPr lang="es-ES" dirty="0">
                <a:sym typeface="Wingdings" panose="05000000000000000000" pitchFamily="2" charset="2"/>
              </a:rPr>
              <a:t> </a:t>
            </a:r>
            <a:r>
              <a:rPr lang="es-ES" dirty="0"/>
              <a:t>I=I</a:t>
            </a:r>
            <a:r>
              <a:rPr lang="es-ES" baseline="-25000" dirty="0"/>
              <a:t>2</a:t>
            </a:r>
            <a:r>
              <a:rPr lang="es-ES" dirty="0"/>
              <a:t>-I</a:t>
            </a:r>
            <a:r>
              <a:rPr lang="es-ES" baseline="-25000" dirty="0"/>
              <a:t>1</a:t>
            </a:r>
          </a:p>
          <a:p>
            <a:endParaRPr lang="es-ES" dirty="0"/>
          </a:p>
        </p:txBody>
      </p:sp>
      <mc:AlternateContent xmlns:mc="http://schemas.openxmlformats.org/markup-compatibility/2006" xmlns:a14="http://schemas.microsoft.com/office/drawing/2010/main">
        <mc:Choice Requires="a14">
          <p:sp>
            <p:nvSpPr>
              <p:cNvPr id="24" name="Rectángulo 23">
                <a:extLst>
                  <a:ext uri="{FF2B5EF4-FFF2-40B4-BE49-F238E27FC236}">
                    <a16:creationId xmlns:a16="http://schemas.microsoft.com/office/drawing/2014/main" id="{4B04DE83-ED5D-4715-B5CD-6D6C8C4B72E6}"/>
                  </a:ext>
                </a:extLst>
              </p:cNvPr>
              <p:cNvSpPr/>
              <p:nvPr/>
            </p:nvSpPr>
            <p:spPr>
              <a:xfrm>
                <a:off x="4354402" y="1477018"/>
                <a:ext cx="4572000" cy="1211614"/>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𝑅</m:t>
                          </m:r>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𝑅</m:t>
                          </m:r>
                          <m:r>
                            <a:rPr lang="es-ES" b="0" i="1" smtClean="0">
                              <a:latin typeface="Cambria Math" panose="02040503050406030204" pitchFamily="18" charset="0"/>
                            </a:rPr>
                            <m:t>2</m:t>
                          </m:r>
                        </m:sub>
                      </m:sSub>
                      <m:r>
                        <a:rPr lang="es-ES" b="0" i="1" smtClean="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𝑅</m:t>
                          </m:r>
                          <m:r>
                            <a:rPr lang="es-ES" b="0" i="1" smtClean="0">
                              <a:latin typeface="Cambria Math" panose="02040503050406030204" pitchFamily="18" charset="0"/>
                            </a:rPr>
                            <m:t>3</m:t>
                          </m:r>
                        </m:sub>
                      </m:sSub>
                      <m:r>
                        <a:rPr lang="es-ES" b="0" i="1" smtClean="0">
                          <a:latin typeface="Cambria Math" panose="02040503050406030204" pitchFamily="18" charset="0"/>
                        </a:rPr>
                        <m:t>=</m:t>
                      </m:r>
                      <m:r>
                        <a:rPr lang="es-ES" b="0" i="1" smtClean="0">
                          <a:latin typeface="Cambria Math" panose="02040503050406030204" pitchFamily="18" charset="0"/>
                        </a:rPr>
                        <m:t>0</m:t>
                      </m:r>
                    </m:oMath>
                  </m:oMathPara>
                </a14:m>
                <a:endParaRPr lang="es-E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b="0" i="1" dirty="0" smtClean="0">
                              <a:latin typeface="Cambria Math" panose="02040503050406030204" pitchFamily="18" charset="0"/>
                            </a:rPr>
                          </m:ctrlPr>
                        </m:sSubPr>
                        <m:e>
                          <m:r>
                            <a:rPr lang="pt-BR" i="1" dirty="0" smtClean="0">
                              <a:latin typeface="Cambria Math" panose="02040503050406030204" pitchFamily="18" charset="0"/>
                            </a:rPr>
                            <m:t>𝑅</m:t>
                          </m:r>
                        </m:e>
                        <m:sub>
                          <m:r>
                            <a:rPr lang="pt-BR" i="1" dirty="0" smtClean="0">
                              <a:latin typeface="Cambria Math" panose="02040503050406030204" pitchFamily="18" charset="0"/>
                            </a:rPr>
                            <m:t>1</m:t>
                          </m:r>
                        </m:sub>
                      </m:sSub>
                      <m:d>
                        <m:dPr>
                          <m:ctrlPr>
                            <a:rPr lang="pt-BR" i="1" dirty="0" smtClean="0">
                              <a:latin typeface="Cambria Math" panose="02040503050406030204" pitchFamily="18" charset="0"/>
                            </a:rPr>
                          </m:ctrlPr>
                        </m:dPr>
                        <m:e>
                          <m:sSub>
                            <m:sSubPr>
                              <m:ctrlPr>
                                <a:rPr lang="pt-BR" i="1" dirty="0">
                                  <a:latin typeface="Cambria Math" panose="02040503050406030204" pitchFamily="18" charset="0"/>
                                </a:rPr>
                              </m:ctrlPr>
                            </m:sSubPr>
                            <m:e>
                              <m:r>
                                <a:rPr lang="es-ES" i="1" dirty="0">
                                  <a:latin typeface="Cambria Math" panose="02040503050406030204" pitchFamily="18" charset="0"/>
                                </a:rPr>
                                <m:t>𝐼</m:t>
                              </m:r>
                            </m:e>
                            <m:sub>
                              <m:r>
                                <a:rPr lang="es-ES" i="1" dirty="0">
                                  <a:latin typeface="Cambria Math" panose="02040503050406030204" pitchFamily="18" charset="0"/>
                                </a:rPr>
                                <m:t>2</m:t>
                              </m:r>
                            </m:sub>
                          </m:sSub>
                          <m:r>
                            <a:rPr lang="es-ES" b="0" i="1" dirty="0" smtClean="0">
                              <a:latin typeface="Cambria Math" panose="02040503050406030204" pitchFamily="18" charset="0"/>
                            </a:rPr>
                            <m:t>−</m:t>
                          </m:r>
                          <m:sSub>
                            <m:sSubPr>
                              <m:ctrlPr>
                                <a:rPr lang="pt-BR" i="1" dirty="0">
                                  <a:latin typeface="Cambria Math" panose="02040503050406030204" pitchFamily="18" charset="0"/>
                                </a:rPr>
                              </m:ctrlPr>
                            </m:sSubPr>
                            <m:e>
                              <m:r>
                                <a:rPr lang="es-ES" i="1" dirty="0">
                                  <a:latin typeface="Cambria Math" panose="02040503050406030204" pitchFamily="18" charset="0"/>
                                </a:rPr>
                                <m:t>𝐼</m:t>
                              </m:r>
                            </m:e>
                            <m:sub>
                              <m:r>
                                <a:rPr lang="es-ES" b="0" i="1" dirty="0" smtClean="0">
                                  <a:latin typeface="Cambria Math" panose="02040503050406030204" pitchFamily="18" charset="0"/>
                                </a:rPr>
                                <m:t>1</m:t>
                              </m:r>
                            </m:sub>
                          </m:sSub>
                        </m:e>
                      </m:d>
                      <m:r>
                        <a:rPr lang="pt-BR" i="1" dirty="0" smtClean="0">
                          <a:latin typeface="Cambria Math" panose="02040503050406030204" pitchFamily="18" charset="0"/>
                        </a:rPr>
                        <m:t>+ </m:t>
                      </m:r>
                      <m:sSub>
                        <m:sSubPr>
                          <m:ctrlPr>
                            <a:rPr lang="es-ES" b="0" i="1" dirty="0" smtClean="0">
                              <a:latin typeface="Cambria Math" panose="02040503050406030204" pitchFamily="18" charset="0"/>
                            </a:rPr>
                          </m:ctrlPr>
                        </m:sSubPr>
                        <m:e>
                          <m:r>
                            <a:rPr lang="pt-BR" i="1" dirty="0" smtClean="0">
                              <a:latin typeface="Cambria Math" panose="02040503050406030204" pitchFamily="18" charset="0"/>
                            </a:rPr>
                            <m:t>𝑅</m:t>
                          </m:r>
                        </m:e>
                        <m:sub>
                          <m:r>
                            <a:rPr lang="pt-BR" i="1" dirty="0" smtClean="0">
                              <a:latin typeface="Cambria Math" panose="02040503050406030204" pitchFamily="18" charset="0"/>
                            </a:rPr>
                            <m:t>2</m:t>
                          </m:r>
                        </m:sub>
                      </m:sSub>
                      <m:sSub>
                        <m:sSubPr>
                          <m:ctrlPr>
                            <a:rPr lang="pt-BR" i="1" dirty="0" smtClean="0">
                              <a:latin typeface="Cambria Math" panose="02040503050406030204" pitchFamily="18" charset="0"/>
                            </a:rPr>
                          </m:ctrlPr>
                        </m:sSubPr>
                        <m:e>
                          <m:r>
                            <a:rPr lang="es-ES" b="0" i="1" dirty="0" smtClean="0">
                              <a:latin typeface="Cambria Math" panose="02040503050406030204" pitchFamily="18" charset="0"/>
                            </a:rPr>
                            <m:t>𝐼</m:t>
                          </m:r>
                        </m:e>
                        <m:sub>
                          <m:r>
                            <a:rPr lang="es-ES" b="0" i="1" dirty="0" smtClean="0">
                              <a:latin typeface="Cambria Math" panose="02040503050406030204" pitchFamily="18" charset="0"/>
                            </a:rPr>
                            <m:t>2</m:t>
                          </m:r>
                        </m:sub>
                      </m:sSub>
                      <m:r>
                        <a:rPr lang="pt-BR" i="1" dirty="0" smtClean="0">
                          <a:latin typeface="Cambria Math" panose="02040503050406030204" pitchFamily="18" charset="0"/>
                        </a:rPr>
                        <m:t>+ </m:t>
                      </m:r>
                      <m:sSub>
                        <m:sSubPr>
                          <m:ctrlPr>
                            <a:rPr lang="es-ES" b="0" i="1" dirty="0" smtClean="0">
                              <a:latin typeface="Cambria Math" panose="02040503050406030204" pitchFamily="18" charset="0"/>
                            </a:rPr>
                          </m:ctrlPr>
                        </m:sSubPr>
                        <m:e>
                          <m:r>
                            <a:rPr lang="pt-BR" i="1" dirty="0" smtClean="0">
                              <a:latin typeface="Cambria Math" panose="02040503050406030204" pitchFamily="18" charset="0"/>
                            </a:rPr>
                            <m:t>𝑅</m:t>
                          </m:r>
                        </m:e>
                        <m:sub>
                          <m:r>
                            <a:rPr lang="pt-BR" i="1" dirty="0" smtClean="0">
                              <a:latin typeface="Cambria Math" panose="02040503050406030204" pitchFamily="18" charset="0"/>
                            </a:rPr>
                            <m:t>3</m:t>
                          </m:r>
                        </m:sub>
                      </m:sSub>
                      <m:sSub>
                        <m:sSubPr>
                          <m:ctrlPr>
                            <a:rPr lang="pt-BR" i="1" dirty="0">
                              <a:latin typeface="Cambria Math" panose="02040503050406030204" pitchFamily="18" charset="0"/>
                            </a:rPr>
                          </m:ctrlPr>
                        </m:sSubPr>
                        <m:e>
                          <m:r>
                            <a:rPr lang="es-ES" i="1" dirty="0">
                              <a:latin typeface="Cambria Math" panose="02040503050406030204" pitchFamily="18" charset="0"/>
                            </a:rPr>
                            <m:t>𝐼</m:t>
                          </m:r>
                        </m:e>
                        <m:sub>
                          <m:r>
                            <a:rPr lang="es-ES" i="1" dirty="0">
                              <a:latin typeface="Cambria Math" panose="02040503050406030204" pitchFamily="18" charset="0"/>
                            </a:rPr>
                            <m:t>2</m:t>
                          </m:r>
                        </m:sub>
                      </m:sSub>
                      <m:r>
                        <a:rPr lang="pt-BR" i="1" dirty="0" smtClean="0">
                          <a:latin typeface="Cambria Math" panose="02040503050406030204" pitchFamily="18" charset="0"/>
                        </a:rPr>
                        <m:t>= </m:t>
                      </m:r>
                      <m:r>
                        <a:rPr lang="pt-BR" i="1" dirty="0" smtClean="0">
                          <a:latin typeface="Cambria Math" panose="02040503050406030204" pitchFamily="18" charset="0"/>
                        </a:rPr>
                        <m:t>0</m:t>
                      </m:r>
                      <m:r>
                        <a:rPr lang="pt-BR" i="1" dirty="0" smtClean="0">
                          <a:latin typeface="Cambria Math" panose="02040503050406030204" pitchFamily="18" charset="0"/>
                          <a:sym typeface="Wingdings" panose="05000000000000000000" pitchFamily="2" charset="2"/>
                        </a:rPr>
                        <m:t></m:t>
                      </m:r>
                    </m:oMath>
                  </m:oMathPara>
                </a14:m>
                <a:endParaRPr lang="es-ES" i="1" dirty="0">
                  <a:latin typeface="Cambria Math" panose="02040503050406030204" pitchFamily="18" charset="0"/>
                  <a:sym typeface="Wingdings" panose="05000000000000000000" pitchFamily="2" charset="2"/>
                </a:endParaRPr>
              </a:p>
              <a:p>
                <a:pPr/>
                <a14:m>
                  <m:oMathPara xmlns:m="http://schemas.openxmlformats.org/officeDocument/2006/math">
                    <m:oMathParaPr>
                      <m:jc m:val="centerGroup"/>
                    </m:oMathParaPr>
                    <m:oMath xmlns:m="http://schemas.openxmlformats.org/officeDocument/2006/math">
                      <m:sSub>
                        <m:sSubPr>
                          <m:ctrlPr>
                            <a:rPr lang="pt-BR" i="1" dirty="0">
                              <a:latin typeface="Cambria Math" panose="02040503050406030204" pitchFamily="18" charset="0"/>
                            </a:rPr>
                          </m:ctrlPr>
                        </m:sSubPr>
                        <m:e>
                          <m:r>
                            <a:rPr lang="es-ES" i="1" dirty="0">
                              <a:latin typeface="Cambria Math" panose="02040503050406030204" pitchFamily="18" charset="0"/>
                            </a:rPr>
                            <m:t>𝐼</m:t>
                          </m:r>
                        </m:e>
                        <m:sub>
                          <m:r>
                            <a:rPr lang="es-ES" i="1" dirty="0">
                              <a:latin typeface="Cambria Math" panose="02040503050406030204" pitchFamily="18" charset="0"/>
                            </a:rPr>
                            <m:t>2</m:t>
                          </m:r>
                        </m:sub>
                      </m:sSub>
                      <m:r>
                        <a:rPr lang="pt-BR" i="1" dirty="0" smtClean="0">
                          <a:latin typeface="Cambria Math" panose="02040503050406030204" pitchFamily="18" charset="0"/>
                        </a:rPr>
                        <m:t>=</m:t>
                      </m:r>
                      <m:f>
                        <m:fPr>
                          <m:ctrlPr>
                            <a:rPr lang="pt-BR" i="1" dirty="0" smtClean="0">
                              <a:latin typeface="Cambria Math" panose="02040503050406030204" pitchFamily="18" charset="0"/>
                            </a:rPr>
                          </m:ctrlPr>
                        </m:fPr>
                        <m:num>
                          <m:sSub>
                            <m:sSubPr>
                              <m:ctrlPr>
                                <a:rPr lang="es-ES" i="1" dirty="0">
                                  <a:latin typeface="Cambria Math" panose="02040503050406030204" pitchFamily="18" charset="0"/>
                                </a:rPr>
                              </m:ctrlPr>
                            </m:sSubPr>
                            <m:e>
                              <m:r>
                                <a:rPr lang="pt-BR" i="1" dirty="0">
                                  <a:latin typeface="Cambria Math" panose="02040503050406030204" pitchFamily="18" charset="0"/>
                                </a:rPr>
                                <m:t>𝑅</m:t>
                              </m:r>
                            </m:e>
                            <m:sub>
                              <m:r>
                                <a:rPr lang="pt-BR" i="1" dirty="0">
                                  <a:latin typeface="Cambria Math" panose="02040503050406030204" pitchFamily="18" charset="0"/>
                                </a:rPr>
                                <m:t>1</m:t>
                              </m:r>
                            </m:sub>
                          </m:sSub>
                          <m:sSub>
                            <m:sSubPr>
                              <m:ctrlPr>
                                <a:rPr lang="pt-BR" i="1" dirty="0">
                                  <a:latin typeface="Cambria Math" panose="02040503050406030204" pitchFamily="18" charset="0"/>
                                </a:rPr>
                              </m:ctrlPr>
                            </m:sSubPr>
                            <m:e>
                              <m:r>
                                <a:rPr lang="es-ES" i="1" dirty="0">
                                  <a:latin typeface="Cambria Math" panose="02040503050406030204" pitchFamily="18" charset="0"/>
                                </a:rPr>
                                <m:t>𝐼</m:t>
                              </m:r>
                            </m:e>
                            <m:sub>
                              <m:r>
                                <a:rPr lang="es-ES" i="1" dirty="0">
                                  <a:latin typeface="Cambria Math" panose="02040503050406030204" pitchFamily="18" charset="0"/>
                                </a:rPr>
                                <m:t>1</m:t>
                              </m:r>
                            </m:sub>
                          </m:sSub>
                        </m:num>
                        <m:den>
                          <m:sSub>
                            <m:sSubPr>
                              <m:ctrlPr>
                                <a:rPr lang="es-ES" i="1" dirty="0">
                                  <a:latin typeface="Cambria Math" panose="02040503050406030204" pitchFamily="18" charset="0"/>
                                </a:rPr>
                              </m:ctrlPr>
                            </m:sSubPr>
                            <m:e>
                              <m:r>
                                <a:rPr lang="pt-BR" i="1" dirty="0">
                                  <a:latin typeface="Cambria Math" panose="02040503050406030204" pitchFamily="18" charset="0"/>
                                </a:rPr>
                                <m:t>𝑅</m:t>
                              </m:r>
                            </m:e>
                            <m:sub>
                              <m:r>
                                <a:rPr lang="pt-BR" i="1" dirty="0">
                                  <a:latin typeface="Cambria Math" panose="02040503050406030204" pitchFamily="18" charset="0"/>
                                </a:rPr>
                                <m:t>1</m:t>
                              </m:r>
                            </m:sub>
                          </m:sSub>
                          <m:r>
                            <a:rPr lang="pt-BR" i="1" dirty="0">
                              <a:latin typeface="Cambria Math" panose="02040503050406030204" pitchFamily="18" charset="0"/>
                            </a:rPr>
                            <m:t>+ </m:t>
                          </m:r>
                          <m:sSub>
                            <m:sSubPr>
                              <m:ctrlPr>
                                <a:rPr lang="es-ES" i="1" dirty="0">
                                  <a:latin typeface="Cambria Math" panose="02040503050406030204" pitchFamily="18" charset="0"/>
                                </a:rPr>
                              </m:ctrlPr>
                            </m:sSubPr>
                            <m:e>
                              <m:r>
                                <a:rPr lang="pt-BR" i="1" dirty="0">
                                  <a:latin typeface="Cambria Math" panose="02040503050406030204" pitchFamily="18" charset="0"/>
                                </a:rPr>
                                <m:t>𝑅</m:t>
                              </m:r>
                            </m:e>
                            <m:sub>
                              <m:r>
                                <a:rPr lang="pt-BR" i="1" dirty="0">
                                  <a:latin typeface="Cambria Math" panose="02040503050406030204" pitchFamily="18" charset="0"/>
                                </a:rPr>
                                <m:t>2</m:t>
                              </m:r>
                            </m:sub>
                          </m:sSub>
                          <m:r>
                            <a:rPr lang="pt-BR" i="1" dirty="0">
                              <a:latin typeface="Cambria Math" panose="02040503050406030204" pitchFamily="18" charset="0"/>
                            </a:rPr>
                            <m:t> + </m:t>
                          </m:r>
                          <m:sSub>
                            <m:sSubPr>
                              <m:ctrlPr>
                                <a:rPr lang="es-ES" i="1" dirty="0">
                                  <a:latin typeface="Cambria Math" panose="02040503050406030204" pitchFamily="18" charset="0"/>
                                </a:rPr>
                              </m:ctrlPr>
                            </m:sSubPr>
                            <m:e>
                              <m:r>
                                <a:rPr lang="pt-BR" i="1" dirty="0">
                                  <a:latin typeface="Cambria Math" panose="02040503050406030204" pitchFamily="18" charset="0"/>
                                </a:rPr>
                                <m:t>𝑅</m:t>
                              </m:r>
                            </m:e>
                            <m:sub>
                              <m:r>
                                <a:rPr lang="pt-BR" i="1" dirty="0">
                                  <a:latin typeface="Cambria Math" panose="02040503050406030204" pitchFamily="18" charset="0"/>
                                </a:rPr>
                                <m:t>3</m:t>
                              </m:r>
                            </m:sub>
                          </m:sSub>
                        </m:den>
                      </m:f>
                    </m:oMath>
                  </m:oMathPara>
                </a14:m>
                <a:endParaRPr lang="es-ES" dirty="0"/>
              </a:p>
            </p:txBody>
          </p:sp>
        </mc:Choice>
        <mc:Fallback xmlns="">
          <p:sp>
            <p:nvSpPr>
              <p:cNvPr id="24" name="Rectángulo 23">
                <a:extLst>
                  <a:ext uri="{FF2B5EF4-FFF2-40B4-BE49-F238E27FC236}">
                    <a16:creationId xmlns:a16="http://schemas.microsoft.com/office/drawing/2014/main" id="{4B04DE83-ED5D-4715-B5CD-6D6C8C4B72E6}"/>
                  </a:ext>
                </a:extLst>
              </p:cNvPr>
              <p:cNvSpPr>
                <a:spLocks noRot="1" noChangeAspect="1" noMove="1" noResize="1" noEditPoints="1" noAdjustHandles="1" noChangeArrowheads="1" noChangeShapeType="1" noTextEdit="1"/>
              </p:cNvSpPr>
              <p:nvPr/>
            </p:nvSpPr>
            <p:spPr>
              <a:xfrm>
                <a:off x="4354402" y="1477018"/>
                <a:ext cx="4572000" cy="1211614"/>
              </a:xfrm>
              <a:prstGeom prst="rect">
                <a:avLst/>
              </a:prstGeom>
              <a:blipFill>
                <a:blip r:embed="rId3"/>
                <a:stretch>
                  <a:fillRect/>
                </a:stretch>
              </a:blipFill>
            </p:spPr>
            <p:txBody>
              <a:bodyPr/>
              <a:lstStyle/>
              <a:p>
                <a:r>
                  <a:rPr lang="es-ES">
                    <a:noFill/>
                  </a:rPr>
                  <a:t> </a:t>
                </a:r>
              </a:p>
            </p:txBody>
          </p:sp>
        </mc:Fallback>
      </mc:AlternateContent>
      <p:grpSp>
        <p:nvGrpSpPr>
          <p:cNvPr id="30" name="Grupo 29">
            <a:extLst>
              <a:ext uri="{FF2B5EF4-FFF2-40B4-BE49-F238E27FC236}">
                <a16:creationId xmlns:a16="http://schemas.microsoft.com/office/drawing/2014/main" id="{42874C63-3A94-4290-806B-6E2AB6D9F33C}"/>
              </a:ext>
            </a:extLst>
          </p:cNvPr>
          <p:cNvGrpSpPr/>
          <p:nvPr/>
        </p:nvGrpSpPr>
        <p:grpSpPr>
          <a:xfrm>
            <a:off x="509838" y="736890"/>
            <a:ext cx="3579587" cy="1201793"/>
            <a:chOff x="509838" y="736890"/>
            <a:chExt cx="3579587" cy="1201793"/>
          </a:xfrm>
        </p:grpSpPr>
        <p:cxnSp>
          <p:nvCxnSpPr>
            <p:cNvPr id="3" name="Conector recto de flecha 2">
              <a:extLst>
                <a:ext uri="{FF2B5EF4-FFF2-40B4-BE49-F238E27FC236}">
                  <a16:creationId xmlns:a16="http://schemas.microsoft.com/office/drawing/2014/main" id="{419CDF61-5FC9-40A7-9143-2704CD9F53EA}"/>
                </a:ext>
              </a:extLst>
            </p:cNvPr>
            <p:cNvCxnSpPr>
              <a:cxnSpLocks/>
            </p:cNvCxnSpPr>
            <p:nvPr/>
          </p:nvCxnSpPr>
          <p:spPr>
            <a:xfrm rot="10800000">
              <a:off x="1036320" y="1292352"/>
              <a:ext cx="609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4E75E01B-2380-4948-B6D7-5E769A528C73}"/>
                </a:ext>
              </a:extLst>
            </p:cNvPr>
            <p:cNvCxnSpPr>
              <a:cxnSpLocks/>
            </p:cNvCxnSpPr>
            <p:nvPr/>
          </p:nvCxnSpPr>
          <p:spPr>
            <a:xfrm rot="10800000">
              <a:off x="1991630" y="1292352"/>
              <a:ext cx="609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5479E361-A7A0-42A4-A1F5-AD59B8E2AEEA}"/>
                </a:ext>
              </a:extLst>
            </p:cNvPr>
            <p:cNvCxnSpPr>
              <a:cxnSpLocks/>
            </p:cNvCxnSpPr>
            <p:nvPr/>
          </p:nvCxnSpPr>
          <p:spPr>
            <a:xfrm rot="10800000">
              <a:off x="3157728" y="963168"/>
              <a:ext cx="609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72B52A55-9EFE-491D-A6BE-5684DEFA6178}"/>
                </a:ext>
              </a:extLst>
            </p:cNvPr>
            <p:cNvCxnSpPr>
              <a:cxnSpLocks/>
            </p:cNvCxnSpPr>
            <p:nvPr/>
          </p:nvCxnSpPr>
          <p:spPr>
            <a:xfrm>
              <a:off x="830777" y="1246815"/>
              <a:ext cx="0" cy="6888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642CC74E-C696-43D9-8CB0-2DDCE6242AAE}"/>
                </a:ext>
              </a:extLst>
            </p:cNvPr>
            <p:cNvSpPr txBox="1"/>
            <p:nvPr/>
          </p:nvSpPr>
          <p:spPr>
            <a:xfrm>
              <a:off x="509838" y="1107686"/>
              <a:ext cx="248786" cy="369332"/>
            </a:xfrm>
            <a:prstGeom prst="rect">
              <a:avLst/>
            </a:prstGeom>
            <a:noFill/>
          </p:spPr>
          <p:txBody>
            <a:bodyPr wrap="none" rtlCol="0">
              <a:spAutoFit/>
            </a:bodyPr>
            <a:lstStyle/>
            <a:p>
              <a:r>
                <a:rPr lang="es-ES" dirty="0"/>
                <a:t>I</a:t>
              </a:r>
              <a:endParaRPr lang="es-ES" baseline="-25000" dirty="0"/>
            </a:p>
          </p:txBody>
        </p:sp>
        <p:sp>
          <p:nvSpPr>
            <p:cNvPr id="14" name="CuadroTexto 13">
              <a:extLst>
                <a:ext uri="{FF2B5EF4-FFF2-40B4-BE49-F238E27FC236}">
                  <a16:creationId xmlns:a16="http://schemas.microsoft.com/office/drawing/2014/main" id="{5594A798-74E4-4498-BFE9-70D3426B4D61}"/>
                </a:ext>
              </a:extLst>
            </p:cNvPr>
            <p:cNvSpPr txBox="1"/>
            <p:nvPr/>
          </p:nvSpPr>
          <p:spPr>
            <a:xfrm>
              <a:off x="1872844" y="1234916"/>
              <a:ext cx="333746" cy="369332"/>
            </a:xfrm>
            <a:prstGeom prst="rect">
              <a:avLst/>
            </a:prstGeom>
            <a:noFill/>
          </p:spPr>
          <p:txBody>
            <a:bodyPr wrap="none" rtlCol="0">
              <a:spAutoFit/>
            </a:bodyPr>
            <a:lstStyle/>
            <a:p>
              <a:r>
                <a:rPr lang="es-ES" dirty="0"/>
                <a:t>I</a:t>
              </a:r>
              <a:r>
                <a:rPr lang="es-ES" baseline="-25000" dirty="0"/>
                <a:t>2</a:t>
              </a:r>
            </a:p>
          </p:txBody>
        </p:sp>
        <p:sp>
          <p:nvSpPr>
            <p:cNvPr id="15" name="CuadroTexto 14">
              <a:extLst>
                <a:ext uri="{FF2B5EF4-FFF2-40B4-BE49-F238E27FC236}">
                  <a16:creationId xmlns:a16="http://schemas.microsoft.com/office/drawing/2014/main" id="{0E401143-53FC-4CA7-ACC5-969A2F7ACC37}"/>
                </a:ext>
              </a:extLst>
            </p:cNvPr>
            <p:cNvSpPr txBox="1"/>
            <p:nvPr/>
          </p:nvSpPr>
          <p:spPr>
            <a:xfrm>
              <a:off x="3755679" y="865584"/>
              <a:ext cx="333746" cy="369332"/>
            </a:xfrm>
            <a:prstGeom prst="rect">
              <a:avLst/>
            </a:prstGeom>
            <a:noFill/>
          </p:spPr>
          <p:txBody>
            <a:bodyPr wrap="none" rtlCol="0">
              <a:spAutoFit/>
            </a:bodyPr>
            <a:lstStyle/>
            <a:p>
              <a:r>
                <a:rPr lang="es-ES" dirty="0"/>
                <a:t>I</a:t>
              </a:r>
              <a:r>
                <a:rPr lang="es-ES" baseline="-25000" dirty="0"/>
                <a:t>2</a:t>
              </a:r>
            </a:p>
          </p:txBody>
        </p:sp>
        <p:cxnSp>
          <p:nvCxnSpPr>
            <p:cNvPr id="18" name="Conector recto de flecha 17">
              <a:extLst>
                <a:ext uri="{FF2B5EF4-FFF2-40B4-BE49-F238E27FC236}">
                  <a16:creationId xmlns:a16="http://schemas.microsoft.com/office/drawing/2014/main" id="{C64A88E6-BB4A-4EE7-A074-5CAF61D8D770}"/>
                </a:ext>
              </a:extLst>
            </p:cNvPr>
            <p:cNvCxnSpPr>
              <a:cxnSpLocks/>
            </p:cNvCxnSpPr>
            <p:nvPr/>
          </p:nvCxnSpPr>
          <p:spPr>
            <a:xfrm>
              <a:off x="2828755" y="1222090"/>
              <a:ext cx="0" cy="6888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3" name="Grupo 22">
              <a:extLst>
                <a:ext uri="{FF2B5EF4-FFF2-40B4-BE49-F238E27FC236}">
                  <a16:creationId xmlns:a16="http://schemas.microsoft.com/office/drawing/2014/main" id="{EA03E678-4228-45AF-A9F5-4697B140426E}"/>
                </a:ext>
              </a:extLst>
            </p:cNvPr>
            <p:cNvGrpSpPr/>
            <p:nvPr/>
          </p:nvGrpSpPr>
          <p:grpSpPr>
            <a:xfrm>
              <a:off x="2644843" y="1385209"/>
              <a:ext cx="367823" cy="412059"/>
              <a:chOff x="4355179" y="2081868"/>
              <a:chExt cx="635873" cy="644157"/>
            </a:xfrm>
          </p:grpSpPr>
          <p:cxnSp>
            <p:nvCxnSpPr>
              <p:cNvPr id="20" name="Conector recto 19">
                <a:extLst>
                  <a:ext uri="{FF2B5EF4-FFF2-40B4-BE49-F238E27FC236}">
                    <a16:creationId xmlns:a16="http://schemas.microsoft.com/office/drawing/2014/main" id="{03A9996E-95CF-436A-AFB4-1A025DC29401}"/>
                  </a:ext>
                </a:extLst>
              </p:cNvPr>
              <p:cNvCxnSpPr/>
              <p:nvPr/>
            </p:nvCxnSpPr>
            <p:spPr>
              <a:xfrm>
                <a:off x="4379052" y="2114025"/>
                <a:ext cx="612000" cy="612000"/>
              </a:xfrm>
              <a:prstGeom prst="line">
                <a:avLst/>
              </a:prstGeom>
              <a:ln w="254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1" name="Conector recto 20">
                <a:extLst>
                  <a:ext uri="{FF2B5EF4-FFF2-40B4-BE49-F238E27FC236}">
                    <a16:creationId xmlns:a16="http://schemas.microsoft.com/office/drawing/2014/main" id="{C16B2142-5613-49BA-8B98-6F18147EE1D9}"/>
                  </a:ext>
                </a:extLst>
              </p:cNvPr>
              <p:cNvCxnSpPr>
                <a:cxnSpLocks/>
              </p:cNvCxnSpPr>
              <p:nvPr/>
            </p:nvCxnSpPr>
            <p:spPr>
              <a:xfrm flipH="1">
                <a:off x="4355179" y="2081868"/>
                <a:ext cx="612000" cy="612000"/>
              </a:xfrm>
              <a:prstGeom prst="line">
                <a:avLst/>
              </a:prstGeom>
              <a:ln w="25400">
                <a:solidFill>
                  <a:srgbClr val="FF0000"/>
                </a:solidFill>
              </a:ln>
            </p:spPr>
            <p:style>
              <a:lnRef idx="1">
                <a:schemeClr val="accent2"/>
              </a:lnRef>
              <a:fillRef idx="0">
                <a:schemeClr val="accent2"/>
              </a:fillRef>
              <a:effectRef idx="0">
                <a:schemeClr val="accent2"/>
              </a:effectRef>
              <a:fontRef idx="minor">
                <a:schemeClr val="tx1"/>
              </a:fontRef>
            </p:style>
          </p:cxnSp>
        </p:grpSp>
        <p:sp>
          <p:nvSpPr>
            <p:cNvPr id="25" name="CuadroTexto 24">
              <a:extLst>
                <a:ext uri="{FF2B5EF4-FFF2-40B4-BE49-F238E27FC236}">
                  <a16:creationId xmlns:a16="http://schemas.microsoft.com/office/drawing/2014/main" id="{5AC81BF1-4F8A-4D8C-888A-634380569056}"/>
                </a:ext>
              </a:extLst>
            </p:cNvPr>
            <p:cNvSpPr txBox="1"/>
            <p:nvPr/>
          </p:nvSpPr>
          <p:spPr>
            <a:xfrm>
              <a:off x="584919" y="1292352"/>
              <a:ext cx="319318" cy="646331"/>
            </a:xfrm>
            <a:prstGeom prst="rect">
              <a:avLst/>
            </a:prstGeom>
            <a:noFill/>
          </p:spPr>
          <p:txBody>
            <a:bodyPr wrap="none" rtlCol="0">
              <a:spAutoFit/>
            </a:bodyPr>
            <a:lstStyle/>
            <a:p>
              <a:r>
                <a:rPr lang="es-ES" dirty="0"/>
                <a:t>+</a:t>
              </a:r>
            </a:p>
            <a:p>
              <a:r>
                <a:rPr lang="es-ES" dirty="0"/>
                <a:t>-</a:t>
              </a:r>
            </a:p>
          </p:txBody>
        </p:sp>
        <p:sp>
          <p:nvSpPr>
            <p:cNvPr id="26" name="CuadroTexto 25">
              <a:extLst>
                <a:ext uri="{FF2B5EF4-FFF2-40B4-BE49-F238E27FC236}">
                  <a16:creationId xmlns:a16="http://schemas.microsoft.com/office/drawing/2014/main" id="{A124628C-3D90-4121-9E4F-8E03D4B713C0}"/>
                </a:ext>
              </a:extLst>
            </p:cNvPr>
            <p:cNvSpPr txBox="1"/>
            <p:nvPr/>
          </p:nvSpPr>
          <p:spPr>
            <a:xfrm rot="10800000">
              <a:off x="1022089" y="736890"/>
              <a:ext cx="783471" cy="369332"/>
            </a:xfrm>
            <a:prstGeom prst="rect">
              <a:avLst/>
            </a:prstGeom>
            <a:noFill/>
          </p:spPr>
          <p:txBody>
            <a:bodyPr wrap="square" rtlCol="0">
              <a:spAutoFit/>
            </a:bodyPr>
            <a:lstStyle/>
            <a:p>
              <a:r>
                <a:rPr lang="es-ES" dirty="0"/>
                <a:t>+      -  </a:t>
              </a:r>
            </a:p>
          </p:txBody>
        </p:sp>
        <p:sp>
          <p:nvSpPr>
            <p:cNvPr id="27" name="CuadroTexto 26">
              <a:extLst>
                <a:ext uri="{FF2B5EF4-FFF2-40B4-BE49-F238E27FC236}">
                  <a16:creationId xmlns:a16="http://schemas.microsoft.com/office/drawing/2014/main" id="{CACD7331-29CF-4220-A3B9-13DBCF0B42CE}"/>
                </a:ext>
              </a:extLst>
            </p:cNvPr>
            <p:cNvSpPr txBox="1"/>
            <p:nvPr/>
          </p:nvSpPr>
          <p:spPr>
            <a:xfrm rot="10800000">
              <a:off x="1925272" y="778502"/>
              <a:ext cx="783471" cy="369332"/>
            </a:xfrm>
            <a:prstGeom prst="rect">
              <a:avLst/>
            </a:prstGeom>
            <a:noFill/>
          </p:spPr>
          <p:txBody>
            <a:bodyPr wrap="square" rtlCol="0">
              <a:spAutoFit/>
            </a:bodyPr>
            <a:lstStyle/>
            <a:p>
              <a:r>
                <a:rPr lang="es-ES" dirty="0"/>
                <a:t>+     -</a:t>
              </a:r>
            </a:p>
          </p:txBody>
        </p:sp>
      </p:grpSp>
      <mc:AlternateContent xmlns:mc="http://schemas.openxmlformats.org/markup-compatibility/2006" xmlns:a14="http://schemas.microsoft.com/office/drawing/2010/main">
        <mc:Choice Requires="a14">
          <p:sp>
            <p:nvSpPr>
              <p:cNvPr id="28" name="Rectángulo 27">
                <a:extLst>
                  <a:ext uri="{FF2B5EF4-FFF2-40B4-BE49-F238E27FC236}">
                    <a16:creationId xmlns:a16="http://schemas.microsoft.com/office/drawing/2014/main" id="{6D25BFEE-FB9E-47D4-9CC1-4521E7E60830}"/>
                  </a:ext>
                </a:extLst>
              </p:cNvPr>
              <p:cNvSpPr/>
              <p:nvPr/>
            </p:nvSpPr>
            <p:spPr>
              <a:xfrm>
                <a:off x="426280" y="2452360"/>
                <a:ext cx="3329400" cy="657616"/>
              </a:xfrm>
              <a:prstGeom prst="rect">
                <a:avLst/>
              </a:prstGeom>
              <a:ln>
                <a:solidFill>
                  <a:srgbClr val="53A1CF"/>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𝑎𝑎</m:t>
                          </m:r>
                          <m:r>
                            <a:rPr lang="es-ES" b="0" i="1" smtClean="0">
                              <a:latin typeface="Cambria Math" panose="02040503050406030204" pitchFamily="18" charset="0"/>
                            </a:rPr>
                            <m:t>′</m:t>
                          </m:r>
                        </m:sub>
                      </m:sSub>
                      <m:r>
                        <a:rPr lang="es-ES" b="0" i="1" smtClean="0">
                          <a:latin typeface="Cambria Math" panose="02040503050406030204" pitchFamily="18" charset="0"/>
                        </a:rPr>
                        <m:t>=−</m:t>
                      </m:r>
                      <m:sSub>
                        <m:sSubPr>
                          <m:ctrlPr>
                            <a:rPr lang="es-ES" b="0" i="1" dirty="0" smtClean="0">
                              <a:latin typeface="Cambria Math" panose="02040503050406030204" pitchFamily="18" charset="0"/>
                            </a:rPr>
                          </m:ctrlPr>
                        </m:sSubPr>
                        <m:e>
                          <m:r>
                            <a:rPr lang="pt-BR" i="1" dirty="0">
                              <a:latin typeface="Cambria Math" panose="02040503050406030204" pitchFamily="18" charset="0"/>
                            </a:rPr>
                            <m:t>𝑅</m:t>
                          </m:r>
                        </m:e>
                        <m:sub>
                          <m:r>
                            <a:rPr lang="pt-BR" i="1" dirty="0">
                              <a:latin typeface="Cambria Math" panose="02040503050406030204" pitchFamily="18" charset="0"/>
                            </a:rPr>
                            <m:t>3</m:t>
                          </m:r>
                        </m:sub>
                      </m:sSub>
                      <m:sSub>
                        <m:sSubPr>
                          <m:ctrlPr>
                            <a:rPr lang="pt-BR" i="1" dirty="0">
                              <a:latin typeface="Cambria Math" panose="02040503050406030204" pitchFamily="18" charset="0"/>
                            </a:rPr>
                          </m:ctrlPr>
                        </m:sSubPr>
                        <m:e>
                          <m:r>
                            <a:rPr lang="es-ES" i="1" dirty="0">
                              <a:latin typeface="Cambria Math" panose="02040503050406030204" pitchFamily="18" charset="0"/>
                            </a:rPr>
                            <m:t>𝐼</m:t>
                          </m:r>
                        </m:e>
                        <m:sub>
                          <m:r>
                            <a:rPr lang="es-ES" i="1" dirty="0">
                              <a:latin typeface="Cambria Math" panose="02040503050406030204" pitchFamily="18" charset="0"/>
                            </a:rPr>
                            <m:t>2</m:t>
                          </m:r>
                        </m:sub>
                      </m:sSub>
                      <m:r>
                        <a:rPr lang="es-ES" b="0" i="1" dirty="0" smtClean="0">
                          <a:latin typeface="Cambria Math" panose="02040503050406030204" pitchFamily="18" charset="0"/>
                        </a:rPr>
                        <m:t>=</m:t>
                      </m:r>
                      <m:f>
                        <m:fPr>
                          <m:ctrlPr>
                            <a:rPr lang="pt-BR" i="1" dirty="0" smtClean="0">
                              <a:latin typeface="Cambria Math" panose="02040503050406030204" pitchFamily="18" charset="0"/>
                            </a:rPr>
                          </m:ctrlPr>
                        </m:fPr>
                        <m:num>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3</m:t>
                              </m:r>
                            </m:sub>
                          </m:sSub>
                          <m:sSub>
                            <m:sSubPr>
                              <m:ctrlPr>
                                <a:rPr lang="es-ES" b="0" i="1" dirty="0" smtClean="0">
                                  <a:latin typeface="Cambria Math" panose="02040503050406030204" pitchFamily="18" charset="0"/>
                                </a:rPr>
                              </m:ctrlPr>
                            </m:sSubPr>
                            <m:e>
                              <m:r>
                                <a:rPr lang="pt-BR" i="1" dirty="0" smtClean="0">
                                  <a:latin typeface="Cambria Math" panose="02040503050406030204" pitchFamily="18" charset="0"/>
                                </a:rPr>
                                <m:t>𝑅</m:t>
                              </m:r>
                            </m:e>
                            <m:sub>
                              <m:r>
                                <a:rPr lang="pt-BR" i="1" dirty="0" smtClean="0">
                                  <a:latin typeface="Cambria Math" panose="02040503050406030204" pitchFamily="18" charset="0"/>
                                </a:rPr>
                                <m:t>1</m:t>
                              </m:r>
                            </m:sub>
                          </m:sSub>
                          <m:sSub>
                            <m:sSubPr>
                              <m:ctrlPr>
                                <a:rPr lang="pt-BR" i="1" dirty="0">
                                  <a:latin typeface="Cambria Math" panose="02040503050406030204" pitchFamily="18" charset="0"/>
                                </a:rPr>
                              </m:ctrlPr>
                            </m:sSubPr>
                            <m:e>
                              <m:r>
                                <a:rPr lang="es-ES" i="1" dirty="0">
                                  <a:latin typeface="Cambria Math" panose="02040503050406030204" pitchFamily="18" charset="0"/>
                                </a:rPr>
                                <m:t>𝐼</m:t>
                              </m:r>
                            </m:e>
                            <m:sub>
                              <m:r>
                                <a:rPr lang="es-ES" b="0" i="1" dirty="0" smtClean="0">
                                  <a:latin typeface="Cambria Math" panose="02040503050406030204" pitchFamily="18" charset="0"/>
                                </a:rPr>
                                <m:t>1</m:t>
                              </m:r>
                            </m:sub>
                          </m:sSub>
                        </m:num>
                        <m:den>
                          <m:r>
                            <a:rPr lang="pt-BR" i="1" dirty="0" smtClean="0">
                              <a:latin typeface="Cambria Math" panose="02040503050406030204" pitchFamily="18" charset="0"/>
                            </a:rPr>
                            <m:t> </m:t>
                          </m:r>
                          <m:sSub>
                            <m:sSubPr>
                              <m:ctrlPr>
                                <a:rPr lang="es-ES" b="0" i="1" dirty="0" smtClean="0">
                                  <a:latin typeface="Cambria Math" panose="02040503050406030204" pitchFamily="18" charset="0"/>
                                </a:rPr>
                              </m:ctrlPr>
                            </m:sSubPr>
                            <m:e>
                              <m:r>
                                <a:rPr lang="pt-BR" i="1" dirty="0" smtClean="0">
                                  <a:latin typeface="Cambria Math" panose="02040503050406030204" pitchFamily="18" charset="0"/>
                                </a:rPr>
                                <m:t>𝑅</m:t>
                              </m:r>
                            </m:e>
                            <m:sub>
                              <m:r>
                                <a:rPr lang="pt-BR" i="1" dirty="0" smtClean="0">
                                  <a:latin typeface="Cambria Math" panose="02040503050406030204" pitchFamily="18" charset="0"/>
                                </a:rPr>
                                <m:t>1</m:t>
                              </m:r>
                            </m:sub>
                          </m:sSub>
                          <m:r>
                            <a:rPr lang="pt-BR" i="1" dirty="0" smtClean="0">
                              <a:latin typeface="Cambria Math" panose="02040503050406030204" pitchFamily="18" charset="0"/>
                            </a:rPr>
                            <m:t>+ </m:t>
                          </m:r>
                          <m:sSub>
                            <m:sSubPr>
                              <m:ctrlPr>
                                <a:rPr lang="es-ES" b="0" i="1" dirty="0" smtClean="0">
                                  <a:latin typeface="Cambria Math" panose="02040503050406030204" pitchFamily="18" charset="0"/>
                                </a:rPr>
                              </m:ctrlPr>
                            </m:sSubPr>
                            <m:e>
                              <m:r>
                                <a:rPr lang="pt-BR" i="1" dirty="0">
                                  <a:latin typeface="Cambria Math" panose="02040503050406030204" pitchFamily="18" charset="0"/>
                                </a:rPr>
                                <m:t>𝑅</m:t>
                              </m:r>
                            </m:e>
                            <m:sub>
                              <m:r>
                                <a:rPr lang="pt-BR" i="1" dirty="0">
                                  <a:latin typeface="Cambria Math" panose="02040503050406030204" pitchFamily="18" charset="0"/>
                                </a:rPr>
                                <m:t>2</m:t>
                              </m:r>
                            </m:sub>
                          </m:sSub>
                          <m:r>
                            <a:rPr lang="pt-BR" i="1" dirty="0">
                              <a:latin typeface="Cambria Math" panose="02040503050406030204" pitchFamily="18" charset="0"/>
                            </a:rPr>
                            <m:t> </m:t>
                          </m:r>
                          <m:r>
                            <a:rPr lang="pt-BR" i="1" dirty="0" smtClean="0">
                              <a:latin typeface="Cambria Math" panose="02040503050406030204" pitchFamily="18" charset="0"/>
                            </a:rPr>
                            <m:t>+ </m:t>
                          </m:r>
                          <m:sSub>
                            <m:sSubPr>
                              <m:ctrlPr>
                                <a:rPr lang="es-ES" b="0" i="1" dirty="0" smtClean="0">
                                  <a:latin typeface="Cambria Math" panose="02040503050406030204" pitchFamily="18" charset="0"/>
                                </a:rPr>
                              </m:ctrlPr>
                            </m:sSubPr>
                            <m:e>
                              <m:r>
                                <a:rPr lang="pt-BR" i="1" dirty="0" smtClean="0">
                                  <a:latin typeface="Cambria Math" panose="02040503050406030204" pitchFamily="18" charset="0"/>
                                </a:rPr>
                                <m:t>𝑅</m:t>
                              </m:r>
                            </m:e>
                            <m:sub>
                              <m:r>
                                <a:rPr lang="pt-BR" i="1" dirty="0" smtClean="0">
                                  <a:latin typeface="Cambria Math" panose="02040503050406030204" pitchFamily="18" charset="0"/>
                                </a:rPr>
                                <m:t>3</m:t>
                              </m:r>
                            </m:sub>
                          </m:sSub>
                        </m:den>
                      </m:f>
                    </m:oMath>
                  </m:oMathPara>
                </a14:m>
                <a:endParaRPr lang="es-ES" dirty="0"/>
              </a:p>
            </p:txBody>
          </p:sp>
        </mc:Choice>
        <mc:Fallback xmlns="">
          <p:sp>
            <p:nvSpPr>
              <p:cNvPr id="28" name="Rectángulo 27">
                <a:extLst>
                  <a:ext uri="{FF2B5EF4-FFF2-40B4-BE49-F238E27FC236}">
                    <a16:creationId xmlns:a16="http://schemas.microsoft.com/office/drawing/2014/main" id="{6D25BFEE-FB9E-47D4-9CC1-4521E7E60830}"/>
                  </a:ext>
                </a:extLst>
              </p:cNvPr>
              <p:cNvSpPr>
                <a:spLocks noRot="1" noChangeAspect="1" noMove="1" noResize="1" noEditPoints="1" noAdjustHandles="1" noChangeArrowheads="1" noChangeShapeType="1" noTextEdit="1"/>
              </p:cNvSpPr>
              <p:nvPr/>
            </p:nvSpPr>
            <p:spPr>
              <a:xfrm>
                <a:off x="426280" y="2452360"/>
                <a:ext cx="3329400" cy="657616"/>
              </a:xfrm>
              <a:prstGeom prst="rect">
                <a:avLst/>
              </a:prstGeom>
              <a:blipFill>
                <a:blip r:embed="rId4"/>
                <a:stretch>
                  <a:fillRect/>
                </a:stretch>
              </a:blipFill>
              <a:ln>
                <a:solidFill>
                  <a:srgbClr val="53A1CF"/>
                </a:solidFill>
              </a:ln>
            </p:spPr>
            <p:txBody>
              <a:bodyPr/>
              <a:lstStyle/>
              <a:p>
                <a:r>
                  <a:rPr lang="es-ES">
                    <a:noFill/>
                  </a:rPr>
                  <a:t> </a:t>
                </a:r>
              </a:p>
            </p:txBody>
          </p:sp>
        </mc:Fallback>
      </mc:AlternateContent>
      <p:pic>
        <p:nvPicPr>
          <p:cNvPr id="29" name="Imagen 28">
            <a:extLst>
              <a:ext uri="{FF2B5EF4-FFF2-40B4-BE49-F238E27FC236}">
                <a16:creationId xmlns:a16="http://schemas.microsoft.com/office/drawing/2014/main" id="{A522F774-93FA-497E-BF20-9770005EC636}"/>
              </a:ext>
            </a:extLst>
          </p:cNvPr>
          <p:cNvPicPr>
            <a:picLocks noChangeAspect="1"/>
          </p:cNvPicPr>
          <p:nvPr/>
        </p:nvPicPr>
        <p:blipFill>
          <a:blip r:embed="rId5"/>
          <a:stretch>
            <a:fillRect/>
          </a:stretch>
        </p:blipFill>
        <p:spPr>
          <a:xfrm>
            <a:off x="154988" y="3289308"/>
            <a:ext cx="3934437" cy="1425746"/>
          </a:xfrm>
          <a:prstGeom prst="rect">
            <a:avLst/>
          </a:prstGeom>
        </p:spPr>
      </p:pic>
      <p:grpSp>
        <p:nvGrpSpPr>
          <p:cNvPr id="31" name="Grupo 30">
            <a:extLst>
              <a:ext uri="{FF2B5EF4-FFF2-40B4-BE49-F238E27FC236}">
                <a16:creationId xmlns:a16="http://schemas.microsoft.com/office/drawing/2014/main" id="{C9CA0A1A-651B-4E03-BB4B-94789682F3C5}"/>
              </a:ext>
            </a:extLst>
          </p:cNvPr>
          <p:cNvGrpSpPr/>
          <p:nvPr/>
        </p:nvGrpSpPr>
        <p:grpSpPr>
          <a:xfrm>
            <a:off x="303319" y="3116712"/>
            <a:ext cx="2297911" cy="1211782"/>
            <a:chOff x="410832" y="736890"/>
            <a:chExt cx="2297911" cy="1211782"/>
          </a:xfrm>
        </p:grpSpPr>
        <p:cxnSp>
          <p:nvCxnSpPr>
            <p:cNvPr id="32" name="Conector recto de flecha 31">
              <a:extLst>
                <a:ext uri="{FF2B5EF4-FFF2-40B4-BE49-F238E27FC236}">
                  <a16:creationId xmlns:a16="http://schemas.microsoft.com/office/drawing/2014/main" id="{D2C8BA8F-CBFB-4F91-B8B3-5C6C52C6193A}"/>
                </a:ext>
              </a:extLst>
            </p:cNvPr>
            <p:cNvCxnSpPr>
              <a:cxnSpLocks/>
            </p:cNvCxnSpPr>
            <p:nvPr/>
          </p:nvCxnSpPr>
          <p:spPr>
            <a:xfrm rot="10800000">
              <a:off x="1036320" y="1292352"/>
              <a:ext cx="609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32">
              <a:extLst>
                <a:ext uri="{FF2B5EF4-FFF2-40B4-BE49-F238E27FC236}">
                  <a16:creationId xmlns:a16="http://schemas.microsoft.com/office/drawing/2014/main" id="{3214C5D9-D880-470B-AE58-3DAD419D12B2}"/>
                </a:ext>
              </a:extLst>
            </p:cNvPr>
            <p:cNvCxnSpPr>
              <a:cxnSpLocks/>
            </p:cNvCxnSpPr>
            <p:nvPr/>
          </p:nvCxnSpPr>
          <p:spPr>
            <a:xfrm rot="10800000">
              <a:off x="1991630" y="1292352"/>
              <a:ext cx="609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a:extLst>
                <a:ext uri="{FF2B5EF4-FFF2-40B4-BE49-F238E27FC236}">
                  <a16:creationId xmlns:a16="http://schemas.microsoft.com/office/drawing/2014/main" id="{6225AD7F-E3C9-4056-85D5-87B8CE81C7BC}"/>
                </a:ext>
              </a:extLst>
            </p:cNvPr>
            <p:cNvCxnSpPr>
              <a:cxnSpLocks/>
            </p:cNvCxnSpPr>
            <p:nvPr/>
          </p:nvCxnSpPr>
          <p:spPr>
            <a:xfrm>
              <a:off x="830777" y="1246815"/>
              <a:ext cx="0" cy="6888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CuadroTexto 36">
              <a:extLst>
                <a:ext uri="{FF2B5EF4-FFF2-40B4-BE49-F238E27FC236}">
                  <a16:creationId xmlns:a16="http://schemas.microsoft.com/office/drawing/2014/main" id="{FE568153-29A5-497A-BDD8-3BD2D6EEE3D5}"/>
                </a:ext>
              </a:extLst>
            </p:cNvPr>
            <p:cNvSpPr txBox="1"/>
            <p:nvPr/>
          </p:nvSpPr>
          <p:spPr>
            <a:xfrm>
              <a:off x="1872844" y="1234916"/>
              <a:ext cx="333746" cy="369332"/>
            </a:xfrm>
            <a:prstGeom prst="rect">
              <a:avLst/>
            </a:prstGeom>
            <a:noFill/>
          </p:spPr>
          <p:txBody>
            <a:bodyPr wrap="none" rtlCol="0">
              <a:spAutoFit/>
            </a:bodyPr>
            <a:lstStyle/>
            <a:p>
              <a:r>
                <a:rPr lang="es-ES" dirty="0"/>
                <a:t>I</a:t>
              </a:r>
              <a:r>
                <a:rPr lang="es-ES" baseline="-25000" dirty="0"/>
                <a:t>2</a:t>
              </a:r>
            </a:p>
          </p:txBody>
        </p:sp>
        <p:sp>
          <p:nvSpPr>
            <p:cNvPr id="38" name="CuadroTexto 37">
              <a:extLst>
                <a:ext uri="{FF2B5EF4-FFF2-40B4-BE49-F238E27FC236}">
                  <a16:creationId xmlns:a16="http://schemas.microsoft.com/office/drawing/2014/main" id="{B62EB49B-7D57-44B5-A997-9A38F0F65A86}"/>
                </a:ext>
              </a:extLst>
            </p:cNvPr>
            <p:cNvSpPr txBox="1"/>
            <p:nvPr/>
          </p:nvSpPr>
          <p:spPr>
            <a:xfrm>
              <a:off x="410832" y="1361687"/>
              <a:ext cx="333746" cy="369332"/>
            </a:xfrm>
            <a:prstGeom prst="rect">
              <a:avLst/>
            </a:prstGeom>
            <a:noFill/>
          </p:spPr>
          <p:txBody>
            <a:bodyPr wrap="none" rtlCol="0">
              <a:spAutoFit/>
            </a:bodyPr>
            <a:lstStyle/>
            <a:p>
              <a:r>
                <a:rPr lang="es-ES" dirty="0"/>
                <a:t>I</a:t>
              </a:r>
              <a:r>
                <a:rPr lang="es-ES" baseline="-25000" dirty="0"/>
                <a:t>2</a:t>
              </a:r>
            </a:p>
          </p:txBody>
        </p:sp>
        <p:cxnSp>
          <p:nvCxnSpPr>
            <p:cNvPr id="39" name="Conector recto de flecha 38">
              <a:extLst>
                <a:ext uri="{FF2B5EF4-FFF2-40B4-BE49-F238E27FC236}">
                  <a16:creationId xmlns:a16="http://schemas.microsoft.com/office/drawing/2014/main" id="{FF799001-8FC3-45D0-908E-F5933F999974}"/>
                </a:ext>
              </a:extLst>
            </p:cNvPr>
            <p:cNvCxnSpPr>
              <a:cxnSpLocks/>
            </p:cNvCxnSpPr>
            <p:nvPr/>
          </p:nvCxnSpPr>
          <p:spPr>
            <a:xfrm>
              <a:off x="2694272" y="1259824"/>
              <a:ext cx="0" cy="6888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CuadroTexto 40">
              <a:extLst>
                <a:ext uri="{FF2B5EF4-FFF2-40B4-BE49-F238E27FC236}">
                  <a16:creationId xmlns:a16="http://schemas.microsoft.com/office/drawing/2014/main" id="{C3E6E6F4-3E82-41E6-98D8-C1A731C38F72}"/>
                </a:ext>
              </a:extLst>
            </p:cNvPr>
            <p:cNvSpPr txBox="1"/>
            <p:nvPr/>
          </p:nvSpPr>
          <p:spPr>
            <a:xfrm>
              <a:off x="584919" y="1292352"/>
              <a:ext cx="319318" cy="646331"/>
            </a:xfrm>
            <a:prstGeom prst="rect">
              <a:avLst/>
            </a:prstGeom>
            <a:noFill/>
          </p:spPr>
          <p:txBody>
            <a:bodyPr wrap="none" rtlCol="0">
              <a:spAutoFit/>
            </a:bodyPr>
            <a:lstStyle/>
            <a:p>
              <a:r>
                <a:rPr lang="es-ES" dirty="0"/>
                <a:t>+</a:t>
              </a:r>
            </a:p>
            <a:p>
              <a:r>
                <a:rPr lang="es-ES" dirty="0"/>
                <a:t>-</a:t>
              </a:r>
            </a:p>
          </p:txBody>
        </p:sp>
        <p:sp>
          <p:nvSpPr>
            <p:cNvPr id="42" name="CuadroTexto 41">
              <a:extLst>
                <a:ext uri="{FF2B5EF4-FFF2-40B4-BE49-F238E27FC236}">
                  <a16:creationId xmlns:a16="http://schemas.microsoft.com/office/drawing/2014/main" id="{0D683978-9465-49A5-87C5-FC369EF2BC2E}"/>
                </a:ext>
              </a:extLst>
            </p:cNvPr>
            <p:cNvSpPr txBox="1"/>
            <p:nvPr/>
          </p:nvSpPr>
          <p:spPr>
            <a:xfrm rot="10800000">
              <a:off x="1022089" y="736890"/>
              <a:ext cx="783471" cy="369332"/>
            </a:xfrm>
            <a:prstGeom prst="rect">
              <a:avLst/>
            </a:prstGeom>
            <a:noFill/>
          </p:spPr>
          <p:txBody>
            <a:bodyPr wrap="square" rtlCol="0">
              <a:spAutoFit/>
            </a:bodyPr>
            <a:lstStyle/>
            <a:p>
              <a:r>
                <a:rPr lang="es-ES" dirty="0"/>
                <a:t>+      -  </a:t>
              </a:r>
            </a:p>
          </p:txBody>
        </p:sp>
        <p:sp>
          <p:nvSpPr>
            <p:cNvPr id="43" name="CuadroTexto 42">
              <a:extLst>
                <a:ext uri="{FF2B5EF4-FFF2-40B4-BE49-F238E27FC236}">
                  <a16:creationId xmlns:a16="http://schemas.microsoft.com/office/drawing/2014/main" id="{339CFC40-C163-403B-B755-993026EEF932}"/>
                </a:ext>
              </a:extLst>
            </p:cNvPr>
            <p:cNvSpPr txBox="1"/>
            <p:nvPr/>
          </p:nvSpPr>
          <p:spPr>
            <a:xfrm rot="10800000">
              <a:off x="1925272" y="778502"/>
              <a:ext cx="783471" cy="369332"/>
            </a:xfrm>
            <a:prstGeom prst="rect">
              <a:avLst/>
            </a:prstGeom>
            <a:noFill/>
          </p:spPr>
          <p:txBody>
            <a:bodyPr wrap="square" rtlCol="0">
              <a:spAutoFit/>
            </a:bodyPr>
            <a:lstStyle/>
            <a:p>
              <a:r>
                <a:rPr lang="es-ES" dirty="0"/>
                <a:t>+     -</a:t>
              </a:r>
            </a:p>
          </p:txBody>
        </p:sp>
      </p:grpSp>
      <p:sp>
        <p:nvSpPr>
          <p:cNvPr id="46" name="CuadroTexto 45">
            <a:extLst>
              <a:ext uri="{FF2B5EF4-FFF2-40B4-BE49-F238E27FC236}">
                <a16:creationId xmlns:a16="http://schemas.microsoft.com/office/drawing/2014/main" id="{E7E53DCF-E94D-4F3D-AF61-0918394E5132}"/>
              </a:ext>
            </a:extLst>
          </p:cNvPr>
          <p:cNvSpPr txBox="1"/>
          <p:nvPr/>
        </p:nvSpPr>
        <p:spPr>
          <a:xfrm>
            <a:off x="2324906" y="3798065"/>
            <a:ext cx="333746" cy="369332"/>
          </a:xfrm>
          <a:prstGeom prst="rect">
            <a:avLst/>
          </a:prstGeom>
          <a:noFill/>
        </p:spPr>
        <p:txBody>
          <a:bodyPr wrap="none" rtlCol="0">
            <a:spAutoFit/>
          </a:bodyPr>
          <a:lstStyle/>
          <a:p>
            <a:r>
              <a:rPr lang="es-ES" dirty="0"/>
              <a:t>I</a:t>
            </a:r>
            <a:r>
              <a:rPr lang="es-ES" baseline="-25000" dirty="0"/>
              <a:t>1</a:t>
            </a:r>
          </a:p>
        </p:txBody>
      </p:sp>
      <p:sp>
        <p:nvSpPr>
          <p:cNvPr id="47" name="CuadroTexto 46">
            <a:extLst>
              <a:ext uri="{FF2B5EF4-FFF2-40B4-BE49-F238E27FC236}">
                <a16:creationId xmlns:a16="http://schemas.microsoft.com/office/drawing/2014/main" id="{79C0E922-35CE-4167-BB55-1BDD9A5C01C2}"/>
              </a:ext>
            </a:extLst>
          </p:cNvPr>
          <p:cNvSpPr txBox="1"/>
          <p:nvPr/>
        </p:nvSpPr>
        <p:spPr>
          <a:xfrm>
            <a:off x="2755124" y="3639646"/>
            <a:ext cx="319318" cy="646331"/>
          </a:xfrm>
          <a:prstGeom prst="rect">
            <a:avLst/>
          </a:prstGeom>
          <a:noFill/>
        </p:spPr>
        <p:txBody>
          <a:bodyPr wrap="none" rtlCol="0">
            <a:spAutoFit/>
          </a:bodyPr>
          <a:lstStyle/>
          <a:p>
            <a:r>
              <a:rPr lang="es-ES" dirty="0"/>
              <a:t>+</a:t>
            </a:r>
          </a:p>
          <a:p>
            <a:r>
              <a:rPr lang="es-ES" dirty="0"/>
              <a:t>-</a:t>
            </a:r>
          </a:p>
        </p:txBody>
      </p:sp>
      <mc:AlternateContent xmlns:mc="http://schemas.openxmlformats.org/markup-compatibility/2006" xmlns:a14="http://schemas.microsoft.com/office/drawing/2010/main">
        <mc:Choice Requires="a14">
          <p:sp>
            <p:nvSpPr>
              <p:cNvPr id="48" name="CuadroTexto 47">
                <a:extLst>
                  <a:ext uri="{FF2B5EF4-FFF2-40B4-BE49-F238E27FC236}">
                    <a16:creationId xmlns:a16="http://schemas.microsoft.com/office/drawing/2014/main" id="{944CF591-71D9-4CA4-AC9F-1A44F7169C93}"/>
                  </a:ext>
                </a:extLst>
              </p:cNvPr>
              <p:cNvSpPr txBox="1"/>
              <p:nvPr/>
            </p:nvSpPr>
            <p:spPr>
              <a:xfrm>
                <a:off x="4510137" y="3158324"/>
                <a:ext cx="3424188" cy="176279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1</m:t>
                          </m:r>
                        </m:sub>
                      </m:sSub>
                      <m:r>
                        <a:rPr lang="es-ES" b="0" i="1" smtClean="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𝑅</m:t>
                          </m:r>
                          <m:r>
                            <a:rPr lang="es-ES" b="0" i="1" smtClean="0">
                              <a:latin typeface="Cambria Math" panose="02040503050406030204" pitchFamily="18" charset="0"/>
                            </a:rPr>
                            <m:t>4</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𝐼</m:t>
                          </m:r>
                        </m:e>
                        <m:sub>
                          <m:r>
                            <a:rPr lang="es-ES" b="0" i="1" smtClean="0">
                              <a:latin typeface="Cambria Math" panose="02040503050406030204" pitchFamily="18" charset="0"/>
                            </a:rPr>
                            <m:t>1</m:t>
                          </m:r>
                        </m:sub>
                      </m:sSub>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4</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𝐼</m:t>
                          </m:r>
                        </m:e>
                        <m:sub>
                          <m:r>
                            <a:rPr lang="es-ES" b="0" i="1" smtClean="0">
                              <a:latin typeface="Cambria Math" panose="02040503050406030204" pitchFamily="18" charset="0"/>
                            </a:rPr>
                            <m:t>1</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1</m:t>
                              </m:r>
                            </m:sub>
                          </m:sSub>
                        </m:num>
                        <m:den>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4</m:t>
                              </m:r>
                            </m:sub>
                          </m:sSub>
                        </m:den>
                      </m:f>
                    </m:oMath>
                  </m:oMathPara>
                </a14:m>
                <a:endParaRPr lang="es-ES"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1</m:t>
                          </m:r>
                        </m:sub>
                      </m:sSub>
                      <m:r>
                        <a:rPr lang="es-ES" b="0" i="1" smtClean="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𝑅</m:t>
                          </m:r>
                          <m:r>
                            <a:rPr lang="es-ES" i="1">
                              <a:latin typeface="Cambria Math" panose="02040503050406030204" pitchFamily="18" charset="0"/>
                            </a:rPr>
                            <m:t>2</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𝑅</m:t>
                          </m:r>
                          <m:r>
                            <a:rPr lang="es-ES" i="1">
                              <a:latin typeface="Cambria Math" panose="02040503050406030204" pitchFamily="18" charset="0"/>
                            </a:rPr>
                            <m:t>3</m:t>
                          </m:r>
                        </m:sub>
                      </m:sSub>
                      <m:r>
                        <a:rPr lang="es-ES" b="0" i="1" smtClean="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𝑅</m:t>
                          </m:r>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𝐼</m:t>
                          </m:r>
                        </m:e>
                        <m:sub>
                          <m:r>
                            <a:rPr lang="es-ES" b="0" i="1" smtClean="0">
                              <a:latin typeface="Cambria Math" panose="02040503050406030204" pitchFamily="18" charset="0"/>
                            </a:rPr>
                            <m:t>2</m:t>
                          </m:r>
                        </m:sub>
                      </m:sSub>
                      <m:d>
                        <m:dPr>
                          <m:ctrlPr>
                            <a:rPr lang="es-ES" b="0" i="1" smtClean="0">
                              <a:latin typeface="Cambria Math" panose="02040503050406030204" pitchFamily="18" charset="0"/>
                            </a:rPr>
                          </m:ctrlPr>
                        </m:dPr>
                        <m:e>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2</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3</m:t>
                              </m:r>
                            </m:sub>
                          </m:sSub>
                        </m:e>
                      </m:d>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𝐼</m:t>
                          </m:r>
                        </m:e>
                        <m:sub>
                          <m:r>
                            <a:rPr lang="es-ES" b="0" i="1" smtClean="0">
                              <a:latin typeface="Cambria Math" panose="02040503050406030204" pitchFamily="18" charset="0"/>
                            </a:rPr>
                            <m:t>2</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1</m:t>
                              </m:r>
                            </m:sub>
                          </m:sSub>
                        </m:num>
                        <m:den>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2</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3</m:t>
                              </m:r>
                            </m:sub>
                          </m:sSub>
                        </m:den>
                      </m:f>
                    </m:oMath>
                  </m:oMathPara>
                </a14:m>
                <a:endParaRPr lang="es-ES" i="1" dirty="0">
                  <a:latin typeface="Cambria Math" panose="02040503050406030204" pitchFamily="18" charset="0"/>
                </a:endParaRPr>
              </a:p>
            </p:txBody>
          </p:sp>
        </mc:Choice>
        <mc:Fallback xmlns="">
          <p:sp>
            <p:nvSpPr>
              <p:cNvPr id="48" name="CuadroTexto 47">
                <a:extLst>
                  <a:ext uri="{FF2B5EF4-FFF2-40B4-BE49-F238E27FC236}">
                    <a16:creationId xmlns:a16="http://schemas.microsoft.com/office/drawing/2014/main" id="{944CF591-71D9-4CA4-AC9F-1A44F7169C93}"/>
                  </a:ext>
                </a:extLst>
              </p:cNvPr>
              <p:cNvSpPr txBox="1">
                <a:spLocks noRot="1" noChangeAspect="1" noMove="1" noResize="1" noEditPoints="1" noAdjustHandles="1" noChangeArrowheads="1" noChangeShapeType="1" noTextEdit="1"/>
              </p:cNvSpPr>
              <p:nvPr/>
            </p:nvSpPr>
            <p:spPr>
              <a:xfrm>
                <a:off x="4510137" y="3158324"/>
                <a:ext cx="3424188" cy="1762790"/>
              </a:xfrm>
              <a:prstGeom prst="rect">
                <a:avLst/>
              </a:prstGeom>
              <a:blipFill>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9" name="Rectángulo 48">
                <a:extLst>
                  <a:ext uri="{FF2B5EF4-FFF2-40B4-BE49-F238E27FC236}">
                    <a16:creationId xmlns:a16="http://schemas.microsoft.com/office/drawing/2014/main" id="{D14B5F9D-A593-4D51-96FD-79D331B4F3B0}"/>
                  </a:ext>
                </a:extLst>
              </p:cNvPr>
              <p:cNvSpPr/>
              <p:nvPr/>
            </p:nvSpPr>
            <p:spPr>
              <a:xfrm>
                <a:off x="-294371" y="4876656"/>
                <a:ext cx="9047845" cy="12509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𝑎𝑎</m:t>
                          </m:r>
                          <m:r>
                            <a:rPr lang="es-ES" b="0" i="1" smtClean="0">
                              <a:latin typeface="Cambria Math" panose="02040503050406030204" pitchFamily="18" charset="0"/>
                            </a:rPr>
                            <m:t>′</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𝑅</m:t>
                          </m:r>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𝑅</m:t>
                          </m:r>
                          <m:r>
                            <a:rPr lang="es-ES" b="0" i="1" smtClean="0">
                              <a:latin typeface="Cambria Math" panose="02040503050406030204" pitchFamily="18" charset="0"/>
                            </a:rPr>
                            <m:t>2</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𝐼</m:t>
                          </m:r>
                        </m:e>
                        <m:sub>
                          <m:r>
                            <a:rPr lang="es-ES" b="0" i="1" smtClean="0">
                              <a:latin typeface="Cambria Math" panose="02040503050406030204" pitchFamily="18" charset="0"/>
                            </a:rPr>
                            <m:t>2</m:t>
                          </m:r>
                        </m:sub>
                      </m:sSub>
                      <m:d>
                        <m:dPr>
                          <m:ctrlPr>
                            <a:rPr lang="es-ES" b="0" i="1" smtClean="0">
                              <a:latin typeface="Cambria Math" panose="02040503050406030204" pitchFamily="18" charset="0"/>
                            </a:rPr>
                          </m:ctrlPr>
                        </m:dPr>
                        <m:e>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2</m:t>
                              </m:r>
                            </m:sub>
                          </m:sSub>
                        </m:e>
                      </m:d>
                      <m:r>
                        <a:rPr lang="es-ES" b="0" i="1" smtClean="0">
                          <a:latin typeface="Cambria Math" panose="02040503050406030204" pitchFamily="18" charset="0"/>
                        </a:rPr>
                        <m:t>=</m:t>
                      </m:r>
                      <m:f>
                        <m:fPr>
                          <m:ctrlPr>
                            <a:rPr lang="es-ES" i="1">
                              <a:latin typeface="Cambria Math" panose="02040503050406030204" pitchFamily="18" charset="0"/>
                            </a:rPr>
                          </m:ctrlPr>
                        </m:fPr>
                        <m:num>
                          <m:sSub>
                            <m:sSubPr>
                              <m:ctrlPr>
                                <a:rPr lang="es-ES"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1</m:t>
                              </m:r>
                            </m:sub>
                          </m:sSub>
                          <m:r>
                            <a:rPr lang="es-ES" b="0" i="1" smtClean="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2</m:t>
                              </m:r>
                            </m:sub>
                          </m:sSub>
                          <m:r>
                            <a:rPr lang="es-ES" b="0" i="1" smtClean="0">
                              <a:latin typeface="Cambria Math" panose="02040503050406030204" pitchFamily="18" charset="0"/>
                            </a:rPr>
                            <m:t>)</m:t>
                          </m:r>
                        </m:num>
                        <m:den>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2</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3</m:t>
                              </m:r>
                            </m:sub>
                          </m:sSub>
                        </m:den>
                      </m:f>
                    </m:oMath>
                  </m:oMathPara>
                </a14:m>
                <a:endParaRPr lang="es-E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𝑎𝑎</m:t>
                          </m:r>
                          <m:r>
                            <a:rPr lang="es-ES" i="1">
                              <a:latin typeface="Cambria Math" panose="02040503050406030204" pitchFamily="18" charset="0"/>
                            </a:rPr>
                            <m:t>′</m:t>
                          </m:r>
                        </m:sub>
                      </m:sSub>
                      <m:r>
                        <a:rPr lang="es-ES" i="1">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𝑅</m:t>
                          </m:r>
                          <m:r>
                            <a:rPr lang="es-ES" b="0" i="1" smtClean="0">
                              <a:latin typeface="Cambria Math" panose="02040503050406030204" pitchFamily="18" charset="0"/>
                            </a:rPr>
                            <m:t>3</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𝐼</m:t>
                          </m:r>
                        </m:e>
                        <m:sub>
                          <m:r>
                            <a:rPr lang="es-ES" b="0" i="1" smtClean="0">
                              <a:latin typeface="Cambria Math" panose="02040503050406030204" pitchFamily="18" charset="0"/>
                            </a:rPr>
                            <m:t>2</m:t>
                          </m:r>
                        </m:sub>
                      </m:sSub>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3</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1</m:t>
                          </m:r>
                        </m:sub>
                      </m:sSub>
                      <m:r>
                        <a:rPr lang="es-ES" b="0" i="1" smtClean="0">
                          <a:latin typeface="Cambria Math" panose="02040503050406030204" pitchFamily="18" charset="0"/>
                        </a:rPr>
                        <m:t>−</m:t>
                      </m:r>
                      <m:f>
                        <m:fPr>
                          <m:ctrlPr>
                            <a:rPr lang="es-ES" i="1">
                              <a:latin typeface="Cambria Math" panose="02040503050406030204" pitchFamily="18" charset="0"/>
                            </a:rPr>
                          </m:ctrlPr>
                        </m:fPr>
                        <m:num>
                          <m:sSub>
                            <m:sSubPr>
                              <m:ctrlPr>
                                <a:rPr lang="es-ES"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1</m:t>
                              </m:r>
                            </m:sub>
                          </m:sSub>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3</m:t>
                              </m:r>
                            </m:sub>
                          </m:sSub>
                        </m:num>
                        <m:den>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2</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3</m:t>
                              </m:r>
                            </m:sub>
                          </m:sSub>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1</m:t>
                              </m:r>
                            </m:sub>
                          </m:sSub>
                          <m:d>
                            <m:dPr>
                              <m:ctrlPr>
                                <a:rPr lang="es-ES" b="0" i="1" smtClean="0">
                                  <a:latin typeface="Cambria Math" panose="02040503050406030204" pitchFamily="18" charset="0"/>
                                </a:rPr>
                              </m:ctrlPr>
                            </m:dPr>
                            <m:e>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2</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3</m:t>
                                  </m:r>
                                </m:sub>
                              </m:sSub>
                            </m:e>
                          </m:d>
                        </m:num>
                        <m:den>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2</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3</m:t>
                              </m:r>
                            </m:sub>
                          </m:sSub>
                        </m:den>
                      </m:f>
                      <m:r>
                        <a:rPr lang="es-ES" i="1">
                          <a:latin typeface="Cambria Math" panose="02040503050406030204" pitchFamily="18" charset="0"/>
                        </a:rPr>
                        <m:t>−</m:t>
                      </m:r>
                      <m:f>
                        <m:fPr>
                          <m:ctrlPr>
                            <a:rPr lang="es-ES" i="1">
                              <a:latin typeface="Cambria Math" panose="02040503050406030204" pitchFamily="18" charset="0"/>
                            </a:rPr>
                          </m:ctrlPr>
                        </m:fPr>
                        <m:num>
                          <m:sSub>
                            <m:sSubPr>
                              <m:ctrlPr>
                                <a:rPr lang="es-ES"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1</m:t>
                              </m:r>
                            </m:sub>
                          </m:sSub>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3</m:t>
                              </m:r>
                            </m:sub>
                          </m:sSub>
                        </m:num>
                        <m:den>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2</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3</m:t>
                              </m:r>
                            </m:sub>
                          </m:sSub>
                        </m:den>
                      </m:f>
                    </m:oMath>
                  </m:oMathPara>
                </a14:m>
                <a:endParaRPr lang="es-ES" dirty="0"/>
              </a:p>
            </p:txBody>
          </p:sp>
        </mc:Choice>
        <mc:Fallback xmlns="">
          <p:sp>
            <p:nvSpPr>
              <p:cNvPr id="49" name="Rectángulo 48">
                <a:extLst>
                  <a:ext uri="{FF2B5EF4-FFF2-40B4-BE49-F238E27FC236}">
                    <a16:creationId xmlns:a16="http://schemas.microsoft.com/office/drawing/2014/main" id="{D14B5F9D-A593-4D51-96FD-79D331B4F3B0}"/>
                  </a:ext>
                </a:extLst>
              </p:cNvPr>
              <p:cNvSpPr>
                <a:spLocks noRot="1" noChangeAspect="1" noMove="1" noResize="1" noEditPoints="1" noAdjustHandles="1" noChangeArrowheads="1" noChangeShapeType="1" noTextEdit="1"/>
              </p:cNvSpPr>
              <p:nvPr/>
            </p:nvSpPr>
            <p:spPr>
              <a:xfrm>
                <a:off x="-294371" y="4876656"/>
                <a:ext cx="9047845" cy="1250920"/>
              </a:xfrm>
              <a:prstGeom prst="rect">
                <a:avLst/>
              </a:prstGeom>
              <a:blipFill>
                <a:blip r:embed="rId7"/>
                <a:stretch>
                  <a:fillRect/>
                </a:stretch>
              </a:blipFill>
            </p:spPr>
            <p:txBody>
              <a:bodyPr/>
              <a:lstStyle/>
              <a:p>
                <a:r>
                  <a:rPr lang="es-ES">
                    <a:noFill/>
                  </a:rPr>
                  <a:t> </a:t>
                </a:r>
              </a:p>
            </p:txBody>
          </p:sp>
        </mc:Fallback>
      </mc:AlternateContent>
      <p:sp>
        <p:nvSpPr>
          <p:cNvPr id="36" name="Marcador de número de diapositiva 1">
            <a:extLst>
              <a:ext uri="{FF2B5EF4-FFF2-40B4-BE49-F238E27FC236}">
                <a16:creationId xmlns:a16="http://schemas.microsoft.com/office/drawing/2014/main" id="{23011993-586A-4BB2-BE50-E1C2B9944425}"/>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15</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5547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4" grpId="0"/>
      <p:bldP spid="28" grpId="0" animBg="1"/>
      <p:bldP spid="47" grpId="0"/>
      <p:bldP spid="48" grpId="0"/>
      <p:bldP spid="49"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3">
            <a:extLst>
              <a:ext uri="{FF2B5EF4-FFF2-40B4-BE49-F238E27FC236}">
                <a16:creationId xmlns:a16="http://schemas.microsoft.com/office/drawing/2014/main" id="{9909FAB5-22DC-41B4-9B0E-E09E982912E5}"/>
              </a:ext>
            </a:extLst>
          </p:cNvPr>
          <p:cNvSpPr txBox="1">
            <a:spLocks noGrp="1"/>
          </p:cNvSpPr>
          <p:nvPr>
            <p:ph type="subTitle"/>
          </p:nvPr>
        </p:nvSpPr>
        <p:spPr>
          <a:xfrm>
            <a:off x="1230150" y="1294135"/>
            <a:ext cx="7494401" cy="1285609"/>
          </a:xfrm>
          <a:prstGeom prst="rect">
            <a:avLst/>
          </a:prstGeom>
          <a:noFill/>
        </p:spPr>
        <p:txBody>
          <a:bodyPr wrap="none" rtlCol="0">
            <a:spAutoFit/>
          </a:bodyPr>
          <a:lstStyle/>
          <a:p>
            <a:pPr marL="0" indent="0" algn="r">
              <a:buNone/>
            </a:pPr>
            <a:r>
              <a:rPr lang="es-ES" sz="1600" dirty="0"/>
              <a:t>©2022 Autor Alexander Cuadrado Conde</a:t>
            </a:r>
          </a:p>
          <a:p>
            <a:pPr marL="0" indent="0" algn="r">
              <a:buNone/>
            </a:pPr>
            <a:r>
              <a:rPr lang="es-ES" sz="1400" dirty="0">
                <a:solidFill>
                  <a:srgbClr val="969696"/>
                </a:solidFill>
              </a:rPr>
              <a:t>Algunos derechos reservados</a:t>
            </a:r>
          </a:p>
          <a:p>
            <a:pPr marL="0" indent="0" algn="r">
              <a:buNone/>
            </a:pPr>
            <a:r>
              <a:rPr lang="es-ES" sz="1400" dirty="0">
                <a:solidFill>
                  <a:srgbClr val="969696"/>
                </a:solidFill>
              </a:rPr>
              <a:t>Este documento se distribuye bajo la licencia</a:t>
            </a:r>
          </a:p>
          <a:p>
            <a:pPr marL="0" indent="0" algn="r">
              <a:buNone/>
            </a:pPr>
            <a:r>
              <a:rPr lang="es-ES" sz="1400" dirty="0">
                <a:solidFill>
                  <a:srgbClr val="969696"/>
                </a:solidFill>
              </a:rPr>
              <a:t>“Atribución-Compartir Igual 4.0 Internacional” de Creative </a:t>
            </a:r>
            <a:r>
              <a:rPr lang="es-ES" sz="1400" dirty="0" err="1">
                <a:solidFill>
                  <a:srgbClr val="969696"/>
                </a:solidFill>
              </a:rPr>
              <a:t>Commons</a:t>
            </a:r>
            <a:r>
              <a:rPr lang="es-ES" sz="1400" dirty="0">
                <a:solidFill>
                  <a:srgbClr val="969696"/>
                </a:solidFill>
              </a:rPr>
              <a:t>,</a:t>
            </a:r>
          </a:p>
          <a:p>
            <a:pPr marL="0" indent="0" algn="r">
              <a:buNone/>
            </a:pPr>
            <a:r>
              <a:rPr lang="es-ES" sz="1400" dirty="0">
                <a:solidFill>
                  <a:srgbClr val="969696"/>
                </a:solidFill>
              </a:rPr>
              <a:t>disponible en </a:t>
            </a:r>
            <a:r>
              <a:rPr lang="es-ES" sz="1400" dirty="0">
                <a:solidFill>
                  <a:srgbClr val="969696"/>
                </a:solidFill>
                <a:hlinkClick r:id="rId2"/>
              </a:rPr>
              <a:t>https://creativecommons.org/licenses/by-sa/4.0/deed.es</a:t>
            </a:r>
            <a:endParaRPr lang="es-ES" sz="1400" dirty="0">
              <a:solidFill>
                <a:srgbClr val="969696"/>
              </a:solidFill>
            </a:endParaRPr>
          </a:p>
          <a:p>
            <a:pPr marL="0" indent="0" algn="r">
              <a:buNone/>
            </a:pPr>
            <a:r>
              <a:rPr lang="es-ES" sz="1400" dirty="0">
                <a:solidFill>
                  <a:srgbClr val="969696"/>
                </a:solidFill>
              </a:rPr>
              <a:t>Para cualquier duda o sugerencia de mejora, puedes escribir a alexander.cuadrado@urjc.es</a:t>
            </a:r>
          </a:p>
        </p:txBody>
      </p:sp>
      <p:sp>
        <p:nvSpPr>
          <p:cNvPr id="6" name="CuadroTexto 5">
            <a:extLst>
              <a:ext uri="{FF2B5EF4-FFF2-40B4-BE49-F238E27FC236}">
                <a16:creationId xmlns:a16="http://schemas.microsoft.com/office/drawing/2014/main" id="{2B8AB59C-8828-441D-BC5D-14999DE9D133}"/>
              </a:ext>
            </a:extLst>
          </p:cNvPr>
          <p:cNvSpPr txBox="1"/>
          <p:nvPr/>
        </p:nvSpPr>
        <p:spPr>
          <a:xfrm>
            <a:off x="2273416" y="3136612"/>
            <a:ext cx="6593748" cy="830997"/>
          </a:xfrm>
          <a:prstGeom prst="rect">
            <a:avLst/>
          </a:prstGeom>
          <a:noFill/>
        </p:spPr>
        <p:txBody>
          <a:bodyPr wrap="square">
            <a:spAutoFit/>
          </a:bodyPr>
          <a:lstStyle/>
          <a:p>
            <a:pPr marL="0" indent="0" algn="just">
              <a:buNone/>
            </a:pPr>
            <a:r>
              <a:rPr lang="es-ES" sz="1600" dirty="0">
                <a:solidFill>
                  <a:srgbClr val="0598C9"/>
                </a:solidFill>
              </a:rPr>
              <a:t>Agradecimientos a los profesores Gonzalo del Pozo, Beatriz Romero, Belén Arredondo y Felipe Machado por su contribución a este documento</a:t>
            </a:r>
          </a:p>
        </p:txBody>
      </p:sp>
    </p:spTree>
    <p:extLst>
      <p:ext uri="{BB962C8B-B14F-4D97-AF65-F5344CB8AC3E}">
        <p14:creationId xmlns:p14="http://schemas.microsoft.com/office/powerpoint/2010/main" val="2698213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97928998-CA8E-4F05-B0D9-A2029964EB95}"/>
              </a:ext>
            </a:extLst>
          </p:cNvPr>
          <p:cNvPicPr>
            <a:picLocks noChangeAspect="1"/>
          </p:cNvPicPr>
          <p:nvPr/>
        </p:nvPicPr>
        <p:blipFill>
          <a:blip r:embed="rId2"/>
          <a:stretch>
            <a:fillRect/>
          </a:stretch>
        </p:blipFill>
        <p:spPr>
          <a:xfrm>
            <a:off x="380514" y="833218"/>
            <a:ext cx="3849037" cy="1445454"/>
          </a:xfrm>
          <a:prstGeom prst="rect">
            <a:avLst/>
          </a:prstGeom>
        </p:spPr>
      </p:pic>
      <mc:AlternateContent xmlns:mc="http://schemas.openxmlformats.org/markup-compatibility/2006" xmlns:a14="http://schemas.microsoft.com/office/drawing/2010/main">
        <mc:Choice Requires="a14">
          <p:sp>
            <p:nvSpPr>
              <p:cNvPr id="28" name="Rectángulo 27">
                <a:extLst>
                  <a:ext uri="{FF2B5EF4-FFF2-40B4-BE49-F238E27FC236}">
                    <a16:creationId xmlns:a16="http://schemas.microsoft.com/office/drawing/2014/main" id="{6D25BFEE-FB9E-47D4-9CC1-4521E7E60830}"/>
                  </a:ext>
                </a:extLst>
              </p:cNvPr>
              <p:cNvSpPr/>
              <p:nvPr/>
            </p:nvSpPr>
            <p:spPr>
              <a:xfrm>
                <a:off x="4566903" y="1050250"/>
                <a:ext cx="3431910" cy="65761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𝑎𝑎</m:t>
                          </m:r>
                          <m:r>
                            <a:rPr lang="es-ES" b="0" i="1" smtClean="0">
                              <a:latin typeface="Cambria Math" panose="02040503050406030204" pitchFamily="18" charset="0"/>
                            </a:rPr>
                            <m:t>′</m:t>
                          </m:r>
                        </m:sub>
                      </m:sSub>
                      <m:r>
                        <a:rPr lang="es-ES" b="0" i="1" smtClean="0">
                          <a:latin typeface="Cambria Math" panose="02040503050406030204" pitchFamily="18" charset="0"/>
                        </a:rPr>
                        <m:t>=</m:t>
                      </m:r>
                      <m:f>
                        <m:fPr>
                          <m:ctrlPr>
                            <a:rPr lang="pt-BR" i="1" dirty="0" smtClean="0">
                              <a:latin typeface="Cambria Math" panose="02040503050406030204" pitchFamily="18" charset="0"/>
                            </a:rPr>
                          </m:ctrlPr>
                        </m:fPr>
                        <m:num>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3</m:t>
                              </m:r>
                            </m:sub>
                          </m:sSub>
                          <m:sSub>
                            <m:sSubPr>
                              <m:ctrlPr>
                                <a:rPr lang="es-ES" b="0" i="1" dirty="0" smtClean="0">
                                  <a:latin typeface="Cambria Math" panose="02040503050406030204" pitchFamily="18" charset="0"/>
                                </a:rPr>
                              </m:ctrlPr>
                            </m:sSubPr>
                            <m:e>
                              <m:r>
                                <a:rPr lang="pt-BR" i="1" dirty="0" smtClean="0">
                                  <a:latin typeface="Cambria Math" panose="02040503050406030204" pitchFamily="18" charset="0"/>
                                </a:rPr>
                                <m:t>𝑅</m:t>
                              </m:r>
                            </m:e>
                            <m:sub>
                              <m:r>
                                <a:rPr lang="pt-BR" i="1" dirty="0" smtClean="0">
                                  <a:latin typeface="Cambria Math" panose="02040503050406030204" pitchFamily="18" charset="0"/>
                                </a:rPr>
                                <m:t>1</m:t>
                              </m:r>
                            </m:sub>
                          </m:sSub>
                          <m:sSub>
                            <m:sSubPr>
                              <m:ctrlPr>
                                <a:rPr lang="pt-BR" i="1" dirty="0">
                                  <a:latin typeface="Cambria Math" panose="02040503050406030204" pitchFamily="18" charset="0"/>
                                </a:rPr>
                              </m:ctrlPr>
                            </m:sSubPr>
                            <m:e>
                              <m:r>
                                <a:rPr lang="es-ES" i="1" dirty="0">
                                  <a:latin typeface="Cambria Math" panose="02040503050406030204" pitchFamily="18" charset="0"/>
                                </a:rPr>
                                <m:t>𝐼</m:t>
                              </m:r>
                            </m:e>
                            <m:sub>
                              <m:r>
                                <a:rPr lang="es-ES" b="0" i="1" dirty="0" smtClean="0">
                                  <a:latin typeface="Cambria Math" panose="02040503050406030204" pitchFamily="18" charset="0"/>
                                </a:rPr>
                                <m:t>1</m:t>
                              </m:r>
                            </m:sub>
                          </m:sSub>
                        </m:num>
                        <m:den>
                          <m:r>
                            <a:rPr lang="pt-BR" i="1" dirty="0" smtClean="0">
                              <a:latin typeface="Cambria Math" panose="02040503050406030204" pitchFamily="18" charset="0"/>
                            </a:rPr>
                            <m:t> </m:t>
                          </m:r>
                          <m:sSub>
                            <m:sSubPr>
                              <m:ctrlPr>
                                <a:rPr lang="es-ES" b="0" i="1" dirty="0" smtClean="0">
                                  <a:latin typeface="Cambria Math" panose="02040503050406030204" pitchFamily="18" charset="0"/>
                                </a:rPr>
                              </m:ctrlPr>
                            </m:sSubPr>
                            <m:e>
                              <m:r>
                                <a:rPr lang="pt-BR" i="1" dirty="0" smtClean="0">
                                  <a:latin typeface="Cambria Math" panose="02040503050406030204" pitchFamily="18" charset="0"/>
                                </a:rPr>
                                <m:t>𝑅</m:t>
                              </m:r>
                            </m:e>
                            <m:sub>
                              <m:r>
                                <a:rPr lang="pt-BR" i="1" dirty="0" smtClean="0">
                                  <a:latin typeface="Cambria Math" panose="02040503050406030204" pitchFamily="18" charset="0"/>
                                </a:rPr>
                                <m:t>1</m:t>
                              </m:r>
                            </m:sub>
                          </m:sSub>
                          <m:r>
                            <a:rPr lang="pt-BR" i="1" dirty="0" smtClean="0">
                              <a:latin typeface="Cambria Math" panose="02040503050406030204" pitchFamily="18" charset="0"/>
                            </a:rPr>
                            <m:t>+ </m:t>
                          </m:r>
                          <m:sSub>
                            <m:sSubPr>
                              <m:ctrlPr>
                                <a:rPr lang="es-ES" b="0" i="1" dirty="0" smtClean="0">
                                  <a:latin typeface="Cambria Math" panose="02040503050406030204" pitchFamily="18" charset="0"/>
                                </a:rPr>
                              </m:ctrlPr>
                            </m:sSubPr>
                            <m:e>
                              <m:r>
                                <a:rPr lang="pt-BR" i="1" dirty="0">
                                  <a:latin typeface="Cambria Math" panose="02040503050406030204" pitchFamily="18" charset="0"/>
                                </a:rPr>
                                <m:t>𝑅</m:t>
                              </m:r>
                            </m:e>
                            <m:sub>
                              <m:r>
                                <a:rPr lang="pt-BR" i="1" dirty="0">
                                  <a:latin typeface="Cambria Math" panose="02040503050406030204" pitchFamily="18" charset="0"/>
                                </a:rPr>
                                <m:t>2</m:t>
                              </m:r>
                            </m:sub>
                          </m:sSub>
                          <m:r>
                            <a:rPr lang="pt-BR" i="1" dirty="0">
                              <a:latin typeface="Cambria Math" panose="02040503050406030204" pitchFamily="18" charset="0"/>
                            </a:rPr>
                            <m:t> </m:t>
                          </m:r>
                          <m:r>
                            <a:rPr lang="pt-BR" i="1" dirty="0" smtClean="0">
                              <a:latin typeface="Cambria Math" panose="02040503050406030204" pitchFamily="18" charset="0"/>
                            </a:rPr>
                            <m:t>+ </m:t>
                          </m:r>
                          <m:sSub>
                            <m:sSubPr>
                              <m:ctrlPr>
                                <a:rPr lang="es-ES" b="0" i="1" dirty="0" smtClean="0">
                                  <a:latin typeface="Cambria Math" panose="02040503050406030204" pitchFamily="18" charset="0"/>
                                </a:rPr>
                              </m:ctrlPr>
                            </m:sSubPr>
                            <m:e>
                              <m:r>
                                <a:rPr lang="pt-BR" i="1" dirty="0" smtClean="0">
                                  <a:latin typeface="Cambria Math" panose="02040503050406030204" pitchFamily="18" charset="0"/>
                                </a:rPr>
                                <m:t>𝑅</m:t>
                              </m:r>
                            </m:e>
                            <m:sub>
                              <m:r>
                                <a:rPr lang="pt-BR" i="1" dirty="0" smtClean="0">
                                  <a:latin typeface="Cambria Math" panose="02040503050406030204" pitchFamily="18" charset="0"/>
                                </a:rPr>
                                <m:t>3</m:t>
                              </m:r>
                            </m:sub>
                          </m:sSub>
                        </m:den>
                      </m:f>
                    </m:oMath>
                  </m:oMathPara>
                </a14:m>
                <a:endParaRPr lang="es-ES" dirty="0"/>
              </a:p>
            </p:txBody>
          </p:sp>
        </mc:Choice>
        <mc:Fallback xmlns="">
          <p:sp>
            <p:nvSpPr>
              <p:cNvPr id="28" name="Rectángulo 27">
                <a:extLst>
                  <a:ext uri="{FF2B5EF4-FFF2-40B4-BE49-F238E27FC236}">
                    <a16:creationId xmlns:a16="http://schemas.microsoft.com/office/drawing/2014/main" id="{6D25BFEE-FB9E-47D4-9CC1-4521E7E60830}"/>
                  </a:ext>
                </a:extLst>
              </p:cNvPr>
              <p:cNvSpPr>
                <a:spLocks noRot="1" noChangeAspect="1" noMove="1" noResize="1" noEditPoints="1" noAdjustHandles="1" noChangeArrowheads="1" noChangeShapeType="1" noTextEdit="1"/>
              </p:cNvSpPr>
              <p:nvPr/>
            </p:nvSpPr>
            <p:spPr>
              <a:xfrm>
                <a:off x="4566903" y="1050250"/>
                <a:ext cx="3431910" cy="657616"/>
              </a:xfrm>
              <a:prstGeom prst="rect">
                <a:avLst/>
              </a:prstGeom>
              <a:blipFill>
                <a:blip r:embed="rId3"/>
                <a:stretch>
                  <a:fillRect/>
                </a:stretch>
              </a:blipFill>
            </p:spPr>
            <p:txBody>
              <a:bodyPr/>
              <a:lstStyle/>
              <a:p>
                <a:r>
                  <a:rPr lang="es-ES">
                    <a:noFill/>
                  </a:rPr>
                  <a:t> </a:t>
                </a:r>
              </a:p>
            </p:txBody>
          </p:sp>
        </mc:Fallback>
      </mc:AlternateContent>
      <p:pic>
        <p:nvPicPr>
          <p:cNvPr id="29" name="Imagen 28">
            <a:extLst>
              <a:ext uri="{FF2B5EF4-FFF2-40B4-BE49-F238E27FC236}">
                <a16:creationId xmlns:a16="http://schemas.microsoft.com/office/drawing/2014/main" id="{A522F774-93FA-497E-BF20-9770005EC636}"/>
              </a:ext>
            </a:extLst>
          </p:cNvPr>
          <p:cNvPicPr>
            <a:picLocks noChangeAspect="1"/>
          </p:cNvPicPr>
          <p:nvPr/>
        </p:nvPicPr>
        <p:blipFill>
          <a:blip r:embed="rId4"/>
          <a:stretch>
            <a:fillRect/>
          </a:stretch>
        </p:blipFill>
        <p:spPr>
          <a:xfrm>
            <a:off x="532891" y="2458952"/>
            <a:ext cx="3934437" cy="1425746"/>
          </a:xfrm>
          <a:prstGeom prst="rect">
            <a:avLst/>
          </a:prstGeom>
        </p:spPr>
      </p:pic>
      <mc:AlternateContent xmlns:mc="http://schemas.openxmlformats.org/markup-compatibility/2006" xmlns:a14="http://schemas.microsoft.com/office/drawing/2010/main">
        <mc:Choice Requires="a14">
          <p:sp>
            <p:nvSpPr>
              <p:cNvPr id="49" name="Rectángulo 48">
                <a:extLst>
                  <a:ext uri="{FF2B5EF4-FFF2-40B4-BE49-F238E27FC236}">
                    <a16:creationId xmlns:a16="http://schemas.microsoft.com/office/drawing/2014/main" id="{D14B5F9D-A593-4D51-96FD-79D331B4F3B0}"/>
                  </a:ext>
                </a:extLst>
              </p:cNvPr>
              <p:cNvSpPr/>
              <p:nvPr/>
            </p:nvSpPr>
            <p:spPr>
              <a:xfrm>
                <a:off x="5049822" y="2458952"/>
                <a:ext cx="2466071" cy="66665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𝑎𝑎</m:t>
                          </m:r>
                          <m:r>
                            <a:rPr lang="es-ES" b="0" i="1" smtClean="0">
                              <a:latin typeface="Cambria Math" panose="02040503050406030204" pitchFamily="18" charset="0"/>
                            </a:rPr>
                            <m:t>′</m:t>
                          </m:r>
                        </m:sub>
                      </m:sSub>
                      <m:r>
                        <a:rPr lang="es-ES" b="0" i="1" smtClean="0">
                          <a:latin typeface="Cambria Math" panose="02040503050406030204" pitchFamily="18" charset="0"/>
                        </a:rPr>
                        <m:t>=</m:t>
                      </m:r>
                      <m:f>
                        <m:fPr>
                          <m:ctrlPr>
                            <a:rPr lang="es-ES" i="1">
                              <a:latin typeface="Cambria Math" panose="02040503050406030204" pitchFamily="18" charset="0"/>
                            </a:rPr>
                          </m:ctrlPr>
                        </m:fPr>
                        <m:num>
                          <m:sSub>
                            <m:sSubPr>
                              <m:ctrlPr>
                                <a:rPr lang="es-ES"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1</m:t>
                              </m:r>
                            </m:sub>
                          </m:sSub>
                          <m:r>
                            <a:rPr lang="es-ES" b="0" i="1" smtClean="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2</m:t>
                              </m:r>
                            </m:sub>
                          </m:sSub>
                          <m:r>
                            <a:rPr lang="es-ES" b="0" i="1" smtClean="0">
                              <a:latin typeface="Cambria Math" panose="02040503050406030204" pitchFamily="18" charset="0"/>
                            </a:rPr>
                            <m:t>)</m:t>
                          </m:r>
                        </m:num>
                        <m:den>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2</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3</m:t>
                              </m:r>
                            </m:sub>
                          </m:sSub>
                        </m:den>
                      </m:f>
                    </m:oMath>
                  </m:oMathPara>
                </a14:m>
                <a:endParaRPr lang="es-ES" b="0" i="1" dirty="0">
                  <a:latin typeface="Cambria Math" panose="02040503050406030204" pitchFamily="18" charset="0"/>
                </a:endParaRPr>
              </a:p>
            </p:txBody>
          </p:sp>
        </mc:Choice>
        <mc:Fallback xmlns="">
          <p:sp>
            <p:nvSpPr>
              <p:cNvPr id="49" name="Rectángulo 48">
                <a:extLst>
                  <a:ext uri="{FF2B5EF4-FFF2-40B4-BE49-F238E27FC236}">
                    <a16:creationId xmlns:a16="http://schemas.microsoft.com/office/drawing/2014/main" id="{D14B5F9D-A593-4D51-96FD-79D331B4F3B0}"/>
                  </a:ext>
                </a:extLst>
              </p:cNvPr>
              <p:cNvSpPr>
                <a:spLocks noRot="1" noChangeAspect="1" noMove="1" noResize="1" noEditPoints="1" noAdjustHandles="1" noChangeArrowheads="1" noChangeShapeType="1" noTextEdit="1"/>
              </p:cNvSpPr>
              <p:nvPr/>
            </p:nvSpPr>
            <p:spPr>
              <a:xfrm>
                <a:off x="5049822" y="2458952"/>
                <a:ext cx="2466071" cy="666657"/>
              </a:xfrm>
              <a:prstGeom prst="rect">
                <a:avLst/>
              </a:prstGeom>
              <a:blipFill>
                <a:blip r:embed="rId5"/>
                <a:stretch>
                  <a:fillRect/>
                </a:stretch>
              </a:blipFill>
            </p:spPr>
            <p:txBody>
              <a:bodyPr/>
              <a:lstStyle/>
              <a:p>
                <a:r>
                  <a:rPr lang="es-ES">
                    <a:noFill/>
                  </a:rPr>
                  <a:t> </a:t>
                </a:r>
              </a:p>
            </p:txBody>
          </p:sp>
        </mc:Fallback>
      </mc:AlternateContent>
      <p:sp>
        <p:nvSpPr>
          <p:cNvPr id="36" name="CuadroTexto 35">
            <a:extLst>
              <a:ext uri="{FF2B5EF4-FFF2-40B4-BE49-F238E27FC236}">
                <a16:creationId xmlns:a16="http://schemas.microsoft.com/office/drawing/2014/main" id="{656A8C0D-FDCB-407B-ADC2-CE8835ECD78B}"/>
              </a:ext>
            </a:extLst>
          </p:cNvPr>
          <p:cNvSpPr txBox="1"/>
          <p:nvPr/>
        </p:nvSpPr>
        <p:spPr>
          <a:xfrm>
            <a:off x="6070299" y="1874177"/>
            <a:ext cx="425116" cy="584775"/>
          </a:xfrm>
          <a:prstGeom prst="rect">
            <a:avLst/>
          </a:prstGeom>
          <a:noFill/>
        </p:spPr>
        <p:txBody>
          <a:bodyPr wrap="none" rtlCol="0">
            <a:spAutoFit/>
          </a:bodyPr>
          <a:lstStyle/>
          <a:p>
            <a:r>
              <a:rPr lang="es-ES" sz="3200" dirty="0"/>
              <a:t>+</a:t>
            </a:r>
          </a:p>
        </p:txBody>
      </p:sp>
      <mc:AlternateContent xmlns:mc="http://schemas.openxmlformats.org/markup-compatibility/2006" xmlns:a14="http://schemas.microsoft.com/office/drawing/2010/main">
        <mc:Choice Requires="a14">
          <p:sp>
            <p:nvSpPr>
              <p:cNvPr id="40" name="Rectángulo 39">
                <a:extLst>
                  <a:ext uri="{FF2B5EF4-FFF2-40B4-BE49-F238E27FC236}">
                    <a16:creationId xmlns:a16="http://schemas.microsoft.com/office/drawing/2014/main" id="{00C43788-3360-46BD-9EF8-21955EF5A5C3}"/>
                  </a:ext>
                </a:extLst>
              </p:cNvPr>
              <p:cNvSpPr/>
              <p:nvPr/>
            </p:nvSpPr>
            <p:spPr>
              <a:xfrm>
                <a:off x="4779460" y="4272359"/>
                <a:ext cx="3431910" cy="66665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𝑎𝑎</m:t>
                          </m:r>
                          <m:r>
                            <a:rPr lang="es-ES" b="0" i="1" smtClean="0">
                              <a:latin typeface="Cambria Math" panose="02040503050406030204" pitchFamily="18" charset="0"/>
                            </a:rPr>
                            <m:t>′</m:t>
                          </m:r>
                        </m:sub>
                      </m:sSub>
                      <m:r>
                        <a:rPr lang="es-ES" b="0" i="1" smtClean="0">
                          <a:latin typeface="Cambria Math" panose="02040503050406030204" pitchFamily="18" charset="0"/>
                        </a:rPr>
                        <m:t>=</m:t>
                      </m:r>
                      <m:f>
                        <m:fPr>
                          <m:ctrlPr>
                            <a:rPr lang="pt-BR" i="1" dirty="0" smtClean="0">
                              <a:latin typeface="Cambria Math" panose="02040503050406030204" pitchFamily="18" charset="0"/>
                            </a:rPr>
                          </m:ctrlPr>
                        </m:fPr>
                        <m:num>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3</m:t>
                              </m:r>
                            </m:sub>
                          </m:sSub>
                          <m:sSub>
                            <m:sSubPr>
                              <m:ctrlPr>
                                <a:rPr lang="es-ES" b="0" i="1" dirty="0" smtClean="0">
                                  <a:latin typeface="Cambria Math" panose="02040503050406030204" pitchFamily="18" charset="0"/>
                                </a:rPr>
                              </m:ctrlPr>
                            </m:sSubPr>
                            <m:e>
                              <m:r>
                                <a:rPr lang="pt-BR" i="1" dirty="0" smtClean="0">
                                  <a:latin typeface="Cambria Math" panose="02040503050406030204" pitchFamily="18" charset="0"/>
                                </a:rPr>
                                <m:t>𝑅</m:t>
                              </m:r>
                            </m:e>
                            <m:sub>
                              <m:r>
                                <a:rPr lang="pt-BR" i="1" dirty="0" smtClean="0">
                                  <a:latin typeface="Cambria Math" panose="02040503050406030204" pitchFamily="18" charset="0"/>
                                </a:rPr>
                                <m:t>1</m:t>
                              </m:r>
                            </m:sub>
                          </m:sSub>
                          <m:sSub>
                            <m:sSubPr>
                              <m:ctrlPr>
                                <a:rPr lang="pt-BR" i="1" dirty="0">
                                  <a:latin typeface="Cambria Math" panose="02040503050406030204" pitchFamily="18" charset="0"/>
                                </a:rPr>
                              </m:ctrlPr>
                            </m:sSubPr>
                            <m:e>
                              <m:r>
                                <a:rPr lang="es-ES" i="1" dirty="0">
                                  <a:latin typeface="Cambria Math" panose="02040503050406030204" pitchFamily="18" charset="0"/>
                                </a:rPr>
                                <m:t>𝐼</m:t>
                              </m:r>
                            </m:e>
                            <m:sub>
                              <m:r>
                                <a:rPr lang="es-ES" b="0" i="1" dirty="0" smtClean="0">
                                  <a:latin typeface="Cambria Math" panose="02040503050406030204" pitchFamily="18" charset="0"/>
                                </a:rPr>
                                <m:t>1</m:t>
                              </m:r>
                            </m:sub>
                          </m:sSub>
                          <m:r>
                            <a:rPr lang="es-ES" b="0" i="1" dirty="0" smtClean="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2</m:t>
                              </m:r>
                            </m:sub>
                          </m:sSub>
                          <m:r>
                            <a:rPr lang="es-ES" i="1">
                              <a:latin typeface="Cambria Math" panose="02040503050406030204" pitchFamily="18" charset="0"/>
                            </a:rPr>
                            <m:t>)</m:t>
                          </m:r>
                        </m:num>
                        <m:den>
                          <m:r>
                            <a:rPr lang="pt-BR" i="1" dirty="0" smtClean="0">
                              <a:latin typeface="Cambria Math" panose="02040503050406030204" pitchFamily="18" charset="0"/>
                            </a:rPr>
                            <m:t> </m:t>
                          </m:r>
                          <m:sSub>
                            <m:sSubPr>
                              <m:ctrlPr>
                                <a:rPr lang="es-ES" b="0" i="1" dirty="0" smtClean="0">
                                  <a:latin typeface="Cambria Math" panose="02040503050406030204" pitchFamily="18" charset="0"/>
                                </a:rPr>
                              </m:ctrlPr>
                            </m:sSubPr>
                            <m:e>
                              <m:r>
                                <a:rPr lang="pt-BR" i="1" dirty="0" smtClean="0">
                                  <a:latin typeface="Cambria Math" panose="02040503050406030204" pitchFamily="18" charset="0"/>
                                </a:rPr>
                                <m:t>𝑅</m:t>
                              </m:r>
                            </m:e>
                            <m:sub>
                              <m:r>
                                <a:rPr lang="pt-BR" i="1" dirty="0" smtClean="0">
                                  <a:latin typeface="Cambria Math" panose="02040503050406030204" pitchFamily="18" charset="0"/>
                                </a:rPr>
                                <m:t>1</m:t>
                              </m:r>
                            </m:sub>
                          </m:sSub>
                          <m:r>
                            <a:rPr lang="pt-BR" i="1" dirty="0" smtClean="0">
                              <a:latin typeface="Cambria Math" panose="02040503050406030204" pitchFamily="18" charset="0"/>
                            </a:rPr>
                            <m:t>+ </m:t>
                          </m:r>
                          <m:sSub>
                            <m:sSubPr>
                              <m:ctrlPr>
                                <a:rPr lang="es-ES" b="0" i="1" dirty="0" smtClean="0">
                                  <a:latin typeface="Cambria Math" panose="02040503050406030204" pitchFamily="18" charset="0"/>
                                </a:rPr>
                              </m:ctrlPr>
                            </m:sSubPr>
                            <m:e>
                              <m:r>
                                <a:rPr lang="pt-BR" i="1" dirty="0">
                                  <a:latin typeface="Cambria Math" panose="02040503050406030204" pitchFamily="18" charset="0"/>
                                </a:rPr>
                                <m:t>𝑅</m:t>
                              </m:r>
                            </m:e>
                            <m:sub>
                              <m:r>
                                <a:rPr lang="pt-BR" i="1" dirty="0">
                                  <a:latin typeface="Cambria Math" panose="02040503050406030204" pitchFamily="18" charset="0"/>
                                </a:rPr>
                                <m:t>2</m:t>
                              </m:r>
                            </m:sub>
                          </m:sSub>
                          <m:r>
                            <a:rPr lang="pt-BR" i="1" dirty="0">
                              <a:latin typeface="Cambria Math" panose="02040503050406030204" pitchFamily="18" charset="0"/>
                            </a:rPr>
                            <m:t> </m:t>
                          </m:r>
                          <m:r>
                            <a:rPr lang="pt-BR" i="1" dirty="0" smtClean="0">
                              <a:latin typeface="Cambria Math" panose="02040503050406030204" pitchFamily="18" charset="0"/>
                            </a:rPr>
                            <m:t>+ </m:t>
                          </m:r>
                          <m:sSub>
                            <m:sSubPr>
                              <m:ctrlPr>
                                <a:rPr lang="es-ES" b="0" i="1" dirty="0" smtClean="0">
                                  <a:latin typeface="Cambria Math" panose="02040503050406030204" pitchFamily="18" charset="0"/>
                                </a:rPr>
                              </m:ctrlPr>
                            </m:sSubPr>
                            <m:e>
                              <m:r>
                                <a:rPr lang="pt-BR" i="1" dirty="0" smtClean="0">
                                  <a:latin typeface="Cambria Math" panose="02040503050406030204" pitchFamily="18" charset="0"/>
                                </a:rPr>
                                <m:t>𝑅</m:t>
                              </m:r>
                            </m:e>
                            <m:sub>
                              <m:r>
                                <a:rPr lang="pt-BR" i="1" dirty="0" smtClean="0">
                                  <a:latin typeface="Cambria Math" panose="02040503050406030204" pitchFamily="18" charset="0"/>
                                </a:rPr>
                                <m:t>3</m:t>
                              </m:r>
                            </m:sub>
                          </m:sSub>
                        </m:den>
                      </m:f>
                    </m:oMath>
                  </m:oMathPara>
                </a14:m>
                <a:endParaRPr lang="es-ES" dirty="0"/>
              </a:p>
            </p:txBody>
          </p:sp>
        </mc:Choice>
        <mc:Fallback xmlns="">
          <p:sp>
            <p:nvSpPr>
              <p:cNvPr id="40" name="Rectángulo 39">
                <a:extLst>
                  <a:ext uri="{FF2B5EF4-FFF2-40B4-BE49-F238E27FC236}">
                    <a16:creationId xmlns:a16="http://schemas.microsoft.com/office/drawing/2014/main" id="{00C43788-3360-46BD-9EF8-21955EF5A5C3}"/>
                  </a:ext>
                </a:extLst>
              </p:cNvPr>
              <p:cNvSpPr>
                <a:spLocks noRot="1" noChangeAspect="1" noMove="1" noResize="1" noEditPoints="1" noAdjustHandles="1" noChangeArrowheads="1" noChangeShapeType="1" noTextEdit="1"/>
              </p:cNvSpPr>
              <p:nvPr/>
            </p:nvSpPr>
            <p:spPr>
              <a:xfrm>
                <a:off x="4779460" y="4272359"/>
                <a:ext cx="3431910" cy="666657"/>
              </a:xfrm>
              <a:prstGeom prst="rect">
                <a:avLst/>
              </a:prstGeom>
              <a:blipFill>
                <a:blip r:embed="rId6"/>
                <a:stretch>
                  <a:fillRect/>
                </a:stretch>
              </a:blipFill>
            </p:spPr>
            <p:txBody>
              <a:bodyPr/>
              <a:lstStyle/>
              <a:p>
                <a:r>
                  <a:rPr lang="es-ES">
                    <a:noFill/>
                  </a:rPr>
                  <a:t> </a:t>
                </a:r>
              </a:p>
            </p:txBody>
          </p:sp>
        </mc:Fallback>
      </mc:AlternateContent>
      <p:pic>
        <p:nvPicPr>
          <p:cNvPr id="44" name="Imagen 43">
            <a:extLst>
              <a:ext uri="{FF2B5EF4-FFF2-40B4-BE49-F238E27FC236}">
                <a16:creationId xmlns:a16="http://schemas.microsoft.com/office/drawing/2014/main" id="{18184798-8E5B-4411-9A53-FDEE4107A281}"/>
              </a:ext>
            </a:extLst>
          </p:cNvPr>
          <p:cNvPicPr>
            <a:picLocks noChangeAspect="1"/>
          </p:cNvPicPr>
          <p:nvPr/>
        </p:nvPicPr>
        <p:blipFill>
          <a:blip r:embed="rId7"/>
          <a:stretch>
            <a:fillRect/>
          </a:stretch>
        </p:blipFill>
        <p:spPr>
          <a:xfrm>
            <a:off x="331695" y="3774660"/>
            <a:ext cx="4373453" cy="1662053"/>
          </a:xfrm>
          <a:prstGeom prst="rect">
            <a:avLst/>
          </a:prstGeom>
        </p:spPr>
      </p:pic>
      <p:sp>
        <p:nvSpPr>
          <p:cNvPr id="9" name="Marcador de número de diapositiva 1">
            <a:extLst>
              <a:ext uri="{FF2B5EF4-FFF2-40B4-BE49-F238E27FC236}">
                <a16:creationId xmlns:a16="http://schemas.microsoft.com/office/drawing/2014/main" id="{C579A905-5E72-4ED4-9D75-6DB472ABDF9A}"/>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16</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96573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15F7BC9-D98A-4B69-8B28-0271D0B298CA}"/>
              </a:ext>
            </a:extLst>
          </p:cNvPr>
          <p:cNvSpPr/>
          <p:nvPr/>
        </p:nvSpPr>
        <p:spPr>
          <a:xfrm>
            <a:off x="45720" y="762869"/>
            <a:ext cx="9052560" cy="338554"/>
          </a:xfrm>
          <a:prstGeom prst="rect">
            <a:avLst/>
          </a:prstGeom>
        </p:spPr>
        <p:txBody>
          <a:bodyPr wrap="square">
            <a:spAutoFit/>
          </a:bodyPr>
          <a:lstStyle/>
          <a:p>
            <a:r>
              <a:rPr lang="es-ES" sz="1600" b="1" dirty="0"/>
              <a:t>Problema 4. </a:t>
            </a:r>
            <a:r>
              <a:rPr lang="es-ES" sz="1600" dirty="0"/>
              <a:t>Hallar el circuito equivalente de Thévenin entre a y a’</a:t>
            </a:r>
          </a:p>
        </p:txBody>
      </p:sp>
      <p:pic>
        <p:nvPicPr>
          <p:cNvPr id="2" name="Imagen 1">
            <a:extLst>
              <a:ext uri="{FF2B5EF4-FFF2-40B4-BE49-F238E27FC236}">
                <a16:creationId xmlns:a16="http://schemas.microsoft.com/office/drawing/2014/main" id="{7337E416-FDF5-410D-8AA1-1E9278DF3E65}"/>
              </a:ext>
            </a:extLst>
          </p:cNvPr>
          <p:cNvPicPr>
            <a:picLocks noChangeAspect="1"/>
          </p:cNvPicPr>
          <p:nvPr/>
        </p:nvPicPr>
        <p:blipFill>
          <a:blip r:embed="rId2"/>
          <a:stretch>
            <a:fillRect/>
          </a:stretch>
        </p:blipFill>
        <p:spPr>
          <a:xfrm>
            <a:off x="137711" y="1061884"/>
            <a:ext cx="4977214" cy="1900391"/>
          </a:xfrm>
          <a:prstGeom prst="rect">
            <a:avLst/>
          </a:prstGeom>
        </p:spPr>
      </p:pic>
      <p:cxnSp>
        <p:nvCxnSpPr>
          <p:cNvPr id="9" name="Conector recto de flecha 8">
            <a:extLst>
              <a:ext uri="{FF2B5EF4-FFF2-40B4-BE49-F238E27FC236}">
                <a16:creationId xmlns:a16="http://schemas.microsoft.com/office/drawing/2014/main" id="{0E77376D-17A0-40B9-9E96-84C115922DC6}"/>
              </a:ext>
            </a:extLst>
          </p:cNvPr>
          <p:cNvCxnSpPr/>
          <p:nvPr/>
        </p:nvCxnSpPr>
        <p:spPr>
          <a:xfrm flipV="1">
            <a:off x="4048125" y="1466850"/>
            <a:ext cx="0" cy="6191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Conector recto de flecha 10">
            <a:extLst>
              <a:ext uri="{FF2B5EF4-FFF2-40B4-BE49-F238E27FC236}">
                <a16:creationId xmlns:a16="http://schemas.microsoft.com/office/drawing/2014/main" id="{226E9033-58D4-4C40-A321-D1E49CC9D74B}"/>
              </a:ext>
            </a:extLst>
          </p:cNvPr>
          <p:cNvCxnSpPr/>
          <p:nvPr/>
        </p:nvCxnSpPr>
        <p:spPr>
          <a:xfrm>
            <a:off x="2066925" y="2343150"/>
            <a:ext cx="0" cy="3524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CuadroTexto 11">
            <a:extLst>
              <a:ext uri="{FF2B5EF4-FFF2-40B4-BE49-F238E27FC236}">
                <a16:creationId xmlns:a16="http://schemas.microsoft.com/office/drawing/2014/main" id="{C954B918-440E-4C85-94C9-2E2C3EB04778}"/>
              </a:ext>
            </a:extLst>
          </p:cNvPr>
          <p:cNvSpPr txBox="1"/>
          <p:nvPr/>
        </p:nvSpPr>
        <p:spPr>
          <a:xfrm>
            <a:off x="2066925" y="2196196"/>
            <a:ext cx="319318" cy="646331"/>
          </a:xfrm>
          <a:prstGeom prst="rect">
            <a:avLst/>
          </a:prstGeom>
          <a:noFill/>
        </p:spPr>
        <p:txBody>
          <a:bodyPr wrap="none" rtlCol="0">
            <a:spAutoFit/>
          </a:bodyPr>
          <a:lstStyle/>
          <a:p>
            <a:r>
              <a:rPr lang="es-ES" dirty="0"/>
              <a:t>+</a:t>
            </a:r>
          </a:p>
          <a:p>
            <a:r>
              <a:rPr lang="es-ES" dirty="0"/>
              <a:t>-</a:t>
            </a:r>
          </a:p>
        </p:txBody>
      </p:sp>
      <p:sp>
        <p:nvSpPr>
          <p:cNvPr id="13" name="CuadroTexto 12">
            <a:extLst>
              <a:ext uri="{FF2B5EF4-FFF2-40B4-BE49-F238E27FC236}">
                <a16:creationId xmlns:a16="http://schemas.microsoft.com/office/drawing/2014/main" id="{42C1A80C-0A2D-4FB1-ADEA-3A865C59B151}"/>
              </a:ext>
            </a:extLst>
          </p:cNvPr>
          <p:cNvSpPr txBox="1"/>
          <p:nvPr/>
        </p:nvSpPr>
        <p:spPr>
          <a:xfrm rot="10800000">
            <a:off x="3976457" y="1374418"/>
            <a:ext cx="319318" cy="646331"/>
          </a:xfrm>
          <a:prstGeom prst="rect">
            <a:avLst/>
          </a:prstGeom>
          <a:noFill/>
        </p:spPr>
        <p:txBody>
          <a:bodyPr wrap="none" rtlCol="0">
            <a:spAutoFit/>
          </a:bodyPr>
          <a:lstStyle/>
          <a:p>
            <a:r>
              <a:rPr lang="es-ES" dirty="0"/>
              <a:t>+</a:t>
            </a:r>
          </a:p>
          <a:p>
            <a:r>
              <a:rPr lang="es-ES" dirty="0"/>
              <a:t>-</a:t>
            </a:r>
          </a:p>
        </p:txBody>
      </p:sp>
      <p:sp>
        <p:nvSpPr>
          <p:cNvPr id="14" name="CuadroTexto 13">
            <a:extLst>
              <a:ext uri="{FF2B5EF4-FFF2-40B4-BE49-F238E27FC236}">
                <a16:creationId xmlns:a16="http://schemas.microsoft.com/office/drawing/2014/main" id="{6564202E-DF26-4475-90BC-EF5B29AFA29A}"/>
              </a:ext>
            </a:extLst>
          </p:cNvPr>
          <p:cNvSpPr txBox="1"/>
          <p:nvPr/>
        </p:nvSpPr>
        <p:spPr>
          <a:xfrm>
            <a:off x="5726096" y="1276809"/>
            <a:ext cx="1380506" cy="923330"/>
          </a:xfrm>
          <a:prstGeom prst="rect">
            <a:avLst/>
          </a:prstGeom>
          <a:noFill/>
        </p:spPr>
        <p:txBody>
          <a:bodyPr wrap="none" rtlCol="0">
            <a:spAutoFit/>
          </a:bodyPr>
          <a:lstStyle/>
          <a:p>
            <a:r>
              <a:rPr lang="es-ES" dirty="0"/>
              <a:t>Thévenin: </a:t>
            </a:r>
          </a:p>
          <a:p>
            <a:pPr marL="285750" indent="-285750">
              <a:buFont typeface="Arial" panose="020B0604020202020204" pitchFamily="34" charset="0"/>
              <a:buChar char="•"/>
            </a:pPr>
            <a:r>
              <a:rPr lang="es-ES" dirty="0" err="1"/>
              <a:t>Vth</a:t>
            </a:r>
            <a:r>
              <a:rPr lang="es-ES" dirty="0"/>
              <a:t>=-V</a:t>
            </a:r>
            <a:r>
              <a:rPr lang="es-ES" baseline="-25000" dirty="0"/>
              <a:t>R1</a:t>
            </a:r>
          </a:p>
          <a:p>
            <a:pPr marL="285750" indent="-285750">
              <a:buFont typeface="Arial" panose="020B0604020202020204" pitchFamily="34" charset="0"/>
              <a:buChar char="•"/>
            </a:pPr>
            <a:r>
              <a:rPr lang="es-ES" dirty="0" err="1"/>
              <a:t>Rth</a:t>
            </a:r>
            <a:endParaRPr lang="es-ES" dirty="0"/>
          </a:p>
        </p:txBody>
      </p:sp>
      <mc:AlternateContent xmlns:mc="http://schemas.openxmlformats.org/markup-compatibility/2006" xmlns:a14="http://schemas.microsoft.com/office/drawing/2010/main">
        <mc:Choice Requires="a14">
          <p:sp>
            <p:nvSpPr>
              <p:cNvPr id="15" name="Rectángulo 14">
                <a:extLst>
                  <a:ext uri="{FF2B5EF4-FFF2-40B4-BE49-F238E27FC236}">
                    <a16:creationId xmlns:a16="http://schemas.microsoft.com/office/drawing/2014/main" id="{05EC7CE4-9502-46F6-8FAE-C8D5AE766F12}"/>
                  </a:ext>
                </a:extLst>
              </p:cNvPr>
              <p:cNvSpPr/>
              <p:nvPr/>
            </p:nvSpPr>
            <p:spPr>
              <a:xfrm>
                <a:off x="312569" y="3066016"/>
                <a:ext cx="2178545" cy="3629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𝑅</m:t>
                          </m:r>
                          <m:r>
                            <a:rPr lang="es-ES" b="0" i="1" dirty="0" smtClean="0">
                              <a:latin typeface="Cambria Math" panose="02040503050406030204" pitchFamily="18" charset="0"/>
                            </a:rPr>
                            <m:t>1</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𝐼</m:t>
                          </m:r>
                        </m:e>
                        <m:sub>
                          <m:r>
                            <a:rPr lang="es-ES" b="0" i="1" dirty="0" smtClean="0">
                              <a:latin typeface="Cambria Math" panose="02040503050406030204" pitchFamily="18" charset="0"/>
                            </a:rPr>
                            <m:t>1</m:t>
                          </m:r>
                        </m:sub>
                      </m:sSub>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1</m:t>
                          </m:r>
                        </m:sub>
                      </m:sSub>
                      <m:r>
                        <a:rPr lang="es-ES" b="0" i="1" dirty="0" smtClean="0">
                          <a:latin typeface="Cambria Math" panose="02040503050406030204" pitchFamily="18" charset="0"/>
                        </a:rPr>
                        <m:t>=</m:t>
                      </m:r>
                      <m:r>
                        <a:rPr lang="es-ES" i="1" dirty="0">
                          <a:latin typeface="Cambria Math" panose="02040503050406030204" pitchFamily="18" charset="0"/>
                        </a:rPr>
                        <m:t>𝑔</m:t>
                      </m:r>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𝑥</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1</m:t>
                          </m:r>
                        </m:sub>
                      </m:sSub>
                    </m:oMath>
                  </m:oMathPara>
                </a14:m>
                <a:endParaRPr lang="es-ES" baseline="-25000" dirty="0"/>
              </a:p>
            </p:txBody>
          </p:sp>
        </mc:Choice>
        <mc:Fallback xmlns="">
          <p:sp>
            <p:nvSpPr>
              <p:cNvPr id="15" name="Rectángulo 14">
                <a:extLst>
                  <a:ext uri="{FF2B5EF4-FFF2-40B4-BE49-F238E27FC236}">
                    <a16:creationId xmlns:a16="http://schemas.microsoft.com/office/drawing/2014/main" id="{05EC7CE4-9502-46F6-8FAE-C8D5AE766F12}"/>
                  </a:ext>
                </a:extLst>
              </p:cNvPr>
              <p:cNvSpPr>
                <a:spLocks noRot="1" noChangeAspect="1" noMove="1" noResize="1" noEditPoints="1" noAdjustHandles="1" noChangeArrowheads="1" noChangeShapeType="1" noTextEdit="1"/>
              </p:cNvSpPr>
              <p:nvPr/>
            </p:nvSpPr>
            <p:spPr>
              <a:xfrm>
                <a:off x="312569" y="3066016"/>
                <a:ext cx="2178545" cy="362984"/>
              </a:xfrm>
              <a:prstGeom prst="rect">
                <a:avLst/>
              </a:prstGeom>
              <a:blipFill>
                <a:blip r:embed="rId3"/>
                <a:stretch>
                  <a:fillRect b="-833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6" name="Rectángulo 15">
                <a:extLst>
                  <a:ext uri="{FF2B5EF4-FFF2-40B4-BE49-F238E27FC236}">
                    <a16:creationId xmlns:a16="http://schemas.microsoft.com/office/drawing/2014/main" id="{3DBA3563-1D9C-49DA-A3AA-5C85C9292846}"/>
                  </a:ext>
                </a:extLst>
              </p:cNvPr>
              <p:cNvSpPr/>
              <p:nvPr/>
            </p:nvSpPr>
            <p:spPr>
              <a:xfrm>
                <a:off x="312569" y="3429000"/>
                <a:ext cx="8256940" cy="6594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dirty="0" smtClean="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𝑥</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𝑖𝑛</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𝑅</m:t>
                          </m:r>
                          <m:r>
                            <a:rPr lang="es-ES" b="0" i="1" dirty="0" smtClean="0">
                              <a:latin typeface="Cambria Math" panose="02040503050406030204" pitchFamily="18" charset="0"/>
                            </a:rPr>
                            <m:t>2</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𝑖𝑛</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𝐼</m:t>
                          </m:r>
                        </m:e>
                        <m:sub>
                          <m:r>
                            <a:rPr lang="es-ES" b="0" i="1" dirty="0" smtClean="0">
                              <a:latin typeface="Cambria Math" panose="02040503050406030204" pitchFamily="18" charset="0"/>
                            </a:rPr>
                            <m:t>1</m:t>
                          </m:r>
                        </m:sub>
                      </m:sSub>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𝑖𝑛</m:t>
                          </m:r>
                        </m:sub>
                      </m:sSub>
                      <m:r>
                        <a:rPr lang="es-ES" b="0" i="1" dirty="0" smtClean="0">
                          <a:latin typeface="Cambria Math" panose="02040503050406030204" pitchFamily="18" charset="0"/>
                        </a:rPr>
                        <m:t>−</m:t>
                      </m:r>
                      <m:r>
                        <a:rPr lang="es-ES" i="1" dirty="0">
                          <a:latin typeface="Cambria Math" panose="02040503050406030204" pitchFamily="18" charset="0"/>
                        </a:rPr>
                        <m:t>𝑔</m:t>
                      </m:r>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𝑥</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b="0" i="1" dirty="0" smtClean="0">
                              <a:latin typeface="Cambria Math" panose="02040503050406030204" pitchFamily="18" charset="0"/>
                            </a:rPr>
                            <m:t>2</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𝑥</m:t>
                          </m:r>
                        </m:sub>
                      </m:sSub>
                      <m:d>
                        <m:dPr>
                          <m:ctrlPr>
                            <a:rPr lang="es-ES" b="0" i="1" dirty="0" smtClean="0">
                              <a:latin typeface="Cambria Math" panose="02040503050406030204" pitchFamily="18" charset="0"/>
                            </a:rPr>
                          </m:ctrlPr>
                        </m:dPr>
                        <m:e>
                          <m:r>
                            <a:rPr lang="es-ES" b="0" i="1" dirty="0" smtClean="0">
                              <a:latin typeface="Cambria Math" panose="02040503050406030204" pitchFamily="18" charset="0"/>
                            </a:rPr>
                            <m:t>1+</m:t>
                          </m:r>
                          <m:r>
                            <a:rPr lang="es-ES" b="0" i="1" dirty="0" smtClean="0">
                              <a:latin typeface="Cambria Math" panose="02040503050406030204" pitchFamily="18" charset="0"/>
                            </a:rPr>
                            <m:t>𝑔</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e>
                      </m:d>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𝑖𝑛</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𝑥</m:t>
                          </m:r>
                        </m:sub>
                      </m:sSub>
                      <m:r>
                        <a:rPr lang="es-ES" b="0" i="1" dirty="0" smtClean="0">
                          <a:latin typeface="Cambria Math" panose="02040503050406030204" pitchFamily="18" charset="0"/>
                        </a:rPr>
                        <m:t>=</m:t>
                      </m:r>
                      <m:f>
                        <m:fPr>
                          <m:ctrlPr>
                            <a:rPr lang="es-ES" b="0" i="1" dirty="0" smtClean="0">
                              <a:latin typeface="Cambria Math" panose="02040503050406030204" pitchFamily="18" charset="0"/>
                            </a:rPr>
                          </m:ctrlPr>
                        </m:fPr>
                        <m:num>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𝑖𝑛</m:t>
                              </m:r>
                            </m:sub>
                          </m:sSub>
                        </m:num>
                        <m:den>
                          <m:r>
                            <a:rPr lang="es-ES" b="0" i="1" dirty="0" smtClean="0">
                              <a:latin typeface="Cambria Math" panose="02040503050406030204" pitchFamily="18" charset="0"/>
                            </a:rPr>
                            <m:t>1+</m:t>
                          </m:r>
                          <m:r>
                            <a:rPr lang="es-ES" b="0" i="1" dirty="0" smtClean="0">
                              <a:latin typeface="Cambria Math" panose="02040503050406030204" pitchFamily="18" charset="0"/>
                            </a:rPr>
                            <m:t>𝑔</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den>
                      </m:f>
                    </m:oMath>
                  </m:oMathPara>
                </a14:m>
                <a:endParaRPr lang="es-ES" baseline="-25000" dirty="0"/>
              </a:p>
            </p:txBody>
          </p:sp>
        </mc:Choice>
        <mc:Fallback xmlns="">
          <p:sp>
            <p:nvSpPr>
              <p:cNvPr id="16" name="Rectángulo 15">
                <a:extLst>
                  <a:ext uri="{FF2B5EF4-FFF2-40B4-BE49-F238E27FC236}">
                    <a16:creationId xmlns:a16="http://schemas.microsoft.com/office/drawing/2014/main" id="{3DBA3563-1D9C-49DA-A3AA-5C85C9292846}"/>
                  </a:ext>
                </a:extLst>
              </p:cNvPr>
              <p:cNvSpPr>
                <a:spLocks noRot="1" noChangeAspect="1" noMove="1" noResize="1" noEditPoints="1" noAdjustHandles="1" noChangeArrowheads="1" noChangeShapeType="1" noTextEdit="1"/>
              </p:cNvSpPr>
              <p:nvPr/>
            </p:nvSpPr>
            <p:spPr>
              <a:xfrm>
                <a:off x="312569" y="3429000"/>
                <a:ext cx="8256940" cy="659476"/>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7" name="Rectángulo 16">
                <a:extLst>
                  <a:ext uri="{FF2B5EF4-FFF2-40B4-BE49-F238E27FC236}">
                    <a16:creationId xmlns:a16="http://schemas.microsoft.com/office/drawing/2014/main" id="{1B5A792B-4447-4629-BD3D-9D37F81875A6}"/>
                  </a:ext>
                </a:extLst>
              </p:cNvPr>
              <p:cNvSpPr/>
              <p:nvPr/>
            </p:nvSpPr>
            <p:spPr>
              <a:xfrm>
                <a:off x="312569" y="4088476"/>
                <a:ext cx="2739724" cy="6594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𝑅</m:t>
                          </m:r>
                          <m:r>
                            <a:rPr lang="es-ES" b="0" i="1" dirty="0" smtClean="0">
                              <a:latin typeface="Cambria Math" panose="02040503050406030204" pitchFamily="18" charset="0"/>
                            </a:rPr>
                            <m:t>1</m:t>
                          </m:r>
                        </m:sub>
                      </m:sSub>
                      <m:r>
                        <a:rPr lang="es-ES" b="0" i="1" dirty="0" smtClean="0">
                          <a:latin typeface="Cambria Math" panose="02040503050406030204" pitchFamily="18" charset="0"/>
                        </a:rPr>
                        <m:t>=</m:t>
                      </m:r>
                      <m:r>
                        <a:rPr lang="es-ES" i="1" dirty="0">
                          <a:latin typeface="Cambria Math" panose="02040503050406030204" pitchFamily="18" charset="0"/>
                        </a:rPr>
                        <m:t>𝑔</m:t>
                      </m:r>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𝑥</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1</m:t>
                          </m:r>
                        </m:sub>
                      </m:sSub>
                      <m:r>
                        <a:rPr lang="es-ES" b="0" i="1" dirty="0" smtClean="0">
                          <a:latin typeface="Cambria Math" panose="02040503050406030204" pitchFamily="18" charset="0"/>
                        </a:rPr>
                        <m:t>=</m:t>
                      </m:r>
                      <m:r>
                        <a:rPr lang="es-ES" b="0" i="1" dirty="0" smtClean="0">
                          <a:latin typeface="Cambria Math" panose="02040503050406030204" pitchFamily="18" charset="0"/>
                        </a:rPr>
                        <m:t>𝑔</m:t>
                      </m:r>
                      <m:f>
                        <m:fPr>
                          <m:ctrlPr>
                            <a:rPr lang="es-ES" i="1" dirty="0">
                              <a:latin typeface="Cambria Math" panose="02040503050406030204" pitchFamily="18" charset="0"/>
                            </a:rPr>
                          </m:ctrlPr>
                        </m:fPr>
                        <m:num>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𝑖𝑛</m:t>
                              </m:r>
                            </m:sub>
                          </m:sSub>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1</m:t>
                              </m:r>
                            </m:sub>
                          </m:sSub>
                        </m:num>
                        <m:den>
                          <m:r>
                            <a:rPr lang="es-ES" i="1" dirty="0">
                              <a:latin typeface="Cambria Math" panose="02040503050406030204" pitchFamily="18" charset="0"/>
                            </a:rPr>
                            <m:t>1+</m:t>
                          </m:r>
                          <m:r>
                            <a:rPr lang="es-ES" i="1" dirty="0">
                              <a:latin typeface="Cambria Math" panose="02040503050406030204" pitchFamily="18" charset="0"/>
                            </a:rPr>
                            <m:t>𝑔</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2</m:t>
                              </m:r>
                            </m:sub>
                          </m:sSub>
                        </m:den>
                      </m:f>
                    </m:oMath>
                  </m:oMathPara>
                </a14:m>
                <a:endParaRPr lang="es-ES" baseline="-25000" dirty="0"/>
              </a:p>
            </p:txBody>
          </p:sp>
        </mc:Choice>
        <mc:Fallback xmlns="">
          <p:sp>
            <p:nvSpPr>
              <p:cNvPr id="17" name="Rectángulo 16">
                <a:extLst>
                  <a:ext uri="{FF2B5EF4-FFF2-40B4-BE49-F238E27FC236}">
                    <a16:creationId xmlns:a16="http://schemas.microsoft.com/office/drawing/2014/main" id="{1B5A792B-4447-4629-BD3D-9D37F81875A6}"/>
                  </a:ext>
                </a:extLst>
              </p:cNvPr>
              <p:cNvSpPr>
                <a:spLocks noRot="1" noChangeAspect="1" noMove="1" noResize="1" noEditPoints="1" noAdjustHandles="1" noChangeArrowheads="1" noChangeShapeType="1" noTextEdit="1"/>
              </p:cNvSpPr>
              <p:nvPr/>
            </p:nvSpPr>
            <p:spPr>
              <a:xfrm>
                <a:off x="312569" y="4088476"/>
                <a:ext cx="2739724" cy="659476"/>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8" name="Rectángulo 17">
                <a:extLst>
                  <a:ext uri="{FF2B5EF4-FFF2-40B4-BE49-F238E27FC236}">
                    <a16:creationId xmlns:a16="http://schemas.microsoft.com/office/drawing/2014/main" id="{5D90CEF3-7136-44E7-BDE3-B3625626CD9C}"/>
                  </a:ext>
                </a:extLst>
              </p:cNvPr>
              <p:cNvSpPr/>
              <p:nvPr/>
            </p:nvSpPr>
            <p:spPr>
              <a:xfrm>
                <a:off x="3052293" y="4088476"/>
                <a:ext cx="2331407" cy="659476"/>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𝑇𝐻</m:t>
                          </m:r>
                        </m:sub>
                      </m:sSub>
                      <m:r>
                        <a:rPr lang="es-ES" i="1" dirty="0">
                          <a:latin typeface="Cambria Math" panose="02040503050406030204" pitchFamily="18" charset="0"/>
                        </a:rPr>
                        <m:t>=−</m:t>
                      </m:r>
                      <m:r>
                        <a:rPr lang="es-ES" i="1" dirty="0">
                          <a:latin typeface="Cambria Math" panose="02040503050406030204" pitchFamily="18" charset="0"/>
                        </a:rPr>
                        <m:t>𝑔</m:t>
                      </m:r>
                      <m:f>
                        <m:fPr>
                          <m:ctrlPr>
                            <a:rPr lang="es-ES" i="1" dirty="0">
                              <a:latin typeface="Cambria Math" panose="02040503050406030204" pitchFamily="18" charset="0"/>
                            </a:rPr>
                          </m:ctrlPr>
                        </m:fPr>
                        <m:num>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𝑖𝑛</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1</m:t>
                              </m:r>
                            </m:sub>
                          </m:sSub>
                        </m:num>
                        <m:den>
                          <m:r>
                            <a:rPr lang="es-ES" i="1" dirty="0">
                              <a:latin typeface="Cambria Math" panose="02040503050406030204" pitchFamily="18" charset="0"/>
                            </a:rPr>
                            <m:t>1+</m:t>
                          </m:r>
                          <m:r>
                            <a:rPr lang="es-ES" i="1" dirty="0">
                              <a:latin typeface="Cambria Math" panose="02040503050406030204" pitchFamily="18" charset="0"/>
                            </a:rPr>
                            <m:t>𝑔</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2</m:t>
                              </m:r>
                            </m:sub>
                          </m:sSub>
                        </m:den>
                      </m:f>
                    </m:oMath>
                  </m:oMathPara>
                </a14:m>
                <a:endParaRPr lang="es-ES" dirty="0"/>
              </a:p>
            </p:txBody>
          </p:sp>
        </mc:Choice>
        <mc:Fallback xmlns="">
          <p:sp>
            <p:nvSpPr>
              <p:cNvPr id="18" name="Rectángulo 17">
                <a:extLst>
                  <a:ext uri="{FF2B5EF4-FFF2-40B4-BE49-F238E27FC236}">
                    <a16:creationId xmlns:a16="http://schemas.microsoft.com/office/drawing/2014/main" id="{5D90CEF3-7136-44E7-BDE3-B3625626CD9C}"/>
                  </a:ext>
                </a:extLst>
              </p:cNvPr>
              <p:cNvSpPr>
                <a:spLocks noRot="1" noChangeAspect="1" noMove="1" noResize="1" noEditPoints="1" noAdjustHandles="1" noChangeArrowheads="1" noChangeShapeType="1" noTextEdit="1"/>
              </p:cNvSpPr>
              <p:nvPr/>
            </p:nvSpPr>
            <p:spPr>
              <a:xfrm>
                <a:off x="3052293" y="4088476"/>
                <a:ext cx="2331407" cy="659476"/>
              </a:xfrm>
              <a:prstGeom prst="rect">
                <a:avLst/>
              </a:prstGeom>
              <a:blipFill>
                <a:blip r:embed="rId6"/>
                <a:stretch>
                  <a:fillRect/>
                </a:stretch>
              </a:blipFill>
            </p:spPr>
            <p:txBody>
              <a:bodyPr/>
              <a:lstStyle/>
              <a:p>
                <a:r>
                  <a:rPr lang="es-ES">
                    <a:noFill/>
                  </a:rPr>
                  <a:t> </a:t>
                </a:r>
              </a:p>
            </p:txBody>
          </p:sp>
        </mc:Fallback>
      </mc:AlternateContent>
      <p:sp>
        <p:nvSpPr>
          <p:cNvPr id="19" name="CuadroTexto 18">
            <a:extLst>
              <a:ext uri="{FF2B5EF4-FFF2-40B4-BE49-F238E27FC236}">
                <a16:creationId xmlns:a16="http://schemas.microsoft.com/office/drawing/2014/main" id="{4E29B8FA-79E3-40DF-9A60-6B4D6F47E867}"/>
              </a:ext>
            </a:extLst>
          </p:cNvPr>
          <p:cNvSpPr txBox="1"/>
          <p:nvPr/>
        </p:nvSpPr>
        <p:spPr>
          <a:xfrm>
            <a:off x="137711" y="4889742"/>
            <a:ext cx="9089091" cy="307777"/>
          </a:xfrm>
          <a:prstGeom prst="rect">
            <a:avLst/>
          </a:prstGeom>
          <a:noFill/>
        </p:spPr>
        <p:txBody>
          <a:bodyPr wrap="none" rtlCol="0">
            <a:spAutoFit/>
          </a:bodyPr>
          <a:lstStyle/>
          <a:p>
            <a:r>
              <a:rPr lang="es-ES" sz="1400" dirty="0"/>
              <a:t>Para </a:t>
            </a:r>
            <a:r>
              <a:rPr lang="es-ES" sz="1400" dirty="0" err="1"/>
              <a:t>Rth</a:t>
            </a:r>
            <a:r>
              <a:rPr lang="es-ES" sz="1400" dirty="0"/>
              <a:t> no podemos apagar las fuentes y calcular </a:t>
            </a:r>
            <a:r>
              <a:rPr lang="es-ES" sz="1400" dirty="0" err="1"/>
              <a:t>Req</a:t>
            </a:r>
            <a:r>
              <a:rPr lang="es-ES" sz="1400" dirty="0"/>
              <a:t> porque tenemos una fuente dependiente </a:t>
            </a:r>
            <a:r>
              <a:rPr lang="es-ES" sz="1400" dirty="0">
                <a:sym typeface="Wingdings" panose="05000000000000000000" pitchFamily="2" charset="2"/>
              </a:rPr>
              <a:t></a:t>
            </a:r>
            <a:r>
              <a:rPr lang="es-ES" sz="1400" dirty="0" err="1">
                <a:sym typeface="Wingdings" panose="05000000000000000000" pitchFamily="2" charset="2"/>
              </a:rPr>
              <a:t>Rth</a:t>
            </a:r>
            <a:r>
              <a:rPr lang="es-ES" sz="1400" dirty="0">
                <a:sym typeface="Wingdings" panose="05000000000000000000" pitchFamily="2" charset="2"/>
              </a:rPr>
              <a:t>=</a:t>
            </a:r>
            <a:r>
              <a:rPr lang="es-ES" sz="1400" dirty="0" err="1">
                <a:sym typeface="Wingdings" panose="05000000000000000000" pitchFamily="2" charset="2"/>
              </a:rPr>
              <a:t>Voc</a:t>
            </a:r>
            <a:r>
              <a:rPr lang="es-ES" sz="1400" dirty="0">
                <a:sym typeface="Wingdings" panose="05000000000000000000" pitchFamily="2" charset="2"/>
              </a:rPr>
              <a:t>/</a:t>
            </a:r>
            <a:r>
              <a:rPr lang="es-ES" sz="1400" dirty="0" err="1">
                <a:sym typeface="Wingdings" panose="05000000000000000000" pitchFamily="2" charset="2"/>
              </a:rPr>
              <a:t>Isc</a:t>
            </a:r>
            <a:endParaRPr lang="es-ES" sz="1400" dirty="0"/>
          </a:p>
        </p:txBody>
      </p:sp>
      <p:sp>
        <p:nvSpPr>
          <p:cNvPr id="20" name="Marcador de número de diapositiva 1">
            <a:extLst>
              <a:ext uri="{FF2B5EF4-FFF2-40B4-BE49-F238E27FC236}">
                <a16:creationId xmlns:a16="http://schemas.microsoft.com/office/drawing/2014/main" id="{FE500C6E-DE31-485C-8FF5-BD4A31B3B980}"/>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17</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213446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animBg="1"/>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337E416-FDF5-410D-8AA1-1E9278DF3E65}"/>
              </a:ext>
            </a:extLst>
          </p:cNvPr>
          <p:cNvPicPr>
            <a:picLocks noChangeAspect="1"/>
          </p:cNvPicPr>
          <p:nvPr/>
        </p:nvPicPr>
        <p:blipFill>
          <a:blip r:embed="rId2"/>
          <a:stretch>
            <a:fillRect/>
          </a:stretch>
        </p:blipFill>
        <p:spPr>
          <a:xfrm>
            <a:off x="137711" y="1061884"/>
            <a:ext cx="4977214" cy="1900391"/>
          </a:xfrm>
          <a:prstGeom prst="rect">
            <a:avLst/>
          </a:prstGeom>
        </p:spPr>
      </p:pic>
      <p:cxnSp>
        <p:nvCxnSpPr>
          <p:cNvPr id="9" name="Conector recto de flecha 8">
            <a:extLst>
              <a:ext uri="{FF2B5EF4-FFF2-40B4-BE49-F238E27FC236}">
                <a16:creationId xmlns:a16="http://schemas.microsoft.com/office/drawing/2014/main" id="{0E77376D-17A0-40B9-9E96-84C115922DC6}"/>
              </a:ext>
            </a:extLst>
          </p:cNvPr>
          <p:cNvCxnSpPr>
            <a:cxnSpLocks/>
          </p:cNvCxnSpPr>
          <p:nvPr/>
        </p:nvCxnSpPr>
        <p:spPr>
          <a:xfrm flipH="1" flipV="1">
            <a:off x="3265488" y="1285568"/>
            <a:ext cx="82867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Conector recto de flecha 10">
            <a:extLst>
              <a:ext uri="{FF2B5EF4-FFF2-40B4-BE49-F238E27FC236}">
                <a16:creationId xmlns:a16="http://schemas.microsoft.com/office/drawing/2014/main" id="{226E9033-58D4-4C40-A321-D1E49CC9D74B}"/>
              </a:ext>
            </a:extLst>
          </p:cNvPr>
          <p:cNvCxnSpPr/>
          <p:nvPr/>
        </p:nvCxnSpPr>
        <p:spPr>
          <a:xfrm>
            <a:off x="2066925" y="2343150"/>
            <a:ext cx="0" cy="3524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CuadroTexto 11">
            <a:extLst>
              <a:ext uri="{FF2B5EF4-FFF2-40B4-BE49-F238E27FC236}">
                <a16:creationId xmlns:a16="http://schemas.microsoft.com/office/drawing/2014/main" id="{C954B918-440E-4C85-94C9-2E2C3EB04778}"/>
              </a:ext>
            </a:extLst>
          </p:cNvPr>
          <p:cNvSpPr txBox="1"/>
          <p:nvPr/>
        </p:nvSpPr>
        <p:spPr>
          <a:xfrm>
            <a:off x="2352044" y="2196196"/>
            <a:ext cx="319318" cy="646331"/>
          </a:xfrm>
          <a:prstGeom prst="rect">
            <a:avLst/>
          </a:prstGeom>
          <a:noFill/>
        </p:spPr>
        <p:txBody>
          <a:bodyPr wrap="none" rtlCol="0">
            <a:spAutoFit/>
          </a:bodyPr>
          <a:lstStyle/>
          <a:p>
            <a:r>
              <a:rPr lang="es-ES" dirty="0"/>
              <a:t>+</a:t>
            </a:r>
          </a:p>
          <a:p>
            <a:r>
              <a:rPr lang="es-ES" dirty="0"/>
              <a:t>-</a:t>
            </a:r>
          </a:p>
        </p:txBody>
      </p:sp>
      <p:sp>
        <p:nvSpPr>
          <p:cNvPr id="14" name="CuadroTexto 13">
            <a:extLst>
              <a:ext uri="{FF2B5EF4-FFF2-40B4-BE49-F238E27FC236}">
                <a16:creationId xmlns:a16="http://schemas.microsoft.com/office/drawing/2014/main" id="{6564202E-DF26-4475-90BC-EF5B29AFA29A}"/>
              </a:ext>
            </a:extLst>
          </p:cNvPr>
          <p:cNvSpPr txBox="1"/>
          <p:nvPr/>
        </p:nvSpPr>
        <p:spPr>
          <a:xfrm>
            <a:off x="5206916" y="1273991"/>
            <a:ext cx="2441694" cy="369332"/>
          </a:xfrm>
          <a:prstGeom prst="rect">
            <a:avLst/>
          </a:prstGeom>
          <a:noFill/>
        </p:spPr>
        <p:txBody>
          <a:bodyPr wrap="none" rtlCol="0">
            <a:spAutoFit/>
          </a:bodyPr>
          <a:lstStyle/>
          <a:p>
            <a:r>
              <a:rPr lang="es-ES" dirty="0"/>
              <a:t>Cortocircuitamos a-a’</a:t>
            </a:r>
          </a:p>
        </p:txBody>
      </p:sp>
      <mc:AlternateContent xmlns:mc="http://schemas.openxmlformats.org/markup-compatibility/2006" xmlns:a14="http://schemas.microsoft.com/office/drawing/2010/main">
        <mc:Choice Requires="a14">
          <p:sp>
            <p:nvSpPr>
              <p:cNvPr id="16" name="Rectángulo 15">
                <a:extLst>
                  <a:ext uri="{FF2B5EF4-FFF2-40B4-BE49-F238E27FC236}">
                    <a16:creationId xmlns:a16="http://schemas.microsoft.com/office/drawing/2014/main" id="{3DBA3563-1D9C-49DA-A3AA-5C85C9292846}"/>
                  </a:ext>
                </a:extLst>
              </p:cNvPr>
              <p:cNvSpPr/>
              <p:nvPr/>
            </p:nvSpPr>
            <p:spPr>
              <a:xfrm>
                <a:off x="137711" y="3016399"/>
                <a:ext cx="1303306" cy="3629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dirty="0" smtClean="0">
                              <a:latin typeface="Cambria Math" panose="02040503050406030204" pitchFamily="18" charset="0"/>
                            </a:rPr>
                          </m:ctrlPr>
                        </m:sSubPr>
                        <m:e>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𝐼</m:t>
                              </m:r>
                            </m:e>
                            <m:sub>
                              <m:r>
                                <a:rPr lang="es-ES" b="0" i="1" dirty="0" smtClean="0">
                                  <a:latin typeface="Cambria Math" panose="02040503050406030204" pitchFamily="18" charset="0"/>
                                </a:rPr>
                                <m:t>𝑠𝑐</m:t>
                              </m:r>
                            </m:sub>
                          </m:sSub>
                          <m:r>
                            <a:rPr lang="es-ES" b="0" i="1" dirty="0" smtClean="0">
                              <a:latin typeface="Cambria Math" panose="02040503050406030204" pitchFamily="18" charset="0"/>
                            </a:rPr>
                            <m:t>=−</m:t>
                          </m:r>
                          <m:r>
                            <a:rPr lang="es-ES" b="0" i="1" dirty="0" smtClean="0">
                              <a:latin typeface="Cambria Math" panose="02040503050406030204" pitchFamily="18" charset="0"/>
                            </a:rPr>
                            <m:t>𝑔𝑉</m:t>
                          </m:r>
                        </m:e>
                        <m:sub>
                          <m:r>
                            <a:rPr lang="es-ES" i="1" dirty="0">
                              <a:latin typeface="Cambria Math" panose="02040503050406030204" pitchFamily="18" charset="0"/>
                            </a:rPr>
                            <m:t>𝑥</m:t>
                          </m:r>
                        </m:sub>
                      </m:sSub>
                    </m:oMath>
                  </m:oMathPara>
                </a14:m>
                <a:endParaRPr lang="es-ES" baseline="-25000" dirty="0"/>
              </a:p>
            </p:txBody>
          </p:sp>
        </mc:Choice>
        <mc:Fallback xmlns="">
          <p:sp>
            <p:nvSpPr>
              <p:cNvPr id="16" name="Rectángulo 15">
                <a:extLst>
                  <a:ext uri="{FF2B5EF4-FFF2-40B4-BE49-F238E27FC236}">
                    <a16:creationId xmlns:a16="http://schemas.microsoft.com/office/drawing/2014/main" id="{3DBA3563-1D9C-49DA-A3AA-5C85C9292846}"/>
                  </a:ext>
                </a:extLst>
              </p:cNvPr>
              <p:cNvSpPr>
                <a:spLocks noRot="1" noChangeAspect="1" noMove="1" noResize="1" noEditPoints="1" noAdjustHandles="1" noChangeArrowheads="1" noChangeShapeType="1" noTextEdit="1"/>
              </p:cNvSpPr>
              <p:nvPr/>
            </p:nvSpPr>
            <p:spPr>
              <a:xfrm>
                <a:off x="137711" y="3016399"/>
                <a:ext cx="1303306" cy="362984"/>
              </a:xfrm>
              <a:prstGeom prst="rect">
                <a:avLst/>
              </a:prstGeom>
              <a:blipFill>
                <a:blip r:embed="rId3"/>
                <a:stretch>
                  <a:fillRect b="-1016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7" name="Rectángulo 16">
                <a:extLst>
                  <a:ext uri="{FF2B5EF4-FFF2-40B4-BE49-F238E27FC236}">
                    <a16:creationId xmlns:a16="http://schemas.microsoft.com/office/drawing/2014/main" id="{1B5A792B-4447-4629-BD3D-9D37F81875A6}"/>
                  </a:ext>
                </a:extLst>
              </p:cNvPr>
              <p:cNvSpPr/>
              <p:nvPr/>
            </p:nvSpPr>
            <p:spPr>
              <a:xfrm>
                <a:off x="246677" y="4115661"/>
                <a:ext cx="3584251" cy="6594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dirty="0" smtClean="0">
                              <a:latin typeface="Cambria Math" panose="02040503050406030204" pitchFamily="18" charset="0"/>
                            </a:rPr>
                          </m:ctrlPr>
                        </m:sSubPr>
                        <m:e>
                          <m:sSub>
                            <m:sSubPr>
                              <m:ctrlPr>
                                <a:rPr lang="es-ES" i="1" dirty="0">
                                  <a:latin typeface="Cambria Math" panose="02040503050406030204" pitchFamily="18" charset="0"/>
                                </a:rPr>
                              </m:ctrlPr>
                            </m:sSubPr>
                            <m:e>
                              <m:r>
                                <a:rPr lang="es-ES" i="1" dirty="0">
                                  <a:latin typeface="Cambria Math" panose="02040503050406030204" pitchFamily="18" charset="0"/>
                                </a:rPr>
                                <m:t>𝐼</m:t>
                              </m:r>
                            </m:e>
                            <m:sub>
                              <m:r>
                                <a:rPr lang="es-ES" i="1" dirty="0">
                                  <a:latin typeface="Cambria Math" panose="02040503050406030204" pitchFamily="18" charset="0"/>
                                </a:rPr>
                                <m:t>𝑠𝑐</m:t>
                              </m:r>
                            </m:sub>
                          </m:sSub>
                          <m:r>
                            <a:rPr lang="es-ES" i="1" dirty="0">
                              <a:latin typeface="Cambria Math" panose="02040503050406030204" pitchFamily="18" charset="0"/>
                            </a:rPr>
                            <m:t>=−</m:t>
                          </m:r>
                          <m:r>
                            <a:rPr lang="es-ES" i="1" dirty="0">
                              <a:latin typeface="Cambria Math" panose="02040503050406030204" pitchFamily="18" charset="0"/>
                            </a:rPr>
                            <m:t>𝑔𝑉</m:t>
                          </m:r>
                        </m:e>
                        <m:sub>
                          <m:r>
                            <a:rPr lang="es-ES" i="1" dirty="0">
                              <a:latin typeface="Cambria Math" panose="02040503050406030204" pitchFamily="18" charset="0"/>
                            </a:rPr>
                            <m:t>𝑥</m:t>
                          </m:r>
                        </m:sub>
                      </m:sSub>
                      <m:r>
                        <a:rPr lang="es-ES" b="0" i="1" dirty="0" smtClean="0">
                          <a:latin typeface="Cambria Math" panose="02040503050406030204" pitchFamily="18" charset="0"/>
                        </a:rPr>
                        <m:t>=−</m:t>
                      </m:r>
                      <m:r>
                        <a:rPr lang="es-ES" i="1" dirty="0">
                          <a:latin typeface="Cambria Math" panose="02040503050406030204" pitchFamily="18" charset="0"/>
                        </a:rPr>
                        <m:t>𝑔</m:t>
                      </m:r>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𝑥</m:t>
                          </m:r>
                        </m:sub>
                      </m:sSub>
                      <m:r>
                        <a:rPr lang="es-ES" b="0" i="1" dirty="0" smtClean="0">
                          <a:latin typeface="Cambria Math" panose="02040503050406030204" pitchFamily="18" charset="0"/>
                        </a:rPr>
                        <m:t>=−</m:t>
                      </m:r>
                      <m:r>
                        <a:rPr lang="es-ES" b="0" i="1" dirty="0" smtClean="0">
                          <a:latin typeface="Cambria Math" panose="02040503050406030204" pitchFamily="18" charset="0"/>
                        </a:rPr>
                        <m:t>𝑔</m:t>
                      </m:r>
                      <m:f>
                        <m:fPr>
                          <m:ctrlPr>
                            <a:rPr lang="es-ES" i="1" dirty="0">
                              <a:latin typeface="Cambria Math" panose="02040503050406030204" pitchFamily="18" charset="0"/>
                            </a:rPr>
                          </m:ctrlPr>
                        </m:fPr>
                        <m:num>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𝑖𝑛</m:t>
                              </m:r>
                            </m:sub>
                          </m:sSub>
                        </m:num>
                        <m:den>
                          <m:r>
                            <a:rPr lang="es-ES" i="1" dirty="0">
                              <a:latin typeface="Cambria Math" panose="02040503050406030204" pitchFamily="18" charset="0"/>
                            </a:rPr>
                            <m:t>1+</m:t>
                          </m:r>
                          <m:r>
                            <a:rPr lang="es-ES" i="1" dirty="0">
                              <a:latin typeface="Cambria Math" panose="02040503050406030204" pitchFamily="18" charset="0"/>
                            </a:rPr>
                            <m:t>𝑔</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2</m:t>
                              </m:r>
                            </m:sub>
                          </m:sSub>
                        </m:den>
                      </m:f>
                    </m:oMath>
                  </m:oMathPara>
                </a14:m>
                <a:endParaRPr lang="es-ES" baseline="-25000" dirty="0"/>
              </a:p>
            </p:txBody>
          </p:sp>
        </mc:Choice>
        <mc:Fallback xmlns="">
          <p:sp>
            <p:nvSpPr>
              <p:cNvPr id="17" name="Rectángulo 16">
                <a:extLst>
                  <a:ext uri="{FF2B5EF4-FFF2-40B4-BE49-F238E27FC236}">
                    <a16:creationId xmlns:a16="http://schemas.microsoft.com/office/drawing/2014/main" id="{1B5A792B-4447-4629-BD3D-9D37F81875A6}"/>
                  </a:ext>
                </a:extLst>
              </p:cNvPr>
              <p:cNvSpPr>
                <a:spLocks noRot="1" noChangeAspect="1" noMove="1" noResize="1" noEditPoints="1" noAdjustHandles="1" noChangeArrowheads="1" noChangeShapeType="1" noTextEdit="1"/>
              </p:cNvSpPr>
              <p:nvPr/>
            </p:nvSpPr>
            <p:spPr>
              <a:xfrm>
                <a:off x="246677" y="4115661"/>
                <a:ext cx="3584251" cy="659476"/>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8" name="Rectángulo 17">
                <a:extLst>
                  <a:ext uri="{FF2B5EF4-FFF2-40B4-BE49-F238E27FC236}">
                    <a16:creationId xmlns:a16="http://schemas.microsoft.com/office/drawing/2014/main" id="{5D90CEF3-7136-44E7-BDE3-B3625626CD9C}"/>
                  </a:ext>
                </a:extLst>
              </p:cNvPr>
              <p:cNvSpPr/>
              <p:nvPr/>
            </p:nvSpPr>
            <p:spPr>
              <a:xfrm>
                <a:off x="3231557" y="4980530"/>
                <a:ext cx="3576235" cy="1114601"/>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S" i="1" dirty="0" smtClean="0">
                          <a:latin typeface="Cambria Math" panose="02040503050406030204" pitchFamily="18" charset="0"/>
                        </a:rPr>
                        <m:t>→</m:t>
                      </m:r>
                      <m:sSub>
                        <m:sSubPr>
                          <m:ctrlPr>
                            <a:rPr lang="es-ES" i="1" dirty="0">
                              <a:latin typeface="Cambria Math" panose="02040503050406030204" pitchFamily="18" charset="0"/>
                            </a:rPr>
                          </m:ctrlPr>
                        </m:sSubPr>
                        <m:e>
                          <m:r>
                            <a:rPr lang="es-ES" b="0" i="1" dirty="0" smtClean="0">
                              <a:latin typeface="Cambria Math" panose="02040503050406030204" pitchFamily="18" charset="0"/>
                            </a:rPr>
                            <m:t>𝑅</m:t>
                          </m:r>
                        </m:e>
                        <m:sub>
                          <m:r>
                            <a:rPr lang="es-ES" i="1" dirty="0">
                              <a:latin typeface="Cambria Math" panose="02040503050406030204" pitchFamily="18" charset="0"/>
                            </a:rPr>
                            <m:t>𝑇𝐻</m:t>
                          </m:r>
                        </m:sub>
                      </m:sSub>
                      <m:r>
                        <a:rPr lang="es-ES" i="1" dirty="0">
                          <a:latin typeface="Cambria Math" panose="02040503050406030204" pitchFamily="18" charset="0"/>
                        </a:rPr>
                        <m:t>=</m:t>
                      </m:r>
                      <m:f>
                        <m:fPr>
                          <m:ctrlPr>
                            <a:rPr lang="es-ES" b="0" i="1" dirty="0" smtClean="0">
                              <a:latin typeface="Cambria Math" panose="02040503050406030204" pitchFamily="18" charset="0"/>
                            </a:rPr>
                          </m:ctrlPr>
                        </m:fPr>
                        <m:num>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𝑇𝐻</m:t>
                              </m:r>
                            </m:sub>
                          </m:sSub>
                        </m:num>
                        <m:den>
                          <m:sSub>
                            <m:sSubPr>
                              <m:ctrlPr>
                                <a:rPr lang="es-ES" i="1" dirty="0">
                                  <a:latin typeface="Cambria Math" panose="02040503050406030204" pitchFamily="18" charset="0"/>
                                </a:rPr>
                              </m:ctrlPr>
                            </m:sSubPr>
                            <m:e>
                              <m:r>
                                <a:rPr lang="es-ES" i="1" dirty="0">
                                  <a:latin typeface="Cambria Math" panose="02040503050406030204" pitchFamily="18" charset="0"/>
                                </a:rPr>
                                <m:t>𝐼</m:t>
                              </m:r>
                            </m:e>
                            <m:sub>
                              <m:r>
                                <a:rPr lang="es-ES" i="1" dirty="0">
                                  <a:latin typeface="Cambria Math" panose="02040503050406030204" pitchFamily="18" charset="0"/>
                                </a:rPr>
                                <m:t>𝑠𝑐</m:t>
                              </m:r>
                            </m:sub>
                          </m:sSub>
                        </m:den>
                      </m:f>
                      <m:r>
                        <a:rPr lang="es-ES" b="0" i="1" dirty="0" smtClean="0">
                          <a:latin typeface="Cambria Math" panose="02040503050406030204" pitchFamily="18" charset="0"/>
                        </a:rPr>
                        <m:t>=</m:t>
                      </m:r>
                      <m:f>
                        <m:fPr>
                          <m:ctrlPr>
                            <a:rPr lang="es-ES" b="0" i="1" dirty="0" smtClean="0">
                              <a:latin typeface="Cambria Math" panose="02040503050406030204" pitchFamily="18" charset="0"/>
                            </a:rPr>
                          </m:ctrlPr>
                        </m:fPr>
                        <m:num>
                          <m:r>
                            <a:rPr lang="es-ES" i="1" dirty="0">
                              <a:latin typeface="Cambria Math" panose="02040503050406030204" pitchFamily="18" charset="0"/>
                            </a:rPr>
                            <m:t>−</m:t>
                          </m:r>
                          <m:r>
                            <a:rPr lang="es-ES" i="1" dirty="0">
                              <a:latin typeface="Cambria Math" panose="02040503050406030204" pitchFamily="18" charset="0"/>
                            </a:rPr>
                            <m:t>𝑔</m:t>
                          </m:r>
                          <m:f>
                            <m:fPr>
                              <m:ctrlPr>
                                <a:rPr lang="es-ES" i="1" dirty="0">
                                  <a:latin typeface="Cambria Math" panose="02040503050406030204" pitchFamily="18" charset="0"/>
                                </a:rPr>
                              </m:ctrlPr>
                            </m:fPr>
                            <m:num>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𝑖𝑛</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1</m:t>
                                  </m:r>
                                </m:sub>
                              </m:sSub>
                            </m:num>
                            <m:den>
                              <m:r>
                                <a:rPr lang="es-ES" i="1" dirty="0">
                                  <a:latin typeface="Cambria Math" panose="02040503050406030204" pitchFamily="18" charset="0"/>
                                </a:rPr>
                                <m:t>1+</m:t>
                              </m:r>
                              <m:r>
                                <a:rPr lang="es-ES" i="1" dirty="0">
                                  <a:latin typeface="Cambria Math" panose="02040503050406030204" pitchFamily="18" charset="0"/>
                                </a:rPr>
                                <m:t>𝑔</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2</m:t>
                                  </m:r>
                                </m:sub>
                              </m:sSub>
                            </m:den>
                          </m:f>
                        </m:num>
                        <m:den>
                          <m:r>
                            <a:rPr lang="es-ES" i="1" dirty="0">
                              <a:latin typeface="Cambria Math" panose="02040503050406030204" pitchFamily="18" charset="0"/>
                            </a:rPr>
                            <m:t>−</m:t>
                          </m:r>
                          <m:r>
                            <a:rPr lang="es-ES" i="1" dirty="0">
                              <a:latin typeface="Cambria Math" panose="02040503050406030204" pitchFamily="18" charset="0"/>
                            </a:rPr>
                            <m:t>𝑔</m:t>
                          </m:r>
                          <m:f>
                            <m:fPr>
                              <m:ctrlPr>
                                <a:rPr lang="es-ES" i="1" dirty="0">
                                  <a:latin typeface="Cambria Math" panose="02040503050406030204" pitchFamily="18" charset="0"/>
                                </a:rPr>
                              </m:ctrlPr>
                            </m:fPr>
                            <m:num>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𝑖𝑛</m:t>
                                  </m:r>
                                </m:sub>
                              </m:sSub>
                            </m:num>
                            <m:den>
                              <m:r>
                                <a:rPr lang="es-ES" i="1" dirty="0">
                                  <a:latin typeface="Cambria Math" panose="02040503050406030204" pitchFamily="18" charset="0"/>
                                </a:rPr>
                                <m:t>1+</m:t>
                              </m:r>
                              <m:r>
                                <a:rPr lang="es-ES" i="1" dirty="0">
                                  <a:latin typeface="Cambria Math" panose="02040503050406030204" pitchFamily="18" charset="0"/>
                                </a:rPr>
                                <m:t>𝑔</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2</m:t>
                                  </m:r>
                                </m:sub>
                              </m:sSub>
                            </m:den>
                          </m:f>
                        </m:den>
                      </m:f>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1</m:t>
                          </m:r>
                        </m:sub>
                      </m:sSub>
                    </m:oMath>
                  </m:oMathPara>
                </a14:m>
                <a:endParaRPr lang="es-ES" dirty="0"/>
              </a:p>
            </p:txBody>
          </p:sp>
        </mc:Choice>
        <mc:Fallback xmlns="">
          <p:sp>
            <p:nvSpPr>
              <p:cNvPr id="18" name="Rectángulo 17">
                <a:extLst>
                  <a:ext uri="{FF2B5EF4-FFF2-40B4-BE49-F238E27FC236}">
                    <a16:creationId xmlns:a16="http://schemas.microsoft.com/office/drawing/2014/main" id="{5D90CEF3-7136-44E7-BDE3-B3625626CD9C}"/>
                  </a:ext>
                </a:extLst>
              </p:cNvPr>
              <p:cNvSpPr>
                <a:spLocks noRot="1" noChangeAspect="1" noMove="1" noResize="1" noEditPoints="1" noAdjustHandles="1" noChangeArrowheads="1" noChangeShapeType="1" noTextEdit="1"/>
              </p:cNvSpPr>
              <p:nvPr/>
            </p:nvSpPr>
            <p:spPr>
              <a:xfrm>
                <a:off x="3231557" y="4980530"/>
                <a:ext cx="3576235" cy="1114601"/>
              </a:xfrm>
              <a:prstGeom prst="rect">
                <a:avLst/>
              </a:prstGeom>
              <a:blipFill>
                <a:blip r:embed="rId5"/>
                <a:stretch>
                  <a:fillRect/>
                </a:stretch>
              </a:blipFill>
            </p:spPr>
            <p:txBody>
              <a:bodyPr/>
              <a:lstStyle/>
              <a:p>
                <a:r>
                  <a:rPr lang="es-ES">
                    <a:noFill/>
                  </a:rPr>
                  <a:t> </a:t>
                </a:r>
              </a:p>
            </p:txBody>
          </p:sp>
        </mc:Fallback>
      </mc:AlternateContent>
      <p:cxnSp>
        <p:nvCxnSpPr>
          <p:cNvPr id="5" name="Conector recto 4">
            <a:extLst>
              <a:ext uri="{FF2B5EF4-FFF2-40B4-BE49-F238E27FC236}">
                <a16:creationId xmlns:a16="http://schemas.microsoft.com/office/drawing/2014/main" id="{569BBE50-AD07-4BF8-AC42-8164DD6D2BE3}"/>
              </a:ext>
            </a:extLst>
          </p:cNvPr>
          <p:cNvCxnSpPr/>
          <p:nvPr/>
        </p:nvCxnSpPr>
        <p:spPr>
          <a:xfrm>
            <a:off x="4876800" y="1374418"/>
            <a:ext cx="0" cy="821778"/>
          </a:xfrm>
          <a:prstGeom prst="line">
            <a:avLst/>
          </a:prstGeom>
          <a:ln w="25400"/>
        </p:spPr>
        <p:style>
          <a:lnRef idx="1">
            <a:schemeClr val="accent2"/>
          </a:lnRef>
          <a:fillRef idx="0">
            <a:schemeClr val="accent2"/>
          </a:fillRef>
          <a:effectRef idx="0">
            <a:schemeClr val="accent2"/>
          </a:effectRef>
          <a:fontRef idx="minor">
            <a:schemeClr val="tx1"/>
          </a:fontRef>
        </p:style>
      </p:cxnSp>
      <p:cxnSp>
        <p:nvCxnSpPr>
          <p:cNvPr id="20" name="Conector recto de flecha 19">
            <a:extLst>
              <a:ext uri="{FF2B5EF4-FFF2-40B4-BE49-F238E27FC236}">
                <a16:creationId xmlns:a16="http://schemas.microsoft.com/office/drawing/2014/main" id="{A3CB2007-C8DA-4900-8DF2-15BFD6808ACB}"/>
              </a:ext>
            </a:extLst>
          </p:cNvPr>
          <p:cNvCxnSpPr/>
          <p:nvPr/>
        </p:nvCxnSpPr>
        <p:spPr>
          <a:xfrm>
            <a:off x="5019675" y="1668324"/>
            <a:ext cx="0" cy="3524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1" name="CuadroTexto 20">
            <a:extLst>
              <a:ext uri="{FF2B5EF4-FFF2-40B4-BE49-F238E27FC236}">
                <a16:creationId xmlns:a16="http://schemas.microsoft.com/office/drawing/2014/main" id="{1510B90E-B19C-4A27-BC68-A1AA583E64BC}"/>
              </a:ext>
            </a:extLst>
          </p:cNvPr>
          <p:cNvSpPr txBox="1"/>
          <p:nvPr/>
        </p:nvSpPr>
        <p:spPr>
          <a:xfrm>
            <a:off x="4977215" y="1660481"/>
            <a:ext cx="479618" cy="369332"/>
          </a:xfrm>
          <a:prstGeom prst="rect">
            <a:avLst/>
          </a:prstGeom>
          <a:noFill/>
        </p:spPr>
        <p:txBody>
          <a:bodyPr wrap="none" rtlCol="0">
            <a:spAutoFit/>
          </a:bodyPr>
          <a:lstStyle/>
          <a:p>
            <a:r>
              <a:rPr lang="es-ES" dirty="0" err="1"/>
              <a:t>Isc</a:t>
            </a:r>
            <a:endParaRPr lang="es-ES" dirty="0"/>
          </a:p>
        </p:txBody>
      </p:sp>
      <p:grpSp>
        <p:nvGrpSpPr>
          <p:cNvPr id="6" name="Grupo 5">
            <a:extLst>
              <a:ext uri="{FF2B5EF4-FFF2-40B4-BE49-F238E27FC236}">
                <a16:creationId xmlns:a16="http://schemas.microsoft.com/office/drawing/2014/main" id="{48811F6B-1773-4FD7-B7A6-946345D5836F}"/>
              </a:ext>
            </a:extLst>
          </p:cNvPr>
          <p:cNvGrpSpPr/>
          <p:nvPr/>
        </p:nvGrpSpPr>
        <p:grpSpPr>
          <a:xfrm>
            <a:off x="4094639" y="1473173"/>
            <a:ext cx="367823" cy="412059"/>
            <a:chOff x="2644843" y="1385209"/>
            <a:chExt cx="367823" cy="412059"/>
          </a:xfrm>
        </p:grpSpPr>
        <p:cxnSp>
          <p:nvCxnSpPr>
            <p:cNvPr id="22" name="Conector recto 21">
              <a:extLst>
                <a:ext uri="{FF2B5EF4-FFF2-40B4-BE49-F238E27FC236}">
                  <a16:creationId xmlns:a16="http://schemas.microsoft.com/office/drawing/2014/main" id="{73B9CA32-C9AC-4799-B745-DB5D8C322F04}"/>
                </a:ext>
              </a:extLst>
            </p:cNvPr>
            <p:cNvCxnSpPr/>
            <p:nvPr/>
          </p:nvCxnSpPr>
          <p:spPr>
            <a:xfrm>
              <a:off x="2658652" y="1405779"/>
              <a:ext cx="354014" cy="391489"/>
            </a:xfrm>
            <a:prstGeom prst="line">
              <a:avLst/>
            </a:prstGeom>
            <a:ln w="254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3" name="Conector recto 22">
              <a:extLst>
                <a:ext uri="{FF2B5EF4-FFF2-40B4-BE49-F238E27FC236}">
                  <a16:creationId xmlns:a16="http://schemas.microsoft.com/office/drawing/2014/main" id="{CAA5AB18-B484-4BD2-BE67-890B0A7D0102}"/>
                </a:ext>
              </a:extLst>
            </p:cNvPr>
            <p:cNvCxnSpPr>
              <a:cxnSpLocks/>
            </p:cNvCxnSpPr>
            <p:nvPr/>
          </p:nvCxnSpPr>
          <p:spPr>
            <a:xfrm flipH="1">
              <a:off x="2644843" y="1385209"/>
              <a:ext cx="354014" cy="391489"/>
            </a:xfrm>
            <a:prstGeom prst="line">
              <a:avLst/>
            </a:prstGeom>
            <a:ln w="25400">
              <a:solidFill>
                <a:srgbClr val="FF0000"/>
              </a:solidFill>
            </a:ln>
          </p:spPr>
          <p:style>
            <a:lnRef idx="1">
              <a:schemeClr val="accent2"/>
            </a:lnRef>
            <a:fillRef idx="0">
              <a:schemeClr val="accent2"/>
            </a:fillRef>
            <a:effectRef idx="0">
              <a:schemeClr val="accent2"/>
            </a:effectRef>
            <a:fontRef idx="minor">
              <a:schemeClr val="tx1"/>
            </a:fontRef>
          </p:style>
        </p:cxnSp>
      </p:grpSp>
      <mc:AlternateContent xmlns:mc="http://schemas.openxmlformats.org/markup-compatibility/2006" xmlns:a14="http://schemas.microsoft.com/office/drawing/2010/main">
        <mc:Choice Requires="a14">
          <p:sp>
            <p:nvSpPr>
              <p:cNvPr id="24" name="Rectángulo 23">
                <a:extLst>
                  <a:ext uri="{FF2B5EF4-FFF2-40B4-BE49-F238E27FC236}">
                    <a16:creationId xmlns:a16="http://schemas.microsoft.com/office/drawing/2014/main" id="{5C06E2B0-124D-4C8B-BC37-FE6A8AA41E4E}"/>
                  </a:ext>
                </a:extLst>
              </p:cNvPr>
              <p:cNvSpPr/>
              <p:nvPr/>
            </p:nvSpPr>
            <p:spPr>
              <a:xfrm>
                <a:off x="45720" y="3417784"/>
                <a:ext cx="8256940" cy="6594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dirty="0" smtClean="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𝑥</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𝑖𝑛</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𝑅</m:t>
                          </m:r>
                          <m:r>
                            <a:rPr lang="es-ES" b="0" i="1" dirty="0" smtClean="0">
                              <a:latin typeface="Cambria Math" panose="02040503050406030204" pitchFamily="18" charset="0"/>
                            </a:rPr>
                            <m:t>2</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𝑖𝑛</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𝐼</m:t>
                          </m:r>
                        </m:e>
                        <m:sub>
                          <m:r>
                            <a:rPr lang="es-ES" b="0" i="1" dirty="0" smtClean="0">
                              <a:latin typeface="Cambria Math" panose="02040503050406030204" pitchFamily="18" charset="0"/>
                            </a:rPr>
                            <m:t>1</m:t>
                          </m:r>
                        </m:sub>
                      </m:sSub>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𝑖𝑛</m:t>
                          </m:r>
                        </m:sub>
                      </m:sSub>
                      <m:r>
                        <a:rPr lang="es-ES" b="0" i="1" dirty="0" smtClean="0">
                          <a:latin typeface="Cambria Math" panose="02040503050406030204" pitchFamily="18" charset="0"/>
                        </a:rPr>
                        <m:t>−</m:t>
                      </m:r>
                      <m:r>
                        <a:rPr lang="es-ES" i="1" dirty="0">
                          <a:latin typeface="Cambria Math" panose="02040503050406030204" pitchFamily="18" charset="0"/>
                        </a:rPr>
                        <m:t>𝑔</m:t>
                      </m:r>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𝑥</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b="0" i="1" dirty="0" smtClean="0">
                              <a:latin typeface="Cambria Math" panose="02040503050406030204" pitchFamily="18" charset="0"/>
                            </a:rPr>
                            <m:t>2</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𝑥</m:t>
                          </m:r>
                        </m:sub>
                      </m:sSub>
                      <m:d>
                        <m:dPr>
                          <m:ctrlPr>
                            <a:rPr lang="es-ES" b="0" i="1" dirty="0" smtClean="0">
                              <a:latin typeface="Cambria Math" panose="02040503050406030204" pitchFamily="18" charset="0"/>
                            </a:rPr>
                          </m:ctrlPr>
                        </m:dPr>
                        <m:e>
                          <m:r>
                            <a:rPr lang="es-ES" b="0" i="1" dirty="0" smtClean="0">
                              <a:latin typeface="Cambria Math" panose="02040503050406030204" pitchFamily="18" charset="0"/>
                            </a:rPr>
                            <m:t>1+</m:t>
                          </m:r>
                          <m:r>
                            <a:rPr lang="es-ES" b="0" i="1" dirty="0" smtClean="0">
                              <a:latin typeface="Cambria Math" panose="02040503050406030204" pitchFamily="18" charset="0"/>
                            </a:rPr>
                            <m:t>𝑔</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e>
                      </m:d>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𝑖𝑛</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𝑥</m:t>
                          </m:r>
                        </m:sub>
                      </m:sSub>
                      <m:r>
                        <a:rPr lang="es-ES" b="0" i="1" dirty="0" smtClean="0">
                          <a:latin typeface="Cambria Math" panose="02040503050406030204" pitchFamily="18" charset="0"/>
                        </a:rPr>
                        <m:t>=</m:t>
                      </m:r>
                      <m:f>
                        <m:fPr>
                          <m:ctrlPr>
                            <a:rPr lang="es-ES" b="0" i="1" dirty="0" smtClean="0">
                              <a:latin typeface="Cambria Math" panose="02040503050406030204" pitchFamily="18" charset="0"/>
                            </a:rPr>
                          </m:ctrlPr>
                        </m:fPr>
                        <m:num>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𝑖𝑛</m:t>
                              </m:r>
                            </m:sub>
                          </m:sSub>
                        </m:num>
                        <m:den>
                          <m:r>
                            <a:rPr lang="es-ES" b="0" i="1" dirty="0" smtClean="0">
                              <a:latin typeface="Cambria Math" panose="02040503050406030204" pitchFamily="18" charset="0"/>
                            </a:rPr>
                            <m:t>1+</m:t>
                          </m:r>
                          <m:r>
                            <a:rPr lang="es-ES" b="0" i="1" dirty="0" smtClean="0">
                              <a:latin typeface="Cambria Math" panose="02040503050406030204" pitchFamily="18" charset="0"/>
                            </a:rPr>
                            <m:t>𝑔</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den>
                      </m:f>
                    </m:oMath>
                  </m:oMathPara>
                </a14:m>
                <a:endParaRPr lang="es-ES" baseline="-25000" dirty="0"/>
              </a:p>
            </p:txBody>
          </p:sp>
        </mc:Choice>
        <mc:Fallback xmlns="">
          <p:sp>
            <p:nvSpPr>
              <p:cNvPr id="24" name="Rectángulo 23">
                <a:extLst>
                  <a:ext uri="{FF2B5EF4-FFF2-40B4-BE49-F238E27FC236}">
                    <a16:creationId xmlns:a16="http://schemas.microsoft.com/office/drawing/2014/main" id="{5C06E2B0-124D-4C8B-BC37-FE6A8AA41E4E}"/>
                  </a:ext>
                </a:extLst>
              </p:cNvPr>
              <p:cNvSpPr>
                <a:spLocks noRot="1" noChangeAspect="1" noMove="1" noResize="1" noEditPoints="1" noAdjustHandles="1" noChangeArrowheads="1" noChangeShapeType="1" noTextEdit="1"/>
              </p:cNvSpPr>
              <p:nvPr/>
            </p:nvSpPr>
            <p:spPr>
              <a:xfrm>
                <a:off x="45720" y="3417784"/>
                <a:ext cx="8256940" cy="659476"/>
              </a:xfrm>
              <a:prstGeom prst="rect">
                <a:avLst/>
              </a:prstGeom>
              <a:blipFill>
                <a:blip r:embed="rId6"/>
                <a:stretch>
                  <a:fillRect/>
                </a:stretch>
              </a:blipFill>
            </p:spPr>
            <p:txBody>
              <a:bodyPr/>
              <a:lstStyle/>
              <a:p>
                <a:r>
                  <a:rPr lang="es-ES">
                    <a:noFill/>
                  </a:rPr>
                  <a:t> </a:t>
                </a:r>
              </a:p>
            </p:txBody>
          </p:sp>
        </mc:Fallback>
      </mc:AlternateContent>
      <p:sp>
        <p:nvSpPr>
          <p:cNvPr id="19" name="Marcador de número de diapositiva 1">
            <a:extLst>
              <a:ext uri="{FF2B5EF4-FFF2-40B4-BE49-F238E27FC236}">
                <a16:creationId xmlns:a16="http://schemas.microsoft.com/office/drawing/2014/main" id="{320E11BF-75CE-4CB1-9783-A7BC7DBE9B1A}"/>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18</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80787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3B47B93-EF78-41D7-A440-78BE3E2BB0BD}"/>
              </a:ext>
            </a:extLst>
          </p:cNvPr>
          <p:cNvSpPr/>
          <p:nvPr/>
        </p:nvSpPr>
        <p:spPr>
          <a:xfrm>
            <a:off x="45720" y="762869"/>
            <a:ext cx="9052560" cy="523220"/>
          </a:xfrm>
          <a:prstGeom prst="rect">
            <a:avLst/>
          </a:prstGeom>
        </p:spPr>
        <p:txBody>
          <a:bodyPr wrap="square">
            <a:spAutoFit/>
          </a:bodyPr>
          <a:lstStyle/>
          <a:p>
            <a:r>
              <a:rPr lang="es-ES" sz="1400" b="1" dirty="0"/>
              <a:t>Problema 5. </a:t>
            </a:r>
            <a:r>
              <a:rPr lang="es-ES" sz="1400" dirty="0"/>
              <a:t>Hallar el circuito equivalente de Thévenin en bornes del diodo, siendo R1 = 6 k</a:t>
            </a:r>
            <a:r>
              <a:rPr lang="el-GR" sz="1400" dirty="0"/>
              <a:t>Ω</a:t>
            </a:r>
            <a:r>
              <a:rPr lang="es-ES" sz="1400" dirty="0"/>
              <a:t>, R2</a:t>
            </a:r>
            <a:r>
              <a:rPr lang="pl-PL" sz="1400" dirty="0"/>
              <a:t>= 4 </a:t>
            </a:r>
            <a:r>
              <a:rPr lang="es-ES" sz="1400" dirty="0"/>
              <a:t>k</a:t>
            </a:r>
            <a:r>
              <a:rPr lang="el-GR" sz="1400" dirty="0"/>
              <a:t> Ω</a:t>
            </a:r>
            <a:r>
              <a:rPr lang="es-ES" sz="1400" dirty="0"/>
              <a:t>,</a:t>
            </a:r>
            <a:r>
              <a:rPr lang="pl-PL" sz="1400" dirty="0"/>
              <a:t> R3 = 0.9 k</a:t>
            </a:r>
            <a:r>
              <a:rPr lang="el-GR" sz="1400" dirty="0"/>
              <a:t> Ω</a:t>
            </a:r>
            <a:r>
              <a:rPr lang="es-ES" sz="1400" dirty="0"/>
              <a:t>,</a:t>
            </a:r>
            <a:r>
              <a:rPr lang="pl-PL" sz="1400" dirty="0"/>
              <a:t> V1 =10 V.</a:t>
            </a:r>
            <a:endParaRPr lang="es-ES" sz="1400" dirty="0"/>
          </a:p>
        </p:txBody>
      </p:sp>
      <p:pic>
        <p:nvPicPr>
          <p:cNvPr id="5" name="Imagen 4">
            <a:extLst>
              <a:ext uri="{FF2B5EF4-FFF2-40B4-BE49-F238E27FC236}">
                <a16:creationId xmlns:a16="http://schemas.microsoft.com/office/drawing/2014/main" id="{C4EE5E7A-9BC1-43AC-BBA6-5FCCB558878E}"/>
              </a:ext>
            </a:extLst>
          </p:cNvPr>
          <p:cNvPicPr>
            <a:picLocks noChangeAspect="1"/>
          </p:cNvPicPr>
          <p:nvPr/>
        </p:nvPicPr>
        <p:blipFill>
          <a:blip r:embed="rId2"/>
          <a:stretch>
            <a:fillRect/>
          </a:stretch>
        </p:blipFill>
        <p:spPr>
          <a:xfrm>
            <a:off x="166629" y="1409200"/>
            <a:ext cx="2841897" cy="1921229"/>
          </a:xfrm>
          <a:prstGeom prst="rect">
            <a:avLst/>
          </a:prstGeom>
        </p:spPr>
      </p:pic>
      <p:sp>
        <p:nvSpPr>
          <p:cNvPr id="6" name="CuadroTexto 5">
            <a:extLst>
              <a:ext uri="{FF2B5EF4-FFF2-40B4-BE49-F238E27FC236}">
                <a16:creationId xmlns:a16="http://schemas.microsoft.com/office/drawing/2014/main" id="{CFD4E984-DF4C-45C2-934E-C553519AEE79}"/>
              </a:ext>
            </a:extLst>
          </p:cNvPr>
          <p:cNvSpPr txBox="1"/>
          <p:nvPr/>
        </p:nvSpPr>
        <p:spPr>
          <a:xfrm>
            <a:off x="3129435" y="1585519"/>
            <a:ext cx="5968845" cy="523220"/>
          </a:xfrm>
          <a:prstGeom prst="rect">
            <a:avLst/>
          </a:prstGeom>
          <a:noFill/>
        </p:spPr>
        <p:txBody>
          <a:bodyPr wrap="square" rtlCol="0">
            <a:spAutoFit/>
          </a:bodyPr>
          <a:lstStyle/>
          <a:p>
            <a:r>
              <a:rPr lang="es-ES" sz="1400" dirty="0"/>
              <a:t>Como queremos obtener el equivalente en bornes del diodo, quitamos el diodo y calculamos Thévenin entre el punto 1 y 2:</a:t>
            </a:r>
          </a:p>
        </p:txBody>
      </p:sp>
      <p:pic>
        <p:nvPicPr>
          <p:cNvPr id="7" name="Imagen 6">
            <a:extLst>
              <a:ext uri="{FF2B5EF4-FFF2-40B4-BE49-F238E27FC236}">
                <a16:creationId xmlns:a16="http://schemas.microsoft.com/office/drawing/2014/main" id="{5825DBF5-0127-4A1F-B4F9-F31D54432087}"/>
              </a:ext>
            </a:extLst>
          </p:cNvPr>
          <p:cNvPicPr>
            <a:picLocks noChangeAspect="1"/>
          </p:cNvPicPr>
          <p:nvPr/>
        </p:nvPicPr>
        <p:blipFill>
          <a:blip r:embed="rId2"/>
          <a:stretch>
            <a:fillRect/>
          </a:stretch>
        </p:blipFill>
        <p:spPr>
          <a:xfrm>
            <a:off x="4275732" y="2048710"/>
            <a:ext cx="2841897" cy="1921229"/>
          </a:xfrm>
          <a:prstGeom prst="rect">
            <a:avLst/>
          </a:prstGeom>
        </p:spPr>
      </p:pic>
      <p:sp>
        <p:nvSpPr>
          <p:cNvPr id="8" name="Rectángulo 7">
            <a:extLst>
              <a:ext uri="{FF2B5EF4-FFF2-40B4-BE49-F238E27FC236}">
                <a16:creationId xmlns:a16="http://schemas.microsoft.com/office/drawing/2014/main" id="{19CEE1A8-0493-4523-AB62-B71F100F4E57}"/>
              </a:ext>
            </a:extLst>
          </p:cNvPr>
          <p:cNvSpPr/>
          <p:nvPr/>
        </p:nvSpPr>
        <p:spPr>
          <a:xfrm>
            <a:off x="5212935" y="2973936"/>
            <a:ext cx="1324598" cy="5232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9" name="CuadroTexto 8">
            <a:extLst>
              <a:ext uri="{FF2B5EF4-FFF2-40B4-BE49-F238E27FC236}">
                <a16:creationId xmlns:a16="http://schemas.microsoft.com/office/drawing/2014/main" id="{EB040999-D266-4CDB-B71E-AFBCD734398D}"/>
              </a:ext>
            </a:extLst>
          </p:cNvPr>
          <p:cNvSpPr txBox="1"/>
          <p:nvPr/>
        </p:nvSpPr>
        <p:spPr>
          <a:xfrm>
            <a:off x="166629" y="4019120"/>
            <a:ext cx="8122792" cy="523220"/>
          </a:xfrm>
          <a:prstGeom prst="rect">
            <a:avLst/>
          </a:prstGeom>
          <a:noFill/>
        </p:spPr>
        <p:txBody>
          <a:bodyPr wrap="square" rtlCol="0">
            <a:spAutoFit/>
          </a:bodyPr>
          <a:lstStyle/>
          <a:p>
            <a:r>
              <a:rPr lang="es-ES" sz="1400" dirty="0"/>
              <a:t>Obtenemos V</a:t>
            </a:r>
            <a:r>
              <a:rPr lang="es-ES" sz="1400" baseline="-25000" dirty="0"/>
              <a:t>OC</a:t>
            </a:r>
            <a:r>
              <a:rPr lang="es-ES" sz="1400" dirty="0"/>
              <a:t>= V</a:t>
            </a:r>
            <a:r>
              <a:rPr lang="es-ES" sz="1400" baseline="-25000" dirty="0"/>
              <a:t>12</a:t>
            </a:r>
            <a:r>
              <a:rPr lang="es-ES" sz="1400" dirty="0"/>
              <a:t>. Como por R3 no circula corriente, V</a:t>
            </a:r>
            <a:r>
              <a:rPr lang="es-ES" sz="1400" baseline="-25000" dirty="0"/>
              <a:t>R3</a:t>
            </a:r>
            <a:r>
              <a:rPr lang="es-ES" sz="1400" dirty="0"/>
              <a:t>=0 y por lo tanto V</a:t>
            </a:r>
            <a:r>
              <a:rPr lang="es-ES" sz="1400" baseline="-25000" dirty="0"/>
              <a:t>12 </a:t>
            </a:r>
            <a:r>
              <a:rPr lang="es-ES" sz="1400" dirty="0"/>
              <a:t>= V</a:t>
            </a:r>
            <a:r>
              <a:rPr lang="es-ES" sz="1400" baseline="-25000" dirty="0"/>
              <a:t>R2</a:t>
            </a:r>
            <a:r>
              <a:rPr lang="es-ES" sz="1400" dirty="0"/>
              <a:t>. Para obtener esta tensión empleamos la fórmula del divisor de tensión:  </a:t>
            </a:r>
            <a:endParaRPr lang="es-ES" sz="1400" baseline="-25000" dirty="0"/>
          </a:p>
        </p:txBody>
      </p:sp>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AF034EAC-6615-4D10-9082-6513191D5BD3}"/>
                  </a:ext>
                </a:extLst>
              </p:cNvPr>
              <p:cNvSpPr txBox="1"/>
              <p:nvPr/>
            </p:nvSpPr>
            <p:spPr>
              <a:xfrm>
                <a:off x="359407" y="4591521"/>
                <a:ext cx="3079433" cy="56470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𝑅</m:t>
                          </m:r>
                          <m:r>
                            <a:rPr lang="es-ES" b="0" i="1" smtClean="0">
                              <a:latin typeface="Cambria Math" panose="02040503050406030204" pitchFamily="18" charset="0"/>
                            </a:rPr>
                            <m:t>2</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1</m:t>
                              </m:r>
                            </m:sub>
                          </m:sSub>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2</m:t>
                              </m:r>
                            </m:sub>
                          </m:sSub>
                        </m:num>
                        <m:den>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2</m:t>
                              </m:r>
                            </m:sub>
                          </m:sSub>
                        </m:den>
                      </m:f>
                      <m:r>
                        <a:rPr lang="es-ES" b="0" i="1" smtClean="0">
                          <a:latin typeface="Cambria Math" panose="02040503050406030204" pitchFamily="18" charset="0"/>
                        </a:rPr>
                        <m:t>=10∗</m:t>
                      </m:r>
                      <m:f>
                        <m:fPr>
                          <m:ctrlPr>
                            <a:rPr lang="es-ES" b="0" i="1" smtClean="0">
                              <a:latin typeface="Cambria Math" panose="02040503050406030204" pitchFamily="18" charset="0"/>
                            </a:rPr>
                          </m:ctrlPr>
                        </m:fPr>
                        <m:num>
                          <m:r>
                            <a:rPr lang="es-ES" b="0" i="1" smtClean="0">
                              <a:latin typeface="Cambria Math" panose="02040503050406030204" pitchFamily="18" charset="0"/>
                            </a:rPr>
                            <m:t>4</m:t>
                          </m:r>
                        </m:num>
                        <m:den>
                          <m:r>
                            <a:rPr lang="es-ES" b="0" i="1" smtClean="0">
                              <a:latin typeface="Cambria Math" panose="02040503050406030204" pitchFamily="18" charset="0"/>
                            </a:rPr>
                            <m:t>10</m:t>
                          </m:r>
                        </m:den>
                      </m:f>
                      <m:r>
                        <a:rPr lang="es-ES" b="0" i="1" smtClean="0">
                          <a:latin typeface="Cambria Math" panose="02040503050406030204" pitchFamily="18" charset="0"/>
                        </a:rPr>
                        <m:t>=4</m:t>
                      </m:r>
                      <m:r>
                        <a:rPr lang="es-ES" b="0" i="1" smtClean="0">
                          <a:latin typeface="Cambria Math" panose="02040503050406030204" pitchFamily="18" charset="0"/>
                        </a:rPr>
                        <m:t>𝑉</m:t>
                      </m:r>
                    </m:oMath>
                  </m:oMathPara>
                </a14:m>
                <a:endParaRPr lang="es-ES" dirty="0"/>
              </a:p>
            </p:txBody>
          </p:sp>
        </mc:Choice>
        <mc:Fallback xmlns="">
          <p:sp>
            <p:nvSpPr>
              <p:cNvPr id="10" name="CuadroTexto 9">
                <a:extLst>
                  <a:ext uri="{FF2B5EF4-FFF2-40B4-BE49-F238E27FC236}">
                    <a16:creationId xmlns:a16="http://schemas.microsoft.com/office/drawing/2014/main" id="{AF034EAC-6615-4D10-9082-6513191D5BD3}"/>
                  </a:ext>
                </a:extLst>
              </p:cNvPr>
              <p:cNvSpPr txBox="1">
                <a:spLocks noRot="1" noChangeAspect="1" noMove="1" noResize="1" noEditPoints="1" noAdjustHandles="1" noChangeArrowheads="1" noChangeShapeType="1" noTextEdit="1"/>
              </p:cNvSpPr>
              <p:nvPr/>
            </p:nvSpPr>
            <p:spPr>
              <a:xfrm>
                <a:off x="359407" y="4591521"/>
                <a:ext cx="3079433" cy="564706"/>
              </a:xfrm>
              <a:prstGeom prst="rect">
                <a:avLst/>
              </a:prstGeom>
              <a:blipFill>
                <a:blip r:embed="rId3"/>
                <a:stretch>
                  <a:fillRect/>
                </a:stretch>
              </a:blipFill>
            </p:spPr>
            <p:txBody>
              <a:bodyPr/>
              <a:lstStyle/>
              <a:p>
                <a:r>
                  <a:rPr lang="es-ES">
                    <a:noFill/>
                  </a:rPr>
                  <a:t> </a:t>
                </a:r>
              </a:p>
            </p:txBody>
          </p:sp>
        </mc:Fallback>
      </mc:AlternateContent>
      <p:sp>
        <p:nvSpPr>
          <p:cNvPr id="11" name="CuadroTexto 10">
            <a:extLst>
              <a:ext uri="{FF2B5EF4-FFF2-40B4-BE49-F238E27FC236}">
                <a16:creationId xmlns:a16="http://schemas.microsoft.com/office/drawing/2014/main" id="{989E899A-5F83-462A-BE43-FBDA2BD3FB30}"/>
              </a:ext>
            </a:extLst>
          </p:cNvPr>
          <p:cNvSpPr txBox="1"/>
          <p:nvPr/>
        </p:nvSpPr>
        <p:spPr>
          <a:xfrm>
            <a:off x="214336" y="5205408"/>
            <a:ext cx="8122792" cy="523220"/>
          </a:xfrm>
          <a:prstGeom prst="rect">
            <a:avLst/>
          </a:prstGeom>
          <a:noFill/>
        </p:spPr>
        <p:txBody>
          <a:bodyPr wrap="square" rtlCol="0">
            <a:spAutoFit/>
          </a:bodyPr>
          <a:lstStyle/>
          <a:p>
            <a:r>
              <a:rPr lang="es-ES" sz="1400" dirty="0"/>
              <a:t>Para calcular </a:t>
            </a:r>
            <a:r>
              <a:rPr lang="es-ES" sz="1400" dirty="0" err="1"/>
              <a:t>Rth</a:t>
            </a:r>
            <a:r>
              <a:rPr lang="es-ES" sz="1400" dirty="0"/>
              <a:t> podemos anular la fuente y calcular la resistencia equivalente del circuito. Al anular V1, R2 y R1 están en paralelo, y el resultado en serie con R3:</a:t>
            </a:r>
            <a:endParaRPr lang="es-ES" sz="1400" baseline="-25000" dirty="0"/>
          </a:p>
        </p:txBody>
      </p:sp>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A848E841-DCE4-4F1E-8D20-F3257FAAC5AB}"/>
                  </a:ext>
                </a:extLst>
              </p:cNvPr>
              <p:cNvSpPr txBox="1"/>
              <p:nvPr/>
            </p:nvSpPr>
            <p:spPr>
              <a:xfrm>
                <a:off x="302161" y="5777809"/>
                <a:ext cx="2570832" cy="5250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m:rPr>
                              <m:sty m:val="p"/>
                            </m:rPr>
                            <a:rPr lang="es-ES" b="0" i="1" smtClean="0">
                              <a:latin typeface="Cambria Math" panose="02040503050406030204" pitchFamily="18" charset="0"/>
                            </a:rPr>
                            <m:t>R</m:t>
                          </m:r>
                        </m:e>
                        <m:sub>
                          <m:r>
                            <a:rPr lang="es-ES" b="0" i="1" smtClean="0">
                              <a:latin typeface="Cambria Math" panose="02040503050406030204" pitchFamily="18" charset="0"/>
                            </a:rPr>
                            <m:t>2</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6∗4</m:t>
                          </m:r>
                        </m:num>
                        <m:den>
                          <m:r>
                            <a:rPr lang="es-ES" b="0" i="1" smtClean="0">
                              <a:latin typeface="Cambria Math" panose="02040503050406030204" pitchFamily="18" charset="0"/>
                            </a:rPr>
                            <m:t>6+4</m:t>
                          </m:r>
                        </m:den>
                      </m:f>
                      <m:r>
                        <a:rPr lang="es-ES" b="0" i="1" smtClean="0">
                          <a:latin typeface="Cambria Math" panose="02040503050406030204" pitchFamily="18" charset="0"/>
                        </a:rPr>
                        <m:t>=2.4 </m:t>
                      </m:r>
                      <m:r>
                        <a:rPr lang="es-ES" b="0" i="1" smtClean="0">
                          <a:latin typeface="Cambria Math" panose="02040503050406030204" pitchFamily="18" charset="0"/>
                        </a:rPr>
                        <m:t>𝑘</m:t>
                      </m:r>
                      <m:r>
                        <m:rPr>
                          <m:nor/>
                        </m:rPr>
                        <a:rPr lang="el-GR" dirty="0" smtClean="0">
                          <a:ea typeface="Cambria Math" panose="02040503050406030204" pitchFamily="18" charset="0"/>
                        </a:rPr>
                        <m:t>Ω</m:t>
                      </m:r>
                    </m:oMath>
                  </m:oMathPara>
                </a14:m>
                <a:endParaRPr lang="es-ES" dirty="0"/>
              </a:p>
            </p:txBody>
          </p:sp>
        </mc:Choice>
        <mc:Fallback xmlns="">
          <p:sp>
            <p:nvSpPr>
              <p:cNvPr id="12" name="CuadroTexto 11">
                <a:extLst>
                  <a:ext uri="{FF2B5EF4-FFF2-40B4-BE49-F238E27FC236}">
                    <a16:creationId xmlns:a16="http://schemas.microsoft.com/office/drawing/2014/main" id="{A848E841-DCE4-4F1E-8D20-F3257FAAC5AB}"/>
                  </a:ext>
                </a:extLst>
              </p:cNvPr>
              <p:cNvSpPr txBox="1">
                <a:spLocks noRot="1" noChangeAspect="1" noMove="1" noResize="1" noEditPoints="1" noAdjustHandles="1" noChangeArrowheads="1" noChangeShapeType="1" noTextEdit="1"/>
              </p:cNvSpPr>
              <p:nvPr/>
            </p:nvSpPr>
            <p:spPr>
              <a:xfrm>
                <a:off x="302161" y="5777809"/>
                <a:ext cx="2570832" cy="525016"/>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A6846750-EC72-45EE-80A1-7750EC1B8BB5}"/>
                  </a:ext>
                </a:extLst>
              </p:cNvPr>
              <p:cNvSpPr txBox="1"/>
              <p:nvPr/>
            </p:nvSpPr>
            <p:spPr>
              <a:xfrm>
                <a:off x="3543025" y="5777809"/>
                <a:ext cx="416402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𝑇𝐻</m:t>
                              </m:r>
                            </m:sub>
                          </m:sSub>
                          <m:r>
                            <a:rPr lang="es-ES" b="0" i="1" smtClean="0">
                              <a:latin typeface="Cambria Math" panose="02040503050406030204" pitchFamily="18" charset="0"/>
                            </a:rPr>
                            <m:t>=</m:t>
                          </m:r>
                          <m:r>
                            <a:rPr lang="es-ES" b="0" i="1" smtClean="0">
                              <a:latin typeface="Cambria Math" panose="02040503050406030204" pitchFamily="18" charset="0"/>
                            </a:rPr>
                            <m:t>𝑅</m:t>
                          </m:r>
                        </m:e>
                        <m:sub>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m:rPr>
                              <m:sty m:val="p"/>
                            </m:rPr>
                            <a:rPr lang="es-ES" b="0" i="1" smtClean="0">
                              <a:latin typeface="Cambria Math" panose="02040503050406030204" pitchFamily="18" charset="0"/>
                            </a:rPr>
                            <m:t>R</m:t>
                          </m:r>
                        </m:e>
                        <m:sub>
                          <m:r>
                            <a:rPr lang="es-ES" b="0" i="1" smtClean="0">
                              <a:latin typeface="Cambria Math" panose="02040503050406030204" pitchFamily="18" charset="0"/>
                            </a:rPr>
                            <m:t>2</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3</m:t>
                          </m:r>
                        </m:sub>
                      </m:sSub>
                      <m:r>
                        <a:rPr lang="es-ES" b="0" i="1" smtClean="0">
                          <a:latin typeface="Cambria Math" panose="02040503050406030204" pitchFamily="18" charset="0"/>
                        </a:rPr>
                        <m:t>=2.4+0.9=3.3 </m:t>
                      </m:r>
                      <m:r>
                        <a:rPr lang="es-ES" b="0" i="1" smtClean="0">
                          <a:latin typeface="Cambria Math" panose="02040503050406030204" pitchFamily="18" charset="0"/>
                        </a:rPr>
                        <m:t>𝑘</m:t>
                      </m:r>
                      <m:r>
                        <m:rPr>
                          <m:nor/>
                        </m:rPr>
                        <a:rPr lang="el-GR" dirty="0" smtClean="0">
                          <a:ea typeface="Cambria Math" panose="02040503050406030204" pitchFamily="18" charset="0"/>
                        </a:rPr>
                        <m:t>Ω</m:t>
                      </m:r>
                    </m:oMath>
                  </m:oMathPara>
                </a14:m>
                <a:endParaRPr lang="es-ES" dirty="0"/>
              </a:p>
            </p:txBody>
          </p:sp>
        </mc:Choice>
        <mc:Fallback xmlns="">
          <p:sp>
            <p:nvSpPr>
              <p:cNvPr id="13" name="CuadroTexto 12">
                <a:extLst>
                  <a:ext uri="{FF2B5EF4-FFF2-40B4-BE49-F238E27FC236}">
                    <a16:creationId xmlns:a16="http://schemas.microsoft.com/office/drawing/2014/main" id="{A6846750-EC72-45EE-80A1-7750EC1B8BB5}"/>
                  </a:ext>
                </a:extLst>
              </p:cNvPr>
              <p:cNvSpPr txBox="1">
                <a:spLocks noRot="1" noChangeAspect="1" noMove="1" noResize="1" noEditPoints="1" noAdjustHandles="1" noChangeArrowheads="1" noChangeShapeType="1" noTextEdit="1"/>
              </p:cNvSpPr>
              <p:nvPr/>
            </p:nvSpPr>
            <p:spPr>
              <a:xfrm>
                <a:off x="3543025" y="5777809"/>
                <a:ext cx="4164025" cy="276999"/>
              </a:xfrm>
              <a:prstGeom prst="rect">
                <a:avLst/>
              </a:prstGeom>
              <a:blipFill>
                <a:blip r:embed="rId5"/>
                <a:stretch>
                  <a:fillRect l="-586" r="-878" b="-37778"/>
                </a:stretch>
              </a:blipFill>
            </p:spPr>
            <p:txBody>
              <a:bodyPr/>
              <a:lstStyle/>
              <a:p>
                <a:r>
                  <a:rPr lang="es-ES">
                    <a:noFill/>
                  </a:rPr>
                  <a:t> </a:t>
                </a:r>
              </a:p>
            </p:txBody>
          </p:sp>
        </mc:Fallback>
      </mc:AlternateContent>
      <p:sp>
        <p:nvSpPr>
          <p:cNvPr id="2" name="CuadroTexto 1">
            <a:extLst>
              <a:ext uri="{FF2B5EF4-FFF2-40B4-BE49-F238E27FC236}">
                <a16:creationId xmlns:a16="http://schemas.microsoft.com/office/drawing/2014/main" id="{F9B9A7C6-D856-4CC6-A43F-7EED9C816B73}"/>
              </a:ext>
            </a:extLst>
          </p:cNvPr>
          <p:cNvSpPr txBox="1"/>
          <p:nvPr/>
        </p:nvSpPr>
        <p:spPr>
          <a:xfrm>
            <a:off x="4116073" y="2346614"/>
            <a:ext cx="319318" cy="646331"/>
          </a:xfrm>
          <a:prstGeom prst="rect">
            <a:avLst/>
          </a:prstGeom>
          <a:noFill/>
        </p:spPr>
        <p:txBody>
          <a:bodyPr wrap="none" rtlCol="0">
            <a:spAutoFit/>
          </a:bodyPr>
          <a:lstStyle/>
          <a:p>
            <a:r>
              <a:rPr lang="es-ES" dirty="0"/>
              <a:t>+</a:t>
            </a:r>
          </a:p>
          <a:p>
            <a:r>
              <a:rPr lang="es-ES" dirty="0"/>
              <a:t>-</a:t>
            </a:r>
          </a:p>
        </p:txBody>
      </p:sp>
      <p:sp>
        <p:nvSpPr>
          <p:cNvPr id="14" name="CuadroTexto 13">
            <a:extLst>
              <a:ext uri="{FF2B5EF4-FFF2-40B4-BE49-F238E27FC236}">
                <a16:creationId xmlns:a16="http://schemas.microsoft.com/office/drawing/2014/main" id="{CA24AC56-D3B3-460F-A034-C259190F5B96}"/>
              </a:ext>
            </a:extLst>
          </p:cNvPr>
          <p:cNvSpPr txBox="1"/>
          <p:nvPr/>
        </p:nvSpPr>
        <p:spPr>
          <a:xfrm>
            <a:off x="5822189" y="2286120"/>
            <a:ext cx="583335" cy="369332"/>
          </a:xfrm>
          <a:prstGeom prst="rect">
            <a:avLst/>
          </a:prstGeom>
          <a:noFill/>
        </p:spPr>
        <p:txBody>
          <a:bodyPr wrap="square" rtlCol="0">
            <a:spAutoFit/>
          </a:bodyPr>
          <a:lstStyle/>
          <a:p>
            <a:r>
              <a:rPr lang="es-ES" dirty="0"/>
              <a:t>-  +</a:t>
            </a:r>
          </a:p>
        </p:txBody>
      </p:sp>
      <p:sp>
        <p:nvSpPr>
          <p:cNvPr id="15" name="Marcador de número de diapositiva 1">
            <a:extLst>
              <a:ext uri="{FF2B5EF4-FFF2-40B4-BE49-F238E27FC236}">
                <a16:creationId xmlns:a16="http://schemas.microsoft.com/office/drawing/2014/main" id="{74B618C1-0ECC-4570-98EF-9A0C16FB6EA4}"/>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19</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958317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CustomShape 1"/>
          <p:cNvSpPr/>
          <p:nvPr/>
        </p:nvSpPr>
        <p:spPr>
          <a:xfrm>
            <a:off x="0" y="3276720"/>
            <a:ext cx="2819520" cy="685800"/>
          </a:xfrm>
          <a:prstGeom prst="rect">
            <a:avLst/>
          </a:prstGeom>
          <a:solidFill>
            <a:srgbClr val="FFFFFF"/>
          </a:solidFill>
          <a:ln>
            <a:noFill/>
          </a:ln>
        </p:spPr>
        <p:style>
          <a:lnRef idx="0">
            <a:scrgbClr r="0" g="0" b="0"/>
          </a:lnRef>
          <a:fillRef idx="0">
            <a:scrgbClr r="0" g="0" b="0"/>
          </a:fillRef>
          <a:effectRef idx="0">
            <a:scrgbClr r="0" g="0" b="0"/>
          </a:effectRef>
          <a:fontRef idx="minor"/>
        </p:style>
      </p:sp>
      <p:sp>
        <p:nvSpPr>
          <p:cNvPr id="98" name="CustomShape 2"/>
          <p:cNvSpPr/>
          <p:nvPr/>
        </p:nvSpPr>
        <p:spPr>
          <a:xfrm>
            <a:off x="0" y="2205000"/>
            <a:ext cx="228600" cy="2879640"/>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99" name="CustomShape 3"/>
          <p:cNvSpPr/>
          <p:nvPr/>
        </p:nvSpPr>
        <p:spPr>
          <a:xfrm>
            <a:off x="367354" y="3276720"/>
            <a:ext cx="1557240" cy="5814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s-ES" sz="3200" spc="-1" dirty="0">
                <a:solidFill>
                  <a:srgbClr val="808080"/>
                </a:solidFill>
                <a:uFill>
                  <a:solidFill>
                    <a:srgbClr val="FFFFFF"/>
                  </a:solidFill>
                </a:uFill>
                <a:latin typeface="45 Helvetica Light"/>
              </a:rPr>
              <a:t>Temario</a:t>
            </a:r>
            <a:endParaRPr lang="es-ES" sz="2400" spc="-1" dirty="0">
              <a:solidFill>
                <a:srgbClr val="000000"/>
              </a:solidFill>
              <a:uFill>
                <a:solidFill>
                  <a:srgbClr val="FFFFFF"/>
                </a:solidFill>
              </a:uFill>
              <a:latin typeface="Arial"/>
            </a:endParaRPr>
          </a:p>
        </p:txBody>
      </p:sp>
      <p:sp>
        <p:nvSpPr>
          <p:cNvPr id="101" name="CustomShape 5"/>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70BB04AF-0C8D-442C-BDFF-536785ECA8A4}" type="slidenum">
              <a:rPr lang="es-ES" sz="1400" spc="-1">
                <a:solidFill>
                  <a:srgbClr val="FFFFFF"/>
                </a:solidFill>
                <a:uFill>
                  <a:solidFill>
                    <a:srgbClr val="FFFFFF"/>
                  </a:solidFill>
                </a:uFill>
                <a:latin typeface="Arial"/>
                <a:ea typeface="Arial"/>
              </a:rPr>
              <a:t>2</a:t>
            </a:fld>
            <a:endParaRPr lang="es-ES" sz="2400" spc="-1" dirty="0">
              <a:solidFill>
                <a:srgbClr val="000000"/>
              </a:solidFill>
              <a:uFill>
                <a:solidFill>
                  <a:srgbClr val="FFFFFF"/>
                </a:solidFill>
              </a:uFill>
              <a:latin typeface="Arial"/>
            </a:endParaRPr>
          </a:p>
        </p:txBody>
      </p:sp>
      <p:sp>
        <p:nvSpPr>
          <p:cNvPr id="7" name="CustomShape 4">
            <a:extLst>
              <a:ext uri="{FF2B5EF4-FFF2-40B4-BE49-F238E27FC236}">
                <a16:creationId xmlns:a16="http://schemas.microsoft.com/office/drawing/2014/main" id="{B47984AF-05EE-6D16-7705-26D6EF6417E3}"/>
              </a:ext>
            </a:extLst>
          </p:cNvPr>
          <p:cNvSpPr/>
          <p:nvPr/>
        </p:nvSpPr>
        <p:spPr>
          <a:xfrm>
            <a:off x="2436857" y="1355597"/>
            <a:ext cx="6524623" cy="5005046"/>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marL="342720" indent="-342720">
              <a:lnSpc>
                <a:spcPct val="110000"/>
              </a:lnSpc>
              <a:spcBef>
                <a:spcPts val="550"/>
              </a:spcBef>
            </a:pPr>
            <a:r>
              <a:rPr lang="es-ES" b="1" spc="-1" dirty="0">
                <a:solidFill>
                  <a:srgbClr val="000000"/>
                </a:solidFill>
                <a:latin typeface="Arial"/>
                <a:ea typeface="Arial"/>
              </a:rPr>
              <a:t>Bloque I. Fundamentos </a:t>
            </a:r>
            <a:r>
              <a:rPr lang="es-ES" b="1" spc="-1" dirty="0">
                <a:solidFill>
                  <a:srgbClr val="000000"/>
                </a:solidFill>
                <a:ea typeface="Arial"/>
              </a:rPr>
              <a:t>Electrónica </a:t>
            </a:r>
            <a:endParaRPr lang="es-ES" spc="-1" dirty="0">
              <a:solidFill>
                <a:srgbClr val="000000"/>
              </a:solidFill>
              <a:latin typeface="Times New Roman"/>
            </a:endParaRPr>
          </a:p>
          <a:p>
            <a:pPr marL="1257120" lvl="2" indent="-342720">
              <a:spcBef>
                <a:spcPts val="473"/>
              </a:spcBef>
              <a:buClr>
                <a:srgbClr val="000000"/>
              </a:buClr>
              <a:buFont typeface="Helvetica"/>
              <a:buChar char="•"/>
            </a:pPr>
            <a:r>
              <a:rPr lang="es-ES" spc="-1" dirty="0">
                <a:solidFill>
                  <a:srgbClr val="000000"/>
                </a:solidFill>
                <a:latin typeface="Arial"/>
                <a:ea typeface="Arial"/>
              </a:rPr>
              <a:t>Tema 1. Teoría de circuitos DC y AC.</a:t>
            </a:r>
            <a:endParaRPr lang="es-ES" spc="-1" dirty="0">
              <a:solidFill>
                <a:srgbClr val="000000"/>
              </a:solidFill>
              <a:latin typeface="Times New Roman"/>
            </a:endParaRPr>
          </a:p>
          <a:p>
            <a:pPr marL="1257120" lvl="2" indent="-342720">
              <a:lnSpc>
                <a:spcPct val="110000"/>
              </a:lnSpc>
              <a:spcBef>
                <a:spcPts val="499"/>
              </a:spcBef>
              <a:buClr>
                <a:srgbClr val="000000"/>
              </a:buClr>
              <a:buFont typeface="Helvetica"/>
              <a:buChar char="•"/>
            </a:pPr>
            <a:r>
              <a:rPr lang="es-ES" spc="-1" dirty="0">
                <a:solidFill>
                  <a:srgbClr val="000000"/>
                </a:solidFill>
                <a:latin typeface="Arial"/>
              </a:rPr>
              <a:t>Tema 2. Trifásica </a:t>
            </a:r>
          </a:p>
          <a:p>
            <a:pPr marL="1257120" lvl="2" indent="-342720">
              <a:lnSpc>
                <a:spcPct val="110000"/>
              </a:lnSpc>
              <a:spcBef>
                <a:spcPts val="499"/>
              </a:spcBef>
              <a:buClr>
                <a:srgbClr val="000000"/>
              </a:buClr>
              <a:buFont typeface="Helvetica"/>
              <a:buChar char="•"/>
            </a:pPr>
            <a:r>
              <a:rPr lang="es-ES" spc="-1" dirty="0">
                <a:solidFill>
                  <a:schemeClr val="tx1">
                    <a:lumMod val="50000"/>
                    <a:lumOff val="50000"/>
                  </a:schemeClr>
                </a:solidFill>
                <a:latin typeface="Arial"/>
              </a:rPr>
              <a:t>Tema 3. Máquinas eléctricas.. </a:t>
            </a:r>
          </a:p>
          <a:p>
            <a:pPr marL="342720" indent="-342720">
              <a:lnSpc>
                <a:spcPct val="110000"/>
              </a:lnSpc>
              <a:spcBef>
                <a:spcPts val="550"/>
              </a:spcBef>
            </a:pPr>
            <a:r>
              <a:rPr lang="es-ES" b="1" spc="-1" dirty="0">
                <a:solidFill>
                  <a:srgbClr val="000000"/>
                </a:solidFill>
                <a:latin typeface="Arial"/>
                <a:ea typeface="Arial"/>
              </a:rPr>
              <a:t>Bloque II. Electrónica Analógica: electrónica de semiconductores</a:t>
            </a:r>
          </a:p>
          <a:p>
            <a:pPr marL="1257120" lvl="2" indent="-342720">
              <a:lnSpc>
                <a:spcPct val="110000"/>
              </a:lnSpc>
              <a:spcBef>
                <a:spcPts val="499"/>
              </a:spcBef>
              <a:buClr>
                <a:srgbClr val="000000"/>
              </a:buClr>
              <a:buFont typeface="Helvetica"/>
              <a:buChar char="•"/>
            </a:pPr>
            <a:r>
              <a:rPr lang="es-ES" spc="-1" dirty="0">
                <a:solidFill>
                  <a:srgbClr val="000000"/>
                </a:solidFill>
                <a:latin typeface="Arial"/>
              </a:rPr>
              <a:t>Tema 4. Amplificador Operacional. Amplificación y ganancia</a:t>
            </a:r>
          </a:p>
          <a:p>
            <a:pPr marL="1257120" lvl="2" indent="-342720">
              <a:lnSpc>
                <a:spcPct val="110000"/>
              </a:lnSpc>
              <a:spcBef>
                <a:spcPts val="499"/>
              </a:spcBef>
              <a:buClr>
                <a:srgbClr val="000000"/>
              </a:buClr>
              <a:buFont typeface="Helvetica"/>
              <a:buChar char="•"/>
            </a:pPr>
            <a:r>
              <a:rPr lang="es-ES" spc="-1" dirty="0">
                <a:solidFill>
                  <a:srgbClr val="000000"/>
                </a:solidFill>
                <a:latin typeface="Arial"/>
              </a:rPr>
              <a:t>Tema 5. Diodo y rectificación.</a:t>
            </a:r>
          </a:p>
          <a:p>
            <a:pPr marL="1260000" lvl="2" indent="-1260000">
              <a:lnSpc>
                <a:spcPct val="110000"/>
              </a:lnSpc>
              <a:spcBef>
                <a:spcPts val="550"/>
              </a:spcBef>
            </a:pPr>
            <a:r>
              <a:rPr lang="es-ES" b="1" spc="-1" dirty="0">
                <a:solidFill>
                  <a:srgbClr val="000000"/>
                </a:solidFill>
                <a:latin typeface="Arial"/>
                <a:ea typeface="Arial"/>
              </a:rPr>
              <a:t>Bloque III. Electrónica digital y Automática</a:t>
            </a:r>
          </a:p>
          <a:p>
            <a:pPr marL="1257120" lvl="2" indent="-342720">
              <a:lnSpc>
                <a:spcPct val="110000"/>
              </a:lnSpc>
              <a:spcBef>
                <a:spcPts val="499"/>
              </a:spcBef>
              <a:buClr>
                <a:srgbClr val="000000"/>
              </a:buClr>
              <a:buFont typeface="Helvetica"/>
              <a:buChar char="•"/>
            </a:pPr>
            <a:r>
              <a:rPr lang="es-ES" spc="-1" dirty="0">
                <a:solidFill>
                  <a:srgbClr val="000000"/>
                </a:solidFill>
                <a:latin typeface="Arial"/>
                <a:ea typeface="Arial"/>
              </a:rPr>
              <a:t>Tema 6. </a:t>
            </a:r>
            <a:r>
              <a:rPr lang="es-ES" dirty="0"/>
              <a:t>Sistemas de numeración</a:t>
            </a:r>
            <a:r>
              <a:rPr lang="es-ES" spc="-1" dirty="0">
                <a:solidFill>
                  <a:srgbClr val="000000"/>
                </a:solidFill>
                <a:latin typeface="Arial"/>
                <a:ea typeface="Arial"/>
              </a:rPr>
              <a:t>.</a:t>
            </a:r>
            <a:endParaRPr lang="es-ES" spc="-1" dirty="0">
              <a:solidFill>
                <a:srgbClr val="000000"/>
              </a:solidFill>
              <a:latin typeface="Times New Roman"/>
            </a:endParaRPr>
          </a:p>
          <a:p>
            <a:pPr marL="1257120" lvl="2" indent="-342720">
              <a:lnSpc>
                <a:spcPct val="110000"/>
              </a:lnSpc>
              <a:spcBef>
                <a:spcPts val="499"/>
              </a:spcBef>
              <a:buClr>
                <a:srgbClr val="000000"/>
              </a:buClr>
              <a:buFont typeface="Helvetica"/>
              <a:buChar char="•"/>
            </a:pPr>
            <a:r>
              <a:rPr lang="es-ES" spc="-1" dirty="0">
                <a:solidFill>
                  <a:srgbClr val="000000"/>
                </a:solidFill>
                <a:latin typeface="Arial"/>
                <a:ea typeface="Arial"/>
              </a:rPr>
              <a:t>Tema 7. </a:t>
            </a:r>
            <a:r>
              <a:rPr lang="es-ES" dirty="0"/>
              <a:t>Álgebra de Boole. Lógica combinacional</a:t>
            </a:r>
          </a:p>
          <a:p>
            <a:pPr marL="1257120" lvl="2" indent="-342720">
              <a:lnSpc>
                <a:spcPct val="110000"/>
              </a:lnSpc>
              <a:spcBef>
                <a:spcPts val="499"/>
              </a:spcBef>
              <a:buClr>
                <a:srgbClr val="000000"/>
              </a:buClr>
              <a:buFont typeface="Helvetica"/>
              <a:buChar char="•"/>
            </a:pPr>
            <a:r>
              <a:rPr lang="es-ES" spc="-1" dirty="0">
                <a:latin typeface="Arial"/>
                <a:ea typeface="Arial"/>
              </a:rPr>
              <a:t>Tema 8. Fundamentos de electrónica automática.</a:t>
            </a:r>
          </a:p>
        </p:txBody>
      </p:sp>
    </p:spTree>
    <p:extLst>
      <p:ext uri="{BB962C8B-B14F-4D97-AF65-F5344CB8AC3E}">
        <p14:creationId xmlns:p14="http://schemas.microsoft.com/office/powerpoint/2010/main" val="1414429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46EC480-CB75-4FC2-A78F-DDCA5FC157E1}"/>
              </a:ext>
            </a:extLst>
          </p:cNvPr>
          <p:cNvPicPr>
            <a:picLocks noChangeAspect="1"/>
          </p:cNvPicPr>
          <p:nvPr/>
        </p:nvPicPr>
        <p:blipFill>
          <a:blip r:embed="rId2"/>
          <a:stretch>
            <a:fillRect/>
          </a:stretch>
        </p:blipFill>
        <p:spPr>
          <a:xfrm>
            <a:off x="122471" y="1207040"/>
            <a:ext cx="4041491" cy="1598725"/>
          </a:xfrm>
          <a:prstGeom prst="rect">
            <a:avLst/>
          </a:prstGeom>
        </p:spPr>
      </p:pic>
      <p:cxnSp>
        <p:nvCxnSpPr>
          <p:cNvPr id="9" name="Conector recto de flecha 8">
            <a:extLst>
              <a:ext uri="{FF2B5EF4-FFF2-40B4-BE49-F238E27FC236}">
                <a16:creationId xmlns:a16="http://schemas.microsoft.com/office/drawing/2014/main" id="{0E77376D-17A0-40B9-9E96-84C115922DC6}"/>
              </a:ext>
            </a:extLst>
          </p:cNvPr>
          <p:cNvCxnSpPr/>
          <p:nvPr/>
        </p:nvCxnSpPr>
        <p:spPr>
          <a:xfrm flipV="1">
            <a:off x="3668053" y="1825281"/>
            <a:ext cx="0" cy="6191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Conector recto de flecha 10">
            <a:extLst>
              <a:ext uri="{FF2B5EF4-FFF2-40B4-BE49-F238E27FC236}">
                <a16:creationId xmlns:a16="http://schemas.microsoft.com/office/drawing/2014/main" id="{226E9033-58D4-4C40-A321-D1E49CC9D74B}"/>
              </a:ext>
            </a:extLst>
          </p:cNvPr>
          <p:cNvCxnSpPr/>
          <p:nvPr/>
        </p:nvCxnSpPr>
        <p:spPr>
          <a:xfrm>
            <a:off x="1553145" y="1957485"/>
            <a:ext cx="0" cy="3524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CuadroTexto 13">
            <a:extLst>
              <a:ext uri="{FF2B5EF4-FFF2-40B4-BE49-F238E27FC236}">
                <a16:creationId xmlns:a16="http://schemas.microsoft.com/office/drawing/2014/main" id="{6564202E-DF26-4475-90BC-EF5B29AFA29A}"/>
              </a:ext>
            </a:extLst>
          </p:cNvPr>
          <p:cNvSpPr txBox="1"/>
          <p:nvPr/>
        </p:nvSpPr>
        <p:spPr>
          <a:xfrm>
            <a:off x="4672641" y="1333024"/>
            <a:ext cx="1380506" cy="923330"/>
          </a:xfrm>
          <a:prstGeom prst="rect">
            <a:avLst/>
          </a:prstGeom>
          <a:noFill/>
        </p:spPr>
        <p:txBody>
          <a:bodyPr wrap="none" rtlCol="0">
            <a:spAutoFit/>
          </a:bodyPr>
          <a:lstStyle/>
          <a:p>
            <a:r>
              <a:rPr lang="es-ES" dirty="0"/>
              <a:t>Thévenin: </a:t>
            </a:r>
          </a:p>
          <a:p>
            <a:pPr marL="285750" indent="-285750">
              <a:buFont typeface="Arial" panose="020B0604020202020204" pitchFamily="34" charset="0"/>
              <a:buChar char="•"/>
            </a:pPr>
            <a:r>
              <a:rPr lang="es-ES" dirty="0" err="1"/>
              <a:t>Vth</a:t>
            </a:r>
            <a:r>
              <a:rPr lang="es-ES" dirty="0"/>
              <a:t>=-V</a:t>
            </a:r>
            <a:r>
              <a:rPr lang="es-ES" baseline="-25000" dirty="0"/>
              <a:t>R2</a:t>
            </a:r>
          </a:p>
          <a:p>
            <a:pPr marL="285750" indent="-285750">
              <a:buFont typeface="Arial" panose="020B0604020202020204" pitchFamily="34" charset="0"/>
              <a:buChar char="•"/>
            </a:pPr>
            <a:r>
              <a:rPr lang="es-ES" dirty="0" err="1"/>
              <a:t>Rth</a:t>
            </a:r>
            <a:endParaRPr lang="es-ES" dirty="0"/>
          </a:p>
        </p:txBody>
      </p:sp>
      <p:sp>
        <p:nvSpPr>
          <p:cNvPr id="2" name="CuadroTexto 1">
            <a:extLst>
              <a:ext uri="{FF2B5EF4-FFF2-40B4-BE49-F238E27FC236}">
                <a16:creationId xmlns:a16="http://schemas.microsoft.com/office/drawing/2014/main" id="{4A498B16-5081-479B-8B84-B40A3B0B8649}"/>
              </a:ext>
            </a:extLst>
          </p:cNvPr>
          <p:cNvSpPr txBox="1"/>
          <p:nvPr/>
        </p:nvSpPr>
        <p:spPr>
          <a:xfrm>
            <a:off x="6142445" y="1548678"/>
            <a:ext cx="2113079" cy="523220"/>
          </a:xfrm>
          <a:prstGeom prst="rect">
            <a:avLst/>
          </a:prstGeom>
          <a:noFill/>
        </p:spPr>
        <p:txBody>
          <a:bodyPr wrap="none" rtlCol="0">
            <a:spAutoFit/>
          </a:bodyPr>
          <a:lstStyle/>
          <a:p>
            <a:r>
              <a:rPr lang="es-ES" sz="1400" dirty="0"/>
              <a:t>(porque hemos definido </a:t>
            </a:r>
          </a:p>
          <a:p>
            <a:r>
              <a:rPr lang="es-ES" sz="1400" dirty="0"/>
              <a:t>la corriente hacia arriba)</a:t>
            </a:r>
          </a:p>
        </p:txBody>
      </p:sp>
      <mc:AlternateContent xmlns:mc="http://schemas.openxmlformats.org/markup-compatibility/2006" xmlns:a14="http://schemas.microsoft.com/office/drawing/2010/main">
        <mc:Choice Requires="a14">
          <p:sp>
            <p:nvSpPr>
              <p:cNvPr id="20" name="Rectángulo 19">
                <a:extLst>
                  <a:ext uri="{FF2B5EF4-FFF2-40B4-BE49-F238E27FC236}">
                    <a16:creationId xmlns:a16="http://schemas.microsoft.com/office/drawing/2014/main" id="{4CC6AF22-BB43-425A-95BB-42D4FB22B4F1}"/>
                  </a:ext>
                </a:extLst>
              </p:cNvPr>
              <p:cNvSpPr/>
              <p:nvPr/>
            </p:nvSpPr>
            <p:spPr>
              <a:xfrm>
                <a:off x="328291" y="2723833"/>
                <a:ext cx="2178545" cy="3629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𝑅</m:t>
                          </m:r>
                          <m:r>
                            <a:rPr lang="es-ES" b="0" i="1" dirty="0" smtClean="0">
                              <a:latin typeface="Cambria Math" panose="02040503050406030204" pitchFamily="18" charset="0"/>
                            </a:rPr>
                            <m:t>2</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𝐼</m:t>
                          </m:r>
                        </m:e>
                        <m:sub>
                          <m:r>
                            <a:rPr lang="es-ES" b="0" i="1" dirty="0" smtClean="0">
                              <a:latin typeface="Cambria Math" panose="02040503050406030204" pitchFamily="18" charset="0"/>
                            </a:rPr>
                            <m:t>2</m:t>
                          </m:r>
                        </m:sub>
                      </m:sSub>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r>
                        <a:rPr lang="es-ES" b="0" i="1" dirty="0" smtClean="0">
                          <a:latin typeface="Cambria Math" panose="02040503050406030204" pitchFamily="18" charset="0"/>
                        </a:rPr>
                        <m:t>=</m:t>
                      </m:r>
                      <m:r>
                        <a:rPr lang="es-ES" b="0" i="1" dirty="0" smtClean="0">
                          <a:latin typeface="Cambria Math" panose="02040503050406030204" pitchFamily="18" charset="0"/>
                        </a:rPr>
                        <m:t>𝑔</m:t>
                      </m:r>
                      <m:sSub>
                        <m:sSubPr>
                          <m:ctrlPr>
                            <a:rPr lang="es-ES" i="1" dirty="0" smtClean="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𝑥</m:t>
                          </m:r>
                        </m:sub>
                      </m:sSub>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oMath>
                  </m:oMathPara>
                </a14:m>
                <a:endParaRPr lang="es-ES" baseline="-25000" dirty="0"/>
              </a:p>
            </p:txBody>
          </p:sp>
        </mc:Choice>
        <mc:Fallback xmlns="">
          <p:sp>
            <p:nvSpPr>
              <p:cNvPr id="20" name="Rectángulo 19">
                <a:extLst>
                  <a:ext uri="{FF2B5EF4-FFF2-40B4-BE49-F238E27FC236}">
                    <a16:creationId xmlns:a16="http://schemas.microsoft.com/office/drawing/2014/main" id="{4CC6AF22-BB43-425A-95BB-42D4FB22B4F1}"/>
                  </a:ext>
                </a:extLst>
              </p:cNvPr>
              <p:cNvSpPr>
                <a:spLocks noRot="1" noChangeAspect="1" noMove="1" noResize="1" noEditPoints="1" noAdjustHandles="1" noChangeArrowheads="1" noChangeShapeType="1" noTextEdit="1"/>
              </p:cNvSpPr>
              <p:nvPr/>
            </p:nvSpPr>
            <p:spPr>
              <a:xfrm>
                <a:off x="328291" y="2723833"/>
                <a:ext cx="2178545" cy="362984"/>
              </a:xfrm>
              <a:prstGeom prst="rect">
                <a:avLst/>
              </a:prstGeom>
              <a:blipFill>
                <a:blip r:embed="rId3"/>
                <a:stretch>
                  <a:fillRect b="-1016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1" name="Rectángulo 20">
                <a:extLst>
                  <a:ext uri="{FF2B5EF4-FFF2-40B4-BE49-F238E27FC236}">
                    <a16:creationId xmlns:a16="http://schemas.microsoft.com/office/drawing/2014/main" id="{D838B761-9961-43F5-BAC3-C0BE8DE6FDC6}"/>
                  </a:ext>
                </a:extLst>
              </p:cNvPr>
              <p:cNvSpPr/>
              <p:nvPr/>
            </p:nvSpPr>
            <p:spPr>
              <a:xfrm>
                <a:off x="328291" y="3247508"/>
                <a:ext cx="4882362" cy="6576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𝑖𝑛</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𝑅𝑆</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𝑅</m:t>
                          </m:r>
                          <m:r>
                            <a:rPr lang="es-ES" b="0" i="1" dirty="0" smtClean="0">
                              <a:latin typeface="Cambria Math" panose="02040503050406030204" pitchFamily="18" charset="0"/>
                            </a:rPr>
                            <m:t>1</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𝐼</m:t>
                          </m:r>
                        </m:e>
                        <m:sub>
                          <m:r>
                            <a:rPr lang="es-ES" b="0" i="1" dirty="0" smtClean="0">
                              <a:latin typeface="Cambria Math" panose="02040503050406030204" pitchFamily="18" charset="0"/>
                            </a:rPr>
                            <m:t>1</m:t>
                          </m:r>
                        </m:sub>
                      </m:sSub>
                      <m:d>
                        <m:dPr>
                          <m:ctrlPr>
                            <a:rPr lang="es-ES" b="0" i="1" dirty="0" smtClean="0">
                              <a:latin typeface="Cambria Math" panose="02040503050406030204" pitchFamily="18" charset="0"/>
                            </a:rPr>
                          </m:ctrlPr>
                        </m:dPr>
                        <m:e>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𝑠</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1</m:t>
                              </m:r>
                            </m:sub>
                          </m:sSub>
                        </m:e>
                      </m:d>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𝐼</m:t>
                          </m:r>
                        </m:e>
                        <m:sub>
                          <m:r>
                            <a:rPr lang="es-ES" b="0" i="1" dirty="0" smtClean="0">
                              <a:latin typeface="Cambria Math" panose="02040503050406030204" pitchFamily="18" charset="0"/>
                            </a:rPr>
                            <m:t>1</m:t>
                          </m:r>
                        </m:sub>
                      </m:sSub>
                      <m:r>
                        <a:rPr lang="es-ES" b="0" i="1" dirty="0" smtClean="0">
                          <a:latin typeface="Cambria Math" panose="02040503050406030204" pitchFamily="18" charset="0"/>
                        </a:rPr>
                        <m:t>=</m:t>
                      </m:r>
                      <m:f>
                        <m:fPr>
                          <m:ctrlPr>
                            <a:rPr lang="es-ES" b="0" i="1" dirty="0" smtClean="0">
                              <a:latin typeface="Cambria Math" panose="02040503050406030204" pitchFamily="18" charset="0"/>
                            </a:rPr>
                          </m:ctrlPr>
                        </m:fPr>
                        <m:num>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𝑖𝑛</m:t>
                              </m:r>
                            </m:sub>
                          </m:sSub>
                        </m:num>
                        <m:den>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𝑠</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1</m:t>
                              </m:r>
                            </m:sub>
                          </m:sSub>
                        </m:den>
                      </m:f>
                    </m:oMath>
                  </m:oMathPara>
                </a14:m>
                <a:endParaRPr lang="es-ES" baseline="-25000" dirty="0"/>
              </a:p>
            </p:txBody>
          </p:sp>
        </mc:Choice>
        <mc:Fallback xmlns="">
          <p:sp>
            <p:nvSpPr>
              <p:cNvPr id="21" name="Rectángulo 20">
                <a:extLst>
                  <a:ext uri="{FF2B5EF4-FFF2-40B4-BE49-F238E27FC236}">
                    <a16:creationId xmlns:a16="http://schemas.microsoft.com/office/drawing/2014/main" id="{D838B761-9961-43F5-BAC3-C0BE8DE6FDC6}"/>
                  </a:ext>
                </a:extLst>
              </p:cNvPr>
              <p:cNvSpPr>
                <a:spLocks noRot="1" noChangeAspect="1" noMove="1" noResize="1" noEditPoints="1" noAdjustHandles="1" noChangeArrowheads="1" noChangeShapeType="1" noTextEdit="1"/>
              </p:cNvSpPr>
              <p:nvPr/>
            </p:nvSpPr>
            <p:spPr>
              <a:xfrm>
                <a:off x="328291" y="3247508"/>
                <a:ext cx="4882362" cy="657681"/>
              </a:xfrm>
              <a:prstGeom prst="rect">
                <a:avLst/>
              </a:prstGeom>
              <a:blipFill>
                <a:blip r:embed="rId4"/>
                <a:stretch>
                  <a:fillRect/>
                </a:stretch>
              </a:blipFill>
            </p:spPr>
            <p:txBody>
              <a:bodyPr/>
              <a:lstStyle/>
              <a:p>
                <a:r>
                  <a:rPr lang="es-ES">
                    <a:noFill/>
                  </a:rPr>
                  <a:t> </a:t>
                </a:r>
              </a:p>
            </p:txBody>
          </p:sp>
        </mc:Fallback>
      </mc:AlternateContent>
      <p:cxnSp>
        <p:nvCxnSpPr>
          <p:cNvPr id="22" name="Conector recto de flecha 21">
            <a:extLst>
              <a:ext uri="{FF2B5EF4-FFF2-40B4-BE49-F238E27FC236}">
                <a16:creationId xmlns:a16="http://schemas.microsoft.com/office/drawing/2014/main" id="{DAB4EE13-E03B-4C02-A4CA-4B047202BA2F}"/>
              </a:ext>
            </a:extLst>
          </p:cNvPr>
          <p:cNvCxnSpPr>
            <a:cxnSpLocks/>
          </p:cNvCxnSpPr>
          <p:nvPr/>
        </p:nvCxnSpPr>
        <p:spPr>
          <a:xfrm>
            <a:off x="1032661" y="1430342"/>
            <a:ext cx="295275" cy="23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CuadroTexto 23">
            <a:extLst>
              <a:ext uri="{FF2B5EF4-FFF2-40B4-BE49-F238E27FC236}">
                <a16:creationId xmlns:a16="http://schemas.microsoft.com/office/drawing/2014/main" id="{490E02E0-F377-4A07-B2B2-E691302AF6A0}"/>
              </a:ext>
            </a:extLst>
          </p:cNvPr>
          <p:cNvSpPr txBox="1"/>
          <p:nvPr/>
        </p:nvSpPr>
        <p:spPr>
          <a:xfrm>
            <a:off x="527291" y="1207040"/>
            <a:ext cx="333746" cy="369332"/>
          </a:xfrm>
          <a:prstGeom prst="rect">
            <a:avLst/>
          </a:prstGeom>
          <a:noFill/>
        </p:spPr>
        <p:txBody>
          <a:bodyPr wrap="none" rtlCol="0">
            <a:spAutoFit/>
          </a:bodyPr>
          <a:lstStyle/>
          <a:p>
            <a:r>
              <a:rPr lang="es-ES" dirty="0"/>
              <a:t>I</a:t>
            </a:r>
            <a:r>
              <a:rPr lang="es-ES" baseline="-25000" dirty="0"/>
              <a:t>1</a:t>
            </a:r>
          </a:p>
        </p:txBody>
      </p:sp>
      <mc:AlternateContent xmlns:mc="http://schemas.openxmlformats.org/markup-compatibility/2006" xmlns:a14="http://schemas.microsoft.com/office/drawing/2010/main">
        <mc:Choice Requires="a14">
          <p:sp>
            <p:nvSpPr>
              <p:cNvPr id="25" name="Rectángulo 24">
                <a:extLst>
                  <a:ext uri="{FF2B5EF4-FFF2-40B4-BE49-F238E27FC236}">
                    <a16:creationId xmlns:a16="http://schemas.microsoft.com/office/drawing/2014/main" id="{5A5E9150-D8DB-44D9-B105-B4BD4EF1DEF8}"/>
                  </a:ext>
                </a:extLst>
              </p:cNvPr>
              <p:cNvSpPr/>
              <p:nvPr/>
            </p:nvSpPr>
            <p:spPr>
              <a:xfrm>
                <a:off x="431740" y="3825655"/>
                <a:ext cx="2848857" cy="6576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b="0" i="1" dirty="0" smtClean="0">
                              <a:latin typeface="Cambria Math" panose="02040503050406030204" pitchFamily="18" charset="0"/>
                            </a:rPr>
                          </m:ctrlPr>
                        </m:sSubPr>
                        <m:e>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𝑥</m:t>
                              </m:r>
                            </m:sub>
                          </m:sSub>
                          <m:r>
                            <a:rPr lang="es-ES" b="0" i="1" dirty="0" smtClean="0">
                              <a:latin typeface="Cambria Math" panose="02040503050406030204" pitchFamily="18" charset="0"/>
                            </a:rPr>
                            <m:t>=</m:t>
                          </m:r>
                          <m:r>
                            <a:rPr lang="es-ES" b="0" i="1" dirty="0" smtClean="0">
                              <a:latin typeface="Cambria Math" panose="02040503050406030204" pitchFamily="18" charset="0"/>
                            </a:rPr>
                            <m:t>𝑉</m:t>
                          </m:r>
                        </m:e>
                        <m:sub>
                          <m:r>
                            <a:rPr lang="es-ES" b="0" i="1" dirty="0" smtClean="0">
                              <a:latin typeface="Cambria Math" panose="02040503050406030204" pitchFamily="18" charset="0"/>
                            </a:rPr>
                            <m:t>𝑅</m:t>
                          </m:r>
                          <m:r>
                            <a:rPr lang="es-ES" b="0" i="1" dirty="0" smtClean="0">
                              <a:latin typeface="Cambria Math" panose="02040503050406030204" pitchFamily="18" charset="0"/>
                            </a:rPr>
                            <m:t>1</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𝐼</m:t>
                          </m:r>
                        </m:e>
                        <m:sub>
                          <m:r>
                            <a:rPr lang="es-ES" b="0" i="1" dirty="0" smtClean="0">
                              <a:latin typeface="Cambria Math" panose="02040503050406030204" pitchFamily="18" charset="0"/>
                            </a:rPr>
                            <m:t>1</m:t>
                          </m:r>
                        </m:sub>
                      </m:sSub>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1</m:t>
                          </m:r>
                        </m:sub>
                      </m:sSub>
                      <m:r>
                        <a:rPr lang="es-ES" b="0" i="1" dirty="0" smtClean="0">
                          <a:latin typeface="Cambria Math" panose="02040503050406030204" pitchFamily="18" charset="0"/>
                        </a:rPr>
                        <m:t>=</m:t>
                      </m:r>
                      <m:f>
                        <m:fPr>
                          <m:ctrlPr>
                            <a:rPr lang="es-ES" i="1" dirty="0">
                              <a:latin typeface="Cambria Math" panose="02040503050406030204" pitchFamily="18" charset="0"/>
                            </a:rPr>
                          </m:ctrlPr>
                        </m:fPr>
                        <m:num>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𝑖𝑛</m:t>
                              </m:r>
                            </m:sub>
                          </m:sSub>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1</m:t>
                              </m:r>
                            </m:sub>
                          </m:sSub>
                        </m:num>
                        <m:den>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𝑠</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1</m:t>
                              </m:r>
                            </m:sub>
                          </m:sSub>
                        </m:den>
                      </m:f>
                    </m:oMath>
                  </m:oMathPara>
                </a14:m>
                <a:endParaRPr lang="es-ES" baseline="-25000" dirty="0"/>
              </a:p>
            </p:txBody>
          </p:sp>
        </mc:Choice>
        <mc:Fallback xmlns="">
          <p:sp>
            <p:nvSpPr>
              <p:cNvPr id="25" name="Rectángulo 24">
                <a:extLst>
                  <a:ext uri="{FF2B5EF4-FFF2-40B4-BE49-F238E27FC236}">
                    <a16:creationId xmlns:a16="http://schemas.microsoft.com/office/drawing/2014/main" id="{5A5E9150-D8DB-44D9-B105-B4BD4EF1DEF8}"/>
                  </a:ext>
                </a:extLst>
              </p:cNvPr>
              <p:cNvSpPr>
                <a:spLocks noRot="1" noChangeAspect="1" noMove="1" noResize="1" noEditPoints="1" noAdjustHandles="1" noChangeArrowheads="1" noChangeShapeType="1" noTextEdit="1"/>
              </p:cNvSpPr>
              <p:nvPr/>
            </p:nvSpPr>
            <p:spPr>
              <a:xfrm>
                <a:off x="431740" y="3825655"/>
                <a:ext cx="2848857" cy="657681"/>
              </a:xfrm>
              <a:prstGeom prst="rect">
                <a:avLst/>
              </a:prstGeom>
              <a:blipFill>
                <a:blip r:embed="rId5"/>
                <a:stretch>
                  <a:fillRect/>
                </a:stretch>
              </a:blipFill>
            </p:spPr>
            <p:txBody>
              <a:bodyPr/>
              <a:lstStyle/>
              <a:p>
                <a:r>
                  <a:rPr lang="es-ES">
                    <a:noFill/>
                  </a:rPr>
                  <a:t> </a:t>
                </a:r>
              </a:p>
            </p:txBody>
          </p:sp>
        </mc:Fallback>
      </mc:AlternateContent>
      <p:sp>
        <p:nvSpPr>
          <p:cNvPr id="13" name="CuadroTexto 12">
            <a:extLst>
              <a:ext uri="{FF2B5EF4-FFF2-40B4-BE49-F238E27FC236}">
                <a16:creationId xmlns:a16="http://schemas.microsoft.com/office/drawing/2014/main" id="{42C1A80C-0A2D-4FB1-ADEA-3A865C59B151}"/>
              </a:ext>
            </a:extLst>
          </p:cNvPr>
          <p:cNvSpPr txBox="1"/>
          <p:nvPr/>
        </p:nvSpPr>
        <p:spPr>
          <a:xfrm>
            <a:off x="3985448" y="1278896"/>
            <a:ext cx="364202" cy="1200329"/>
          </a:xfrm>
          <a:prstGeom prst="rect">
            <a:avLst/>
          </a:prstGeom>
          <a:noFill/>
        </p:spPr>
        <p:txBody>
          <a:bodyPr wrap="none" rtlCol="0">
            <a:spAutoFit/>
          </a:bodyPr>
          <a:lstStyle/>
          <a:p>
            <a:endParaRPr lang="es-ES" dirty="0"/>
          </a:p>
          <a:p>
            <a:r>
              <a:rPr lang="es-ES" dirty="0"/>
              <a:t>a</a:t>
            </a:r>
          </a:p>
          <a:p>
            <a:endParaRPr lang="es-ES" dirty="0"/>
          </a:p>
          <a:p>
            <a:r>
              <a:rPr lang="es-ES" dirty="0"/>
              <a:t>a’</a:t>
            </a:r>
          </a:p>
        </p:txBody>
      </p:sp>
      <p:sp>
        <p:nvSpPr>
          <p:cNvPr id="12" name="CuadroTexto 11">
            <a:extLst>
              <a:ext uri="{FF2B5EF4-FFF2-40B4-BE49-F238E27FC236}">
                <a16:creationId xmlns:a16="http://schemas.microsoft.com/office/drawing/2014/main" id="{C954B918-440E-4C85-94C9-2E2C3EB04778}"/>
              </a:ext>
            </a:extLst>
          </p:cNvPr>
          <p:cNvSpPr txBox="1"/>
          <p:nvPr/>
        </p:nvSpPr>
        <p:spPr>
          <a:xfrm>
            <a:off x="1553145" y="1810533"/>
            <a:ext cx="319318" cy="646331"/>
          </a:xfrm>
          <a:prstGeom prst="rect">
            <a:avLst/>
          </a:prstGeom>
          <a:noFill/>
        </p:spPr>
        <p:txBody>
          <a:bodyPr wrap="none" rtlCol="0">
            <a:spAutoFit/>
          </a:bodyPr>
          <a:lstStyle/>
          <a:p>
            <a:r>
              <a:rPr lang="es-ES" dirty="0"/>
              <a:t>+</a:t>
            </a:r>
          </a:p>
          <a:p>
            <a:r>
              <a:rPr lang="es-ES" dirty="0"/>
              <a:t>-</a:t>
            </a:r>
          </a:p>
        </p:txBody>
      </p:sp>
      <p:sp>
        <p:nvSpPr>
          <p:cNvPr id="28" name="CuadroTexto 27">
            <a:extLst>
              <a:ext uri="{FF2B5EF4-FFF2-40B4-BE49-F238E27FC236}">
                <a16:creationId xmlns:a16="http://schemas.microsoft.com/office/drawing/2014/main" id="{824E9EA1-E947-4836-9897-230D295CF0DE}"/>
              </a:ext>
            </a:extLst>
          </p:cNvPr>
          <p:cNvSpPr txBox="1"/>
          <p:nvPr/>
        </p:nvSpPr>
        <p:spPr>
          <a:xfrm>
            <a:off x="2567162" y="2766878"/>
            <a:ext cx="3201178" cy="307777"/>
          </a:xfrm>
          <a:prstGeom prst="rect">
            <a:avLst/>
          </a:prstGeom>
          <a:noFill/>
        </p:spPr>
        <p:txBody>
          <a:bodyPr wrap="square" rtlCol="0">
            <a:spAutoFit/>
          </a:bodyPr>
          <a:lstStyle/>
          <a:p>
            <a:r>
              <a:rPr lang="es-ES" sz="1400" dirty="0"/>
              <a:t>(aquí V</a:t>
            </a:r>
            <a:r>
              <a:rPr lang="es-ES" sz="1400" baseline="-25000" dirty="0"/>
              <a:t>R2</a:t>
            </a:r>
            <a:r>
              <a:rPr lang="es-ES" sz="1400" dirty="0"/>
              <a:t> está definido como V</a:t>
            </a:r>
            <a:r>
              <a:rPr lang="es-ES" sz="1400" baseline="-25000" dirty="0"/>
              <a:t>a’</a:t>
            </a:r>
            <a:r>
              <a:rPr lang="es-ES" sz="1400" dirty="0"/>
              <a:t>-V</a:t>
            </a:r>
            <a:r>
              <a:rPr lang="es-ES" sz="1400" baseline="-25000" dirty="0"/>
              <a:t>a</a:t>
            </a:r>
            <a:r>
              <a:rPr lang="es-ES" sz="1400" dirty="0"/>
              <a:t>)</a:t>
            </a:r>
          </a:p>
        </p:txBody>
      </p:sp>
      <p:sp>
        <p:nvSpPr>
          <p:cNvPr id="29" name="Rectángulo 28">
            <a:extLst>
              <a:ext uri="{FF2B5EF4-FFF2-40B4-BE49-F238E27FC236}">
                <a16:creationId xmlns:a16="http://schemas.microsoft.com/office/drawing/2014/main" id="{90637398-A2C9-4F83-9DDC-D91664AFAD9F}"/>
              </a:ext>
            </a:extLst>
          </p:cNvPr>
          <p:cNvSpPr/>
          <p:nvPr/>
        </p:nvSpPr>
        <p:spPr>
          <a:xfrm>
            <a:off x="3086981" y="3970868"/>
            <a:ext cx="1726755" cy="307777"/>
          </a:xfrm>
          <a:prstGeom prst="rect">
            <a:avLst/>
          </a:prstGeom>
        </p:spPr>
        <p:txBody>
          <a:bodyPr wrap="none">
            <a:spAutoFit/>
          </a:bodyPr>
          <a:lstStyle/>
          <a:p>
            <a:r>
              <a:rPr lang="es-ES" sz="1400" dirty="0"/>
              <a:t>(Divisor de tensión)</a:t>
            </a:r>
          </a:p>
        </p:txBody>
      </p:sp>
      <mc:AlternateContent xmlns:mc="http://schemas.openxmlformats.org/markup-compatibility/2006" xmlns:a14="http://schemas.microsoft.com/office/drawing/2010/main">
        <mc:Choice Requires="a14">
          <p:sp>
            <p:nvSpPr>
              <p:cNvPr id="30" name="Rectángulo 29">
                <a:extLst>
                  <a:ext uri="{FF2B5EF4-FFF2-40B4-BE49-F238E27FC236}">
                    <a16:creationId xmlns:a16="http://schemas.microsoft.com/office/drawing/2014/main" id="{02EF9878-1DA4-4CA2-9DDF-66C31A875B49}"/>
                  </a:ext>
                </a:extLst>
              </p:cNvPr>
              <p:cNvSpPr/>
              <p:nvPr/>
            </p:nvSpPr>
            <p:spPr>
              <a:xfrm>
                <a:off x="4813736" y="3905189"/>
                <a:ext cx="2891433" cy="6576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m:t>
                          </m:r>
                          <m:r>
                            <a:rPr lang="es-ES" b="0" i="1" dirty="0" smtClean="0">
                              <a:latin typeface="Cambria Math" panose="02040503050406030204" pitchFamily="18" charset="0"/>
                            </a:rPr>
                            <m:t>𝑉</m:t>
                          </m:r>
                        </m:e>
                        <m:sub>
                          <m:r>
                            <a:rPr lang="es-ES" b="0" i="1" dirty="0" smtClean="0">
                              <a:latin typeface="Cambria Math" panose="02040503050406030204" pitchFamily="18" charset="0"/>
                            </a:rPr>
                            <m:t>𝑅</m:t>
                          </m:r>
                          <m:r>
                            <a:rPr lang="es-ES" b="0" i="1" dirty="0" smtClean="0">
                              <a:latin typeface="Cambria Math" panose="02040503050406030204" pitchFamily="18" charset="0"/>
                            </a:rPr>
                            <m:t>2</m:t>
                          </m:r>
                        </m:sub>
                      </m:sSub>
                      <m:r>
                        <a:rPr lang="es-ES" b="0" i="1" dirty="0" smtClean="0">
                          <a:latin typeface="Cambria Math" panose="02040503050406030204" pitchFamily="18" charset="0"/>
                        </a:rPr>
                        <m:t>=</m:t>
                      </m:r>
                      <m:r>
                        <a:rPr lang="es-ES" b="0" i="1" dirty="0" smtClean="0">
                          <a:latin typeface="Cambria Math" panose="02040503050406030204" pitchFamily="18" charset="0"/>
                        </a:rPr>
                        <m:t>𝑔</m:t>
                      </m:r>
                      <m:sSub>
                        <m:sSubPr>
                          <m:ctrlPr>
                            <a:rPr lang="es-ES" i="1" dirty="0" smtClean="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𝑥</m:t>
                          </m:r>
                        </m:sub>
                      </m:sSub>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r>
                        <a:rPr lang="es-ES" i="1" dirty="0">
                          <a:latin typeface="Cambria Math" panose="02040503050406030204" pitchFamily="18" charset="0"/>
                        </a:rPr>
                        <m:t>=</m:t>
                      </m:r>
                      <m:f>
                        <m:fPr>
                          <m:ctrlPr>
                            <a:rPr lang="es-ES" i="1" dirty="0">
                              <a:latin typeface="Cambria Math" panose="02040503050406030204" pitchFamily="18" charset="0"/>
                            </a:rPr>
                          </m:ctrlPr>
                        </m:fPr>
                        <m:num>
                          <m:r>
                            <a:rPr lang="es-ES" i="1" dirty="0">
                              <a:latin typeface="Cambria Math" panose="02040503050406030204" pitchFamily="18" charset="0"/>
                            </a:rPr>
                            <m:t>𝑔</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2</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𝑖𝑛</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1</m:t>
                              </m:r>
                            </m:sub>
                          </m:sSub>
                        </m:num>
                        <m:den>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𝑠</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1</m:t>
                              </m:r>
                            </m:sub>
                          </m:sSub>
                        </m:den>
                      </m:f>
                    </m:oMath>
                  </m:oMathPara>
                </a14:m>
                <a:endParaRPr lang="es-ES" baseline="-25000" dirty="0"/>
              </a:p>
            </p:txBody>
          </p:sp>
        </mc:Choice>
        <mc:Fallback xmlns="">
          <p:sp>
            <p:nvSpPr>
              <p:cNvPr id="30" name="Rectángulo 29">
                <a:extLst>
                  <a:ext uri="{FF2B5EF4-FFF2-40B4-BE49-F238E27FC236}">
                    <a16:creationId xmlns:a16="http://schemas.microsoft.com/office/drawing/2014/main" id="{02EF9878-1DA4-4CA2-9DDF-66C31A875B49}"/>
                  </a:ext>
                </a:extLst>
              </p:cNvPr>
              <p:cNvSpPr>
                <a:spLocks noRot="1" noChangeAspect="1" noMove="1" noResize="1" noEditPoints="1" noAdjustHandles="1" noChangeArrowheads="1" noChangeShapeType="1" noTextEdit="1"/>
              </p:cNvSpPr>
              <p:nvPr/>
            </p:nvSpPr>
            <p:spPr>
              <a:xfrm>
                <a:off x="4813736" y="3905189"/>
                <a:ext cx="2891433" cy="657681"/>
              </a:xfrm>
              <a:prstGeom prst="rect">
                <a:avLst/>
              </a:prstGeom>
              <a:blipFill>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1" name="Rectángulo 30">
                <a:extLst>
                  <a:ext uri="{FF2B5EF4-FFF2-40B4-BE49-F238E27FC236}">
                    <a16:creationId xmlns:a16="http://schemas.microsoft.com/office/drawing/2014/main" id="{DB0886C2-1A5A-4A22-9D58-295D3D00D252}"/>
                  </a:ext>
                </a:extLst>
              </p:cNvPr>
              <p:cNvSpPr/>
              <p:nvPr/>
            </p:nvSpPr>
            <p:spPr>
              <a:xfrm>
                <a:off x="410451" y="4448198"/>
                <a:ext cx="3043397" cy="657681"/>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m:t>
                          </m:r>
                          <m:r>
                            <a:rPr lang="es-ES" b="0" i="1" dirty="0" smtClean="0">
                              <a:latin typeface="Cambria Math" panose="02040503050406030204" pitchFamily="18" charset="0"/>
                            </a:rPr>
                            <m:t>𝑉</m:t>
                          </m:r>
                        </m:e>
                        <m:sub>
                          <m:r>
                            <a:rPr lang="es-ES" b="0" i="1" dirty="0" smtClean="0">
                              <a:latin typeface="Cambria Math" panose="02040503050406030204" pitchFamily="18" charset="0"/>
                            </a:rPr>
                            <m:t>𝑇𝐻</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𝑅</m:t>
                          </m:r>
                          <m:r>
                            <a:rPr lang="es-ES" b="0" i="1" dirty="0" smtClean="0">
                              <a:latin typeface="Cambria Math" panose="02040503050406030204" pitchFamily="18" charset="0"/>
                            </a:rPr>
                            <m:t>2</m:t>
                          </m:r>
                        </m:sub>
                      </m:sSub>
                      <m:r>
                        <a:rPr lang="es-ES" i="1" dirty="0">
                          <a:latin typeface="Cambria Math" panose="02040503050406030204" pitchFamily="18" charset="0"/>
                        </a:rPr>
                        <m:t>=</m:t>
                      </m:r>
                      <m:r>
                        <a:rPr lang="es-ES" b="0" i="1" dirty="0" smtClean="0">
                          <a:latin typeface="Cambria Math" panose="02040503050406030204" pitchFamily="18" charset="0"/>
                        </a:rPr>
                        <m:t>−</m:t>
                      </m:r>
                      <m:f>
                        <m:fPr>
                          <m:ctrlPr>
                            <a:rPr lang="es-ES" i="1" dirty="0">
                              <a:latin typeface="Cambria Math" panose="02040503050406030204" pitchFamily="18" charset="0"/>
                            </a:rPr>
                          </m:ctrlPr>
                        </m:fPr>
                        <m:num>
                          <m:r>
                            <a:rPr lang="es-ES" i="1" dirty="0">
                              <a:latin typeface="Cambria Math" panose="02040503050406030204" pitchFamily="18" charset="0"/>
                            </a:rPr>
                            <m:t>𝑔</m:t>
                          </m:r>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𝑖𝑛</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2</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1</m:t>
                              </m:r>
                            </m:sub>
                          </m:sSub>
                        </m:num>
                        <m:den>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𝑠</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1</m:t>
                              </m:r>
                            </m:sub>
                          </m:sSub>
                        </m:den>
                      </m:f>
                    </m:oMath>
                  </m:oMathPara>
                </a14:m>
                <a:endParaRPr lang="es-ES" baseline="-25000" dirty="0"/>
              </a:p>
            </p:txBody>
          </p:sp>
        </mc:Choice>
        <mc:Fallback xmlns="">
          <p:sp>
            <p:nvSpPr>
              <p:cNvPr id="31" name="Rectángulo 30">
                <a:extLst>
                  <a:ext uri="{FF2B5EF4-FFF2-40B4-BE49-F238E27FC236}">
                    <a16:creationId xmlns:a16="http://schemas.microsoft.com/office/drawing/2014/main" id="{DB0886C2-1A5A-4A22-9D58-295D3D00D252}"/>
                  </a:ext>
                </a:extLst>
              </p:cNvPr>
              <p:cNvSpPr>
                <a:spLocks noRot="1" noChangeAspect="1" noMove="1" noResize="1" noEditPoints="1" noAdjustHandles="1" noChangeArrowheads="1" noChangeShapeType="1" noTextEdit="1"/>
              </p:cNvSpPr>
              <p:nvPr/>
            </p:nvSpPr>
            <p:spPr>
              <a:xfrm>
                <a:off x="410451" y="4448198"/>
                <a:ext cx="3043397" cy="657681"/>
              </a:xfrm>
              <a:prstGeom prst="rect">
                <a:avLst/>
              </a:prstGeom>
              <a:blipFill>
                <a:blip r:embed="rId7"/>
                <a:stretch>
                  <a:fillRect/>
                </a:stretch>
              </a:blipFill>
            </p:spPr>
            <p:txBody>
              <a:bodyPr/>
              <a:lstStyle/>
              <a:p>
                <a:r>
                  <a:rPr lang="es-ES">
                    <a:noFill/>
                  </a:rPr>
                  <a:t> </a:t>
                </a:r>
              </a:p>
            </p:txBody>
          </p:sp>
        </mc:Fallback>
      </mc:AlternateContent>
      <p:sp>
        <p:nvSpPr>
          <p:cNvPr id="32" name="CuadroTexto 31">
            <a:extLst>
              <a:ext uri="{FF2B5EF4-FFF2-40B4-BE49-F238E27FC236}">
                <a16:creationId xmlns:a16="http://schemas.microsoft.com/office/drawing/2014/main" id="{8AA5FF89-A674-4B80-BD5E-F466F4980EFA}"/>
              </a:ext>
            </a:extLst>
          </p:cNvPr>
          <p:cNvSpPr txBox="1"/>
          <p:nvPr/>
        </p:nvSpPr>
        <p:spPr>
          <a:xfrm>
            <a:off x="122471" y="5141225"/>
            <a:ext cx="9089091" cy="307777"/>
          </a:xfrm>
          <a:prstGeom prst="rect">
            <a:avLst/>
          </a:prstGeom>
          <a:noFill/>
        </p:spPr>
        <p:txBody>
          <a:bodyPr wrap="none" rtlCol="0">
            <a:spAutoFit/>
          </a:bodyPr>
          <a:lstStyle/>
          <a:p>
            <a:r>
              <a:rPr lang="es-ES" sz="1400" dirty="0"/>
              <a:t>Para </a:t>
            </a:r>
            <a:r>
              <a:rPr lang="es-ES" sz="1400" dirty="0" err="1"/>
              <a:t>Rth</a:t>
            </a:r>
            <a:r>
              <a:rPr lang="es-ES" sz="1400" dirty="0"/>
              <a:t> no podemos apagar las fuentes y calcular </a:t>
            </a:r>
            <a:r>
              <a:rPr lang="es-ES" sz="1400" dirty="0" err="1"/>
              <a:t>Req</a:t>
            </a:r>
            <a:r>
              <a:rPr lang="es-ES" sz="1400" dirty="0"/>
              <a:t> porque tenemos una fuente dependiente </a:t>
            </a:r>
            <a:r>
              <a:rPr lang="es-ES" sz="1400" dirty="0">
                <a:sym typeface="Wingdings" panose="05000000000000000000" pitchFamily="2" charset="2"/>
              </a:rPr>
              <a:t></a:t>
            </a:r>
            <a:r>
              <a:rPr lang="es-ES" sz="1400" dirty="0" err="1">
                <a:sym typeface="Wingdings" panose="05000000000000000000" pitchFamily="2" charset="2"/>
              </a:rPr>
              <a:t>Rth</a:t>
            </a:r>
            <a:r>
              <a:rPr lang="es-ES" sz="1400" dirty="0">
                <a:sym typeface="Wingdings" panose="05000000000000000000" pitchFamily="2" charset="2"/>
              </a:rPr>
              <a:t>=</a:t>
            </a:r>
            <a:r>
              <a:rPr lang="es-ES" sz="1400" dirty="0" err="1">
                <a:sym typeface="Wingdings" panose="05000000000000000000" pitchFamily="2" charset="2"/>
              </a:rPr>
              <a:t>Voc</a:t>
            </a:r>
            <a:r>
              <a:rPr lang="es-ES" sz="1400" dirty="0">
                <a:sym typeface="Wingdings" panose="05000000000000000000" pitchFamily="2" charset="2"/>
              </a:rPr>
              <a:t>/</a:t>
            </a:r>
            <a:r>
              <a:rPr lang="es-ES" sz="1400" dirty="0" err="1">
                <a:sym typeface="Wingdings" panose="05000000000000000000" pitchFamily="2" charset="2"/>
              </a:rPr>
              <a:t>Isc</a:t>
            </a:r>
            <a:endParaRPr lang="es-ES" sz="1400" dirty="0"/>
          </a:p>
        </p:txBody>
      </p:sp>
      <p:sp>
        <p:nvSpPr>
          <p:cNvPr id="7" name="Rectángulo 6">
            <a:extLst>
              <a:ext uri="{FF2B5EF4-FFF2-40B4-BE49-F238E27FC236}">
                <a16:creationId xmlns:a16="http://schemas.microsoft.com/office/drawing/2014/main" id="{A212CF0D-2450-400A-AB87-154234B3A27F}"/>
              </a:ext>
            </a:extLst>
          </p:cNvPr>
          <p:cNvSpPr/>
          <p:nvPr/>
        </p:nvSpPr>
        <p:spPr>
          <a:xfrm>
            <a:off x="2011680" y="2218163"/>
            <a:ext cx="373373" cy="159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ángulo 32">
            <a:extLst>
              <a:ext uri="{FF2B5EF4-FFF2-40B4-BE49-F238E27FC236}">
                <a16:creationId xmlns:a16="http://schemas.microsoft.com/office/drawing/2014/main" id="{77B20BCF-02B7-4ABC-9BB3-2C98D2E88922}"/>
              </a:ext>
            </a:extLst>
          </p:cNvPr>
          <p:cNvSpPr/>
          <p:nvPr/>
        </p:nvSpPr>
        <p:spPr>
          <a:xfrm>
            <a:off x="3055503" y="2180034"/>
            <a:ext cx="373373" cy="159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ángulo 33">
            <a:extLst>
              <a:ext uri="{FF2B5EF4-FFF2-40B4-BE49-F238E27FC236}">
                <a16:creationId xmlns:a16="http://schemas.microsoft.com/office/drawing/2014/main" id="{14CA6D2C-F9D4-4C50-BBD9-2B89247FBE3D}"/>
              </a:ext>
            </a:extLst>
          </p:cNvPr>
          <p:cNvSpPr/>
          <p:nvPr/>
        </p:nvSpPr>
        <p:spPr>
          <a:xfrm>
            <a:off x="3720493" y="2128345"/>
            <a:ext cx="373373" cy="159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ángulo 34">
            <a:extLst>
              <a:ext uri="{FF2B5EF4-FFF2-40B4-BE49-F238E27FC236}">
                <a16:creationId xmlns:a16="http://schemas.microsoft.com/office/drawing/2014/main" id="{7B12A1FD-9CAE-43A4-B2EE-862BF493185A}"/>
              </a:ext>
            </a:extLst>
          </p:cNvPr>
          <p:cNvSpPr/>
          <p:nvPr/>
        </p:nvSpPr>
        <p:spPr>
          <a:xfrm>
            <a:off x="671093" y="2173918"/>
            <a:ext cx="373373" cy="159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ángulo 35">
            <a:extLst>
              <a:ext uri="{FF2B5EF4-FFF2-40B4-BE49-F238E27FC236}">
                <a16:creationId xmlns:a16="http://schemas.microsoft.com/office/drawing/2014/main" id="{7C24B0DC-5A4B-4489-8823-24BC490A97DA}"/>
              </a:ext>
            </a:extLst>
          </p:cNvPr>
          <p:cNvSpPr/>
          <p:nvPr/>
        </p:nvSpPr>
        <p:spPr>
          <a:xfrm>
            <a:off x="956083" y="1714525"/>
            <a:ext cx="373373" cy="159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37" name="Conector recto 36">
            <a:extLst>
              <a:ext uri="{FF2B5EF4-FFF2-40B4-BE49-F238E27FC236}">
                <a16:creationId xmlns:a16="http://schemas.microsoft.com/office/drawing/2014/main" id="{F062BC95-115E-48B3-A227-712EE21666DA}"/>
              </a:ext>
            </a:extLst>
          </p:cNvPr>
          <p:cNvCxnSpPr/>
          <p:nvPr/>
        </p:nvCxnSpPr>
        <p:spPr>
          <a:xfrm>
            <a:off x="3086981" y="2464484"/>
            <a:ext cx="839951" cy="0"/>
          </a:xfrm>
          <a:prstGeom prst="line">
            <a:avLst/>
          </a:prstGeom>
          <a:ln w="12700">
            <a:solidFill>
              <a:srgbClr val="D47D89"/>
            </a:solidFill>
          </a:ln>
        </p:spPr>
        <p:style>
          <a:lnRef idx="1">
            <a:schemeClr val="accent1"/>
          </a:lnRef>
          <a:fillRef idx="0">
            <a:schemeClr val="accent1"/>
          </a:fillRef>
          <a:effectRef idx="0">
            <a:schemeClr val="accent1"/>
          </a:effectRef>
          <a:fontRef idx="minor">
            <a:schemeClr val="tx1"/>
          </a:fontRef>
        </p:style>
      </p:cxnSp>
      <p:cxnSp>
        <p:nvCxnSpPr>
          <p:cNvPr id="38" name="Conector recto 37">
            <a:extLst>
              <a:ext uri="{FF2B5EF4-FFF2-40B4-BE49-F238E27FC236}">
                <a16:creationId xmlns:a16="http://schemas.microsoft.com/office/drawing/2014/main" id="{FF90DC34-6FE1-4B52-87C4-873509A1F94D}"/>
              </a:ext>
            </a:extLst>
          </p:cNvPr>
          <p:cNvCxnSpPr/>
          <p:nvPr/>
        </p:nvCxnSpPr>
        <p:spPr>
          <a:xfrm>
            <a:off x="3157494" y="1645831"/>
            <a:ext cx="839951" cy="0"/>
          </a:xfrm>
          <a:prstGeom prst="line">
            <a:avLst/>
          </a:prstGeom>
          <a:ln w="12700">
            <a:solidFill>
              <a:srgbClr val="D47D89"/>
            </a:solidFill>
          </a:ln>
        </p:spPr>
        <p:style>
          <a:lnRef idx="1">
            <a:schemeClr val="accent1"/>
          </a:lnRef>
          <a:fillRef idx="0">
            <a:schemeClr val="accent1"/>
          </a:fillRef>
          <a:effectRef idx="0">
            <a:schemeClr val="accent1"/>
          </a:effectRef>
          <a:fontRef idx="minor">
            <a:schemeClr val="tx1"/>
          </a:fontRef>
        </p:style>
      </p:cxnSp>
      <p:sp>
        <p:nvSpPr>
          <p:cNvPr id="23" name="CuadroTexto 22">
            <a:extLst>
              <a:ext uri="{FF2B5EF4-FFF2-40B4-BE49-F238E27FC236}">
                <a16:creationId xmlns:a16="http://schemas.microsoft.com/office/drawing/2014/main" id="{C7E90309-C9F8-4F91-8688-8A36E275E6AE}"/>
              </a:ext>
            </a:extLst>
          </p:cNvPr>
          <p:cNvSpPr txBox="1"/>
          <p:nvPr/>
        </p:nvSpPr>
        <p:spPr>
          <a:xfrm>
            <a:off x="3426679" y="1265765"/>
            <a:ext cx="333746" cy="369332"/>
          </a:xfrm>
          <a:prstGeom prst="rect">
            <a:avLst/>
          </a:prstGeom>
          <a:noFill/>
        </p:spPr>
        <p:txBody>
          <a:bodyPr wrap="none" rtlCol="0">
            <a:spAutoFit/>
          </a:bodyPr>
          <a:lstStyle/>
          <a:p>
            <a:r>
              <a:rPr lang="es-ES" dirty="0"/>
              <a:t>I</a:t>
            </a:r>
            <a:r>
              <a:rPr lang="es-ES" baseline="-25000" dirty="0"/>
              <a:t>2</a:t>
            </a:r>
          </a:p>
        </p:txBody>
      </p:sp>
      <p:sp>
        <p:nvSpPr>
          <p:cNvPr id="40" name="CuadroTexto 39">
            <a:extLst>
              <a:ext uri="{FF2B5EF4-FFF2-40B4-BE49-F238E27FC236}">
                <a16:creationId xmlns:a16="http://schemas.microsoft.com/office/drawing/2014/main" id="{F26C6793-6CBE-491E-B426-2ADACF77E8E0}"/>
              </a:ext>
            </a:extLst>
          </p:cNvPr>
          <p:cNvSpPr txBox="1"/>
          <p:nvPr/>
        </p:nvSpPr>
        <p:spPr>
          <a:xfrm>
            <a:off x="3041157" y="1806134"/>
            <a:ext cx="441208" cy="307777"/>
          </a:xfrm>
          <a:prstGeom prst="rect">
            <a:avLst/>
          </a:prstGeom>
          <a:solidFill>
            <a:srgbClr val="FFFFFF"/>
          </a:solidFill>
        </p:spPr>
        <p:txBody>
          <a:bodyPr wrap="square" rtlCol="0">
            <a:spAutoFit/>
          </a:bodyPr>
          <a:lstStyle/>
          <a:p>
            <a:r>
              <a:rPr lang="es-ES" sz="1400" dirty="0" err="1"/>
              <a:t>gv</a:t>
            </a:r>
            <a:r>
              <a:rPr lang="es-ES" sz="1400" baseline="-25000" dirty="0" err="1"/>
              <a:t>x</a:t>
            </a:r>
            <a:endParaRPr lang="es-ES" sz="1400" baseline="-25000" dirty="0"/>
          </a:p>
        </p:txBody>
      </p:sp>
      <p:sp>
        <p:nvSpPr>
          <p:cNvPr id="39" name="CuadroTexto 38">
            <a:extLst>
              <a:ext uri="{FF2B5EF4-FFF2-40B4-BE49-F238E27FC236}">
                <a16:creationId xmlns:a16="http://schemas.microsoft.com/office/drawing/2014/main" id="{6C4C2117-8A29-4E7C-A847-C25A004DC1CF}"/>
              </a:ext>
            </a:extLst>
          </p:cNvPr>
          <p:cNvSpPr txBox="1"/>
          <p:nvPr/>
        </p:nvSpPr>
        <p:spPr>
          <a:xfrm rot="10800000">
            <a:off x="3246454" y="1727678"/>
            <a:ext cx="319318" cy="646331"/>
          </a:xfrm>
          <a:prstGeom prst="rect">
            <a:avLst/>
          </a:prstGeom>
          <a:noFill/>
        </p:spPr>
        <p:txBody>
          <a:bodyPr wrap="none" rtlCol="0">
            <a:spAutoFit/>
          </a:bodyPr>
          <a:lstStyle/>
          <a:p>
            <a:r>
              <a:rPr lang="es-ES" dirty="0"/>
              <a:t>+</a:t>
            </a:r>
          </a:p>
          <a:p>
            <a:r>
              <a:rPr lang="es-ES" dirty="0"/>
              <a:t>-</a:t>
            </a:r>
          </a:p>
        </p:txBody>
      </p:sp>
      <p:sp>
        <p:nvSpPr>
          <p:cNvPr id="41" name="Rectángulo 40">
            <a:extLst>
              <a:ext uri="{FF2B5EF4-FFF2-40B4-BE49-F238E27FC236}">
                <a16:creationId xmlns:a16="http://schemas.microsoft.com/office/drawing/2014/main" id="{415F7BC9-D98A-4B69-8B28-0271D0B298CA}"/>
              </a:ext>
            </a:extLst>
          </p:cNvPr>
          <p:cNvSpPr/>
          <p:nvPr/>
        </p:nvSpPr>
        <p:spPr>
          <a:xfrm>
            <a:off x="0" y="728629"/>
            <a:ext cx="9052560" cy="307777"/>
          </a:xfrm>
          <a:prstGeom prst="rect">
            <a:avLst/>
          </a:prstGeom>
        </p:spPr>
        <p:txBody>
          <a:bodyPr wrap="square">
            <a:spAutoFit/>
          </a:bodyPr>
          <a:lstStyle/>
          <a:p>
            <a:r>
              <a:rPr lang="es-ES" sz="1400" b="1" dirty="0"/>
              <a:t>Problema 6. </a:t>
            </a:r>
            <a:r>
              <a:rPr lang="es-ES" sz="1400" dirty="0"/>
              <a:t>Calcular el circuito equivalente de Thévenin entre a y a’. Vx es el voltaje que cae en R1 (izquierda)</a:t>
            </a:r>
          </a:p>
        </p:txBody>
      </p:sp>
      <p:sp>
        <p:nvSpPr>
          <p:cNvPr id="42" name="Marcador de número de diapositiva 1">
            <a:extLst>
              <a:ext uri="{FF2B5EF4-FFF2-40B4-BE49-F238E27FC236}">
                <a16:creationId xmlns:a16="http://schemas.microsoft.com/office/drawing/2014/main" id="{6C2044E8-360A-42BA-A94F-35028E6B310A}"/>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20</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239881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5" grpId="0"/>
      <p:bldP spid="28" grpId="0"/>
      <p:bldP spid="29" grpId="0"/>
      <p:bldP spid="30" grpId="0"/>
      <p:bldP spid="31" grpId="0" animBg="1"/>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5" name="Rectángulo 24">
                <a:extLst>
                  <a:ext uri="{FF2B5EF4-FFF2-40B4-BE49-F238E27FC236}">
                    <a16:creationId xmlns:a16="http://schemas.microsoft.com/office/drawing/2014/main" id="{5A5E9150-D8DB-44D9-B105-B4BD4EF1DEF8}"/>
                  </a:ext>
                </a:extLst>
              </p:cNvPr>
              <p:cNvSpPr/>
              <p:nvPr/>
            </p:nvSpPr>
            <p:spPr>
              <a:xfrm>
                <a:off x="604991" y="3043002"/>
                <a:ext cx="1492396" cy="6576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𝑥</m:t>
                          </m:r>
                        </m:sub>
                      </m:sSub>
                      <m:r>
                        <a:rPr lang="es-ES" b="0" i="1" dirty="0" smtClean="0">
                          <a:latin typeface="Cambria Math" panose="02040503050406030204" pitchFamily="18" charset="0"/>
                        </a:rPr>
                        <m:t>=</m:t>
                      </m:r>
                      <m:f>
                        <m:fPr>
                          <m:ctrlPr>
                            <a:rPr lang="es-ES" i="1" dirty="0">
                              <a:latin typeface="Cambria Math" panose="02040503050406030204" pitchFamily="18" charset="0"/>
                            </a:rPr>
                          </m:ctrlPr>
                        </m:fPr>
                        <m:num>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𝑖𝑛</m:t>
                              </m:r>
                            </m:sub>
                          </m:sSub>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1</m:t>
                              </m:r>
                            </m:sub>
                          </m:sSub>
                        </m:num>
                        <m:den>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𝑠</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1</m:t>
                              </m:r>
                            </m:sub>
                          </m:sSub>
                        </m:den>
                      </m:f>
                    </m:oMath>
                  </m:oMathPara>
                </a14:m>
                <a:endParaRPr lang="es-ES" baseline="-25000" dirty="0"/>
              </a:p>
            </p:txBody>
          </p:sp>
        </mc:Choice>
        <mc:Fallback xmlns="">
          <p:sp>
            <p:nvSpPr>
              <p:cNvPr id="25" name="Rectángulo 24">
                <a:extLst>
                  <a:ext uri="{FF2B5EF4-FFF2-40B4-BE49-F238E27FC236}">
                    <a16:creationId xmlns:a16="http://schemas.microsoft.com/office/drawing/2014/main" id="{5A5E9150-D8DB-44D9-B105-B4BD4EF1DEF8}"/>
                  </a:ext>
                </a:extLst>
              </p:cNvPr>
              <p:cNvSpPr>
                <a:spLocks noRot="1" noChangeAspect="1" noMove="1" noResize="1" noEditPoints="1" noAdjustHandles="1" noChangeArrowheads="1" noChangeShapeType="1" noTextEdit="1"/>
              </p:cNvSpPr>
              <p:nvPr/>
            </p:nvSpPr>
            <p:spPr>
              <a:xfrm>
                <a:off x="604991" y="3043002"/>
                <a:ext cx="1492396" cy="657681"/>
              </a:xfrm>
              <a:prstGeom prst="rect">
                <a:avLst/>
              </a:prstGeom>
              <a:blipFill>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8" name="CuadroTexto 27">
                <a:extLst>
                  <a:ext uri="{FF2B5EF4-FFF2-40B4-BE49-F238E27FC236}">
                    <a16:creationId xmlns:a16="http://schemas.microsoft.com/office/drawing/2014/main" id="{824E9EA1-E947-4836-9897-230D295CF0DE}"/>
                  </a:ext>
                </a:extLst>
              </p:cNvPr>
              <p:cNvSpPr txBox="1"/>
              <p:nvPr/>
            </p:nvSpPr>
            <p:spPr>
              <a:xfrm>
                <a:off x="4946210" y="1555641"/>
                <a:ext cx="1121446"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𝐼</m:t>
                          </m:r>
                        </m:e>
                        <m:sub>
                          <m:r>
                            <a:rPr lang="es-ES" sz="1400" b="0" i="1" dirty="0" smtClean="0">
                              <a:latin typeface="Cambria Math" panose="02040503050406030204" pitchFamily="18" charset="0"/>
                            </a:rPr>
                            <m:t>𝑠𝑐</m:t>
                          </m:r>
                        </m:sub>
                      </m:sSub>
                      <m:r>
                        <a:rPr lang="es-ES" sz="1400" i="1" dirty="0">
                          <a:latin typeface="Cambria Math" panose="02040503050406030204" pitchFamily="18" charset="0"/>
                        </a:rPr>
                        <m:t>=−</m:t>
                      </m:r>
                      <m:r>
                        <a:rPr lang="es-ES" sz="1400" i="1" dirty="0" err="1">
                          <a:latin typeface="Cambria Math" panose="02040503050406030204" pitchFamily="18" charset="0"/>
                        </a:rPr>
                        <m:t>𝑔</m:t>
                      </m:r>
                      <m:sSub>
                        <m:sSubPr>
                          <m:ctrlPr>
                            <a:rPr lang="es-ES" sz="1400" b="0" i="1" dirty="0" smtClean="0">
                              <a:latin typeface="Cambria Math" panose="02040503050406030204" pitchFamily="18" charset="0"/>
                            </a:rPr>
                          </m:ctrlPr>
                        </m:sSubPr>
                        <m:e>
                          <m:r>
                            <a:rPr lang="es-ES" sz="1400" i="1" dirty="0" err="1">
                              <a:latin typeface="Cambria Math" panose="02040503050406030204" pitchFamily="18" charset="0"/>
                            </a:rPr>
                            <m:t>𝑉</m:t>
                          </m:r>
                        </m:e>
                        <m:sub>
                          <m:r>
                            <a:rPr lang="es-ES" sz="1400" b="0" i="1" dirty="0" smtClean="0">
                              <a:latin typeface="Cambria Math" panose="02040503050406030204" pitchFamily="18" charset="0"/>
                            </a:rPr>
                            <m:t>𝑥</m:t>
                          </m:r>
                        </m:sub>
                      </m:sSub>
                    </m:oMath>
                  </m:oMathPara>
                </a14:m>
                <a:endParaRPr lang="es-ES" sz="1400" dirty="0"/>
              </a:p>
            </p:txBody>
          </p:sp>
        </mc:Choice>
        <mc:Fallback xmlns="">
          <p:sp>
            <p:nvSpPr>
              <p:cNvPr id="28" name="CuadroTexto 27">
                <a:extLst>
                  <a:ext uri="{FF2B5EF4-FFF2-40B4-BE49-F238E27FC236}">
                    <a16:creationId xmlns:a16="http://schemas.microsoft.com/office/drawing/2014/main" id="{824E9EA1-E947-4836-9897-230D295CF0DE}"/>
                  </a:ext>
                </a:extLst>
              </p:cNvPr>
              <p:cNvSpPr txBox="1">
                <a:spLocks noRot="1" noChangeAspect="1" noMove="1" noResize="1" noEditPoints="1" noAdjustHandles="1" noChangeArrowheads="1" noChangeShapeType="1" noTextEdit="1"/>
              </p:cNvSpPr>
              <p:nvPr/>
            </p:nvSpPr>
            <p:spPr>
              <a:xfrm>
                <a:off x="4946210" y="1555641"/>
                <a:ext cx="1121446" cy="307777"/>
              </a:xfrm>
              <a:prstGeom prst="rect">
                <a:avLst/>
              </a:prstGeom>
              <a:blipFill>
                <a:blip r:embed="rId3"/>
                <a:stretch>
                  <a:fillRect b="-1961"/>
                </a:stretch>
              </a:blipFill>
            </p:spPr>
            <p:txBody>
              <a:bodyPr/>
              <a:lstStyle/>
              <a:p>
                <a:r>
                  <a:rPr lang="es-ES">
                    <a:noFill/>
                  </a:rPr>
                  <a:t> </a:t>
                </a:r>
              </a:p>
            </p:txBody>
          </p:sp>
        </mc:Fallback>
      </mc:AlternateContent>
      <p:sp>
        <p:nvSpPr>
          <p:cNvPr id="29" name="Rectángulo 28">
            <a:extLst>
              <a:ext uri="{FF2B5EF4-FFF2-40B4-BE49-F238E27FC236}">
                <a16:creationId xmlns:a16="http://schemas.microsoft.com/office/drawing/2014/main" id="{90637398-A2C9-4F83-9DDC-D91664AFAD9F}"/>
              </a:ext>
            </a:extLst>
          </p:cNvPr>
          <p:cNvSpPr/>
          <p:nvPr/>
        </p:nvSpPr>
        <p:spPr>
          <a:xfrm>
            <a:off x="2097195" y="3150867"/>
            <a:ext cx="1726755" cy="307777"/>
          </a:xfrm>
          <a:prstGeom prst="rect">
            <a:avLst/>
          </a:prstGeom>
        </p:spPr>
        <p:txBody>
          <a:bodyPr wrap="none">
            <a:spAutoFit/>
          </a:bodyPr>
          <a:lstStyle/>
          <a:p>
            <a:r>
              <a:rPr lang="es-ES" sz="1400" dirty="0"/>
              <a:t>(Divisor de tensión)</a:t>
            </a:r>
          </a:p>
        </p:txBody>
      </p:sp>
      <mc:AlternateContent xmlns:mc="http://schemas.openxmlformats.org/markup-compatibility/2006" xmlns:a14="http://schemas.microsoft.com/office/drawing/2010/main">
        <mc:Choice Requires="a14">
          <p:sp>
            <p:nvSpPr>
              <p:cNvPr id="30" name="Rectángulo 29">
                <a:extLst>
                  <a:ext uri="{FF2B5EF4-FFF2-40B4-BE49-F238E27FC236}">
                    <a16:creationId xmlns:a16="http://schemas.microsoft.com/office/drawing/2014/main" id="{02EF9878-1DA4-4CA2-9DDF-66C31A875B49}"/>
                  </a:ext>
                </a:extLst>
              </p:cNvPr>
              <p:cNvSpPr/>
              <p:nvPr/>
            </p:nvSpPr>
            <p:spPr>
              <a:xfrm>
                <a:off x="3703522" y="3070990"/>
                <a:ext cx="2626232" cy="657681"/>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𝐼</m:t>
                          </m:r>
                        </m:e>
                        <m:sub>
                          <m:r>
                            <a:rPr lang="es-ES" b="0" i="1" dirty="0" smtClean="0">
                              <a:latin typeface="Cambria Math" panose="02040503050406030204" pitchFamily="18" charset="0"/>
                            </a:rPr>
                            <m:t>𝑠𝑐</m:t>
                          </m:r>
                        </m:sub>
                      </m:sSub>
                      <m:r>
                        <a:rPr lang="es-ES" b="0" i="1" dirty="0" smtClean="0">
                          <a:latin typeface="Cambria Math" panose="02040503050406030204" pitchFamily="18" charset="0"/>
                        </a:rPr>
                        <m:t>=−</m:t>
                      </m:r>
                      <m:r>
                        <a:rPr lang="es-ES" b="0" i="1" dirty="0" smtClean="0">
                          <a:latin typeface="Cambria Math" panose="02040503050406030204" pitchFamily="18" charset="0"/>
                        </a:rPr>
                        <m:t>𝑔</m:t>
                      </m:r>
                      <m:sSub>
                        <m:sSubPr>
                          <m:ctrlPr>
                            <a:rPr lang="es-ES" i="1" dirty="0" smtClean="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𝑥</m:t>
                          </m:r>
                        </m:sub>
                      </m:sSub>
                      <m:r>
                        <a:rPr lang="es-ES" i="1" dirty="0">
                          <a:latin typeface="Cambria Math" panose="02040503050406030204" pitchFamily="18" charset="0"/>
                        </a:rPr>
                        <m:t>=</m:t>
                      </m:r>
                      <m:f>
                        <m:fPr>
                          <m:ctrlPr>
                            <a:rPr lang="es-ES" i="1" dirty="0">
                              <a:latin typeface="Cambria Math" panose="02040503050406030204" pitchFamily="18" charset="0"/>
                            </a:rPr>
                          </m:ctrlPr>
                        </m:fPr>
                        <m:num>
                          <m:r>
                            <a:rPr lang="es-ES" i="1" dirty="0">
                              <a:latin typeface="Cambria Math" panose="02040503050406030204" pitchFamily="18" charset="0"/>
                            </a:rPr>
                            <m:t>𝑔</m:t>
                          </m:r>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𝑖𝑛</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1</m:t>
                              </m:r>
                            </m:sub>
                          </m:sSub>
                        </m:num>
                        <m:den>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𝑠</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1</m:t>
                              </m:r>
                            </m:sub>
                          </m:sSub>
                        </m:den>
                      </m:f>
                    </m:oMath>
                  </m:oMathPara>
                </a14:m>
                <a:endParaRPr lang="es-ES" baseline="-25000" dirty="0"/>
              </a:p>
            </p:txBody>
          </p:sp>
        </mc:Choice>
        <mc:Fallback xmlns="">
          <p:sp>
            <p:nvSpPr>
              <p:cNvPr id="30" name="Rectángulo 29">
                <a:extLst>
                  <a:ext uri="{FF2B5EF4-FFF2-40B4-BE49-F238E27FC236}">
                    <a16:creationId xmlns:a16="http://schemas.microsoft.com/office/drawing/2014/main" id="{02EF9878-1DA4-4CA2-9DDF-66C31A875B49}"/>
                  </a:ext>
                </a:extLst>
              </p:cNvPr>
              <p:cNvSpPr>
                <a:spLocks noRot="1" noChangeAspect="1" noMove="1" noResize="1" noEditPoints="1" noAdjustHandles="1" noChangeArrowheads="1" noChangeShapeType="1" noTextEdit="1"/>
              </p:cNvSpPr>
              <p:nvPr/>
            </p:nvSpPr>
            <p:spPr>
              <a:xfrm>
                <a:off x="3703522" y="3070990"/>
                <a:ext cx="2626232" cy="657681"/>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1" name="Rectángulo 30">
                <a:extLst>
                  <a:ext uri="{FF2B5EF4-FFF2-40B4-BE49-F238E27FC236}">
                    <a16:creationId xmlns:a16="http://schemas.microsoft.com/office/drawing/2014/main" id="{DB0886C2-1A5A-4A22-9D58-295D3D00D252}"/>
                  </a:ext>
                </a:extLst>
              </p:cNvPr>
              <p:cNvSpPr/>
              <p:nvPr/>
            </p:nvSpPr>
            <p:spPr>
              <a:xfrm>
                <a:off x="369421" y="4075935"/>
                <a:ext cx="3565848" cy="11144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m:t>
                          </m:r>
                          <m:r>
                            <a:rPr lang="es-ES" b="0" i="1" dirty="0" smtClean="0">
                              <a:latin typeface="Cambria Math" panose="02040503050406030204" pitchFamily="18" charset="0"/>
                            </a:rPr>
                            <m:t>𝑅</m:t>
                          </m:r>
                        </m:e>
                        <m:sub>
                          <m:r>
                            <a:rPr lang="es-ES" b="0" i="1" dirty="0" smtClean="0">
                              <a:latin typeface="Cambria Math" panose="02040503050406030204" pitchFamily="18" charset="0"/>
                            </a:rPr>
                            <m:t>𝑇𝐻</m:t>
                          </m:r>
                        </m:sub>
                      </m:sSub>
                      <m:r>
                        <a:rPr lang="es-ES" b="0" i="1" dirty="0" smtClean="0">
                          <a:latin typeface="Cambria Math" panose="02040503050406030204" pitchFamily="18" charset="0"/>
                        </a:rPr>
                        <m:t>=</m:t>
                      </m:r>
                      <m:f>
                        <m:fPr>
                          <m:ctrlPr>
                            <a:rPr lang="es-ES" b="0" i="1" dirty="0" smtClean="0">
                              <a:latin typeface="Cambria Math" panose="02040503050406030204" pitchFamily="18" charset="0"/>
                            </a:rPr>
                          </m:ctrlPr>
                        </m:fPr>
                        <m:num>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𝑡</m:t>
                              </m:r>
                              <m:r>
                                <a:rPr lang="es-ES" b="0" i="1" dirty="0" smtClean="0">
                                  <a:latin typeface="Cambria Math" panose="02040503050406030204" pitchFamily="18" charset="0"/>
                                </a:rPr>
                                <m:t>h</m:t>
                              </m:r>
                            </m:sub>
                          </m:sSub>
                        </m:num>
                        <m:den>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𝐼</m:t>
                              </m:r>
                            </m:e>
                            <m:sub>
                              <m:r>
                                <a:rPr lang="es-ES" b="0" i="1" dirty="0" smtClean="0">
                                  <a:latin typeface="Cambria Math" panose="02040503050406030204" pitchFamily="18" charset="0"/>
                                </a:rPr>
                                <m:t>𝑠𝑐</m:t>
                              </m:r>
                            </m:sub>
                          </m:sSub>
                        </m:den>
                      </m:f>
                      <m:r>
                        <a:rPr lang="es-ES" i="1" dirty="0">
                          <a:latin typeface="Cambria Math" panose="02040503050406030204" pitchFamily="18" charset="0"/>
                        </a:rPr>
                        <m:t>=−</m:t>
                      </m:r>
                      <m:f>
                        <m:fPr>
                          <m:ctrlPr>
                            <a:rPr lang="es-ES" b="0" i="1" dirty="0" smtClean="0">
                              <a:latin typeface="Cambria Math" panose="02040503050406030204" pitchFamily="18" charset="0"/>
                            </a:rPr>
                          </m:ctrlPr>
                        </m:fPr>
                        <m:num>
                          <m:f>
                            <m:fPr>
                              <m:ctrlPr>
                                <a:rPr lang="es-ES" i="1" dirty="0">
                                  <a:latin typeface="Cambria Math" panose="02040503050406030204" pitchFamily="18" charset="0"/>
                                </a:rPr>
                              </m:ctrlPr>
                            </m:fPr>
                            <m:num>
                              <m:r>
                                <a:rPr lang="es-ES" i="1" dirty="0">
                                  <a:latin typeface="Cambria Math" panose="02040503050406030204" pitchFamily="18" charset="0"/>
                                </a:rPr>
                                <m:t>𝑔</m:t>
                              </m:r>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𝑖𝑛</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2</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1</m:t>
                                  </m:r>
                                </m:sub>
                              </m:sSub>
                            </m:num>
                            <m:den>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𝑠</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1</m:t>
                                  </m:r>
                                </m:sub>
                              </m:sSub>
                            </m:den>
                          </m:f>
                        </m:num>
                        <m:den>
                          <m:f>
                            <m:fPr>
                              <m:ctrlPr>
                                <a:rPr lang="es-ES" i="1" dirty="0">
                                  <a:latin typeface="Cambria Math" panose="02040503050406030204" pitchFamily="18" charset="0"/>
                                </a:rPr>
                              </m:ctrlPr>
                            </m:fPr>
                            <m:num>
                              <m:r>
                                <a:rPr lang="es-ES" i="1" dirty="0">
                                  <a:latin typeface="Cambria Math" panose="02040503050406030204" pitchFamily="18" charset="0"/>
                                </a:rPr>
                                <m:t>𝑔</m:t>
                              </m:r>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𝑖𝑛</m:t>
                                  </m:r>
                                </m:sub>
                              </m:sSub>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1</m:t>
                                  </m:r>
                                </m:sub>
                              </m:sSub>
                            </m:num>
                            <m:den>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𝑠</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1</m:t>
                                  </m:r>
                                </m:sub>
                              </m:sSub>
                            </m:den>
                          </m:f>
                        </m:den>
                      </m:f>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oMath>
                  </m:oMathPara>
                </a14:m>
                <a:endParaRPr lang="es-ES" baseline="-25000" dirty="0"/>
              </a:p>
            </p:txBody>
          </p:sp>
        </mc:Choice>
        <mc:Fallback xmlns="">
          <p:sp>
            <p:nvSpPr>
              <p:cNvPr id="31" name="Rectángulo 30">
                <a:extLst>
                  <a:ext uri="{FF2B5EF4-FFF2-40B4-BE49-F238E27FC236}">
                    <a16:creationId xmlns:a16="http://schemas.microsoft.com/office/drawing/2014/main" id="{DB0886C2-1A5A-4A22-9D58-295D3D00D252}"/>
                  </a:ext>
                </a:extLst>
              </p:cNvPr>
              <p:cNvSpPr>
                <a:spLocks noRot="1" noChangeAspect="1" noMove="1" noResize="1" noEditPoints="1" noAdjustHandles="1" noChangeArrowheads="1" noChangeShapeType="1" noTextEdit="1"/>
              </p:cNvSpPr>
              <p:nvPr/>
            </p:nvSpPr>
            <p:spPr>
              <a:xfrm>
                <a:off x="369421" y="4075935"/>
                <a:ext cx="3565848" cy="1114472"/>
              </a:xfrm>
              <a:prstGeom prst="rect">
                <a:avLst/>
              </a:prstGeom>
              <a:blipFill>
                <a:blip r:embed="rId5"/>
                <a:stretch>
                  <a:fillRect/>
                </a:stretch>
              </a:blipFill>
            </p:spPr>
            <p:txBody>
              <a:bodyPr/>
              <a:lstStyle/>
              <a:p>
                <a:r>
                  <a:rPr lang="es-ES">
                    <a:noFill/>
                  </a:rPr>
                  <a:t> </a:t>
                </a:r>
              </a:p>
            </p:txBody>
          </p:sp>
        </mc:Fallback>
      </mc:AlternateContent>
      <p:sp>
        <p:nvSpPr>
          <p:cNvPr id="32" name="CuadroTexto 31">
            <a:extLst>
              <a:ext uri="{FF2B5EF4-FFF2-40B4-BE49-F238E27FC236}">
                <a16:creationId xmlns:a16="http://schemas.microsoft.com/office/drawing/2014/main" id="{8AA5FF89-A674-4B80-BD5E-F466F4980EFA}"/>
              </a:ext>
            </a:extLst>
          </p:cNvPr>
          <p:cNvSpPr txBox="1"/>
          <p:nvPr/>
        </p:nvSpPr>
        <p:spPr>
          <a:xfrm>
            <a:off x="249806" y="768422"/>
            <a:ext cx="1869423" cy="307777"/>
          </a:xfrm>
          <a:prstGeom prst="rect">
            <a:avLst/>
          </a:prstGeom>
          <a:noFill/>
        </p:spPr>
        <p:txBody>
          <a:bodyPr wrap="none" rtlCol="0">
            <a:spAutoFit/>
          </a:bodyPr>
          <a:lstStyle/>
          <a:p>
            <a:r>
              <a:rPr lang="es-ES" sz="1400" dirty="0"/>
              <a:t>Cortocircuitamos a-a’</a:t>
            </a:r>
          </a:p>
        </p:txBody>
      </p:sp>
      <p:sp>
        <p:nvSpPr>
          <p:cNvPr id="35" name="Rectángulo 34">
            <a:extLst>
              <a:ext uri="{FF2B5EF4-FFF2-40B4-BE49-F238E27FC236}">
                <a16:creationId xmlns:a16="http://schemas.microsoft.com/office/drawing/2014/main" id="{7B12A1FD-9CAE-43A4-B2EE-862BF493185A}"/>
              </a:ext>
            </a:extLst>
          </p:cNvPr>
          <p:cNvSpPr/>
          <p:nvPr/>
        </p:nvSpPr>
        <p:spPr>
          <a:xfrm>
            <a:off x="671093" y="1897878"/>
            <a:ext cx="373373" cy="159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Rectángulo 35">
            <a:extLst>
              <a:ext uri="{FF2B5EF4-FFF2-40B4-BE49-F238E27FC236}">
                <a16:creationId xmlns:a16="http://schemas.microsoft.com/office/drawing/2014/main" id="{7C24B0DC-5A4B-4489-8823-24BC490A97DA}"/>
              </a:ext>
            </a:extLst>
          </p:cNvPr>
          <p:cNvSpPr/>
          <p:nvPr/>
        </p:nvSpPr>
        <p:spPr>
          <a:xfrm>
            <a:off x="4933391" y="1818294"/>
            <a:ext cx="373373" cy="159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Imagen 7">
            <a:extLst>
              <a:ext uri="{FF2B5EF4-FFF2-40B4-BE49-F238E27FC236}">
                <a16:creationId xmlns:a16="http://schemas.microsoft.com/office/drawing/2014/main" id="{3D6E98B0-6C4B-4CA8-B35E-01EAF8A7645D}"/>
              </a:ext>
            </a:extLst>
          </p:cNvPr>
          <p:cNvPicPr>
            <a:picLocks noChangeAspect="1"/>
          </p:cNvPicPr>
          <p:nvPr/>
        </p:nvPicPr>
        <p:blipFill>
          <a:blip r:embed="rId6"/>
          <a:stretch>
            <a:fillRect/>
          </a:stretch>
        </p:blipFill>
        <p:spPr>
          <a:xfrm>
            <a:off x="55941" y="1061368"/>
            <a:ext cx="4500957" cy="1814045"/>
          </a:xfrm>
          <a:prstGeom prst="rect">
            <a:avLst/>
          </a:prstGeom>
        </p:spPr>
      </p:pic>
      <p:sp>
        <p:nvSpPr>
          <p:cNvPr id="7" name="Rectángulo 6">
            <a:extLst>
              <a:ext uri="{FF2B5EF4-FFF2-40B4-BE49-F238E27FC236}">
                <a16:creationId xmlns:a16="http://schemas.microsoft.com/office/drawing/2014/main" id="{A212CF0D-2450-400A-AB87-154234B3A27F}"/>
              </a:ext>
            </a:extLst>
          </p:cNvPr>
          <p:cNvSpPr/>
          <p:nvPr/>
        </p:nvSpPr>
        <p:spPr>
          <a:xfrm>
            <a:off x="3329991" y="2199342"/>
            <a:ext cx="373373" cy="159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ángulo 32">
            <a:extLst>
              <a:ext uri="{FF2B5EF4-FFF2-40B4-BE49-F238E27FC236}">
                <a16:creationId xmlns:a16="http://schemas.microsoft.com/office/drawing/2014/main" id="{77B20BCF-02B7-4ABC-9BB3-2C98D2E88922}"/>
              </a:ext>
            </a:extLst>
          </p:cNvPr>
          <p:cNvSpPr/>
          <p:nvPr/>
        </p:nvSpPr>
        <p:spPr>
          <a:xfrm>
            <a:off x="7299843" y="2048975"/>
            <a:ext cx="373373" cy="159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ángulo 33">
            <a:extLst>
              <a:ext uri="{FF2B5EF4-FFF2-40B4-BE49-F238E27FC236}">
                <a16:creationId xmlns:a16="http://schemas.microsoft.com/office/drawing/2014/main" id="{14CA6D2C-F9D4-4C50-BBD9-2B89247FBE3D}"/>
              </a:ext>
            </a:extLst>
          </p:cNvPr>
          <p:cNvSpPr/>
          <p:nvPr/>
        </p:nvSpPr>
        <p:spPr>
          <a:xfrm>
            <a:off x="7964833" y="1997286"/>
            <a:ext cx="373373" cy="1591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6" name="Imagen 5">
            <a:extLst>
              <a:ext uri="{FF2B5EF4-FFF2-40B4-BE49-F238E27FC236}">
                <a16:creationId xmlns:a16="http://schemas.microsoft.com/office/drawing/2014/main" id="{31A8BAA1-B06D-4407-A7F8-449C957794A1}"/>
              </a:ext>
            </a:extLst>
          </p:cNvPr>
          <p:cNvPicPr>
            <a:picLocks noChangeAspect="1"/>
          </p:cNvPicPr>
          <p:nvPr/>
        </p:nvPicPr>
        <p:blipFill>
          <a:blip r:embed="rId7"/>
          <a:stretch>
            <a:fillRect/>
          </a:stretch>
        </p:blipFill>
        <p:spPr>
          <a:xfrm>
            <a:off x="108558" y="1084876"/>
            <a:ext cx="4395722" cy="1809585"/>
          </a:xfrm>
          <a:prstGeom prst="rect">
            <a:avLst/>
          </a:prstGeom>
        </p:spPr>
      </p:pic>
      <p:grpSp>
        <p:nvGrpSpPr>
          <p:cNvPr id="3" name="Grupo 2"/>
          <p:cNvGrpSpPr/>
          <p:nvPr/>
        </p:nvGrpSpPr>
        <p:grpSpPr>
          <a:xfrm>
            <a:off x="1721865" y="1310435"/>
            <a:ext cx="2980842" cy="1200329"/>
            <a:chOff x="5031836" y="1628526"/>
            <a:chExt cx="2980842" cy="1200329"/>
          </a:xfrm>
        </p:grpSpPr>
        <p:cxnSp>
          <p:nvCxnSpPr>
            <p:cNvPr id="9" name="Conector recto de flecha 8">
              <a:extLst>
                <a:ext uri="{FF2B5EF4-FFF2-40B4-BE49-F238E27FC236}">
                  <a16:creationId xmlns:a16="http://schemas.microsoft.com/office/drawing/2014/main" id="{0E77376D-17A0-40B9-9E96-84C115922DC6}"/>
                </a:ext>
              </a:extLst>
            </p:cNvPr>
            <p:cNvCxnSpPr>
              <a:cxnSpLocks/>
            </p:cNvCxnSpPr>
            <p:nvPr/>
          </p:nvCxnSpPr>
          <p:spPr>
            <a:xfrm>
              <a:off x="7627702" y="1997286"/>
              <a:ext cx="0" cy="7879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2" name="Grupo 1"/>
            <p:cNvGrpSpPr/>
            <p:nvPr/>
          </p:nvGrpSpPr>
          <p:grpSpPr>
            <a:xfrm>
              <a:off x="5031836" y="1628526"/>
              <a:ext cx="2980842" cy="1200329"/>
              <a:chOff x="1731461" y="1317346"/>
              <a:chExt cx="2980842" cy="1200329"/>
            </a:xfrm>
          </p:grpSpPr>
          <p:sp>
            <p:nvSpPr>
              <p:cNvPr id="13" name="CuadroTexto 12">
                <a:extLst>
                  <a:ext uri="{FF2B5EF4-FFF2-40B4-BE49-F238E27FC236}">
                    <a16:creationId xmlns:a16="http://schemas.microsoft.com/office/drawing/2014/main" id="{42C1A80C-0A2D-4FB1-ADEA-3A865C59B151}"/>
                  </a:ext>
                </a:extLst>
              </p:cNvPr>
              <p:cNvSpPr txBox="1"/>
              <p:nvPr/>
            </p:nvSpPr>
            <p:spPr>
              <a:xfrm>
                <a:off x="4348101" y="1317346"/>
                <a:ext cx="364202" cy="1200329"/>
              </a:xfrm>
              <a:prstGeom prst="rect">
                <a:avLst/>
              </a:prstGeom>
              <a:noFill/>
            </p:spPr>
            <p:txBody>
              <a:bodyPr wrap="none" rtlCol="0">
                <a:spAutoFit/>
              </a:bodyPr>
              <a:lstStyle/>
              <a:p>
                <a:endParaRPr lang="es-ES" dirty="0"/>
              </a:p>
              <a:p>
                <a:r>
                  <a:rPr lang="es-ES" dirty="0"/>
                  <a:t>a</a:t>
                </a:r>
              </a:p>
              <a:p>
                <a:endParaRPr lang="es-ES" dirty="0"/>
              </a:p>
              <a:p>
                <a:r>
                  <a:rPr lang="es-ES" dirty="0"/>
                  <a:t>a’</a:t>
                </a:r>
              </a:p>
            </p:txBody>
          </p:sp>
          <p:sp>
            <p:nvSpPr>
              <p:cNvPr id="23" name="CuadroTexto 22">
                <a:extLst>
                  <a:ext uri="{FF2B5EF4-FFF2-40B4-BE49-F238E27FC236}">
                    <a16:creationId xmlns:a16="http://schemas.microsoft.com/office/drawing/2014/main" id="{C7E90309-C9F8-4F91-8688-8A36E275E6AE}"/>
                  </a:ext>
                </a:extLst>
              </p:cNvPr>
              <p:cNvSpPr txBox="1"/>
              <p:nvPr/>
            </p:nvSpPr>
            <p:spPr>
              <a:xfrm>
                <a:off x="3896626" y="1781309"/>
                <a:ext cx="461986" cy="369332"/>
              </a:xfrm>
              <a:prstGeom prst="rect">
                <a:avLst/>
              </a:prstGeom>
              <a:noFill/>
            </p:spPr>
            <p:txBody>
              <a:bodyPr wrap="none" rtlCol="0">
                <a:spAutoFit/>
              </a:bodyPr>
              <a:lstStyle/>
              <a:p>
                <a:r>
                  <a:rPr lang="es-ES" dirty="0"/>
                  <a:t>I</a:t>
                </a:r>
                <a:r>
                  <a:rPr lang="es-ES" baseline="-25000" dirty="0"/>
                  <a:t>SC</a:t>
                </a:r>
              </a:p>
            </p:txBody>
          </p:sp>
          <p:grpSp>
            <p:nvGrpSpPr>
              <p:cNvPr id="10" name="Grupo 9">
                <a:extLst>
                  <a:ext uri="{FF2B5EF4-FFF2-40B4-BE49-F238E27FC236}">
                    <a16:creationId xmlns:a16="http://schemas.microsoft.com/office/drawing/2014/main" id="{D32D2EDC-DD65-476C-A7A9-F3A5512E3383}"/>
                  </a:ext>
                </a:extLst>
              </p:cNvPr>
              <p:cNvGrpSpPr/>
              <p:nvPr/>
            </p:nvGrpSpPr>
            <p:grpSpPr>
              <a:xfrm>
                <a:off x="1731461" y="1421808"/>
                <a:ext cx="699480" cy="1005832"/>
                <a:chOff x="1731461" y="1421808"/>
                <a:chExt cx="699480" cy="1005832"/>
              </a:xfrm>
            </p:grpSpPr>
            <p:cxnSp>
              <p:nvCxnSpPr>
                <p:cNvPr id="11" name="Conector recto de flecha 10">
                  <a:extLst>
                    <a:ext uri="{FF2B5EF4-FFF2-40B4-BE49-F238E27FC236}">
                      <a16:creationId xmlns:a16="http://schemas.microsoft.com/office/drawing/2014/main" id="{226E9033-58D4-4C40-A321-D1E49CC9D74B}"/>
                    </a:ext>
                  </a:extLst>
                </p:cNvPr>
                <p:cNvCxnSpPr/>
                <p:nvPr/>
              </p:nvCxnSpPr>
              <p:spPr>
                <a:xfrm>
                  <a:off x="2177985" y="1917511"/>
                  <a:ext cx="0" cy="3524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CuadroTexto 23">
                  <a:extLst>
                    <a:ext uri="{FF2B5EF4-FFF2-40B4-BE49-F238E27FC236}">
                      <a16:creationId xmlns:a16="http://schemas.microsoft.com/office/drawing/2014/main" id="{490E02E0-F377-4A07-B2B2-E691302AF6A0}"/>
                    </a:ext>
                  </a:extLst>
                </p:cNvPr>
                <p:cNvSpPr txBox="1"/>
                <p:nvPr/>
              </p:nvSpPr>
              <p:spPr>
                <a:xfrm>
                  <a:off x="2097195" y="1421808"/>
                  <a:ext cx="333746" cy="369332"/>
                </a:xfrm>
                <a:prstGeom prst="rect">
                  <a:avLst/>
                </a:prstGeom>
                <a:noFill/>
              </p:spPr>
              <p:txBody>
                <a:bodyPr wrap="none" rtlCol="0">
                  <a:spAutoFit/>
                </a:bodyPr>
                <a:lstStyle/>
                <a:p>
                  <a:r>
                    <a:rPr lang="es-ES" dirty="0"/>
                    <a:t>I</a:t>
                  </a:r>
                  <a:r>
                    <a:rPr lang="es-ES" baseline="-25000" dirty="0"/>
                    <a:t>1</a:t>
                  </a:r>
                </a:p>
              </p:txBody>
            </p:sp>
            <p:sp>
              <p:nvSpPr>
                <p:cNvPr id="12" name="CuadroTexto 11">
                  <a:extLst>
                    <a:ext uri="{FF2B5EF4-FFF2-40B4-BE49-F238E27FC236}">
                      <a16:creationId xmlns:a16="http://schemas.microsoft.com/office/drawing/2014/main" id="{C954B918-440E-4C85-94C9-2E2C3EB04778}"/>
                    </a:ext>
                  </a:extLst>
                </p:cNvPr>
                <p:cNvSpPr txBox="1"/>
                <p:nvPr/>
              </p:nvSpPr>
              <p:spPr>
                <a:xfrm>
                  <a:off x="1731461" y="1781309"/>
                  <a:ext cx="319318" cy="646331"/>
                </a:xfrm>
                <a:prstGeom prst="rect">
                  <a:avLst/>
                </a:prstGeom>
                <a:noFill/>
              </p:spPr>
              <p:txBody>
                <a:bodyPr wrap="none" rtlCol="0">
                  <a:spAutoFit/>
                </a:bodyPr>
                <a:lstStyle/>
                <a:p>
                  <a:r>
                    <a:rPr lang="es-ES" dirty="0"/>
                    <a:t>+</a:t>
                  </a:r>
                </a:p>
                <a:p>
                  <a:r>
                    <a:rPr lang="es-ES" dirty="0"/>
                    <a:t>-</a:t>
                  </a:r>
                </a:p>
              </p:txBody>
            </p:sp>
          </p:grpSp>
        </p:grpSp>
      </p:grpSp>
      <mc:AlternateContent xmlns:mc="http://schemas.openxmlformats.org/markup-compatibility/2006" xmlns:a14="http://schemas.microsoft.com/office/drawing/2010/main">
        <mc:Choice Requires="a14">
          <p:sp>
            <p:nvSpPr>
              <p:cNvPr id="40" name="Rectángulo 39">
                <a:extLst>
                  <a:ext uri="{FF2B5EF4-FFF2-40B4-BE49-F238E27FC236}">
                    <a16:creationId xmlns:a16="http://schemas.microsoft.com/office/drawing/2014/main" id="{DB548968-B455-47DB-99D7-68FFED29CF8F}"/>
                  </a:ext>
                </a:extLst>
              </p:cNvPr>
              <p:cNvSpPr/>
              <p:nvPr/>
            </p:nvSpPr>
            <p:spPr>
              <a:xfrm>
                <a:off x="4100682" y="4459216"/>
                <a:ext cx="1370695" cy="362984"/>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m:t>
                          </m:r>
                          <m:r>
                            <a:rPr lang="es-ES" b="0" i="1" dirty="0" smtClean="0">
                              <a:latin typeface="Cambria Math" panose="02040503050406030204" pitchFamily="18" charset="0"/>
                            </a:rPr>
                            <m:t>𝑅</m:t>
                          </m:r>
                        </m:e>
                        <m:sub>
                          <m:r>
                            <a:rPr lang="es-ES" b="0" i="1" dirty="0" smtClean="0">
                              <a:latin typeface="Cambria Math" panose="02040503050406030204" pitchFamily="18" charset="0"/>
                            </a:rPr>
                            <m:t>𝑇𝐻</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oMath>
                  </m:oMathPara>
                </a14:m>
                <a:endParaRPr lang="es-ES" baseline="-25000" dirty="0"/>
              </a:p>
            </p:txBody>
          </p:sp>
        </mc:Choice>
        <mc:Fallback xmlns="">
          <p:sp>
            <p:nvSpPr>
              <p:cNvPr id="40" name="Rectángulo 39">
                <a:extLst>
                  <a:ext uri="{FF2B5EF4-FFF2-40B4-BE49-F238E27FC236}">
                    <a16:creationId xmlns:a16="http://schemas.microsoft.com/office/drawing/2014/main" id="{DB548968-B455-47DB-99D7-68FFED29CF8F}"/>
                  </a:ext>
                </a:extLst>
              </p:cNvPr>
              <p:cNvSpPr>
                <a:spLocks noRot="1" noChangeAspect="1" noMove="1" noResize="1" noEditPoints="1" noAdjustHandles="1" noChangeArrowheads="1" noChangeShapeType="1" noTextEdit="1"/>
              </p:cNvSpPr>
              <p:nvPr/>
            </p:nvSpPr>
            <p:spPr>
              <a:xfrm>
                <a:off x="4100682" y="4459216"/>
                <a:ext cx="1370695" cy="362984"/>
              </a:xfrm>
              <a:prstGeom prst="rect">
                <a:avLst/>
              </a:prstGeom>
              <a:blipFill>
                <a:blip r:embed="rId8"/>
                <a:stretch>
                  <a:fillRect/>
                </a:stretch>
              </a:blipFill>
            </p:spPr>
            <p:txBody>
              <a:bodyPr/>
              <a:lstStyle/>
              <a:p>
                <a:r>
                  <a:rPr lang="es-ES">
                    <a:noFill/>
                  </a:rPr>
                  <a:t> </a:t>
                </a:r>
              </a:p>
            </p:txBody>
          </p:sp>
        </mc:Fallback>
      </mc:AlternateContent>
      <p:sp>
        <p:nvSpPr>
          <p:cNvPr id="4" name="Rectángulo 3"/>
          <p:cNvSpPr/>
          <p:nvPr/>
        </p:nvSpPr>
        <p:spPr>
          <a:xfrm>
            <a:off x="3250861" y="2128338"/>
            <a:ext cx="280546" cy="202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ángulo 25"/>
          <p:cNvSpPr/>
          <p:nvPr/>
        </p:nvSpPr>
        <p:spPr>
          <a:xfrm>
            <a:off x="831014" y="2166122"/>
            <a:ext cx="280546" cy="202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ángulo 26"/>
          <p:cNvSpPr/>
          <p:nvPr/>
        </p:nvSpPr>
        <p:spPr>
          <a:xfrm>
            <a:off x="2234320" y="2205630"/>
            <a:ext cx="280546" cy="202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ctángulo 36"/>
          <p:cNvSpPr/>
          <p:nvPr/>
        </p:nvSpPr>
        <p:spPr>
          <a:xfrm>
            <a:off x="1076378" y="1621112"/>
            <a:ext cx="401983" cy="1971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Marcador de número de diapositiva 1">
            <a:extLst>
              <a:ext uri="{FF2B5EF4-FFF2-40B4-BE49-F238E27FC236}">
                <a16:creationId xmlns:a16="http://schemas.microsoft.com/office/drawing/2014/main" id="{8A2EC121-FBBB-449C-9E6C-5B908E9EF198}"/>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21</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2982435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P spid="30" grpId="0" animBg="1"/>
      <p:bldP spid="31" grpId="0"/>
      <p:bldP spid="4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upo 32">
            <a:extLst>
              <a:ext uri="{FF2B5EF4-FFF2-40B4-BE49-F238E27FC236}">
                <a16:creationId xmlns:a16="http://schemas.microsoft.com/office/drawing/2014/main" id="{11996E74-C582-4F23-B271-2CFF17B443A9}"/>
              </a:ext>
            </a:extLst>
          </p:cNvPr>
          <p:cNvGrpSpPr/>
          <p:nvPr/>
        </p:nvGrpSpPr>
        <p:grpSpPr>
          <a:xfrm>
            <a:off x="276015" y="856081"/>
            <a:ext cx="3251675" cy="2296722"/>
            <a:chOff x="365447" y="906927"/>
            <a:chExt cx="3251675" cy="2296722"/>
          </a:xfrm>
        </p:grpSpPr>
        <p:pic>
          <p:nvPicPr>
            <p:cNvPr id="10" name="Imagen 9">
              <a:extLst>
                <a:ext uri="{FF2B5EF4-FFF2-40B4-BE49-F238E27FC236}">
                  <a16:creationId xmlns:a16="http://schemas.microsoft.com/office/drawing/2014/main" id="{8A74B558-6E01-4C46-A3D9-32C00A129A5B}"/>
                </a:ext>
              </a:extLst>
            </p:cNvPr>
            <p:cNvPicPr>
              <a:picLocks noChangeAspect="1"/>
            </p:cNvPicPr>
            <p:nvPr/>
          </p:nvPicPr>
          <p:blipFill>
            <a:blip r:embed="rId2"/>
            <a:stretch>
              <a:fillRect/>
            </a:stretch>
          </p:blipFill>
          <p:spPr>
            <a:xfrm>
              <a:off x="365447" y="906927"/>
              <a:ext cx="3251675" cy="2296722"/>
            </a:xfrm>
            <a:prstGeom prst="rect">
              <a:avLst/>
            </a:prstGeom>
          </p:spPr>
        </p:pic>
        <p:cxnSp>
          <p:nvCxnSpPr>
            <p:cNvPr id="9" name="Conector recto de flecha 8">
              <a:extLst>
                <a:ext uri="{FF2B5EF4-FFF2-40B4-BE49-F238E27FC236}">
                  <a16:creationId xmlns:a16="http://schemas.microsoft.com/office/drawing/2014/main" id="{0E77376D-17A0-40B9-9E96-84C115922DC6}"/>
                </a:ext>
              </a:extLst>
            </p:cNvPr>
            <p:cNvCxnSpPr>
              <a:cxnSpLocks/>
            </p:cNvCxnSpPr>
            <p:nvPr/>
          </p:nvCxnSpPr>
          <p:spPr>
            <a:xfrm>
              <a:off x="1135017" y="1633849"/>
              <a:ext cx="6120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Conector recto de flecha 10">
              <a:extLst>
                <a:ext uri="{FF2B5EF4-FFF2-40B4-BE49-F238E27FC236}">
                  <a16:creationId xmlns:a16="http://schemas.microsoft.com/office/drawing/2014/main" id="{226E9033-58D4-4C40-A321-D1E49CC9D74B}"/>
                </a:ext>
              </a:extLst>
            </p:cNvPr>
            <p:cNvCxnSpPr/>
            <p:nvPr/>
          </p:nvCxnSpPr>
          <p:spPr>
            <a:xfrm>
              <a:off x="2204504" y="2041425"/>
              <a:ext cx="0" cy="35242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CuadroTexto 11">
              <a:extLst>
                <a:ext uri="{FF2B5EF4-FFF2-40B4-BE49-F238E27FC236}">
                  <a16:creationId xmlns:a16="http://schemas.microsoft.com/office/drawing/2014/main" id="{C954B918-440E-4C85-94C9-2E2C3EB04778}"/>
                </a:ext>
              </a:extLst>
            </p:cNvPr>
            <p:cNvSpPr txBox="1"/>
            <p:nvPr/>
          </p:nvSpPr>
          <p:spPr>
            <a:xfrm>
              <a:off x="1783278" y="1841576"/>
              <a:ext cx="319318" cy="646331"/>
            </a:xfrm>
            <a:prstGeom prst="rect">
              <a:avLst/>
            </a:prstGeom>
            <a:noFill/>
          </p:spPr>
          <p:txBody>
            <a:bodyPr wrap="none" rtlCol="0">
              <a:spAutoFit/>
            </a:bodyPr>
            <a:lstStyle/>
            <a:p>
              <a:r>
                <a:rPr lang="es-ES" dirty="0"/>
                <a:t>+</a:t>
              </a:r>
            </a:p>
            <a:p>
              <a:r>
                <a:rPr lang="es-ES" dirty="0"/>
                <a:t>-</a:t>
              </a:r>
            </a:p>
          </p:txBody>
        </p:sp>
        <p:cxnSp>
          <p:nvCxnSpPr>
            <p:cNvPr id="15" name="Conector recto 14">
              <a:extLst>
                <a:ext uri="{FF2B5EF4-FFF2-40B4-BE49-F238E27FC236}">
                  <a16:creationId xmlns:a16="http://schemas.microsoft.com/office/drawing/2014/main" id="{4064E118-C703-4129-8E8A-859BBFE8FE1C}"/>
                </a:ext>
              </a:extLst>
            </p:cNvPr>
            <p:cNvCxnSpPr/>
            <p:nvPr/>
          </p:nvCxnSpPr>
          <p:spPr>
            <a:xfrm>
              <a:off x="2011680" y="2762555"/>
              <a:ext cx="1147924" cy="0"/>
            </a:xfrm>
            <a:prstGeom prst="line">
              <a:avLst/>
            </a:prstGeom>
            <a:ln w="19050">
              <a:solidFill>
                <a:srgbClr val="D47D89"/>
              </a:solidFill>
            </a:ln>
          </p:spPr>
          <p:style>
            <a:lnRef idx="1">
              <a:schemeClr val="accent1"/>
            </a:lnRef>
            <a:fillRef idx="0">
              <a:schemeClr val="accent1"/>
            </a:fillRef>
            <a:effectRef idx="0">
              <a:schemeClr val="accent1"/>
            </a:effectRef>
            <a:fontRef idx="minor">
              <a:schemeClr val="tx1"/>
            </a:fontRef>
          </p:style>
        </p:cxnSp>
        <p:sp>
          <p:nvSpPr>
            <p:cNvPr id="19" name="Rectángulo 18">
              <a:extLst>
                <a:ext uri="{FF2B5EF4-FFF2-40B4-BE49-F238E27FC236}">
                  <a16:creationId xmlns:a16="http://schemas.microsoft.com/office/drawing/2014/main" id="{FECC1D6C-3513-42F6-A68C-3AE9AB2C33B8}"/>
                </a:ext>
              </a:extLst>
            </p:cNvPr>
            <p:cNvSpPr/>
            <p:nvPr/>
          </p:nvSpPr>
          <p:spPr>
            <a:xfrm>
              <a:off x="2689510" y="1772871"/>
              <a:ext cx="411830" cy="2222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ángulo 29">
              <a:extLst>
                <a:ext uri="{FF2B5EF4-FFF2-40B4-BE49-F238E27FC236}">
                  <a16:creationId xmlns:a16="http://schemas.microsoft.com/office/drawing/2014/main" id="{6F908FA0-6202-406C-830F-8773C8975935}"/>
                </a:ext>
              </a:extLst>
            </p:cNvPr>
            <p:cNvSpPr/>
            <p:nvPr/>
          </p:nvSpPr>
          <p:spPr>
            <a:xfrm>
              <a:off x="2257963" y="2253491"/>
              <a:ext cx="411830" cy="2222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ángulo 30">
              <a:extLst>
                <a:ext uri="{FF2B5EF4-FFF2-40B4-BE49-F238E27FC236}">
                  <a16:creationId xmlns:a16="http://schemas.microsoft.com/office/drawing/2014/main" id="{3F56C195-149B-40B9-8319-5B5A1F47AFCA}"/>
                </a:ext>
              </a:extLst>
            </p:cNvPr>
            <p:cNvSpPr/>
            <p:nvPr/>
          </p:nvSpPr>
          <p:spPr>
            <a:xfrm>
              <a:off x="1269540" y="2428340"/>
              <a:ext cx="411830" cy="2222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ángulo 31">
              <a:extLst>
                <a:ext uri="{FF2B5EF4-FFF2-40B4-BE49-F238E27FC236}">
                  <a16:creationId xmlns:a16="http://schemas.microsoft.com/office/drawing/2014/main" id="{0C90ED70-AFB1-473F-9DBE-AC975DC950F8}"/>
                </a:ext>
              </a:extLst>
            </p:cNvPr>
            <p:cNvSpPr/>
            <p:nvPr/>
          </p:nvSpPr>
          <p:spPr>
            <a:xfrm>
              <a:off x="1277776" y="1783749"/>
              <a:ext cx="411830" cy="2222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CuadroTexto 28">
              <a:extLst>
                <a:ext uri="{FF2B5EF4-FFF2-40B4-BE49-F238E27FC236}">
                  <a16:creationId xmlns:a16="http://schemas.microsoft.com/office/drawing/2014/main" id="{7A50F9E0-63A5-49E8-A632-3E04D29A0E28}"/>
                </a:ext>
              </a:extLst>
            </p:cNvPr>
            <p:cNvSpPr txBox="1"/>
            <p:nvPr/>
          </p:nvSpPr>
          <p:spPr>
            <a:xfrm>
              <a:off x="997102" y="1672093"/>
              <a:ext cx="856866" cy="369332"/>
            </a:xfrm>
            <a:prstGeom prst="rect">
              <a:avLst/>
            </a:prstGeom>
            <a:noFill/>
          </p:spPr>
          <p:txBody>
            <a:bodyPr wrap="square" rtlCol="0">
              <a:spAutoFit/>
            </a:bodyPr>
            <a:lstStyle/>
            <a:p>
              <a:r>
                <a:rPr lang="es-ES" dirty="0"/>
                <a:t>+       -  </a:t>
              </a:r>
            </a:p>
          </p:txBody>
        </p:sp>
      </p:grpSp>
      <p:sp>
        <p:nvSpPr>
          <p:cNvPr id="4" name="Rectángulo 3">
            <a:extLst>
              <a:ext uri="{FF2B5EF4-FFF2-40B4-BE49-F238E27FC236}">
                <a16:creationId xmlns:a16="http://schemas.microsoft.com/office/drawing/2014/main" id="{415F7BC9-D98A-4B69-8B28-0271D0B298CA}"/>
              </a:ext>
            </a:extLst>
          </p:cNvPr>
          <p:cNvSpPr/>
          <p:nvPr/>
        </p:nvSpPr>
        <p:spPr>
          <a:xfrm>
            <a:off x="45720" y="762869"/>
            <a:ext cx="9052560" cy="338554"/>
          </a:xfrm>
          <a:prstGeom prst="rect">
            <a:avLst/>
          </a:prstGeom>
        </p:spPr>
        <p:txBody>
          <a:bodyPr wrap="square">
            <a:spAutoFit/>
          </a:bodyPr>
          <a:lstStyle/>
          <a:p>
            <a:r>
              <a:rPr lang="es-ES" sz="1600" b="1" dirty="0"/>
              <a:t>Problema 7. </a:t>
            </a:r>
            <a:r>
              <a:rPr lang="es-ES" sz="1600" dirty="0"/>
              <a:t>Calcular el circuito equivalente de Thévenin y de Norton entre a y a’</a:t>
            </a:r>
          </a:p>
        </p:txBody>
      </p:sp>
      <mc:AlternateContent xmlns:mc="http://schemas.openxmlformats.org/markup-compatibility/2006" xmlns:a14="http://schemas.microsoft.com/office/drawing/2010/main">
        <mc:Choice Requires="a14">
          <p:sp>
            <p:nvSpPr>
              <p:cNvPr id="16" name="Rectángulo 15">
                <a:extLst>
                  <a:ext uri="{FF2B5EF4-FFF2-40B4-BE49-F238E27FC236}">
                    <a16:creationId xmlns:a16="http://schemas.microsoft.com/office/drawing/2014/main" id="{3DBA3563-1D9C-49DA-A3AA-5C85C9292846}"/>
                  </a:ext>
                </a:extLst>
              </p:cNvPr>
              <p:cNvSpPr/>
              <p:nvPr/>
            </p:nvSpPr>
            <p:spPr>
              <a:xfrm>
                <a:off x="5306666" y="1522248"/>
                <a:ext cx="1227580" cy="36298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dirty="0" smtClean="0">
                              <a:latin typeface="Cambria Math" panose="02040503050406030204" pitchFamily="18" charset="0"/>
                            </a:rPr>
                          </m:ctrlPr>
                        </m:sSubPr>
                        <m:e>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𝑇𝐻</m:t>
                              </m:r>
                            </m:sub>
                          </m:sSub>
                          <m:r>
                            <a:rPr lang="es-ES" b="0" i="1" dirty="0" smtClean="0">
                              <a:latin typeface="Cambria Math" panose="02040503050406030204" pitchFamily="18" charset="0"/>
                            </a:rPr>
                            <m:t>=</m:t>
                          </m:r>
                          <m:r>
                            <a:rPr lang="es-ES" b="0" i="1" dirty="0" smtClean="0">
                              <a:latin typeface="Cambria Math" panose="02040503050406030204" pitchFamily="18" charset="0"/>
                            </a:rPr>
                            <m:t>𝑉</m:t>
                          </m:r>
                        </m:e>
                        <m:sub>
                          <m:r>
                            <a:rPr lang="es-ES" b="0" i="1" dirty="0" smtClean="0">
                              <a:latin typeface="Cambria Math" panose="02040503050406030204" pitchFamily="18" charset="0"/>
                            </a:rPr>
                            <m:t>𝑅</m:t>
                          </m:r>
                          <m:r>
                            <a:rPr lang="es-ES" b="0" i="1" dirty="0" smtClean="0">
                              <a:latin typeface="Cambria Math" panose="02040503050406030204" pitchFamily="18" charset="0"/>
                            </a:rPr>
                            <m:t>2</m:t>
                          </m:r>
                        </m:sub>
                      </m:sSub>
                    </m:oMath>
                  </m:oMathPara>
                </a14:m>
                <a:endParaRPr lang="es-ES" baseline="-25000" dirty="0"/>
              </a:p>
            </p:txBody>
          </p:sp>
        </mc:Choice>
        <mc:Fallback xmlns="">
          <p:sp>
            <p:nvSpPr>
              <p:cNvPr id="16" name="Rectángulo 15">
                <a:extLst>
                  <a:ext uri="{FF2B5EF4-FFF2-40B4-BE49-F238E27FC236}">
                    <a16:creationId xmlns:a16="http://schemas.microsoft.com/office/drawing/2014/main" id="{3DBA3563-1D9C-49DA-A3AA-5C85C9292846}"/>
                  </a:ext>
                </a:extLst>
              </p:cNvPr>
              <p:cNvSpPr>
                <a:spLocks noRot="1" noChangeAspect="1" noMove="1" noResize="1" noEditPoints="1" noAdjustHandles="1" noChangeArrowheads="1" noChangeShapeType="1" noTextEdit="1"/>
              </p:cNvSpPr>
              <p:nvPr/>
            </p:nvSpPr>
            <p:spPr>
              <a:xfrm>
                <a:off x="5306666" y="1522248"/>
                <a:ext cx="1227580" cy="362984"/>
              </a:xfrm>
              <a:prstGeom prst="rect">
                <a:avLst/>
              </a:prstGeom>
              <a:blipFill>
                <a:blip r:embed="rId3"/>
                <a:stretch>
                  <a:fillRect b="-339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4" name="Rectángulo 23">
                <a:extLst>
                  <a:ext uri="{FF2B5EF4-FFF2-40B4-BE49-F238E27FC236}">
                    <a16:creationId xmlns:a16="http://schemas.microsoft.com/office/drawing/2014/main" id="{5C06E2B0-124D-4C8B-BC37-FE6A8AA41E4E}"/>
                  </a:ext>
                </a:extLst>
              </p:cNvPr>
              <p:cNvSpPr/>
              <p:nvPr/>
            </p:nvSpPr>
            <p:spPr>
              <a:xfrm>
                <a:off x="3587348" y="2275137"/>
                <a:ext cx="4666213" cy="6562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dirty="0" smtClean="0">
                              <a:latin typeface="Cambria Math" panose="02040503050406030204" pitchFamily="18" charset="0"/>
                            </a:rPr>
                          </m:ctrlPr>
                        </m:sSubPr>
                        <m:e>
                          <m:r>
                            <a:rPr lang="es-ES" i="1" dirty="0">
                              <a:latin typeface="Cambria Math" panose="02040503050406030204" pitchFamily="18" charset="0"/>
                            </a:rPr>
                            <m:t>𝑉</m:t>
                          </m:r>
                        </m:e>
                        <m:sub>
                          <m:r>
                            <a:rPr lang="es-ES" b="0" i="1" dirty="0" smtClean="0">
                              <a:latin typeface="Cambria Math" panose="02040503050406030204" pitchFamily="18" charset="0"/>
                            </a:rPr>
                            <m:t>𝑖𝑛</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𝑅</m:t>
                          </m:r>
                          <m:r>
                            <a:rPr lang="es-ES" b="0" i="1" dirty="0" smtClean="0">
                              <a:latin typeface="Cambria Math" panose="02040503050406030204" pitchFamily="18" charset="0"/>
                            </a:rPr>
                            <m:t>1</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𝑅</m:t>
                          </m:r>
                          <m:r>
                            <a:rPr lang="es-ES" b="0" i="1" dirty="0" smtClean="0">
                              <a:latin typeface="Cambria Math" panose="02040503050406030204" pitchFamily="18" charset="0"/>
                            </a:rPr>
                            <m:t>2</m:t>
                          </m:r>
                        </m:sub>
                      </m:sSub>
                      <m:r>
                        <a:rPr lang="es-ES" b="0" i="1" dirty="0" smtClean="0">
                          <a:latin typeface="Cambria Math" panose="02040503050406030204" pitchFamily="18" charset="0"/>
                        </a:rPr>
                        <m:t>=</m:t>
                      </m:r>
                      <m:r>
                        <a:rPr lang="es-ES" b="0" i="1" dirty="0" smtClean="0">
                          <a:latin typeface="Cambria Math" panose="02040503050406030204" pitchFamily="18" charset="0"/>
                        </a:rPr>
                        <m:t>𝐼</m:t>
                      </m:r>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1</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r>
                        <a:rPr lang="es-ES" b="0" i="1" dirty="0" smtClean="0">
                          <a:latin typeface="Cambria Math" panose="02040503050406030204" pitchFamily="18" charset="0"/>
                        </a:rPr>
                        <m:t>) →</m:t>
                      </m:r>
                      <m:r>
                        <a:rPr lang="es-ES" b="0" i="1" dirty="0" smtClean="0">
                          <a:latin typeface="Cambria Math" panose="02040503050406030204" pitchFamily="18" charset="0"/>
                        </a:rPr>
                        <m:t>𝐼</m:t>
                      </m:r>
                      <m:r>
                        <a:rPr lang="es-ES" b="0" i="1" dirty="0" smtClean="0">
                          <a:latin typeface="Cambria Math" panose="02040503050406030204" pitchFamily="18" charset="0"/>
                        </a:rPr>
                        <m:t>=</m:t>
                      </m:r>
                      <m:f>
                        <m:fPr>
                          <m:ctrlPr>
                            <a:rPr lang="es-ES" b="0" i="1" dirty="0" smtClean="0">
                              <a:latin typeface="Cambria Math" panose="02040503050406030204" pitchFamily="18" charset="0"/>
                            </a:rPr>
                          </m:ctrlPr>
                        </m:fPr>
                        <m:num>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𝑖𝑛</m:t>
                              </m:r>
                            </m:sub>
                          </m:sSub>
                        </m:num>
                        <m:den>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1</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den>
                      </m:f>
                    </m:oMath>
                  </m:oMathPara>
                </a14:m>
                <a:endParaRPr lang="es-ES" baseline="-25000" dirty="0"/>
              </a:p>
            </p:txBody>
          </p:sp>
        </mc:Choice>
        <mc:Fallback xmlns="">
          <p:sp>
            <p:nvSpPr>
              <p:cNvPr id="24" name="Rectángulo 23">
                <a:extLst>
                  <a:ext uri="{FF2B5EF4-FFF2-40B4-BE49-F238E27FC236}">
                    <a16:creationId xmlns:a16="http://schemas.microsoft.com/office/drawing/2014/main" id="{5C06E2B0-124D-4C8B-BC37-FE6A8AA41E4E}"/>
                  </a:ext>
                </a:extLst>
              </p:cNvPr>
              <p:cNvSpPr>
                <a:spLocks noRot="1" noChangeAspect="1" noMove="1" noResize="1" noEditPoints="1" noAdjustHandles="1" noChangeArrowheads="1" noChangeShapeType="1" noTextEdit="1"/>
              </p:cNvSpPr>
              <p:nvPr/>
            </p:nvSpPr>
            <p:spPr>
              <a:xfrm>
                <a:off x="3587348" y="2275137"/>
                <a:ext cx="4666213" cy="656205"/>
              </a:xfrm>
              <a:prstGeom prst="rect">
                <a:avLst/>
              </a:prstGeom>
              <a:blipFill>
                <a:blip r:embed="rId4"/>
                <a:stretch>
                  <a:fillRect/>
                </a:stretch>
              </a:blipFill>
            </p:spPr>
            <p:txBody>
              <a:bodyPr/>
              <a:lstStyle/>
              <a:p>
                <a:r>
                  <a:rPr lang="es-ES">
                    <a:noFill/>
                  </a:rPr>
                  <a:t> </a:t>
                </a:r>
              </a:p>
            </p:txBody>
          </p:sp>
        </mc:Fallback>
      </mc:AlternateContent>
      <p:sp>
        <p:nvSpPr>
          <p:cNvPr id="25" name="CuadroTexto 24">
            <a:extLst>
              <a:ext uri="{FF2B5EF4-FFF2-40B4-BE49-F238E27FC236}">
                <a16:creationId xmlns:a16="http://schemas.microsoft.com/office/drawing/2014/main" id="{C9128F6B-C3F7-43CD-A55F-FE17DA888E8D}"/>
              </a:ext>
            </a:extLst>
          </p:cNvPr>
          <p:cNvSpPr txBox="1"/>
          <p:nvPr/>
        </p:nvSpPr>
        <p:spPr>
          <a:xfrm>
            <a:off x="3606842" y="1197800"/>
            <a:ext cx="1261884" cy="923330"/>
          </a:xfrm>
          <a:prstGeom prst="rect">
            <a:avLst/>
          </a:prstGeom>
          <a:noFill/>
        </p:spPr>
        <p:txBody>
          <a:bodyPr wrap="none" rtlCol="0">
            <a:spAutoFit/>
          </a:bodyPr>
          <a:lstStyle/>
          <a:p>
            <a:r>
              <a:rPr lang="es-ES" dirty="0"/>
              <a:t>Thévenin: </a:t>
            </a:r>
          </a:p>
          <a:p>
            <a:pPr marL="285750" indent="-285750">
              <a:buFont typeface="Arial" panose="020B0604020202020204" pitchFamily="34" charset="0"/>
              <a:buChar char="•"/>
            </a:pPr>
            <a:r>
              <a:rPr lang="es-ES" dirty="0" err="1"/>
              <a:t>Vth</a:t>
            </a:r>
            <a:endParaRPr lang="es-ES" baseline="-25000" dirty="0"/>
          </a:p>
          <a:p>
            <a:pPr marL="285750" indent="-285750">
              <a:buFont typeface="Arial" panose="020B0604020202020204" pitchFamily="34" charset="0"/>
              <a:buChar char="•"/>
            </a:pPr>
            <a:r>
              <a:rPr lang="es-ES" dirty="0" err="1"/>
              <a:t>Rth</a:t>
            </a:r>
            <a:endParaRPr lang="es-ES" dirty="0"/>
          </a:p>
        </p:txBody>
      </p:sp>
      <p:sp>
        <p:nvSpPr>
          <p:cNvPr id="8" name="Rectángulo 7">
            <a:extLst>
              <a:ext uri="{FF2B5EF4-FFF2-40B4-BE49-F238E27FC236}">
                <a16:creationId xmlns:a16="http://schemas.microsoft.com/office/drawing/2014/main" id="{73A39DFC-E9B9-4203-B0F5-658CFFB63FAE}"/>
              </a:ext>
            </a:extLst>
          </p:cNvPr>
          <p:cNvSpPr/>
          <p:nvPr/>
        </p:nvSpPr>
        <p:spPr>
          <a:xfrm>
            <a:off x="5179253" y="1841576"/>
            <a:ext cx="3374642" cy="276999"/>
          </a:xfrm>
          <a:prstGeom prst="rect">
            <a:avLst/>
          </a:prstGeom>
        </p:spPr>
        <p:txBody>
          <a:bodyPr wrap="none">
            <a:spAutoFit/>
          </a:bodyPr>
          <a:lstStyle/>
          <a:p>
            <a:r>
              <a:rPr lang="es-ES" sz="1200" dirty="0"/>
              <a:t>(Por R3 no circula corriente al estar en abierto)</a:t>
            </a:r>
          </a:p>
        </p:txBody>
      </p:sp>
      <mc:AlternateContent xmlns:mc="http://schemas.openxmlformats.org/markup-compatibility/2006" xmlns:a14="http://schemas.microsoft.com/office/drawing/2010/main">
        <mc:Choice Requires="a14">
          <p:sp>
            <p:nvSpPr>
              <p:cNvPr id="26" name="Rectángulo 25">
                <a:extLst>
                  <a:ext uri="{FF2B5EF4-FFF2-40B4-BE49-F238E27FC236}">
                    <a16:creationId xmlns:a16="http://schemas.microsoft.com/office/drawing/2014/main" id="{01D521E4-E45B-49B7-85F5-D71996B00E82}"/>
                  </a:ext>
                </a:extLst>
              </p:cNvPr>
              <p:cNvSpPr/>
              <p:nvPr/>
            </p:nvSpPr>
            <p:spPr>
              <a:xfrm>
                <a:off x="379159" y="3155005"/>
                <a:ext cx="2948692" cy="656205"/>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dirty="0" smtClean="0">
                              <a:latin typeface="Cambria Math" panose="02040503050406030204" pitchFamily="18" charset="0"/>
                            </a:rPr>
                          </m:ctrlPr>
                        </m:sSubPr>
                        <m:e>
                          <m:r>
                            <a:rPr lang="es-ES" i="1" dirty="0">
                              <a:latin typeface="Cambria Math" panose="02040503050406030204" pitchFamily="18" charset="0"/>
                            </a:rPr>
                            <m:t>𝑉</m:t>
                          </m:r>
                        </m:e>
                        <m:sub>
                          <m:r>
                            <a:rPr lang="es-ES" b="0" i="1" dirty="0" smtClean="0">
                              <a:latin typeface="Cambria Math" panose="02040503050406030204" pitchFamily="18" charset="0"/>
                            </a:rPr>
                            <m:t>𝑅</m:t>
                          </m:r>
                          <m:r>
                            <a:rPr lang="es-ES" b="0" i="1" dirty="0" smtClean="0">
                              <a:latin typeface="Cambria Math" panose="02040503050406030204" pitchFamily="18" charset="0"/>
                            </a:rPr>
                            <m:t>2</m:t>
                          </m:r>
                        </m:sub>
                      </m:sSub>
                      <m:r>
                        <a:rPr lang="es-ES" b="0" i="1" dirty="0" smtClean="0">
                          <a:latin typeface="Cambria Math" panose="02040503050406030204" pitchFamily="18" charset="0"/>
                        </a:rPr>
                        <m:t>=</m:t>
                      </m:r>
                      <m:r>
                        <a:rPr lang="es-ES" b="0" i="1" dirty="0" smtClean="0">
                          <a:latin typeface="Cambria Math" panose="02040503050406030204" pitchFamily="18" charset="0"/>
                        </a:rPr>
                        <m:t>𝐼</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r>
                        <a:rPr lang="es-ES" b="0" i="1" dirty="0" smtClean="0">
                          <a:latin typeface="Cambria Math" panose="02040503050406030204" pitchFamily="18" charset="0"/>
                        </a:rPr>
                        <m:t>=</m:t>
                      </m:r>
                      <m:f>
                        <m:fPr>
                          <m:ctrlPr>
                            <a:rPr lang="es-ES" i="1" dirty="0">
                              <a:latin typeface="Cambria Math" panose="02040503050406030204" pitchFamily="18" charset="0"/>
                            </a:rPr>
                          </m:ctrlPr>
                        </m:fPr>
                        <m:num>
                          <m:sSub>
                            <m:sSubPr>
                              <m:ctrlPr>
                                <a:rPr lang="es-ES" i="1" dirty="0">
                                  <a:latin typeface="Cambria Math" panose="02040503050406030204" pitchFamily="18" charset="0"/>
                                </a:rPr>
                              </m:ctrlPr>
                            </m:sSubPr>
                            <m:e>
                              <m:r>
                                <a:rPr lang="es-ES" i="1" dirty="0">
                                  <a:latin typeface="Cambria Math" panose="02040503050406030204" pitchFamily="18" charset="0"/>
                                </a:rPr>
                                <m:t>𝑉</m:t>
                              </m:r>
                            </m:e>
                            <m:sub>
                              <m:r>
                                <a:rPr lang="es-ES" i="1" dirty="0">
                                  <a:latin typeface="Cambria Math" panose="02040503050406030204" pitchFamily="18" charset="0"/>
                                </a:rPr>
                                <m:t>𝑖𝑛</m:t>
                              </m:r>
                            </m:sub>
                          </m:sSub>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num>
                        <m:den>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1</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𝑅</m:t>
                              </m:r>
                            </m:e>
                            <m:sub>
                              <m:r>
                                <a:rPr lang="es-ES" i="1" dirty="0">
                                  <a:latin typeface="Cambria Math" panose="02040503050406030204" pitchFamily="18" charset="0"/>
                                </a:rPr>
                                <m:t>2</m:t>
                              </m:r>
                            </m:sub>
                          </m:sSub>
                        </m:den>
                      </m:f>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𝑉</m:t>
                          </m:r>
                        </m:e>
                        <m:sub>
                          <m:r>
                            <a:rPr lang="es-ES" b="0" i="1" dirty="0" smtClean="0">
                              <a:latin typeface="Cambria Math" panose="02040503050406030204" pitchFamily="18" charset="0"/>
                            </a:rPr>
                            <m:t>𝑇𝐻</m:t>
                          </m:r>
                        </m:sub>
                      </m:sSub>
                    </m:oMath>
                  </m:oMathPara>
                </a14:m>
                <a:endParaRPr lang="es-ES" baseline="-25000" dirty="0"/>
              </a:p>
            </p:txBody>
          </p:sp>
        </mc:Choice>
        <mc:Fallback xmlns="">
          <p:sp>
            <p:nvSpPr>
              <p:cNvPr id="26" name="Rectángulo 25">
                <a:extLst>
                  <a:ext uri="{FF2B5EF4-FFF2-40B4-BE49-F238E27FC236}">
                    <a16:creationId xmlns:a16="http://schemas.microsoft.com/office/drawing/2014/main" id="{01D521E4-E45B-49B7-85F5-D71996B00E82}"/>
                  </a:ext>
                </a:extLst>
              </p:cNvPr>
              <p:cNvSpPr>
                <a:spLocks noRot="1" noChangeAspect="1" noMove="1" noResize="1" noEditPoints="1" noAdjustHandles="1" noChangeArrowheads="1" noChangeShapeType="1" noTextEdit="1"/>
              </p:cNvSpPr>
              <p:nvPr/>
            </p:nvSpPr>
            <p:spPr>
              <a:xfrm>
                <a:off x="379159" y="3155005"/>
                <a:ext cx="2948692" cy="656205"/>
              </a:xfrm>
              <a:prstGeom prst="rect">
                <a:avLst/>
              </a:prstGeom>
              <a:blipFill>
                <a:blip r:embed="rId5"/>
                <a:stretch>
                  <a:fillRect/>
                </a:stretch>
              </a:blipFill>
            </p:spPr>
            <p:txBody>
              <a:bodyPr/>
              <a:lstStyle/>
              <a:p>
                <a:r>
                  <a:rPr lang="es-ES">
                    <a:noFill/>
                  </a:rPr>
                  <a:t> </a:t>
                </a:r>
              </a:p>
            </p:txBody>
          </p:sp>
        </mc:Fallback>
      </mc:AlternateContent>
      <p:sp>
        <p:nvSpPr>
          <p:cNvPr id="27" name="Rectángulo 26">
            <a:extLst>
              <a:ext uri="{FF2B5EF4-FFF2-40B4-BE49-F238E27FC236}">
                <a16:creationId xmlns:a16="http://schemas.microsoft.com/office/drawing/2014/main" id="{E7F1EA83-BDF0-49E5-8D27-71AE63AE8A59}"/>
              </a:ext>
            </a:extLst>
          </p:cNvPr>
          <p:cNvSpPr/>
          <p:nvPr/>
        </p:nvSpPr>
        <p:spPr>
          <a:xfrm>
            <a:off x="3430995" y="3223537"/>
            <a:ext cx="1726755" cy="307777"/>
          </a:xfrm>
          <a:prstGeom prst="rect">
            <a:avLst/>
          </a:prstGeom>
        </p:spPr>
        <p:txBody>
          <a:bodyPr wrap="none">
            <a:spAutoFit/>
          </a:bodyPr>
          <a:lstStyle/>
          <a:p>
            <a:r>
              <a:rPr lang="es-ES" sz="1400" dirty="0"/>
              <a:t>(Divisor de tensión)</a:t>
            </a:r>
          </a:p>
        </p:txBody>
      </p:sp>
      <p:sp>
        <p:nvSpPr>
          <p:cNvPr id="28" name="Rectángulo 27">
            <a:extLst>
              <a:ext uri="{FF2B5EF4-FFF2-40B4-BE49-F238E27FC236}">
                <a16:creationId xmlns:a16="http://schemas.microsoft.com/office/drawing/2014/main" id="{9309A5A7-222A-4C22-BC71-0930F796CB83}"/>
              </a:ext>
            </a:extLst>
          </p:cNvPr>
          <p:cNvSpPr/>
          <p:nvPr/>
        </p:nvSpPr>
        <p:spPr>
          <a:xfrm>
            <a:off x="276015" y="3946850"/>
            <a:ext cx="4809265" cy="307777"/>
          </a:xfrm>
          <a:prstGeom prst="rect">
            <a:avLst/>
          </a:prstGeom>
        </p:spPr>
        <p:txBody>
          <a:bodyPr wrap="none">
            <a:spAutoFit/>
          </a:bodyPr>
          <a:lstStyle/>
          <a:p>
            <a:r>
              <a:rPr lang="es-ES" sz="1400" dirty="0"/>
              <a:t>Para calcular R</a:t>
            </a:r>
            <a:r>
              <a:rPr lang="es-ES" sz="1400" baseline="-25000" dirty="0"/>
              <a:t>TH</a:t>
            </a:r>
            <a:r>
              <a:rPr lang="es-ES" sz="1400" dirty="0"/>
              <a:t> anulamos la fuente y calculamos </a:t>
            </a:r>
            <a:r>
              <a:rPr lang="es-ES" sz="1400" dirty="0" err="1"/>
              <a:t>Req</a:t>
            </a:r>
            <a:r>
              <a:rPr lang="es-ES" sz="1400" dirty="0"/>
              <a:t>:</a:t>
            </a:r>
          </a:p>
        </p:txBody>
      </p:sp>
      <p:sp>
        <p:nvSpPr>
          <p:cNvPr id="34" name="CuadroTexto 33">
            <a:extLst>
              <a:ext uri="{FF2B5EF4-FFF2-40B4-BE49-F238E27FC236}">
                <a16:creationId xmlns:a16="http://schemas.microsoft.com/office/drawing/2014/main" id="{67942E06-3333-44FE-ABC9-CC28AC384A59}"/>
              </a:ext>
            </a:extLst>
          </p:cNvPr>
          <p:cNvSpPr txBox="1"/>
          <p:nvPr/>
        </p:nvSpPr>
        <p:spPr>
          <a:xfrm>
            <a:off x="3066841" y="1483585"/>
            <a:ext cx="364202" cy="1200329"/>
          </a:xfrm>
          <a:prstGeom prst="rect">
            <a:avLst/>
          </a:prstGeom>
          <a:noFill/>
        </p:spPr>
        <p:txBody>
          <a:bodyPr wrap="none" rtlCol="0">
            <a:spAutoFit/>
          </a:bodyPr>
          <a:lstStyle/>
          <a:p>
            <a:r>
              <a:rPr lang="es-ES" dirty="0"/>
              <a:t>a</a:t>
            </a:r>
          </a:p>
          <a:p>
            <a:endParaRPr lang="es-ES" dirty="0"/>
          </a:p>
          <a:p>
            <a:endParaRPr lang="es-ES" dirty="0"/>
          </a:p>
          <a:p>
            <a:r>
              <a:rPr lang="es-ES" dirty="0"/>
              <a:t>a’</a:t>
            </a:r>
          </a:p>
        </p:txBody>
      </p:sp>
      <p:grpSp>
        <p:nvGrpSpPr>
          <p:cNvPr id="41" name="Grupo 40">
            <a:extLst>
              <a:ext uri="{FF2B5EF4-FFF2-40B4-BE49-F238E27FC236}">
                <a16:creationId xmlns:a16="http://schemas.microsoft.com/office/drawing/2014/main" id="{64143934-60A8-467A-85DA-E490399CF922}"/>
              </a:ext>
            </a:extLst>
          </p:cNvPr>
          <p:cNvGrpSpPr/>
          <p:nvPr/>
        </p:nvGrpSpPr>
        <p:grpSpPr>
          <a:xfrm>
            <a:off x="208312" y="4251637"/>
            <a:ext cx="1823711" cy="1431163"/>
            <a:chOff x="379159" y="4302386"/>
            <a:chExt cx="2124372" cy="1667108"/>
          </a:xfrm>
        </p:grpSpPr>
        <p:grpSp>
          <p:nvGrpSpPr>
            <p:cNvPr id="39" name="Grupo 38">
              <a:extLst>
                <a:ext uri="{FF2B5EF4-FFF2-40B4-BE49-F238E27FC236}">
                  <a16:creationId xmlns:a16="http://schemas.microsoft.com/office/drawing/2014/main" id="{BF3AEA97-BE19-4AC0-B733-EB00EF03A216}"/>
                </a:ext>
              </a:extLst>
            </p:cNvPr>
            <p:cNvGrpSpPr/>
            <p:nvPr/>
          </p:nvGrpSpPr>
          <p:grpSpPr>
            <a:xfrm>
              <a:off x="379159" y="4302386"/>
              <a:ext cx="2124372" cy="1667108"/>
              <a:chOff x="681621" y="4337859"/>
              <a:chExt cx="2124372" cy="1667108"/>
            </a:xfrm>
          </p:grpSpPr>
          <p:pic>
            <p:nvPicPr>
              <p:cNvPr id="35" name="Imagen 34">
                <a:extLst>
                  <a:ext uri="{FF2B5EF4-FFF2-40B4-BE49-F238E27FC236}">
                    <a16:creationId xmlns:a16="http://schemas.microsoft.com/office/drawing/2014/main" id="{39DC9A74-5C84-4D19-8DAA-6723E6766315}"/>
                  </a:ext>
                </a:extLst>
              </p:cNvPr>
              <p:cNvPicPr>
                <a:picLocks noChangeAspect="1"/>
              </p:cNvPicPr>
              <p:nvPr/>
            </p:nvPicPr>
            <p:blipFill>
              <a:blip r:embed="rId6"/>
              <a:stretch>
                <a:fillRect/>
              </a:stretch>
            </p:blipFill>
            <p:spPr>
              <a:xfrm>
                <a:off x="681621" y="4337859"/>
                <a:ext cx="2124372" cy="1667108"/>
              </a:xfrm>
              <a:prstGeom prst="rect">
                <a:avLst/>
              </a:prstGeom>
            </p:spPr>
          </p:pic>
          <p:sp>
            <p:nvSpPr>
              <p:cNvPr id="36" name="Rectángulo 35">
                <a:extLst>
                  <a:ext uri="{FF2B5EF4-FFF2-40B4-BE49-F238E27FC236}">
                    <a16:creationId xmlns:a16="http://schemas.microsoft.com/office/drawing/2014/main" id="{77799A37-9026-475F-A06D-016CAFC28B8C}"/>
                  </a:ext>
                </a:extLst>
              </p:cNvPr>
              <p:cNvSpPr/>
              <p:nvPr/>
            </p:nvSpPr>
            <p:spPr>
              <a:xfrm>
                <a:off x="2268817" y="4826396"/>
                <a:ext cx="411830" cy="2222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ctángulo 36">
                <a:extLst>
                  <a:ext uri="{FF2B5EF4-FFF2-40B4-BE49-F238E27FC236}">
                    <a16:creationId xmlns:a16="http://schemas.microsoft.com/office/drawing/2014/main" id="{0EFE02FC-1F5B-4AA6-A6D6-C312402E8372}"/>
                  </a:ext>
                </a:extLst>
              </p:cNvPr>
              <p:cNvSpPr/>
              <p:nvPr/>
            </p:nvSpPr>
            <p:spPr>
              <a:xfrm>
                <a:off x="1922248" y="5212877"/>
                <a:ext cx="411830" cy="2222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ctángulo 37">
                <a:extLst>
                  <a:ext uri="{FF2B5EF4-FFF2-40B4-BE49-F238E27FC236}">
                    <a16:creationId xmlns:a16="http://schemas.microsoft.com/office/drawing/2014/main" id="{43B52B58-DEAD-4194-9BBF-757EB0CE756A}"/>
                  </a:ext>
                </a:extLst>
              </p:cNvPr>
              <p:cNvSpPr/>
              <p:nvPr/>
            </p:nvSpPr>
            <p:spPr>
              <a:xfrm>
                <a:off x="1180108" y="4826396"/>
                <a:ext cx="411830" cy="2222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cxnSp>
          <p:nvCxnSpPr>
            <p:cNvPr id="40" name="Conector recto 39">
              <a:extLst>
                <a:ext uri="{FF2B5EF4-FFF2-40B4-BE49-F238E27FC236}">
                  <a16:creationId xmlns:a16="http://schemas.microsoft.com/office/drawing/2014/main" id="{9B06F5CC-FDC4-419B-BB23-C946E503D05B}"/>
                </a:ext>
              </a:extLst>
            </p:cNvPr>
            <p:cNvCxnSpPr/>
            <p:nvPr/>
          </p:nvCxnSpPr>
          <p:spPr>
            <a:xfrm>
              <a:off x="1241606" y="5643689"/>
              <a:ext cx="1147924" cy="0"/>
            </a:xfrm>
            <a:prstGeom prst="line">
              <a:avLst/>
            </a:prstGeom>
            <a:ln w="19050">
              <a:solidFill>
                <a:srgbClr val="D47D89"/>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3" name="Rectángulo 42">
                <a:extLst>
                  <a:ext uri="{FF2B5EF4-FFF2-40B4-BE49-F238E27FC236}">
                    <a16:creationId xmlns:a16="http://schemas.microsoft.com/office/drawing/2014/main" id="{38D7F0DD-3D4A-4528-95D1-A56AE61ED4AC}"/>
                  </a:ext>
                </a:extLst>
              </p:cNvPr>
              <p:cNvSpPr/>
              <p:nvPr/>
            </p:nvSpPr>
            <p:spPr>
              <a:xfrm>
                <a:off x="2032023" y="4277154"/>
                <a:ext cx="2506968" cy="5936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600" i="1" dirty="0" smtClean="0">
                              <a:latin typeface="Cambria Math" panose="02040503050406030204" pitchFamily="18" charset="0"/>
                            </a:rPr>
                          </m:ctrlPr>
                        </m:sSubPr>
                        <m:e>
                          <m:r>
                            <a:rPr lang="es-ES" sz="1600" i="1" dirty="0">
                              <a:latin typeface="Cambria Math" panose="02040503050406030204" pitchFamily="18" charset="0"/>
                            </a:rPr>
                            <m:t>𝑅</m:t>
                          </m:r>
                        </m:e>
                        <m:sub>
                          <m:r>
                            <a:rPr lang="es-ES" sz="1600" b="0" i="1" dirty="0" smtClean="0">
                              <a:latin typeface="Cambria Math" panose="02040503050406030204" pitchFamily="18" charset="0"/>
                            </a:rPr>
                            <m:t>12</m:t>
                          </m:r>
                        </m:sub>
                      </m:sSub>
                      <m:r>
                        <a:rPr lang="es-ES" sz="1600" i="1" dirty="0">
                          <a:latin typeface="Cambria Math" panose="02040503050406030204" pitchFamily="18" charset="0"/>
                        </a:rPr>
                        <m:t>=</m:t>
                      </m:r>
                      <m:sSub>
                        <m:sSubPr>
                          <m:ctrlPr>
                            <a:rPr lang="es-ES" sz="1600" b="0" i="1" dirty="0" smtClean="0">
                              <a:latin typeface="Cambria Math" panose="02040503050406030204" pitchFamily="18" charset="0"/>
                            </a:rPr>
                          </m:ctrlPr>
                        </m:sSubPr>
                        <m:e>
                          <m:r>
                            <a:rPr lang="es-ES" sz="1600" b="0" i="1" dirty="0" smtClean="0">
                              <a:latin typeface="Cambria Math" panose="02040503050406030204" pitchFamily="18" charset="0"/>
                            </a:rPr>
                            <m:t>𝑅</m:t>
                          </m:r>
                        </m:e>
                        <m:sub>
                          <m:r>
                            <a:rPr lang="es-ES" sz="1600" b="0" i="1" dirty="0" smtClean="0">
                              <a:latin typeface="Cambria Math" panose="02040503050406030204" pitchFamily="18" charset="0"/>
                            </a:rPr>
                            <m:t>1</m:t>
                          </m:r>
                        </m:sub>
                      </m:sSub>
                      <m:r>
                        <a:rPr lang="es-ES" sz="1600" b="0" i="1" dirty="0" smtClean="0">
                          <a:latin typeface="Cambria Math" panose="02040503050406030204" pitchFamily="18" charset="0"/>
                        </a:rPr>
                        <m:t>\\</m:t>
                      </m:r>
                      <m:sSub>
                        <m:sSubPr>
                          <m:ctrlPr>
                            <a:rPr lang="es-ES" sz="1600" b="0" i="1" dirty="0" smtClean="0">
                              <a:latin typeface="Cambria Math" panose="02040503050406030204" pitchFamily="18" charset="0"/>
                            </a:rPr>
                          </m:ctrlPr>
                        </m:sSubPr>
                        <m:e>
                          <m:r>
                            <m:rPr>
                              <m:sty m:val="p"/>
                            </m:rPr>
                            <a:rPr lang="es-ES" sz="1600" b="0" i="1" dirty="0" smtClean="0">
                              <a:latin typeface="Cambria Math" panose="02040503050406030204" pitchFamily="18" charset="0"/>
                            </a:rPr>
                            <m:t>R</m:t>
                          </m:r>
                        </m:e>
                        <m:sub>
                          <m:r>
                            <a:rPr lang="es-ES" sz="1600" b="0" i="1" dirty="0" smtClean="0">
                              <a:latin typeface="Cambria Math" panose="02040503050406030204" pitchFamily="18" charset="0"/>
                            </a:rPr>
                            <m:t>2</m:t>
                          </m:r>
                        </m:sub>
                      </m:sSub>
                      <m:r>
                        <a:rPr lang="es-ES" sz="1600" b="0" i="1" dirty="0" smtClean="0">
                          <a:latin typeface="Cambria Math" panose="02040503050406030204" pitchFamily="18" charset="0"/>
                        </a:rPr>
                        <m:t>=</m:t>
                      </m:r>
                      <m:f>
                        <m:fPr>
                          <m:ctrlPr>
                            <a:rPr lang="es-ES" sz="1600" i="1" dirty="0">
                              <a:latin typeface="Cambria Math" panose="02040503050406030204" pitchFamily="18" charset="0"/>
                            </a:rPr>
                          </m:ctrlPr>
                        </m:fPr>
                        <m:num>
                          <m:sSub>
                            <m:sSubPr>
                              <m:ctrlPr>
                                <a:rPr lang="es-ES" sz="1600" b="0" i="1" dirty="0" smtClean="0">
                                  <a:latin typeface="Cambria Math" panose="02040503050406030204" pitchFamily="18" charset="0"/>
                                </a:rPr>
                              </m:ctrlPr>
                            </m:sSubPr>
                            <m:e>
                              <m:r>
                                <a:rPr lang="es-ES" sz="1600" b="0" i="1" dirty="0" smtClean="0">
                                  <a:latin typeface="Cambria Math" panose="02040503050406030204" pitchFamily="18" charset="0"/>
                                </a:rPr>
                                <m:t>𝑅</m:t>
                              </m:r>
                            </m:e>
                            <m:sub>
                              <m:r>
                                <a:rPr lang="es-ES" sz="1600" b="0" i="1" dirty="0" smtClean="0">
                                  <a:latin typeface="Cambria Math" panose="02040503050406030204" pitchFamily="18" charset="0"/>
                                </a:rPr>
                                <m:t>1</m:t>
                              </m:r>
                            </m:sub>
                          </m:sSub>
                          <m:sSub>
                            <m:sSubPr>
                              <m:ctrlPr>
                                <a:rPr lang="es-ES" sz="1600" b="0" i="1" dirty="0" smtClean="0">
                                  <a:latin typeface="Cambria Math" panose="02040503050406030204" pitchFamily="18" charset="0"/>
                                </a:rPr>
                              </m:ctrlPr>
                            </m:sSubPr>
                            <m:e>
                              <m:r>
                                <a:rPr lang="es-ES" sz="1600" b="0" i="1" dirty="0" smtClean="0">
                                  <a:latin typeface="Cambria Math" panose="02040503050406030204" pitchFamily="18" charset="0"/>
                                </a:rPr>
                                <m:t>𝑅</m:t>
                              </m:r>
                            </m:e>
                            <m:sub>
                              <m:r>
                                <a:rPr lang="es-ES" sz="1600" b="0" i="1" dirty="0" smtClean="0">
                                  <a:latin typeface="Cambria Math" panose="02040503050406030204" pitchFamily="18" charset="0"/>
                                </a:rPr>
                                <m:t>2</m:t>
                              </m:r>
                            </m:sub>
                          </m:sSub>
                        </m:num>
                        <m:den>
                          <m:sSub>
                            <m:sSubPr>
                              <m:ctrlPr>
                                <a:rPr lang="es-ES" sz="1600" b="0" i="1" dirty="0" smtClean="0">
                                  <a:latin typeface="Cambria Math" panose="02040503050406030204" pitchFamily="18" charset="0"/>
                                </a:rPr>
                              </m:ctrlPr>
                            </m:sSubPr>
                            <m:e>
                              <m:r>
                                <a:rPr lang="es-ES" sz="1600" b="0" i="1" dirty="0" smtClean="0">
                                  <a:latin typeface="Cambria Math" panose="02040503050406030204" pitchFamily="18" charset="0"/>
                                </a:rPr>
                                <m:t>𝑅</m:t>
                              </m:r>
                            </m:e>
                            <m:sub>
                              <m:r>
                                <a:rPr lang="es-ES" sz="1600" b="0" i="1" dirty="0" smtClean="0">
                                  <a:latin typeface="Cambria Math" panose="02040503050406030204" pitchFamily="18" charset="0"/>
                                </a:rPr>
                                <m:t>1</m:t>
                              </m:r>
                            </m:sub>
                          </m:sSub>
                          <m:r>
                            <a:rPr lang="es-ES" sz="1600" b="0" i="1" dirty="0" smtClean="0">
                              <a:latin typeface="Cambria Math" panose="02040503050406030204" pitchFamily="18" charset="0"/>
                            </a:rPr>
                            <m:t>+</m:t>
                          </m:r>
                          <m:sSub>
                            <m:sSubPr>
                              <m:ctrlPr>
                                <a:rPr lang="es-ES" sz="1600" b="0" i="1" dirty="0" smtClean="0">
                                  <a:latin typeface="Cambria Math" panose="02040503050406030204" pitchFamily="18" charset="0"/>
                                </a:rPr>
                              </m:ctrlPr>
                            </m:sSubPr>
                            <m:e>
                              <m:r>
                                <a:rPr lang="es-ES" sz="1600" b="0" i="1" dirty="0" smtClean="0">
                                  <a:latin typeface="Cambria Math" panose="02040503050406030204" pitchFamily="18" charset="0"/>
                                </a:rPr>
                                <m:t>𝑅</m:t>
                              </m:r>
                            </m:e>
                            <m:sub>
                              <m:r>
                                <a:rPr lang="es-ES" sz="1600" b="0" i="1" dirty="0" smtClean="0">
                                  <a:latin typeface="Cambria Math" panose="02040503050406030204" pitchFamily="18" charset="0"/>
                                </a:rPr>
                                <m:t>2</m:t>
                              </m:r>
                            </m:sub>
                          </m:sSub>
                        </m:den>
                      </m:f>
                    </m:oMath>
                  </m:oMathPara>
                </a14:m>
                <a:endParaRPr lang="es-ES" sz="1600" dirty="0"/>
              </a:p>
            </p:txBody>
          </p:sp>
        </mc:Choice>
        <mc:Fallback xmlns="">
          <p:sp>
            <p:nvSpPr>
              <p:cNvPr id="43" name="Rectángulo 42">
                <a:extLst>
                  <a:ext uri="{FF2B5EF4-FFF2-40B4-BE49-F238E27FC236}">
                    <a16:creationId xmlns:a16="http://schemas.microsoft.com/office/drawing/2014/main" id="{38D7F0DD-3D4A-4528-95D1-A56AE61ED4AC}"/>
                  </a:ext>
                </a:extLst>
              </p:cNvPr>
              <p:cNvSpPr>
                <a:spLocks noRot="1" noChangeAspect="1" noMove="1" noResize="1" noEditPoints="1" noAdjustHandles="1" noChangeArrowheads="1" noChangeShapeType="1" noTextEdit="1"/>
              </p:cNvSpPr>
              <p:nvPr/>
            </p:nvSpPr>
            <p:spPr>
              <a:xfrm>
                <a:off x="2032023" y="4277154"/>
                <a:ext cx="2506968" cy="593624"/>
              </a:xfrm>
              <a:prstGeom prst="rect">
                <a:avLst/>
              </a:prstGeom>
              <a:blipFill>
                <a:blip r:embed="rId7"/>
                <a:stretch>
                  <a:fillRect/>
                </a:stretch>
              </a:blipFill>
            </p:spPr>
            <p:txBody>
              <a:bodyPr/>
              <a:lstStyle/>
              <a:p>
                <a:r>
                  <a:rPr lang="es-ES">
                    <a:noFill/>
                  </a:rPr>
                  <a:t> </a:t>
                </a:r>
              </a:p>
            </p:txBody>
          </p:sp>
        </mc:Fallback>
      </mc:AlternateContent>
      <p:grpSp>
        <p:nvGrpSpPr>
          <p:cNvPr id="45" name="Grupo 44">
            <a:extLst>
              <a:ext uri="{FF2B5EF4-FFF2-40B4-BE49-F238E27FC236}">
                <a16:creationId xmlns:a16="http://schemas.microsoft.com/office/drawing/2014/main" id="{D64584D1-0312-4ABD-8349-AD92DC679DAA}"/>
              </a:ext>
            </a:extLst>
          </p:cNvPr>
          <p:cNvGrpSpPr/>
          <p:nvPr/>
        </p:nvGrpSpPr>
        <p:grpSpPr>
          <a:xfrm>
            <a:off x="4382821" y="4251637"/>
            <a:ext cx="1130395" cy="1524064"/>
            <a:chOff x="4908232" y="4458396"/>
            <a:chExt cx="968967" cy="1306418"/>
          </a:xfrm>
        </p:grpSpPr>
        <p:pic>
          <p:nvPicPr>
            <p:cNvPr id="42" name="Imagen 41">
              <a:extLst>
                <a:ext uri="{FF2B5EF4-FFF2-40B4-BE49-F238E27FC236}">
                  <a16:creationId xmlns:a16="http://schemas.microsoft.com/office/drawing/2014/main" id="{67B2F485-E15D-47BF-A5C3-1C0D5AB75A3E}"/>
                </a:ext>
              </a:extLst>
            </p:cNvPr>
            <p:cNvPicPr>
              <a:picLocks noChangeAspect="1"/>
            </p:cNvPicPr>
            <p:nvPr/>
          </p:nvPicPr>
          <p:blipFill rotWithShape="1">
            <a:blip r:embed="rId8"/>
            <a:srcRect t="6174" r="12760"/>
            <a:stretch/>
          </p:blipFill>
          <p:spPr>
            <a:xfrm>
              <a:off x="4908232" y="4458396"/>
              <a:ext cx="968967" cy="1306418"/>
            </a:xfrm>
            <a:prstGeom prst="rect">
              <a:avLst/>
            </a:prstGeom>
          </p:spPr>
        </p:pic>
        <p:cxnSp>
          <p:nvCxnSpPr>
            <p:cNvPr id="44" name="Conector recto 43">
              <a:extLst>
                <a:ext uri="{FF2B5EF4-FFF2-40B4-BE49-F238E27FC236}">
                  <a16:creationId xmlns:a16="http://schemas.microsoft.com/office/drawing/2014/main" id="{664114CA-6F1D-4763-8DD5-4C259AD1D367}"/>
                </a:ext>
              </a:extLst>
            </p:cNvPr>
            <p:cNvCxnSpPr/>
            <p:nvPr/>
          </p:nvCxnSpPr>
          <p:spPr>
            <a:xfrm>
              <a:off x="5103578" y="5415604"/>
              <a:ext cx="720000" cy="0"/>
            </a:xfrm>
            <a:prstGeom prst="line">
              <a:avLst/>
            </a:prstGeom>
            <a:ln w="12700">
              <a:solidFill>
                <a:srgbClr val="D47D89"/>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46" name="Rectángulo 45">
                <a:extLst>
                  <a:ext uri="{FF2B5EF4-FFF2-40B4-BE49-F238E27FC236}">
                    <a16:creationId xmlns:a16="http://schemas.microsoft.com/office/drawing/2014/main" id="{C7116E32-686F-4B67-B543-065C8C30A2E2}"/>
                  </a:ext>
                </a:extLst>
              </p:cNvPr>
              <p:cNvSpPr/>
              <p:nvPr/>
            </p:nvSpPr>
            <p:spPr>
              <a:xfrm>
                <a:off x="5726557" y="4420045"/>
                <a:ext cx="3018006" cy="593624"/>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600" i="1" dirty="0" smtClean="0">
                              <a:latin typeface="Cambria Math" panose="02040503050406030204" pitchFamily="18" charset="0"/>
                            </a:rPr>
                          </m:ctrlPr>
                        </m:sSubPr>
                        <m:e>
                          <m:r>
                            <a:rPr lang="es-ES" sz="1600" i="1" dirty="0">
                              <a:latin typeface="Cambria Math" panose="02040503050406030204" pitchFamily="18" charset="0"/>
                            </a:rPr>
                            <m:t>𝑅</m:t>
                          </m:r>
                        </m:e>
                        <m:sub>
                          <m:r>
                            <a:rPr lang="es-ES" sz="1600" b="0" i="1" dirty="0" smtClean="0">
                              <a:latin typeface="Cambria Math" panose="02040503050406030204" pitchFamily="18" charset="0"/>
                            </a:rPr>
                            <m:t>𝑒𝑞</m:t>
                          </m:r>
                        </m:sub>
                      </m:sSub>
                      <m:r>
                        <a:rPr lang="es-ES" sz="1600" i="1" dirty="0">
                          <a:latin typeface="Cambria Math" panose="02040503050406030204" pitchFamily="18" charset="0"/>
                        </a:rPr>
                        <m:t>=</m:t>
                      </m:r>
                      <m:sSub>
                        <m:sSubPr>
                          <m:ctrlPr>
                            <a:rPr lang="es-ES" sz="1600" b="0" i="1" dirty="0" smtClean="0">
                              <a:latin typeface="Cambria Math" panose="02040503050406030204" pitchFamily="18" charset="0"/>
                            </a:rPr>
                          </m:ctrlPr>
                        </m:sSubPr>
                        <m:e>
                          <m:r>
                            <a:rPr lang="es-ES" sz="1600" i="1" dirty="0">
                              <a:latin typeface="Cambria Math" panose="02040503050406030204" pitchFamily="18" charset="0"/>
                            </a:rPr>
                            <m:t>𝑅</m:t>
                          </m:r>
                        </m:e>
                        <m:sub>
                          <m:r>
                            <a:rPr lang="es-ES" sz="1600" b="0" i="1" dirty="0" smtClean="0">
                              <a:latin typeface="Cambria Math" panose="02040503050406030204" pitchFamily="18" charset="0"/>
                            </a:rPr>
                            <m:t>12</m:t>
                          </m:r>
                        </m:sub>
                      </m:sSub>
                      <m:r>
                        <a:rPr lang="es-ES" sz="1600" b="0" i="1" dirty="0" smtClean="0">
                          <a:latin typeface="Cambria Math" panose="02040503050406030204" pitchFamily="18" charset="0"/>
                        </a:rPr>
                        <m:t>+</m:t>
                      </m:r>
                      <m:sSub>
                        <m:sSubPr>
                          <m:ctrlPr>
                            <a:rPr lang="es-ES" sz="1600" b="0" i="1" dirty="0" smtClean="0">
                              <a:latin typeface="Cambria Math" panose="02040503050406030204" pitchFamily="18" charset="0"/>
                            </a:rPr>
                          </m:ctrlPr>
                        </m:sSubPr>
                        <m:e>
                          <m:r>
                            <a:rPr lang="es-ES" sz="1600" b="0" i="1" dirty="0" smtClean="0">
                              <a:latin typeface="Cambria Math" panose="02040503050406030204" pitchFamily="18" charset="0"/>
                            </a:rPr>
                            <m:t>𝑅</m:t>
                          </m:r>
                        </m:e>
                        <m:sub>
                          <m:r>
                            <a:rPr lang="es-ES" sz="1600" b="0" i="1" dirty="0" smtClean="0">
                              <a:latin typeface="Cambria Math" panose="02040503050406030204" pitchFamily="18" charset="0"/>
                            </a:rPr>
                            <m:t>3</m:t>
                          </m:r>
                        </m:sub>
                      </m:sSub>
                      <m:r>
                        <a:rPr lang="es-ES" sz="1600" i="1" dirty="0">
                          <a:latin typeface="Cambria Math" panose="02040503050406030204" pitchFamily="18" charset="0"/>
                        </a:rPr>
                        <m:t>=</m:t>
                      </m:r>
                      <m:f>
                        <m:fPr>
                          <m:ctrlPr>
                            <a:rPr lang="es-ES" sz="1600" i="1" dirty="0">
                              <a:latin typeface="Cambria Math" panose="02040503050406030204" pitchFamily="18" charset="0"/>
                            </a:rPr>
                          </m:ctrlPr>
                        </m:fPr>
                        <m:num>
                          <m:sSub>
                            <m:sSubPr>
                              <m:ctrlPr>
                                <a:rPr lang="es-ES" sz="1600" i="1" dirty="0">
                                  <a:latin typeface="Cambria Math" panose="02040503050406030204" pitchFamily="18" charset="0"/>
                                </a:rPr>
                              </m:ctrlPr>
                            </m:sSubPr>
                            <m:e>
                              <m:r>
                                <a:rPr lang="es-ES" sz="1600" i="1" dirty="0">
                                  <a:latin typeface="Cambria Math" panose="02040503050406030204" pitchFamily="18" charset="0"/>
                                </a:rPr>
                                <m:t>𝑅</m:t>
                              </m:r>
                            </m:e>
                            <m:sub>
                              <m:r>
                                <a:rPr lang="es-ES" sz="1600" i="1" dirty="0">
                                  <a:latin typeface="Cambria Math" panose="02040503050406030204" pitchFamily="18" charset="0"/>
                                </a:rPr>
                                <m:t>1</m:t>
                              </m:r>
                            </m:sub>
                          </m:sSub>
                          <m:sSub>
                            <m:sSubPr>
                              <m:ctrlPr>
                                <a:rPr lang="es-ES" sz="1600" i="1" dirty="0">
                                  <a:latin typeface="Cambria Math" panose="02040503050406030204" pitchFamily="18" charset="0"/>
                                </a:rPr>
                              </m:ctrlPr>
                            </m:sSubPr>
                            <m:e>
                              <m:r>
                                <a:rPr lang="es-ES" sz="1600" i="1" dirty="0">
                                  <a:latin typeface="Cambria Math" panose="02040503050406030204" pitchFamily="18" charset="0"/>
                                </a:rPr>
                                <m:t>𝑅</m:t>
                              </m:r>
                            </m:e>
                            <m:sub>
                              <m:r>
                                <a:rPr lang="es-ES" sz="1600" i="1" dirty="0">
                                  <a:latin typeface="Cambria Math" panose="02040503050406030204" pitchFamily="18" charset="0"/>
                                </a:rPr>
                                <m:t>2</m:t>
                              </m:r>
                            </m:sub>
                          </m:sSub>
                        </m:num>
                        <m:den>
                          <m:sSub>
                            <m:sSubPr>
                              <m:ctrlPr>
                                <a:rPr lang="es-ES" sz="1600" i="1" dirty="0">
                                  <a:latin typeface="Cambria Math" panose="02040503050406030204" pitchFamily="18" charset="0"/>
                                </a:rPr>
                              </m:ctrlPr>
                            </m:sSubPr>
                            <m:e>
                              <m:r>
                                <a:rPr lang="es-ES" sz="1600" i="1" dirty="0">
                                  <a:latin typeface="Cambria Math" panose="02040503050406030204" pitchFamily="18" charset="0"/>
                                </a:rPr>
                                <m:t>𝑅</m:t>
                              </m:r>
                            </m:e>
                            <m:sub>
                              <m:r>
                                <a:rPr lang="es-ES" sz="1600" i="1" dirty="0">
                                  <a:latin typeface="Cambria Math" panose="02040503050406030204" pitchFamily="18" charset="0"/>
                                </a:rPr>
                                <m:t>1</m:t>
                              </m:r>
                            </m:sub>
                          </m:sSub>
                          <m:r>
                            <a:rPr lang="es-ES" sz="1600" i="1" dirty="0">
                              <a:latin typeface="Cambria Math" panose="02040503050406030204" pitchFamily="18" charset="0"/>
                            </a:rPr>
                            <m:t>+</m:t>
                          </m:r>
                          <m:sSub>
                            <m:sSubPr>
                              <m:ctrlPr>
                                <a:rPr lang="es-ES" sz="1600" i="1" dirty="0">
                                  <a:latin typeface="Cambria Math" panose="02040503050406030204" pitchFamily="18" charset="0"/>
                                </a:rPr>
                              </m:ctrlPr>
                            </m:sSubPr>
                            <m:e>
                              <m:r>
                                <a:rPr lang="es-ES" sz="1600" i="1" dirty="0">
                                  <a:latin typeface="Cambria Math" panose="02040503050406030204" pitchFamily="18" charset="0"/>
                                </a:rPr>
                                <m:t>𝑅</m:t>
                              </m:r>
                            </m:e>
                            <m:sub>
                              <m:r>
                                <a:rPr lang="es-ES" sz="1600" i="1" dirty="0">
                                  <a:latin typeface="Cambria Math" panose="02040503050406030204" pitchFamily="18" charset="0"/>
                                </a:rPr>
                                <m:t>2</m:t>
                              </m:r>
                            </m:sub>
                          </m:sSub>
                        </m:den>
                      </m:f>
                      <m:r>
                        <a:rPr lang="es-ES" sz="1600" b="0" i="1" dirty="0" smtClean="0">
                          <a:latin typeface="Cambria Math" panose="02040503050406030204" pitchFamily="18" charset="0"/>
                        </a:rPr>
                        <m:t>+</m:t>
                      </m:r>
                      <m:sSub>
                        <m:sSubPr>
                          <m:ctrlPr>
                            <a:rPr lang="es-ES" sz="1600" b="0" i="1" dirty="0" smtClean="0">
                              <a:latin typeface="Cambria Math" panose="02040503050406030204" pitchFamily="18" charset="0"/>
                            </a:rPr>
                          </m:ctrlPr>
                        </m:sSubPr>
                        <m:e>
                          <m:r>
                            <a:rPr lang="es-ES" sz="1600" b="0" i="1" dirty="0" smtClean="0">
                              <a:latin typeface="Cambria Math" panose="02040503050406030204" pitchFamily="18" charset="0"/>
                            </a:rPr>
                            <m:t>𝑅</m:t>
                          </m:r>
                        </m:e>
                        <m:sub>
                          <m:r>
                            <a:rPr lang="es-ES" sz="1600" b="0" i="1" dirty="0" smtClean="0">
                              <a:latin typeface="Cambria Math" panose="02040503050406030204" pitchFamily="18" charset="0"/>
                            </a:rPr>
                            <m:t>3</m:t>
                          </m:r>
                        </m:sub>
                      </m:sSub>
                    </m:oMath>
                  </m:oMathPara>
                </a14:m>
                <a:endParaRPr lang="es-ES" sz="1600" dirty="0"/>
              </a:p>
            </p:txBody>
          </p:sp>
        </mc:Choice>
        <mc:Fallback xmlns="">
          <p:sp>
            <p:nvSpPr>
              <p:cNvPr id="46" name="Rectángulo 45">
                <a:extLst>
                  <a:ext uri="{FF2B5EF4-FFF2-40B4-BE49-F238E27FC236}">
                    <a16:creationId xmlns:a16="http://schemas.microsoft.com/office/drawing/2014/main" id="{C7116E32-686F-4B67-B543-065C8C30A2E2}"/>
                  </a:ext>
                </a:extLst>
              </p:cNvPr>
              <p:cNvSpPr>
                <a:spLocks noRot="1" noChangeAspect="1" noMove="1" noResize="1" noEditPoints="1" noAdjustHandles="1" noChangeArrowheads="1" noChangeShapeType="1" noTextEdit="1"/>
              </p:cNvSpPr>
              <p:nvPr/>
            </p:nvSpPr>
            <p:spPr>
              <a:xfrm>
                <a:off x="5726557" y="4420045"/>
                <a:ext cx="3018006" cy="593624"/>
              </a:xfrm>
              <a:prstGeom prst="rect">
                <a:avLst/>
              </a:prstGeom>
              <a:blipFill>
                <a:blip r:embed="rId9"/>
                <a:stretch>
                  <a:fillRect/>
                </a:stretch>
              </a:blipFill>
            </p:spPr>
            <p:txBody>
              <a:bodyPr/>
              <a:lstStyle/>
              <a:p>
                <a:r>
                  <a:rPr lang="es-ES">
                    <a:noFill/>
                  </a:rPr>
                  <a:t> </a:t>
                </a:r>
              </a:p>
            </p:txBody>
          </p:sp>
        </mc:Fallback>
      </mc:AlternateContent>
      <p:sp>
        <p:nvSpPr>
          <p:cNvPr id="47" name="Marcador de número de diapositiva 1">
            <a:extLst>
              <a:ext uri="{FF2B5EF4-FFF2-40B4-BE49-F238E27FC236}">
                <a16:creationId xmlns:a16="http://schemas.microsoft.com/office/drawing/2014/main" id="{D8EF471A-1B95-404F-A2B8-910145F0ADCE}"/>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22</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301548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4" grpId="0"/>
      <p:bldP spid="8" grpId="0"/>
      <p:bldP spid="26" grpId="0" animBg="1"/>
      <p:bldP spid="27" grpId="0"/>
      <p:bldP spid="28" grpId="0"/>
      <p:bldP spid="43" grpId="0"/>
      <p:bldP spid="4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15F7BC9-D98A-4B69-8B28-0271D0B298CA}"/>
              </a:ext>
            </a:extLst>
          </p:cNvPr>
          <p:cNvSpPr/>
          <p:nvPr/>
        </p:nvSpPr>
        <p:spPr>
          <a:xfrm>
            <a:off x="45719" y="762869"/>
            <a:ext cx="9054989" cy="584775"/>
          </a:xfrm>
          <a:prstGeom prst="rect">
            <a:avLst/>
          </a:prstGeom>
        </p:spPr>
        <p:txBody>
          <a:bodyPr wrap="square">
            <a:spAutoFit/>
          </a:bodyPr>
          <a:lstStyle/>
          <a:p>
            <a:pPr algn="just"/>
            <a:r>
              <a:rPr lang="es-ES" sz="1600" b="1" dirty="0"/>
              <a:t>Problema 8. </a:t>
            </a:r>
            <a:r>
              <a:rPr lang="es-ES" sz="1600" dirty="0"/>
              <a:t>Calcula la corriente que circula por la resistencia R4 aplicando el principio de superposición. </a:t>
            </a:r>
            <a:r>
              <a:rPr lang="pl-PL" sz="1600" dirty="0"/>
              <a:t>Datos: R1= 27</a:t>
            </a:r>
            <a:r>
              <a:rPr lang="el-GR" sz="1600" dirty="0"/>
              <a:t>Ω</a:t>
            </a:r>
            <a:r>
              <a:rPr lang="pl-PL" sz="1600" dirty="0"/>
              <a:t>, R2=47 </a:t>
            </a:r>
            <a:r>
              <a:rPr lang="el-GR" sz="1600" dirty="0"/>
              <a:t>Ω</a:t>
            </a:r>
            <a:r>
              <a:rPr lang="pl-PL" sz="1600" dirty="0"/>
              <a:t>, R3=4 </a:t>
            </a:r>
            <a:r>
              <a:rPr lang="el-GR" sz="1600" dirty="0"/>
              <a:t>Ω</a:t>
            </a:r>
            <a:r>
              <a:rPr lang="pl-PL" sz="1600" dirty="0"/>
              <a:t>, R4=23 </a:t>
            </a:r>
            <a:r>
              <a:rPr lang="el-GR" sz="1600" dirty="0"/>
              <a:t>Ω</a:t>
            </a:r>
            <a:r>
              <a:rPr lang="pl-PL" sz="1600" dirty="0"/>
              <a:t>, V1=200V, I1=20A.</a:t>
            </a:r>
            <a:endParaRPr lang="es-ES" sz="1600" dirty="0"/>
          </a:p>
        </p:txBody>
      </p:sp>
      <p:pic>
        <p:nvPicPr>
          <p:cNvPr id="2" name="Imagen 1">
            <a:extLst>
              <a:ext uri="{FF2B5EF4-FFF2-40B4-BE49-F238E27FC236}">
                <a16:creationId xmlns:a16="http://schemas.microsoft.com/office/drawing/2014/main" id="{CEEB602C-A3C9-48B5-988C-8076185FCB44}"/>
              </a:ext>
            </a:extLst>
          </p:cNvPr>
          <p:cNvPicPr>
            <a:picLocks noChangeAspect="1"/>
          </p:cNvPicPr>
          <p:nvPr/>
        </p:nvPicPr>
        <p:blipFill>
          <a:blip r:embed="rId2"/>
          <a:stretch>
            <a:fillRect/>
          </a:stretch>
        </p:blipFill>
        <p:spPr>
          <a:xfrm>
            <a:off x="43292" y="1376118"/>
            <a:ext cx="3322433" cy="1786821"/>
          </a:xfrm>
          <a:prstGeom prst="rect">
            <a:avLst/>
          </a:prstGeom>
        </p:spPr>
      </p:pic>
      <p:sp>
        <p:nvSpPr>
          <p:cNvPr id="3" name="Rectángulo 2">
            <a:extLst>
              <a:ext uri="{FF2B5EF4-FFF2-40B4-BE49-F238E27FC236}">
                <a16:creationId xmlns:a16="http://schemas.microsoft.com/office/drawing/2014/main" id="{EDBBD62A-38D4-4D6E-83E6-28C8DD14A20F}"/>
              </a:ext>
            </a:extLst>
          </p:cNvPr>
          <p:cNvSpPr/>
          <p:nvPr/>
        </p:nvSpPr>
        <p:spPr>
          <a:xfrm>
            <a:off x="3728052" y="1434196"/>
            <a:ext cx="5259474" cy="461665"/>
          </a:xfrm>
          <a:prstGeom prst="rect">
            <a:avLst/>
          </a:prstGeom>
        </p:spPr>
        <p:txBody>
          <a:bodyPr wrap="square">
            <a:spAutoFit/>
          </a:bodyPr>
          <a:lstStyle/>
          <a:p>
            <a:r>
              <a:rPr lang="es-ES" sz="1200" dirty="0"/>
              <a:t>Dividimos el problema en dos </a:t>
            </a:r>
            <a:r>
              <a:rPr lang="es-ES" sz="1200" dirty="0" err="1"/>
              <a:t>sub-circuitos</a:t>
            </a:r>
            <a:r>
              <a:rPr lang="es-ES" sz="1200" dirty="0"/>
              <a:t> más sencillos, anulando V1 e I1 respectivamente. Anulando la fuente de corriente:</a:t>
            </a:r>
          </a:p>
        </p:txBody>
      </p:sp>
      <mc:AlternateContent xmlns:mc="http://schemas.openxmlformats.org/markup-compatibility/2006" xmlns:a14="http://schemas.microsoft.com/office/drawing/2010/main">
        <mc:Choice Requires="a14">
          <p:sp>
            <p:nvSpPr>
              <p:cNvPr id="21" name="CuadroTexto 20">
                <a:extLst>
                  <a:ext uri="{FF2B5EF4-FFF2-40B4-BE49-F238E27FC236}">
                    <a16:creationId xmlns:a16="http://schemas.microsoft.com/office/drawing/2014/main" id="{FEBAA784-682C-4563-B677-837C9D3D2396}"/>
                  </a:ext>
                </a:extLst>
              </p:cNvPr>
              <p:cNvSpPr txBox="1"/>
              <p:nvPr/>
            </p:nvSpPr>
            <p:spPr>
              <a:xfrm>
                <a:off x="425814" y="3382270"/>
                <a:ext cx="3771161"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𝐸𝑐</m:t>
                      </m:r>
                      <m:r>
                        <a:rPr lang="es-ES" sz="1600" b="0" i="1" smtClean="0">
                          <a:latin typeface="Cambria Math" panose="02040503050406030204" pitchFamily="18" charset="0"/>
                        </a:rPr>
                        <m:t>. </m:t>
                      </m:r>
                      <m:r>
                        <a:rPr lang="es-ES" sz="1600" b="0" i="1" smtClean="0">
                          <a:latin typeface="Cambria Math" panose="02040503050406030204" pitchFamily="18" charset="0"/>
                        </a:rPr>
                        <m:t>𝑑𝑒</m:t>
                      </m:r>
                      <m:r>
                        <a:rPr lang="es-ES" sz="1600" b="0" i="1" smtClean="0">
                          <a:latin typeface="Cambria Math" panose="02040503050406030204" pitchFamily="18" charset="0"/>
                        </a:rPr>
                        <m:t> </m:t>
                      </m:r>
                      <m:r>
                        <a:rPr lang="es-ES" sz="1600" b="0" i="1" smtClean="0">
                          <a:latin typeface="Cambria Math" panose="02040503050406030204" pitchFamily="18" charset="0"/>
                        </a:rPr>
                        <m:t>𝑁𝑜𝑑𝑜</m:t>
                      </m:r>
                      <m:r>
                        <a:rPr lang="es-ES" sz="1600" b="0" i="1" smtClean="0">
                          <a:latin typeface="Cambria Math" panose="02040503050406030204" pitchFamily="18" charset="0"/>
                        </a:rPr>
                        <m:t>:  </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4</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4</m:t>
                          </m:r>
                        </m:sub>
                      </m:sSub>
                    </m:oMath>
                  </m:oMathPara>
                </a14:m>
                <a:endParaRPr lang="es-ES" sz="1600" dirty="0"/>
              </a:p>
            </p:txBody>
          </p:sp>
        </mc:Choice>
        <mc:Fallback xmlns="">
          <p:sp>
            <p:nvSpPr>
              <p:cNvPr id="21" name="CuadroTexto 20">
                <a:extLst>
                  <a:ext uri="{FF2B5EF4-FFF2-40B4-BE49-F238E27FC236}">
                    <a16:creationId xmlns:a16="http://schemas.microsoft.com/office/drawing/2014/main" id="{FEBAA784-682C-4563-B677-837C9D3D2396}"/>
                  </a:ext>
                </a:extLst>
              </p:cNvPr>
              <p:cNvSpPr txBox="1">
                <a:spLocks noRot="1" noChangeAspect="1" noMove="1" noResize="1" noEditPoints="1" noAdjustHandles="1" noChangeArrowheads="1" noChangeShapeType="1" noTextEdit="1"/>
              </p:cNvSpPr>
              <p:nvPr/>
            </p:nvSpPr>
            <p:spPr>
              <a:xfrm>
                <a:off x="425814" y="3382270"/>
                <a:ext cx="3771161" cy="246221"/>
              </a:xfrm>
              <a:prstGeom prst="rect">
                <a:avLst/>
              </a:prstGeom>
              <a:blipFill>
                <a:blip r:embed="rId3"/>
                <a:stretch>
                  <a:fillRect l="-647" b="-175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6" name="CuadroTexto 55">
                <a:extLst>
                  <a:ext uri="{FF2B5EF4-FFF2-40B4-BE49-F238E27FC236}">
                    <a16:creationId xmlns:a16="http://schemas.microsoft.com/office/drawing/2014/main" id="{B7B9C04B-FB45-4755-8142-D0A1E90B0587}"/>
                  </a:ext>
                </a:extLst>
              </p:cNvPr>
              <p:cNvSpPr txBox="1"/>
              <p:nvPr/>
            </p:nvSpPr>
            <p:spPr>
              <a:xfrm>
                <a:off x="425814" y="4008934"/>
                <a:ext cx="4224746"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𝑅</m:t>
                          </m:r>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𝑅</m:t>
                          </m:r>
                          <m:r>
                            <a:rPr lang="es-ES" sz="1600" b="0" i="1" smtClean="0">
                              <a:latin typeface="Cambria Math" panose="02040503050406030204" pitchFamily="18" charset="0"/>
                            </a:rPr>
                            <m:t>3</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𝑅</m:t>
                          </m:r>
                          <m:r>
                            <a:rPr lang="es-ES" sz="1600" b="0" i="1" smtClean="0">
                              <a:latin typeface="Cambria Math" panose="02040503050406030204" pitchFamily="18" charset="0"/>
                            </a:rPr>
                            <m:t>4</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4</m:t>
                          </m:r>
                        </m:sub>
                      </m:sSub>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3</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4</m:t>
                          </m:r>
                        </m:sub>
                      </m:sSub>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4</m:t>
                          </m:r>
                        </m:sub>
                      </m:sSub>
                      <m:r>
                        <a:rPr lang="es-ES" sz="1600" b="0" i="1" smtClean="0">
                          <a:latin typeface="Cambria Math" panose="02040503050406030204" pitchFamily="18" charset="0"/>
                        </a:rPr>
                        <m:t>→</m:t>
                      </m:r>
                    </m:oMath>
                  </m:oMathPara>
                </a14:m>
                <a:endParaRPr lang="es-ES" sz="1600" dirty="0"/>
              </a:p>
            </p:txBody>
          </p:sp>
        </mc:Choice>
        <mc:Fallback xmlns="">
          <p:sp>
            <p:nvSpPr>
              <p:cNvPr id="56" name="CuadroTexto 55">
                <a:extLst>
                  <a:ext uri="{FF2B5EF4-FFF2-40B4-BE49-F238E27FC236}">
                    <a16:creationId xmlns:a16="http://schemas.microsoft.com/office/drawing/2014/main" id="{B7B9C04B-FB45-4755-8142-D0A1E90B0587}"/>
                  </a:ext>
                </a:extLst>
              </p:cNvPr>
              <p:cNvSpPr txBox="1">
                <a:spLocks noRot="1" noChangeAspect="1" noMove="1" noResize="1" noEditPoints="1" noAdjustHandles="1" noChangeArrowheads="1" noChangeShapeType="1" noTextEdit="1"/>
              </p:cNvSpPr>
              <p:nvPr/>
            </p:nvSpPr>
            <p:spPr>
              <a:xfrm>
                <a:off x="425814" y="4008934"/>
                <a:ext cx="4224746" cy="246221"/>
              </a:xfrm>
              <a:prstGeom prst="rect">
                <a:avLst/>
              </a:prstGeom>
              <a:blipFill>
                <a:blip r:embed="rId4"/>
                <a:stretch>
                  <a:fillRect l="-577" b="-17500"/>
                </a:stretch>
              </a:blipFill>
            </p:spPr>
            <p:txBody>
              <a:bodyPr/>
              <a:lstStyle/>
              <a:p>
                <a:r>
                  <a:rPr lang="es-ES">
                    <a:noFill/>
                  </a:rPr>
                  <a:t> </a:t>
                </a:r>
              </a:p>
            </p:txBody>
          </p:sp>
        </mc:Fallback>
      </mc:AlternateContent>
      <p:grpSp>
        <p:nvGrpSpPr>
          <p:cNvPr id="71" name="Grupo 70">
            <a:extLst>
              <a:ext uri="{FF2B5EF4-FFF2-40B4-BE49-F238E27FC236}">
                <a16:creationId xmlns:a16="http://schemas.microsoft.com/office/drawing/2014/main" id="{FF6835ED-4792-4338-B35E-AC6DD8168802}"/>
              </a:ext>
            </a:extLst>
          </p:cNvPr>
          <p:cNvGrpSpPr/>
          <p:nvPr/>
        </p:nvGrpSpPr>
        <p:grpSpPr>
          <a:xfrm>
            <a:off x="4747348" y="1929408"/>
            <a:ext cx="2964400" cy="1415839"/>
            <a:chOff x="3739738" y="2323575"/>
            <a:chExt cx="2964400" cy="1415839"/>
          </a:xfrm>
        </p:grpSpPr>
        <p:grpSp>
          <p:nvGrpSpPr>
            <p:cNvPr id="13" name="Grupo 12">
              <a:extLst>
                <a:ext uri="{FF2B5EF4-FFF2-40B4-BE49-F238E27FC236}">
                  <a16:creationId xmlns:a16="http://schemas.microsoft.com/office/drawing/2014/main" id="{F312C138-6546-4F0C-A2F1-184CAAA27732}"/>
                </a:ext>
              </a:extLst>
            </p:cNvPr>
            <p:cNvGrpSpPr/>
            <p:nvPr/>
          </p:nvGrpSpPr>
          <p:grpSpPr>
            <a:xfrm>
              <a:off x="3739738" y="2323575"/>
              <a:ext cx="2964400" cy="1415839"/>
              <a:chOff x="476661" y="3261615"/>
              <a:chExt cx="3263078" cy="1558492"/>
            </a:xfrm>
          </p:grpSpPr>
          <p:pic>
            <p:nvPicPr>
              <p:cNvPr id="5" name="Imagen 4">
                <a:extLst>
                  <a:ext uri="{FF2B5EF4-FFF2-40B4-BE49-F238E27FC236}">
                    <a16:creationId xmlns:a16="http://schemas.microsoft.com/office/drawing/2014/main" id="{74F61B5B-F69F-46A1-852C-2C7CA6CB3A77}"/>
                  </a:ext>
                </a:extLst>
              </p:cNvPr>
              <p:cNvPicPr>
                <a:picLocks noChangeAspect="1"/>
              </p:cNvPicPr>
              <p:nvPr/>
            </p:nvPicPr>
            <p:blipFill>
              <a:blip r:embed="rId5"/>
              <a:stretch>
                <a:fillRect/>
              </a:stretch>
            </p:blipFill>
            <p:spPr>
              <a:xfrm>
                <a:off x="476661" y="3261615"/>
                <a:ext cx="3231274" cy="1558492"/>
              </a:xfrm>
              <a:prstGeom prst="rect">
                <a:avLst/>
              </a:prstGeom>
            </p:spPr>
          </p:pic>
          <p:sp>
            <p:nvSpPr>
              <p:cNvPr id="7" name="Rectángulo 6">
                <a:extLst>
                  <a:ext uri="{FF2B5EF4-FFF2-40B4-BE49-F238E27FC236}">
                    <a16:creationId xmlns:a16="http://schemas.microsoft.com/office/drawing/2014/main" id="{44846E49-4CA7-4271-9EDD-B884FB4B3724}"/>
                  </a:ext>
                </a:extLst>
              </p:cNvPr>
              <p:cNvSpPr/>
              <p:nvPr/>
            </p:nvSpPr>
            <p:spPr>
              <a:xfrm>
                <a:off x="1727200" y="3700781"/>
                <a:ext cx="381000" cy="207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7" name="Rectángulo 46">
                <a:extLst>
                  <a:ext uri="{FF2B5EF4-FFF2-40B4-BE49-F238E27FC236}">
                    <a16:creationId xmlns:a16="http://schemas.microsoft.com/office/drawing/2014/main" id="{C9EA0026-F119-447F-B87D-85E27952CECD}"/>
                  </a:ext>
                </a:extLst>
              </p:cNvPr>
              <p:cNvSpPr/>
              <p:nvPr/>
            </p:nvSpPr>
            <p:spPr>
              <a:xfrm>
                <a:off x="1346200" y="4014982"/>
                <a:ext cx="381000" cy="207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8" name="Rectángulo 47">
                <a:extLst>
                  <a:ext uri="{FF2B5EF4-FFF2-40B4-BE49-F238E27FC236}">
                    <a16:creationId xmlns:a16="http://schemas.microsoft.com/office/drawing/2014/main" id="{4B933CA8-C854-463E-987D-814D5625164F}"/>
                  </a:ext>
                </a:extLst>
              </p:cNvPr>
              <p:cNvSpPr/>
              <p:nvPr/>
            </p:nvSpPr>
            <p:spPr>
              <a:xfrm>
                <a:off x="1403350" y="4430245"/>
                <a:ext cx="381000" cy="129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9" name="Rectángulo 48">
                <a:extLst>
                  <a:ext uri="{FF2B5EF4-FFF2-40B4-BE49-F238E27FC236}">
                    <a16:creationId xmlns:a16="http://schemas.microsoft.com/office/drawing/2014/main" id="{BBE99C95-E006-409F-940A-8206E301B1EE}"/>
                  </a:ext>
                </a:extLst>
              </p:cNvPr>
              <p:cNvSpPr/>
              <p:nvPr/>
            </p:nvSpPr>
            <p:spPr>
              <a:xfrm>
                <a:off x="3358739" y="3905389"/>
                <a:ext cx="381000" cy="129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0" name="Rectángulo 49">
                <a:extLst>
                  <a:ext uri="{FF2B5EF4-FFF2-40B4-BE49-F238E27FC236}">
                    <a16:creationId xmlns:a16="http://schemas.microsoft.com/office/drawing/2014/main" id="{32831548-8B3E-4563-96C4-DA543904CD49}"/>
                  </a:ext>
                </a:extLst>
              </p:cNvPr>
              <p:cNvSpPr/>
              <p:nvPr/>
            </p:nvSpPr>
            <p:spPr>
              <a:xfrm>
                <a:off x="642737" y="4118564"/>
                <a:ext cx="381000" cy="129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cxnSp>
          <p:nvCxnSpPr>
            <p:cNvPr id="18" name="Conector recto de flecha 17">
              <a:extLst>
                <a:ext uri="{FF2B5EF4-FFF2-40B4-BE49-F238E27FC236}">
                  <a16:creationId xmlns:a16="http://schemas.microsoft.com/office/drawing/2014/main" id="{1C1832F2-25B4-4CAD-9C81-4FBAA4FFAFDD}"/>
                </a:ext>
              </a:extLst>
            </p:cNvPr>
            <p:cNvCxnSpPr/>
            <p:nvPr/>
          </p:nvCxnSpPr>
          <p:spPr>
            <a:xfrm>
              <a:off x="6339840" y="2865120"/>
              <a:ext cx="0" cy="563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CuadroTexto 19">
              <a:extLst>
                <a:ext uri="{FF2B5EF4-FFF2-40B4-BE49-F238E27FC236}">
                  <a16:creationId xmlns:a16="http://schemas.microsoft.com/office/drawing/2014/main" id="{E56C7D31-C70F-47AA-9490-9119B1E9674C}"/>
                </a:ext>
              </a:extLst>
            </p:cNvPr>
            <p:cNvSpPr txBox="1"/>
            <p:nvPr/>
          </p:nvSpPr>
          <p:spPr>
            <a:xfrm>
              <a:off x="5948968" y="2967349"/>
              <a:ext cx="388248" cy="307777"/>
            </a:xfrm>
            <a:prstGeom prst="rect">
              <a:avLst/>
            </a:prstGeom>
            <a:noFill/>
          </p:spPr>
          <p:txBody>
            <a:bodyPr wrap="none" rtlCol="0">
              <a:spAutoFit/>
            </a:bodyPr>
            <a:lstStyle/>
            <a:p>
              <a:r>
                <a:rPr lang="es-ES" sz="1400" dirty="0"/>
                <a:t>I</a:t>
              </a:r>
              <a:r>
                <a:rPr lang="es-ES" sz="1400" baseline="-25000" dirty="0"/>
                <a:t>R4</a:t>
              </a:r>
            </a:p>
          </p:txBody>
        </p:sp>
        <p:cxnSp>
          <p:nvCxnSpPr>
            <p:cNvPr id="57" name="Conector recto de flecha 56">
              <a:extLst>
                <a:ext uri="{FF2B5EF4-FFF2-40B4-BE49-F238E27FC236}">
                  <a16:creationId xmlns:a16="http://schemas.microsoft.com/office/drawing/2014/main" id="{F3EB01D0-71A0-4CCC-9C24-001631B41054}"/>
                </a:ext>
              </a:extLst>
            </p:cNvPr>
            <p:cNvCxnSpPr>
              <a:cxnSpLocks/>
            </p:cNvCxnSpPr>
            <p:nvPr/>
          </p:nvCxnSpPr>
          <p:spPr>
            <a:xfrm>
              <a:off x="3739738" y="2896556"/>
              <a:ext cx="0" cy="4790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Conector recto de flecha 57">
              <a:extLst>
                <a:ext uri="{FF2B5EF4-FFF2-40B4-BE49-F238E27FC236}">
                  <a16:creationId xmlns:a16="http://schemas.microsoft.com/office/drawing/2014/main" id="{865E2AC7-0E51-495F-91AB-ADD416C4A2E6}"/>
                </a:ext>
              </a:extLst>
            </p:cNvPr>
            <p:cNvCxnSpPr>
              <a:cxnSpLocks/>
            </p:cNvCxnSpPr>
            <p:nvPr/>
          </p:nvCxnSpPr>
          <p:spPr>
            <a:xfrm flipV="1">
              <a:off x="4364578" y="2678921"/>
              <a:ext cx="0" cy="501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CuadroTexto 60">
              <a:extLst>
                <a:ext uri="{FF2B5EF4-FFF2-40B4-BE49-F238E27FC236}">
                  <a16:creationId xmlns:a16="http://schemas.microsoft.com/office/drawing/2014/main" id="{EF15DEE4-3584-4608-9C62-5F0C2CDEF304}"/>
                </a:ext>
              </a:extLst>
            </p:cNvPr>
            <p:cNvSpPr txBox="1"/>
            <p:nvPr/>
          </p:nvSpPr>
          <p:spPr>
            <a:xfrm>
              <a:off x="4508809" y="2876027"/>
              <a:ext cx="301686" cy="307777"/>
            </a:xfrm>
            <a:prstGeom prst="rect">
              <a:avLst/>
            </a:prstGeom>
            <a:noFill/>
          </p:spPr>
          <p:txBody>
            <a:bodyPr wrap="none" rtlCol="0">
              <a:spAutoFit/>
            </a:bodyPr>
            <a:lstStyle/>
            <a:p>
              <a:r>
                <a:rPr lang="es-ES" sz="1400" dirty="0"/>
                <a:t>I</a:t>
              </a:r>
              <a:r>
                <a:rPr lang="es-ES" sz="1400" baseline="-25000" dirty="0"/>
                <a:t>2</a:t>
              </a:r>
            </a:p>
          </p:txBody>
        </p:sp>
      </p:grpSp>
      <p:sp>
        <p:nvSpPr>
          <p:cNvPr id="62" name="CuadroTexto 61">
            <a:extLst>
              <a:ext uri="{FF2B5EF4-FFF2-40B4-BE49-F238E27FC236}">
                <a16:creationId xmlns:a16="http://schemas.microsoft.com/office/drawing/2014/main" id="{76E80E88-811B-4DC2-BF6C-6F69A11D1B14}"/>
              </a:ext>
            </a:extLst>
          </p:cNvPr>
          <p:cNvSpPr txBox="1"/>
          <p:nvPr/>
        </p:nvSpPr>
        <p:spPr>
          <a:xfrm>
            <a:off x="4416769" y="2554029"/>
            <a:ext cx="301686" cy="307777"/>
          </a:xfrm>
          <a:prstGeom prst="rect">
            <a:avLst/>
          </a:prstGeom>
          <a:noFill/>
        </p:spPr>
        <p:txBody>
          <a:bodyPr wrap="none" rtlCol="0">
            <a:spAutoFit/>
          </a:bodyPr>
          <a:lstStyle/>
          <a:p>
            <a:r>
              <a:rPr lang="es-ES" sz="1400" dirty="0"/>
              <a:t>I</a:t>
            </a:r>
            <a:r>
              <a:rPr lang="es-ES" sz="1400" baseline="-25000" dirty="0"/>
              <a:t>1</a:t>
            </a:r>
          </a:p>
        </p:txBody>
      </p:sp>
      <mc:AlternateContent xmlns:mc="http://schemas.openxmlformats.org/markup-compatibility/2006" xmlns:a14="http://schemas.microsoft.com/office/drawing/2010/main">
        <mc:Choice Requires="a14">
          <p:sp>
            <p:nvSpPr>
              <p:cNvPr id="63" name="CuadroTexto 62">
                <a:extLst>
                  <a:ext uri="{FF2B5EF4-FFF2-40B4-BE49-F238E27FC236}">
                    <a16:creationId xmlns:a16="http://schemas.microsoft.com/office/drawing/2014/main" id="{8860EE64-8002-4280-AAD6-A2F20D39859B}"/>
                  </a:ext>
                </a:extLst>
              </p:cNvPr>
              <p:cNvSpPr txBox="1"/>
              <p:nvPr/>
            </p:nvSpPr>
            <p:spPr>
              <a:xfrm>
                <a:off x="425814" y="4398013"/>
                <a:ext cx="4786951"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𝑅</m:t>
                          </m:r>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𝑅</m:t>
                          </m:r>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r>
                        <m:rPr>
                          <m:nor/>
                        </m:rPr>
                        <a:rPr lang="es-ES" sz="1600" dirty="0"/>
                        <m:t>(</m:t>
                      </m:r>
                      <m:sSub>
                        <m:sSubPr>
                          <m:ctrlPr>
                            <a:rPr lang="es-ES" sz="1600" i="1">
                              <a:latin typeface="Cambria Math" panose="02040503050406030204" pitchFamily="18" charset="0"/>
                            </a:rPr>
                          </m:ctrlPr>
                        </m:sSubPr>
                        <m:e>
                          <m:r>
                            <a:rPr lang="es-ES" sz="1600" i="1">
                              <a:latin typeface="Cambria Math" panose="02040503050406030204" pitchFamily="18" charset="0"/>
                            </a:rPr>
                            <m:t>𝐼</m:t>
                          </m:r>
                        </m:e>
                        <m:sub>
                          <m:r>
                            <a:rPr lang="es-ES" sz="1600" i="1">
                              <a:latin typeface="Cambria Math" panose="02040503050406030204" pitchFamily="18" charset="0"/>
                            </a:rPr>
                            <m:t>2</m:t>
                          </m:r>
                        </m:sub>
                      </m:sSub>
                      <m:r>
                        <a:rPr lang="es-ES" sz="1600" i="1">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𝐼</m:t>
                          </m:r>
                        </m:e>
                        <m:sub>
                          <m:r>
                            <a:rPr lang="es-ES" sz="1600" i="1">
                              <a:latin typeface="Cambria Math" panose="02040503050406030204" pitchFamily="18" charset="0"/>
                            </a:rPr>
                            <m:t>𝑅</m:t>
                          </m:r>
                          <m:r>
                            <a:rPr lang="es-ES" sz="1600" i="1">
                              <a:latin typeface="Cambria Math" panose="02040503050406030204" pitchFamily="18" charset="0"/>
                            </a:rPr>
                            <m:t>4</m:t>
                          </m:r>
                        </m:sub>
                      </m:sSub>
                      <m:r>
                        <a:rPr lang="es-ES" sz="1600" i="1">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𝑅</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oMath>
                  </m:oMathPara>
                </a14:m>
                <a:endParaRPr lang="es-ES" sz="1600" dirty="0"/>
              </a:p>
            </p:txBody>
          </p:sp>
        </mc:Choice>
        <mc:Fallback xmlns="">
          <p:sp>
            <p:nvSpPr>
              <p:cNvPr id="63" name="CuadroTexto 62">
                <a:extLst>
                  <a:ext uri="{FF2B5EF4-FFF2-40B4-BE49-F238E27FC236}">
                    <a16:creationId xmlns:a16="http://schemas.microsoft.com/office/drawing/2014/main" id="{8860EE64-8002-4280-AAD6-A2F20D39859B}"/>
                  </a:ext>
                </a:extLst>
              </p:cNvPr>
              <p:cNvSpPr txBox="1">
                <a:spLocks noRot="1" noChangeAspect="1" noMove="1" noResize="1" noEditPoints="1" noAdjustHandles="1" noChangeArrowheads="1" noChangeShapeType="1" noTextEdit="1"/>
              </p:cNvSpPr>
              <p:nvPr/>
            </p:nvSpPr>
            <p:spPr>
              <a:xfrm>
                <a:off x="425814" y="4398013"/>
                <a:ext cx="4786951" cy="246221"/>
              </a:xfrm>
              <a:prstGeom prst="rect">
                <a:avLst/>
              </a:prstGeom>
              <a:blipFill>
                <a:blip r:embed="rId6"/>
                <a:stretch>
                  <a:fillRect l="-510" b="-3414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4" name="CuadroTexto 63">
                <a:extLst>
                  <a:ext uri="{FF2B5EF4-FFF2-40B4-BE49-F238E27FC236}">
                    <a16:creationId xmlns:a16="http://schemas.microsoft.com/office/drawing/2014/main" id="{6A3BFC58-E4B0-4AA6-A149-27191EDC2194}"/>
                  </a:ext>
                </a:extLst>
              </p:cNvPr>
              <p:cNvSpPr txBox="1"/>
              <p:nvPr/>
            </p:nvSpPr>
            <p:spPr>
              <a:xfrm>
                <a:off x="5304999" y="4024741"/>
                <a:ext cx="240674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200=</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47</m:t>
                          </m:r>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4</m:t>
                          </m:r>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4</m:t>
                          </m:r>
                        </m:sub>
                      </m:sSub>
                      <m:r>
                        <a:rPr lang="es-ES" sz="1600" b="0" i="1" smtClean="0">
                          <a:latin typeface="Cambria Math" panose="02040503050406030204" pitchFamily="18" charset="0"/>
                        </a:rPr>
                        <m:t>+23</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4</m:t>
                          </m:r>
                        </m:sub>
                      </m:sSub>
                    </m:oMath>
                  </m:oMathPara>
                </a14:m>
                <a:endParaRPr lang="es-ES" sz="1600" dirty="0"/>
              </a:p>
            </p:txBody>
          </p:sp>
        </mc:Choice>
        <mc:Fallback xmlns="">
          <p:sp>
            <p:nvSpPr>
              <p:cNvPr id="64" name="CuadroTexto 63">
                <a:extLst>
                  <a:ext uri="{FF2B5EF4-FFF2-40B4-BE49-F238E27FC236}">
                    <a16:creationId xmlns:a16="http://schemas.microsoft.com/office/drawing/2014/main" id="{6A3BFC58-E4B0-4AA6-A149-27191EDC2194}"/>
                  </a:ext>
                </a:extLst>
              </p:cNvPr>
              <p:cNvSpPr txBox="1">
                <a:spLocks noRot="1" noChangeAspect="1" noMove="1" noResize="1" noEditPoints="1" noAdjustHandles="1" noChangeArrowheads="1" noChangeShapeType="1" noTextEdit="1"/>
              </p:cNvSpPr>
              <p:nvPr/>
            </p:nvSpPr>
            <p:spPr>
              <a:xfrm>
                <a:off x="5304999" y="4024741"/>
                <a:ext cx="2406749" cy="246221"/>
              </a:xfrm>
              <a:prstGeom prst="rect">
                <a:avLst/>
              </a:prstGeom>
              <a:blipFill>
                <a:blip r:embed="rId7"/>
                <a:stretch>
                  <a:fillRect l="-1013" b="-14634"/>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5" name="CuadroTexto 64">
                <a:extLst>
                  <a:ext uri="{FF2B5EF4-FFF2-40B4-BE49-F238E27FC236}">
                    <a16:creationId xmlns:a16="http://schemas.microsoft.com/office/drawing/2014/main" id="{1D2053BB-15C2-48B3-AE71-E21C3B067165}"/>
                  </a:ext>
                </a:extLst>
              </p:cNvPr>
              <p:cNvSpPr txBox="1"/>
              <p:nvPr/>
            </p:nvSpPr>
            <p:spPr>
              <a:xfrm>
                <a:off x="5333815" y="4421448"/>
                <a:ext cx="2349040"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200=47</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r>
                        <m:rPr>
                          <m:nor/>
                        </m:rPr>
                        <a:rPr lang="es-ES" sz="1600" b="0" i="0" smtClean="0">
                          <a:latin typeface="Cambria Math" panose="02040503050406030204" pitchFamily="18" charset="0"/>
                        </a:rPr>
                        <m:t>27</m:t>
                      </m:r>
                      <m:r>
                        <m:rPr>
                          <m:nor/>
                        </m:rPr>
                        <a:rPr lang="es-ES" sz="1600" dirty="0"/>
                        <m:t>(</m:t>
                      </m:r>
                      <m:sSub>
                        <m:sSubPr>
                          <m:ctrlPr>
                            <a:rPr lang="es-ES" sz="1600" i="1">
                              <a:latin typeface="Cambria Math" panose="02040503050406030204" pitchFamily="18" charset="0"/>
                            </a:rPr>
                          </m:ctrlPr>
                        </m:sSubPr>
                        <m:e>
                          <m:r>
                            <a:rPr lang="es-ES" sz="1600" i="1">
                              <a:latin typeface="Cambria Math" panose="02040503050406030204" pitchFamily="18" charset="0"/>
                            </a:rPr>
                            <m:t>𝐼</m:t>
                          </m:r>
                        </m:e>
                        <m:sub>
                          <m:r>
                            <a:rPr lang="es-ES" sz="1600" i="1">
                              <a:latin typeface="Cambria Math" panose="02040503050406030204" pitchFamily="18" charset="0"/>
                            </a:rPr>
                            <m:t>2</m:t>
                          </m:r>
                        </m:sub>
                      </m:sSub>
                      <m:r>
                        <a:rPr lang="es-ES" sz="1600" i="1">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𝐼</m:t>
                          </m:r>
                        </m:e>
                        <m:sub>
                          <m:r>
                            <a:rPr lang="es-ES" sz="1600" i="1">
                              <a:latin typeface="Cambria Math" panose="02040503050406030204" pitchFamily="18" charset="0"/>
                            </a:rPr>
                            <m:t>𝑅</m:t>
                          </m:r>
                          <m:r>
                            <a:rPr lang="es-ES" sz="1600" i="1">
                              <a:latin typeface="Cambria Math" panose="02040503050406030204" pitchFamily="18" charset="0"/>
                            </a:rPr>
                            <m:t>4</m:t>
                          </m:r>
                        </m:sub>
                      </m:sSub>
                      <m:r>
                        <a:rPr lang="es-ES" sz="1600" i="1">
                          <a:latin typeface="Cambria Math" panose="02040503050406030204" pitchFamily="18" charset="0"/>
                        </a:rPr>
                        <m:t>)</m:t>
                      </m:r>
                    </m:oMath>
                  </m:oMathPara>
                </a14:m>
                <a:endParaRPr lang="es-ES" sz="1600" dirty="0"/>
              </a:p>
            </p:txBody>
          </p:sp>
        </mc:Choice>
        <mc:Fallback xmlns="">
          <p:sp>
            <p:nvSpPr>
              <p:cNvPr id="65" name="CuadroTexto 64">
                <a:extLst>
                  <a:ext uri="{FF2B5EF4-FFF2-40B4-BE49-F238E27FC236}">
                    <a16:creationId xmlns:a16="http://schemas.microsoft.com/office/drawing/2014/main" id="{1D2053BB-15C2-48B3-AE71-E21C3B067165}"/>
                  </a:ext>
                </a:extLst>
              </p:cNvPr>
              <p:cNvSpPr txBox="1">
                <a:spLocks noRot="1" noChangeAspect="1" noMove="1" noResize="1" noEditPoints="1" noAdjustHandles="1" noChangeArrowheads="1" noChangeShapeType="1" noTextEdit="1"/>
              </p:cNvSpPr>
              <p:nvPr/>
            </p:nvSpPr>
            <p:spPr>
              <a:xfrm>
                <a:off x="5333815" y="4421448"/>
                <a:ext cx="2349040" cy="246221"/>
              </a:xfrm>
              <a:prstGeom prst="rect">
                <a:avLst/>
              </a:prstGeom>
              <a:blipFill>
                <a:blip r:embed="rId8"/>
                <a:stretch>
                  <a:fillRect l="-1558" r="-2338" b="-3414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6" name="CuadroTexto 65">
                <a:extLst>
                  <a:ext uri="{FF2B5EF4-FFF2-40B4-BE49-F238E27FC236}">
                    <a16:creationId xmlns:a16="http://schemas.microsoft.com/office/drawing/2014/main" id="{4E90CAE7-1AD4-4580-920F-E98B96F8F615}"/>
                  </a:ext>
                </a:extLst>
              </p:cNvPr>
              <p:cNvSpPr txBox="1"/>
              <p:nvPr/>
            </p:nvSpPr>
            <p:spPr>
              <a:xfrm>
                <a:off x="471659" y="5064091"/>
                <a:ext cx="178843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200=</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47</m:t>
                          </m:r>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27</m:t>
                          </m:r>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4</m:t>
                          </m:r>
                        </m:sub>
                      </m:sSub>
                    </m:oMath>
                  </m:oMathPara>
                </a14:m>
                <a:endParaRPr lang="es-ES" sz="1600" dirty="0"/>
              </a:p>
            </p:txBody>
          </p:sp>
        </mc:Choice>
        <mc:Fallback xmlns="">
          <p:sp>
            <p:nvSpPr>
              <p:cNvPr id="66" name="CuadroTexto 65">
                <a:extLst>
                  <a:ext uri="{FF2B5EF4-FFF2-40B4-BE49-F238E27FC236}">
                    <a16:creationId xmlns:a16="http://schemas.microsoft.com/office/drawing/2014/main" id="{4E90CAE7-1AD4-4580-920F-E98B96F8F615}"/>
                  </a:ext>
                </a:extLst>
              </p:cNvPr>
              <p:cNvSpPr txBox="1">
                <a:spLocks noRot="1" noChangeAspect="1" noMove="1" noResize="1" noEditPoints="1" noAdjustHandles="1" noChangeArrowheads="1" noChangeShapeType="1" noTextEdit="1"/>
              </p:cNvSpPr>
              <p:nvPr/>
            </p:nvSpPr>
            <p:spPr>
              <a:xfrm>
                <a:off x="471659" y="5064091"/>
                <a:ext cx="1788438" cy="246221"/>
              </a:xfrm>
              <a:prstGeom prst="rect">
                <a:avLst/>
              </a:prstGeom>
              <a:blipFill>
                <a:blip r:embed="rId9"/>
                <a:stretch>
                  <a:fillRect l="-1701" b="-175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7" name="CuadroTexto 66">
                <a:extLst>
                  <a:ext uri="{FF2B5EF4-FFF2-40B4-BE49-F238E27FC236}">
                    <a16:creationId xmlns:a16="http://schemas.microsoft.com/office/drawing/2014/main" id="{B41B8AA6-4B62-441B-A0D9-3F786F61CAF0}"/>
                  </a:ext>
                </a:extLst>
              </p:cNvPr>
              <p:cNvSpPr txBox="1"/>
              <p:nvPr/>
            </p:nvSpPr>
            <p:spPr>
              <a:xfrm>
                <a:off x="520076" y="5542987"/>
                <a:ext cx="1788438"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200=74</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r>
                        <m:rPr>
                          <m:nor/>
                        </m:rPr>
                        <a:rPr lang="es-ES" sz="1600" b="0" i="0" smtClean="0">
                          <a:latin typeface="Cambria Math" panose="02040503050406030204" pitchFamily="18" charset="0"/>
                        </a:rPr>
                        <m:t>27</m:t>
                      </m:r>
                      <m:sSub>
                        <m:sSubPr>
                          <m:ctrlPr>
                            <a:rPr lang="es-ES" sz="1600" i="1">
                              <a:latin typeface="Cambria Math" panose="02040503050406030204" pitchFamily="18" charset="0"/>
                            </a:rPr>
                          </m:ctrlPr>
                        </m:sSubPr>
                        <m:e>
                          <m:r>
                            <a:rPr lang="es-ES" sz="1600" i="1">
                              <a:latin typeface="Cambria Math" panose="02040503050406030204" pitchFamily="18" charset="0"/>
                            </a:rPr>
                            <m:t>𝐼</m:t>
                          </m:r>
                        </m:e>
                        <m:sub>
                          <m:r>
                            <a:rPr lang="es-ES" sz="1600" i="1">
                              <a:latin typeface="Cambria Math" panose="02040503050406030204" pitchFamily="18" charset="0"/>
                            </a:rPr>
                            <m:t>𝑅</m:t>
                          </m:r>
                          <m:r>
                            <a:rPr lang="es-ES" sz="1600" i="1">
                              <a:latin typeface="Cambria Math" panose="02040503050406030204" pitchFamily="18" charset="0"/>
                            </a:rPr>
                            <m:t>4</m:t>
                          </m:r>
                        </m:sub>
                      </m:sSub>
                    </m:oMath>
                  </m:oMathPara>
                </a14:m>
                <a:endParaRPr lang="es-ES" sz="1600" dirty="0"/>
              </a:p>
            </p:txBody>
          </p:sp>
        </mc:Choice>
        <mc:Fallback xmlns="">
          <p:sp>
            <p:nvSpPr>
              <p:cNvPr id="67" name="CuadroTexto 66">
                <a:extLst>
                  <a:ext uri="{FF2B5EF4-FFF2-40B4-BE49-F238E27FC236}">
                    <a16:creationId xmlns:a16="http://schemas.microsoft.com/office/drawing/2014/main" id="{B41B8AA6-4B62-441B-A0D9-3F786F61CAF0}"/>
                  </a:ext>
                </a:extLst>
              </p:cNvPr>
              <p:cNvSpPr txBox="1">
                <a:spLocks noRot="1" noChangeAspect="1" noMove="1" noResize="1" noEditPoints="1" noAdjustHandles="1" noChangeArrowheads="1" noChangeShapeType="1" noTextEdit="1"/>
              </p:cNvSpPr>
              <p:nvPr/>
            </p:nvSpPr>
            <p:spPr>
              <a:xfrm>
                <a:off x="520076" y="5542987"/>
                <a:ext cx="1788438" cy="246221"/>
              </a:xfrm>
              <a:prstGeom prst="rect">
                <a:avLst/>
              </a:prstGeom>
              <a:blipFill>
                <a:blip r:embed="rId10"/>
                <a:stretch>
                  <a:fillRect l="-1701" b="-14634"/>
                </a:stretch>
              </a:blipFill>
            </p:spPr>
            <p:txBody>
              <a:bodyPr/>
              <a:lstStyle/>
              <a:p>
                <a:r>
                  <a:rPr lang="es-ES">
                    <a:noFill/>
                  </a:rPr>
                  <a:t> </a:t>
                </a:r>
              </a:p>
            </p:txBody>
          </p:sp>
        </mc:Fallback>
      </mc:AlternateContent>
      <p:sp>
        <p:nvSpPr>
          <p:cNvPr id="68" name="Cerrar llave 67">
            <a:extLst>
              <a:ext uri="{FF2B5EF4-FFF2-40B4-BE49-F238E27FC236}">
                <a16:creationId xmlns:a16="http://schemas.microsoft.com/office/drawing/2014/main" id="{C4018A26-0DF1-4B61-AA7B-D53D2132AD7F}"/>
              </a:ext>
            </a:extLst>
          </p:cNvPr>
          <p:cNvSpPr/>
          <p:nvPr/>
        </p:nvSpPr>
        <p:spPr>
          <a:xfrm>
            <a:off x="2533511" y="5064091"/>
            <a:ext cx="278269" cy="909120"/>
          </a:xfrm>
          <a:prstGeom prst="rightBrace">
            <a:avLst>
              <a:gd name="adj1" fmla="val 22025"/>
              <a:gd name="adj2" fmla="val 4832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600"/>
          </a:p>
        </p:txBody>
      </p:sp>
      <mc:AlternateContent xmlns:mc="http://schemas.openxmlformats.org/markup-compatibility/2006" xmlns:a14="http://schemas.microsoft.com/office/drawing/2010/main">
        <mc:Choice Requires="a14">
          <p:sp>
            <p:nvSpPr>
              <p:cNvPr id="69" name="CuadroTexto 68">
                <a:extLst>
                  <a:ext uri="{FF2B5EF4-FFF2-40B4-BE49-F238E27FC236}">
                    <a16:creationId xmlns:a16="http://schemas.microsoft.com/office/drawing/2014/main" id="{B2BBFE22-B0DD-4CF2-A908-F2BCD207119D}"/>
                  </a:ext>
                </a:extLst>
              </p:cNvPr>
              <p:cNvSpPr txBox="1"/>
              <p:nvPr/>
            </p:nvSpPr>
            <p:spPr>
              <a:xfrm>
                <a:off x="2887750" y="5214862"/>
                <a:ext cx="3339697" cy="4610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400=</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121</m:t>
                          </m:r>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400</m:t>
                          </m:r>
                        </m:num>
                        <m:den>
                          <m:r>
                            <a:rPr lang="es-ES" sz="1600" b="0" i="1" smtClean="0">
                              <a:latin typeface="Cambria Math" panose="02040503050406030204" pitchFamily="18" charset="0"/>
                            </a:rPr>
                            <m:t>121</m:t>
                          </m:r>
                        </m:den>
                      </m:f>
                      <m:r>
                        <a:rPr lang="es-ES" sz="1600" b="0" i="1" smtClean="0">
                          <a:latin typeface="Cambria Math" panose="02040503050406030204" pitchFamily="18" charset="0"/>
                        </a:rPr>
                        <m:t>=3.306 </m:t>
                      </m:r>
                      <m:r>
                        <a:rPr lang="es-ES" sz="1600" b="0" i="1" smtClean="0">
                          <a:latin typeface="Cambria Math" panose="02040503050406030204" pitchFamily="18" charset="0"/>
                        </a:rPr>
                        <m:t>𝑚𝐴</m:t>
                      </m:r>
                    </m:oMath>
                  </m:oMathPara>
                </a14:m>
                <a:endParaRPr lang="es-ES" sz="1600" dirty="0"/>
              </a:p>
            </p:txBody>
          </p:sp>
        </mc:Choice>
        <mc:Fallback xmlns="">
          <p:sp>
            <p:nvSpPr>
              <p:cNvPr id="69" name="CuadroTexto 68">
                <a:extLst>
                  <a:ext uri="{FF2B5EF4-FFF2-40B4-BE49-F238E27FC236}">
                    <a16:creationId xmlns:a16="http://schemas.microsoft.com/office/drawing/2014/main" id="{B2BBFE22-B0DD-4CF2-A908-F2BCD207119D}"/>
                  </a:ext>
                </a:extLst>
              </p:cNvPr>
              <p:cNvSpPr txBox="1">
                <a:spLocks noRot="1" noChangeAspect="1" noMove="1" noResize="1" noEditPoints="1" noAdjustHandles="1" noChangeArrowheads="1" noChangeShapeType="1" noTextEdit="1"/>
              </p:cNvSpPr>
              <p:nvPr/>
            </p:nvSpPr>
            <p:spPr>
              <a:xfrm>
                <a:off x="2887750" y="5214862"/>
                <a:ext cx="3339697" cy="461024"/>
              </a:xfrm>
              <a:prstGeom prst="rect">
                <a:avLst/>
              </a:prstGeom>
              <a:blipFill>
                <a:blip r:embed="rId11"/>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0" name="CuadroTexto 69">
                <a:extLst>
                  <a:ext uri="{FF2B5EF4-FFF2-40B4-BE49-F238E27FC236}">
                    <a16:creationId xmlns:a16="http://schemas.microsoft.com/office/drawing/2014/main" id="{EC5D1634-41BA-4024-B45A-1993E2E4FEAD}"/>
                  </a:ext>
                </a:extLst>
              </p:cNvPr>
              <p:cNvSpPr txBox="1"/>
              <p:nvPr/>
            </p:nvSpPr>
            <p:spPr>
              <a:xfrm>
                <a:off x="479641" y="6070565"/>
                <a:ext cx="5215979" cy="4617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200=</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47</m:t>
                          </m:r>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27</m:t>
                          </m:r>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4</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4</m:t>
                          </m:r>
                        </m:sub>
                      </m:sSub>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i="1">
                              <a:latin typeface="Cambria Math" panose="02040503050406030204" pitchFamily="18" charset="0"/>
                            </a:rPr>
                            <m:t>200−47∗3.306</m:t>
                          </m:r>
                        </m:num>
                        <m:den>
                          <m:r>
                            <a:rPr lang="es-ES" sz="1600" b="0" i="1" smtClean="0">
                              <a:latin typeface="Cambria Math" panose="02040503050406030204" pitchFamily="18" charset="0"/>
                            </a:rPr>
                            <m:t>27</m:t>
                          </m:r>
                        </m:den>
                      </m:f>
                      <m:r>
                        <a:rPr lang="es-ES" sz="1600" b="0" i="1" smtClean="0">
                          <a:latin typeface="Cambria Math" panose="02040503050406030204" pitchFamily="18" charset="0"/>
                        </a:rPr>
                        <m:t>=1.653 </m:t>
                      </m:r>
                      <m:r>
                        <a:rPr lang="es-ES" sz="1600" b="0" i="1" smtClean="0">
                          <a:latin typeface="Cambria Math" panose="02040503050406030204" pitchFamily="18" charset="0"/>
                        </a:rPr>
                        <m:t>𝑚𝐴</m:t>
                      </m:r>
                    </m:oMath>
                  </m:oMathPara>
                </a14:m>
                <a:endParaRPr lang="es-ES" sz="1600" dirty="0"/>
              </a:p>
            </p:txBody>
          </p:sp>
        </mc:Choice>
        <mc:Fallback xmlns="">
          <p:sp>
            <p:nvSpPr>
              <p:cNvPr id="70" name="CuadroTexto 69">
                <a:extLst>
                  <a:ext uri="{FF2B5EF4-FFF2-40B4-BE49-F238E27FC236}">
                    <a16:creationId xmlns:a16="http://schemas.microsoft.com/office/drawing/2014/main" id="{EC5D1634-41BA-4024-B45A-1993E2E4FEAD}"/>
                  </a:ext>
                </a:extLst>
              </p:cNvPr>
              <p:cNvSpPr txBox="1">
                <a:spLocks noRot="1" noChangeAspect="1" noMove="1" noResize="1" noEditPoints="1" noAdjustHandles="1" noChangeArrowheads="1" noChangeShapeType="1" noTextEdit="1"/>
              </p:cNvSpPr>
              <p:nvPr/>
            </p:nvSpPr>
            <p:spPr>
              <a:xfrm>
                <a:off x="479641" y="6070565"/>
                <a:ext cx="5215979" cy="461729"/>
              </a:xfrm>
              <a:prstGeom prst="rect">
                <a:avLst/>
              </a:prstGeom>
              <a:blipFill>
                <a:blip r:embed="rId1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2" name="Rectángulo 71">
                <a:extLst>
                  <a:ext uri="{FF2B5EF4-FFF2-40B4-BE49-F238E27FC236}">
                    <a16:creationId xmlns:a16="http://schemas.microsoft.com/office/drawing/2014/main" id="{4CC11E44-0809-494E-9A0A-2AE867AC6AFD}"/>
                  </a:ext>
                </a:extLst>
              </p:cNvPr>
              <p:cNvSpPr/>
              <p:nvPr/>
            </p:nvSpPr>
            <p:spPr>
              <a:xfrm>
                <a:off x="294907" y="3618044"/>
                <a:ext cx="1502078"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i="1" smtClean="0">
                          <a:latin typeface="Cambria Math" panose="02040503050406030204" pitchFamily="18" charset="0"/>
                        </a:rPr>
                        <m:t>𝐸𝑐</m:t>
                      </m:r>
                      <m:r>
                        <a:rPr lang="es-ES" sz="1600" i="1" smtClean="0">
                          <a:latin typeface="Cambria Math" panose="02040503050406030204" pitchFamily="18" charset="0"/>
                        </a:rPr>
                        <m:t>. </m:t>
                      </m:r>
                      <m:r>
                        <a:rPr lang="es-ES" sz="1600" i="1" smtClean="0">
                          <a:latin typeface="Cambria Math" panose="02040503050406030204" pitchFamily="18" charset="0"/>
                        </a:rPr>
                        <m:t>𝑑𝑒</m:t>
                      </m:r>
                      <m:r>
                        <a:rPr lang="es-ES" sz="1600" i="1" smtClean="0">
                          <a:latin typeface="Cambria Math" panose="02040503050406030204" pitchFamily="18" charset="0"/>
                        </a:rPr>
                        <m:t> </m:t>
                      </m:r>
                      <m:r>
                        <a:rPr lang="es-ES" sz="1600" b="0" i="1" smtClean="0">
                          <a:latin typeface="Cambria Math" panose="02040503050406030204" pitchFamily="18" charset="0"/>
                        </a:rPr>
                        <m:t>𝑀𝑎𝑙𝑙𝑎𝑠</m:t>
                      </m:r>
                      <m:r>
                        <a:rPr lang="es-ES" sz="1600" b="0" i="1" smtClean="0">
                          <a:latin typeface="Cambria Math" panose="02040503050406030204" pitchFamily="18" charset="0"/>
                        </a:rPr>
                        <m:t>:</m:t>
                      </m:r>
                    </m:oMath>
                  </m:oMathPara>
                </a14:m>
                <a:endParaRPr lang="es-ES" sz="1600" dirty="0"/>
              </a:p>
            </p:txBody>
          </p:sp>
        </mc:Choice>
        <mc:Fallback xmlns="">
          <p:sp>
            <p:nvSpPr>
              <p:cNvPr id="72" name="Rectángulo 71">
                <a:extLst>
                  <a:ext uri="{FF2B5EF4-FFF2-40B4-BE49-F238E27FC236}">
                    <a16:creationId xmlns:a16="http://schemas.microsoft.com/office/drawing/2014/main" id="{4CC11E44-0809-494E-9A0A-2AE867AC6AFD}"/>
                  </a:ext>
                </a:extLst>
              </p:cNvPr>
              <p:cNvSpPr>
                <a:spLocks noRot="1" noChangeAspect="1" noMove="1" noResize="1" noEditPoints="1" noAdjustHandles="1" noChangeArrowheads="1" noChangeShapeType="1" noTextEdit="1"/>
              </p:cNvSpPr>
              <p:nvPr/>
            </p:nvSpPr>
            <p:spPr>
              <a:xfrm>
                <a:off x="294907" y="3618044"/>
                <a:ext cx="1502078" cy="338554"/>
              </a:xfrm>
              <a:prstGeom prst="rect">
                <a:avLst/>
              </a:prstGeom>
              <a:blipFill>
                <a:blip r:embed="rId13"/>
                <a:stretch>
                  <a:fillRect/>
                </a:stretch>
              </a:blipFill>
            </p:spPr>
            <p:txBody>
              <a:bodyPr/>
              <a:lstStyle/>
              <a:p>
                <a:r>
                  <a:rPr lang="es-ES">
                    <a:noFill/>
                  </a:rPr>
                  <a:t> </a:t>
                </a:r>
              </a:p>
            </p:txBody>
          </p:sp>
        </mc:Fallback>
      </mc:AlternateContent>
      <p:sp>
        <p:nvSpPr>
          <p:cNvPr id="30" name="Marcador de número de diapositiva 1">
            <a:extLst>
              <a:ext uri="{FF2B5EF4-FFF2-40B4-BE49-F238E27FC236}">
                <a16:creationId xmlns:a16="http://schemas.microsoft.com/office/drawing/2014/main" id="{6B3E44E7-1815-4514-9C84-9DA03040E3AA}"/>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23</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730335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EDBBD62A-38D4-4D6E-83E6-28C8DD14A20F}"/>
              </a:ext>
            </a:extLst>
          </p:cNvPr>
          <p:cNvSpPr/>
          <p:nvPr/>
        </p:nvSpPr>
        <p:spPr>
          <a:xfrm>
            <a:off x="136345" y="1025055"/>
            <a:ext cx="5129941" cy="369332"/>
          </a:xfrm>
          <a:prstGeom prst="rect">
            <a:avLst/>
          </a:prstGeom>
        </p:spPr>
        <p:txBody>
          <a:bodyPr wrap="square">
            <a:spAutoFit/>
          </a:bodyPr>
          <a:lstStyle/>
          <a:p>
            <a:r>
              <a:rPr lang="es-ES" dirty="0"/>
              <a:t>Anulando la fuente de tensión:</a:t>
            </a:r>
          </a:p>
        </p:txBody>
      </p:sp>
      <p:grpSp>
        <p:nvGrpSpPr>
          <p:cNvPr id="14" name="Grupo 13">
            <a:extLst>
              <a:ext uri="{FF2B5EF4-FFF2-40B4-BE49-F238E27FC236}">
                <a16:creationId xmlns:a16="http://schemas.microsoft.com/office/drawing/2014/main" id="{96C6EF61-01F5-4C74-902B-0BF9AFF2BF8A}"/>
              </a:ext>
            </a:extLst>
          </p:cNvPr>
          <p:cNvGrpSpPr/>
          <p:nvPr/>
        </p:nvGrpSpPr>
        <p:grpSpPr>
          <a:xfrm>
            <a:off x="189901" y="1394387"/>
            <a:ext cx="3349150" cy="1455830"/>
            <a:chOff x="346085" y="4975515"/>
            <a:chExt cx="3349150" cy="1455830"/>
          </a:xfrm>
        </p:grpSpPr>
        <p:pic>
          <p:nvPicPr>
            <p:cNvPr id="6" name="Imagen 5">
              <a:extLst>
                <a:ext uri="{FF2B5EF4-FFF2-40B4-BE49-F238E27FC236}">
                  <a16:creationId xmlns:a16="http://schemas.microsoft.com/office/drawing/2014/main" id="{E53A1151-DD62-49F3-92E3-0AE5663CD2B7}"/>
                </a:ext>
              </a:extLst>
            </p:cNvPr>
            <p:cNvPicPr>
              <a:picLocks noChangeAspect="1"/>
            </p:cNvPicPr>
            <p:nvPr/>
          </p:nvPicPr>
          <p:blipFill>
            <a:blip r:embed="rId2"/>
            <a:stretch>
              <a:fillRect/>
            </a:stretch>
          </p:blipFill>
          <p:spPr>
            <a:xfrm>
              <a:off x="346085" y="4975515"/>
              <a:ext cx="3239883" cy="1455830"/>
            </a:xfrm>
            <a:prstGeom prst="rect">
              <a:avLst/>
            </a:prstGeom>
          </p:spPr>
        </p:pic>
        <p:sp>
          <p:nvSpPr>
            <p:cNvPr id="51" name="Rectángulo 50">
              <a:extLst>
                <a:ext uri="{FF2B5EF4-FFF2-40B4-BE49-F238E27FC236}">
                  <a16:creationId xmlns:a16="http://schemas.microsoft.com/office/drawing/2014/main" id="{91650A3B-2A0D-45EB-B878-6EE06EDBAAEA}"/>
                </a:ext>
              </a:extLst>
            </p:cNvPr>
            <p:cNvSpPr/>
            <p:nvPr/>
          </p:nvSpPr>
          <p:spPr>
            <a:xfrm>
              <a:off x="1651000" y="5342406"/>
              <a:ext cx="381000" cy="129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2" name="Rectángulo 51">
              <a:extLst>
                <a:ext uri="{FF2B5EF4-FFF2-40B4-BE49-F238E27FC236}">
                  <a16:creationId xmlns:a16="http://schemas.microsoft.com/office/drawing/2014/main" id="{882F1525-72C6-4B4C-BF57-943B92302F4D}"/>
                </a:ext>
              </a:extLst>
            </p:cNvPr>
            <p:cNvSpPr/>
            <p:nvPr/>
          </p:nvSpPr>
          <p:spPr>
            <a:xfrm>
              <a:off x="1254760" y="5638901"/>
              <a:ext cx="381000" cy="1994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3" name="Rectángulo 52">
              <a:extLst>
                <a:ext uri="{FF2B5EF4-FFF2-40B4-BE49-F238E27FC236}">
                  <a16:creationId xmlns:a16="http://schemas.microsoft.com/office/drawing/2014/main" id="{72666AAC-991D-4282-9689-E393390528CE}"/>
                </a:ext>
              </a:extLst>
            </p:cNvPr>
            <p:cNvSpPr/>
            <p:nvPr/>
          </p:nvSpPr>
          <p:spPr>
            <a:xfrm>
              <a:off x="617543" y="5738626"/>
              <a:ext cx="381000" cy="129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4" name="Rectángulo 53">
              <a:extLst>
                <a:ext uri="{FF2B5EF4-FFF2-40B4-BE49-F238E27FC236}">
                  <a16:creationId xmlns:a16="http://schemas.microsoft.com/office/drawing/2014/main" id="{9DD1FBEF-A265-485A-B558-D2D764A5678F}"/>
                </a:ext>
              </a:extLst>
            </p:cNvPr>
            <p:cNvSpPr/>
            <p:nvPr/>
          </p:nvSpPr>
          <p:spPr>
            <a:xfrm>
              <a:off x="2705100" y="5716059"/>
              <a:ext cx="381000" cy="129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5" name="Rectángulo 54">
              <a:extLst>
                <a:ext uri="{FF2B5EF4-FFF2-40B4-BE49-F238E27FC236}">
                  <a16:creationId xmlns:a16="http://schemas.microsoft.com/office/drawing/2014/main" id="{2A796A77-1CA7-44AA-BFE0-D97E8B9B1570}"/>
                </a:ext>
              </a:extLst>
            </p:cNvPr>
            <p:cNvSpPr/>
            <p:nvPr/>
          </p:nvSpPr>
          <p:spPr>
            <a:xfrm>
              <a:off x="3314235" y="5512221"/>
              <a:ext cx="381000" cy="129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9" name="Rectángulo 18">
            <a:extLst>
              <a:ext uri="{FF2B5EF4-FFF2-40B4-BE49-F238E27FC236}">
                <a16:creationId xmlns:a16="http://schemas.microsoft.com/office/drawing/2014/main" id="{A16B048C-C12A-4EE0-9882-D37BB3E44D0A}"/>
              </a:ext>
            </a:extLst>
          </p:cNvPr>
          <p:cNvSpPr/>
          <p:nvPr/>
        </p:nvSpPr>
        <p:spPr>
          <a:xfrm>
            <a:off x="3429784" y="1420089"/>
            <a:ext cx="5129941" cy="646331"/>
          </a:xfrm>
          <a:prstGeom prst="rect">
            <a:avLst/>
          </a:prstGeom>
        </p:spPr>
        <p:txBody>
          <a:bodyPr wrap="square">
            <a:spAutoFit/>
          </a:bodyPr>
          <a:lstStyle/>
          <a:p>
            <a:r>
              <a:rPr lang="es-ES" dirty="0"/>
              <a:t>Agrupamos en R5=(R1\\R2)+R3, de forma que tenemos un divisor de corriente:</a:t>
            </a:r>
          </a:p>
        </p:txBody>
      </p:sp>
      <p:grpSp>
        <p:nvGrpSpPr>
          <p:cNvPr id="12" name="Grupo 11">
            <a:extLst>
              <a:ext uri="{FF2B5EF4-FFF2-40B4-BE49-F238E27FC236}">
                <a16:creationId xmlns:a16="http://schemas.microsoft.com/office/drawing/2014/main" id="{20BFEE9F-72E1-4D74-989F-DC878AA0B805}"/>
              </a:ext>
            </a:extLst>
          </p:cNvPr>
          <p:cNvGrpSpPr/>
          <p:nvPr/>
        </p:nvGrpSpPr>
        <p:grpSpPr>
          <a:xfrm>
            <a:off x="218961" y="3207653"/>
            <a:ext cx="1799466" cy="1269097"/>
            <a:chOff x="209436" y="3302903"/>
            <a:chExt cx="2220424" cy="1565983"/>
          </a:xfrm>
        </p:grpSpPr>
        <p:pic>
          <p:nvPicPr>
            <p:cNvPr id="8" name="Imagen 7">
              <a:extLst>
                <a:ext uri="{FF2B5EF4-FFF2-40B4-BE49-F238E27FC236}">
                  <a16:creationId xmlns:a16="http://schemas.microsoft.com/office/drawing/2014/main" id="{604FBA66-E0DD-4EA8-B70E-7505FAB90AEA}"/>
                </a:ext>
              </a:extLst>
            </p:cNvPr>
            <p:cNvPicPr>
              <a:picLocks noChangeAspect="1"/>
            </p:cNvPicPr>
            <p:nvPr/>
          </p:nvPicPr>
          <p:blipFill>
            <a:blip r:embed="rId3"/>
            <a:stretch>
              <a:fillRect/>
            </a:stretch>
          </p:blipFill>
          <p:spPr>
            <a:xfrm>
              <a:off x="209436" y="3302903"/>
              <a:ext cx="2220424" cy="1565983"/>
            </a:xfrm>
            <a:prstGeom prst="rect">
              <a:avLst/>
            </a:prstGeom>
          </p:spPr>
        </p:pic>
        <p:sp>
          <p:nvSpPr>
            <p:cNvPr id="21" name="Rectángulo 20">
              <a:extLst>
                <a:ext uri="{FF2B5EF4-FFF2-40B4-BE49-F238E27FC236}">
                  <a16:creationId xmlns:a16="http://schemas.microsoft.com/office/drawing/2014/main" id="{B9FC345E-3558-4B27-A7AF-10230925B561}"/>
                </a:ext>
              </a:extLst>
            </p:cNvPr>
            <p:cNvSpPr/>
            <p:nvPr/>
          </p:nvSpPr>
          <p:spPr>
            <a:xfrm>
              <a:off x="2024003" y="3829423"/>
              <a:ext cx="381000" cy="1994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21">
              <a:extLst>
                <a:ext uri="{FF2B5EF4-FFF2-40B4-BE49-F238E27FC236}">
                  <a16:creationId xmlns:a16="http://schemas.microsoft.com/office/drawing/2014/main" id="{69684BB2-77C8-475F-AB7A-8CBF9DD53167}"/>
                </a:ext>
              </a:extLst>
            </p:cNvPr>
            <p:cNvSpPr/>
            <p:nvPr/>
          </p:nvSpPr>
          <p:spPr>
            <a:xfrm>
              <a:off x="1419317" y="4024854"/>
              <a:ext cx="381000" cy="1994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22">
              <a:extLst>
                <a:ext uri="{FF2B5EF4-FFF2-40B4-BE49-F238E27FC236}">
                  <a16:creationId xmlns:a16="http://schemas.microsoft.com/office/drawing/2014/main" id="{1AF6C704-B869-4D2A-B6B9-C442C198DF98}"/>
                </a:ext>
              </a:extLst>
            </p:cNvPr>
            <p:cNvSpPr/>
            <p:nvPr/>
          </p:nvSpPr>
          <p:spPr>
            <a:xfrm>
              <a:off x="451834" y="4211890"/>
              <a:ext cx="381000" cy="1994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mc:AlternateContent xmlns:mc="http://schemas.openxmlformats.org/markup-compatibility/2006" xmlns:a14="http://schemas.microsoft.com/office/drawing/2010/main">
        <mc:Choice Requires="a14">
          <p:sp>
            <p:nvSpPr>
              <p:cNvPr id="10" name="Rectángulo 9">
                <a:extLst>
                  <a:ext uri="{FF2B5EF4-FFF2-40B4-BE49-F238E27FC236}">
                    <a16:creationId xmlns:a16="http://schemas.microsoft.com/office/drawing/2014/main" id="{D2DC7666-1B76-441C-9ED3-B10A9ABA8A14}"/>
                  </a:ext>
                </a:extLst>
              </p:cNvPr>
              <p:cNvSpPr/>
              <p:nvPr/>
            </p:nvSpPr>
            <p:spPr>
              <a:xfrm>
                <a:off x="3429784" y="2188366"/>
                <a:ext cx="5492145" cy="5590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5</m:t>
                          </m:r>
                        </m:sub>
                      </m:sSub>
                      <m:r>
                        <a:rPr lang="es-ES" sz="1600" b="0" i="1" smtClean="0">
                          <a:latin typeface="Cambria Math" panose="02040503050406030204" pitchFamily="18" charset="0"/>
                        </a:rPr>
                        <m:t>=</m:t>
                      </m:r>
                      <m:d>
                        <m:dPr>
                          <m:ctrlPr>
                            <a:rPr lang="es-ES" sz="1600" b="0" i="1" smtClean="0">
                              <a:latin typeface="Cambria Math" panose="02040503050406030204" pitchFamily="18" charset="0"/>
                            </a:rPr>
                          </m:ctrlPr>
                        </m:dPr>
                        <m:e>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m:rPr>
                                  <m:sty m:val="p"/>
                                </m:rPr>
                                <a:rPr lang="es-ES" sz="1600" b="0" i="1" smtClean="0">
                                  <a:latin typeface="Cambria Math" panose="02040503050406030204" pitchFamily="18" charset="0"/>
                                </a:rPr>
                                <m:t>R</m:t>
                              </m:r>
                            </m:e>
                            <m:sub>
                              <m:r>
                                <a:rPr lang="es-ES" sz="1600" b="0" i="1" smtClean="0">
                                  <a:latin typeface="Cambria Math" panose="02040503050406030204" pitchFamily="18" charset="0"/>
                                </a:rPr>
                                <m:t>2</m:t>
                              </m:r>
                            </m:sub>
                          </m:sSub>
                        </m:e>
                      </m:d>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3</m:t>
                          </m:r>
                        </m:sub>
                      </m:sSub>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27</m:t>
                          </m:r>
                          <m:r>
                            <a:rPr lang="es-ES" sz="1600" b="0" i="1" smtClean="0">
                              <a:latin typeface="Cambria Math" panose="02040503050406030204" pitchFamily="18" charset="0"/>
                            </a:rPr>
                            <m:t>∗</m:t>
                          </m:r>
                          <m:r>
                            <a:rPr lang="es-ES" sz="1600" b="0" i="1" smtClean="0">
                              <a:latin typeface="Cambria Math" panose="02040503050406030204" pitchFamily="18" charset="0"/>
                            </a:rPr>
                            <m:t>47</m:t>
                          </m:r>
                        </m:num>
                        <m:den>
                          <m:r>
                            <a:rPr lang="es-ES" sz="1600" b="0" i="1" smtClean="0">
                              <a:latin typeface="Cambria Math" panose="02040503050406030204" pitchFamily="18" charset="0"/>
                            </a:rPr>
                            <m:t>27</m:t>
                          </m:r>
                          <m:r>
                            <a:rPr lang="es-ES" sz="1600" b="0" i="1" smtClean="0">
                              <a:latin typeface="Cambria Math" panose="02040503050406030204" pitchFamily="18" charset="0"/>
                            </a:rPr>
                            <m:t>+</m:t>
                          </m:r>
                          <m:r>
                            <a:rPr lang="es-ES" sz="1600" b="0" i="1" smtClean="0">
                              <a:latin typeface="Cambria Math" panose="02040503050406030204" pitchFamily="18" charset="0"/>
                            </a:rPr>
                            <m:t>47</m:t>
                          </m:r>
                        </m:den>
                      </m:f>
                      <m:r>
                        <a:rPr lang="es-ES" sz="1600" b="0" i="1" smtClean="0">
                          <a:latin typeface="Cambria Math" panose="02040503050406030204" pitchFamily="18" charset="0"/>
                        </a:rPr>
                        <m:t>+</m:t>
                      </m:r>
                      <m:r>
                        <a:rPr lang="es-ES" sz="1600" b="0" i="1" smtClean="0">
                          <a:latin typeface="Cambria Math" panose="02040503050406030204" pitchFamily="18" charset="0"/>
                        </a:rPr>
                        <m:t>4</m:t>
                      </m:r>
                      <m:r>
                        <a:rPr lang="es-ES" sz="1600" b="0" i="1" smtClean="0">
                          <a:latin typeface="Cambria Math" panose="02040503050406030204" pitchFamily="18" charset="0"/>
                        </a:rPr>
                        <m:t>=</m:t>
                      </m:r>
                      <m:r>
                        <a:rPr lang="es-ES" sz="1600" b="0" i="1" smtClean="0">
                          <a:latin typeface="Cambria Math" panose="02040503050406030204" pitchFamily="18" charset="0"/>
                        </a:rPr>
                        <m:t>17</m:t>
                      </m:r>
                      <m:r>
                        <a:rPr lang="es-ES" sz="1600" b="0" i="1" smtClean="0">
                          <a:latin typeface="Cambria Math" panose="02040503050406030204" pitchFamily="18" charset="0"/>
                        </a:rPr>
                        <m:t>.</m:t>
                      </m:r>
                      <m:r>
                        <a:rPr lang="es-ES" sz="1600" b="0" i="1" smtClean="0">
                          <a:latin typeface="Cambria Math" panose="02040503050406030204" pitchFamily="18" charset="0"/>
                        </a:rPr>
                        <m:t>15</m:t>
                      </m:r>
                      <m:r>
                        <a:rPr lang="es-ES" sz="1600" b="0" i="1" smtClean="0">
                          <a:latin typeface="Cambria Math" panose="02040503050406030204" pitchFamily="18" charset="0"/>
                        </a:rPr>
                        <m:t>+</m:t>
                      </m:r>
                      <m:r>
                        <a:rPr lang="es-ES" sz="1600" b="0" i="1" smtClean="0">
                          <a:latin typeface="Cambria Math" panose="02040503050406030204" pitchFamily="18" charset="0"/>
                        </a:rPr>
                        <m:t>4</m:t>
                      </m:r>
                      <m:r>
                        <a:rPr lang="es-ES" sz="1600" b="0" i="1" smtClean="0">
                          <a:latin typeface="Cambria Math" panose="02040503050406030204" pitchFamily="18" charset="0"/>
                        </a:rPr>
                        <m:t>=</m:t>
                      </m:r>
                      <m:r>
                        <a:rPr lang="es-ES" sz="1600" b="0" i="1" smtClean="0">
                          <a:latin typeface="Cambria Math" panose="02040503050406030204" pitchFamily="18" charset="0"/>
                        </a:rPr>
                        <m:t>21</m:t>
                      </m:r>
                      <m:r>
                        <a:rPr lang="es-ES" sz="1600" b="0" i="1" smtClean="0">
                          <a:latin typeface="Cambria Math" panose="02040503050406030204" pitchFamily="18" charset="0"/>
                        </a:rPr>
                        <m:t>.</m:t>
                      </m:r>
                      <m:r>
                        <a:rPr lang="es-ES" sz="1600" b="0" i="1" smtClean="0">
                          <a:latin typeface="Cambria Math" panose="02040503050406030204" pitchFamily="18" charset="0"/>
                        </a:rPr>
                        <m:t>15</m:t>
                      </m:r>
                      <m:r>
                        <a:rPr lang="es-ES" sz="1600" b="0" i="1" smtClean="0">
                          <a:latin typeface="Cambria Math" panose="02040503050406030204" pitchFamily="18" charset="0"/>
                        </a:rPr>
                        <m:t>𝑘</m:t>
                      </m:r>
                      <m:r>
                        <m:rPr>
                          <m:sty m:val="p"/>
                        </m:rPr>
                        <a:rPr lang="el-GR" sz="1600" b="0" i="1" smtClean="0">
                          <a:latin typeface="Cambria Math" panose="02040503050406030204" pitchFamily="18" charset="0"/>
                          <a:ea typeface="Cambria Math" panose="02040503050406030204" pitchFamily="18" charset="0"/>
                        </a:rPr>
                        <m:t>Ω</m:t>
                      </m:r>
                    </m:oMath>
                  </m:oMathPara>
                </a14:m>
                <a:endParaRPr lang="es-ES" sz="1600" dirty="0"/>
              </a:p>
            </p:txBody>
          </p:sp>
        </mc:Choice>
        <mc:Fallback xmlns="">
          <p:sp>
            <p:nvSpPr>
              <p:cNvPr id="10" name="Rectángulo 9">
                <a:extLst>
                  <a:ext uri="{FF2B5EF4-FFF2-40B4-BE49-F238E27FC236}">
                    <a16:creationId xmlns:a16="http://schemas.microsoft.com/office/drawing/2014/main" id="{D2DC7666-1B76-441C-9ED3-B10A9ABA8A14}"/>
                  </a:ext>
                </a:extLst>
              </p:cNvPr>
              <p:cNvSpPr>
                <a:spLocks noRot="1" noChangeAspect="1" noMove="1" noResize="1" noEditPoints="1" noAdjustHandles="1" noChangeArrowheads="1" noChangeShapeType="1" noTextEdit="1"/>
              </p:cNvSpPr>
              <p:nvPr/>
            </p:nvSpPr>
            <p:spPr>
              <a:xfrm>
                <a:off x="3429784" y="2188366"/>
                <a:ext cx="5492145" cy="559064"/>
              </a:xfrm>
              <a:prstGeom prst="rect">
                <a:avLst/>
              </a:prstGeom>
              <a:blipFill>
                <a:blip r:embed="rId4"/>
                <a:stretch>
                  <a:fillRect/>
                </a:stretch>
              </a:blipFill>
            </p:spPr>
            <p:txBody>
              <a:bodyPr/>
              <a:lstStyle/>
              <a:p>
                <a:r>
                  <a:rPr lang="es-ES">
                    <a:noFill/>
                  </a:rPr>
                  <a:t> </a:t>
                </a:r>
              </a:p>
            </p:txBody>
          </p:sp>
        </mc:Fallback>
      </mc:AlternateContent>
      <p:sp>
        <p:nvSpPr>
          <p:cNvPr id="28" name="Rectángulo 27">
            <a:extLst>
              <a:ext uri="{FF2B5EF4-FFF2-40B4-BE49-F238E27FC236}">
                <a16:creationId xmlns:a16="http://schemas.microsoft.com/office/drawing/2014/main" id="{73F26847-42E8-4E6B-B72C-DB8978FC85C8}"/>
              </a:ext>
            </a:extLst>
          </p:cNvPr>
          <p:cNvSpPr/>
          <p:nvPr/>
        </p:nvSpPr>
        <p:spPr>
          <a:xfrm>
            <a:off x="2018427" y="3286059"/>
            <a:ext cx="5129941" cy="369332"/>
          </a:xfrm>
          <a:prstGeom prst="rect">
            <a:avLst/>
          </a:prstGeom>
        </p:spPr>
        <p:txBody>
          <a:bodyPr wrap="square">
            <a:spAutoFit/>
          </a:bodyPr>
          <a:lstStyle/>
          <a:p>
            <a:r>
              <a:rPr lang="es-ES" dirty="0"/>
              <a:t>Aplicando la ecuación del divisor de corriente:</a:t>
            </a:r>
          </a:p>
        </p:txBody>
      </p:sp>
      <mc:AlternateContent xmlns:mc="http://schemas.openxmlformats.org/markup-compatibility/2006" xmlns:a14="http://schemas.microsoft.com/office/drawing/2010/main">
        <mc:Choice Requires="a14">
          <p:sp>
            <p:nvSpPr>
              <p:cNvPr id="29" name="Rectángulo 28">
                <a:extLst>
                  <a:ext uri="{FF2B5EF4-FFF2-40B4-BE49-F238E27FC236}">
                    <a16:creationId xmlns:a16="http://schemas.microsoft.com/office/drawing/2014/main" id="{6D3DDA1E-EA05-4489-9DE0-3B00177B35C5}"/>
                  </a:ext>
                </a:extLst>
              </p:cNvPr>
              <p:cNvSpPr/>
              <p:nvPr/>
            </p:nvSpPr>
            <p:spPr>
              <a:xfrm>
                <a:off x="1817775" y="3655391"/>
                <a:ext cx="3811364" cy="6017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4</m:t>
                          </m:r>
                        </m:sub>
                      </m:sSub>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5</m:t>
                              </m:r>
                            </m:sub>
                          </m:sSub>
                        </m:num>
                        <m:den>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5</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4</m:t>
                              </m:r>
                            </m:sub>
                          </m:sSub>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20</m:t>
                          </m:r>
                          <m:r>
                            <a:rPr lang="es-ES" sz="1600" b="0" i="1" smtClean="0">
                              <a:latin typeface="Cambria Math" panose="02040503050406030204" pitchFamily="18" charset="0"/>
                            </a:rPr>
                            <m:t>𝑥</m:t>
                          </m:r>
                          <m:r>
                            <a:rPr lang="es-ES" sz="1600" b="0" i="1" smtClean="0">
                              <a:latin typeface="Cambria Math" panose="02040503050406030204" pitchFamily="18" charset="0"/>
                            </a:rPr>
                            <m:t>21</m:t>
                          </m:r>
                          <m:r>
                            <a:rPr lang="es-ES" sz="1600" b="0" i="1" smtClean="0">
                              <a:latin typeface="Cambria Math" panose="02040503050406030204" pitchFamily="18" charset="0"/>
                            </a:rPr>
                            <m:t>.</m:t>
                          </m:r>
                          <m:r>
                            <a:rPr lang="es-ES" sz="1600" b="0" i="1" smtClean="0">
                              <a:latin typeface="Cambria Math" panose="02040503050406030204" pitchFamily="18" charset="0"/>
                            </a:rPr>
                            <m:t>15</m:t>
                          </m:r>
                        </m:num>
                        <m:den>
                          <m:r>
                            <a:rPr lang="es-ES" sz="1600" b="0" i="1" smtClean="0">
                              <a:latin typeface="Cambria Math" panose="02040503050406030204" pitchFamily="18" charset="0"/>
                            </a:rPr>
                            <m:t>21</m:t>
                          </m:r>
                          <m:r>
                            <a:rPr lang="es-ES" sz="1600" b="0" i="1" smtClean="0">
                              <a:latin typeface="Cambria Math" panose="02040503050406030204" pitchFamily="18" charset="0"/>
                            </a:rPr>
                            <m:t>.</m:t>
                          </m:r>
                          <m:r>
                            <a:rPr lang="es-ES" sz="1600" b="0" i="1" smtClean="0">
                              <a:latin typeface="Cambria Math" panose="02040503050406030204" pitchFamily="18" charset="0"/>
                            </a:rPr>
                            <m:t>15</m:t>
                          </m:r>
                          <m:r>
                            <a:rPr lang="es-ES" sz="1600" b="0" i="1" smtClean="0">
                              <a:latin typeface="Cambria Math" panose="02040503050406030204" pitchFamily="18" charset="0"/>
                            </a:rPr>
                            <m:t>+</m:t>
                          </m:r>
                          <m:r>
                            <a:rPr lang="es-ES" sz="1600" b="0" i="1" smtClean="0">
                              <a:latin typeface="Cambria Math" panose="02040503050406030204" pitchFamily="18" charset="0"/>
                            </a:rPr>
                            <m:t>23</m:t>
                          </m:r>
                        </m:den>
                      </m:f>
                      <m:r>
                        <a:rPr lang="es-ES" sz="1600" b="0" i="1" smtClean="0">
                          <a:latin typeface="Cambria Math" panose="02040503050406030204" pitchFamily="18" charset="0"/>
                        </a:rPr>
                        <m:t>=</m:t>
                      </m:r>
                      <m:r>
                        <a:rPr lang="es-ES" sz="1600" b="0" i="1" smtClean="0">
                          <a:latin typeface="Cambria Math" panose="02040503050406030204" pitchFamily="18" charset="0"/>
                        </a:rPr>
                        <m:t>9</m:t>
                      </m:r>
                      <m:r>
                        <a:rPr lang="es-ES" sz="1600" b="0" i="1" smtClean="0">
                          <a:latin typeface="Cambria Math" panose="02040503050406030204" pitchFamily="18" charset="0"/>
                        </a:rPr>
                        <m:t>.</m:t>
                      </m:r>
                      <m:r>
                        <a:rPr lang="es-ES" sz="1600" b="0" i="1" smtClean="0">
                          <a:latin typeface="Cambria Math" panose="02040503050406030204" pitchFamily="18" charset="0"/>
                        </a:rPr>
                        <m:t>581</m:t>
                      </m:r>
                      <m:r>
                        <a:rPr lang="es-ES" sz="1600" b="0" i="1" smtClean="0">
                          <a:latin typeface="Cambria Math" panose="02040503050406030204" pitchFamily="18" charset="0"/>
                        </a:rPr>
                        <m:t> </m:t>
                      </m:r>
                      <m:r>
                        <a:rPr lang="es-ES" sz="1600" b="0" i="1" smtClean="0">
                          <a:latin typeface="Cambria Math" panose="02040503050406030204" pitchFamily="18" charset="0"/>
                        </a:rPr>
                        <m:t>𝑚𝐴</m:t>
                      </m:r>
                    </m:oMath>
                  </m:oMathPara>
                </a14:m>
                <a:endParaRPr lang="es-ES" sz="1600" dirty="0"/>
              </a:p>
            </p:txBody>
          </p:sp>
        </mc:Choice>
        <mc:Fallback xmlns="">
          <p:sp>
            <p:nvSpPr>
              <p:cNvPr id="29" name="Rectángulo 28">
                <a:extLst>
                  <a:ext uri="{FF2B5EF4-FFF2-40B4-BE49-F238E27FC236}">
                    <a16:creationId xmlns:a16="http://schemas.microsoft.com/office/drawing/2014/main" id="{6D3DDA1E-EA05-4489-9DE0-3B00177B35C5}"/>
                  </a:ext>
                </a:extLst>
              </p:cNvPr>
              <p:cNvSpPr>
                <a:spLocks noRot="1" noChangeAspect="1" noMove="1" noResize="1" noEditPoints="1" noAdjustHandles="1" noChangeArrowheads="1" noChangeShapeType="1" noTextEdit="1"/>
              </p:cNvSpPr>
              <p:nvPr/>
            </p:nvSpPr>
            <p:spPr>
              <a:xfrm>
                <a:off x="1817775" y="3655391"/>
                <a:ext cx="3811364" cy="601768"/>
              </a:xfrm>
              <a:prstGeom prst="rect">
                <a:avLst/>
              </a:prstGeom>
              <a:blipFill>
                <a:blip r:embed="rId5"/>
                <a:stretch>
                  <a:fillRect/>
                </a:stretch>
              </a:blipFill>
            </p:spPr>
            <p:txBody>
              <a:bodyPr/>
              <a:lstStyle/>
              <a:p>
                <a:r>
                  <a:rPr lang="es-ES">
                    <a:noFill/>
                  </a:rPr>
                  <a:t> </a:t>
                </a:r>
              </a:p>
            </p:txBody>
          </p:sp>
        </mc:Fallback>
      </mc:AlternateContent>
      <p:sp>
        <p:nvSpPr>
          <p:cNvPr id="30" name="Rectángulo 29">
            <a:extLst>
              <a:ext uri="{FF2B5EF4-FFF2-40B4-BE49-F238E27FC236}">
                <a16:creationId xmlns:a16="http://schemas.microsoft.com/office/drawing/2014/main" id="{AD061563-4D48-417A-A8E3-0A376D6413B9}"/>
              </a:ext>
            </a:extLst>
          </p:cNvPr>
          <p:cNvSpPr/>
          <p:nvPr/>
        </p:nvSpPr>
        <p:spPr>
          <a:xfrm>
            <a:off x="593080" y="4657939"/>
            <a:ext cx="7966645" cy="369332"/>
          </a:xfrm>
          <a:prstGeom prst="rect">
            <a:avLst/>
          </a:prstGeom>
        </p:spPr>
        <p:txBody>
          <a:bodyPr wrap="square">
            <a:spAutoFit/>
          </a:bodyPr>
          <a:lstStyle/>
          <a:p>
            <a:r>
              <a:rPr lang="es-ES" dirty="0"/>
              <a:t>La corriente por R4 será la suma de las dos corrientes obtenidas: </a:t>
            </a:r>
          </a:p>
        </p:txBody>
      </p:sp>
      <mc:AlternateContent xmlns:mc="http://schemas.openxmlformats.org/markup-compatibility/2006" xmlns:a14="http://schemas.microsoft.com/office/drawing/2010/main">
        <mc:Choice Requires="a14">
          <p:sp>
            <p:nvSpPr>
              <p:cNvPr id="31" name="Rectángulo 30">
                <a:extLst>
                  <a:ext uri="{FF2B5EF4-FFF2-40B4-BE49-F238E27FC236}">
                    <a16:creationId xmlns:a16="http://schemas.microsoft.com/office/drawing/2014/main" id="{5F89BF42-A836-4107-976F-2FFFF73AA0C7}"/>
                  </a:ext>
                </a:extLst>
              </p:cNvPr>
              <p:cNvSpPr/>
              <p:nvPr/>
            </p:nvSpPr>
            <p:spPr>
              <a:xfrm>
                <a:off x="461359" y="5108496"/>
                <a:ext cx="3704347"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4</m:t>
                          </m:r>
                        </m:sub>
                      </m:sSub>
                      <m:r>
                        <a:rPr lang="es-ES" sz="1600" b="0" i="1" smtClean="0">
                          <a:latin typeface="Cambria Math" panose="02040503050406030204" pitchFamily="18" charset="0"/>
                        </a:rPr>
                        <m:t>=</m:t>
                      </m:r>
                      <m:r>
                        <a:rPr lang="es-ES" sz="1600" i="1">
                          <a:latin typeface="Cambria Math" panose="02040503050406030204" pitchFamily="18" charset="0"/>
                        </a:rPr>
                        <m:t>1</m:t>
                      </m:r>
                      <m:r>
                        <a:rPr lang="es-ES" sz="1600" i="1">
                          <a:latin typeface="Cambria Math" panose="02040503050406030204" pitchFamily="18" charset="0"/>
                        </a:rPr>
                        <m:t>.</m:t>
                      </m:r>
                      <m:r>
                        <a:rPr lang="es-ES" sz="1600" i="1">
                          <a:latin typeface="Cambria Math" panose="02040503050406030204" pitchFamily="18" charset="0"/>
                        </a:rPr>
                        <m:t>653</m:t>
                      </m:r>
                      <m:r>
                        <a:rPr lang="es-ES" sz="1600" i="1">
                          <a:latin typeface="Cambria Math" panose="02040503050406030204" pitchFamily="18" charset="0"/>
                        </a:rPr>
                        <m:t> </m:t>
                      </m:r>
                      <m:r>
                        <a:rPr lang="es-ES" sz="1600" i="1">
                          <a:latin typeface="Cambria Math" panose="02040503050406030204" pitchFamily="18" charset="0"/>
                        </a:rPr>
                        <m:t>𝑚𝐴</m:t>
                      </m:r>
                      <m:r>
                        <a:rPr lang="es-ES" sz="1600" b="0" i="1" smtClean="0">
                          <a:latin typeface="Cambria Math" panose="02040503050406030204" pitchFamily="18" charset="0"/>
                        </a:rPr>
                        <m:t>+</m:t>
                      </m:r>
                      <m:r>
                        <a:rPr lang="es-ES" sz="1600" b="0" i="1" smtClean="0">
                          <a:latin typeface="Cambria Math" panose="02040503050406030204" pitchFamily="18" charset="0"/>
                        </a:rPr>
                        <m:t>9</m:t>
                      </m:r>
                      <m:r>
                        <a:rPr lang="es-ES" sz="1600" b="0" i="1" smtClean="0">
                          <a:latin typeface="Cambria Math" panose="02040503050406030204" pitchFamily="18" charset="0"/>
                        </a:rPr>
                        <m:t>.</m:t>
                      </m:r>
                      <m:r>
                        <a:rPr lang="es-ES" sz="1600" b="0" i="1" smtClean="0">
                          <a:latin typeface="Cambria Math" panose="02040503050406030204" pitchFamily="18" charset="0"/>
                        </a:rPr>
                        <m:t>75</m:t>
                      </m:r>
                      <m:r>
                        <a:rPr lang="es-ES" sz="1600" b="0" i="1" smtClean="0">
                          <a:latin typeface="Cambria Math" panose="02040503050406030204" pitchFamily="18" charset="0"/>
                        </a:rPr>
                        <m:t> </m:t>
                      </m:r>
                      <m:r>
                        <a:rPr lang="es-ES" sz="1600" b="0" i="1" smtClean="0">
                          <a:latin typeface="Cambria Math" panose="02040503050406030204" pitchFamily="18" charset="0"/>
                        </a:rPr>
                        <m:t>𝑚𝐴</m:t>
                      </m:r>
                      <m:r>
                        <a:rPr lang="es-ES" sz="1600" b="0" i="1" smtClean="0">
                          <a:latin typeface="Cambria Math" panose="02040503050406030204" pitchFamily="18" charset="0"/>
                        </a:rPr>
                        <m:t>=</m:t>
                      </m:r>
                      <m:r>
                        <a:rPr lang="es-ES" sz="1600" b="0" i="1" smtClean="0">
                          <a:latin typeface="Cambria Math" panose="02040503050406030204" pitchFamily="18" charset="0"/>
                        </a:rPr>
                        <m:t>11</m:t>
                      </m:r>
                      <m:r>
                        <a:rPr lang="es-ES" sz="1600" b="0" i="1" smtClean="0">
                          <a:latin typeface="Cambria Math" panose="02040503050406030204" pitchFamily="18" charset="0"/>
                        </a:rPr>
                        <m:t>.</m:t>
                      </m:r>
                      <m:r>
                        <a:rPr lang="es-ES" sz="1600" b="0" i="1" smtClean="0">
                          <a:latin typeface="Cambria Math" panose="02040503050406030204" pitchFamily="18" charset="0"/>
                        </a:rPr>
                        <m:t>23</m:t>
                      </m:r>
                      <m:r>
                        <a:rPr lang="es-ES" sz="1600" b="0" i="1" smtClean="0">
                          <a:latin typeface="Cambria Math" panose="02040503050406030204" pitchFamily="18" charset="0"/>
                        </a:rPr>
                        <m:t> </m:t>
                      </m:r>
                      <m:r>
                        <a:rPr lang="es-ES" sz="1600" b="0" i="1" smtClean="0">
                          <a:latin typeface="Cambria Math" panose="02040503050406030204" pitchFamily="18" charset="0"/>
                        </a:rPr>
                        <m:t>𝑚𝐴</m:t>
                      </m:r>
                    </m:oMath>
                  </m:oMathPara>
                </a14:m>
                <a:endParaRPr lang="es-ES" sz="1600" dirty="0"/>
              </a:p>
            </p:txBody>
          </p:sp>
        </mc:Choice>
        <mc:Fallback xmlns="">
          <p:sp>
            <p:nvSpPr>
              <p:cNvPr id="31" name="Rectángulo 30">
                <a:extLst>
                  <a:ext uri="{FF2B5EF4-FFF2-40B4-BE49-F238E27FC236}">
                    <a16:creationId xmlns:a16="http://schemas.microsoft.com/office/drawing/2014/main" id="{5F89BF42-A836-4107-976F-2FFFF73AA0C7}"/>
                  </a:ext>
                </a:extLst>
              </p:cNvPr>
              <p:cNvSpPr>
                <a:spLocks noRot="1" noChangeAspect="1" noMove="1" noResize="1" noEditPoints="1" noAdjustHandles="1" noChangeArrowheads="1" noChangeShapeType="1" noTextEdit="1"/>
              </p:cNvSpPr>
              <p:nvPr/>
            </p:nvSpPr>
            <p:spPr>
              <a:xfrm>
                <a:off x="461359" y="5108496"/>
                <a:ext cx="3704347" cy="338554"/>
              </a:xfrm>
              <a:prstGeom prst="rect">
                <a:avLst/>
              </a:prstGeom>
              <a:blipFill>
                <a:blip r:embed="rId6"/>
                <a:stretch>
                  <a:fillRect/>
                </a:stretch>
              </a:blipFill>
            </p:spPr>
            <p:txBody>
              <a:bodyPr/>
              <a:lstStyle/>
              <a:p>
                <a:r>
                  <a:rPr lang="es-ES">
                    <a:noFill/>
                  </a:rPr>
                  <a:t> </a:t>
                </a:r>
              </a:p>
            </p:txBody>
          </p:sp>
        </mc:Fallback>
      </mc:AlternateContent>
      <p:sp>
        <p:nvSpPr>
          <p:cNvPr id="24" name="Marcador de número de diapositiva 1">
            <a:extLst>
              <a:ext uri="{FF2B5EF4-FFF2-40B4-BE49-F238E27FC236}">
                <a16:creationId xmlns:a16="http://schemas.microsoft.com/office/drawing/2014/main" id="{B5ECE172-B101-4760-BF0F-783A277F27EC}"/>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24</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4280055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15F7BC9-D98A-4B69-8B28-0271D0B298CA}"/>
              </a:ext>
            </a:extLst>
          </p:cNvPr>
          <p:cNvSpPr/>
          <p:nvPr/>
        </p:nvSpPr>
        <p:spPr>
          <a:xfrm>
            <a:off x="45720" y="762868"/>
            <a:ext cx="9212580" cy="338554"/>
          </a:xfrm>
          <a:prstGeom prst="rect">
            <a:avLst/>
          </a:prstGeom>
        </p:spPr>
        <p:txBody>
          <a:bodyPr wrap="square">
            <a:spAutoFit/>
          </a:bodyPr>
          <a:lstStyle/>
          <a:p>
            <a:r>
              <a:rPr lang="es-ES" sz="1600" b="1" dirty="0"/>
              <a:t>Problema 9. </a:t>
            </a:r>
            <a:r>
              <a:rPr lang="es-ES" sz="1600" dirty="0"/>
              <a:t>Calcula el circuito equivalente de </a:t>
            </a:r>
            <a:r>
              <a:rPr lang="es-ES" sz="1600" dirty="0" err="1"/>
              <a:t>Thevenin</a:t>
            </a:r>
            <a:r>
              <a:rPr lang="es-ES" sz="1600" dirty="0"/>
              <a:t> entre los puntos A y B. R = 1</a:t>
            </a:r>
            <a:r>
              <a:rPr lang="el-GR" sz="1600" dirty="0"/>
              <a:t>Ω</a:t>
            </a:r>
            <a:r>
              <a:rPr lang="es-ES" sz="1600" dirty="0"/>
              <a:t> </a:t>
            </a:r>
            <a:r>
              <a:rPr lang="es-ES" sz="1600" b="1" dirty="0"/>
              <a:t> </a:t>
            </a:r>
            <a:endParaRPr lang="es-ES" sz="1600" dirty="0"/>
          </a:p>
        </p:txBody>
      </p:sp>
      <p:sp>
        <p:nvSpPr>
          <p:cNvPr id="19" name="Rectángulo 18">
            <a:extLst>
              <a:ext uri="{FF2B5EF4-FFF2-40B4-BE49-F238E27FC236}">
                <a16:creationId xmlns:a16="http://schemas.microsoft.com/office/drawing/2014/main" id="{A16B048C-C12A-4EE0-9882-D37BB3E44D0A}"/>
              </a:ext>
            </a:extLst>
          </p:cNvPr>
          <p:cNvSpPr/>
          <p:nvPr/>
        </p:nvSpPr>
        <p:spPr>
          <a:xfrm>
            <a:off x="3845878" y="1256930"/>
            <a:ext cx="5129941" cy="738664"/>
          </a:xfrm>
          <a:prstGeom prst="rect">
            <a:avLst/>
          </a:prstGeom>
        </p:spPr>
        <p:txBody>
          <a:bodyPr wrap="square">
            <a:spAutoFit/>
          </a:bodyPr>
          <a:lstStyle/>
          <a:p>
            <a:pPr algn="just"/>
            <a:r>
              <a:rPr lang="es-ES" sz="1400" dirty="0"/>
              <a:t>Para obtener el equivalente de Thévenin tenemos que obtener </a:t>
            </a:r>
            <a:r>
              <a:rPr lang="es-ES" sz="1400" dirty="0" err="1"/>
              <a:t>Voc</a:t>
            </a:r>
            <a:r>
              <a:rPr lang="es-ES" sz="1400" dirty="0"/>
              <a:t>, y </a:t>
            </a:r>
            <a:r>
              <a:rPr lang="es-ES" sz="1400" dirty="0" err="1"/>
              <a:t>Rth</a:t>
            </a:r>
            <a:r>
              <a:rPr lang="es-ES" sz="1400" dirty="0"/>
              <a:t>. Al haber una fuente dependiente, no podemos calcular </a:t>
            </a:r>
            <a:r>
              <a:rPr lang="es-ES" sz="1400" dirty="0" err="1"/>
              <a:t>Rth</a:t>
            </a:r>
            <a:r>
              <a:rPr lang="es-ES" sz="1400" dirty="0"/>
              <a:t> directamente, por lo que necesitamos </a:t>
            </a:r>
            <a:r>
              <a:rPr lang="es-ES" sz="1400" dirty="0" err="1"/>
              <a:t>Isc</a:t>
            </a:r>
            <a:r>
              <a:rPr lang="es-ES" sz="1400" dirty="0"/>
              <a:t>.</a:t>
            </a:r>
          </a:p>
        </p:txBody>
      </p:sp>
      <mc:AlternateContent xmlns:mc="http://schemas.openxmlformats.org/markup-compatibility/2006" xmlns:a14="http://schemas.microsoft.com/office/drawing/2010/main">
        <mc:Choice Requires="a14">
          <p:sp>
            <p:nvSpPr>
              <p:cNvPr id="10" name="Rectángulo 9">
                <a:extLst>
                  <a:ext uri="{FF2B5EF4-FFF2-40B4-BE49-F238E27FC236}">
                    <a16:creationId xmlns:a16="http://schemas.microsoft.com/office/drawing/2014/main" id="{D2DC7666-1B76-441C-9ED3-B10A9ABA8A14}"/>
                  </a:ext>
                </a:extLst>
              </p:cNvPr>
              <p:cNvSpPr/>
              <p:nvPr/>
            </p:nvSpPr>
            <p:spPr>
              <a:xfrm>
                <a:off x="551063" y="3520287"/>
                <a:ext cx="2116733"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𝑂𝐶</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𝐴𝐵</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𝐶</m:t>
                          </m:r>
                        </m:sub>
                      </m:sSub>
                      <m:r>
                        <a:rPr lang="es-ES" sz="1600" b="0" i="1" smtClean="0">
                          <a:latin typeface="Cambria Math" panose="02040503050406030204" pitchFamily="18" charset="0"/>
                        </a:rPr>
                        <m:t>+2</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oMath>
                  </m:oMathPara>
                </a14:m>
                <a:endParaRPr lang="es-ES" sz="1600" dirty="0"/>
              </a:p>
            </p:txBody>
          </p:sp>
        </mc:Choice>
        <mc:Fallback xmlns="">
          <p:sp>
            <p:nvSpPr>
              <p:cNvPr id="10" name="Rectángulo 9">
                <a:extLst>
                  <a:ext uri="{FF2B5EF4-FFF2-40B4-BE49-F238E27FC236}">
                    <a16:creationId xmlns:a16="http://schemas.microsoft.com/office/drawing/2014/main" id="{D2DC7666-1B76-441C-9ED3-B10A9ABA8A14}"/>
                  </a:ext>
                </a:extLst>
              </p:cNvPr>
              <p:cNvSpPr>
                <a:spLocks noRot="1" noChangeAspect="1" noMove="1" noResize="1" noEditPoints="1" noAdjustHandles="1" noChangeArrowheads="1" noChangeShapeType="1" noTextEdit="1"/>
              </p:cNvSpPr>
              <p:nvPr/>
            </p:nvSpPr>
            <p:spPr>
              <a:xfrm>
                <a:off x="551063" y="3520287"/>
                <a:ext cx="2116733" cy="338554"/>
              </a:xfrm>
              <a:prstGeom prst="rect">
                <a:avLst/>
              </a:prstGeom>
              <a:blipFill>
                <a:blip r:embed="rId2"/>
                <a:stretch>
                  <a:fillRect/>
                </a:stretch>
              </a:blipFill>
            </p:spPr>
            <p:txBody>
              <a:bodyPr/>
              <a:lstStyle/>
              <a:p>
                <a:r>
                  <a:rPr lang="es-ES">
                    <a:noFill/>
                  </a:rPr>
                  <a:t> </a:t>
                </a:r>
              </a:p>
            </p:txBody>
          </p:sp>
        </mc:Fallback>
      </mc:AlternateContent>
      <p:pic>
        <p:nvPicPr>
          <p:cNvPr id="2" name="Imagen 1">
            <a:extLst>
              <a:ext uri="{FF2B5EF4-FFF2-40B4-BE49-F238E27FC236}">
                <a16:creationId xmlns:a16="http://schemas.microsoft.com/office/drawing/2014/main" id="{424C4456-EDAF-479C-8254-D161212C23E5}"/>
              </a:ext>
            </a:extLst>
          </p:cNvPr>
          <p:cNvPicPr>
            <a:picLocks noChangeAspect="1"/>
          </p:cNvPicPr>
          <p:nvPr/>
        </p:nvPicPr>
        <p:blipFill>
          <a:blip r:embed="rId3"/>
          <a:stretch>
            <a:fillRect/>
          </a:stretch>
        </p:blipFill>
        <p:spPr>
          <a:xfrm>
            <a:off x="231596" y="1132200"/>
            <a:ext cx="3553322" cy="2148188"/>
          </a:xfrm>
          <a:prstGeom prst="rect">
            <a:avLst/>
          </a:prstGeom>
        </p:spPr>
      </p:pic>
      <p:sp>
        <p:nvSpPr>
          <p:cNvPr id="3" name="CuadroTexto 2">
            <a:extLst>
              <a:ext uri="{FF2B5EF4-FFF2-40B4-BE49-F238E27FC236}">
                <a16:creationId xmlns:a16="http://schemas.microsoft.com/office/drawing/2014/main" id="{70FAF2F1-3ACB-41B7-B91C-EF6E34316506}"/>
              </a:ext>
            </a:extLst>
          </p:cNvPr>
          <p:cNvSpPr txBox="1"/>
          <p:nvPr/>
        </p:nvSpPr>
        <p:spPr>
          <a:xfrm>
            <a:off x="1481190" y="1149569"/>
            <a:ext cx="314510" cy="307777"/>
          </a:xfrm>
          <a:prstGeom prst="rect">
            <a:avLst/>
          </a:prstGeom>
          <a:noFill/>
        </p:spPr>
        <p:txBody>
          <a:bodyPr wrap="none" rtlCol="0">
            <a:spAutoFit/>
          </a:bodyPr>
          <a:lstStyle/>
          <a:p>
            <a:r>
              <a:rPr lang="es-ES" sz="1400" dirty="0"/>
              <a:t>C</a:t>
            </a:r>
          </a:p>
        </p:txBody>
      </p:sp>
      <p:sp>
        <p:nvSpPr>
          <p:cNvPr id="7" name="Rectángulo 6">
            <a:extLst>
              <a:ext uri="{FF2B5EF4-FFF2-40B4-BE49-F238E27FC236}">
                <a16:creationId xmlns:a16="http://schemas.microsoft.com/office/drawing/2014/main" id="{4D999903-60CA-4B59-90FB-FC9E9F466484}"/>
              </a:ext>
            </a:extLst>
          </p:cNvPr>
          <p:cNvSpPr/>
          <p:nvPr/>
        </p:nvSpPr>
        <p:spPr>
          <a:xfrm>
            <a:off x="580078" y="4026052"/>
            <a:ext cx="5129941" cy="307777"/>
          </a:xfrm>
          <a:prstGeom prst="rect">
            <a:avLst/>
          </a:prstGeom>
        </p:spPr>
        <p:txBody>
          <a:bodyPr wrap="square">
            <a:spAutoFit/>
          </a:bodyPr>
          <a:lstStyle/>
          <a:p>
            <a:r>
              <a:rPr lang="es-ES" sz="1400" dirty="0"/>
              <a:t>La ecuación de malla nos da:</a:t>
            </a:r>
          </a:p>
        </p:txBody>
      </p:sp>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D2CDF5E0-53BE-469C-8E1D-66F0831C2DFE}"/>
                  </a:ext>
                </a:extLst>
              </p:cNvPr>
              <p:cNvSpPr/>
              <p:nvPr/>
            </p:nvSpPr>
            <p:spPr>
              <a:xfrm>
                <a:off x="2987016" y="3912146"/>
                <a:ext cx="5763373" cy="4956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𝑉</m:t>
                          </m:r>
                        </m:e>
                        <m:sub>
                          <m:r>
                            <a:rPr lang="es-ES" sz="1400" b="0" i="1" smtClean="0">
                              <a:latin typeface="Cambria Math" panose="02040503050406030204" pitchFamily="18" charset="0"/>
                            </a:rPr>
                            <m:t>1</m:t>
                          </m:r>
                        </m:sub>
                      </m:sSub>
                      <m:r>
                        <a:rPr lang="es-ES" sz="1400" b="0" i="1" smtClean="0">
                          <a:latin typeface="Cambria Math" panose="02040503050406030204" pitchFamily="18" charset="0"/>
                        </a:rPr>
                        <m:t>−</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𝑉</m:t>
                          </m:r>
                        </m:e>
                        <m:sub>
                          <m:r>
                            <a:rPr lang="es-ES" sz="1400" b="0" i="1" smtClean="0">
                              <a:latin typeface="Cambria Math" panose="02040503050406030204" pitchFamily="18" charset="0"/>
                            </a:rPr>
                            <m:t>𝑅</m:t>
                          </m:r>
                        </m:sub>
                      </m:sSub>
                      <m:r>
                        <a:rPr lang="es-ES" sz="1400" b="0" i="1" smtClean="0">
                          <a:latin typeface="Cambria Math" panose="02040503050406030204" pitchFamily="18" charset="0"/>
                        </a:rPr>
                        <m:t>−</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𝑉</m:t>
                          </m:r>
                        </m:e>
                        <m:sub>
                          <m:r>
                            <a:rPr lang="es-ES" sz="1400" b="0" i="1" smtClean="0">
                              <a:latin typeface="Cambria Math" panose="02040503050406030204" pitchFamily="18" charset="0"/>
                            </a:rPr>
                            <m:t>𝑅</m:t>
                          </m:r>
                        </m:sub>
                      </m:sSub>
                      <m:r>
                        <a:rPr lang="es-ES" sz="1400" b="0" i="1" smtClean="0">
                          <a:latin typeface="Cambria Math" panose="02040503050406030204" pitchFamily="18" charset="0"/>
                        </a:rPr>
                        <m:t>−</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𝑉</m:t>
                          </m:r>
                        </m:e>
                        <m:sub>
                          <m:r>
                            <a:rPr lang="es-ES" sz="1400" b="0" i="1" smtClean="0">
                              <a:latin typeface="Cambria Math" panose="02040503050406030204" pitchFamily="18" charset="0"/>
                            </a:rPr>
                            <m:t>2</m:t>
                          </m:r>
                        </m:sub>
                      </m:sSub>
                      <m:r>
                        <a:rPr lang="es-ES" sz="1400" b="0" i="1" smtClean="0">
                          <a:latin typeface="Cambria Math" panose="02040503050406030204" pitchFamily="18" charset="0"/>
                        </a:rPr>
                        <m:t>=0→20−</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𝐼</m:t>
                          </m:r>
                        </m:e>
                        <m:sub>
                          <m:r>
                            <a:rPr lang="es-ES" sz="1400" b="0" i="1" smtClean="0">
                              <a:latin typeface="Cambria Math" panose="02040503050406030204" pitchFamily="18" charset="0"/>
                            </a:rPr>
                            <m:t>1</m:t>
                          </m:r>
                        </m:sub>
                      </m:sSub>
                      <m:r>
                        <a:rPr lang="es-ES" sz="1400" b="0" i="1" smtClean="0">
                          <a:latin typeface="Cambria Math" panose="02040503050406030204" pitchFamily="18" charset="0"/>
                        </a:rPr>
                        <m:t>𝑅</m:t>
                      </m:r>
                      <m:r>
                        <a:rPr lang="es-ES" sz="1400" b="0" i="1" smtClean="0">
                          <a:latin typeface="Cambria Math" panose="02040503050406030204" pitchFamily="18" charset="0"/>
                        </a:rPr>
                        <m:t>−</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𝐼</m:t>
                          </m:r>
                        </m:e>
                        <m:sub>
                          <m:r>
                            <a:rPr lang="es-ES" sz="1400" b="0" i="1" smtClean="0">
                              <a:latin typeface="Cambria Math" panose="02040503050406030204" pitchFamily="18" charset="0"/>
                            </a:rPr>
                            <m:t>1</m:t>
                          </m:r>
                        </m:sub>
                      </m:sSub>
                      <m:r>
                        <a:rPr lang="es-ES" sz="1400" b="0" i="1" smtClean="0">
                          <a:latin typeface="Cambria Math" panose="02040503050406030204" pitchFamily="18" charset="0"/>
                        </a:rPr>
                        <m:t>𝑅</m:t>
                      </m:r>
                      <m:r>
                        <a:rPr lang="es-ES" sz="1400" b="0" i="1" smtClean="0">
                          <a:latin typeface="Cambria Math" panose="02040503050406030204" pitchFamily="18" charset="0"/>
                        </a:rPr>
                        <m:t>−80=0→</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𝐼</m:t>
                          </m:r>
                        </m:e>
                        <m:sub>
                          <m:r>
                            <a:rPr lang="es-ES" sz="1400" b="0" i="1" smtClean="0">
                              <a:latin typeface="Cambria Math" panose="02040503050406030204" pitchFamily="18" charset="0"/>
                            </a:rPr>
                            <m:t>1</m:t>
                          </m:r>
                        </m:sub>
                      </m:sSub>
                      <m:r>
                        <a:rPr lang="es-ES" sz="1400" b="0" i="1" smtClean="0">
                          <a:latin typeface="Cambria Math" panose="02040503050406030204" pitchFamily="18" charset="0"/>
                        </a:rPr>
                        <m:t>=−</m:t>
                      </m:r>
                      <m:f>
                        <m:fPr>
                          <m:ctrlPr>
                            <a:rPr lang="es-ES" sz="1400" b="0" i="1" smtClean="0">
                              <a:latin typeface="Cambria Math" panose="02040503050406030204" pitchFamily="18" charset="0"/>
                            </a:rPr>
                          </m:ctrlPr>
                        </m:fPr>
                        <m:num>
                          <m:r>
                            <a:rPr lang="es-ES" sz="1400" b="0" i="1" smtClean="0">
                              <a:latin typeface="Cambria Math" panose="02040503050406030204" pitchFamily="18" charset="0"/>
                            </a:rPr>
                            <m:t>60</m:t>
                          </m:r>
                        </m:num>
                        <m:den>
                          <m:r>
                            <a:rPr lang="es-ES" sz="1400" b="0" i="1" smtClean="0">
                              <a:latin typeface="Cambria Math" panose="02040503050406030204" pitchFamily="18" charset="0"/>
                            </a:rPr>
                            <m:t>2</m:t>
                          </m:r>
                        </m:den>
                      </m:f>
                      <m:r>
                        <a:rPr lang="es-ES" sz="1400" b="0" i="1" smtClean="0">
                          <a:latin typeface="Cambria Math" panose="02040503050406030204" pitchFamily="18" charset="0"/>
                        </a:rPr>
                        <m:t>=−30 </m:t>
                      </m:r>
                      <m:r>
                        <a:rPr lang="es-ES" sz="1400" b="0" i="1" smtClean="0">
                          <a:latin typeface="Cambria Math" panose="02040503050406030204" pitchFamily="18" charset="0"/>
                        </a:rPr>
                        <m:t>𝐴</m:t>
                      </m:r>
                    </m:oMath>
                  </m:oMathPara>
                </a14:m>
                <a:endParaRPr lang="es-ES" sz="1400" dirty="0"/>
              </a:p>
            </p:txBody>
          </p:sp>
        </mc:Choice>
        <mc:Fallback xmlns="">
          <p:sp>
            <p:nvSpPr>
              <p:cNvPr id="8" name="Rectángulo 7">
                <a:extLst>
                  <a:ext uri="{FF2B5EF4-FFF2-40B4-BE49-F238E27FC236}">
                    <a16:creationId xmlns:a16="http://schemas.microsoft.com/office/drawing/2014/main" id="{D2CDF5E0-53BE-469C-8E1D-66F0831C2DFE}"/>
                  </a:ext>
                </a:extLst>
              </p:cNvPr>
              <p:cNvSpPr>
                <a:spLocks noRot="1" noChangeAspect="1" noMove="1" noResize="1" noEditPoints="1" noAdjustHandles="1" noChangeArrowheads="1" noChangeShapeType="1" noTextEdit="1"/>
              </p:cNvSpPr>
              <p:nvPr/>
            </p:nvSpPr>
            <p:spPr>
              <a:xfrm>
                <a:off x="2987016" y="3912146"/>
                <a:ext cx="5763373" cy="495649"/>
              </a:xfrm>
              <a:prstGeom prst="rect">
                <a:avLst/>
              </a:prstGeom>
              <a:blipFill>
                <a:blip r:embed="rId4"/>
                <a:stretch>
                  <a:fillRect b="-1235"/>
                </a:stretch>
              </a:blipFill>
            </p:spPr>
            <p:txBody>
              <a:bodyPr/>
              <a:lstStyle/>
              <a:p>
                <a:r>
                  <a:rPr lang="es-ES">
                    <a:noFill/>
                  </a:rPr>
                  <a:t> </a:t>
                </a:r>
              </a:p>
            </p:txBody>
          </p:sp>
        </mc:Fallback>
      </mc:AlternateContent>
      <p:sp>
        <p:nvSpPr>
          <p:cNvPr id="5" name="Rectángulo 4">
            <a:extLst>
              <a:ext uri="{FF2B5EF4-FFF2-40B4-BE49-F238E27FC236}">
                <a16:creationId xmlns:a16="http://schemas.microsoft.com/office/drawing/2014/main" id="{F99BEE6A-B173-48A4-A9D7-7ECAE6CBCF91}"/>
              </a:ext>
            </a:extLst>
          </p:cNvPr>
          <p:cNvSpPr/>
          <p:nvPr/>
        </p:nvSpPr>
        <p:spPr>
          <a:xfrm>
            <a:off x="3871519" y="2065387"/>
            <a:ext cx="5040885" cy="1384995"/>
          </a:xfrm>
          <a:prstGeom prst="rect">
            <a:avLst/>
          </a:prstGeom>
        </p:spPr>
        <p:txBody>
          <a:bodyPr wrap="square">
            <a:spAutoFit/>
          </a:bodyPr>
          <a:lstStyle/>
          <a:p>
            <a:pPr algn="just"/>
            <a:r>
              <a:rPr lang="es-ES" sz="1400" dirty="0"/>
              <a:t>Al haber un circuito abierto entre A-B, no circula corriente por R. Sin embargo, la fuente de tensión dependiente sí que estará funcionando, a pesar de que no circule ninguna corriente por ella. Por lo tanto el voltaje V</a:t>
            </a:r>
            <a:r>
              <a:rPr lang="es-ES" sz="1400" baseline="-25000" dirty="0"/>
              <a:t>OC</a:t>
            </a:r>
            <a:r>
              <a:rPr lang="es-ES" sz="1400" dirty="0"/>
              <a:t>=V</a:t>
            </a:r>
            <a:r>
              <a:rPr lang="es-ES" sz="1400" baseline="-25000" dirty="0"/>
              <a:t>AB</a:t>
            </a:r>
            <a:r>
              <a:rPr lang="es-ES" sz="1400" dirty="0"/>
              <a:t> será el voltaje en el punto C, más el voltaje que aporta la fuente dependiente:</a:t>
            </a:r>
          </a:p>
        </p:txBody>
      </p:sp>
      <p:sp>
        <p:nvSpPr>
          <p:cNvPr id="6" name="Rectángulo 5">
            <a:extLst>
              <a:ext uri="{FF2B5EF4-FFF2-40B4-BE49-F238E27FC236}">
                <a16:creationId xmlns:a16="http://schemas.microsoft.com/office/drawing/2014/main" id="{3F880120-3F42-404E-A10A-E29C8D5BB4C7}"/>
              </a:ext>
            </a:extLst>
          </p:cNvPr>
          <p:cNvSpPr/>
          <p:nvPr/>
        </p:nvSpPr>
        <p:spPr>
          <a:xfrm>
            <a:off x="2571124" y="3541510"/>
            <a:ext cx="1213794" cy="307777"/>
          </a:xfrm>
          <a:prstGeom prst="rect">
            <a:avLst/>
          </a:prstGeom>
        </p:spPr>
        <p:txBody>
          <a:bodyPr wrap="none">
            <a:spAutoFit/>
          </a:bodyPr>
          <a:lstStyle/>
          <a:p>
            <a:r>
              <a:rPr lang="es-ES" sz="1400" dirty="0"/>
              <a:t>(V</a:t>
            </a:r>
            <a:r>
              <a:rPr lang="es-ES" sz="1400" baseline="-25000" dirty="0"/>
              <a:t>B</a:t>
            </a:r>
            <a:r>
              <a:rPr lang="es-ES" sz="1400" dirty="0"/>
              <a:t>=0, tierra)</a:t>
            </a:r>
          </a:p>
        </p:txBody>
      </p:sp>
      <p:cxnSp>
        <p:nvCxnSpPr>
          <p:cNvPr id="11" name="Conector recto de flecha 10">
            <a:extLst>
              <a:ext uri="{FF2B5EF4-FFF2-40B4-BE49-F238E27FC236}">
                <a16:creationId xmlns:a16="http://schemas.microsoft.com/office/drawing/2014/main" id="{7273E82A-07A0-4A30-A0A3-EE651E5F5AA0}"/>
              </a:ext>
            </a:extLst>
          </p:cNvPr>
          <p:cNvCxnSpPr/>
          <p:nvPr/>
        </p:nvCxnSpPr>
        <p:spPr>
          <a:xfrm>
            <a:off x="1342239" y="1773715"/>
            <a:ext cx="0" cy="5443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D095C0AD-61DE-4873-8596-3E50172E0260}"/>
              </a:ext>
            </a:extLst>
          </p:cNvPr>
          <p:cNvSpPr txBox="1"/>
          <p:nvPr/>
        </p:nvSpPr>
        <p:spPr>
          <a:xfrm flipH="1">
            <a:off x="551063" y="1603722"/>
            <a:ext cx="233793" cy="923330"/>
          </a:xfrm>
          <a:prstGeom prst="rect">
            <a:avLst/>
          </a:prstGeom>
          <a:noFill/>
        </p:spPr>
        <p:txBody>
          <a:bodyPr wrap="square" rtlCol="0">
            <a:spAutoFit/>
          </a:bodyPr>
          <a:lstStyle/>
          <a:p>
            <a:r>
              <a:rPr lang="es-ES" dirty="0"/>
              <a:t>-</a:t>
            </a:r>
          </a:p>
          <a:p>
            <a:endParaRPr lang="es-ES" dirty="0"/>
          </a:p>
          <a:p>
            <a:r>
              <a:rPr lang="es-ES" dirty="0"/>
              <a:t>+</a:t>
            </a:r>
          </a:p>
        </p:txBody>
      </p:sp>
      <p:sp>
        <p:nvSpPr>
          <p:cNvPr id="14" name="CuadroTexto 13">
            <a:extLst>
              <a:ext uri="{FF2B5EF4-FFF2-40B4-BE49-F238E27FC236}">
                <a16:creationId xmlns:a16="http://schemas.microsoft.com/office/drawing/2014/main" id="{2A2D073A-330E-41EA-943F-71D11597BF6A}"/>
              </a:ext>
            </a:extLst>
          </p:cNvPr>
          <p:cNvSpPr txBox="1"/>
          <p:nvPr/>
        </p:nvSpPr>
        <p:spPr>
          <a:xfrm rot="10800000" flipH="1">
            <a:off x="1584763" y="1697245"/>
            <a:ext cx="210938" cy="923330"/>
          </a:xfrm>
          <a:prstGeom prst="rect">
            <a:avLst/>
          </a:prstGeom>
          <a:noFill/>
        </p:spPr>
        <p:txBody>
          <a:bodyPr wrap="square" rtlCol="0">
            <a:spAutoFit/>
          </a:bodyPr>
          <a:lstStyle/>
          <a:p>
            <a:r>
              <a:rPr lang="es-ES" dirty="0"/>
              <a:t>-</a:t>
            </a:r>
          </a:p>
          <a:p>
            <a:endParaRPr lang="es-ES" dirty="0"/>
          </a:p>
          <a:p>
            <a:r>
              <a:rPr lang="es-ES" dirty="0"/>
              <a:t>+</a:t>
            </a:r>
          </a:p>
        </p:txBody>
      </p:sp>
      <mc:AlternateContent xmlns:mc="http://schemas.openxmlformats.org/markup-compatibility/2006" xmlns:a14="http://schemas.microsoft.com/office/drawing/2010/main">
        <mc:Choice Requires="a14">
          <p:sp>
            <p:nvSpPr>
              <p:cNvPr id="15" name="Rectángulo 14">
                <a:extLst>
                  <a:ext uri="{FF2B5EF4-FFF2-40B4-BE49-F238E27FC236}">
                    <a16:creationId xmlns:a16="http://schemas.microsoft.com/office/drawing/2014/main" id="{564B0174-AF17-445D-B438-D940612A8CAF}"/>
                  </a:ext>
                </a:extLst>
              </p:cNvPr>
              <p:cNvSpPr/>
              <p:nvPr/>
            </p:nvSpPr>
            <p:spPr>
              <a:xfrm>
                <a:off x="509540" y="4491487"/>
                <a:ext cx="2999347"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𝑉</m:t>
                          </m:r>
                        </m:e>
                        <m:sub>
                          <m:r>
                            <a:rPr lang="es-ES" sz="1400" b="0" i="1" smtClean="0">
                              <a:latin typeface="Cambria Math" panose="02040503050406030204" pitchFamily="18" charset="0"/>
                            </a:rPr>
                            <m:t>𝐶</m:t>
                          </m:r>
                        </m:sub>
                      </m:sSub>
                      <m:r>
                        <a:rPr lang="es-ES" sz="1400" b="0" i="1" smtClean="0">
                          <a:latin typeface="Cambria Math" panose="02040503050406030204" pitchFamily="18" charset="0"/>
                        </a:rPr>
                        <m:t>=20−</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𝐼</m:t>
                          </m:r>
                        </m:e>
                        <m:sub>
                          <m:r>
                            <a:rPr lang="es-ES" sz="1400" b="0" i="1" smtClean="0">
                              <a:latin typeface="Cambria Math" panose="02040503050406030204" pitchFamily="18" charset="0"/>
                            </a:rPr>
                            <m:t>1</m:t>
                          </m:r>
                        </m:sub>
                      </m:sSub>
                      <m:r>
                        <a:rPr lang="es-ES" sz="1400" b="0" i="1" smtClean="0">
                          <a:latin typeface="Cambria Math" panose="02040503050406030204" pitchFamily="18" charset="0"/>
                        </a:rPr>
                        <m:t>𝑅</m:t>
                      </m:r>
                      <m:r>
                        <a:rPr lang="es-ES" sz="1400" b="0" i="1" smtClean="0">
                          <a:latin typeface="Cambria Math" panose="02040503050406030204" pitchFamily="18" charset="0"/>
                        </a:rPr>
                        <m:t>=20−</m:t>
                      </m:r>
                      <m:d>
                        <m:dPr>
                          <m:ctrlPr>
                            <a:rPr lang="es-ES" sz="1400" b="0" i="1" smtClean="0">
                              <a:latin typeface="Cambria Math" panose="02040503050406030204" pitchFamily="18" charset="0"/>
                            </a:rPr>
                          </m:ctrlPr>
                        </m:dPr>
                        <m:e>
                          <m:r>
                            <a:rPr lang="es-ES" sz="1400" b="0" i="1" smtClean="0">
                              <a:latin typeface="Cambria Math" panose="02040503050406030204" pitchFamily="18" charset="0"/>
                            </a:rPr>
                            <m:t>−30</m:t>
                          </m:r>
                        </m:e>
                      </m:d>
                      <m:r>
                        <a:rPr lang="es-ES" sz="1400" b="0" i="1" smtClean="0">
                          <a:latin typeface="Cambria Math" panose="02040503050406030204" pitchFamily="18" charset="0"/>
                        </a:rPr>
                        <m:t>=50</m:t>
                      </m:r>
                      <m:r>
                        <a:rPr lang="es-ES" sz="1400" b="0" i="1" smtClean="0">
                          <a:latin typeface="Cambria Math" panose="02040503050406030204" pitchFamily="18" charset="0"/>
                        </a:rPr>
                        <m:t>𝑉</m:t>
                      </m:r>
                    </m:oMath>
                  </m:oMathPara>
                </a14:m>
                <a:endParaRPr lang="es-ES" sz="1400" dirty="0"/>
              </a:p>
            </p:txBody>
          </p:sp>
        </mc:Choice>
        <mc:Fallback xmlns="">
          <p:sp>
            <p:nvSpPr>
              <p:cNvPr id="15" name="Rectángulo 14">
                <a:extLst>
                  <a:ext uri="{FF2B5EF4-FFF2-40B4-BE49-F238E27FC236}">
                    <a16:creationId xmlns:a16="http://schemas.microsoft.com/office/drawing/2014/main" id="{564B0174-AF17-445D-B438-D940612A8CAF}"/>
                  </a:ext>
                </a:extLst>
              </p:cNvPr>
              <p:cNvSpPr>
                <a:spLocks noRot="1" noChangeAspect="1" noMove="1" noResize="1" noEditPoints="1" noAdjustHandles="1" noChangeArrowheads="1" noChangeShapeType="1" noTextEdit="1"/>
              </p:cNvSpPr>
              <p:nvPr/>
            </p:nvSpPr>
            <p:spPr>
              <a:xfrm>
                <a:off x="509540" y="4491487"/>
                <a:ext cx="2999347" cy="307777"/>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Rectángulo 12">
                <a:extLst>
                  <a:ext uri="{FF2B5EF4-FFF2-40B4-BE49-F238E27FC236}">
                    <a16:creationId xmlns:a16="http://schemas.microsoft.com/office/drawing/2014/main" id="{C8AC804B-FCFA-4B8E-A74B-FD0A98A3913B}"/>
                  </a:ext>
                </a:extLst>
              </p:cNvPr>
              <p:cNvSpPr/>
              <p:nvPr/>
            </p:nvSpPr>
            <p:spPr>
              <a:xfrm>
                <a:off x="508583" y="4808899"/>
                <a:ext cx="2999347"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1400" i="1" smtClean="0">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𝐶</m:t>
                          </m:r>
                        </m:sub>
                      </m:sSub>
                      <m:r>
                        <a:rPr lang="es-ES" sz="1400" i="1">
                          <a:latin typeface="Cambria Math" panose="02040503050406030204" pitchFamily="18" charset="0"/>
                        </a:rPr>
                        <m:t>=80+</m:t>
                      </m:r>
                      <m:sSub>
                        <m:sSubPr>
                          <m:ctrlPr>
                            <a:rPr lang="es-ES" sz="1400" i="1">
                              <a:latin typeface="Cambria Math" panose="02040503050406030204" pitchFamily="18" charset="0"/>
                            </a:rPr>
                          </m:ctrlPr>
                        </m:sSubPr>
                        <m:e>
                          <m:r>
                            <a:rPr lang="es-ES" sz="1400" i="1">
                              <a:latin typeface="Cambria Math" panose="02040503050406030204" pitchFamily="18" charset="0"/>
                            </a:rPr>
                            <m:t>𝐼</m:t>
                          </m:r>
                        </m:e>
                        <m:sub>
                          <m:r>
                            <a:rPr lang="es-ES" sz="1400" i="1">
                              <a:latin typeface="Cambria Math" panose="02040503050406030204" pitchFamily="18" charset="0"/>
                            </a:rPr>
                            <m:t>1</m:t>
                          </m:r>
                        </m:sub>
                      </m:sSub>
                      <m:r>
                        <a:rPr lang="es-ES" sz="1400" i="1">
                          <a:latin typeface="Cambria Math" panose="02040503050406030204" pitchFamily="18" charset="0"/>
                        </a:rPr>
                        <m:t>𝑅</m:t>
                      </m:r>
                      <m:r>
                        <a:rPr lang="es-ES" sz="1400" i="1">
                          <a:latin typeface="Cambria Math" panose="02040503050406030204" pitchFamily="18" charset="0"/>
                        </a:rPr>
                        <m:t>=80+</m:t>
                      </m:r>
                      <m:d>
                        <m:dPr>
                          <m:ctrlPr>
                            <a:rPr lang="es-ES" sz="1400" i="1">
                              <a:latin typeface="Cambria Math" panose="02040503050406030204" pitchFamily="18" charset="0"/>
                            </a:rPr>
                          </m:ctrlPr>
                        </m:dPr>
                        <m:e>
                          <m:r>
                            <a:rPr lang="es-ES" sz="1400" i="1">
                              <a:latin typeface="Cambria Math" panose="02040503050406030204" pitchFamily="18" charset="0"/>
                            </a:rPr>
                            <m:t>−30</m:t>
                          </m:r>
                        </m:e>
                      </m:d>
                      <m:r>
                        <a:rPr lang="es-ES" sz="1400" i="1">
                          <a:latin typeface="Cambria Math" panose="02040503050406030204" pitchFamily="18" charset="0"/>
                        </a:rPr>
                        <m:t>=50</m:t>
                      </m:r>
                      <m:r>
                        <a:rPr lang="es-ES" sz="1400" i="1">
                          <a:latin typeface="Cambria Math" panose="02040503050406030204" pitchFamily="18" charset="0"/>
                        </a:rPr>
                        <m:t>𝑉</m:t>
                      </m:r>
                    </m:oMath>
                  </m:oMathPara>
                </a14:m>
                <a:endParaRPr lang="es-ES" sz="1400" dirty="0"/>
              </a:p>
            </p:txBody>
          </p:sp>
        </mc:Choice>
        <mc:Fallback xmlns="">
          <p:sp>
            <p:nvSpPr>
              <p:cNvPr id="13" name="Rectángulo 12">
                <a:extLst>
                  <a:ext uri="{FF2B5EF4-FFF2-40B4-BE49-F238E27FC236}">
                    <a16:creationId xmlns:a16="http://schemas.microsoft.com/office/drawing/2014/main" id="{C8AC804B-FCFA-4B8E-A74B-FD0A98A3913B}"/>
                  </a:ext>
                </a:extLst>
              </p:cNvPr>
              <p:cNvSpPr>
                <a:spLocks noRot="1" noChangeAspect="1" noMove="1" noResize="1" noEditPoints="1" noAdjustHandles="1" noChangeArrowheads="1" noChangeShapeType="1" noTextEdit="1"/>
              </p:cNvSpPr>
              <p:nvPr/>
            </p:nvSpPr>
            <p:spPr>
              <a:xfrm>
                <a:off x="508583" y="4808899"/>
                <a:ext cx="2999347" cy="307777"/>
              </a:xfrm>
              <a:prstGeom prst="rect">
                <a:avLst/>
              </a:prstGeom>
              <a:blipFill>
                <a:blip r:embed="rId6"/>
                <a:stretch>
                  <a:fillRect/>
                </a:stretch>
              </a:blipFill>
            </p:spPr>
            <p:txBody>
              <a:bodyPr/>
              <a:lstStyle/>
              <a:p>
                <a:r>
                  <a:rPr lang="es-ES">
                    <a:noFill/>
                  </a:rPr>
                  <a:t> </a:t>
                </a:r>
              </a:p>
            </p:txBody>
          </p:sp>
        </mc:Fallback>
      </mc:AlternateContent>
      <p:sp>
        <p:nvSpPr>
          <p:cNvPr id="17" name="Rectángulo 16">
            <a:extLst>
              <a:ext uri="{FF2B5EF4-FFF2-40B4-BE49-F238E27FC236}">
                <a16:creationId xmlns:a16="http://schemas.microsoft.com/office/drawing/2014/main" id="{3026E78A-39B8-4EAB-A5C5-DA525FAF0DD4}"/>
              </a:ext>
            </a:extLst>
          </p:cNvPr>
          <p:cNvSpPr/>
          <p:nvPr/>
        </p:nvSpPr>
        <p:spPr>
          <a:xfrm>
            <a:off x="3507930" y="4641380"/>
            <a:ext cx="3526928" cy="307777"/>
          </a:xfrm>
          <a:prstGeom prst="rect">
            <a:avLst/>
          </a:prstGeom>
        </p:spPr>
        <p:txBody>
          <a:bodyPr wrap="none">
            <a:spAutoFit/>
          </a:bodyPr>
          <a:lstStyle/>
          <a:p>
            <a:r>
              <a:rPr lang="es-ES" sz="1400" dirty="0"/>
              <a:t>(Podemos obtener </a:t>
            </a:r>
            <a:r>
              <a:rPr lang="es-ES" sz="1400" dirty="0" err="1"/>
              <a:t>Vc</a:t>
            </a:r>
            <a:r>
              <a:rPr lang="es-ES" sz="1400" dirty="0"/>
              <a:t> por lo dos caminos)</a:t>
            </a:r>
          </a:p>
        </p:txBody>
      </p:sp>
      <mc:AlternateContent xmlns:mc="http://schemas.openxmlformats.org/markup-compatibility/2006" xmlns:a14="http://schemas.microsoft.com/office/drawing/2010/main">
        <mc:Choice Requires="a14">
          <p:sp>
            <p:nvSpPr>
              <p:cNvPr id="18" name="Rectángulo 17">
                <a:extLst>
                  <a:ext uri="{FF2B5EF4-FFF2-40B4-BE49-F238E27FC236}">
                    <a16:creationId xmlns:a16="http://schemas.microsoft.com/office/drawing/2014/main" id="{BBC7EA50-8473-41C5-9405-B7E128EFA34D}"/>
                  </a:ext>
                </a:extLst>
              </p:cNvPr>
              <p:cNvSpPr/>
              <p:nvPr/>
            </p:nvSpPr>
            <p:spPr>
              <a:xfrm>
                <a:off x="580078" y="5208521"/>
                <a:ext cx="543546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600" b="1" i="1" smtClean="0">
                              <a:latin typeface="Cambria Math" panose="02040503050406030204" pitchFamily="18" charset="0"/>
                            </a:rPr>
                          </m:ctrlPr>
                        </m:sSubPr>
                        <m:e>
                          <m:r>
                            <a:rPr lang="es-ES" sz="1600" b="1" i="1" smtClean="0">
                              <a:latin typeface="Cambria Math" panose="02040503050406030204" pitchFamily="18" charset="0"/>
                            </a:rPr>
                            <m:t>𝑽</m:t>
                          </m:r>
                        </m:e>
                        <m:sub>
                          <m:r>
                            <a:rPr lang="es-ES" sz="1600" b="1" i="1" smtClean="0">
                              <a:latin typeface="Cambria Math" panose="02040503050406030204" pitchFamily="18" charset="0"/>
                            </a:rPr>
                            <m:t>𝑶𝑪</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𝐴𝐵</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𝐶</m:t>
                          </m:r>
                        </m:sub>
                      </m:sSub>
                      <m:r>
                        <a:rPr lang="es-ES" sz="1600" b="0" i="1" smtClean="0">
                          <a:latin typeface="Cambria Math" panose="02040503050406030204" pitchFamily="18" charset="0"/>
                        </a:rPr>
                        <m:t>+2</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=50+2</m:t>
                      </m:r>
                      <m:r>
                        <a:rPr lang="es-ES" sz="1600" b="0" i="1" smtClean="0">
                          <a:latin typeface="Cambria Math" panose="02040503050406030204" pitchFamily="18" charset="0"/>
                        </a:rPr>
                        <m:t>𝑥</m:t>
                      </m:r>
                      <m:d>
                        <m:dPr>
                          <m:ctrlPr>
                            <a:rPr lang="es-ES" sz="1600" b="0" i="1" smtClean="0">
                              <a:latin typeface="Cambria Math" panose="02040503050406030204" pitchFamily="18" charset="0"/>
                            </a:rPr>
                          </m:ctrlPr>
                        </m:dPr>
                        <m:e>
                          <m:r>
                            <a:rPr lang="es-ES" sz="1600" b="0" i="1" smtClean="0">
                              <a:latin typeface="Cambria Math" panose="02040503050406030204" pitchFamily="18" charset="0"/>
                            </a:rPr>
                            <m:t>−30</m:t>
                          </m:r>
                        </m:e>
                      </m:d>
                      <m:r>
                        <a:rPr lang="es-ES" sz="1600" b="0" i="1" smtClean="0">
                          <a:latin typeface="Cambria Math" panose="02040503050406030204" pitchFamily="18" charset="0"/>
                        </a:rPr>
                        <m:t>=50−60=</m:t>
                      </m:r>
                      <m:r>
                        <a:rPr lang="es-ES" sz="1600" b="1" i="1" smtClean="0">
                          <a:latin typeface="Cambria Math" panose="02040503050406030204" pitchFamily="18" charset="0"/>
                        </a:rPr>
                        <m:t>−</m:t>
                      </m:r>
                      <m:r>
                        <a:rPr lang="es-ES" sz="1600" b="1" i="1" smtClean="0">
                          <a:latin typeface="Cambria Math" panose="02040503050406030204" pitchFamily="18" charset="0"/>
                        </a:rPr>
                        <m:t>𝟏𝟎</m:t>
                      </m:r>
                      <m:r>
                        <a:rPr lang="es-ES" sz="1600" b="1" i="1" smtClean="0">
                          <a:latin typeface="Cambria Math" panose="02040503050406030204" pitchFamily="18" charset="0"/>
                        </a:rPr>
                        <m:t> </m:t>
                      </m:r>
                      <m:r>
                        <a:rPr lang="es-ES" sz="1600" b="1" i="1" smtClean="0">
                          <a:latin typeface="Cambria Math" panose="02040503050406030204" pitchFamily="18" charset="0"/>
                        </a:rPr>
                        <m:t>𝑽</m:t>
                      </m:r>
                    </m:oMath>
                  </m:oMathPara>
                </a14:m>
                <a:endParaRPr lang="es-ES" sz="1600" b="1" dirty="0"/>
              </a:p>
            </p:txBody>
          </p:sp>
        </mc:Choice>
        <mc:Fallback xmlns="">
          <p:sp>
            <p:nvSpPr>
              <p:cNvPr id="18" name="Rectángulo 17">
                <a:extLst>
                  <a:ext uri="{FF2B5EF4-FFF2-40B4-BE49-F238E27FC236}">
                    <a16:creationId xmlns:a16="http://schemas.microsoft.com/office/drawing/2014/main" id="{BBC7EA50-8473-41C5-9405-B7E128EFA34D}"/>
                  </a:ext>
                </a:extLst>
              </p:cNvPr>
              <p:cNvSpPr>
                <a:spLocks noRot="1" noChangeAspect="1" noMove="1" noResize="1" noEditPoints="1" noAdjustHandles="1" noChangeArrowheads="1" noChangeShapeType="1" noTextEdit="1"/>
              </p:cNvSpPr>
              <p:nvPr/>
            </p:nvSpPr>
            <p:spPr>
              <a:xfrm>
                <a:off x="580078" y="5208521"/>
                <a:ext cx="5435462" cy="338554"/>
              </a:xfrm>
              <a:prstGeom prst="rect">
                <a:avLst/>
              </a:prstGeom>
              <a:blipFill>
                <a:blip r:embed="rId7"/>
                <a:stretch>
                  <a:fillRect/>
                </a:stretch>
              </a:blipFill>
            </p:spPr>
            <p:txBody>
              <a:bodyPr/>
              <a:lstStyle/>
              <a:p>
                <a:r>
                  <a:rPr lang="es-ES">
                    <a:noFill/>
                  </a:rPr>
                  <a:t> </a:t>
                </a:r>
              </a:p>
            </p:txBody>
          </p:sp>
        </mc:Fallback>
      </mc:AlternateContent>
      <p:sp>
        <p:nvSpPr>
          <p:cNvPr id="20" name="Marcador de número de diapositiva 1">
            <a:extLst>
              <a:ext uri="{FF2B5EF4-FFF2-40B4-BE49-F238E27FC236}">
                <a16:creationId xmlns:a16="http://schemas.microsoft.com/office/drawing/2014/main" id="{04199B0A-F949-4BAB-9652-62B33521D6D2}"/>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25</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30890284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o 19">
            <a:extLst>
              <a:ext uri="{FF2B5EF4-FFF2-40B4-BE49-F238E27FC236}">
                <a16:creationId xmlns:a16="http://schemas.microsoft.com/office/drawing/2014/main" id="{804EA67A-14A6-420A-86F9-B981B885B8D4}"/>
              </a:ext>
            </a:extLst>
          </p:cNvPr>
          <p:cNvGrpSpPr/>
          <p:nvPr/>
        </p:nvGrpSpPr>
        <p:grpSpPr>
          <a:xfrm>
            <a:off x="231596" y="1132200"/>
            <a:ext cx="3553322" cy="2148188"/>
            <a:chOff x="231596" y="1132200"/>
            <a:chExt cx="3553322" cy="2148188"/>
          </a:xfrm>
        </p:grpSpPr>
        <p:pic>
          <p:nvPicPr>
            <p:cNvPr id="2" name="Imagen 1">
              <a:extLst>
                <a:ext uri="{FF2B5EF4-FFF2-40B4-BE49-F238E27FC236}">
                  <a16:creationId xmlns:a16="http://schemas.microsoft.com/office/drawing/2014/main" id="{424C4456-EDAF-479C-8254-D161212C23E5}"/>
                </a:ext>
              </a:extLst>
            </p:cNvPr>
            <p:cNvPicPr>
              <a:picLocks noChangeAspect="1"/>
            </p:cNvPicPr>
            <p:nvPr/>
          </p:nvPicPr>
          <p:blipFill>
            <a:blip r:embed="rId2"/>
            <a:stretch>
              <a:fillRect/>
            </a:stretch>
          </p:blipFill>
          <p:spPr>
            <a:xfrm>
              <a:off x="231596" y="1132200"/>
              <a:ext cx="3553322" cy="2148188"/>
            </a:xfrm>
            <a:prstGeom prst="rect">
              <a:avLst/>
            </a:prstGeom>
          </p:spPr>
        </p:pic>
        <p:cxnSp>
          <p:nvCxnSpPr>
            <p:cNvPr id="16" name="Conector recto 15">
              <a:extLst>
                <a:ext uri="{FF2B5EF4-FFF2-40B4-BE49-F238E27FC236}">
                  <a16:creationId xmlns:a16="http://schemas.microsoft.com/office/drawing/2014/main" id="{C30C2DDE-9F39-4AE2-85DD-BB2942BCC260}"/>
                </a:ext>
              </a:extLst>
            </p:cNvPr>
            <p:cNvCxnSpPr/>
            <p:nvPr/>
          </p:nvCxnSpPr>
          <p:spPr>
            <a:xfrm>
              <a:off x="3390900" y="1457346"/>
              <a:ext cx="0" cy="1598274"/>
            </a:xfrm>
            <a:prstGeom prst="line">
              <a:avLst/>
            </a:prstGeom>
            <a:ln>
              <a:solidFill>
                <a:srgbClr val="FF4040"/>
              </a:solidFill>
            </a:ln>
          </p:spPr>
          <p:style>
            <a:lnRef idx="1">
              <a:schemeClr val="accent1"/>
            </a:lnRef>
            <a:fillRef idx="0">
              <a:schemeClr val="accent1"/>
            </a:fillRef>
            <a:effectRef idx="0">
              <a:schemeClr val="accent1"/>
            </a:effectRef>
            <a:fontRef idx="minor">
              <a:schemeClr val="tx1"/>
            </a:fontRef>
          </p:style>
        </p:cxnSp>
      </p:grpSp>
      <p:sp>
        <p:nvSpPr>
          <p:cNvPr id="19" name="Rectángulo 18">
            <a:extLst>
              <a:ext uri="{FF2B5EF4-FFF2-40B4-BE49-F238E27FC236}">
                <a16:creationId xmlns:a16="http://schemas.microsoft.com/office/drawing/2014/main" id="{A16B048C-C12A-4EE0-9882-D37BB3E44D0A}"/>
              </a:ext>
            </a:extLst>
          </p:cNvPr>
          <p:cNvSpPr/>
          <p:nvPr/>
        </p:nvSpPr>
        <p:spPr>
          <a:xfrm>
            <a:off x="3784918" y="1307235"/>
            <a:ext cx="5129941" cy="523220"/>
          </a:xfrm>
          <a:prstGeom prst="rect">
            <a:avLst/>
          </a:prstGeom>
        </p:spPr>
        <p:txBody>
          <a:bodyPr wrap="square">
            <a:spAutoFit/>
          </a:bodyPr>
          <a:lstStyle/>
          <a:p>
            <a:pPr algn="just"/>
            <a:r>
              <a:rPr lang="es-ES" sz="1400" dirty="0"/>
              <a:t>Para calcular </a:t>
            </a:r>
            <a:r>
              <a:rPr lang="es-ES" sz="1400" dirty="0" err="1"/>
              <a:t>Isc</a:t>
            </a:r>
            <a:r>
              <a:rPr lang="es-ES" sz="1400" dirty="0"/>
              <a:t>, cortocircuitamos AB y obtenernos la corriente que circula de A </a:t>
            </a:r>
            <a:r>
              <a:rPr lang="es-ES" sz="1400" dirty="0" err="1"/>
              <a:t>a</a:t>
            </a:r>
            <a:r>
              <a:rPr lang="es-ES" sz="1400" dirty="0"/>
              <a:t> B. </a:t>
            </a:r>
          </a:p>
        </p:txBody>
      </p:sp>
      <mc:AlternateContent xmlns:mc="http://schemas.openxmlformats.org/markup-compatibility/2006" xmlns:a14="http://schemas.microsoft.com/office/drawing/2010/main">
        <mc:Choice Requires="a14">
          <p:sp>
            <p:nvSpPr>
              <p:cNvPr id="10" name="Rectángulo 9">
                <a:extLst>
                  <a:ext uri="{FF2B5EF4-FFF2-40B4-BE49-F238E27FC236}">
                    <a16:creationId xmlns:a16="http://schemas.microsoft.com/office/drawing/2014/main" id="{D2DC7666-1B76-441C-9ED3-B10A9ABA8A14}"/>
                  </a:ext>
                </a:extLst>
              </p:cNvPr>
              <p:cNvSpPr/>
              <p:nvPr/>
            </p:nvSpPr>
            <p:spPr>
              <a:xfrm>
                <a:off x="3945162" y="1965370"/>
                <a:ext cx="3537955"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𝑁𝑜𝑑𝑜</m:t>
                      </m:r>
                      <m:r>
                        <a:rPr lang="es-ES" sz="1600" b="0" i="1" smtClean="0">
                          <a:latin typeface="Cambria Math" panose="02040503050406030204" pitchFamily="18" charset="0"/>
                        </a:rPr>
                        <m:t> </m:t>
                      </m:r>
                      <m:r>
                        <a:rPr lang="es-ES" sz="1600" b="0" i="1" smtClean="0">
                          <a:latin typeface="Cambria Math" panose="02040503050406030204" pitchFamily="18" charset="0"/>
                        </a:rPr>
                        <m:t>𝐶</m:t>
                      </m:r>
                      <m:r>
                        <a:rPr lang="es-ES" sz="1600" b="0" i="1" smtClean="0">
                          <a:latin typeface="Cambria Math" panose="02040503050406030204" pitchFamily="18" charset="0"/>
                        </a:rPr>
                        <m:t>:  </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𝑆𝐶</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𝑆𝐶</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oMath>
                  </m:oMathPara>
                </a14:m>
                <a:endParaRPr lang="es-ES" sz="1600" dirty="0"/>
              </a:p>
            </p:txBody>
          </p:sp>
        </mc:Choice>
        <mc:Fallback xmlns="">
          <p:sp>
            <p:nvSpPr>
              <p:cNvPr id="10" name="Rectángulo 9">
                <a:extLst>
                  <a:ext uri="{FF2B5EF4-FFF2-40B4-BE49-F238E27FC236}">
                    <a16:creationId xmlns:a16="http://schemas.microsoft.com/office/drawing/2014/main" id="{D2DC7666-1B76-441C-9ED3-B10A9ABA8A14}"/>
                  </a:ext>
                </a:extLst>
              </p:cNvPr>
              <p:cNvSpPr>
                <a:spLocks noRot="1" noChangeAspect="1" noMove="1" noResize="1" noEditPoints="1" noAdjustHandles="1" noChangeArrowheads="1" noChangeShapeType="1" noTextEdit="1"/>
              </p:cNvSpPr>
              <p:nvPr/>
            </p:nvSpPr>
            <p:spPr>
              <a:xfrm>
                <a:off x="3945162" y="1965370"/>
                <a:ext cx="3537955" cy="338554"/>
              </a:xfrm>
              <a:prstGeom prst="rect">
                <a:avLst/>
              </a:prstGeom>
              <a:blipFill>
                <a:blip r:embed="rId3"/>
                <a:stretch>
                  <a:fillRect/>
                </a:stretch>
              </a:blipFill>
            </p:spPr>
            <p:txBody>
              <a:bodyPr/>
              <a:lstStyle/>
              <a:p>
                <a:r>
                  <a:rPr lang="es-ES">
                    <a:noFill/>
                  </a:rPr>
                  <a:t> </a:t>
                </a:r>
              </a:p>
            </p:txBody>
          </p:sp>
        </mc:Fallback>
      </mc:AlternateContent>
      <p:sp>
        <p:nvSpPr>
          <p:cNvPr id="3" name="CuadroTexto 2">
            <a:extLst>
              <a:ext uri="{FF2B5EF4-FFF2-40B4-BE49-F238E27FC236}">
                <a16:creationId xmlns:a16="http://schemas.microsoft.com/office/drawing/2014/main" id="{70FAF2F1-3ACB-41B7-B91C-EF6E34316506}"/>
              </a:ext>
            </a:extLst>
          </p:cNvPr>
          <p:cNvSpPr txBox="1"/>
          <p:nvPr/>
        </p:nvSpPr>
        <p:spPr>
          <a:xfrm>
            <a:off x="1481190" y="1149569"/>
            <a:ext cx="314510" cy="307777"/>
          </a:xfrm>
          <a:prstGeom prst="rect">
            <a:avLst/>
          </a:prstGeom>
          <a:noFill/>
        </p:spPr>
        <p:txBody>
          <a:bodyPr wrap="none" rtlCol="0">
            <a:spAutoFit/>
          </a:bodyPr>
          <a:lstStyle/>
          <a:p>
            <a:r>
              <a:rPr lang="es-ES" sz="1400" dirty="0"/>
              <a:t>C</a:t>
            </a:r>
          </a:p>
        </p:txBody>
      </p:sp>
      <p:sp>
        <p:nvSpPr>
          <p:cNvPr id="12" name="CuadroTexto 11">
            <a:extLst>
              <a:ext uri="{FF2B5EF4-FFF2-40B4-BE49-F238E27FC236}">
                <a16:creationId xmlns:a16="http://schemas.microsoft.com/office/drawing/2014/main" id="{D095C0AD-61DE-4873-8596-3E50172E0260}"/>
              </a:ext>
            </a:extLst>
          </p:cNvPr>
          <p:cNvSpPr txBox="1"/>
          <p:nvPr/>
        </p:nvSpPr>
        <p:spPr>
          <a:xfrm flipH="1">
            <a:off x="551063" y="1603722"/>
            <a:ext cx="233793" cy="923330"/>
          </a:xfrm>
          <a:prstGeom prst="rect">
            <a:avLst/>
          </a:prstGeom>
          <a:noFill/>
        </p:spPr>
        <p:txBody>
          <a:bodyPr wrap="square" rtlCol="0">
            <a:spAutoFit/>
          </a:bodyPr>
          <a:lstStyle/>
          <a:p>
            <a:r>
              <a:rPr lang="es-ES" dirty="0"/>
              <a:t>-</a:t>
            </a:r>
          </a:p>
          <a:p>
            <a:endParaRPr lang="es-ES" dirty="0"/>
          </a:p>
          <a:p>
            <a:r>
              <a:rPr lang="es-ES" dirty="0"/>
              <a:t>+</a:t>
            </a:r>
          </a:p>
        </p:txBody>
      </p:sp>
      <p:cxnSp>
        <p:nvCxnSpPr>
          <p:cNvPr id="22" name="Conector recto de flecha 21">
            <a:extLst>
              <a:ext uri="{FF2B5EF4-FFF2-40B4-BE49-F238E27FC236}">
                <a16:creationId xmlns:a16="http://schemas.microsoft.com/office/drawing/2014/main" id="{E79F20BB-6DAA-4412-84DB-24824BAA77F0}"/>
              </a:ext>
            </a:extLst>
          </p:cNvPr>
          <p:cNvCxnSpPr/>
          <p:nvPr/>
        </p:nvCxnSpPr>
        <p:spPr>
          <a:xfrm flipV="1">
            <a:off x="1701658" y="1896455"/>
            <a:ext cx="0" cy="5153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CuadroTexto 22">
            <a:extLst>
              <a:ext uri="{FF2B5EF4-FFF2-40B4-BE49-F238E27FC236}">
                <a16:creationId xmlns:a16="http://schemas.microsoft.com/office/drawing/2014/main" id="{D266CCCB-8C3D-4BC4-AD7D-76195CEB7407}"/>
              </a:ext>
            </a:extLst>
          </p:cNvPr>
          <p:cNvSpPr txBox="1"/>
          <p:nvPr/>
        </p:nvSpPr>
        <p:spPr>
          <a:xfrm flipH="1">
            <a:off x="1278787" y="1675822"/>
            <a:ext cx="233793" cy="923330"/>
          </a:xfrm>
          <a:prstGeom prst="rect">
            <a:avLst/>
          </a:prstGeom>
          <a:noFill/>
        </p:spPr>
        <p:txBody>
          <a:bodyPr wrap="square" rtlCol="0">
            <a:spAutoFit/>
          </a:bodyPr>
          <a:lstStyle/>
          <a:p>
            <a:r>
              <a:rPr lang="es-ES" dirty="0"/>
              <a:t>-</a:t>
            </a:r>
          </a:p>
          <a:p>
            <a:endParaRPr lang="es-ES" dirty="0"/>
          </a:p>
          <a:p>
            <a:r>
              <a:rPr lang="es-ES" dirty="0"/>
              <a:t>+</a:t>
            </a:r>
          </a:p>
        </p:txBody>
      </p:sp>
      <p:sp>
        <p:nvSpPr>
          <p:cNvPr id="24" name="CuadroTexto 23">
            <a:extLst>
              <a:ext uri="{FF2B5EF4-FFF2-40B4-BE49-F238E27FC236}">
                <a16:creationId xmlns:a16="http://schemas.microsoft.com/office/drawing/2014/main" id="{BC541086-5254-46C4-8AC1-921B73870AA5}"/>
              </a:ext>
            </a:extLst>
          </p:cNvPr>
          <p:cNvSpPr txBox="1"/>
          <p:nvPr/>
        </p:nvSpPr>
        <p:spPr>
          <a:xfrm flipH="1">
            <a:off x="1685985" y="2042246"/>
            <a:ext cx="314503" cy="276999"/>
          </a:xfrm>
          <a:prstGeom prst="rect">
            <a:avLst/>
          </a:prstGeom>
          <a:noFill/>
        </p:spPr>
        <p:txBody>
          <a:bodyPr wrap="square" rtlCol="0">
            <a:spAutoFit/>
          </a:bodyPr>
          <a:lstStyle/>
          <a:p>
            <a:r>
              <a:rPr lang="es-ES" sz="1200" dirty="0"/>
              <a:t>I2</a:t>
            </a:r>
          </a:p>
        </p:txBody>
      </p:sp>
      <p:sp>
        <p:nvSpPr>
          <p:cNvPr id="25" name="CuadroTexto 24">
            <a:extLst>
              <a:ext uri="{FF2B5EF4-FFF2-40B4-BE49-F238E27FC236}">
                <a16:creationId xmlns:a16="http://schemas.microsoft.com/office/drawing/2014/main" id="{4E1A7325-7696-4894-AB85-8B26F3518B1D}"/>
              </a:ext>
            </a:extLst>
          </p:cNvPr>
          <p:cNvSpPr txBox="1"/>
          <p:nvPr/>
        </p:nvSpPr>
        <p:spPr>
          <a:xfrm flipH="1">
            <a:off x="3341631" y="2053173"/>
            <a:ext cx="420450" cy="276999"/>
          </a:xfrm>
          <a:prstGeom prst="rect">
            <a:avLst/>
          </a:prstGeom>
          <a:noFill/>
        </p:spPr>
        <p:txBody>
          <a:bodyPr wrap="square" rtlCol="0">
            <a:spAutoFit/>
          </a:bodyPr>
          <a:lstStyle/>
          <a:p>
            <a:r>
              <a:rPr lang="es-ES" sz="1200" dirty="0" err="1"/>
              <a:t>Isc</a:t>
            </a:r>
            <a:endParaRPr lang="es-ES" sz="1200" dirty="0"/>
          </a:p>
        </p:txBody>
      </p:sp>
      <p:cxnSp>
        <p:nvCxnSpPr>
          <p:cNvPr id="27" name="Conector recto de flecha 26">
            <a:extLst>
              <a:ext uri="{FF2B5EF4-FFF2-40B4-BE49-F238E27FC236}">
                <a16:creationId xmlns:a16="http://schemas.microsoft.com/office/drawing/2014/main" id="{DB6870C5-EC27-49E5-8A64-80795DC3D8FD}"/>
              </a:ext>
            </a:extLst>
          </p:cNvPr>
          <p:cNvCxnSpPr/>
          <p:nvPr/>
        </p:nvCxnSpPr>
        <p:spPr>
          <a:xfrm>
            <a:off x="3192575" y="1896455"/>
            <a:ext cx="0" cy="6845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Rectángulo 27">
                <a:extLst>
                  <a:ext uri="{FF2B5EF4-FFF2-40B4-BE49-F238E27FC236}">
                    <a16:creationId xmlns:a16="http://schemas.microsoft.com/office/drawing/2014/main" id="{29D58D05-37F2-47D8-9337-29241F403EEC}"/>
                  </a:ext>
                </a:extLst>
              </p:cNvPr>
              <p:cNvSpPr/>
              <p:nvPr/>
            </p:nvSpPr>
            <p:spPr>
              <a:xfrm>
                <a:off x="3895445" y="2393595"/>
                <a:ext cx="4074513" cy="523220"/>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s-ES" sz="1400" b="0" i="1" smtClean="0">
                          <a:latin typeface="Cambria Math" panose="02040503050406030204" pitchFamily="18" charset="0"/>
                        </a:rPr>
                        <m:t>𝑀𝑎𝑙𝑙𝑎</m:t>
                      </m:r>
                      <m:r>
                        <a:rPr lang="es-ES" sz="1400" b="0" i="1" smtClean="0">
                          <a:latin typeface="Cambria Math" panose="02040503050406030204" pitchFamily="18" charset="0"/>
                        </a:rPr>
                        <m:t>1:</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1</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𝑅</m:t>
                          </m:r>
                          <m:r>
                            <a:rPr lang="es-ES" sz="1400" b="0" i="1" smtClean="0">
                              <a:latin typeface="Cambria Math" panose="02040503050406030204" pitchFamily="18" charset="0"/>
                            </a:rPr>
                            <m:t>1</m:t>
                          </m:r>
                        </m:sub>
                      </m:sSub>
                      <m:r>
                        <a:rPr lang="es-ES" sz="1400" b="0" i="1" smtClean="0">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𝑅</m:t>
                          </m:r>
                          <m:r>
                            <a:rPr lang="es-ES" sz="1400" b="0" i="1" smtClean="0">
                              <a:latin typeface="Cambria Math" panose="02040503050406030204" pitchFamily="18" charset="0"/>
                            </a:rPr>
                            <m:t>2</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2</m:t>
                          </m:r>
                        </m:sub>
                      </m:sSub>
                      <m:r>
                        <a:rPr lang="es-ES" sz="1400" i="1">
                          <a:latin typeface="Cambria Math" panose="02040503050406030204" pitchFamily="18" charset="0"/>
                        </a:rPr>
                        <m:t>=0→</m:t>
                      </m:r>
                    </m:oMath>
                  </m:oMathPara>
                </a14:m>
                <a:endParaRPr lang="es-ES" sz="14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sz="1400" i="1">
                          <a:latin typeface="Cambria Math" panose="02040503050406030204" pitchFamily="18" charset="0"/>
                        </a:rPr>
                        <m:t>20−</m:t>
                      </m:r>
                      <m:sSub>
                        <m:sSubPr>
                          <m:ctrlPr>
                            <a:rPr lang="es-ES" sz="1400" i="1">
                              <a:latin typeface="Cambria Math" panose="02040503050406030204" pitchFamily="18" charset="0"/>
                            </a:rPr>
                          </m:ctrlPr>
                        </m:sSubPr>
                        <m:e>
                          <m:r>
                            <a:rPr lang="es-ES" sz="1400" i="1">
                              <a:latin typeface="Cambria Math" panose="02040503050406030204" pitchFamily="18" charset="0"/>
                            </a:rPr>
                            <m:t>𝐼</m:t>
                          </m:r>
                        </m:e>
                        <m:sub>
                          <m:r>
                            <a:rPr lang="es-ES" sz="1400" i="1">
                              <a:latin typeface="Cambria Math" panose="02040503050406030204" pitchFamily="18" charset="0"/>
                            </a:rPr>
                            <m:t>1</m:t>
                          </m:r>
                        </m:sub>
                      </m:sSub>
                      <m:r>
                        <a:rPr lang="es-ES" sz="1400" i="1">
                          <a:latin typeface="Cambria Math" panose="02040503050406030204" pitchFamily="18" charset="0"/>
                        </a:rPr>
                        <m:t>𝑅</m:t>
                      </m:r>
                      <m:r>
                        <a:rPr lang="es-ES" sz="1400" b="0" i="1" smtClean="0">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𝐼</m:t>
                          </m:r>
                        </m:e>
                        <m:sub>
                          <m:r>
                            <a:rPr lang="es-ES" sz="1400" b="0" i="1" smtClean="0">
                              <a:latin typeface="Cambria Math" panose="02040503050406030204" pitchFamily="18" charset="0"/>
                            </a:rPr>
                            <m:t>2</m:t>
                          </m:r>
                        </m:sub>
                      </m:sSub>
                      <m:r>
                        <a:rPr lang="es-ES" sz="1400" i="1">
                          <a:latin typeface="Cambria Math" panose="02040503050406030204" pitchFamily="18" charset="0"/>
                        </a:rPr>
                        <m:t>𝑅</m:t>
                      </m:r>
                      <m:r>
                        <a:rPr lang="es-ES" sz="1400" i="1">
                          <a:latin typeface="Cambria Math" panose="02040503050406030204" pitchFamily="18" charset="0"/>
                        </a:rPr>
                        <m:t>−80=0→−</m:t>
                      </m:r>
                      <m:sSub>
                        <m:sSubPr>
                          <m:ctrlPr>
                            <a:rPr lang="es-ES" sz="1400" i="1">
                              <a:latin typeface="Cambria Math" panose="02040503050406030204" pitchFamily="18" charset="0"/>
                            </a:rPr>
                          </m:ctrlPr>
                        </m:sSubPr>
                        <m:e>
                          <m:r>
                            <a:rPr lang="es-ES" sz="1400" i="1">
                              <a:latin typeface="Cambria Math" panose="02040503050406030204" pitchFamily="18" charset="0"/>
                            </a:rPr>
                            <m:t>𝐼</m:t>
                          </m:r>
                        </m:e>
                        <m:sub>
                          <m:r>
                            <a:rPr lang="es-ES" sz="1400" i="1">
                              <a:latin typeface="Cambria Math" panose="02040503050406030204" pitchFamily="18" charset="0"/>
                            </a:rPr>
                            <m:t>1</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𝐼</m:t>
                          </m:r>
                        </m:e>
                        <m:sub>
                          <m:r>
                            <a:rPr lang="es-ES" sz="1400" i="1">
                              <a:latin typeface="Cambria Math" panose="02040503050406030204" pitchFamily="18" charset="0"/>
                            </a:rPr>
                            <m:t>2</m:t>
                          </m:r>
                        </m:sub>
                      </m:sSub>
                      <m:r>
                        <a:rPr lang="es-ES" sz="1400" i="1">
                          <a:latin typeface="Cambria Math" panose="02040503050406030204" pitchFamily="18" charset="0"/>
                        </a:rPr>
                        <m:t>−</m:t>
                      </m:r>
                      <m:r>
                        <a:rPr lang="es-ES" sz="1400" b="0" i="1" smtClean="0">
                          <a:latin typeface="Cambria Math" panose="02040503050406030204" pitchFamily="18" charset="0"/>
                        </a:rPr>
                        <m:t>6</m:t>
                      </m:r>
                      <m:r>
                        <a:rPr lang="es-ES" sz="1400" i="1">
                          <a:latin typeface="Cambria Math" panose="02040503050406030204" pitchFamily="18" charset="0"/>
                        </a:rPr>
                        <m:t>0=0</m:t>
                      </m:r>
                    </m:oMath>
                  </m:oMathPara>
                </a14:m>
                <a:endParaRPr lang="es-ES" sz="1400" dirty="0"/>
              </a:p>
            </p:txBody>
          </p:sp>
        </mc:Choice>
        <mc:Fallback xmlns="">
          <p:sp>
            <p:nvSpPr>
              <p:cNvPr id="28" name="Rectángulo 27">
                <a:extLst>
                  <a:ext uri="{FF2B5EF4-FFF2-40B4-BE49-F238E27FC236}">
                    <a16:creationId xmlns:a16="http://schemas.microsoft.com/office/drawing/2014/main" id="{29D58D05-37F2-47D8-9337-29241F403EEC}"/>
                  </a:ext>
                </a:extLst>
              </p:cNvPr>
              <p:cNvSpPr>
                <a:spLocks noRot="1" noChangeAspect="1" noMove="1" noResize="1" noEditPoints="1" noAdjustHandles="1" noChangeArrowheads="1" noChangeShapeType="1" noTextEdit="1"/>
              </p:cNvSpPr>
              <p:nvPr/>
            </p:nvSpPr>
            <p:spPr>
              <a:xfrm>
                <a:off x="3895445" y="2393595"/>
                <a:ext cx="4074513" cy="523220"/>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9" name="Rectángulo 28">
                <a:extLst>
                  <a:ext uri="{FF2B5EF4-FFF2-40B4-BE49-F238E27FC236}">
                    <a16:creationId xmlns:a16="http://schemas.microsoft.com/office/drawing/2014/main" id="{2D33CB2D-CD71-41B3-9AA8-043087C78220}"/>
                  </a:ext>
                </a:extLst>
              </p:cNvPr>
              <p:cNvSpPr/>
              <p:nvPr/>
            </p:nvSpPr>
            <p:spPr>
              <a:xfrm>
                <a:off x="3912885" y="3067409"/>
                <a:ext cx="4539320" cy="523220"/>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s-ES" sz="1400" b="0" i="1" smtClean="0">
                          <a:latin typeface="Cambria Math" panose="02040503050406030204" pitchFamily="18" charset="0"/>
                        </a:rPr>
                        <m:t>𝑀𝑎𝑙𝑙𝑎</m:t>
                      </m:r>
                      <m:r>
                        <a:rPr lang="es-ES" sz="1400" b="0" i="1" smtClean="0">
                          <a:latin typeface="Cambria Math" panose="02040503050406030204" pitchFamily="18" charset="0"/>
                        </a:rPr>
                        <m:t>2:</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1</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𝑅</m:t>
                          </m:r>
                          <m:r>
                            <a:rPr lang="es-ES" sz="1400" b="0" i="1" smtClean="0">
                              <a:latin typeface="Cambria Math" panose="02040503050406030204" pitchFamily="18" charset="0"/>
                            </a:rPr>
                            <m:t>1</m:t>
                          </m:r>
                        </m:sub>
                      </m:sSub>
                      <m:r>
                        <a:rPr lang="es-ES" sz="1400" b="0" i="1" smtClean="0">
                          <a:latin typeface="Cambria Math" panose="02040503050406030204" pitchFamily="18" charset="0"/>
                        </a:rPr>
                        <m:t>+2</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𝐼</m:t>
                          </m:r>
                        </m:e>
                        <m:sub>
                          <m:r>
                            <a:rPr lang="es-ES" sz="1400" b="0" i="1" smtClean="0">
                              <a:latin typeface="Cambria Math" panose="02040503050406030204" pitchFamily="18" charset="0"/>
                            </a:rPr>
                            <m:t>1</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b="0" i="1" smtClean="0">
                              <a:latin typeface="Cambria Math" panose="02040503050406030204" pitchFamily="18" charset="0"/>
                            </a:rPr>
                            <m:t>𝑅</m:t>
                          </m:r>
                          <m:r>
                            <a:rPr lang="es-ES" sz="1400" b="0" i="1" smtClean="0">
                              <a:latin typeface="Cambria Math" panose="02040503050406030204" pitchFamily="18" charset="0"/>
                            </a:rPr>
                            <m:t>3</m:t>
                          </m:r>
                        </m:sub>
                      </m:sSub>
                      <m:r>
                        <a:rPr lang="es-ES" sz="1400" i="1">
                          <a:latin typeface="Cambria Math" panose="02040503050406030204" pitchFamily="18" charset="0"/>
                        </a:rPr>
                        <m:t>=0→</m:t>
                      </m:r>
                    </m:oMath>
                  </m:oMathPara>
                </a14:m>
                <a:endParaRPr lang="es-ES" sz="140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sz="1400" i="1">
                          <a:latin typeface="Cambria Math" panose="02040503050406030204" pitchFamily="18" charset="0"/>
                        </a:rPr>
                        <m:t>20−</m:t>
                      </m:r>
                      <m:sSub>
                        <m:sSubPr>
                          <m:ctrlPr>
                            <a:rPr lang="es-ES" sz="1400" i="1">
                              <a:latin typeface="Cambria Math" panose="02040503050406030204" pitchFamily="18" charset="0"/>
                            </a:rPr>
                          </m:ctrlPr>
                        </m:sSubPr>
                        <m:e>
                          <m:r>
                            <a:rPr lang="es-ES" sz="1400" i="1">
                              <a:latin typeface="Cambria Math" panose="02040503050406030204" pitchFamily="18" charset="0"/>
                            </a:rPr>
                            <m:t>𝐼</m:t>
                          </m:r>
                        </m:e>
                        <m:sub>
                          <m:r>
                            <a:rPr lang="es-ES" sz="1400" i="1">
                              <a:latin typeface="Cambria Math" panose="02040503050406030204" pitchFamily="18" charset="0"/>
                            </a:rPr>
                            <m:t>1</m:t>
                          </m:r>
                        </m:sub>
                      </m:sSub>
                      <m:r>
                        <a:rPr lang="es-ES" sz="1400" i="1">
                          <a:latin typeface="Cambria Math" panose="02040503050406030204" pitchFamily="18" charset="0"/>
                        </a:rPr>
                        <m:t>𝑅</m:t>
                      </m:r>
                      <m:r>
                        <a:rPr lang="es-ES" sz="1400" b="0" i="1" smtClean="0">
                          <a:latin typeface="Cambria Math" panose="02040503050406030204" pitchFamily="18" charset="0"/>
                        </a:rPr>
                        <m:t>+2</m:t>
                      </m:r>
                      <m:sSub>
                        <m:sSubPr>
                          <m:ctrlPr>
                            <a:rPr lang="es-ES" sz="1400" i="1">
                              <a:latin typeface="Cambria Math" panose="02040503050406030204" pitchFamily="18" charset="0"/>
                            </a:rPr>
                          </m:ctrlPr>
                        </m:sSubPr>
                        <m:e>
                          <m:r>
                            <a:rPr lang="es-ES" sz="1400" i="1">
                              <a:latin typeface="Cambria Math" panose="02040503050406030204" pitchFamily="18" charset="0"/>
                            </a:rPr>
                            <m:t>𝐼</m:t>
                          </m:r>
                        </m:e>
                        <m:sub>
                          <m:r>
                            <a:rPr lang="es-ES" sz="1400" b="0" i="1" smtClean="0">
                              <a:latin typeface="Cambria Math" panose="02040503050406030204" pitchFamily="18" charset="0"/>
                            </a:rPr>
                            <m:t>1</m:t>
                          </m:r>
                        </m:sub>
                      </m:sSub>
                      <m:r>
                        <a:rPr lang="es-ES" sz="1400" i="1">
                          <a:latin typeface="Cambria Math" panose="02040503050406030204" pitchFamily="18" charset="0"/>
                        </a:rPr>
                        <m:t>−</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𝐼</m:t>
                          </m:r>
                        </m:e>
                        <m:sub>
                          <m:r>
                            <a:rPr lang="es-ES" sz="1400" b="0" i="1" smtClean="0">
                              <a:latin typeface="Cambria Math" panose="02040503050406030204" pitchFamily="18" charset="0"/>
                            </a:rPr>
                            <m:t>𝑠𝑐</m:t>
                          </m:r>
                        </m:sub>
                      </m:sSub>
                      <m:r>
                        <a:rPr lang="es-ES" sz="1400" b="0" i="1" smtClean="0">
                          <a:latin typeface="Cambria Math" panose="02040503050406030204" pitchFamily="18" charset="0"/>
                        </a:rPr>
                        <m:t>𝑅</m:t>
                      </m:r>
                      <m:r>
                        <a:rPr lang="es-ES" sz="1400" i="1">
                          <a:latin typeface="Cambria Math" panose="02040503050406030204" pitchFamily="18" charset="0"/>
                        </a:rPr>
                        <m:t>=0</m:t>
                      </m:r>
                      <m:r>
                        <a:rPr lang="es-ES" sz="1400" b="0" i="1" smtClean="0">
                          <a:latin typeface="Cambria Math" panose="02040503050406030204" pitchFamily="18" charset="0"/>
                        </a:rPr>
                        <m:t>→</m:t>
                      </m:r>
                      <m:r>
                        <a:rPr lang="es-ES" sz="1400" i="1">
                          <a:latin typeface="Cambria Math" panose="02040503050406030204" pitchFamily="18" charset="0"/>
                        </a:rPr>
                        <m:t>20−</m:t>
                      </m:r>
                      <m:sSub>
                        <m:sSubPr>
                          <m:ctrlPr>
                            <a:rPr lang="es-ES" sz="1400" i="1">
                              <a:latin typeface="Cambria Math" panose="02040503050406030204" pitchFamily="18" charset="0"/>
                            </a:rPr>
                          </m:ctrlPr>
                        </m:sSubPr>
                        <m:e>
                          <m:r>
                            <a:rPr lang="es-ES" sz="1400" i="1">
                              <a:latin typeface="Cambria Math" panose="02040503050406030204" pitchFamily="18" charset="0"/>
                            </a:rPr>
                            <m:t>𝐼</m:t>
                          </m:r>
                        </m:e>
                        <m:sub>
                          <m:r>
                            <a:rPr lang="es-ES" sz="1400" i="1">
                              <a:latin typeface="Cambria Math" panose="02040503050406030204" pitchFamily="18" charset="0"/>
                            </a:rPr>
                            <m:t>1</m:t>
                          </m:r>
                        </m:sub>
                      </m:sSub>
                      <m:r>
                        <a:rPr lang="es-ES" sz="1400" i="1">
                          <a:latin typeface="Cambria Math" panose="02040503050406030204" pitchFamily="18" charset="0"/>
                        </a:rPr>
                        <m:t>+</m:t>
                      </m:r>
                      <m:r>
                        <a:rPr lang="es-ES" sz="1400" b="0" i="1" smtClean="0">
                          <a:latin typeface="Cambria Math" panose="02040503050406030204" pitchFamily="18" charset="0"/>
                        </a:rPr>
                        <m:t>2</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𝐼</m:t>
                          </m:r>
                        </m:e>
                        <m:sub>
                          <m:r>
                            <a:rPr lang="es-ES" sz="1400" b="0" i="1" smtClean="0">
                              <a:latin typeface="Cambria Math" panose="02040503050406030204" pitchFamily="18" charset="0"/>
                            </a:rPr>
                            <m:t>1</m:t>
                          </m:r>
                        </m:sub>
                      </m:sSub>
                      <m:r>
                        <a:rPr lang="es-ES" sz="1400" i="1">
                          <a:latin typeface="Cambria Math" panose="02040503050406030204" pitchFamily="18" charset="0"/>
                        </a:rPr>
                        <m:t>−</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𝐼</m:t>
                          </m:r>
                        </m:e>
                        <m:sub>
                          <m:r>
                            <a:rPr lang="es-ES" sz="1400" b="0" i="1" smtClean="0">
                              <a:latin typeface="Cambria Math" panose="02040503050406030204" pitchFamily="18" charset="0"/>
                            </a:rPr>
                            <m:t>𝑠𝑐</m:t>
                          </m:r>
                        </m:sub>
                      </m:sSub>
                      <m:r>
                        <a:rPr lang="es-ES" sz="1400" i="1">
                          <a:latin typeface="Cambria Math" panose="02040503050406030204" pitchFamily="18" charset="0"/>
                        </a:rPr>
                        <m:t>=0</m:t>
                      </m:r>
                    </m:oMath>
                  </m:oMathPara>
                </a14:m>
                <a:endParaRPr lang="es-ES" sz="1400" dirty="0"/>
              </a:p>
            </p:txBody>
          </p:sp>
        </mc:Choice>
        <mc:Fallback xmlns="">
          <p:sp>
            <p:nvSpPr>
              <p:cNvPr id="29" name="Rectángulo 28">
                <a:extLst>
                  <a:ext uri="{FF2B5EF4-FFF2-40B4-BE49-F238E27FC236}">
                    <a16:creationId xmlns:a16="http://schemas.microsoft.com/office/drawing/2014/main" id="{2D33CB2D-CD71-41B3-9AA8-043087C78220}"/>
                  </a:ext>
                </a:extLst>
              </p:cNvPr>
              <p:cNvSpPr>
                <a:spLocks noRot="1" noChangeAspect="1" noMove="1" noResize="1" noEditPoints="1" noAdjustHandles="1" noChangeArrowheads="1" noChangeShapeType="1" noTextEdit="1"/>
              </p:cNvSpPr>
              <p:nvPr/>
            </p:nvSpPr>
            <p:spPr>
              <a:xfrm>
                <a:off x="3912885" y="3067409"/>
                <a:ext cx="4539320" cy="523220"/>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0" name="Rectángulo 29">
                <a:extLst>
                  <a:ext uri="{FF2B5EF4-FFF2-40B4-BE49-F238E27FC236}">
                    <a16:creationId xmlns:a16="http://schemas.microsoft.com/office/drawing/2014/main" id="{16F844A3-5EEB-425A-ABA8-65490258D783}"/>
                  </a:ext>
                </a:extLst>
              </p:cNvPr>
              <p:cNvSpPr/>
              <p:nvPr/>
            </p:nvSpPr>
            <p:spPr>
              <a:xfrm>
                <a:off x="231596" y="3719497"/>
                <a:ext cx="5794856" cy="307777"/>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s-ES" sz="1400" b="0" i="1" smtClean="0">
                          <a:latin typeface="Cambria Math" panose="02040503050406030204" pitchFamily="18" charset="0"/>
                        </a:rPr>
                        <m:t>𝑀𝑎𝑙𝑙𝑎</m:t>
                      </m:r>
                      <m:r>
                        <a:rPr lang="es-ES" sz="1400" b="0" i="1" smtClean="0">
                          <a:latin typeface="Cambria Math" panose="02040503050406030204" pitchFamily="18" charset="0"/>
                        </a:rPr>
                        <m:t>1: −</m:t>
                      </m:r>
                      <m:sSub>
                        <m:sSubPr>
                          <m:ctrlPr>
                            <a:rPr lang="es-ES" sz="1400" i="1">
                              <a:latin typeface="Cambria Math" panose="02040503050406030204" pitchFamily="18" charset="0"/>
                            </a:rPr>
                          </m:ctrlPr>
                        </m:sSubPr>
                        <m:e>
                          <m:r>
                            <a:rPr lang="es-ES" sz="1400" i="1">
                              <a:latin typeface="Cambria Math" panose="02040503050406030204" pitchFamily="18" charset="0"/>
                            </a:rPr>
                            <m:t>𝐼</m:t>
                          </m:r>
                        </m:e>
                        <m:sub>
                          <m:r>
                            <a:rPr lang="es-ES" sz="1400" i="1">
                              <a:latin typeface="Cambria Math" panose="02040503050406030204" pitchFamily="18" charset="0"/>
                            </a:rPr>
                            <m:t>1</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𝐼</m:t>
                          </m:r>
                        </m:e>
                        <m:sub>
                          <m:r>
                            <a:rPr lang="es-ES" sz="1400" i="1">
                              <a:latin typeface="Cambria Math" panose="02040503050406030204" pitchFamily="18" charset="0"/>
                            </a:rPr>
                            <m:t>2</m:t>
                          </m:r>
                        </m:sub>
                      </m:sSub>
                      <m:r>
                        <a:rPr lang="es-ES" sz="1400" i="1">
                          <a:latin typeface="Cambria Math" panose="02040503050406030204" pitchFamily="18" charset="0"/>
                        </a:rPr>
                        <m:t>−</m:t>
                      </m:r>
                      <m:r>
                        <a:rPr lang="es-ES" sz="1400" b="0" i="1" smtClean="0">
                          <a:latin typeface="Cambria Math" panose="02040503050406030204" pitchFamily="18" charset="0"/>
                        </a:rPr>
                        <m:t>6</m:t>
                      </m:r>
                      <m:r>
                        <a:rPr lang="es-ES" sz="1400" i="1">
                          <a:latin typeface="Cambria Math" panose="02040503050406030204" pitchFamily="18" charset="0"/>
                        </a:rPr>
                        <m:t>0=0</m:t>
                      </m:r>
                      <m:r>
                        <a:rPr lang="es-ES" sz="1400" b="0" i="1" smtClean="0">
                          <a:latin typeface="Cambria Math" panose="02040503050406030204" pitchFamily="18" charset="0"/>
                        </a:rPr>
                        <m:t>→−60</m:t>
                      </m:r>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𝐼</m:t>
                          </m:r>
                        </m:e>
                        <m:sub>
                          <m:r>
                            <a:rPr lang="es-ES" sz="1400" i="1">
                              <a:latin typeface="Cambria Math" panose="02040503050406030204" pitchFamily="18" charset="0"/>
                            </a:rPr>
                            <m:t>1</m:t>
                          </m:r>
                        </m:sub>
                      </m:sSub>
                      <m:r>
                        <a:rPr lang="es-ES" sz="1400" i="1">
                          <a:latin typeface="Cambria Math" panose="02040503050406030204" pitchFamily="18" charset="0"/>
                        </a:rPr>
                        <m:t>+</m:t>
                      </m:r>
                      <m:d>
                        <m:dPr>
                          <m:ctrlPr>
                            <a:rPr lang="es-ES" sz="1400" b="0" i="1" smtClean="0">
                              <a:latin typeface="Cambria Math" panose="02040503050406030204" pitchFamily="18" charset="0"/>
                            </a:rPr>
                          </m:ctrlPr>
                        </m:dPr>
                        <m:e>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𝐼</m:t>
                              </m:r>
                            </m:e>
                            <m:sub>
                              <m:r>
                                <a:rPr lang="es-ES" sz="1400" b="0" i="1" smtClean="0">
                                  <a:latin typeface="Cambria Math" panose="02040503050406030204" pitchFamily="18" charset="0"/>
                                </a:rPr>
                                <m:t>𝑠𝑐</m:t>
                              </m:r>
                            </m:sub>
                          </m:sSub>
                          <m:r>
                            <a:rPr lang="es-ES" sz="1400" b="0" i="1" smtClean="0">
                              <a:latin typeface="Cambria Math" panose="02040503050406030204" pitchFamily="18" charset="0"/>
                            </a:rPr>
                            <m:t>−</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𝐼</m:t>
                              </m:r>
                            </m:e>
                            <m:sub>
                              <m:r>
                                <a:rPr lang="es-ES" sz="1400" b="0" i="1" smtClean="0">
                                  <a:latin typeface="Cambria Math" panose="02040503050406030204" pitchFamily="18" charset="0"/>
                                </a:rPr>
                                <m:t>1</m:t>
                              </m:r>
                            </m:sub>
                          </m:sSub>
                        </m:e>
                      </m:d>
                      <m:r>
                        <a:rPr lang="es-ES" sz="1400" i="1">
                          <a:latin typeface="Cambria Math" panose="02040503050406030204" pitchFamily="18" charset="0"/>
                        </a:rPr>
                        <m:t>=0</m:t>
                      </m:r>
                      <m:r>
                        <a:rPr lang="es-ES" sz="1400" b="0" i="1" smtClean="0">
                          <a:latin typeface="Cambria Math" panose="02040503050406030204" pitchFamily="18" charset="0"/>
                        </a:rPr>
                        <m:t>→60=</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𝐼</m:t>
                          </m:r>
                        </m:e>
                        <m:sub>
                          <m:r>
                            <a:rPr lang="es-ES" sz="1400" b="0" i="1" smtClean="0">
                              <a:latin typeface="Cambria Math" panose="02040503050406030204" pitchFamily="18" charset="0"/>
                            </a:rPr>
                            <m:t>𝑠𝑐</m:t>
                          </m:r>
                        </m:sub>
                      </m:sSub>
                      <m:r>
                        <a:rPr lang="es-ES" sz="1400" b="0" i="1" smtClean="0">
                          <a:latin typeface="Cambria Math" panose="02040503050406030204" pitchFamily="18" charset="0"/>
                        </a:rPr>
                        <m:t>−2</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𝐼</m:t>
                          </m:r>
                        </m:e>
                        <m:sub>
                          <m:r>
                            <a:rPr lang="es-ES" sz="1400" b="0" i="1" smtClean="0">
                              <a:latin typeface="Cambria Math" panose="02040503050406030204" pitchFamily="18" charset="0"/>
                            </a:rPr>
                            <m:t>1</m:t>
                          </m:r>
                        </m:sub>
                      </m:sSub>
                    </m:oMath>
                  </m:oMathPara>
                </a14:m>
                <a:endParaRPr lang="es-ES" sz="1400" dirty="0"/>
              </a:p>
            </p:txBody>
          </p:sp>
        </mc:Choice>
        <mc:Fallback xmlns="">
          <p:sp>
            <p:nvSpPr>
              <p:cNvPr id="30" name="Rectángulo 29">
                <a:extLst>
                  <a:ext uri="{FF2B5EF4-FFF2-40B4-BE49-F238E27FC236}">
                    <a16:creationId xmlns:a16="http://schemas.microsoft.com/office/drawing/2014/main" id="{16F844A3-5EEB-425A-ABA8-65490258D783}"/>
                  </a:ext>
                </a:extLst>
              </p:cNvPr>
              <p:cNvSpPr>
                <a:spLocks noRot="1" noChangeAspect="1" noMove="1" noResize="1" noEditPoints="1" noAdjustHandles="1" noChangeArrowheads="1" noChangeShapeType="1" noTextEdit="1"/>
              </p:cNvSpPr>
              <p:nvPr/>
            </p:nvSpPr>
            <p:spPr>
              <a:xfrm>
                <a:off x="231596" y="3719497"/>
                <a:ext cx="5794856" cy="307777"/>
              </a:xfrm>
              <a:prstGeom prst="rect">
                <a:avLst/>
              </a:prstGeom>
              <a:blipFill>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1" name="Rectángulo 30">
                <a:extLst>
                  <a:ext uri="{FF2B5EF4-FFF2-40B4-BE49-F238E27FC236}">
                    <a16:creationId xmlns:a16="http://schemas.microsoft.com/office/drawing/2014/main" id="{C0FF2836-5D21-4453-BA5E-B8C1A868453B}"/>
                  </a:ext>
                </a:extLst>
              </p:cNvPr>
              <p:cNvSpPr/>
              <p:nvPr/>
            </p:nvSpPr>
            <p:spPr>
              <a:xfrm>
                <a:off x="277596" y="4158606"/>
                <a:ext cx="3995517" cy="307777"/>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s-ES" sz="1400" b="0" i="1" smtClean="0">
                          <a:latin typeface="Cambria Math" panose="02040503050406030204" pitchFamily="18" charset="0"/>
                        </a:rPr>
                        <m:t>𝑀𝑎𝑙𝑙𝑎</m:t>
                      </m:r>
                      <m:r>
                        <a:rPr lang="es-ES" sz="1400" b="0" i="1" smtClean="0">
                          <a:latin typeface="Cambria Math" panose="02040503050406030204" pitchFamily="18" charset="0"/>
                        </a:rPr>
                        <m:t>2: 20−</m:t>
                      </m:r>
                      <m:sSub>
                        <m:sSubPr>
                          <m:ctrlPr>
                            <a:rPr lang="es-ES" sz="1400" i="1">
                              <a:latin typeface="Cambria Math" panose="02040503050406030204" pitchFamily="18" charset="0"/>
                            </a:rPr>
                          </m:ctrlPr>
                        </m:sSubPr>
                        <m:e>
                          <m:r>
                            <a:rPr lang="es-ES" sz="1400" i="1">
                              <a:latin typeface="Cambria Math" panose="02040503050406030204" pitchFamily="18" charset="0"/>
                            </a:rPr>
                            <m:t>𝐼</m:t>
                          </m:r>
                        </m:e>
                        <m:sub>
                          <m:r>
                            <a:rPr lang="es-ES" sz="1400" i="1">
                              <a:latin typeface="Cambria Math" panose="02040503050406030204" pitchFamily="18" charset="0"/>
                            </a:rPr>
                            <m:t>1</m:t>
                          </m:r>
                        </m:sub>
                      </m:sSub>
                      <m:r>
                        <a:rPr lang="es-ES" sz="1400" i="1">
                          <a:latin typeface="Cambria Math" panose="02040503050406030204" pitchFamily="18" charset="0"/>
                        </a:rPr>
                        <m:t>+</m:t>
                      </m:r>
                      <m:r>
                        <a:rPr lang="es-ES" sz="1400" b="0" i="1" smtClean="0">
                          <a:latin typeface="Cambria Math" panose="02040503050406030204" pitchFamily="18" charset="0"/>
                        </a:rPr>
                        <m:t>2</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𝐼</m:t>
                          </m:r>
                        </m:e>
                        <m:sub>
                          <m:r>
                            <a:rPr lang="es-ES" sz="1400" b="0" i="1" smtClean="0">
                              <a:latin typeface="Cambria Math" panose="02040503050406030204" pitchFamily="18" charset="0"/>
                            </a:rPr>
                            <m:t>1</m:t>
                          </m:r>
                        </m:sub>
                      </m:sSub>
                      <m:r>
                        <a:rPr lang="es-ES" sz="1400" i="1">
                          <a:latin typeface="Cambria Math" panose="02040503050406030204" pitchFamily="18" charset="0"/>
                        </a:rPr>
                        <m:t>−</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𝐼</m:t>
                          </m:r>
                        </m:e>
                        <m:sub>
                          <m:r>
                            <a:rPr lang="es-ES" sz="1400" b="0" i="1" smtClean="0">
                              <a:latin typeface="Cambria Math" panose="02040503050406030204" pitchFamily="18" charset="0"/>
                            </a:rPr>
                            <m:t>𝑠𝑐</m:t>
                          </m:r>
                        </m:sub>
                      </m:sSub>
                      <m:r>
                        <a:rPr lang="es-ES" sz="1400" i="1">
                          <a:latin typeface="Cambria Math" panose="02040503050406030204" pitchFamily="18" charset="0"/>
                        </a:rPr>
                        <m:t>=0</m:t>
                      </m:r>
                      <m:r>
                        <a:rPr lang="es-ES" sz="1400" b="0" i="1" smtClean="0">
                          <a:latin typeface="Cambria Math" panose="02040503050406030204" pitchFamily="18" charset="0"/>
                        </a:rPr>
                        <m:t>→20=</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𝐼</m:t>
                          </m:r>
                        </m:e>
                        <m:sub>
                          <m:r>
                            <a:rPr lang="es-ES" sz="1400" b="0" i="1" smtClean="0">
                              <a:latin typeface="Cambria Math" panose="02040503050406030204" pitchFamily="18" charset="0"/>
                            </a:rPr>
                            <m:t>𝑠𝑐</m:t>
                          </m:r>
                        </m:sub>
                      </m:sSub>
                      <m:r>
                        <a:rPr lang="es-ES" sz="1400" b="0" i="1" smtClean="0">
                          <a:latin typeface="Cambria Math" panose="02040503050406030204" pitchFamily="18" charset="0"/>
                        </a:rPr>
                        <m:t>−</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𝐼</m:t>
                          </m:r>
                        </m:e>
                        <m:sub>
                          <m:r>
                            <a:rPr lang="es-ES" sz="1400" b="0" i="1" smtClean="0">
                              <a:latin typeface="Cambria Math" panose="02040503050406030204" pitchFamily="18" charset="0"/>
                            </a:rPr>
                            <m:t>1</m:t>
                          </m:r>
                        </m:sub>
                      </m:sSub>
                    </m:oMath>
                  </m:oMathPara>
                </a14:m>
                <a:endParaRPr lang="es-ES" sz="1400" dirty="0"/>
              </a:p>
            </p:txBody>
          </p:sp>
        </mc:Choice>
        <mc:Fallback xmlns="">
          <p:sp>
            <p:nvSpPr>
              <p:cNvPr id="31" name="Rectángulo 30">
                <a:extLst>
                  <a:ext uri="{FF2B5EF4-FFF2-40B4-BE49-F238E27FC236}">
                    <a16:creationId xmlns:a16="http://schemas.microsoft.com/office/drawing/2014/main" id="{C0FF2836-5D21-4453-BA5E-B8C1A868453B}"/>
                  </a:ext>
                </a:extLst>
              </p:cNvPr>
              <p:cNvSpPr>
                <a:spLocks noRot="1" noChangeAspect="1" noMove="1" noResize="1" noEditPoints="1" noAdjustHandles="1" noChangeArrowheads="1" noChangeShapeType="1" noTextEdit="1"/>
              </p:cNvSpPr>
              <p:nvPr/>
            </p:nvSpPr>
            <p:spPr>
              <a:xfrm>
                <a:off x="277596" y="4158606"/>
                <a:ext cx="3995517" cy="307777"/>
              </a:xfrm>
              <a:prstGeom prst="rect">
                <a:avLst/>
              </a:prstGeom>
              <a:blipFill>
                <a:blip r:embed="rId7"/>
                <a:stretch>
                  <a:fillRect/>
                </a:stretch>
              </a:blipFill>
            </p:spPr>
            <p:txBody>
              <a:bodyPr/>
              <a:lstStyle/>
              <a:p>
                <a:r>
                  <a:rPr lang="es-ES">
                    <a:noFill/>
                  </a:rPr>
                  <a:t> </a:t>
                </a:r>
              </a:p>
            </p:txBody>
          </p:sp>
        </mc:Fallback>
      </mc:AlternateContent>
      <p:sp>
        <p:nvSpPr>
          <p:cNvPr id="32" name="Cerrar llave 31">
            <a:extLst>
              <a:ext uri="{FF2B5EF4-FFF2-40B4-BE49-F238E27FC236}">
                <a16:creationId xmlns:a16="http://schemas.microsoft.com/office/drawing/2014/main" id="{B1D7C989-38F4-4C7C-A3FA-FF1D109A8B72}"/>
              </a:ext>
            </a:extLst>
          </p:cNvPr>
          <p:cNvSpPr/>
          <p:nvPr/>
        </p:nvSpPr>
        <p:spPr>
          <a:xfrm>
            <a:off x="5932701" y="3775617"/>
            <a:ext cx="271894" cy="690766"/>
          </a:xfrm>
          <a:prstGeom prst="rightBrace">
            <a:avLst>
              <a:gd name="adj1" fmla="val 46208"/>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33" name="Rectángulo 32">
                <a:extLst>
                  <a:ext uri="{FF2B5EF4-FFF2-40B4-BE49-F238E27FC236}">
                    <a16:creationId xmlns:a16="http://schemas.microsoft.com/office/drawing/2014/main" id="{86E2558E-DE21-4351-9762-ABBF41FAC5B7}"/>
                  </a:ext>
                </a:extLst>
              </p:cNvPr>
              <p:cNvSpPr/>
              <p:nvPr/>
            </p:nvSpPr>
            <p:spPr>
              <a:xfrm>
                <a:off x="6234614" y="3967111"/>
                <a:ext cx="2909386" cy="307777"/>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r>
                        <a:rPr lang="es-ES" sz="1400" b="0" i="1" smtClean="0">
                          <a:latin typeface="Cambria Math" panose="02040503050406030204" pitchFamily="18" charset="0"/>
                        </a:rPr>
                        <m:t>60−20=−2</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𝐼</m:t>
                          </m:r>
                        </m:e>
                        <m:sub>
                          <m:r>
                            <a:rPr lang="es-ES" sz="1400" b="0" i="1" smtClean="0">
                              <a:latin typeface="Cambria Math" panose="02040503050406030204" pitchFamily="18" charset="0"/>
                            </a:rPr>
                            <m:t>1</m:t>
                          </m:r>
                        </m:sub>
                      </m:sSub>
                      <m:r>
                        <a:rPr lang="es-ES" sz="1400" b="0" i="1" smtClean="0">
                          <a:latin typeface="Cambria Math" panose="02040503050406030204" pitchFamily="18" charset="0"/>
                        </a:rPr>
                        <m:t>+</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𝐼</m:t>
                          </m:r>
                        </m:e>
                        <m:sub>
                          <m:r>
                            <a:rPr lang="es-ES" sz="1400" b="0" i="1" smtClean="0">
                              <a:latin typeface="Cambria Math" panose="02040503050406030204" pitchFamily="18" charset="0"/>
                            </a:rPr>
                            <m:t>1</m:t>
                          </m:r>
                        </m:sub>
                      </m:sSub>
                      <m:r>
                        <a:rPr lang="es-ES" sz="1400" b="0" i="1" smtClean="0">
                          <a:latin typeface="Cambria Math" panose="02040503050406030204" pitchFamily="18" charset="0"/>
                        </a:rPr>
                        <m:t>→</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𝐼</m:t>
                          </m:r>
                        </m:e>
                        <m:sub>
                          <m:r>
                            <a:rPr lang="es-ES" sz="1400" b="0" i="1" smtClean="0">
                              <a:latin typeface="Cambria Math" panose="02040503050406030204" pitchFamily="18" charset="0"/>
                            </a:rPr>
                            <m:t>1</m:t>
                          </m:r>
                        </m:sub>
                      </m:sSub>
                      <m:r>
                        <a:rPr lang="es-ES" sz="1400" b="0" i="1" smtClean="0">
                          <a:latin typeface="Cambria Math" panose="02040503050406030204" pitchFamily="18" charset="0"/>
                        </a:rPr>
                        <m:t>=−40 </m:t>
                      </m:r>
                      <m:r>
                        <a:rPr lang="es-ES" sz="1400" b="0" i="1" smtClean="0">
                          <a:latin typeface="Cambria Math" panose="02040503050406030204" pitchFamily="18" charset="0"/>
                        </a:rPr>
                        <m:t>𝐴</m:t>
                      </m:r>
                    </m:oMath>
                  </m:oMathPara>
                </a14:m>
                <a:endParaRPr lang="es-ES" sz="1400" dirty="0"/>
              </a:p>
            </p:txBody>
          </p:sp>
        </mc:Choice>
        <mc:Fallback xmlns="">
          <p:sp>
            <p:nvSpPr>
              <p:cNvPr id="33" name="Rectángulo 32">
                <a:extLst>
                  <a:ext uri="{FF2B5EF4-FFF2-40B4-BE49-F238E27FC236}">
                    <a16:creationId xmlns:a16="http://schemas.microsoft.com/office/drawing/2014/main" id="{86E2558E-DE21-4351-9762-ABBF41FAC5B7}"/>
                  </a:ext>
                </a:extLst>
              </p:cNvPr>
              <p:cNvSpPr>
                <a:spLocks noRot="1" noChangeAspect="1" noMove="1" noResize="1" noEditPoints="1" noAdjustHandles="1" noChangeArrowheads="1" noChangeShapeType="1" noTextEdit="1"/>
              </p:cNvSpPr>
              <p:nvPr/>
            </p:nvSpPr>
            <p:spPr>
              <a:xfrm>
                <a:off x="6234614" y="3967111"/>
                <a:ext cx="2909386" cy="307777"/>
              </a:xfrm>
              <a:prstGeom prst="rect">
                <a:avLst/>
              </a:prstGeom>
              <a:blipFill>
                <a:blip r:embed="rId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4" name="Rectángulo 33">
                <a:extLst>
                  <a:ext uri="{FF2B5EF4-FFF2-40B4-BE49-F238E27FC236}">
                    <a16:creationId xmlns:a16="http://schemas.microsoft.com/office/drawing/2014/main" id="{1EEDB998-EDA4-4BA0-85E9-AE03BD1C2212}"/>
                  </a:ext>
                </a:extLst>
              </p:cNvPr>
              <p:cNvSpPr/>
              <p:nvPr/>
            </p:nvSpPr>
            <p:spPr>
              <a:xfrm>
                <a:off x="230637" y="4651968"/>
                <a:ext cx="4140492"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400" i="1" smtClean="0">
                          <a:latin typeface="Cambria Math" panose="02040503050406030204" pitchFamily="18" charset="0"/>
                        </a:rPr>
                        <m:t>20=</m:t>
                      </m:r>
                      <m:sSub>
                        <m:sSubPr>
                          <m:ctrlPr>
                            <a:rPr lang="es-ES" sz="1400" i="1">
                              <a:latin typeface="Cambria Math" panose="02040503050406030204" pitchFamily="18" charset="0"/>
                            </a:rPr>
                          </m:ctrlPr>
                        </m:sSubPr>
                        <m:e>
                          <m:r>
                            <a:rPr lang="es-ES" sz="1400" i="1">
                              <a:latin typeface="Cambria Math" panose="02040503050406030204" pitchFamily="18" charset="0"/>
                            </a:rPr>
                            <m:t>𝐼</m:t>
                          </m:r>
                        </m:e>
                        <m:sub>
                          <m:r>
                            <a:rPr lang="es-ES" sz="1400" i="1">
                              <a:latin typeface="Cambria Math" panose="02040503050406030204" pitchFamily="18" charset="0"/>
                            </a:rPr>
                            <m:t>𝑠𝑐</m:t>
                          </m:r>
                        </m:sub>
                      </m:sSub>
                      <m:r>
                        <a:rPr lang="es-ES" sz="1400" i="1">
                          <a:latin typeface="Cambria Math" panose="02040503050406030204" pitchFamily="18" charset="0"/>
                        </a:rPr>
                        <m:t>−</m:t>
                      </m:r>
                      <m:sSub>
                        <m:sSubPr>
                          <m:ctrlPr>
                            <a:rPr lang="es-ES" sz="1400" b="0" i="1" smtClean="0">
                              <a:latin typeface="Cambria Math" panose="02040503050406030204" pitchFamily="18" charset="0"/>
                            </a:rPr>
                          </m:ctrlPr>
                        </m:sSubPr>
                        <m:e>
                          <m:r>
                            <a:rPr lang="es-ES" sz="1400" i="1">
                              <a:latin typeface="Cambria Math" panose="02040503050406030204" pitchFamily="18" charset="0"/>
                            </a:rPr>
                            <m:t>𝐼</m:t>
                          </m:r>
                        </m:e>
                        <m:sub>
                          <m:r>
                            <a:rPr lang="es-ES" sz="1400" i="1">
                              <a:latin typeface="Cambria Math" panose="02040503050406030204" pitchFamily="18" charset="0"/>
                            </a:rPr>
                            <m:t>1</m:t>
                          </m:r>
                        </m:sub>
                      </m:sSub>
                      <m:r>
                        <a:rPr lang="es-ES" sz="1400" b="0" i="1" smtClean="0">
                          <a:latin typeface="Cambria Math" panose="02040503050406030204" pitchFamily="18" charset="0"/>
                        </a:rPr>
                        <m:t>→</m:t>
                      </m:r>
                      <m:sSub>
                        <m:sSubPr>
                          <m:ctrlPr>
                            <a:rPr lang="es-ES" sz="1400" b="1" i="1" smtClean="0">
                              <a:latin typeface="Cambria Math" panose="02040503050406030204" pitchFamily="18" charset="0"/>
                            </a:rPr>
                          </m:ctrlPr>
                        </m:sSubPr>
                        <m:e>
                          <m:r>
                            <a:rPr lang="es-ES" sz="1400" b="1" i="1" smtClean="0">
                              <a:latin typeface="Cambria Math" panose="02040503050406030204" pitchFamily="18" charset="0"/>
                            </a:rPr>
                            <m:t>𝑰</m:t>
                          </m:r>
                        </m:e>
                        <m:sub>
                          <m:r>
                            <a:rPr lang="es-ES" sz="1400" b="1" i="1" smtClean="0">
                              <a:latin typeface="Cambria Math" panose="02040503050406030204" pitchFamily="18" charset="0"/>
                            </a:rPr>
                            <m:t>𝑺𝑪</m:t>
                          </m:r>
                        </m:sub>
                      </m:sSub>
                      <m:r>
                        <a:rPr lang="es-ES" sz="1400" b="0" i="1" smtClean="0">
                          <a:latin typeface="Cambria Math" panose="02040503050406030204" pitchFamily="18" charset="0"/>
                        </a:rPr>
                        <m:t>=20+</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𝐼</m:t>
                          </m:r>
                        </m:e>
                        <m:sub>
                          <m:r>
                            <a:rPr lang="es-ES" sz="1400" b="0" i="1" smtClean="0">
                              <a:latin typeface="Cambria Math" panose="02040503050406030204" pitchFamily="18" charset="0"/>
                            </a:rPr>
                            <m:t>1</m:t>
                          </m:r>
                        </m:sub>
                      </m:sSub>
                      <m:r>
                        <a:rPr lang="es-ES" sz="1400" b="0" i="1" smtClean="0">
                          <a:latin typeface="Cambria Math" panose="02040503050406030204" pitchFamily="18" charset="0"/>
                        </a:rPr>
                        <m:t>=20−40=</m:t>
                      </m:r>
                      <m:r>
                        <a:rPr lang="es-ES" sz="1400" b="1" i="1" smtClean="0">
                          <a:latin typeface="Cambria Math" panose="02040503050406030204" pitchFamily="18" charset="0"/>
                        </a:rPr>
                        <m:t>−</m:t>
                      </m:r>
                      <m:r>
                        <a:rPr lang="es-ES" sz="1400" b="1" i="1" smtClean="0">
                          <a:latin typeface="Cambria Math" panose="02040503050406030204" pitchFamily="18" charset="0"/>
                        </a:rPr>
                        <m:t>𝟐𝟎</m:t>
                      </m:r>
                      <m:r>
                        <a:rPr lang="es-ES" sz="1400" b="1" i="1" smtClean="0">
                          <a:latin typeface="Cambria Math" panose="02040503050406030204" pitchFamily="18" charset="0"/>
                        </a:rPr>
                        <m:t> </m:t>
                      </m:r>
                      <m:r>
                        <a:rPr lang="es-ES" sz="1400" b="1" i="1" smtClean="0">
                          <a:latin typeface="Cambria Math" panose="02040503050406030204" pitchFamily="18" charset="0"/>
                        </a:rPr>
                        <m:t>𝑨</m:t>
                      </m:r>
                    </m:oMath>
                  </m:oMathPara>
                </a14:m>
                <a:endParaRPr lang="es-ES" sz="1400" b="1" dirty="0"/>
              </a:p>
            </p:txBody>
          </p:sp>
        </mc:Choice>
        <mc:Fallback xmlns="">
          <p:sp>
            <p:nvSpPr>
              <p:cNvPr id="34" name="Rectángulo 33">
                <a:extLst>
                  <a:ext uri="{FF2B5EF4-FFF2-40B4-BE49-F238E27FC236}">
                    <a16:creationId xmlns:a16="http://schemas.microsoft.com/office/drawing/2014/main" id="{1EEDB998-EDA4-4BA0-85E9-AE03BD1C2212}"/>
                  </a:ext>
                </a:extLst>
              </p:cNvPr>
              <p:cNvSpPr>
                <a:spLocks noRot="1" noChangeAspect="1" noMove="1" noResize="1" noEditPoints="1" noAdjustHandles="1" noChangeArrowheads="1" noChangeShapeType="1" noTextEdit="1"/>
              </p:cNvSpPr>
              <p:nvPr/>
            </p:nvSpPr>
            <p:spPr>
              <a:xfrm>
                <a:off x="230637" y="4651968"/>
                <a:ext cx="4140492" cy="307777"/>
              </a:xfrm>
              <a:prstGeom prst="rect">
                <a:avLst/>
              </a:prstGeom>
              <a:blipFill>
                <a:blip r:embed="rId9"/>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5" name="Rectángulo 34">
                <a:extLst>
                  <a:ext uri="{FF2B5EF4-FFF2-40B4-BE49-F238E27FC236}">
                    <a16:creationId xmlns:a16="http://schemas.microsoft.com/office/drawing/2014/main" id="{5831FA88-8BE2-4E01-9FA9-B712D6315916}"/>
                  </a:ext>
                </a:extLst>
              </p:cNvPr>
              <p:cNvSpPr/>
              <p:nvPr/>
            </p:nvSpPr>
            <p:spPr>
              <a:xfrm>
                <a:off x="277596" y="5174759"/>
                <a:ext cx="2596224" cy="5968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600" b="1" i="1" smtClean="0">
                              <a:latin typeface="Cambria Math" panose="02040503050406030204" pitchFamily="18" charset="0"/>
                            </a:rPr>
                          </m:ctrlPr>
                        </m:sSubPr>
                        <m:e>
                          <m:r>
                            <a:rPr lang="es-ES" sz="1600" b="1" i="1" smtClean="0">
                              <a:latin typeface="Cambria Math" panose="02040503050406030204" pitchFamily="18" charset="0"/>
                            </a:rPr>
                            <m:t>𝑹</m:t>
                          </m:r>
                        </m:e>
                        <m:sub>
                          <m:r>
                            <a:rPr lang="es-ES" sz="1600" b="1" i="1" smtClean="0">
                              <a:latin typeface="Cambria Math" panose="02040503050406030204" pitchFamily="18" charset="0"/>
                            </a:rPr>
                            <m:t>𝑻𝒉</m:t>
                          </m:r>
                        </m:sub>
                      </m:sSub>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𝑂𝐶</m:t>
                              </m:r>
                            </m:sub>
                          </m:sSub>
                        </m:num>
                        <m:den>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𝑆𝐶</m:t>
                              </m:r>
                            </m:sub>
                          </m:sSub>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−10</m:t>
                          </m:r>
                        </m:num>
                        <m:den>
                          <m:r>
                            <a:rPr lang="es-ES" sz="1600" b="0" i="1" smtClean="0">
                              <a:latin typeface="Cambria Math" panose="02040503050406030204" pitchFamily="18" charset="0"/>
                            </a:rPr>
                            <m:t>−20</m:t>
                          </m:r>
                        </m:den>
                      </m:f>
                      <m:r>
                        <a:rPr lang="es-ES" sz="1600" b="0" i="1" smtClean="0">
                          <a:latin typeface="Cambria Math" panose="02040503050406030204" pitchFamily="18" charset="0"/>
                        </a:rPr>
                        <m:t>=</m:t>
                      </m:r>
                      <m:r>
                        <a:rPr lang="es-ES" sz="1600" b="1" i="1" smtClean="0">
                          <a:latin typeface="Cambria Math" panose="02040503050406030204" pitchFamily="18" charset="0"/>
                        </a:rPr>
                        <m:t>𝟎</m:t>
                      </m:r>
                      <m:r>
                        <a:rPr lang="es-ES" sz="1600" b="1" i="1" smtClean="0">
                          <a:latin typeface="Cambria Math" panose="02040503050406030204" pitchFamily="18" charset="0"/>
                        </a:rPr>
                        <m:t>.</m:t>
                      </m:r>
                      <m:r>
                        <a:rPr lang="es-ES" sz="1600" b="1" i="1" smtClean="0">
                          <a:latin typeface="Cambria Math" panose="02040503050406030204" pitchFamily="18" charset="0"/>
                        </a:rPr>
                        <m:t>𝟓</m:t>
                      </m:r>
                      <m:r>
                        <a:rPr lang="es-ES" sz="1600" b="1" i="1" smtClean="0">
                          <a:latin typeface="Cambria Math" panose="02040503050406030204" pitchFamily="18" charset="0"/>
                        </a:rPr>
                        <m:t> </m:t>
                      </m:r>
                      <m:r>
                        <a:rPr lang="el-GR" sz="1600" b="1" i="1" smtClean="0">
                          <a:latin typeface="Cambria Math" panose="02040503050406030204" pitchFamily="18" charset="0"/>
                          <a:ea typeface="Cambria Math" panose="02040503050406030204" pitchFamily="18" charset="0"/>
                        </a:rPr>
                        <m:t>𝜴</m:t>
                      </m:r>
                    </m:oMath>
                  </m:oMathPara>
                </a14:m>
                <a:endParaRPr lang="es-ES" sz="1600" b="1" dirty="0"/>
              </a:p>
            </p:txBody>
          </p:sp>
        </mc:Choice>
        <mc:Fallback xmlns="">
          <p:sp>
            <p:nvSpPr>
              <p:cNvPr id="35" name="Rectángulo 34">
                <a:extLst>
                  <a:ext uri="{FF2B5EF4-FFF2-40B4-BE49-F238E27FC236}">
                    <a16:creationId xmlns:a16="http://schemas.microsoft.com/office/drawing/2014/main" id="{5831FA88-8BE2-4E01-9FA9-B712D6315916}"/>
                  </a:ext>
                </a:extLst>
              </p:cNvPr>
              <p:cNvSpPr>
                <a:spLocks noRot="1" noChangeAspect="1" noMove="1" noResize="1" noEditPoints="1" noAdjustHandles="1" noChangeArrowheads="1" noChangeShapeType="1" noTextEdit="1"/>
              </p:cNvSpPr>
              <p:nvPr/>
            </p:nvSpPr>
            <p:spPr>
              <a:xfrm>
                <a:off x="277596" y="5174759"/>
                <a:ext cx="2596224" cy="596830"/>
              </a:xfrm>
              <a:prstGeom prst="rect">
                <a:avLst/>
              </a:prstGeom>
              <a:blipFill>
                <a:blip r:embed="rId10"/>
                <a:stretch>
                  <a:fillRect/>
                </a:stretch>
              </a:blipFill>
            </p:spPr>
            <p:txBody>
              <a:bodyPr/>
              <a:lstStyle/>
              <a:p>
                <a:r>
                  <a:rPr lang="es-ES">
                    <a:noFill/>
                  </a:rPr>
                  <a:t> </a:t>
                </a:r>
              </a:p>
            </p:txBody>
          </p:sp>
        </mc:Fallback>
      </mc:AlternateContent>
      <p:sp>
        <p:nvSpPr>
          <p:cNvPr id="26" name="Marcador de número de diapositiva 1">
            <a:extLst>
              <a:ext uri="{FF2B5EF4-FFF2-40B4-BE49-F238E27FC236}">
                <a16:creationId xmlns:a16="http://schemas.microsoft.com/office/drawing/2014/main" id="{8BE8E3EC-E679-43BB-8226-11E5D94FEE3B}"/>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26</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438750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15F7BC9-D98A-4B69-8B28-0271D0B298CA}"/>
              </a:ext>
            </a:extLst>
          </p:cNvPr>
          <p:cNvSpPr/>
          <p:nvPr/>
        </p:nvSpPr>
        <p:spPr>
          <a:xfrm>
            <a:off x="45720" y="762868"/>
            <a:ext cx="9006840" cy="1077218"/>
          </a:xfrm>
          <a:prstGeom prst="rect">
            <a:avLst/>
          </a:prstGeom>
        </p:spPr>
        <p:txBody>
          <a:bodyPr wrap="square">
            <a:spAutoFit/>
          </a:bodyPr>
          <a:lstStyle/>
          <a:p>
            <a:pPr algn="just"/>
            <a:r>
              <a:rPr lang="es-ES" sz="1600" b="1" dirty="0"/>
              <a:t>Problema 10. </a:t>
            </a:r>
            <a:r>
              <a:rPr lang="es-ES" sz="1600" dirty="0"/>
              <a:t>Se tienen tres lámparas marcadas como A, B y C. Se observa que si se aplican 220 V a cada una de ellas, su consumo es de 55, 100 y 160 W, respectivamente. Si ahora se conectan las tres lámparas en serie y se aplican 380 V al conjunto, determina la potencia que consume cada una de las lámparas.</a:t>
            </a:r>
          </a:p>
        </p:txBody>
      </p:sp>
      <p:sp>
        <p:nvSpPr>
          <p:cNvPr id="19" name="Rectángulo 18">
            <a:extLst>
              <a:ext uri="{FF2B5EF4-FFF2-40B4-BE49-F238E27FC236}">
                <a16:creationId xmlns:a16="http://schemas.microsoft.com/office/drawing/2014/main" id="{A16B048C-C12A-4EE0-9882-D37BB3E44D0A}"/>
              </a:ext>
            </a:extLst>
          </p:cNvPr>
          <p:cNvSpPr/>
          <p:nvPr/>
        </p:nvSpPr>
        <p:spPr>
          <a:xfrm>
            <a:off x="45720" y="1924657"/>
            <a:ext cx="8729577" cy="584775"/>
          </a:xfrm>
          <a:prstGeom prst="rect">
            <a:avLst/>
          </a:prstGeom>
        </p:spPr>
        <p:txBody>
          <a:bodyPr wrap="square">
            <a:spAutoFit/>
          </a:bodyPr>
          <a:lstStyle/>
          <a:p>
            <a:r>
              <a:rPr lang="es-ES" sz="1600" dirty="0"/>
              <a:t>A partir del primer dato podemos calcular la resistencia de cada lámpara, aplicando la ecuación: </a:t>
            </a: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2CCE38ED-0F04-419A-991D-8AFBB3749A21}"/>
                  </a:ext>
                </a:extLst>
              </p:cNvPr>
              <p:cNvSpPr txBox="1"/>
              <p:nvPr/>
            </p:nvSpPr>
            <p:spPr>
              <a:xfrm>
                <a:off x="342900" y="2677890"/>
                <a:ext cx="2460674" cy="5539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𝑃</m:t>
                      </m:r>
                      <m:r>
                        <a:rPr lang="es-ES" b="0" i="1" smtClean="0">
                          <a:latin typeface="Cambria Math" panose="02040503050406030204" pitchFamily="18" charset="0"/>
                        </a:rPr>
                        <m:t>=</m:t>
                      </m:r>
                      <m:r>
                        <a:rPr lang="es-ES" b="0" i="1" smtClean="0">
                          <a:latin typeface="Cambria Math" panose="02040503050406030204" pitchFamily="18" charset="0"/>
                        </a:rPr>
                        <m:t>𝐼𝑉</m:t>
                      </m:r>
                      <m:r>
                        <a:rPr lang="es-ES" b="0" i="1" smtClean="0">
                          <a:latin typeface="Cambria Math" panose="02040503050406030204" pitchFamily="18" charset="0"/>
                        </a:rPr>
                        <m:t>=</m:t>
                      </m:r>
                      <m:f>
                        <m:fPr>
                          <m:ctrlPr>
                            <a:rPr lang="es-ES" b="0" i="1" smtClean="0">
                              <a:latin typeface="Cambria Math" panose="02040503050406030204" pitchFamily="18" charset="0"/>
                            </a:rPr>
                          </m:ctrlPr>
                        </m:fPr>
                        <m:num>
                          <m:sSup>
                            <m:sSupPr>
                              <m:ctrlPr>
                                <a:rPr lang="es-ES" b="0" i="1" smtClean="0">
                                  <a:latin typeface="Cambria Math" panose="02040503050406030204" pitchFamily="18" charset="0"/>
                                </a:rPr>
                              </m:ctrlPr>
                            </m:sSupPr>
                            <m:e>
                              <m:r>
                                <a:rPr lang="es-ES" b="0" i="1" smtClean="0">
                                  <a:latin typeface="Cambria Math" panose="02040503050406030204" pitchFamily="18" charset="0"/>
                                </a:rPr>
                                <m:t>𝑉</m:t>
                              </m:r>
                            </m:e>
                            <m:sup>
                              <m:r>
                                <a:rPr lang="es-ES" b="0" i="1" smtClean="0">
                                  <a:latin typeface="Cambria Math" panose="02040503050406030204" pitchFamily="18" charset="0"/>
                                </a:rPr>
                                <m:t>2</m:t>
                              </m:r>
                            </m:sup>
                          </m:sSup>
                        </m:num>
                        <m:den>
                          <m:r>
                            <a:rPr lang="es-ES" b="0" i="1" smtClean="0">
                              <a:latin typeface="Cambria Math" panose="02040503050406030204" pitchFamily="18" charset="0"/>
                            </a:rPr>
                            <m:t>𝑅</m:t>
                          </m:r>
                        </m:den>
                      </m:f>
                      <m:r>
                        <a:rPr lang="es-ES" b="0" i="1" smtClean="0">
                          <a:latin typeface="Cambria Math" panose="02040503050406030204" pitchFamily="18" charset="0"/>
                        </a:rPr>
                        <m:t>→</m:t>
                      </m:r>
                      <m:r>
                        <a:rPr lang="es-ES" b="0" i="1" smtClean="0">
                          <a:latin typeface="Cambria Math" panose="02040503050406030204" pitchFamily="18" charset="0"/>
                        </a:rPr>
                        <m:t>𝑅</m:t>
                      </m:r>
                      <m:r>
                        <a:rPr lang="es-ES" b="0" i="1" smtClean="0">
                          <a:latin typeface="Cambria Math" panose="02040503050406030204" pitchFamily="18" charset="0"/>
                        </a:rPr>
                        <m:t>=</m:t>
                      </m:r>
                      <m:f>
                        <m:fPr>
                          <m:ctrlPr>
                            <a:rPr lang="es-ES" b="0" i="1" smtClean="0">
                              <a:latin typeface="Cambria Math" panose="02040503050406030204" pitchFamily="18" charset="0"/>
                            </a:rPr>
                          </m:ctrlPr>
                        </m:fPr>
                        <m:num>
                          <m:sSup>
                            <m:sSupPr>
                              <m:ctrlPr>
                                <a:rPr lang="es-ES" b="0" i="1" smtClean="0">
                                  <a:latin typeface="Cambria Math" panose="02040503050406030204" pitchFamily="18" charset="0"/>
                                </a:rPr>
                              </m:ctrlPr>
                            </m:sSupPr>
                            <m:e>
                              <m:r>
                                <a:rPr lang="es-ES" b="0" i="1" smtClean="0">
                                  <a:latin typeface="Cambria Math" panose="02040503050406030204" pitchFamily="18" charset="0"/>
                                </a:rPr>
                                <m:t>𝑉</m:t>
                              </m:r>
                            </m:e>
                            <m:sup>
                              <m:r>
                                <a:rPr lang="es-ES" b="0" i="1" smtClean="0">
                                  <a:latin typeface="Cambria Math" panose="02040503050406030204" pitchFamily="18" charset="0"/>
                                </a:rPr>
                                <m:t>2</m:t>
                              </m:r>
                            </m:sup>
                          </m:sSup>
                        </m:num>
                        <m:den>
                          <m:r>
                            <a:rPr lang="es-ES" b="0" i="1" smtClean="0">
                              <a:latin typeface="Cambria Math" panose="02040503050406030204" pitchFamily="18" charset="0"/>
                            </a:rPr>
                            <m:t>𝑃</m:t>
                          </m:r>
                        </m:den>
                      </m:f>
                      <m:r>
                        <a:rPr lang="es-ES" b="0" i="1" smtClean="0">
                          <a:latin typeface="Cambria Math" panose="02040503050406030204" pitchFamily="18" charset="0"/>
                        </a:rPr>
                        <m:t>:</m:t>
                      </m:r>
                    </m:oMath>
                  </m:oMathPara>
                </a14:m>
                <a:endParaRPr lang="es-ES" dirty="0"/>
              </a:p>
            </p:txBody>
          </p:sp>
        </mc:Choice>
        <mc:Fallback xmlns="">
          <p:sp>
            <p:nvSpPr>
              <p:cNvPr id="3" name="CuadroTexto 2">
                <a:extLst>
                  <a:ext uri="{FF2B5EF4-FFF2-40B4-BE49-F238E27FC236}">
                    <a16:creationId xmlns:a16="http://schemas.microsoft.com/office/drawing/2014/main" id="{2CCE38ED-0F04-419A-991D-8AFBB3749A21}"/>
                  </a:ext>
                </a:extLst>
              </p:cNvPr>
              <p:cNvSpPr txBox="1">
                <a:spLocks noRot="1" noChangeAspect="1" noMove="1" noResize="1" noEditPoints="1" noAdjustHandles="1" noChangeArrowheads="1" noChangeShapeType="1" noTextEdit="1"/>
              </p:cNvSpPr>
              <p:nvPr/>
            </p:nvSpPr>
            <p:spPr>
              <a:xfrm>
                <a:off x="342900" y="2677890"/>
                <a:ext cx="2460674" cy="553998"/>
              </a:xfrm>
              <a:prstGeom prst="rect">
                <a:avLst/>
              </a:prstGeom>
              <a:blipFill>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 name="Rectángulo 4">
                <a:extLst>
                  <a:ext uri="{FF2B5EF4-FFF2-40B4-BE49-F238E27FC236}">
                    <a16:creationId xmlns:a16="http://schemas.microsoft.com/office/drawing/2014/main" id="{CC1DFA88-C3C9-4944-AB55-62B1DCBFC6D3}"/>
                  </a:ext>
                </a:extLst>
              </p:cNvPr>
              <p:cNvSpPr/>
              <p:nvPr/>
            </p:nvSpPr>
            <p:spPr>
              <a:xfrm>
                <a:off x="3347346" y="2470833"/>
                <a:ext cx="2192139" cy="64819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𝐴</m:t>
                          </m:r>
                        </m:sub>
                      </m:sSub>
                      <m:r>
                        <a:rPr lang="es-ES" i="1">
                          <a:latin typeface="Cambria Math" panose="02040503050406030204" pitchFamily="18" charset="0"/>
                        </a:rPr>
                        <m:t>=</m:t>
                      </m:r>
                      <m:f>
                        <m:fPr>
                          <m:ctrlPr>
                            <a:rPr lang="es-ES" i="1">
                              <a:latin typeface="Cambria Math" panose="02040503050406030204" pitchFamily="18" charset="0"/>
                            </a:rPr>
                          </m:ctrlPr>
                        </m:fPr>
                        <m:num>
                          <m:sSup>
                            <m:sSupPr>
                              <m:ctrlPr>
                                <a:rPr lang="es-ES" i="1">
                                  <a:latin typeface="Cambria Math" panose="02040503050406030204" pitchFamily="18" charset="0"/>
                                </a:rPr>
                              </m:ctrlPr>
                            </m:sSupPr>
                            <m:e>
                              <m:r>
                                <a:rPr lang="es-ES" i="1">
                                  <a:latin typeface="Cambria Math" panose="02040503050406030204" pitchFamily="18" charset="0"/>
                                </a:rPr>
                                <m:t>220</m:t>
                              </m:r>
                            </m:e>
                            <m:sup>
                              <m:r>
                                <a:rPr lang="es-ES" i="1">
                                  <a:latin typeface="Cambria Math" panose="02040503050406030204" pitchFamily="18" charset="0"/>
                                </a:rPr>
                                <m:t>2</m:t>
                              </m:r>
                            </m:sup>
                          </m:sSup>
                        </m:num>
                        <m:den>
                          <m:r>
                            <a:rPr lang="es-ES" i="1">
                              <a:latin typeface="Cambria Math" panose="02040503050406030204" pitchFamily="18" charset="0"/>
                            </a:rPr>
                            <m:t>55</m:t>
                          </m:r>
                        </m:den>
                      </m:f>
                      <m:r>
                        <a:rPr lang="es-ES" i="1">
                          <a:latin typeface="Cambria Math" panose="02040503050406030204" pitchFamily="18" charset="0"/>
                        </a:rPr>
                        <m:t>=</m:t>
                      </m:r>
                      <m:r>
                        <a:rPr lang="es-ES" b="0" i="1" smtClean="0">
                          <a:latin typeface="Cambria Math" panose="02040503050406030204" pitchFamily="18" charset="0"/>
                        </a:rPr>
                        <m:t>880</m:t>
                      </m:r>
                      <m:r>
                        <a:rPr lang="es-ES" b="0" i="1" smtClean="0">
                          <a:latin typeface="Cambria Math" panose="02040503050406030204" pitchFamily="18" charset="0"/>
                        </a:rPr>
                        <m:t> </m:t>
                      </m:r>
                      <m:r>
                        <m:rPr>
                          <m:sty m:val="p"/>
                        </m:rPr>
                        <a:rPr lang="el-GR" b="0" i="1" smtClean="0">
                          <a:latin typeface="Cambria Math" panose="02040503050406030204" pitchFamily="18" charset="0"/>
                          <a:ea typeface="Cambria Math" panose="02040503050406030204" pitchFamily="18" charset="0"/>
                        </a:rPr>
                        <m:t>Ω</m:t>
                      </m:r>
                    </m:oMath>
                  </m:oMathPara>
                </a14:m>
                <a:endParaRPr lang="es-ES" dirty="0"/>
              </a:p>
            </p:txBody>
          </p:sp>
        </mc:Choice>
        <mc:Fallback xmlns="">
          <p:sp>
            <p:nvSpPr>
              <p:cNvPr id="5" name="Rectángulo 4">
                <a:extLst>
                  <a:ext uri="{FF2B5EF4-FFF2-40B4-BE49-F238E27FC236}">
                    <a16:creationId xmlns:a16="http://schemas.microsoft.com/office/drawing/2014/main" id="{CC1DFA88-C3C9-4944-AB55-62B1DCBFC6D3}"/>
                  </a:ext>
                </a:extLst>
              </p:cNvPr>
              <p:cNvSpPr>
                <a:spLocks noRot="1" noChangeAspect="1" noMove="1" noResize="1" noEditPoints="1" noAdjustHandles="1" noChangeArrowheads="1" noChangeShapeType="1" noTextEdit="1"/>
              </p:cNvSpPr>
              <p:nvPr/>
            </p:nvSpPr>
            <p:spPr>
              <a:xfrm>
                <a:off x="3347346" y="2470833"/>
                <a:ext cx="2192139" cy="648191"/>
              </a:xfrm>
              <a:prstGeom prst="rect">
                <a:avLst/>
              </a:prstGeom>
              <a:blipFill>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AD2C9E2A-AC44-4BE5-8599-8A8FCB402869}"/>
                  </a:ext>
                </a:extLst>
              </p:cNvPr>
              <p:cNvSpPr/>
              <p:nvPr/>
            </p:nvSpPr>
            <p:spPr>
              <a:xfrm>
                <a:off x="5639820" y="2474175"/>
                <a:ext cx="2208040" cy="6481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i="1">
                              <a:latin typeface="Cambria Math" panose="02040503050406030204" pitchFamily="18" charset="0"/>
                            </a:rPr>
                            <m:t>𝑅</m:t>
                          </m:r>
                        </m:e>
                        <m:sub>
                          <m:r>
                            <a:rPr lang="es-ES" b="0" i="1" smtClean="0">
                              <a:latin typeface="Cambria Math" panose="02040503050406030204" pitchFamily="18" charset="0"/>
                            </a:rPr>
                            <m:t>𝐵</m:t>
                          </m:r>
                        </m:sub>
                      </m:sSub>
                      <m:r>
                        <a:rPr lang="es-ES" i="1">
                          <a:latin typeface="Cambria Math" panose="02040503050406030204" pitchFamily="18" charset="0"/>
                        </a:rPr>
                        <m:t>=</m:t>
                      </m:r>
                      <m:f>
                        <m:fPr>
                          <m:ctrlPr>
                            <a:rPr lang="es-ES" i="1">
                              <a:latin typeface="Cambria Math" panose="02040503050406030204" pitchFamily="18" charset="0"/>
                            </a:rPr>
                          </m:ctrlPr>
                        </m:fPr>
                        <m:num>
                          <m:sSup>
                            <m:sSupPr>
                              <m:ctrlPr>
                                <a:rPr lang="es-ES" i="1">
                                  <a:latin typeface="Cambria Math" panose="02040503050406030204" pitchFamily="18" charset="0"/>
                                </a:rPr>
                              </m:ctrlPr>
                            </m:sSupPr>
                            <m:e>
                              <m:r>
                                <a:rPr lang="es-ES" i="1">
                                  <a:latin typeface="Cambria Math" panose="02040503050406030204" pitchFamily="18" charset="0"/>
                                </a:rPr>
                                <m:t>220</m:t>
                              </m:r>
                            </m:e>
                            <m:sup>
                              <m:r>
                                <a:rPr lang="es-ES" i="1">
                                  <a:latin typeface="Cambria Math" panose="02040503050406030204" pitchFamily="18" charset="0"/>
                                </a:rPr>
                                <m:t>2</m:t>
                              </m:r>
                            </m:sup>
                          </m:sSup>
                        </m:num>
                        <m:den>
                          <m:r>
                            <a:rPr lang="es-ES" b="0" i="1" smtClean="0">
                              <a:latin typeface="Cambria Math" panose="02040503050406030204" pitchFamily="18" charset="0"/>
                            </a:rPr>
                            <m:t>100</m:t>
                          </m:r>
                        </m:den>
                      </m:f>
                      <m:r>
                        <a:rPr lang="es-ES" i="1">
                          <a:latin typeface="Cambria Math" panose="02040503050406030204" pitchFamily="18" charset="0"/>
                        </a:rPr>
                        <m:t>=</m:t>
                      </m:r>
                      <m:r>
                        <a:rPr lang="es-ES" b="0" i="1" smtClean="0">
                          <a:latin typeface="Cambria Math" panose="02040503050406030204" pitchFamily="18" charset="0"/>
                        </a:rPr>
                        <m:t>484</m:t>
                      </m:r>
                      <m:r>
                        <a:rPr lang="es-ES" b="0" i="1" smtClean="0">
                          <a:latin typeface="Cambria Math" panose="02040503050406030204" pitchFamily="18" charset="0"/>
                        </a:rPr>
                        <m:t> </m:t>
                      </m:r>
                      <m:r>
                        <m:rPr>
                          <m:sty m:val="p"/>
                        </m:rPr>
                        <a:rPr lang="el-GR" i="1">
                          <a:latin typeface="Cambria Math" panose="02040503050406030204" pitchFamily="18" charset="0"/>
                          <a:ea typeface="Cambria Math" panose="02040503050406030204" pitchFamily="18" charset="0"/>
                        </a:rPr>
                        <m:t>Ω</m:t>
                      </m:r>
                    </m:oMath>
                  </m:oMathPara>
                </a14:m>
                <a:endParaRPr lang="es-ES" dirty="0"/>
              </a:p>
            </p:txBody>
          </p:sp>
        </mc:Choice>
        <mc:Fallback xmlns="">
          <p:sp>
            <p:nvSpPr>
              <p:cNvPr id="8" name="Rectángulo 7">
                <a:extLst>
                  <a:ext uri="{FF2B5EF4-FFF2-40B4-BE49-F238E27FC236}">
                    <a16:creationId xmlns:a16="http://schemas.microsoft.com/office/drawing/2014/main" id="{AD2C9E2A-AC44-4BE5-8599-8A8FCB402869}"/>
                  </a:ext>
                </a:extLst>
              </p:cNvPr>
              <p:cNvSpPr>
                <a:spLocks noRot="1" noChangeAspect="1" noMove="1" noResize="1" noEditPoints="1" noAdjustHandles="1" noChangeArrowheads="1" noChangeShapeType="1" noTextEdit="1"/>
              </p:cNvSpPr>
              <p:nvPr/>
            </p:nvSpPr>
            <p:spPr>
              <a:xfrm>
                <a:off x="5639820" y="2474175"/>
                <a:ext cx="2208040" cy="648126"/>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Rectángulo 8">
                <a:extLst>
                  <a:ext uri="{FF2B5EF4-FFF2-40B4-BE49-F238E27FC236}">
                    <a16:creationId xmlns:a16="http://schemas.microsoft.com/office/drawing/2014/main" id="{EAD5FCE8-7B82-4727-967E-9CD7D89BF9E7}"/>
                  </a:ext>
                </a:extLst>
              </p:cNvPr>
              <p:cNvSpPr/>
              <p:nvPr/>
            </p:nvSpPr>
            <p:spPr>
              <a:xfrm>
                <a:off x="3383982" y="3101166"/>
                <a:ext cx="2376035" cy="64812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i="1">
                              <a:latin typeface="Cambria Math" panose="02040503050406030204" pitchFamily="18" charset="0"/>
                            </a:rPr>
                            <m:t>𝑅</m:t>
                          </m:r>
                        </m:e>
                        <m:sub>
                          <m:r>
                            <a:rPr lang="es-ES" b="0" i="1" smtClean="0">
                              <a:latin typeface="Cambria Math" panose="02040503050406030204" pitchFamily="18" charset="0"/>
                            </a:rPr>
                            <m:t>𝐶</m:t>
                          </m:r>
                        </m:sub>
                      </m:sSub>
                      <m:r>
                        <a:rPr lang="es-ES" i="1">
                          <a:latin typeface="Cambria Math" panose="02040503050406030204" pitchFamily="18" charset="0"/>
                        </a:rPr>
                        <m:t>=</m:t>
                      </m:r>
                      <m:f>
                        <m:fPr>
                          <m:ctrlPr>
                            <a:rPr lang="es-ES" i="1">
                              <a:latin typeface="Cambria Math" panose="02040503050406030204" pitchFamily="18" charset="0"/>
                            </a:rPr>
                          </m:ctrlPr>
                        </m:fPr>
                        <m:num>
                          <m:sSup>
                            <m:sSupPr>
                              <m:ctrlPr>
                                <a:rPr lang="es-ES" i="1">
                                  <a:latin typeface="Cambria Math" panose="02040503050406030204" pitchFamily="18" charset="0"/>
                                </a:rPr>
                              </m:ctrlPr>
                            </m:sSupPr>
                            <m:e>
                              <m:r>
                                <a:rPr lang="es-ES" i="1">
                                  <a:latin typeface="Cambria Math" panose="02040503050406030204" pitchFamily="18" charset="0"/>
                                </a:rPr>
                                <m:t>220</m:t>
                              </m:r>
                            </m:e>
                            <m:sup>
                              <m:r>
                                <a:rPr lang="es-ES" i="1">
                                  <a:latin typeface="Cambria Math" panose="02040503050406030204" pitchFamily="18" charset="0"/>
                                </a:rPr>
                                <m:t>2</m:t>
                              </m:r>
                            </m:sup>
                          </m:sSup>
                        </m:num>
                        <m:den>
                          <m:r>
                            <a:rPr lang="es-ES" b="0" i="1" smtClean="0">
                              <a:latin typeface="Cambria Math" panose="02040503050406030204" pitchFamily="18" charset="0"/>
                            </a:rPr>
                            <m:t>160</m:t>
                          </m:r>
                        </m:den>
                      </m:f>
                      <m:r>
                        <a:rPr lang="es-ES" i="1">
                          <a:latin typeface="Cambria Math" panose="02040503050406030204" pitchFamily="18" charset="0"/>
                        </a:rPr>
                        <m:t>=</m:t>
                      </m:r>
                      <m:r>
                        <a:rPr lang="es-ES" b="0" i="1" smtClean="0">
                          <a:latin typeface="Cambria Math" panose="02040503050406030204" pitchFamily="18" charset="0"/>
                        </a:rPr>
                        <m:t>302</m:t>
                      </m:r>
                      <m:r>
                        <a:rPr lang="es-ES" b="0" i="1" smtClean="0">
                          <a:latin typeface="Cambria Math" panose="02040503050406030204" pitchFamily="18" charset="0"/>
                        </a:rPr>
                        <m:t>.</m:t>
                      </m:r>
                      <m:r>
                        <a:rPr lang="es-ES" b="0" i="1" smtClean="0">
                          <a:latin typeface="Cambria Math" panose="02040503050406030204" pitchFamily="18" charset="0"/>
                        </a:rPr>
                        <m:t>5</m:t>
                      </m:r>
                      <m:r>
                        <a:rPr lang="es-ES" b="0" i="1" smtClean="0">
                          <a:latin typeface="Cambria Math" panose="02040503050406030204" pitchFamily="18" charset="0"/>
                        </a:rPr>
                        <m:t> </m:t>
                      </m:r>
                      <m:r>
                        <m:rPr>
                          <m:sty m:val="p"/>
                        </m:rPr>
                        <a:rPr lang="el-GR" i="1">
                          <a:latin typeface="Cambria Math" panose="02040503050406030204" pitchFamily="18" charset="0"/>
                          <a:ea typeface="Cambria Math" panose="02040503050406030204" pitchFamily="18" charset="0"/>
                        </a:rPr>
                        <m:t>Ω</m:t>
                      </m:r>
                    </m:oMath>
                  </m:oMathPara>
                </a14:m>
                <a:endParaRPr lang="es-ES" dirty="0"/>
              </a:p>
            </p:txBody>
          </p:sp>
        </mc:Choice>
        <mc:Fallback xmlns="">
          <p:sp>
            <p:nvSpPr>
              <p:cNvPr id="9" name="Rectángulo 8">
                <a:extLst>
                  <a:ext uri="{FF2B5EF4-FFF2-40B4-BE49-F238E27FC236}">
                    <a16:creationId xmlns:a16="http://schemas.microsoft.com/office/drawing/2014/main" id="{EAD5FCE8-7B82-4727-967E-9CD7D89BF9E7}"/>
                  </a:ext>
                </a:extLst>
              </p:cNvPr>
              <p:cNvSpPr>
                <a:spLocks noRot="1" noChangeAspect="1" noMove="1" noResize="1" noEditPoints="1" noAdjustHandles="1" noChangeArrowheads="1" noChangeShapeType="1" noTextEdit="1"/>
              </p:cNvSpPr>
              <p:nvPr/>
            </p:nvSpPr>
            <p:spPr>
              <a:xfrm>
                <a:off x="3383982" y="3101166"/>
                <a:ext cx="2376035" cy="648126"/>
              </a:xfrm>
              <a:prstGeom prst="rect">
                <a:avLst/>
              </a:prstGeom>
              <a:blipFill>
                <a:blip r:embed="rId5"/>
                <a:stretch>
                  <a:fillRect/>
                </a:stretch>
              </a:blipFill>
            </p:spPr>
            <p:txBody>
              <a:bodyPr/>
              <a:lstStyle/>
              <a:p>
                <a:r>
                  <a:rPr lang="es-ES">
                    <a:noFill/>
                  </a:rPr>
                  <a:t> </a:t>
                </a:r>
              </a:p>
            </p:txBody>
          </p:sp>
        </mc:Fallback>
      </mc:AlternateContent>
      <p:sp>
        <p:nvSpPr>
          <p:cNvPr id="11" name="Rectángulo 10">
            <a:extLst>
              <a:ext uri="{FF2B5EF4-FFF2-40B4-BE49-F238E27FC236}">
                <a16:creationId xmlns:a16="http://schemas.microsoft.com/office/drawing/2014/main" id="{D95D4BCC-B197-455F-9DD2-FFD1F195B8B3}"/>
              </a:ext>
            </a:extLst>
          </p:cNvPr>
          <p:cNvSpPr/>
          <p:nvPr/>
        </p:nvSpPr>
        <p:spPr>
          <a:xfrm>
            <a:off x="163993" y="3777906"/>
            <a:ext cx="8729577" cy="584775"/>
          </a:xfrm>
          <a:prstGeom prst="rect">
            <a:avLst/>
          </a:prstGeom>
        </p:spPr>
        <p:txBody>
          <a:bodyPr wrap="square">
            <a:spAutoFit/>
          </a:bodyPr>
          <a:lstStyle/>
          <a:p>
            <a:r>
              <a:rPr lang="es-ES" sz="1600" dirty="0"/>
              <a:t>Al conectarlas en serie, ahora la tensión se repartirá entre todas las lámparas, mientras que la corriente será la misma: </a:t>
            </a:r>
          </a:p>
        </p:txBody>
      </p:sp>
      <mc:AlternateContent xmlns:mc="http://schemas.openxmlformats.org/markup-compatibility/2006" xmlns:a14="http://schemas.microsoft.com/office/drawing/2010/main">
        <mc:Choice Requires="a14">
          <p:sp>
            <p:nvSpPr>
              <p:cNvPr id="12" name="Rectángulo 11">
                <a:extLst>
                  <a:ext uri="{FF2B5EF4-FFF2-40B4-BE49-F238E27FC236}">
                    <a16:creationId xmlns:a16="http://schemas.microsoft.com/office/drawing/2014/main" id="{ABD3D46A-D7C3-4791-9666-B767A6B2F771}"/>
                  </a:ext>
                </a:extLst>
              </p:cNvPr>
              <p:cNvSpPr/>
              <p:nvPr/>
            </p:nvSpPr>
            <p:spPr>
              <a:xfrm>
                <a:off x="163993" y="4319751"/>
                <a:ext cx="7065844" cy="5549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𝑉</m:t>
                      </m:r>
                      <m:r>
                        <a:rPr lang="es-ES" sz="1600" b="0" i="1" smtClean="0">
                          <a:latin typeface="Cambria Math" panose="02040503050406030204" pitchFamily="18" charset="0"/>
                        </a:rPr>
                        <m:t>=</m:t>
                      </m:r>
                      <m:r>
                        <a:rPr lang="es-ES" sz="1600" b="0" i="1" smtClean="0">
                          <a:latin typeface="Cambria Math" panose="02040503050406030204" pitchFamily="18" charset="0"/>
                        </a:rPr>
                        <m:t>𝐼</m:t>
                      </m:r>
                      <m:d>
                        <m:dPr>
                          <m:ctrlPr>
                            <a:rPr lang="es-ES" sz="1600" b="0" i="1" smtClean="0">
                              <a:latin typeface="Cambria Math" panose="02040503050406030204" pitchFamily="18" charset="0"/>
                            </a:rPr>
                          </m:ctrlPr>
                        </m:dPr>
                        <m:e>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3</m:t>
                              </m:r>
                            </m:sub>
                          </m:sSub>
                        </m:e>
                      </m:d>
                      <m:r>
                        <a:rPr lang="es-ES" sz="1600" b="0" i="1" smtClean="0">
                          <a:latin typeface="Cambria Math" panose="02040503050406030204" pitchFamily="18" charset="0"/>
                        </a:rPr>
                        <m:t>→</m:t>
                      </m:r>
                      <m:r>
                        <a:rPr lang="es-ES" sz="1600" b="0" i="1" smtClean="0">
                          <a:latin typeface="Cambria Math" panose="02040503050406030204" pitchFamily="18" charset="0"/>
                        </a:rPr>
                        <m:t>380</m:t>
                      </m:r>
                      <m:r>
                        <a:rPr lang="es-ES" sz="1600" b="0" i="1" smtClean="0">
                          <a:latin typeface="Cambria Math" panose="02040503050406030204" pitchFamily="18" charset="0"/>
                        </a:rPr>
                        <m:t>=</m:t>
                      </m:r>
                      <m:r>
                        <a:rPr lang="es-ES" sz="1600" b="0" i="1" smtClean="0">
                          <a:latin typeface="Cambria Math" panose="02040503050406030204" pitchFamily="18" charset="0"/>
                        </a:rPr>
                        <m:t>𝐼</m:t>
                      </m:r>
                      <m:d>
                        <m:dPr>
                          <m:ctrlPr>
                            <a:rPr lang="es-ES" sz="1600" b="0" i="1" smtClean="0">
                              <a:latin typeface="Cambria Math" panose="02040503050406030204" pitchFamily="18" charset="0"/>
                            </a:rPr>
                          </m:ctrlPr>
                        </m:dPr>
                        <m:e>
                          <m:r>
                            <a:rPr lang="es-ES" sz="1600" b="0" i="1" smtClean="0">
                              <a:latin typeface="Cambria Math" panose="02040503050406030204" pitchFamily="18" charset="0"/>
                            </a:rPr>
                            <m:t>880</m:t>
                          </m:r>
                          <m:r>
                            <a:rPr lang="es-ES" sz="1600" b="0" i="1" smtClean="0">
                              <a:latin typeface="Cambria Math" panose="02040503050406030204" pitchFamily="18" charset="0"/>
                            </a:rPr>
                            <m:t>+</m:t>
                          </m:r>
                          <m:r>
                            <a:rPr lang="es-ES" sz="1600" b="0" i="1" smtClean="0">
                              <a:latin typeface="Cambria Math" panose="02040503050406030204" pitchFamily="18" charset="0"/>
                            </a:rPr>
                            <m:t>484</m:t>
                          </m:r>
                          <m:r>
                            <a:rPr lang="es-ES" sz="1600" b="0" i="1" smtClean="0">
                              <a:latin typeface="Cambria Math" panose="02040503050406030204" pitchFamily="18" charset="0"/>
                            </a:rPr>
                            <m:t>+</m:t>
                          </m:r>
                          <m:r>
                            <a:rPr lang="es-ES" sz="1600" b="0" i="1" smtClean="0">
                              <a:latin typeface="Cambria Math" panose="02040503050406030204" pitchFamily="18" charset="0"/>
                            </a:rPr>
                            <m:t>302</m:t>
                          </m:r>
                          <m:r>
                            <a:rPr lang="es-ES" sz="1600" b="0" i="1" smtClean="0">
                              <a:latin typeface="Cambria Math" panose="02040503050406030204" pitchFamily="18" charset="0"/>
                            </a:rPr>
                            <m:t>.</m:t>
                          </m:r>
                          <m:r>
                            <a:rPr lang="es-ES" sz="1600" b="0" i="1" smtClean="0">
                              <a:latin typeface="Cambria Math" panose="02040503050406030204" pitchFamily="18" charset="0"/>
                            </a:rPr>
                            <m:t>5</m:t>
                          </m:r>
                        </m:e>
                      </m:d>
                      <m:r>
                        <a:rPr lang="es-ES" sz="1600" b="0" i="1" smtClean="0">
                          <a:latin typeface="Cambria Math" panose="02040503050406030204" pitchFamily="18" charset="0"/>
                        </a:rPr>
                        <m:t>→</m:t>
                      </m:r>
                      <m:r>
                        <a:rPr lang="es-ES" sz="1600" b="0" i="1" smtClean="0">
                          <a:latin typeface="Cambria Math" panose="02040503050406030204" pitchFamily="18" charset="0"/>
                        </a:rPr>
                        <m:t>𝐼</m:t>
                      </m:r>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380</m:t>
                          </m:r>
                        </m:num>
                        <m:den>
                          <m:r>
                            <a:rPr lang="es-ES" sz="1600" b="0" i="1" smtClean="0">
                              <a:latin typeface="Cambria Math" panose="02040503050406030204" pitchFamily="18" charset="0"/>
                            </a:rPr>
                            <m:t>1666</m:t>
                          </m:r>
                          <m:r>
                            <a:rPr lang="es-ES" sz="1600" b="0" i="1" smtClean="0">
                              <a:latin typeface="Cambria Math" panose="02040503050406030204" pitchFamily="18" charset="0"/>
                            </a:rPr>
                            <m:t>.</m:t>
                          </m:r>
                          <m:r>
                            <a:rPr lang="es-ES" sz="1600" b="0" i="1" smtClean="0">
                              <a:latin typeface="Cambria Math" panose="02040503050406030204" pitchFamily="18" charset="0"/>
                            </a:rPr>
                            <m:t>5</m:t>
                          </m:r>
                        </m:den>
                      </m:f>
                      <m:r>
                        <a:rPr lang="es-ES" sz="1600" b="0" i="1" smtClean="0">
                          <a:latin typeface="Cambria Math" panose="02040503050406030204" pitchFamily="18" charset="0"/>
                        </a:rPr>
                        <m:t>=</m:t>
                      </m:r>
                      <m:r>
                        <a:rPr lang="es-ES" sz="1600" b="0" i="1" smtClean="0">
                          <a:latin typeface="Cambria Math" panose="02040503050406030204" pitchFamily="18" charset="0"/>
                        </a:rPr>
                        <m:t>0</m:t>
                      </m:r>
                      <m:r>
                        <a:rPr lang="es-ES" sz="1600" b="0" i="1" smtClean="0">
                          <a:latin typeface="Cambria Math" panose="02040503050406030204" pitchFamily="18" charset="0"/>
                        </a:rPr>
                        <m:t>.</m:t>
                      </m:r>
                      <m:r>
                        <a:rPr lang="es-ES" sz="1600" b="0" i="1" smtClean="0">
                          <a:latin typeface="Cambria Math" panose="02040503050406030204" pitchFamily="18" charset="0"/>
                        </a:rPr>
                        <m:t>228</m:t>
                      </m:r>
                      <m:r>
                        <a:rPr lang="es-ES" sz="1600" b="0" i="1" smtClean="0">
                          <a:latin typeface="Cambria Math" panose="02040503050406030204" pitchFamily="18" charset="0"/>
                        </a:rPr>
                        <m:t> </m:t>
                      </m:r>
                      <m:r>
                        <a:rPr lang="es-ES" sz="1600" b="0" i="1" smtClean="0">
                          <a:latin typeface="Cambria Math" panose="02040503050406030204" pitchFamily="18" charset="0"/>
                        </a:rPr>
                        <m:t>𝐴</m:t>
                      </m:r>
                    </m:oMath>
                  </m:oMathPara>
                </a14:m>
                <a:endParaRPr lang="es-ES" sz="1600" dirty="0"/>
              </a:p>
            </p:txBody>
          </p:sp>
        </mc:Choice>
        <mc:Fallback xmlns="">
          <p:sp>
            <p:nvSpPr>
              <p:cNvPr id="12" name="Rectángulo 11">
                <a:extLst>
                  <a:ext uri="{FF2B5EF4-FFF2-40B4-BE49-F238E27FC236}">
                    <a16:creationId xmlns:a16="http://schemas.microsoft.com/office/drawing/2014/main" id="{ABD3D46A-D7C3-4791-9666-B767A6B2F771}"/>
                  </a:ext>
                </a:extLst>
              </p:cNvPr>
              <p:cNvSpPr>
                <a:spLocks noRot="1" noChangeAspect="1" noMove="1" noResize="1" noEditPoints="1" noAdjustHandles="1" noChangeArrowheads="1" noChangeShapeType="1" noTextEdit="1"/>
              </p:cNvSpPr>
              <p:nvPr/>
            </p:nvSpPr>
            <p:spPr>
              <a:xfrm>
                <a:off x="163993" y="4319751"/>
                <a:ext cx="7065844" cy="554960"/>
              </a:xfrm>
              <a:prstGeom prst="rect">
                <a:avLst/>
              </a:prstGeom>
              <a:blipFill>
                <a:blip r:embed="rId6"/>
                <a:stretch>
                  <a:fillRect/>
                </a:stretch>
              </a:blipFill>
            </p:spPr>
            <p:txBody>
              <a:bodyPr/>
              <a:lstStyle/>
              <a:p>
                <a:r>
                  <a:rPr lang="es-ES">
                    <a:noFill/>
                  </a:rPr>
                  <a:t> </a:t>
                </a:r>
              </a:p>
            </p:txBody>
          </p:sp>
        </mc:Fallback>
      </mc:AlternateContent>
      <p:sp>
        <p:nvSpPr>
          <p:cNvPr id="13" name="Rectángulo 12">
            <a:extLst>
              <a:ext uri="{FF2B5EF4-FFF2-40B4-BE49-F238E27FC236}">
                <a16:creationId xmlns:a16="http://schemas.microsoft.com/office/drawing/2014/main" id="{A76762B7-081A-4BCA-BC83-904493E432C5}"/>
              </a:ext>
            </a:extLst>
          </p:cNvPr>
          <p:cNvSpPr/>
          <p:nvPr/>
        </p:nvSpPr>
        <p:spPr>
          <a:xfrm>
            <a:off x="163993" y="4838339"/>
            <a:ext cx="8729577" cy="338554"/>
          </a:xfrm>
          <a:prstGeom prst="rect">
            <a:avLst/>
          </a:prstGeom>
        </p:spPr>
        <p:txBody>
          <a:bodyPr wrap="square">
            <a:spAutoFit/>
          </a:bodyPr>
          <a:lstStyle/>
          <a:p>
            <a:r>
              <a:rPr lang="es-ES" sz="1600" dirty="0"/>
              <a:t>La potencia ahora en cada lámpara la podemos obtener a partir de la corriente: </a:t>
            </a:r>
          </a:p>
        </p:txBody>
      </p:sp>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EF2ED0BE-8E2E-493A-A9EC-5AB310F7C368}"/>
                  </a:ext>
                </a:extLst>
              </p:cNvPr>
              <p:cNvSpPr txBox="1"/>
              <p:nvPr/>
            </p:nvSpPr>
            <p:spPr>
              <a:xfrm>
                <a:off x="250430" y="5183024"/>
                <a:ext cx="173092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𝑃</m:t>
                      </m:r>
                      <m:r>
                        <a:rPr lang="es-ES" b="0" i="1" smtClean="0">
                          <a:latin typeface="Cambria Math" panose="02040503050406030204" pitchFamily="18" charset="0"/>
                        </a:rPr>
                        <m:t>=</m:t>
                      </m:r>
                      <m:r>
                        <a:rPr lang="es-ES" b="0" i="1" smtClean="0">
                          <a:latin typeface="Cambria Math" panose="02040503050406030204" pitchFamily="18" charset="0"/>
                        </a:rPr>
                        <m:t>𝐼𝑉</m:t>
                      </m:r>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𝐼</m:t>
                          </m:r>
                        </m:e>
                        <m:sup>
                          <m:r>
                            <a:rPr lang="es-ES" b="0" i="1" smtClean="0">
                              <a:latin typeface="Cambria Math" panose="02040503050406030204" pitchFamily="18" charset="0"/>
                            </a:rPr>
                            <m:t>2</m:t>
                          </m:r>
                        </m:sup>
                      </m:sSup>
                      <m:r>
                        <a:rPr lang="es-ES" b="0" i="1" smtClean="0">
                          <a:latin typeface="Cambria Math" panose="02040503050406030204" pitchFamily="18" charset="0"/>
                        </a:rPr>
                        <m:t>𝑅</m:t>
                      </m:r>
                      <m:r>
                        <a:rPr lang="es-ES" b="0" i="1" smtClean="0">
                          <a:latin typeface="Cambria Math" panose="02040503050406030204" pitchFamily="18" charset="0"/>
                        </a:rPr>
                        <m:t>→</m:t>
                      </m:r>
                    </m:oMath>
                  </m:oMathPara>
                </a14:m>
                <a:endParaRPr lang="es-ES" dirty="0"/>
              </a:p>
            </p:txBody>
          </p:sp>
        </mc:Choice>
        <mc:Fallback xmlns="">
          <p:sp>
            <p:nvSpPr>
              <p:cNvPr id="14" name="CuadroTexto 13">
                <a:extLst>
                  <a:ext uri="{FF2B5EF4-FFF2-40B4-BE49-F238E27FC236}">
                    <a16:creationId xmlns:a16="http://schemas.microsoft.com/office/drawing/2014/main" id="{EF2ED0BE-8E2E-493A-A9EC-5AB310F7C368}"/>
                  </a:ext>
                </a:extLst>
              </p:cNvPr>
              <p:cNvSpPr txBox="1">
                <a:spLocks noRot="1" noChangeAspect="1" noMove="1" noResize="1" noEditPoints="1" noAdjustHandles="1" noChangeArrowheads="1" noChangeShapeType="1" noTextEdit="1"/>
              </p:cNvSpPr>
              <p:nvPr/>
            </p:nvSpPr>
            <p:spPr>
              <a:xfrm>
                <a:off x="250430" y="5183024"/>
                <a:ext cx="1730922" cy="276999"/>
              </a:xfrm>
              <a:prstGeom prst="rect">
                <a:avLst/>
              </a:prstGeom>
              <a:blipFill>
                <a:blip r:embed="rId7"/>
                <a:stretch>
                  <a:fillRect l="-704" t="-2174" b="-869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5" name="Rectángulo 14">
                <a:extLst>
                  <a:ext uri="{FF2B5EF4-FFF2-40B4-BE49-F238E27FC236}">
                    <a16:creationId xmlns:a16="http://schemas.microsoft.com/office/drawing/2014/main" id="{73C12B1A-E5D6-4744-AFF2-07639595E1EE}"/>
                  </a:ext>
                </a:extLst>
              </p:cNvPr>
              <p:cNvSpPr/>
              <p:nvPr/>
            </p:nvSpPr>
            <p:spPr>
              <a:xfrm>
                <a:off x="2335040" y="5277065"/>
                <a:ext cx="309886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𝑃</m:t>
                          </m:r>
                        </m:e>
                        <m:sub>
                          <m:r>
                            <a:rPr lang="es-ES" i="1">
                              <a:latin typeface="Cambria Math" panose="02040503050406030204" pitchFamily="18" charset="0"/>
                            </a:rPr>
                            <m:t>𝐴</m:t>
                          </m:r>
                        </m:sub>
                      </m:sSub>
                      <m:r>
                        <a:rPr lang="es-ES" i="1">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0</m:t>
                          </m:r>
                          <m:r>
                            <a:rPr lang="es-ES" b="0" i="1" smtClean="0">
                              <a:latin typeface="Cambria Math" panose="02040503050406030204" pitchFamily="18" charset="0"/>
                            </a:rPr>
                            <m:t>.</m:t>
                          </m:r>
                          <m:r>
                            <a:rPr lang="es-ES" b="0" i="1" smtClean="0">
                              <a:latin typeface="Cambria Math" panose="02040503050406030204" pitchFamily="18" charset="0"/>
                            </a:rPr>
                            <m:t>228</m:t>
                          </m:r>
                        </m:e>
                        <m:sup>
                          <m:r>
                            <a:rPr lang="es-ES" b="0" i="1" smtClean="0">
                              <a:latin typeface="Cambria Math" panose="02040503050406030204" pitchFamily="18" charset="0"/>
                            </a:rPr>
                            <m:t>2</m:t>
                          </m:r>
                        </m:sup>
                      </m:sSup>
                      <m:r>
                        <a:rPr lang="es-ES" b="0" i="1" smtClean="0">
                          <a:latin typeface="Cambria Math" panose="02040503050406030204" pitchFamily="18" charset="0"/>
                        </a:rPr>
                        <m:t>𝑥</m:t>
                      </m:r>
                      <m:r>
                        <a:rPr lang="es-ES" b="0" i="1" smtClean="0">
                          <a:latin typeface="Cambria Math" panose="02040503050406030204" pitchFamily="18" charset="0"/>
                        </a:rPr>
                        <m:t>880</m:t>
                      </m:r>
                      <m:r>
                        <a:rPr lang="es-ES" b="0" i="1" smtClean="0">
                          <a:latin typeface="Cambria Math" panose="02040503050406030204" pitchFamily="18" charset="0"/>
                        </a:rPr>
                        <m:t>=</m:t>
                      </m:r>
                      <m:r>
                        <a:rPr lang="es-ES" b="0" i="1" smtClean="0">
                          <a:latin typeface="Cambria Math" panose="02040503050406030204" pitchFamily="18" charset="0"/>
                        </a:rPr>
                        <m:t>45</m:t>
                      </m:r>
                      <m:r>
                        <a:rPr lang="es-ES" b="0" i="1" smtClean="0">
                          <a:latin typeface="Cambria Math" panose="02040503050406030204" pitchFamily="18" charset="0"/>
                        </a:rPr>
                        <m:t>.</m:t>
                      </m:r>
                      <m:r>
                        <a:rPr lang="es-ES" b="0" i="1" smtClean="0">
                          <a:latin typeface="Cambria Math" panose="02040503050406030204" pitchFamily="18" charset="0"/>
                        </a:rPr>
                        <m:t>75</m:t>
                      </m:r>
                      <m:r>
                        <a:rPr lang="es-ES" b="0" i="1" smtClean="0">
                          <a:latin typeface="Cambria Math" panose="02040503050406030204" pitchFamily="18" charset="0"/>
                        </a:rPr>
                        <m:t> </m:t>
                      </m:r>
                      <m:r>
                        <a:rPr lang="es-ES" b="0" i="1" smtClean="0">
                          <a:latin typeface="Cambria Math" panose="02040503050406030204" pitchFamily="18" charset="0"/>
                        </a:rPr>
                        <m:t>𝑊</m:t>
                      </m:r>
                    </m:oMath>
                  </m:oMathPara>
                </a14:m>
                <a:endParaRPr lang="es-ES" dirty="0"/>
              </a:p>
            </p:txBody>
          </p:sp>
        </mc:Choice>
        <mc:Fallback xmlns="">
          <p:sp>
            <p:nvSpPr>
              <p:cNvPr id="15" name="Rectángulo 14">
                <a:extLst>
                  <a:ext uri="{FF2B5EF4-FFF2-40B4-BE49-F238E27FC236}">
                    <a16:creationId xmlns:a16="http://schemas.microsoft.com/office/drawing/2014/main" id="{73C12B1A-E5D6-4744-AFF2-07639595E1EE}"/>
                  </a:ext>
                </a:extLst>
              </p:cNvPr>
              <p:cNvSpPr>
                <a:spLocks noRot="1" noChangeAspect="1" noMove="1" noResize="1" noEditPoints="1" noAdjustHandles="1" noChangeArrowheads="1" noChangeShapeType="1" noTextEdit="1"/>
              </p:cNvSpPr>
              <p:nvPr/>
            </p:nvSpPr>
            <p:spPr>
              <a:xfrm>
                <a:off x="2335040" y="5277065"/>
                <a:ext cx="3098862" cy="369332"/>
              </a:xfrm>
              <a:prstGeom prst="rect">
                <a:avLst/>
              </a:prstGeom>
              <a:blipFill>
                <a:blip r:embed="rId8"/>
                <a:stretch>
                  <a:fillRect b="-166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8" name="Rectángulo 17">
                <a:extLst>
                  <a:ext uri="{FF2B5EF4-FFF2-40B4-BE49-F238E27FC236}">
                    <a16:creationId xmlns:a16="http://schemas.microsoft.com/office/drawing/2014/main" id="{78AB5731-E940-4B37-8B37-FE628A137F40}"/>
                  </a:ext>
                </a:extLst>
              </p:cNvPr>
              <p:cNvSpPr/>
              <p:nvPr/>
            </p:nvSpPr>
            <p:spPr>
              <a:xfrm>
                <a:off x="5760017" y="5279688"/>
                <a:ext cx="311476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𝑃</m:t>
                          </m:r>
                        </m:e>
                        <m:sub>
                          <m:r>
                            <a:rPr lang="es-ES" b="0" i="1" smtClean="0">
                              <a:latin typeface="Cambria Math" panose="02040503050406030204" pitchFamily="18" charset="0"/>
                            </a:rPr>
                            <m:t>𝐵</m:t>
                          </m:r>
                        </m:sub>
                      </m:sSub>
                      <m:r>
                        <a:rPr lang="es-ES" i="1">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0</m:t>
                          </m:r>
                          <m:r>
                            <a:rPr lang="es-ES" b="0" i="1" smtClean="0">
                              <a:latin typeface="Cambria Math" panose="02040503050406030204" pitchFamily="18" charset="0"/>
                            </a:rPr>
                            <m:t>.</m:t>
                          </m:r>
                          <m:r>
                            <a:rPr lang="es-ES" b="0" i="1" smtClean="0">
                              <a:latin typeface="Cambria Math" panose="02040503050406030204" pitchFamily="18" charset="0"/>
                            </a:rPr>
                            <m:t>228</m:t>
                          </m:r>
                        </m:e>
                        <m:sup>
                          <m:r>
                            <a:rPr lang="es-ES" b="0" i="1" smtClean="0">
                              <a:latin typeface="Cambria Math" panose="02040503050406030204" pitchFamily="18" charset="0"/>
                            </a:rPr>
                            <m:t>2</m:t>
                          </m:r>
                        </m:sup>
                      </m:sSup>
                      <m:r>
                        <a:rPr lang="es-ES" b="0" i="1" smtClean="0">
                          <a:latin typeface="Cambria Math" panose="02040503050406030204" pitchFamily="18" charset="0"/>
                        </a:rPr>
                        <m:t>𝑥</m:t>
                      </m:r>
                      <m:r>
                        <a:rPr lang="es-ES" b="0" i="1" smtClean="0">
                          <a:latin typeface="Cambria Math" panose="02040503050406030204" pitchFamily="18" charset="0"/>
                        </a:rPr>
                        <m:t>484</m:t>
                      </m:r>
                      <m:r>
                        <a:rPr lang="es-ES" b="0" i="1" smtClean="0">
                          <a:latin typeface="Cambria Math" panose="02040503050406030204" pitchFamily="18" charset="0"/>
                        </a:rPr>
                        <m:t>=</m:t>
                      </m:r>
                      <m:r>
                        <a:rPr lang="es-ES" b="0" i="1" smtClean="0">
                          <a:latin typeface="Cambria Math" panose="02040503050406030204" pitchFamily="18" charset="0"/>
                        </a:rPr>
                        <m:t>25</m:t>
                      </m:r>
                      <m:r>
                        <a:rPr lang="es-ES" b="0" i="1" smtClean="0">
                          <a:latin typeface="Cambria Math" panose="02040503050406030204" pitchFamily="18" charset="0"/>
                        </a:rPr>
                        <m:t>.</m:t>
                      </m:r>
                      <m:r>
                        <a:rPr lang="es-ES" b="0" i="1" smtClean="0">
                          <a:latin typeface="Cambria Math" panose="02040503050406030204" pitchFamily="18" charset="0"/>
                        </a:rPr>
                        <m:t>16</m:t>
                      </m:r>
                      <m:r>
                        <a:rPr lang="es-ES" b="0" i="1" smtClean="0">
                          <a:latin typeface="Cambria Math" panose="02040503050406030204" pitchFamily="18" charset="0"/>
                        </a:rPr>
                        <m:t> </m:t>
                      </m:r>
                      <m:r>
                        <a:rPr lang="es-ES" b="0" i="1" smtClean="0">
                          <a:latin typeface="Cambria Math" panose="02040503050406030204" pitchFamily="18" charset="0"/>
                        </a:rPr>
                        <m:t>𝑊</m:t>
                      </m:r>
                    </m:oMath>
                  </m:oMathPara>
                </a14:m>
                <a:endParaRPr lang="es-ES" dirty="0"/>
              </a:p>
            </p:txBody>
          </p:sp>
        </mc:Choice>
        <mc:Fallback xmlns="">
          <p:sp>
            <p:nvSpPr>
              <p:cNvPr id="18" name="Rectángulo 17">
                <a:extLst>
                  <a:ext uri="{FF2B5EF4-FFF2-40B4-BE49-F238E27FC236}">
                    <a16:creationId xmlns:a16="http://schemas.microsoft.com/office/drawing/2014/main" id="{78AB5731-E940-4B37-8B37-FE628A137F40}"/>
                  </a:ext>
                </a:extLst>
              </p:cNvPr>
              <p:cNvSpPr>
                <a:spLocks noRot="1" noChangeAspect="1" noMove="1" noResize="1" noEditPoints="1" noAdjustHandles="1" noChangeArrowheads="1" noChangeShapeType="1" noTextEdit="1"/>
              </p:cNvSpPr>
              <p:nvPr/>
            </p:nvSpPr>
            <p:spPr>
              <a:xfrm>
                <a:off x="5760017" y="5279688"/>
                <a:ext cx="3114763" cy="369332"/>
              </a:xfrm>
              <a:prstGeom prst="rect">
                <a:avLst/>
              </a:prstGeom>
              <a:blipFill>
                <a:blip r:embed="rId9"/>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0" name="Rectángulo 19">
                <a:extLst>
                  <a:ext uri="{FF2B5EF4-FFF2-40B4-BE49-F238E27FC236}">
                    <a16:creationId xmlns:a16="http://schemas.microsoft.com/office/drawing/2014/main" id="{B2914E06-5628-4788-9E6A-0DEA9287D2EC}"/>
                  </a:ext>
                </a:extLst>
              </p:cNvPr>
              <p:cNvSpPr/>
              <p:nvPr/>
            </p:nvSpPr>
            <p:spPr>
              <a:xfrm>
                <a:off x="2335039" y="5889334"/>
                <a:ext cx="327519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𝑃</m:t>
                          </m:r>
                        </m:e>
                        <m:sub>
                          <m:r>
                            <a:rPr lang="es-ES" i="1">
                              <a:latin typeface="Cambria Math" panose="02040503050406030204" pitchFamily="18" charset="0"/>
                            </a:rPr>
                            <m:t>𝐴</m:t>
                          </m:r>
                        </m:sub>
                      </m:sSub>
                      <m:r>
                        <a:rPr lang="es-ES" i="1">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0</m:t>
                          </m:r>
                          <m:r>
                            <a:rPr lang="es-ES" b="0" i="1" smtClean="0">
                              <a:latin typeface="Cambria Math" panose="02040503050406030204" pitchFamily="18" charset="0"/>
                            </a:rPr>
                            <m:t>.</m:t>
                          </m:r>
                          <m:r>
                            <a:rPr lang="es-ES" b="0" i="1" smtClean="0">
                              <a:latin typeface="Cambria Math" panose="02040503050406030204" pitchFamily="18" charset="0"/>
                            </a:rPr>
                            <m:t>228</m:t>
                          </m:r>
                        </m:e>
                        <m:sup>
                          <m:r>
                            <a:rPr lang="es-ES" b="0" i="1" smtClean="0">
                              <a:latin typeface="Cambria Math" panose="02040503050406030204" pitchFamily="18" charset="0"/>
                            </a:rPr>
                            <m:t>2</m:t>
                          </m:r>
                        </m:sup>
                      </m:sSup>
                      <m:r>
                        <a:rPr lang="es-ES" b="0" i="1" smtClean="0">
                          <a:latin typeface="Cambria Math" panose="02040503050406030204" pitchFamily="18" charset="0"/>
                        </a:rPr>
                        <m:t>𝑥</m:t>
                      </m:r>
                      <m:r>
                        <a:rPr lang="es-ES" b="0" i="1" smtClean="0">
                          <a:latin typeface="Cambria Math" panose="02040503050406030204" pitchFamily="18" charset="0"/>
                        </a:rPr>
                        <m:t>302</m:t>
                      </m:r>
                      <m:r>
                        <a:rPr lang="es-ES" b="0" i="1" smtClean="0">
                          <a:latin typeface="Cambria Math" panose="02040503050406030204" pitchFamily="18" charset="0"/>
                        </a:rPr>
                        <m:t>.</m:t>
                      </m:r>
                      <m:r>
                        <a:rPr lang="es-ES" b="0" i="1" smtClean="0">
                          <a:latin typeface="Cambria Math" panose="02040503050406030204" pitchFamily="18" charset="0"/>
                        </a:rPr>
                        <m:t>5</m:t>
                      </m:r>
                      <m:r>
                        <a:rPr lang="es-ES" b="0" i="1" smtClean="0">
                          <a:latin typeface="Cambria Math" panose="02040503050406030204" pitchFamily="18" charset="0"/>
                        </a:rPr>
                        <m:t>=</m:t>
                      </m:r>
                      <m:r>
                        <a:rPr lang="es-ES" b="0" i="1" smtClean="0">
                          <a:latin typeface="Cambria Math" panose="02040503050406030204" pitchFamily="18" charset="0"/>
                        </a:rPr>
                        <m:t>15</m:t>
                      </m:r>
                      <m:r>
                        <a:rPr lang="es-ES" b="0" i="1" smtClean="0">
                          <a:latin typeface="Cambria Math" panose="02040503050406030204" pitchFamily="18" charset="0"/>
                        </a:rPr>
                        <m:t>.</m:t>
                      </m:r>
                      <m:r>
                        <a:rPr lang="es-ES" b="0" i="1" smtClean="0">
                          <a:latin typeface="Cambria Math" panose="02040503050406030204" pitchFamily="18" charset="0"/>
                        </a:rPr>
                        <m:t>73</m:t>
                      </m:r>
                      <m:r>
                        <a:rPr lang="es-ES" b="0" i="1" smtClean="0">
                          <a:latin typeface="Cambria Math" panose="02040503050406030204" pitchFamily="18" charset="0"/>
                        </a:rPr>
                        <m:t> </m:t>
                      </m:r>
                      <m:r>
                        <a:rPr lang="es-ES" b="0" i="1" smtClean="0">
                          <a:latin typeface="Cambria Math" panose="02040503050406030204" pitchFamily="18" charset="0"/>
                        </a:rPr>
                        <m:t>𝑊</m:t>
                      </m:r>
                    </m:oMath>
                  </m:oMathPara>
                </a14:m>
                <a:endParaRPr lang="es-ES" dirty="0"/>
              </a:p>
            </p:txBody>
          </p:sp>
        </mc:Choice>
        <mc:Fallback xmlns="">
          <p:sp>
            <p:nvSpPr>
              <p:cNvPr id="20" name="Rectángulo 19">
                <a:extLst>
                  <a:ext uri="{FF2B5EF4-FFF2-40B4-BE49-F238E27FC236}">
                    <a16:creationId xmlns:a16="http://schemas.microsoft.com/office/drawing/2014/main" id="{B2914E06-5628-4788-9E6A-0DEA9287D2EC}"/>
                  </a:ext>
                </a:extLst>
              </p:cNvPr>
              <p:cNvSpPr>
                <a:spLocks noRot="1" noChangeAspect="1" noMove="1" noResize="1" noEditPoints="1" noAdjustHandles="1" noChangeArrowheads="1" noChangeShapeType="1" noTextEdit="1"/>
              </p:cNvSpPr>
              <p:nvPr/>
            </p:nvSpPr>
            <p:spPr>
              <a:xfrm>
                <a:off x="2335039" y="5889334"/>
                <a:ext cx="3275192" cy="369332"/>
              </a:xfrm>
              <a:prstGeom prst="rect">
                <a:avLst/>
              </a:prstGeom>
              <a:blipFill>
                <a:blip r:embed="rId10"/>
                <a:stretch>
                  <a:fillRect/>
                </a:stretch>
              </a:blipFill>
            </p:spPr>
            <p:txBody>
              <a:bodyPr/>
              <a:lstStyle/>
              <a:p>
                <a:r>
                  <a:rPr lang="es-ES">
                    <a:noFill/>
                  </a:rPr>
                  <a:t> </a:t>
                </a:r>
              </a:p>
            </p:txBody>
          </p:sp>
        </mc:Fallback>
      </mc:AlternateContent>
      <p:sp>
        <p:nvSpPr>
          <p:cNvPr id="16" name="Marcador de número de diapositiva 1">
            <a:extLst>
              <a:ext uri="{FF2B5EF4-FFF2-40B4-BE49-F238E27FC236}">
                <a16:creationId xmlns:a16="http://schemas.microsoft.com/office/drawing/2014/main" id="{0031CDA5-7224-4FD5-BCDD-7C9295F92496}"/>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27</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1392966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15F7BC9-D98A-4B69-8B28-0271D0B298CA}"/>
              </a:ext>
            </a:extLst>
          </p:cNvPr>
          <p:cNvSpPr/>
          <p:nvPr/>
        </p:nvSpPr>
        <p:spPr>
          <a:xfrm>
            <a:off x="45720" y="762868"/>
            <a:ext cx="9212580" cy="646331"/>
          </a:xfrm>
          <a:prstGeom prst="rect">
            <a:avLst/>
          </a:prstGeom>
        </p:spPr>
        <p:txBody>
          <a:bodyPr wrap="square">
            <a:spAutoFit/>
          </a:bodyPr>
          <a:lstStyle/>
          <a:p>
            <a:r>
              <a:rPr lang="es-ES" b="1" dirty="0"/>
              <a:t>Problema 11. </a:t>
            </a:r>
            <a:r>
              <a:rPr lang="es-ES" dirty="0"/>
              <a:t>Si se sabe que por la resistencia de 5 Ω circula una corriente de 12 A, ¿Qué corriente pasa por la resistencia de 6 Ω del circuito de la figura?</a:t>
            </a:r>
          </a:p>
        </p:txBody>
      </p:sp>
      <p:sp>
        <p:nvSpPr>
          <p:cNvPr id="19" name="Rectángulo 18">
            <a:extLst>
              <a:ext uri="{FF2B5EF4-FFF2-40B4-BE49-F238E27FC236}">
                <a16:creationId xmlns:a16="http://schemas.microsoft.com/office/drawing/2014/main" id="{A16B048C-C12A-4EE0-9882-D37BB3E44D0A}"/>
              </a:ext>
            </a:extLst>
          </p:cNvPr>
          <p:cNvSpPr/>
          <p:nvPr/>
        </p:nvSpPr>
        <p:spPr>
          <a:xfrm>
            <a:off x="3728133" y="1518393"/>
            <a:ext cx="4749730" cy="738664"/>
          </a:xfrm>
          <a:prstGeom prst="rect">
            <a:avLst/>
          </a:prstGeom>
        </p:spPr>
        <p:txBody>
          <a:bodyPr wrap="square">
            <a:spAutoFit/>
          </a:bodyPr>
          <a:lstStyle/>
          <a:p>
            <a:pPr algn="just"/>
            <a:r>
              <a:rPr lang="es-ES" sz="1400" dirty="0"/>
              <a:t>Para calcular la corriente por la resistencia podemos ir agrupando resistencias y después aplicar el divisor de corriente:</a:t>
            </a:r>
          </a:p>
        </p:txBody>
      </p:sp>
      <mc:AlternateContent xmlns:mc="http://schemas.openxmlformats.org/markup-compatibility/2006" xmlns:a14="http://schemas.microsoft.com/office/drawing/2010/main">
        <mc:Choice Requires="a14">
          <p:sp>
            <p:nvSpPr>
              <p:cNvPr id="10" name="Rectángulo 9">
                <a:extLst>
                  <a:ext uri="{FF2B5EF4-FFF2-40B4-BE49-F238E27FC236}">
                    <a16:creationId xmlns:a16="http://schemas.microsoft.com/office/drawing/2014/main" id="{D2DC7666-1B76-441C-9ED3-B10A9ABA8A14}"/>
                  </a:ext>
                </a:extLst>
              </p:cNvPr>
              <p:cNvSpPr/>
              <p:nvPr/>
            </p:nvSpPr>
            <p:spPr>
              <a:xfrm>
                <a:off x="3412484" y="2309417"/>
                <a:ext cx="4615505" cy="3385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s-ES" sz="1600" b="0" i="1" smtClean="0">
                              <a:latin typeface="Cambria Math" panose="02040503050406030204" pitchFamily="18" charset="0"/>
                            </a:rPr>
                          </m:ctrlPr>
                        </m:dPr>
                        <m:e>
                          <m:r>
                            <a:rPr lang="es-ES" sz="1600" b="0" i="1" smtClean="0">
                              <a:latin typeface="Cambria Math" panose="02040503050406030204" pitchFamily="18" charset="0"/>
                            </a:rPr>
                            <m:t>24</m:t>
                          </m:r>
                          <m:r>
                            <m:rPr>
                              <m:sty m:val="p"/>
                            </m:rPr>
                            <a:rPr lang="el-GR" sz="1600" i="1">
                              <a:latin typeface="Cambria Math" panose="02040503050406030204" pitchFamily="18" charset="0"/>
                              <a:ea typeface="Cambria Math" panose="02040503050406030204" pitchFamily="18" charset="0"/>
                            </a:rPr>
                            <m:t>Ω</m:t>
                          </m:r>
                          <m:r>
                            <a:rPr lang="es-ES" sz="1600" b="0" i="1" smtClean="0">
                              <a:latin typeface="Cambria Math" panose="02040503050406030204" pitchFamily="18" charset="0"/>
                            </a:rPr>
                            <m:t>\\</m:t>
                          </m:r>
                          <m:r>
                            <a:rPr lang="es-ES" sz="1600" b="0" i="1" smtClean="0">
                              <a:latin typeface="Cambria Math" panose="02040503050406030204" pitchFamily="18" charset="0"/>
                            </a:rPr>
                            <m:t>24</m:t>
                          </m:r>
                          <m:r>
                            <m:rPr>
                              <m:sty m:val="p"/>
                            </m:rPr>
                            <a:rPr lang="el-GR" sz="1600" i="1">
                              <a:latin typeface="Cambria Math" panose="02040503050406030204" pitchFamily="18" charset="0"/>
                              <a:ea typeface="Cambria Math" panose="02040503050406030204" pitchFamily="18" charset="0"/>
                            </a:rPr>
                            <m:t>Ω</m:t>
                          </m:r>
                        </m:e>
                      </m:d>
                      <m:r>
                        <a:rPr lang="es-ES" sz="1600" b="0" i="1" smtClean="0">
                          <a:latin typeface="Cambria Math" panose="02040503050406030204" pitchFamily="18" charset="0"/>
                        </a:rPr>
                        <m:t>=</m:t>
                      </m:r>
                      <m:r>
                        <a:rPr lang="es-ES" sz="1600" b="0" i="1" smtClean="0">
                          <a:latin typeface="Cambria Math" panose="02040503050406030204" pitchFamily="18" charset="0"/>
                        </a:rPr>
                        <m:t>12</m:t>
                      </m:r>
                      <m:r>
                        <m:rPr>
                          <m:sty m:val="p"/>
                        </m:rPr>
                        <a:rPr lang="el-GR" sz="1600" b="0" i="1" smtClean="0">
                          <a:latin typeface="Cambria Math" panose="02040503050406030204" pitchFamily="18" charset="0"/>
                          <a:ea typeface="Cambria Math" panose="02040503050406030204" pitchFamily="18" charset="0"/>
                        </a:rPr>
                        <m:t>Ω</m:t>
                      </m:r>
                      <m:r>
                        <a:rPr lang="es-ES" sz="1600" b="0" i="1" smtClean="0">
                          <a:latin typeface="Cambria Math" panose="02040503050406030204" pitchFamily="18" charset="0"/>
                          <a:ea typeface="Cambria Math" panose="02040503050406030204" pitchFamily="18" charset="0"/>
                        </a:rPr>
                        <m:t>→</m:t>
                      </m:r>
                      <m:d>
                        <m:dPr>
                          <m:ctrlPr>
                            <a:rPr lang="es-ES" sz="1600" i="1">
                              <a:latin typeface="Cambria Math" panose="02040503050406030204" pitchFamily="18" charset="0"/>
                            </a:rPr>
                          </m:ctrlPr>
                        </m:dPr>
                        <m:e>
                          <m:r>
                            <a:rPr lang="es-ES" sz="1600" b="0" i="1" smtClean="0">
                              <a:latin typeface="Cambria Math" panose="02040503050406030204" pitchFamily="18" charset="0"/>
                            </a:rPr>
                            <m:t>12</m:t>
                          </m:r>
                          <m:r>
                            <m:rPr>
                              <m:sty m:val="p"/>
                            </m:rPr>
                            <a:rPr lang="el-GR" sz="1600" i="1">
                              <a:latin typeface="Cambria Math" panose="02040503050406030204" pitchFamily="18" charset="0"/>
                              <a:ea typeface="Cambria Math" panose="02040503050406030204" pitchFamily="18" charset="0"/>
                            </a:rPr>
                            <m:t>Ω</m:t>
                          </m:r>
                          <m:r>
                            <a:rPr lang="es-ES" sz="1600" i="1">
                              <a:latin typeface="Cambria Math" panose="02040503050406030204" pitchFamily="18" charset="0"/>
                            </a:rPr>
                            <m:t>\\</m:t>
                          </m:r>
                          <m:r>
                            <a:rPr lang="es-ES" sz="1600" b="0" i="1" smtClean="0">
                              <a:latin typeface="Cambria Math" panose="02040503050406030204" pitchFamily="18" charset="0"/>
                            </a:rPr>
                            <m:t>12</m:t>
                          </m:r>
                          <m:r>
                            <m:rPr>
                              <m:sty m:val="p"/>
                            </m:rPr>
                            <a:rPr lang="el-GR" sz="1600" i="1">
                              <a:latin typeface="Cambria Math" panose="02040503050406030204" pitchFamily="18" charset="0"/>
                              <a:ea typeface="Cambria Math" panose="02040503050406030204" pitchFamily="18" charset="0"/>
                            </a:rPr>
                            <m:t>Ω</m:t>
                          </m:r>
                        </m:e>
                      </m:d>
                      <m:r>
                        <a:rPr lang="es-ES" sz="1600" b="0" i="1" smtClean="0">
                          <a:latin typeface="Cambria Math" panose="02040503050406030204" pitchFamily="18" charset="0"/>
                        </a:rPr>
                        <m:t>=</m:t>
                      </m:r>
                      <m:r>
                        <a:rPr lang="es-ES" sz="1600" b="0" i="1" smtClean="0">
                          <a:latin typeface="Cambria Math" panose="02040503050406030204" pitchFamily="18" charset="0"/>
                        </a:rPr>
                        <m:t>6</m:t>
                      </m:r>
                      <m:r>
                        <m:rPr>
                          <m:sty m:val="p"/>
                        </m:rPr>
                        <a:rPr lang="el-GR" sz="1600" i="1">
                          <a:latin typeface="Cambria Math" panose="02040503050406030204" pitchFamily="18" charset="0"/>
                          <a:ea typeface="Cambria Math" panose="02040503050406030204" pitchFamily="18" charset="0"/>
                        </a:rPr>
                        <m:t>Ω</m:t>
                      </m:r>
                    </m:oMath>
                  </m:oMathPara>
                </a14:m>
                <a:endParaRPr lang="es-ES" sz="1600" dirty="0"/>
              </a:p>
            </p:txBody>
          </p:sp>
        </mc:Choice>
        <mc:Fallback xmlns="">
          <p:sp>
            <p:nvSpPr>
              <p:cNvPr id="10" name="Rectángulo 9">
                <a:extLst>
                  <a:ext uri="{FF2B5EF4-FFF2-40B4-BE49-F238E27FC236}">
                    <a16:creationId xmlns:a16="http://schemas.microsoft.com/office/drawing/2014/main" id="{D2DC7666-1B76-441C-9ED3-B10A9ABA8A14}"/>
                  </a:ext>
                </a:extLst>
              </p:cNvPr>
              <p:cNvSpPr>
                <a:spLocks noRot="1" noChangeAspect="1" noMove="1" noResize="1" noEditPoints="1" noAdjustHandles="1" noChangeArrowheads="1" noChangeShapeType="1" noTextEdit="1"/>
              </p:cNvSpPr>
              <p:nvPr/>
            </p:nvSpPr>
            <p:spPr>
              <a:xfrm>
                <a:off x="3412484" y="2309417"/>
                <a:ext cx="4615505" cy="338554"/>
              </a:xfrm>
              <a:prstGeom prst="rect">
                <a:avLst/>
              </a:prstGeom>
              <a:blipFill>
                <a:blip r:embed="rId2"/>
                <a:stretch>
                  <a:fillRect b="-1272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0F2B296E-3DC6-4464-888C-868BCC44B21B}"/>
                  </a:ext>
                </a:extLst>
              </p:cNvPr>
              <p:cNvSpPr/>
              <p:nvPr/>
            </p:nvSpPr>
            <p:spPr>
              <a:xfrm>
                <a:off x="3200882" y="2712158"/>
                <a:ext cx="4615505" cy="3385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s-ES" sz="1600" b="0" i="1" smtClean="0">
                              <a:latin typeface="Cambria Math" panose="02040503050406030204" pitchFamily="18" charset="0"/>
                            </a:rPr>
                          </m:ctrlPr>
                        </m:dPr>
                        <m:e>
                          <m:r>
                            <a:rPr lang="es-ES" sz="1600" b="0" i="1" smtClean="0">
                              <a:latin typeface="Cambria Math" panose="02040503050406030204" pitchFamily="18" charset="0"/>
                            </a:rPr>
                            <m:t>3</m:t>
                          </m:r>
                          <m:r>
                            <m:rPr>
                              <m:sty m:val="p"/>
                            </m:rPr>
                            <a:rPr lang="el-GR" sz="1600" i="1">
                              <a:latin typeface="Cambria Math" panose="02040503050406030204" pitchFamily="18" charset="0"/>
                              <a:ea typeface="Cambria Math" panose="02040503050406030204" pitchFamily="18" charset="0"/>
                            </a:rPr>
                            <m:t>Ω</m:t>
                          </m:r>
                          <m:r>
                            <a:rPr lang="es-ES" sz="1600" b="0" i="1" smtClean="0">
                              <a:latin typeface="Cambria Math" panose="02040503050406030204" pitchFamily="18" charset="0"/>
                            </a:rPr>
                            <m:t>\\</m:t>
                          </m:r>
                          <m:r>
                            <a:rPr lang="es-ES" sz="1600" b="0" i="1" smtClean="0">
                              <a:latin typeface="Cambria Math" panose="02040503050406030204" pitchFamily="18" charset="0"/>
                            </a:rPr>
                            <m:t>6</m:t>
                          </m:r>
                          <m:r>
                            <m:rPr>
                              <m:sty m:val="p"/>
                            </m:rPr>
                            <a:rPr lang="el-GR" sz="1600" i="1">
                              <a:latin typeface="Cambria Math" panose="02040503050406030204" pitchFamily="18" charset="0"/>
                              <a:ea typeface="Cambria Math" panose="02040503050406030204" pitchFamily="18" charset="0"/>
                            </a:rPr>
                            <m:t>Ω</m:t>
                          </m:r>
                        </m:e>
                      </m:d>
                      <m:r>
                        <a:rPr lang="es-ES" sz="1600" b="0" i="1" smtClean="0">
                          <a:latin typeface="Cambria Math" panose="02040503050406030204" pitchFamily="18" charset="0"/>
                        </a:rPr>
                        <m:t>=</m:t>
                      </m:r>
                      <m:r>
                        <a:rPr lang="es-ES" sz="1600" b="0" i="1" smtClean="0">
                          <a:latin typeface="Cambria Math" panose="02040503050406030204" pitchFamily="18" charset="0"/>
                        </a:rPr>
                        <m:t>2</m:t>
                      </m:r>
                      <m:r>
                        <m:rPr>
                          <m:sty m:val="p"/>
                        </m:rPr>
                        <a:rPr lang="el-GR" sz="1600" b="0" i="1" smtClean="0">
                          <a:latin typeface="Cambria Math" panose="02040503050406030204" pitchFamily="18" charset="0"/>
                          <a:ea typeface="Cambria Math" panose="02040503050406030204" pitchFamily="18" charset="0"/>
                        </a:rPr>
                        <m:t>Ω</m:t>
                      </m:r>
                      <m:r>
                        <a:rPr lang="es-ES" sz="1600" b="0" i="1" smtClean="0">
                          <a:latin typeface="Cambria Math" panose="02040503050406030204" pitchFamily="18" charset="0"/>
                          <a:ea typeface="Cambria Math" panose="02040503050406030204" pitchFamily="18" charset="0"/>
                        </a:rPr>
                        <m:t>→</m:t>
                      </m:r>
                      <m:d>
                        <m:dPr>
                          <m:ctrlPr>
                            <a:rPr lang="es-ES" sz="1600" i="1">
                              <a:latin typeface="Cambria Math" panose="02040503050406030204" pitchFamily="18" charset="0"/>
                            </a:rPr>
                          </m:ctrlPr>
                        </m:dPr>
                        <m:e>
                          <m:r>
                            <a:rPr lang="es-ES" sz="1600" b="0" i="1" smtClean="0">
                              <a:latin typeface="Cambria Math" panose="02040503050406030204" pitchFamily="18" charset="0"/>
                            </a:rPr>
                            <m:t>4</m:t>
                          </m:r>
                          <m:r>
                            <m:rPr>
                              <m:sty m:val="p"/>
                            </m:rPr>
                            <a:rPr lang="el-GR" sz="1600" i="1">
                              <a:latin typeface="Cambria Math" panose="02040503050406030204" pitchFamily="18" charset="0"/>
                              <a:ea typeface="Cambria Math" panose="02040503050406030204" pitchFamily="18" charset="0"/>
                            </a:rPr>
                            <m:t>Ω</m:t>
                          </m:r>
                          <m:r>
                            <a:rPr lang="es-ES" sz="1600" b="0" i="1" smtClean="0">
                              <a:latin typeface="Cambria Math" panose="02040503050406030204" pitchFamily="18" charset="0"/>
                            </a:rPr>
                            <m:t>+</m:t>
                          </m:r>
                          <m:r>
                            <a:rPr lang="es-ES" sz="1600" b="0" i="1" smtClean="0">
                              <a:latin typeface="Cambria Math" panose="02040503050406030204" pitchFamily="18" charset="0"/>
                            </a:rPr>
                            <m:t>2</m:t>
                          </m:r>
                          <m:r>
                            <m:rPr>
                              <m:sty m:val="p"/>
                            </m:rPr>
                            <a:rPr lang="el-GR" sz="1600" i="1">
                              <a:latin typeface="Cambria Math" panose="02040503050406030204" pitchFamily="18" charset="0"/>
                              <a:ea typeface="Cambria Math" panose="02040503050406030204" pitchFamily="18" charset="0"/>
                            </a:rPr>
                            <m:t>Ω</m:t>
                          </m:r>
                        </m:e>
                      </m:d>
                      <m:r>
                        <a:rPr lang="es-ES" sz="1600" b="0" i="1" smtClean="0">
                          <a:latin typeface="Cambria Math" panose="02040503050406030204" pitchFamily="18" charset="0"/>
                        </a:rPr>
                        <m:t>=</m:t>
                      </m:r>
                      <m:r>
                        <a:rPr lang="es-ES" sz="1600" b="0" i="1" smtClean="0">
                          <a:latin typeface="Cambria Math" panose="02040503050406030204" pitchFamily="18" charset="0"/>
                        </a:rPr>
                        <m:t>6</m:t>
                      </m:r>
                      <m:r>
                        <m:rPr>
                          <m:sty m:val="p"/>
                        </m:rPr>
                        <a:rPr lang="el-GR" sz="1600" i="1">
                          <a:latin typeface="Cambria Math" panose="02040503050406030204" pitchFamily="18" charset="0"/>
                          <a:ea typeface="Cambria Math" panose="02040503050406030204" pitchFamily="18" charset="0"/>
                        </a:rPr>
                        <m:t>Ω</m:t>
                      </m:r>
                    </m:oMath>
                  </m:oMathPara>
                </a14:m>
                <a:endParaRPr lang="es-ES" sz="1600" dirty="0"/>
              </a:p>
            </p:txBody>
          </p:sp>
        </mc:Choice>
        <mc:Fallback xmlns="">
          <p:sp>
            <p:nvSpPr>
              <p:cNvPr id="8" name="Rectángulo 7">
                <a:extLst>
                  <a:ext uri="{FF2B5EF4-FFF2-40B4-BE49-F238E27FC236}">
                    <a16:creationId xmlns:a16="http://schemas.microsoft.com/office/drawing/2014/main" id="{0F2B296E-3DC6-4464-888C-868BCC44B21B}"/>
                  </a:ext>
                </a:extLst>
              </p:cNvPr>
              <p:cNvSpPr>
                <a:spLocks noRot="1" noChangeAspect="1" noMove="1" noResize="1" noEditPoints="1" noAdjustHandles="1" noChangeArrowheads="1" noChangeShapeType="1" noTextEdit="1"/>
              </p:cNvSpPr>
              <p:nvPr/>
            </p:nvSpPr>
            <p:spPr>
              <a:xfrm>
                <a:off x="3200882" y="2712158"/>
                <a:ext cx="4615505" cy="338554"/>
              </a:xfrm>
              <a:prstGeom prst="rect">
                <a:avLst/>
              </a:prstGeom>
              <a:blipFill>
                <a:blip r:embed="rId4"/>
                <a:stretch>
                  <a:fillRect b="-12727"/>
                </a:stretch>
              </a:blipFill>
            </p:spPr>
            <p:txBody>
              <a:bodyPr/>
              <a:lstStyle/>
              <a:p>
                <a:r>
                  <a:rPr lang="es-ES">
                    <a:noFill/>
                  </a:rPr>
                  <a:t> </a:t>
                </a:r>
              </a:p>
            </p:txBody>
          </p:sp>
        </mc:Fallback>
      </mc:AlternateContent>
      <p:sp>
        <p:nvSpPr>
          <p:cNvPr id="9" name="Rectángulo 8">
            <a:extLst>
              <a:ext uri="{FF2B5EF4-FFF2-40B4-BE49-F238E27FC236}">
                <a16:creationId xmlns:a16="http://schemas.microsoft.com/office/drawing/2014/main" id="{0DDDEA10-F516-4E4B-B369-A4EB2F33776F}"/>
              </a:ext>
            </a:extLst>
          </p:cNvPr>
          <p:cNvSpPr/>
          <p:nvPr/>
        </p:nvSpPr>
        <p:spPr>
          <a:xfrm>
            <a:off x="192583" y="3583328"/>
            <a:ext cx="8481431" cy="523220"/>
          </a:xfrm>
          <a:prstGeom prst="rect">
            <a:avLst/>
          </a:prstGeom>
        </p:spPr>
        <p:txBody>
          <a:bodyPr wrap="square">
            <a:spAutoFit/>
          </a:bodyPr>
          <a:lstStyle/>
          <a:p>
            <a:pPr algn="just"/>
            <a:r>
              <a:rPr lang="es-ES" sz="1400" dirty="0"/>
              <a:t>Finalmente tenemos dos resistencias de 6 en paralelo. Por lo tanto, por ambas ramas circulará la misma corriente, que será la mitad de los 12 A (divisor de corriente con dos resistencias iguales):</a:t>
            </a:r>
          </a:p>
        </p:txBody>
      </p:sp>
      <p:grpSp>
        <p:nvGrpSpPr>
          <p:cNvPr id="32" name="Grupo 31">
            <a:extLst>
              <a:ext uri="{FF2B5EF4-FFF2-40B4-BE49-F238E27FC236}">
                <a16:creationId xmlns:a16="http://schemas.microsoft.com/office/drawing/2014/main" id="{F1882D23-5065-4FAD-83A8-D1312EEA9DC6}"/>
              </a:ext>
            </a:extLst>
          </p:cNvPr>
          <p:cNvGrpSpPr/>
          <p:nvPr/>
        </p:nvGrpSpPr>
        <p:grpSpPr>
          <a:xfrm>
            <a:off x="929881" y="4319756"/>
            <a:ext cx="2737026" cy="1775376"/>
            <a:chOff x="306497" y="3886156"/>
            <a:chExt cx="2482603" cy="1610344"/>
          </a:xfrm>
        </p:grpSpPr>
        <p:grpSp>
          <p:nvGrpSpPr>
            <p:cNvPr id="18" name="Grupo 17">
              <a:extLst>
                <a:ext uri="{FF2B5EF4-FFF2-40B4-BE49-F238E27FC236}">
                  <a16:creationId xmlns:a16="http://schemas.microsoft.com/office/drawing/2014/main" id="{7AD9459A-ABC3-4B14-99B6-9EC355FD3FF4}"/>
                </a:ext>
              </a:extLst>
            </p:cNvPr>
            <p:cNvGrpSpPr/>
            <p:nvPr/>
          </p:nvGrpSpPr>
          <p:grpSpPr>
            <a:xfrm>
              <a:off x="306497" y="3886156"/>
              <a:ext cx="2482603" cy="1610344"/>
              <a:chOff x="135047" y="4593408"/>
              <a:chExt cx="2482603" cy="1610344"/>
            </a:xfrm>
          </p:grpSpPr>
          <p:pic>
            <p:nvPicPr>
              <p:cNvPr id="5" name="Imagen 4">
                <a:extLst>
                  <a:ext uri="{FF2B5EF4-FFF2-40B4-BE49-F238E27FC236}">
                    <a16:creationId xmlns:a16="http://schemas.microsoft.com/office/drawing/2014/main" id="{4775E262-D01D-457D-A9D7-6EDA01897E22}"/>
                  </a:ext>
                </a:extLst>
              </p:cNvPr>
              <p:cNvPicPr>
                <a:picLocks noChangeAspect="1"/>
              </p:cNvPicPr>
              <p:nvPr/>
            </p:nvPicPr>
            <p:blipFill>
              <a:blip r:embed="rId5"/>
              <a:stretch>
                <a:fillRect/>
              </a:stretch>
            </p:blipFill>
            <p:spPr>
              <a:xfrm>
                <a:off x="628265" y="4593408"/>
                <a:ext cx="1794034" cy="1610344"/>
              </a:xfrm>
              <a:prstGeom prst="rect">
                <a:avLst/>
              </a:prstGeom>
            </p:spPr>
          </p:pic>
          <p:cxnSp>
            <p:nvCxnSpPr>
              <p:cNvPr id="12" name="Conector recto de flecha 11">
                <a:extLst>
                  <a:ext uri="{FF2B5EF4-FFF2-40B4-BE49-F238E27FC236}">
                    <a16:creationId xmlns:a16="http://schemas.microsoft.com/office/drawing/2014/main" id="{F1352202-20F3-4A51-A84A-D17F15FC12E5}"/>
                  </a:ext>
                </a:extLst>
              </p:cNvPr>
              <p:cNvCxnSpPr>
                <a:cxnSpLocks/>
              </p:cNvCxnSpPr>
              <p:nvPr/>
            </p:nvCxnSpPr>
            <p:spPr>
              <a:xfrm>
                <a:off x="443791" y="5505450"/>
                <a:ext cx="9048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E6ECBDD3-2D8C-4A07-99DA-E4B2832E6B70}"/>
                  </a:ext>
                </a:extLst>
              </p:cNvPr>
              <p:cNvSpPr txBox="1"/>
              <p:nvPr/>
            </p:nvSpPr>
            <p:spPr>
              <a:xfrm>
                <a:off x="135047" y="5053381"/>
                <a:ext cx="646395" cy="369332"/>
              </a:xfrm>
              <a:prstGeom prst="rect">
                <a:avLst/>
              </a:prstGeom>
              <a:noFill/>
            </p:spPr>
            <p:txBody>
              <a:bodyPr wrap="none" rtlCol="0">
                <a:spAutoFit/>
              </a:bodyPr>
              <a:lstStyle/>
              <a:p>
                <a:r>
                  <a:rPr lang="es-ES" dirty="0"/>
                  <a:t>12 A</a:t>
                </a:r>
              </a:p>
            </p:txBody>
          </p:sp>
          <p:cxnSp>
            <p:nvCxnSpPr>
              <p:cNvPr id="16" name="Conector recto de flecha 15">
                <a:extLst>
                  <a:ext uri="{FF2B5EF4-FFF2-40B4-BE49-F238E27FC236}">
                    <a16:creationId xmlns:a16="http://schemas.microsoft.com/office/drawing/2014/main" id="{7876536B-9637-47A8-B753-D58F2A089D0F}"/>
                  </a:ext>
                </a:extLst>
              </p:cNvPr>
              <p:cNvCxnSpPr>
                <a:cxnSpLocks/>
              </p:cNvCxnSpPr>
              <p:nvPr/>
            </p:nvCxnSpPr>
            <p:spPr>
              <a:xfrm>
                <a:off x="1701898" y="5107871"/>
                <a:ext cx="3376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CuadroTexto 16">
                <a:extLst>
                  <a:ext uri="{FF2B5EF4-FFF2-40B4-BE49-F238E27FC236}">
                    <a16:creationId xmlns:a16="http://schemas.microsoft.com/office/drawing/2014/main" id="{FA37C653-18CD-4500-A226-D53DBAB16713}"/>
                  </a:ext>
                </a:extLst>
              </p:cNvPr>
              <p:cNvSpPr txBox="1"/>
              <p:nvPr/>
            </p:nvSpPr>
            <p:spPr>
              <a:xfrm>
                <a:off x="1904144" y="4665974"/>
                <a:ext cx="518155" cy="369332"/>
              </a:xfrm>
              <a:prstGeom prst="rect">
                <a:avLst/>
              </a:prstGeom>
              <a:noFill/>
            </p:spPr>
            <p:txBody>
              <a:bodyPr wrap="none" rtlCol="0">
                <a:spAutoFit/>
              </a:bodyPr>
              <a:lstStyle/>
              <a:p>
                <a:r>
                  <a:rPr lang="es-ES" dirty="0"/>
                  <a:t>6 A</a:t>
                </a:r>
              </a:p>
            </p:txBody>
          </p:sp>
          <p:cxnSp>
            <p:nvCxnSpPr>
              <p:cNvPr id="20" name="Conector recto de flecha 19">
                <a:extLst>
                  <a:ext uri="{FF2B5EF4-FFF2-40B4-BE49-F238E27FC236}">
                    <a16:creationId xmlns:a16="http://schemas.microsoft.com/office/drawing/2014/main" id="{3657A6C4-450A-4E2E-99F7-D9226546A40E}"/>
                  </a:ext>
                </a:extLst>
              </p:cNvPr>
              <p:cNvCxnSpPr>
                <a:cxnSpLocks/>
              </p:cNvCxnSpPr>
              <p:nvPr/>
            </p:nvCxnSpPr>
            <p:spPr>
              <a:xfrm>
                <a:off x="1701898" y="5764708"/>
                <a:ext cx="3376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CuadroTexto 20">
                <a:extLst>
                  <a:ext uri="{FF2B5EF4-FFF2-40B4-BE49-F238E27FC236}">
                    <a16:creationId xmlns:a16="http://schemas.microsoft.com/office/drawing/2014/main" id="{0ED76E90-A7EA-480A-9427-AF1DDA55E67B}"/>
                  </a:ext>
                </a:extLst>
              </p:cNvPr>
              <p:cNvSpPr txBox="1"/>
              <p:nvPr/>
            </p:nvSpPr>
            <p:spPr>
              <a:xfrm>
                <a:off x="2099495" y="5762237"/>
                <a:ext cx="518155" cy="369332"/>
              </a:xfrm>
              <a:prstGeom prst="rect">
                <a:avLst/>
              </a:prstGeom>
              <a:noFill/>
            </p:spPr>
            <p:txBody>
              <a:bodyPr wrap="none" rtlCol="0">
                <a:spAutoFit/>
              </a:bodyPr>
              <a:lstStyle/>
              <a:p>
                <a:r>
                  <a:rPr lang="es-ES" dirty="0"/>
                  <a:t>6 A</a:t>
                </a:r>
              </a:p>
            </p:txBody>
          </p:sp>
        </p:grpSp>
        <p:sp>
          <p:nvSpPr>
            <p:cNvPr id="29" name="Rectángulo 28">
              <a:extLst>
                <a:ext uri="{FF2B5EF4-FFF2-40B4-BE49-F238E27FC236}">
                  <a16:creationId xmlns:a16="http://schemas.microsoft.com/office/drawing/2014/main" id="{DC1F0E60-9400-4F27-A523-64CC78E422ED}"/>
                </a:ext>
              </a:extLst>
            </p:cNvPr>
            <p:cNvSpPr/>
            <p:nvPr/>
          </p:nvSpPr>
          <p:spPr>
            <a:xfrm>
              <a:off x="1888588" y="3958722"/>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Rectángulo 29">
              <a:extLst>
                <a:ext uri="{FF2B5EF4-FFF2-40B4-BE49-F238E27FC236}">
                  <a16:creationId xmlns:a16="http://schemas.microsoft.com/office/drawing/2014/main" id="{44A05774-3AC4-43ED-B875-00407FEF4C0B}"/>
                </a:ext>
              </a:extLst>
            </p:cNvPr>
            <p:cNvSpPr/>
            <p:nvPr/>
          </p:nvSpPr>
          <p:spPr>
            <a:xfrm>
              <a:off x="1911461" y="4784572"/>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ángulo 30">
              <a:extLst>
                <a:ext uri="{FF2B5EF4-FFF2-40B4-BE49-F238E27FC236}">
                  <a16:creationId xmlns:a16="http://schemas.microsoft.com/office/drawing/2014/main" id="{E63BC6CA-2BAE-4107-A76F-7EF5195E2E5C}"/>
                </a:ext>
              </a:extLst>
            </p:cNvPr>
            <p:cNvSpPr/>
            <p:nvPr/>
          </p:nvSpPr>
          <p:spPr>
            <a:xfrm>
              <a:off x="1067678" y="4345662"/>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22" name="Imagen 21" descr="Gráfico, Gráfico de cajas y bigotes&#10;&#10;Descripción generada automáticamente">
            <a:extLst>
              <a:ext uri="{FF2B5EF4-FFF2-40B4-BE49-F238E27FC236}">
                <a16:creationId xmlns:a16="http://schemas.microsoft.com/office/drawing/2014/main" id="{F475EA62-F762-5C47-63B1-F8B59DD23F3E}"/>
              </a:ext>
            </a:extLst>
          </p:cNvPr>
          <p:cNvPicPr>
            <a:picLocks noChangeAspect="1"/>
          </p:cNvPicPr>
          <p:nvPr/>
        </p:nvPicPr>
        <p:blipFill rotWithShape="1">
          <a:blip r:embed="rId6">
            <a:extLst>
              <a:ext uri="{28A0092B-C50C-407E-A947-70E740481C1C}">
                <a14:useLocalDpi xmlns:a14="http://schemas.microsoft.com/office/drawing/2010/main" val="0"/>
              </a:ext>
            </a:extLst>
          </a:blip>
          <a:srcRect l="23333" t="11309" r="37709" b="46875"/>
          <a:stretch/>
        </p:blipFill>
        <p:spPr>
          <a:xfrm>
            <a:off x="391535" y="1358455"/>
            <a:ext cx="2704115" cy="2031701"/>
          </a:xfrm>
          <a:prstGeom prst="rect">
            <a:avLst/>
          </a:prstGeom>
        </p:spPr>
      </p:pic>
      <p:sp>
        <p:nvSpPr>
          <p:cNvPr id="23" name="Marcador de número de diapositiva 1">
            <a:extLst>
              <a:ext uri="{FF2B5EF4-FFF2-40B4-BE49-F238E27FC236}">
                <a16:creationId xmlns:a16="http://schemas.microsoft.com/office/drawing/2014/main" id="{C9244377-8583-4061-8C93-FF7BD5440132}"/>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28</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1494149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15F7BC9-D98A-4B69-8B28-0271D0B298CA}"/>
              </a:ext>
            </a:extLst>
          </p:cNvPr>
          <p:cNvSpPr/>
          <p:nvPr/>
        </p:nvSpPr>
        <p:spPr>
          <a:xfrm>
            <a:off x="45720" y="762868"/>
            <a:ext cx="9212580" cy="369332"/>
          </a:xfrm>
          <a:prstGeom prst="rect">
            <a:avLst/>
          </a:prstGeom>
        </p:spPr>
        <p:txBody>
          <a:bodyPr wrap="square">
            <a:spAutoFit/>
          </a:bodyPr>
          <a:lstStyle/>
          <a:p>
            <a:r>
              <a:rPr lang="es-ES" b="1" dirty="0"/>
              <a:t>Problema 11. </a:t>
            </a:r>
            <a:endParaRPr lang="es-ES" dirty="0"/>
          </a:p>
        </p:txBody>
      </p:sp>
      <p:sp>
        <p:nvSpPr>
          <p:cNvPr id="22" name="Rectángulo 21">
            <a:extLst>
              <a:ext uri="{FF2B5EF4-FFF2-40B4-BE49-F238E27FC236}">
                <a16:creationId xmlns:a16="http://schemas.microsoft.com/office/drawing/2014/main" id="{FE8D50DE-B6EA-423A-AD7C-EB2DFB96D726}"/>
              </a:ext>
            </a:extLst>
          </p:cNvPr>
          <p:cNvSpPr/>
          <p:nvPr/>
        </p:nvSpPr>
        <p:spPr>
          <a:xfrm>
            <a:off x="362307" y="1327827"/>
            <a:ext cx="6162318" cy="338554"/>
          </a:xfrm>
          <a:prstGeom prst="rect">
            <a:avLst/>
          </a:prstGeom>
        </p:spPr>
        <p:txBody>
          <a:bodyPr wrap="square">
            <a:spAutoFit/>
          </a:bodyPr>
          <a:lstStyle/>
          <a:p>
            <a:pPr algn="just"/>
            <a:r>
              <a:rPr lang="es-ES" sz="1400" dirty="0"/>
              <a:t>Deshaciendo la agrupación de las </a:t>
            </a:r>
            <a:r>
              <a:rPr lang="es-ES" sz="1600" dirty="0"/>
              <a:t>resistencias</a:t>
            </a:r>
            <a:r>
              <a:rPr lang="es-ES" sz="1400" dirty="0"/>
              <a:t> de 4</a:t>
            </a:r>
            <a:r>
              <a:rPr lang="el-GR" sz="1400" dirty="0"/>
              <a:t> Ω</a:t>
            </a:r>
            <a:r>
              <a:rPr lang="es-ES" sz="1400" dirty="0"/>
              <a:t>, 3 </a:t>
            </a:r>
            <a:r>
              <a:rPr lang="el-GR" sz="1400" dirty="0"/>
              <a:t>Ω </a:t>
            </a:r>
            <a:r>
              <a:rPr lang="es-ES" sz="1400" dirty="0"/>
              <a:t>y 6 </a:t>
            </a:r>
            <a:r>
              <a:rPr lang="el-GR" sz="1400" dirty="0"/>
              <a:t>Ω</a:t>
            </a:r>
            <a:r>
              <a:rPr lang="es-ES" sz="1400" dirty="0"/>
              <a:t>:</a:t>
            </a:r>
          </a:p>
        </p:txBody>
      </p:sp>
      <p:grpSp>
        <p:nvGrpSpPr>
          <p:cNvPr id="28" name="Grupo 27">
            <a:extLst>
              <a:ext uri="{FF2B5EF4-FFF2-40B4-BE49-F238E27FC236}">
                <a16:creationId xmlns:a16="http://schemas.microsoft.com/office/drawing/2014/main" id="{C56C36EB-2341-45CC-9B17-94D1700BE49E}"/>
              </a:ext>
            </a:extLst>
          </p:cNvPr>
          <p:cNvGrpSpPr/>
          <p:nvPr/>
        </p:nvGrpSpPr>
        <p:grpSpPr>
          <a:xfrm>
            <a:off x="1057771" y="1763061"/>
            <a:ext cx="2617518" cy="1978645"/>
            <a:chOff x="3200882" y="4491121"/>
            <a:chExt cx="2697068" cy="2038779"/>
          </a:xfrm>
        </p:grpSpPr>
        <p:pic>
          <p:nvPicPr>
            <p:cNvPr id="23" name="Imagen 22">
              <a:extLst>
                <a:ext uri="{FF2B5EF4-FFF2-40B4-BE49-F238E27FC236}">
                  <a16:creationId xmlns:a16="http://schemas.microsoft.com/office/drawing/2014/main" id="{E4305148-9298-427B-8D96-660134D6B940}"/>
                </a:ext>
              </a:extLst>
            </p:cNvPr>
            <p:cNvPicPr>
              <a:picLocks noChangeAspect="1"/>
            </p:cNvPicPr>
            <p:nvPr/>
          </p:nvPicPr>
          <p:blipFill>
            <a:blip r:embed="rId2"/>
            <a:stretch>
              <a:fillRect/>
            </a:stretch>
          </p:blipFill>
          <p:spPr>
            <a:xfrm>
              <a:off x="3200882" y="4491121"/>
              <a:ext cx="2697068" cy="2038779"/>
            </a:xfrm>
            <a:prstGeom prst="rect">
              <a:avLst/>
            </a:prstGeom>
          </p:spPr>
        </p:pic>
        <p:sp>
          <p:nvSpPr>
            <p:cNvPr id="24" name="CuadroTexto 23">
              <a:extLst>
                <a:ext uri="{FF2B5EF4-FFF2-40B4-BE49-F238E27FC236}">
                  <a16:creationId xmlns:a16="http://schemas.microsoft.com/office/drawing/2014/main" id="{F642F1E1-BBAE-4C4C-8A3E-968F8FEBB7AB}"/>
                </a:ext>
              </a:extLst>
            </p:cNvPr>
            <p:cNvSpPr txBox="1"/>
            <p:nvPr/>
          </p:nvSpPr>
          <p:spPr>
            <a:xfrm>
              <a:off x="4133855" y="6073836"/>
              <a:ext cx="518155" cy="369332"/>
            </a:xfrm>
            <a:prstGeom prst="rect">
              <a:avLst/>
            </a:prstGeom>
            <a:noFill/>
          </p:spPr>
          <p:txBody>
            <a:bodyPr wrap="none" rtlCol="0">
              <a:spAutoFit/>
            </a:bodyPr>
            <a:lstStyle/>
            <a:p>
              <a:r>
                <a:rPr lang="es-ES" dirty="0"/>
                <a:t>6 A</a:t>
              </a:r>
            </a:p>
          </p:txBody>
        </p:sp>
        <p:cxnSp>
          <p:nvCxnSpPr>
            <p:cNvPr id="25" name="Conector recto de flecha 24">
              <a:extLst>
                <a:ext uri="{FF2B5EF4-FFF2-40B4-BE49-F238E27FC236}">
                  <a16:creationId xmlns:a16="http://schemas.microsoft.com/office/drawing/2014/main" id="{95A315AC-0BAC-4FDB-930D-6B0B681A1DDE}"/>
                </a:ext>
              </a:extLst>
            </p:cNvPr>
            <p:cNvCxnSpPr>
              <a:cxnSpLocks/>
            </p:cNvCxnSpPr>
            <p:nvPr/>
          </p:nvCxnSpPr>
          <p:spPr>
            <a:xfrm>
              <a:off x="4208880" y="5879843"/>
              <a:ext cx="3376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6" name="Rectángulo 25">
            <a:extLst>
              <a:ext uri="{FF2B5EF4-FFF2-40B4-BE49-F238E27FC236}">
                <a16:creationId xmlns:a16="http://schemas.microsoft.com/office/drawing/2014/main" id="{4338B096-D13A-4BB7-A215-1CB0910F3916}"/>
              </a:ext>
            </a:extLst>
          </p:cNvPr>
          <p:cNvSpPr/>
          <p:nvPr/>
        </p:nvSpPr>
        <p:spPr>
          <a:xfrm>
            <a:off x="535449" y="3845804"/>
            <a:ext cx="8256126" cy="338554"/>
          </a:xfrm>
          <a:prstGeom prst="rect">
            <a:avLst/>
          </a:prstGeom>
        </p:spPr>
        <p:txBody>
          <a:bodyPr wrap="square">
            <a:spAutoFit/>
          </a:bodyPr>
          <a:lstStyle/>
          <a:p>
            <a:pPr algn="just"/>
            <a:r>
              <a:rPr lang="es-ES" sz="1600" dirty="0"/>
              <a:t>Volvemos a aplicar el divisor de corriente entre las resistencias de 3</a:t>
            </a:r>
            <a:r>
              <a:rPr lang="el-GR" sz="1600" dirty="0"/>
              <a:t> Ω</a:t>
            </a:r>
            <a:r>
              <a:rPr lang="es-ES" sz="1600" dirty="0"/>
              <a:t> y 6 </a:t>
            </a:r>
            <a:r>
              <a:rPr lang="el-GR" sz="1600" dirty="0"/>
              <a:t>Ω</a:t>
            </a:r>
            <a:r>
              <a:rPr lang="es-ES" sz="1600" dirty="0"/>
              <a:t>: </a:t>
            </a:r>
          </a:p>
        </p:txBody>
      </p:sp>
      <mc:AlternateContent xmlns:mc="http://schemas.openxmlformats.org/markup-compatibility/2006" xmlns:a14="http://schemas.microsoft.com/office/drawing/2010/main">
        <mc:Choice Requires="a14">
          <p:sp>
            <p:nvSpPr>
              <p:cNvPr id="2" name="CuadroTexto 1">
                <a:extLst>
                  <a:ext uri="{FF2B5EF4-FFF2-40B4-BE49-F238E27FC236}">
                    <a16:creationId xmlns:a16="http://schemas.microsoft.com/office/drawing/2014/main" id="{BC46FAF4-C428-441F-91BE-71999F2021D5}"/>
                  </a:ext>
                </a:extLst>
              </p:cNvPr>
              <p:cNvSpPr txBox="1"/>
              <p:nvPr/>
            </p:nvSpPr>
            <p:spPr>
              <a:xfrm>
                <a:off x="1181419" y="4564451"/>
                <a:ext cx="2569358" cy="52501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𝐼</m:t>
                          </m:r>
                        </m:e>
                        <m:sub>
                          <m:r>
                            <a:rPr lang="es-ES" b="0" i="1" smtClean="0">
                              <a:latin typeface="Cambria Math" panose="02040503050406030204" pitchFamily="18" charset="0"/>
                            </a:rPr>
                            <m:t>6</m:t>
                          </m:r>
                        </m:sub>
                      </m:sSub>
                      <m:r>
                        <a:rPr lang="es-ES" b="0" i="1" smtClean="0">
                          <a:latin typeface="Cambria Math" panose="02040503050406030204" pitchFamily="18" charset="0"/>
                        </a:rPr>
                        <m:t>=</m:t>
                      </m:r>
                      <m:r>
                        <a:rPr lang="es-ES" b="0" i="1" smtClean="0">
                          <a:latin typeface="Cambria Math" panose="02040503050406030204" pitchFamily="18" charset="0"/>
                        </a:rPr>
                        <m:t>𝐼</m:t>
                      </m:r>
                      <m:f>
                        <m:fPr>
                          <m:ctrlPr>
                            <a:rPr lang="es-ES" b="0" i="1" smtClean="0">
                              <a:latin typeface="Cambria Math" panose="02040503050406030204" pitchFamily="18" charset="0"/>
                            </a:rPr>
                          </m:ctrlPr>
                        </m:fPr>
                        <m:num>
                          <m:r>
                            <a:rPr lang="es-ES" b="0" i="1" smtClean="0">
                              <a:latin typeface="Cambria Math" panose="02040503050406030204" pitchFamily="18" charset="0"/>
                            </a:rPr>
                            <m:t>3</m:t>
                          </m:r>
                        </m:num>
                        <m:den>
                          <m:r>
                            <a:rPr lang="es-ES" b="0" i="1" smtClean="0">
                              <a:latin typeface="Cambria Math" panose="02040503050406030204" pitchFamily="18" charset="0"/>
                            </a:rPr>
                            <m:t>3+6</m:t>
                          </m:r>
                        </m:den>
                      </m:f>
                      <m:r>
                        <a:rPr lang="es-ES" b="0" i="1" smtClean="0">
                          <a:latin typeface="Cambria Math" panose="02040503050406030204" pitchFamily="18" charset="0"/>
                        </a:rPr>
                        <m:t>=6</m:t>
                      </m:r>
                      <m:r>
                        <a:rPr lang="es-ES" b="0" i="1" smtClean="0">
                          <a:latin typeface="Cambria Math" panose="02040503050406030204" pitchFamily="18" charset="0"/>
                        </a:rPr>
                        <m:t>𝑥</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3</m:t>
                          </m:r>
                        </m:den>
                      </m:f>
                      <m:r>
                        <a:rPr lang="es-ES" b="0" i="1" smtClean="0">
                          <a:latin typeface="Cambria Math" panose="02040503050406030204" pitchFamily="18" charset="0"/>
                        </a:rPr>
                        <m:t>=2 </m:t>
                      </m:r>
                      <m:r>
                        <a:rPr lang="es-ES" b="0" i="1" smtClean="0">
                          <a:latin typeface="Cambria Math" panose="02040503050406030204" pitchFamily="18" charset="0"/>
                        </a:rPr>
                        <m:t>𝐴</m:t>
                      </m:r>
                    </m:oMath>
                  </m:oMathPara>
                </a14:m>
                <a:endParaRPr lang="es-ES" dirty="0"/>
              </a:p>
            </p:txBody>
          </p:sp>
        </mc:Choice>
        <mc:Fallback xmlns="">
          <p:sp>
            <p:nvSpPr>
              <p:cNvPr id="2" name="CuadroTexto 1">
                <a:extLst>
                  <a:ext uri="{FF2B5EF4-FFF2-40B4-BE49-F238E27FC236}">
                    <a16:creationId xmlns:a16="http://schemas.microsoft.com/office/drawing/2014/main" id="{BC46FAF4-C428-441F-91BE-71999F2021D5}"/>
                  </a:ext>
                </a:extLst>
              </p:cNvPr>
              <p:cNvSpPr txBox="1">
                <a:spLocks noRot="1" noChangeAspect="1" noMove="1" noResize="1" noEditPoints="1" noAdjustHandles="1" noChangeArrowheads="1" noChangeShapeType="1" noTextEdit="1"/>
              </p:cNvSpPr>
              <p:nvPr/>
            </p:nvSpPr>
            <p:spPr>
              <a:xfrm>
                <a:off x="1181419" y="4564451"/>
                <a:ext cx="2569358" cy="525016"/>
              </a:xfrm>
              <a:prstGeom prst="rect">
                <a:avLst/>
              </a:prstGeom>
              <a:blipFill>
                <a:blip r:embed="rId3"/>
                <a:stretch>
                  <a:fillRect/>
                </a:stretch>
              </a:blipFill>
            </p:spPr>
            <p:txBody>
              <a:bodyPr/>
              <a:lstStyle/>
              <a:p>
                <a:r>
                  <a:rPr lang="es-ES">
                    <a:noFill/>
                  </a:rPr>
                  <a:t> </a:t>
                </a:r>
              </a:p>
            </p:txBody>
          </p:sp>
        </mc:Fallback>
      </mc:AlternateContent>
      <p:cxnSp>
        <p:nvCxnSpPr>
          <p:cNvPr id="27" name="Conector recto de flecha 26">
            <a:extLst>
              <a:ext uri="{FF2B5EF4-FFF2-40B4-BE49-F238E27FC236}">
                <a16:creationId xmlns:a16="http://schemas.microsoft.com/office/drawing/2014/main" id="{4927A7CF-67D7-427F-9912-DE58C21E7699}"/>
              </a:ext>
            </a:extLst>
          </p:cNvPr>
          <p:cNvCxnSpPr>
            <a:cxnSpLocks/>
          </p:cNvCxnSpPr>
          <p:nvPr/>
        </p:nvCxnSpPr>
        <p:spPr>
          <a:xfrm>
            <a:off x="798385" y="2654163"/>
            <a:ext cx="9048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32CC6387-D3A1-44F3-AFFC-C68158B62789}"/>
              </a:ext>
            </a:extLst>
          </p:cNvPr>
          <p:cNvSpPr txBox="1"/>
          <p:nvPr/>
        </p:nvSpPr>
        <p:spPr>
          <a:xfrm>
            <a:off x="489641" y="2202094"/>
            <a:ext cx="646395" cy="369332"/>
          </a:xfrm>
          <a:prstGeom prst="rect">
            <a:avLst/>
          </a:prstGeom>
          <a:noFill/>
        </p:spPr>
        <p:txBody>
          <a:bodyPr wrap="none" rtlCol="0">
            <a:spAutoFit/>
          </a:bodyPr>
          <a:lstStyle/>
          <a:p>
            <a:r>
              <a:rPr lang="es-ES" dirty="0"/>
              <a:t>12 A</a:t>
            </a:r>
          </a:p>
        </p:txBody>
      </p:sp>
      <p:sp>
        <p:nvSpPr>
          <p:cNvPr id="30" name="Rectángulo 29">
            <a:extLst>
              <a:ext uri="{FF2B5EF4-FFF2-40B4-BE49-F238E27FC236}">
                <a16:creationId xmlns:a16="http://schemas.microsoft.com/office/drawing/2014/main" id="{A98196D6-7B52-4925-8F2E-10EF196B0901}"/>
              </a:ext>
            </a:extLst>
          </p:cNvPr>
          <p:cNvSpPr/>
          <p:nvPr/>
        </p:nvSpPr>
        <p:spPr>
          <a:xfrm>
            <a:off x="1294299" y="2154484"/>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ángulo 30">
            <a:extLst>
              <a:ext uri="{FF2B5EF4-FFF2-40B4-BE49-F238E27FC236}">
                <a16:creationId xmlns:a16="http://schemas.microsoft.com/office/drawing/2014/main" id="{17383201-BA63-4F30-B3A5-D6302C35CCB3}"/>
              </a:ext>
            </a:extLst>
          </p:cNvPr>
          <p:cNvSpPr/>
          <p:nvPr/>
        </p:nvSpPr>
        <p:spPr>
          <a:xfrm>
            <a:off x="2161484" y="1770479"/>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ángulo 31">
            <a:extLst>
              <a:ext uri="{FF2B5EF4-FFF2-40B4-BE49-F238E27FC236}">
                <a16:creationId xmlns:a16="http://schemas.microsoft.com/office/drawing/2014/main" id="{F6BB362A-BF08-4C3F-9792-FD1F05926003}"/>
              </a:ext>
            </a:extLst>
          </p:cNvPr>
          <p:cNvSpPr/>
          <p:nvPr/>
        </p:nvSpPr>
        <p:spPr>
          <a:xfrm>
            <a:off x="2801564" y="2270622"/>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ángulo 32">
            <a:extLst>
              <a:ext uri="{FF2B5EF4-FFF2-40B4-BE49-F238E27FC236}">
                <a16:creationId xmlns:a16="http://schemas.microsoft.com/office/drawing/2014/main" id="{497F4720-F07A-48AB-8DBD-9E824DE474D2}"/>
              </a:ext>
            </a:extLst>
          </p:cNvPr>
          <p:cNvSpPr/>
          <p:nvPr/>
        </p:nvSpPr>
        <p:spPr>
          <a:xfrm>
            <a:off x="2801564" y="2936306"/>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ángulo 33">
            <a:extLst>
              <a:ext uri="{FF2B5EF4-FFF2-40B4-BE49-F238E27FC236}">
                <a16:creationId xmlns:a16="http://schemas.microsoft.com/office/drawing/2014/main" id="{530BCFB4-1C4C-4D7E-A181-AEAF58B45C89}"/>
              </a:ext>
            </a:extLst>
          </p:cNvPr>
          <p:cNvSpPr/>
          <p:nvPr/>
        </p:nvSpPr>
        <p:spPr>
          <a:xfrm>
            <a:off x="2113539" y="2612641"/>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Marcador de número de diapositiva 1">
            <a:extLst>
              <a:ext uri="{FF2B5EF4-FFF2-40B4-BE49-F238E27FC236}">
                <a16:creationId xmlns:a16="http://schemas.microsoft.com/office/drawing/2014/main" id="{BD39C800-F797-45BE-8864-BA5190FF11E9}"/>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29</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1375511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92" name="CustomShape 4"/>
          <p:cNvSpPr/>
          <p:nvPr/>
        </p:nvSpPr>
        <p:spPr>
          <a:xfrm>
            <a:off x="2714760" y="2270280"/>
            <a:ext cx="6429240" cy="2319137"/>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3" name="CustomShape 5"/>
          <p:cNvSpPr/>
          <p:nvPr/>
        </p:nvSpPr>
        <p:spPr>
          <a:xfrm>
            <a:off x="2714760" y="2270280"/>
            <a:ext cx="150360" cy="2319136"/>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94" name="CustomShape 6"/>
          <p:cNvSpPr/>
          <p:nvPr/>
        </p:nvSpPr>
        <p:spPr>
          <a:xfrm>
            <a:off x="3123526" y="2434549"/>
            <a:ext cx="4839480" cy="489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s-ES" sz="3200" spc="-1" dirty="0">
                <a:solidFill>
                  <a:srgbClr val="FFFFFF"/>
                </a:solidFill>
                <a:uFill>
                  <a:solidFill>
                    <a:srgbClr val="FFFFFF"/>
                  </a:solidFill>
                </a:uFill>
                <a:latin typeface="45 Helvetica Light"/>
              </a:rPr>
              <a:t>Bloque I. </a:t>
            </a:r>
          </a:p>
          <a:p>
            <a:pPr>
              <a:lnSpc>
                <a:spcPct val="100000"/>
              </a:lnSpc>
            </a:pPr>
            <a:r>
              <a:rPr lang="es-ES" sz="3200" spc="-1" dirty="0">
                <a:solidFill>
                  <a:srgbClr val="FFFFFF"/>
                </a:solidFill>
                <a:uFill>
                  <a:solidFill>
                    <a:srgbClr val="FFFFFF"/>
                  </a:solidFill>
                </a:uFill>
                <a:latin typeface="45 Helvetica Light"/>
              </a:rPr>
              <a:t>Fundamentos Electrónica </a:t>
            </a:r>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spc="-1">
                <a:solidFill>
                  <a:srgbClr val="FFFFFF"/>
                </a:solidFill>
                <a:uFill>
                  <a:solidFill>
                    <a:srgbClr val="FFFFFF"/>
                  </a:solidFill>
                </a:uFill>
                <a:latin typeface="Arial"/>
                <a:ea typeface="Arial"/>
              </a:rPr>
              <a:t>3</a:t>
            </a:fld>
            <a:endParaRPr lang="es-ES" sz="2400"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27791479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15F7BC9-D98A-4B69-8B28-0271D0B298CA}"/>
              </a:ext>
            </a:extLst>
          </p:cNvPr>
          <p:cNvSpPr/>
          <p:nvPr/>
        </p:nvSpPr>
        <p:spPr>
          <a:xfrm>
            <a:off x="45720" y="762868"/>
            <a:ext cx="9014460" cy="830997"/>
          </a:xfrm>
          <a:prstGeom prst="rect">
            <a:avLst/>
          </a:prstGeom>
        </p:spPr>
        <p:txBody>
          <a:bodyPr wrap="square">
            <a:spAutoFit/>
          </a:bodyPr>
          <a:lstStyle/>
          <a:p>
            <a:r>
              <a:rPr lang="es-ES" sz="1600" b="1" dirty="0"/>
              <a:t>Problema 12. </a:t>
            </a:r>
            <a:r>
              <a:rPr lang="es-ES" sz="1600" dirty="0"/>
              <a:t>En el circuito indicado en la figura, calcula el valor de la resistencia R para que la lectura del amperímetro sea la misma cuando ambos interruptores están abiertos y cuando ambos están cerrados</a:t>
            </a:r>
            <a:r>
              <a:rPr lang="es-ES" sz="1600" b="1" dirty="0"/>
              <a:t>.</a:t>
            </a:r>
            <a:endParaRPr lang="es-ES" sz="1600" dirty="0"/>
          </a:p>
        </p:txBody>
      </p:sp>
      <p:sp>
        <p:nvSpPr>
          <p:cNvPr id="26" name="Rectángulo 25">
            <a:extLst>
              <a:ext uri="{FF2B5EF4-FFF2-40B4-BE49-F238E27FC236}">
                <a16:creationId xmlns:a16="http://schemas.microsoft.com/office/drawing/2014/main" id="{4338B096-D13A-4BB7-A215-1CB0910F3916}"/>
              </a:ext>
            </a:extLst>
          </p:cNvPr>
          <p:cNvSpPr/>
          <p:nvPr/>
        </p:nvSpPr>
        <p:spPr>
          <a:xfrm>
            <a:off x="2766317" y="1610155"/>
            <a:ext cx="6126065" cy="584775"/>
          </a:xfrm>
          <a:prstGeom prst="rect">
            <a:avLst/>
          </a:prstGeom>
        </p:spPr>
        <p:txBody>
          <a:bodyPr wrap="square">
            <a:spAutoFit/>
          </a:bodyPr>
          <a:lstStyle/>
          <a:p>
            <a:pPr algn="just"/>
            <a:r>
              <a:rPr lang="es-ES" sz="1600" dirty="0"/>
              <a:t>Cuando los interruptores están abiertos podemos calcular la corriente que pasará por el amperímetro:</a:t>
            </a:r>
          </a:p>
        </p:txBody>
      </p:sp>
      <mc:AlternateContent xmlns:mc="http://schemas.openxmlformats.org/markup-compatibility/2006" xmlns:a14="http://schemas.microsoft.com/office/drawing/2010/main">
        <mc:Choice Requires="a14">
          <p:sp>
            <p:nvSpPr>
              <p:cNvPr id="2" name="CuadroTexto 1">
                <a:extLst>
                  <a:ext uri="{FF2B5EF4-FFF2-40B4-BE49-F238E27FC236}">
                    <a16:creationId xmlns:a16="http://schemas.microsoft.com/office/drawing/2014/main" id="{BC46FAF4-C428-441F-91BE-71999F2021D5}"/>
                  </a:ext>
                </a:extLst>
              </p:cNvPr>
              <p:cNvSpPr txBox="1"/>
              <p:nvPr/>
            </p:nvSpPr>
            <p:spPr>
              <a:xfrm>
                <a:off x="5334302" y="2364881"/>
                <a:ext cx="3725878" cy="96007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i="1">
                              <a:latin typeface="Cambria Math" panose="02040503050406030204" pitchFamily="18" charset="0"/>
                            </a:rPr>
                            <m:t>𝑉</m:t>
                          </m:r>
                        </m:e>
                        <m:sub>
                          <m:r>
                            <a:rPr lang="es-ES" sz="1600" i="1">
                              <a:latin typeface="Cambria Math" panose="02040503050406030204" pitchFamily="18" charset="0"/>
                            </a:rPr>
                            <m:t>1</m:t>
                          </m:r>
                        </m:sub>
                      </m:sSub>
                      <m:r>
                        <a:rPr lang="es-ES" sz="1600" i="1">
                          <a:latin typeface="Cambria Math" panose="02040503050406030204" pitchFamily="18" charset="0"/>
                        </a:rPr>
                        <m:t>=</m:t>
                      </m:r>
                      <m:r>
                        <a:rPr lang="es-ES" sz="1600" i="1">
                          <a:latin typeface="Cambria Math" panose="02040503050406030204" pitchFamily="18" charset="0"/>
                        </a:rPr>
                        <m:t>𝐼</m:t>
                      </m:r>
                      <m:d>
                        <m:dPr>
                          <m:ctrlPr>
                            <a:rPr lang="es-ES" sz="1600" i="1">
                              <a:latin typeface="Cambria Math" panose="02040503050406030204" pitchFamily="18" charset="0"/>
                            </a:rPr>
                          </m:ctrlPr>
                        </m:dPr>
                        <m:e>
                          <m:sSub>
                            <m:sSubPr>
                              <m:ctrlPr>
                                <a:rPr lang="es-ES" sz="1600" i="1">
                                  <a:latin typeface="Cambria Math" panose="02040503050406030204" pitchFamily="18" charset="0"/>
                                </a:rPr>
                              </m:ctrlPr>
                            </m:sSubPr>
                            <m:e>
                              <m:r>
                                <a:rPr lang="es-ES" sz="1600" i="1">
                                  <a:latin typeface="Cambria Math" panose="02040503050406030204" pitchFamily="18" charset="0"/>
                                </a:rPr>
                                <m:t>𝑅</m:t>
                              </m:r>
                            </m:e>
                            <m:sub>
                              <m:r>
                                <a:rPr lang="es-ES" sz="1600" i="1">
                                  <a:latin typeface="Cambria Math" panose="02040503050406030204" pitchFamily="18" charset="0"/>
                                </a:rPr>
                                <m:t>1</m:t>
                              </m:r>
                            </m:sub>
                          </m:sSub>
                          <m:r>
                            <a:rPr lang="es-ES" sz="1600" i="1">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𝑅</m:t>
                              </m:r>
                            </m:e>
                            <m:sub>
                              <m:r>
                                <a:rPr lang="es-ES" sz="1600" i="1">
                                  <a:latin typeface="Cambria Math" panose="02040503050406030204" pitchFamily="18" charset="0"/>
                                </a:rPr>
                                <m:t>2</m:t>
                              </m:r>
                            </m:sub>
                          </m:sSub>
                          <m:r>
                            <a:rPr lang="es-ES" sz="1600" i="1">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𝑅</m:t>
                              </m:r>
                            </m:e>
                            <m:sub>
                              <m:r>
                                <a:rPr lang="es-ES" sz="1600" i="1">
                                  <a:latin typeface="Cambria Math" panose="02040503050406030204" pitchFamily="18" charset="0"/>
                                </a:rPr>
                                <m:t>3</m:t>
                              </m:r>
                            </m:sub>
                          </m:sSub>
                        </m:e>
                      </m:d>
                      <m:r>
                        <a:rPr lang="es-ES" sz="1600" b="0" i="1" smtClean="0">
                          <a:latin typeface="Cambria Math" panose="02040503050406030204" pitchFamily="18" charset="0"/>
                        </a:rPr>
                        <m:t>→</m:t>
                      </m:r>
                    </m:oMath>
                  </m:oMathPara>
                </a14:m>
                <a:endParaRPr lang="es-ES" sz="16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1.5=</m:t>
                      </m:r>
                      <m:r>
                        <a:rPr lang="es-ES" sz="1600" b="0" i="1" smtClean="0">
                          <a:latin typeface="Cambria Math" panose="02040503050406030204" pitchFamily="18" charset="0"/>
                        </a:rPr>
                        <m:t>𝐼</m:t>
                      </m:r>
                      <m:d>
                        <m:dPr>
                          <m:ctrlPr>
                            <a:rPr lang="es-ES" sz="1600" b="0" i="1" smtClean="0">
                              <a:latin typeface="Cambria Math" panose="02040503050406030204" pitchFamily="18" charset="0"/>
                            </a:rPr>
                          </m:ctrlPr>
                        </m:dPr>
                        <m:e>
                          <m:r>
                            <a:rPr lang="es-ES" sz="1600" b="0" i="1" smtClean="0">
                              <a:latin typeface="Cambria Math" panose="02040503050406030204" pitchFamily="18" charset="0"/>
                            </a:rPr>
                            <m:t>100+300+50</m:t>
                          </m:r>
                        </m:e>
                      </m:d>
                      <m:r>
                        <a:rPr lang="es-ES" sz="1600" b="0" i="1" smtClean="0">
                          <a:latin typeface="Cambria Math" panose="02040503050406030204" pitchFamily="18" charset="0"/>
                        </a:rPr>
                        <m:t>→</m:t>
                      </m:r>
                    </m:oMath>
                  </m:oMathPara>
                </a14:m>
                <a:endParaRPr lang="es-ES" sz="16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𝐼</m:t>
                      </m:r>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1.5</m:t>
                          </m:r>
                        </m:num>
                        <m:den>
                          <m:r>
                            <a:rPr lang="es-ES" sz="1600" b="0" i="1" smtClean="0">
                              <a:latin typeface="Cambria Math" panose="02040503050406030204" pitchFamily="18" charset="0"/>
                            </a:rPr>
                            <m:t>450</m:t>
                          </m:r>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m:t>
                          </m:r>
                        </m:num>
                        <m:den>
                          <m:r>
                            <a:rPr lang="es-ES" sz="1600" b="0" i="1" smtClean="0">
                              <a:latin typeface="Cambria Math" panose="02040503050406030204" pitchFamily="18" charset="0"/>
                            </a:rPr>
                            <m:t>300</m:t>
                          </m:r>
                        </m:den>
                      </m:f>
                      <m:r>
                        <a:rPr lang="es-ES" sz="1600" b="0" i="1" smtClean="0">
                          <a:latin typeface="Cambria Math" panose="02040503050406030204" pitchFamily="18" charset="0"/>
                        </a:rPr>
                        <m:t>=0.0333 </m:t>
                      </m:r>
                      <m:r>
                        <a:rPr lang="es-ES" sz="1600" b="0" i="1" smtClean="0">
                          <a:latin typeface="Cambria Math" panose="02040503050406030204" pitchFamily="18" charset="0"/>
                        </a:rPr>
                        <m:t>𝐴</m:t>
                      </m:r>
                      <m:r>
                        <a:rPr lang="es-ES" sz="1600" b="0" i="1" smtClean="0">
                          <a:latin typeface="Cambria Math" panose="02040503050406030204" pitchFamily="18" charset="0"/>
                        </a:rPr>
                        <m:t>=3.33 </m:t>
                      </m:r>
                      <m:r>
                        <a:rPr lang="es-ES" sz="1600" b="0" i="1" smtClean="0">
                          <a:latin typeface="Cambria Math" panose="02040503050406030204" pitchFamily="18" charset="0"/>
                        </a:rPr>
                        <m:t>𝑚𝐴</m:t>
                      </m:r>
                    </m:oMath>
                  </m:oMathPara>
                </a14:m>
                <a:endParaRPr lang="es-ES" sz="1600" b="0" dirty="0"/>
              </a:p>
            </p:txBody>
          </p:sp>
        </mc:Choice>
        <mc:Fallback xmlns="">
          <p:sp>
            <p:nvSpPr>
              <p:cNvPr id="2" name="CuadroTexto 1">
                <a:extLst>
                  <a:ext uri="{FF2B5EF4-FFF2-40B4-BE49-F238E27FC236}">
                    <a16:creationId xmlns:a16="http://schemas.microsoft.com/office/drawing/2014/main" id="{BC46FAF4-C428-441F-91BE-71999F2021D5}"/>
                  </a:ext>
                </a:extLst>
              </p:cNvPr>
              <p:cNvSpPr txBox="1">
                <a:spLocks noRot="1" noChangeAspect="1" noMove="1" noResize="1" noEditPoints="1" noAdjustHandles="1" noChangeArrowheads="1" noChangeShapeType="1" noTextEdit="1"/>
              </p:cNvSpPr>
              <p:nvPr/>
            </p:nvSpPr>
            <p:spPr>
              <a:xfrm>
                <a:off x="5334302" y="2364881"/>
                <a:ext cx="3725878" cy="960071"/>
              </a:xfrm>
              <a:prstGeom prst="rect">
                <a:avLst/>
              </a:prstGeom>
              <a:blipFill>
                <a:blip r:embed="rId2"/>
                <a:stretch>
                  <a:fillRect/>
                </a:stretch>
              </a:blipFill>
            </p:spPr>
            <p:txBody>
              <a:bodyPr/>
              <a:lstStyle/>
              <a:p>
                <a:r>
                  <a:rPr lang="es-ES">
                    <a:noFill/>
                  </a:rPr>
                  <a:t> </a:t>
                </a:r>
              </a:p>
            </p:txBody>
          </p:sp>
        </mc:Fallback>
      </mc:AlternateContent>
      <p:sp>
        <p:nvSpPr>
          <p:cNvPr id="30" name="Rectángulo 29">
            <a:extLst>
              <a:ext uri="{FF2B5EF4-FFF2-40B4-BE49-F238E27FC236}">
                <a16:creationId xmlns:a16="http://schemas.microsoft.com/office/drawing/2014/main" id="{A98196D6-7B52-4925-8F2E-10EF196B0901}"/>
              </a:ext>
            </a:extLst>
          </p:cNvPr>
          <p:cNvSpPr/>
          <p:nvPr/>
        </p:nvSpPr>
        <p:spPr>
          <a:xfrm>
            <a:off x="1294299" y="2154484"/>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ángulo 30">
            <a:extLst>
              <a:ext uri="{FF2B5EF4-FFF2-40B4-BE49-F238E27FC236}">
                <a16:creationId xmlns:a16="http://schemas.microsoft.com/office/drawing/2014/main" id="{17383201-BA63-4F30-B3A5-D6302C35CCB3}"/>
              </a:ext>
            </a:extLst>
          </p:cNvPr>
          <p:cNvSpPr/>
          <p:nvPr/>
        </p:nvSpPr>
        <p:spPr>
          <a:xfrm>
            <a:off x="2161484" y="1770479"/>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ángulo 31">
            <a:extLst>
              <a:ext uri="{FF2B5EF4-FFF2-40B4-BE49-F238E27FC236}">
                <a16:creationId xmlns:a16="http://schemas.microsoft.com/office/drawing/2014/main" id="{F6BB362A-BF08-4C3F-9792-FD1F05926003}"/>
              </a:ext>
            </a:extLst>
          </p:cNvPr>
          <p:cNvSpPr/>
          <p:nvPr/>
        </p:nvSpPr>
        <p:spPr>
          <a:xfrm>
            <a:off x="2801564" y="2270622"/>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ángulo 32">
            <a:extLst>
              <a:ext uri="{FF2B5EF4-FFF2-40B4-BE49-F238E27FC236}">
                <a16:creationId xmlns:a16="http://schemas.microsoft.com/office/drawing/2014/main" id="{497F4720-F07A-48AB-8DBD-9E824DE474D2}"/>
              </a:ext>
            </a:extLst>
          </p:cNvPr>
          <p:cNvSpPr/>
          <p:nvPr/>
        </p:nvSpPr>
        <p:spPr>
          <a:xfrm>
            <a:off x="2801564" y="2936306"/>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ángulo 33">
            <a:extLst>
              <a:ext uri="{FF2B5EF4-FFF2-40B4-BE49-F238E27FC236}">
                <a16:creationId xmlns:a16="http://schemas.microsoft.com/office/drawing/2014/main" id="{530BCFB4-1C4C-4D7E-A181-AEAF58B45C89}"/>
              </a:ext>
            </a:extLst>
          </p:cNvPr>
          <p:cNvSpPr/>
          <p:nvPr/>
        </p:nvSpPr>
        <p:spPr>
          <a:xfrm>
            <a:off x="2113539" y="2612641"/>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Imagen 2">
            <a:extLst>
              <a:ext uri="{FF2B5EF4-FFF2-40B4-BE49-F238E27FC236}">
                <a16:creationId xmlns:a16="http://schemas.microsoft.com/office/drawing/2014/main" id="{A1BCB91D-EF1A-4B61-A859-AA8E0F8C842D}"/>
              </a:ext>
            </a:extLst>
          </p:cNvPr>
          <p:cNvPicPr>
            <a:picLocks noChangeAspect="1"/>
          </p:cNvPicPr>
          <p:nvPr/>
        </p:nvPicPr>
        <p:blipFill>
          <a:blip r:embed="rId3"/>
          <a:stretch>
            <a:fillRect/>
          </a:stretch>
        </p:blipFill>
        <p:spPr>
          <a:xfrm>
            <a:off x="131820" y="1610155"/>
            <a:ext cx="2560348" cy="2139025"/>
          </a:xfrm>
          <a:prstGeom prst="rect">
            <a:avLst/>
          </a:prstGeom>
        </p:spPr>
      </p:pic>
      <p:pic>
        <p:nvPicPr>
          <p:cNvPr id="5" name="Imagen 4">
            <a:extLst>
              <a:ext uri="{FF2B5EF4-FFF2-40B4-BE49-F238E27FC236}">
                <a16:creationId xmlns:a16="http://schemas.microsoft.com/office/drawing/2014/main" id="{4C141446-63E1-4DBA-A7E7-A5528B663B77}"/>
              </a:ext>
            </a:extLst>
          </p:cNvPr>
          <p:cNvPicPr>
            <a:picLocks noChangeAspect="1"/>
          </p:cNvPicPr>
          <p:nvPr/>
        </p:nvPicPr>
        <p:blipFill>
          <a:blip r:embed="rId4"/>
          <a:stretch>
            <a:fillRect/>
          </a:stretch>
        </p:blipFill>
        <p:spPr>
          <a:xfrm>
            <a:off x="2902687" y="2158473"/>
            <a:ext cx="2410061" cy="1729253"/>
          </a:xfrm>
          <a:prstGeom prst="rect">
            <a:avLst/>
          </a:prstGeom>
        </p:spPr>
      </p:pic>
      <p:sp>
        <p:nvSpPr>
          <p:cNvPr id="19" name="Rectángulo 18">
            <a:extLst>
              <a:ext uri="{FF2B5EF4-FFF2-40B4-BE49-F238E27FC236}">
                <a16:creationId xmlns:a16="http://schemas.microsoft.com/office/drawing/2014/main" id="{A84CDAFA-BD2E-4F8B-88CA-B5D45AFC7C0C}"/>
              </a:ext>
            </a:extLst>
          </p:cNvPr>
          <p:cNvSpPr/>
          <p:nvPr/>
        </p:nvSpPr>
        <p:spPr>
          <a:xfrm>
            <a:off x="131820" y="3861570"/>
            <a:ext cx="8257800" cy="338554"/>
          </a:xfrm>
          <a:prstGeom prst="rect">
            <a:avLst/>
          </a:prstGeom>
        </p:spPr>
        <p:txBody>
          <a:bodyPr wrap="square">
            <a:spAutoFit/>
          </a:bodyPr>
          <a:lstStyle/>
          <a:p>
            <a:pPr algn="just"/>
            <a:r>
              <a:rPr lang="es-ES" sz="1600" dirty="0"/>
              <a:t>Cuando los interruptores están cerrados el circuito cambia y queda de la siguiente forma:</a:t>
            </a:r>
          </a:p>
        </p:txBody>
      </p:sp>
      <p:pic>
        <p:nvPicPr>
          <p:cNvPr id="6" name="Imagen 5">
            <a:extLst>
              <a:ext uri="{FF2B5EF4-FFF2-40B4-BE49-F238E27FC236}">
                <a16:creationId xmlns:a16="http://schemas.microsoft.com/office/drawing/2014/main" id="{BB9B1632-6468-438B-9D90-86634B4CB946}"/>
              </a:ext>
            </a:extLst>
          </p:cNvPr>
          <p:cNvPicPr>
            <a:picLocks noChangeAspect="1"/>
          </p:cNvPicPr>
          <p:nvPr/>
        </p:nvPicPr>
        <p:blipFill>
          <a:blip r:embed="rId5"/>
          <a:stretch>
            <a:fillRect/>
          </a:stretch>
        </p:blipFill>
        <p:spPr>
          <a:xfrm>
            <a:off x="329164" y="4301290"/>
            <a:ext cx="2649228" cy="2269993"/>
          </a:xfrm>
          <a:prstGeom prst="rect">
            <a:avLst/>
          </a:prstGeom>
        </p:spPr>
      </p:pic>
      <p:grpSp>
        <p:nvGrpSpPr>
          <p:cNvPr id="8" name="Grupo 7">
            <a:extLst>
              <a:ext uri="{FF2B5EF4-FFF2-40B4-BE49-F238E27FC236}">
                <a16:creationId xmlns:a16="http://schemas.microsoft.com/office/drawing/2014/main" id="{03AD911D-9C08-4279-910A-1F81CEBE93C7}"/>
              </a:ext>
            </a:extLst>
          </p:cNvPr>
          <p:cNvGrpSpPr/>
          <p:nvPr/>
        </p:nvGrpSpPr>
        <p:grpSpPr>
          <a:xfrm>
            <a:off x="1244600" y="5082745"/>
            <a:ext cx="322572" cy="721155"/>
            <a:chOff x="1244600" y="5082745"/>
            <a:chExt cx="322572" cy="721155"/>
          </a:xfrm>
        </p:grpSpPr>
        <p:sp>
          <p:nvSpPr>
            <p:cNvPr id="7" name="Rectángulo 6">
              <a:extLst>
                <a:ext uri="{FF2B5EF4-FFF2-40B4-BE49-F238E27FC236}">
                  <a16:creationId xmlns:a16="http://schemas.microsoft.com/office/drawing/2014/main" id="{51C091AE-EE97-435F-8AEE-8C2F32F9BD83}"/>
                </a:ext>
              </a:extLst>
            </p:cNvPr>
            <p:cNvSpPr/>
            <p:nvPr/>
          </p:nvSpPr>
          <p:spPr>
            <a:xfrm>
              <a:off x="1244600" y="5638800"/>
              <a:ext cx="310356" cy="165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ángulo 34">
              <a:extLst>
                <a:ext uri="{FF2B5EF4-FFF2-40B4-BE49-F238E27FC236}">
                  <a16:creationId xmlns:a16="http://schemas.microsoft.com/office/drawing/2014/main" id="{BB8A521C-31D1-43C7-90C2-97FE29C41112}"/>
                </a:ext>
              </a:extLst>
            </p:cNvPr>
            <p:cNvSpPr/>
            <p:nvPr/>
          </p:nvSpPr>
          <p:spPr>
            <a:xfrm>
              <a:off x="1256816" y="5082745"/>
              <a:ext cx="310356" cy="165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36" name="Rectángulo 35">
            <a:extLst>
              <a:ext uri="{FF2B5EF4-FFF2-40B4-BE49-F238E27FC236}">
                <a16:creationId xmlns:a16="http://schemas.microsoft.com/office/drawing/2014/main" id="{4FC7B168-9E29-4F81-8132-C68617FD43B3}"/>
              </a:ext>
            </a:extLst>
          </p:cNvPr>
          <p:cNvSpPr/>
          <p:nvPr/>
        </p:nvSpPr>
        <p:spPr>
          <a:xfrm>
            <a:off x="3492500" y="4170247"/>
            <a:ext cx="5487930" cy="830997"/>
          </a:xfrm>
          <a:prstGeom prst="rect">
            <a:avLst/>
          </a:prstGeom>
        </p:spPr>
        <p:txBody>
          <a:bodyPr wrap="square">
            <a:spAutoFit/>
          </a:bodyPr>
          <a:lstStyle/>
          <a:p>
            <a:pPr algn="just"/>
            <a:r>
              <a:rPr lang="es-ES" sz="1600" dirty="0"/>
              <a:t>Al tener un cable en paralelo con una resistencia, la corriente circulará por el cable y no habrá corriente por la resistencia de 50 </a:t>
            </a:r>
            <a:r>
              <a:rPr lang="el-GR" sz="1600" dirty="0"/>
              <a:t>Ω</a:t>
            </a:r>
            <a:r>
              <a:rPr lang="es-ES" sz="1600" dirty="0"/>
              <a:t>:</a:t>
            </a:r>
          </a:p>
        </p:txBody>
      </p:sp>
      <p:pic>
        <p:nvPicPr>
          <p:cNvPr id="9" name="Imagen 8">
            <a:extLst>
              <a:ext uri="{FF2B5EF4-FFF2-40B4-BE49-F238E27FC236}">
                <a16:creationId xmlns:a16="http://schemas.microsoft.com/office/drawing/2014/main" id="{845CAE28-7953-4FA7-8161-B9A2144EAD8A}"/>
              </a:ext>
            </a:extLst>
          </p:cNvPr>
          <p:cNvPicPr>
            <a:picLocks noChangeAspect="1"/>
          </p:cNvPicPr>
          <p:nvPr/>
        </p:nvPicPr>
        <p:blipFill>
          <a:blip r:embed="rId6"/>
          <a:stretch>
            <a:fillRect/>
          </a:stretch>
        </p:blipFill>
        <p:spPr>
          <a:xfrm>
            <a:off x="5599637" y="4789395"/>
            <a:ext cx="1542071" cy="1839664"/>
          </a:xfrm>
          <a:prstGeom prst="rect">
            <a:avLst/>
          </a:prstGeom>
        </p:spPr>
      </p:pic>
      <p:sp>
        <p:nvSpPr>
          <p:cNvPr id="20" name="Marcador de número de diapositiva 1">
            <a:extLst>
              <a:ext uri="{FF2B5EF4-FFF2-40B4-BE49-F238E27FC236}">
                <a16:creationId xmlns:a16="http://schemas.microsoft.com/office/drawing/2014/main" id="{531D81DF-D109-4EED-9DCD-5FFAC08DBB0B}"/>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30</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1769692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15F7BC9-D98A-4B69-8B28-0271D0B298CA}"/>
              </a:ext>
            </a:extLst>
          </p:cNvPr>
          <p:cNvSpPr/>
          <p:nvPr/>
        </p:nvSpPr>
        <p:spPr>
          <a:xfrm>
            <a:off x="45720" y="762868"/>
            <a:ext cx="9014460" cy="338554"/>
          </a:xfrm>
          <a:prstGeom prst="rect">
            <a:avLst/>
          </a:prstGeom>
        </p:spPr>
        <p:txBody>
          <a:bodyPr wrap="square">
            <a:spAutoFit/>
          </a:bodyPr>
          <a:lstStyle/>
          <a:p>
            <a:r>
              <a:rPr lang="es-ES" sz="1600" b="1" dirty="0"/>
              <a:t>Problema 12.</a:t>
            </a:r>
            <a:endParaRPr lang="es-ES" sz="1600" dirty="0"/>
          </a:p>
        </p:txBody>
      </p:sp>
      <p:sp>
        <p:nvSpPr>
          <p:cNvPr id="31" name="Rectángulo 30">
            <a:extLst>
              <a:ext uri="{FF2B5EF4-FFF2-40B4-BE49-F238E27FC236}">
                <a16:creationId xmlns:a16="http://schemas.microsoft.com/office/drawing/2014/main" id="{17383201-BA63-4F30-B3A5-D6302C35CCB3}"/>
              </a:ext>
            </a:extLst>
          </p:cNvPr>
          <p:cNvSpPr/>
          <p:nvPr/>
        </p:nvSpPr>
        <p:spPr>
          <a:xfrm>
            <a:off x="2161484" y="1770479"/>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ángulo 31">
            <a:extLst>
              <a:ext uri="{FF2B5EF4-FFF2-40B4-BE49-F238E27FC236}">
                <a16:creationId xmlns:a16="http://schemas.microsoft.com/office/drawing/2014/main" id="{F6BB362A-BF08-4C3F-9792-FD1F05926003}"/>
              </a:ext>
            </a:extLst>
          </p:cNvPr>
          <p:cNvSpPr/>
          <p:nvPr/>
        </p:nvSpPr>
        <p:spPr>
          <a:xfrm>
            <a:off x="2801564" y="2270622"/>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ángulo 32">
            <a:extLst>
              <a:ext uri="{FF2B5EF4-FFF2-40B4-BE49-F238E27FC236}">
                <a16:creationId xmlns:a16="http://schemas.microsoft.com/office/drawing/2014/main" id="{497F4720-F07A-48AB-8DBD-9E824DE474D2}"/>
              </a:ext>
            </a:extLst>
          </p:cNvPr>
          <p:cNvSpPr/>
          <p:nvPr/>
        </p:nvSpPr>
        <p:spPr>
          <a:xfrm>
            <a:off x="2801564" y="2936306"/>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ángulo 33">
            <a:extLst>
              <a:ext uri="{FF2B5EF4-FFF2-40B4-BE49-F238E27FC236}">
                <a16:creationId xmlns:a16="http://schemas.microsoft.com/office/drawing/2014/main" id="{530BCFB4-1C4C-4D7E-A181-AEAF58B45C89}"/>
              </a:ext>
            </a:extLst>
          </p:cNvPr>
          <p:cNvSpPr/>
          <p:nvPr/>
        </p:nvSpPr>
        <p:spPr>
          <a:xfrm>
            <a:off x="2113539" y="2612641"/>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4020601-4E52-48E1-AD92-E13A83D70A90}"/>
              </a:ext>
            </a:extLst>
          </p:cNvPr>
          <p:cNvSpPr/>
          <p:nvPr/>
        </p:nvSpPr>
        <p:spPr>
          <a:xfrm>
            <a:off x="2033215" y="1025385"/>
            <a:ext cx="2621813" cy="338554"/>
          </a:xfrm>
          <a:prstGeom prst="rect">
            <a:avLst/>
          </a:prstGeom>
        </p:spPr>
        <p:txBody>
          <a:bodyPr wrap="square">
            <a:spAutoFit/>
          </a:bodyPr>
          <a:lstStyle/>
          <a:p>
            <a:pPr algn="just"/>
            <a:r>
              <a:rPr lang="es-ES" sz="1600" dirty="0"/>
              <a:t>R1 y R están en paralelo:</a:t>
            </a:r>
          </a:p>
        </p:txBody>
      </p:sp>
      <mc:AlternateContent xmlns:mc="http://schemas.openxmlformats.org/markup-compatibility/2006" xmlns:a14="http://schemas.microsoft.com/office/drawing/2010/main">
        <mc:Choice Requires="a14">
          <p:sp>
            <p:nvSpPr>
              <p:cNvPr id="21" name="CuadroTexto 20">
                <a:extLst>
                  <a:ext uri="{FF2B5EF4-FFF2-40B4-BE49-F238E27FC236}">
                    <a16:creationId xmlns:a16="http://schemas.microsoft.com/office/drawing/2014/main" id="{C5F2D152-DB69-4503-923B-7E59D80D6CB8}"/>
                  </a:ext>
                </a:extLst>
              </p:cNvPr>
              <p:cNvSpPr txBox="1"/>
              <p:nvPr/>
            </p:nvSpPr>
            <p:spPr>
              <a:xfrm>
                <a:off x="1633070" y="1292968"/>
                <a:ext cx="2437280" cy="46673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𝑒𝑞</m:t>
                          </m:r>
                        </m:sub>
                      </m:sSub>
                      <m:r>
                        <a:rPr lang="es-ES" sz="1600" i="1">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100</m:t>
                          </m:r>
                          <m:r>
                            <a:rPr lang="es-ES" sz="1600" b="0" i="1" smtClean="0">
                              <a:latin typeface="Cambria Math" panose="02040503050406030204" pitchFamily="18" charset="0"/>
                            </a:rPr>
                            <m:t>𝑅</m:t>
                          </m:r>
                        </m:num>
                        <m:den>
                          <m:r>
                            <a:rPr lang="es-ES" sz="1600" b="0" i="1" smtClean="0">
                              <a:latin typeface="Cambria Math" panose="02040503050406030204" pitchFamily="18" charset="0"/>
                            </a:rPr>
                            <m:t> </m:t>
                          </m:r>
                          <m:r>
                            <a:rPr lang="es-ES" sz="1600" b="0" i="1" smtClean="0">
                              <a:latin typeface="Cambria Math" panose="02040503050406030204" pitchFamily="18" charset="0"/>
                            </a:rPr>
                            <m:t>100</m:t>
                          </m:r>
                          <m:r>
                            <a:rPr lang="es-ES" sz="1600" b="0" i="1" smtClean="0">
                              <a:latin typeface="Cambria Math" panose="02040503050406030204" pitchFamily="18" charset="0"/>
                            </a:rPr>
                            <m:t>+</m:t>
                          </m:r>
                          <m:r>
                            <a:rPr lang="es-ES" sz="1600" b="0" i="1" smtClean="0">
                              <a:latin typeface="Cambria Math" panose="02040503050406030204" pitchFamily="18" charset="0"/>
                            </a:rPr>
                            <m:t>𝑅</m:t>
                          </m:r>
                        </m:den>
                      </m:f>
                    </m:oMath>
                  </m:oMathPara>
                </a14:m>
                <a:endParaRPr lang="es-ES" sz="1600" b="0" i="1" dirty="0">
                  <a:latin typeface="Cambria Math" panose="02040503050406030204" pitchFamily="18" charset="0"/>
                </a:endParaRPr>
              </a:p>
            </p:txBody>
          </p:sp>
        </mc:Choice>
        <mc:Fallback xmlns="">
          <p:sp>
            <p:nvSpPr>
              <p:cNvPr id="21" name="CuadroTexto 20">
                <a:extLst>
                  <a:ext uri="{FF2B5EF4-FFF2-40B4-BE49-F238E27FC236}">
                    <a16:creationId xmlns:a16="http://schemas.microsoft.com/office/drawing/2014/main" id="{C5F2D152-DB69-4503-923B-7E59D80D6CB8}"/>
                  </a:ext>
                </a:extLst>
              </p:cNvPr>
              <p:cNvSpPr txBox="1">
                <a:spLocks noRot="1" noChangeAspect="1" noMove="1" noResize="1" noEditPoints="1" noAdjustHandles="1" noChangeArrowheads="1" noChangeShapeType="1" noTextEdit="1"/>
              </p:cNvSpPr>
              <p:nvPr/>
            </p:nvSpPr>
            <p:spPr>
              <a:xfrm>
                <a:off x="1633070" y="1292968"/>
                <a:ext cx="2437280" cy="466731"/>
              </a:xfrm>
              <a:prstGeom prst="rect">
                <a:avLst/>
              </a:prstGeom>
              <a:blipFill>
                <a:blip r:embed="rId2"/>
                <a:stretch>
                  <a:fillRect/>
                </a:stretch>
              </a:blipFill>
            </p:spPr>
            <p:txBody>
              <a:bodyPr/>
              <a:lstStyle/>
              <a:p>
                <a:r>
                  <a:rPr lang="es-ES">
                    <a:noFill/>
                  </a:rPr>
                  <a:t> </a:t>
                </a:r>
              </a:p>
            </p:txBody>
          </p:sp>
        </mc:Fallback>
      </mc:AlternateContent>
      <p:grpSp>
        <p:nvGrpSpPr>
          <p:cNvPr id="22" name="Grupo 21">
            <a:extLst>
              <a:ext uri="{FF2B5EF4-FFF2-40B4-BE49-F238E27FC236}">
                <a16:creationId xmlns:a16="http://schemas.microsoft.com/office/drawing/2014/main" id="{26459303-BFC1-4F68-994A-50FB75EC1589}"/>
              </a:ext>
            </a:extLst>
          </p:cNvPr>
          <p:cNvGrpSpPr/>
          <p:nvPr/>
        </p:nvGrpSpPr>
        <p:grpSpPr>
          <a:xfrm>
            <a:off x="1397000" y="5235145"/>
            <a:ext cx="322572" cy="721155"/>
            <a:chOff x="1244600" y="5082745"/>
            <a:chExt cx="322572" cy="721155"/>
          </a:xfrm>
        </p:grpSpPr>
        <p:sp>
          <p:nvSpPr>
            <p:cNvPr id="23" name="Rectángulo 22">
              <a:extLst>
                <a:ext uri="{FF2B5EF4-FFF2-40B4-BE49-F238E27FC236}">
                  <a16:creationId xmlns:a16="http://schemas.microsoft.com/office/drawing/2014/main" id="{ECE38C7B-2DB4-4C53-9481-D8DEB62B62F0}"/>
                </a:ext>
              </a:extLst>
            </p:cNvPr>
            <p:cNvSpPr/>
            <p:nvPr/>
          </p:nvSpPr>
          <p:spPr>
            <a:xfrm>
              <a:off x="1244600" y="5638800"/>
              <a:ext cx="310356" cy="165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23">
              <a:extLst>
                <a:ext uri="{FF2B5EF4-FFF2-40B4-BE49-F238E27FC236}">
                  <a16:creationId xmlns:a16="http://schemas.microsoft.com/office/drawing/2014/main" id="{37B0D060-E4DF-450B-9B6D-A4C103243509}"/>
                </a:ext>
              </a:extLst>
            </p:cNvPr>
            <p:cNvSpPr/>
            <p:nvPr/>
          </p:nvSpPr>
          <p:spPr>
            <a:xfrm>
              <a:off x="1256816" y="5082745"/>
              <a:ext cx="310356" cy="165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11" name="Grupo 10">
            <a:extLst>
              <a:ext uri="{FF2B5EF4-FFF2-40B4-BE49-F238E27FC236}">
                <a16:creationId xmlns:a16="http://schemas.microsoft.com/office/drawing/2014/main" id="{7F19759C-744D-4798-B8BD-561903937582}"/>
              </a:ext>
            </a:extLst>
          </p:cNvPr>
          <p:cNvGrpSpPr/>
          <p:nvPr/>
        </p:nvGrpSpPr>
        <p:grpSpPr>
          <a:xfrm>
            <a:off x="118838" y="1082923"/>
            <a:ext cx="1542071" cy="1839664"/>
            <a:chOff x="-17687" y="1082923"/>
            <a:chExt cx="1542071" cy="1839664"/>
          </a:xfrm>
        </p:grpSpPr>
        <p:sp>
          <p:nvSpPr>
            <p:cNvPr id="30" name="Rectángulo 29">
              <a:extLst>
                <a:ext uri="{FF2B5EF4-FFF2-40B4-BE49-F238E27FC236}">
                  <a16:creationId xmlns:a16="http://schemas.microsoft.com/office/drawing/2014/main" id="{A98196D6-7B52-4925-8F2E-10EF196B0901}"/>
                </a:ext>
              </a:extLst>
            </p:cNvPr>
            <p:cNvSpPr/>
            <p:nvPr/>
          </p:nvSpPr>
          <p:spPr>
            <a:xfrm>
              <a:off x="1294299" y="2154484"/>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a:extLst>
                <a:ext uri="{FF2B5EF4-FFF2-40B4-BE49-F238E27FC236}">
                  <a16:creationId xmlns:a16="http://schemas.microsoft.com/office/drawing/2014/main" id="{845CAE28-7953-4FA7-8161-B9A2144EAD8A}"/>
                </a:ext>
              </a:extLst>
            </p:cNvPr>
            <p:cNvPicPr>
              <a:picLocks noChangeAspect="1"/>
            </p:cNvPicPr>
            <p:nvPr/>
          </p:nvPicPr>
          <p:blipFill>
            <a:blip r:embed="rId3"/>
            <a:stretch>
              <a:fillRect/>
            </a:stretch>
          </p:blipFill>
          <p:spPr>
            <a:xfrm>
              <a:off x="-17687" y="1082923"/>
              <a:ext cx="1542071" cy="1839664"/>
            </a:xfrm>
            <a:prstGeom prst="rect">
              <a:avLst/>
            </a:prstGeom>
          </p:spPr>
        </p:pic>
        <p:grpSp>
          <p:nvGrpSpPr>
            <p:cNvPr id="8" name="Grupo 7">
              <a:extLst>
                <a:ext uri="{FF2B5EF4-FFF2-40B4-BE49-F238E27FC236}">
                  <a16:creationId xmlns:a16="http://schemas.microsoft.com/office/drawing/2014/main" id="{03AD911D-9C08-4279-910A-1F81CEBE93C7}"/>
                </a:ext>
              </a:extLst>
            </p:cNvPr>
            <p:cNvGrpSpPr/>
            <p:nvPr/>
          </p:nvGrpSpPr>
          <p:grpSpPr>
            <a:xfrm>
              <a:off x="669415" y="1647892"/>
              <a:ext cx="314015" cy="625905"/>
              <a:chOff x="1256816" y="5181170"/>
              <a:chExt cx="314015" cy="625905"/>
            </a:xfrm>
          </p:grpSpPr>
          <p:sp>
            <p:nvSpPr>
              <p:cNvPr id="7" name="Rectángulo 6">
                <a:extLst>
                  <a:ext uri="{FF2B5EF4-FFF2-40B4-BE49-F238E27FC236}">
                    <a16:creationId xmlns:a16="http://schemas.microsoft.com/office/drawing/2014/main" id="{51C091AE-EE97-435F-8AEE-8C2F32F9BD83}"/>
                  </a:ext>
                </a:extLst>
              </p:cNvPr>
              <p:cNvSpPr/>
              <p:nvPr/>
            </p:nvSpPr>
            <p:spPr>
              <a:xfrm>
                <a:off x="1260475" y="5641975"/>
                <a:ext cx="310356" cy="165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5" name="Rectángulo 34">
                <a:extLst>
                  <a:ext uri="{FF2B5EF4-FFF2-40B4-BE49-F238E27FC236}">
                    <a16:creationId xmlns:a16="http://schemas.microsoft.com/office/drawing/2014/main" id="{BB8A521C-31D1-43C7-90C2-97FE29C41112}"/>
                  </a:ext>
                </a:extLst>
              </p:cNvPr>
              <p:cNvSpPr/>
              <p:nvPr/>
            </p:nvSpPr>
            <p:spPr>
              <a:xfrm>
                <a:off x="1256816" y="5181170"/>
                <a:ext cx="310356" cy="165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R</a:t>
                </a:r>
              </a:p>
            </p:txBody>
          </p:sp>
        </p:grpSp>
        <p:sp>
          <p:nvSpPr>
            <p:cNvPr id="10" name="CuadroTexto 9">
              <a:extLst>
                <a:ext uri="{FF2B5EF4-FFF2-40B4-BE49-F238E27FC236}">
                  <a16:creationId xmlns:a16="http://schemas.microsoft.com/office/drawing/2014/main" id="{B38A35E0-A42E-4E07-B578-B87983357FB2}"/>
                </a:ext>
              </a:extLst>
            </p:cNvPr>
            <p:cNvSpPr txBox="1"/>
            <p:nvPr/>
          </p:nvSpPr>
          <p:spPr>
            <a:xfrm>
              <a:off x="669415" y="1585813"/>
              <a:ext cx="314510" cy="307777"/>
            </a:xfrm>
            <a:prstGeom prst="rect">
              <a:avLst/>
            </a:prstGeom>
            <a:noFill/>
          </p:spPr>
          <p:txBody>
            <a:bodyPr wrap="none" rtlCol="0">
              <a:spAutoFit/>
            </a:bodyPr>
            <a:lstStyle/>
            <a:p>
              <a:r>
                <a:rPr lang="es-ES" sz="1400" dirty="0"/>
                <a:t>R</a:t>
              </a:r>
            </a:p>
          </p:txBody>
        </p:sp>
      </p:grpSp>
      <p:sp>
        <p:nvSpPr>
          <p:cNvPr id="27" name="Rectángulo 26">
            <a:extLst>
              <a:ext uri="{FF2B5EF4-FFF2-40B4-BE49-F238E27FC236}">
                <a16:creationId xmlns:a16="http://schemas.microsoft.com/office/drawing/2014/main" id="{8A38799B-63FD-468A-9635-C2E7B33716F0}"/>
              </a:ext>
            </a:extLst>
          </p:cNvPr>
          <p:cNvSpPr/>
          <p:nvPr/>
        </p:nvSpPr>
        <p:spPr>
          <a:xfrm>
            <a:off x="1988028" y="1961287"/>
            <a:ext cx="5167944" cy="338554"/>
          </a:xfrm>
          <a:prstGeom prst="rect">
            <a:avLst/>
          </a:prstGeom>
        </p:spPr>
        <p:txBody>
          <a:bodyPr wrap="square">
            <a:spAutoFit/>
          </a:bodyPr>
          <a:lstStyle/>
          <a:p>
            <a:pPr algn="just"/>
            <a:r>
              <a:rPr lang="es-ES" sz="1600" dirty="0"/>
              <a:t>Ahora tenemos una sola malla:</a:t>
            </a:r>
          </a:p>
        </p:txBody>
      </p:sp>
      <mc:AlternateContent xmlns:mc="http://schemas.openxmlformats.org/markup-compatibility/2006" xmlns:a14="http://schemas.microsoft.com/office/drawing/2010/main">
        <mc:Choice Requires="a14">
          <p:sp>
            <p:nvSpPr>
              <p:cNvPr id="28" name="CuadroTexto 27">
                <a:extLst>
                  <a:ext uri="{FF2B5EF4-FFF2-40B4-BE49-F238E27FC236}">
                    <a16:creationId xmlns:a16="http://schemas.microsoft.com/office/drawing/2014/main" id="{069C72CD-C5A4-4943-A351-041DD0A34B6C}"/>
                  </a:ext>
                </a:extLst>
              </p:cNvPr>
              <p:cNvSpPr txBox="1"/>
              <p:nvPr/>
            </p:nvSpPr>
            <p:spPr>
              <a:xfrm>
                <a:off x="1734027" y="2286670"/>
                <a:ext cx="6318250" cy="137236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1</m:t>
                          </m:r>
                        </m:sub>
                      </m:sSub>
                      <m:r>
                        <a:rPr lang="es-ES" sz="1600" i="1">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𝑅</m:t>
                          </m:r>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𝑅𝑒𝑞</m:t>
                          </m:r>
                        </m:sub>
                      </m:sSub>
                      <m:r>
                        <a:rPr lang="es-ES" sz="1600" b="0" i="1" smtClean="0">
                          <a:latin typeface="Cambria Math" panose="02040503050406030204" pitchFamily="18" charset="0"/>
                        </a:rPr>
                        <m:t>=</m:t>
                      </m:r>
                      <m:r>
                        <a:rPr lang="es-ES" sz="1600" b="0" i="1" smtClean="0">
                          <a:latin typeface="Cambria Math" panose="02040503050406030204" pitchFamily="18" charset="0"/>
                        </a:rPr>
                        <m:t>𝐼</m:t>
                      </m:r>
                      <m:d>
                        <m:dPr>
                          <m:ctrlPr>
                            <a:rPr lang="es-ES" sz="1600" b="0" i="1" smtClean="0">
                              <a:latin typeface="Cambria Math" panose="02040503050406030204" pitchFamily="18" charset="0"/>
                            </a:rPr>
                          </m:ctrlPr>
                        </m:dPr>
                        <m:e>
                          <m:r>
                            <a:rPr lang="es-ES" sz="1600" b="0" i="1" smtClean="0">
                              <a:latin typeface="Cambria Math" panose="02040503050406030204" pitchFamily="18" charset="0"/>
                            </a:rPr>
                            <m:t>300</m:t>
                          </m:r>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100</m:t>
                              </m:r>
                              <m:r>
                                <a:rPr lang="es-ES" sz="1600" b="0" i="1" smtClean="0">
                                  <a:latin typeface="Cambria Math" panose="02040503050406030204" pitchFamily="18" charset="0"/>
                                </a:rPr>
                                <m:t>𝑅</m:t>
                              </m:r>
                            </m:num>
                            <m:den>
                              <m:r>
                                <a:rPr lang="es-ES" sz="1600" b="0" i="1" smtClean="0">
                                  <a:latin typeface="Cambria Math" panose="02040503050406030204" pitchFamily="18" charset="0"/>
                                </a:rPr>
                                <m:t> </m:t>
                              </m:r>
                              <m:r>
                                <a:rPr lang="es-ES" sz="1600" b="0" i="1" smtClean="0">
                                  <a:latin typeface="Cambria Math" panose="02040503050406030204" pitchFamily="18" charset="0"/>
                                </a:rPr>
                                <m:t>100</m:t>
                              </m:r>
                              <m:r>
                                <a:rPr lang="es-ES" sz="1600" b="0" i="1" smtClean="0">
                                  <a:latin typeface="Cambria Math" panose="02040503050406030204" pitchFamily="18" charset="0"/>
                                </a:rPr>
                                <m:t>+</m:t>
                              </m:r>
                              <m:r>
                                <a:rPr lang="es-ES" sz="1600" b="0" i="1" smtClean="0">
                                  <a:latin typeface="Cambria Math" panose="02040503050406030204" pitchFamily="18" charset="0"/>
                                </a:rPr>
                                <m:t>𝑅</m:t>
                              </m:r>
                            </m:den>
                          </m:f>
                        </m:e>
                      </m:d>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𝑡𝑜𝑡</m:t>
                          </m:r>
                        </m:sub>
                      </m:sSub>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m:t>
                          </m:r>
                          <m:r>
                            <a:rPr lang="es-ES" sz="1600" b="0" i="1" smtClean="0">
                              <a:latin typeface="Cambria Math" panose="02040503050406030204" pitchFamily="18" charset="0"/>
                            </a:rPr>
                            <m:t>.</m:t>
                          </m:r>
                          <m:r>
                            <a:rPr lang="es-ES" sz="1600" b="0" i="1" smtClean="0">
                              <a:latin typeface="Cambria Math" panose="02040503050406030204" pitchFamily="18" charset="0"/>
                            </a:rPr>
                            <m:t>5</m:t>
                          </m:r>
                        </m:num>
                        <m:den>
                          <m:r>
                            <a:rPr lang="es-ES" sz="1600" b="0" i="1" smtClean="0">
                              <a:latin typeface="Cambria Math" panose="02040503050406030204" pitchFamily="18" charset="0"/>
                            </a:rPr>
                            <m:t>300</m:t>
                          </m:r>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100</m:t>
                              </m:r>
                              <m:r>
                                <a:rPr lang="es-ES" sz="1600" b="0" i="1" smtClean="0">
                                  <a:latin typeface="Cambria Math" panose="02040503050406030204" pitchFamily="18" charset="0"/>
                                </a:rPr>
                                <m:t>𝑅</m:t>
                              </m:r>
                            </m:num>
                            <m:den>
                              <m:r>
                                <a:rPr lang="es-ES" sz="1600" b="0" i="1" smtClean="0">
                                  <a:latin typeface="Cambria Math" panose="02040503050406030204" pitchFamily="18" charset="0"/>
                                </a:rPr>
                                <m:t>100</m:t>
                              </m:r>
                              <m:r>
                                <a:rPr lang="es-ES" sz="1600" b="0" i="1" smtClean="0">
                                  <a:latin typeface="Cambria Math" panose="02040503050406030204" pitchFamily="18" charset="0"/>
                                </a:rPr>
                                <m:t>+</m:t>
                              </m:r>
                              <m:r>
                                <a:rPr lang="es-ES" sz="1600" b="0" i="1" smtClean="0">
                                  <a:latin typeface="Cambria Math" panose="02040503050406030204" pitchFamily="18" charset="0"/>
                                </a:rPr>
                                <m:t>𝑅</m:t>
                              </m:r>
                            </m:den>
                          </m:f>
                        </m:den>
                      </m:f>
                      <m:r>
                        <a:rPr lang="es-ES" sz="1600" b="0" i="1" smtClean="0">
                          <a:latin typeface="Cambria Math" panose="02040503050406030204" pitchFamily="18" charset="0"/>
                        </a:rPr>
                        <m:t>=</m:t>
                      </m:r>
                      <m:f>
                        <m:fPr>
                          <m:ctrlPr>
                            <a:rPr lang="es-ES" sz="1600" i="1">
                              <a:latin typeface="Cambria Math" panose="02040503050406030204" pitchFamily="18" charset="0"/>
                            </a:rPr>
                          </m:ctrlPr>
                        </m:fPr>
                        <m:num>
                          <m:r>
                            <a:rPr lang="es-ES" sz="1600" i="1">
                              <a:latin typeface="Cambria Math" panose="02040503050406030204" pitchFamily="18" charset="0"/>
                            </a:rPr>
                            <m:t>1</m:t>
                          </m:r>
                          <m:r>
                            <a:rPr lang="es-ES" sz="1600" i="1">
                              <a:latin typeface="Cambria Math" panose="02040503050406030204" pitchFamily="18" charset="0"/>
                            </a:rPr>
                            <m:t>.</m:t>
                          </m:r>
                          <m:r>
                            <a:rPr lang="es-ES" sz="1600" i="1">
                              <a:latin typeface="Cambria Math" panose="02040503050406030204" pitchFamily="18" charset="0"/>
                            </a:rPr>
                            <m:t>5</m:t>
                          </m:r>
                        </m:num>
                        <m:den>
                          <m:f>
                            <m:fPr>
                              <m:ctrlPr>
                                <a:rPr lang="es-ES" sz="1600" i="1">
                                  <a:latin typeface="Cambria Math" panose="02040503050406030204" pitchFamily="18" charset="0"/>
                                </a:rPr>
                              </m:ctrlPr>
                            </m:fPr>
                            <m:num>
                              <m:r>
                                <a:rPr lang="es-ES" sz="1600" i="1">
                                  <a:latin typeface="Cambria Math" panose="02040503050406030204" pitchFamily="18" charset="0"/>
                                </a:rPr>
                                <m:t>30000</m:t>
                              </m:r>
                              <m:r>
                                <a:rPr lang="es-ES" sz="1600" i="1">
                                  <a:latin typeface="Cambria Math" panose="02040503050406030204" pitchFamily="18" charset="0"/>
                                </a:rPr>
                                <m:t>+</m:t>
                              </m:r>
                              <m:r>
                                <a:rPr lang="es-ES" sz="1600" i="1">
                                  <a:latin typeface="Cambria Math" panose="02040503050406030204" pitchFamily="18" charset="0"/>
                                </a:rPr>
                                <m:t>300</m:t>
                              </m:r>
                              <m:r>
                                <a:rPr lang="es-ES" sz="1600" i="1">
                                  <a:latin typeface="Cambria Math" panose="02040503050406030204" pitchFamily="18" charset="0"/>
                                </a:rPr>
                                <m:t>𝑅</m:t>
                              </m:r>
                              <m:r>
                                <a:rPr lang="es-ES" sz="1600" i="1">
                                  <a:latin typeface="Cambria Math" panose="02040503050406030204" pitchFamily="18" charset="0"/>
                                </a:rPr>
                                <m:t>+</m:t>
                              </m:r>
                              <m:r>
                                <a:rPr lang="es-ES" sz="1600" i="1">
                                  <a:latin typeface="Cambria Math" panose="02040503050406030204" pitchFamily="18" charset="0"/>
                                </a:rPr>
                                <m:t>100</m:t>
                              </m:r>
                              <m:r>
                                <a:rPr lang="es-ES" sz="1600" i="1">
                                  <a:latin typeface="Cambria Math" panose="02040503050406030204" pitchFamily="18" charset="0"/>
                                </a:rPr>
                                <m:t>𝑅</m:t>
                              </m:r>
                            </m:num>
                            <m:den>
                              <m:r>
                                <a:rPr lang="es-ES" sz="1600" i="1">
                                  <a:latin typeface="Cambria Math" panose="02040503050406030204" pitchFamily="18" charset="0"/>
                                </a:rPr>
                                <m:t>100</m:t>
                              </m:r>
                              <m:r>
                                <a:rPr lang="es-ES" sz="1600" i="1">
                                  <a:latin typeface="Cambria Math" panose="02040503050406030204" pitchFamily="18" charset="0"/>
                                </a:rPr>
                                <m:t>+</m:t>
                              </m:r>
                              <m:r>
                                <a:rPr lang="es-ES" sz="1600" i="1">
                                  <a:latin typeface="Cambria Math" panose="02040503050406030204" pitchFamily="18" charset="0"/>
                                </a:rPr>
                                <m:t>𝑅</m:t>
                              </m:r>
                            </m:den>
                          </m:f>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m:t>
                          </m:r>
                          <m:r>
                            <a:rPr lang="es-ES" sz="1600" b="0" i="1" smtClean="0">
                              <a:latin typeface="Cambria Math" panose="02040503050406030204" pitchFamily="18" charset="0"/>
                            </a:rPr>
                            <m:t>.</m:t>
                          </m:r>
                          <m:r>
                            <a:rPr lang="es-ES" sz="1600" b="0" i="1" smtClean="0">
                              <a:latin typeface="Cambria Math" panose="02040503050406030204" pitchFamily="18" charset="0"/>
                            </a:rPr>
                            <m:t>5</m:t>
                          </m:r>
                          <m:d>
                            <m:dPr>
                              <m:ctrlPr>
                                <a:rPr lang="es-ES" sz="1600" b="0" i="1" smtClean="0">
                                  <a:latin typeface="Cambria Math" panose="02040503050406030204" pitchFamily="18" charset="0"/>
                                </a:rPr>
                              </m:ctrlPr>
                            </m:dPr>
                            <m:e>
                              <m:r>
                                <a:rPr lang="es-ES" sz="1600" b="0" i="1" smtClean="0">
                                  <a:latin typeface="Cambria Math" panose="02040503050406030204" pitchFamily="18" charset="0"/>
                                </a:rPr>
                                <m:t>100</m:t>
                              </m:r>
                              <m:r>
                                <a:rPr lang="es-ES" sz="1600" b="0" i="1" smtClean="0">
                                  <a:latin typeface="Cambria Math" panose="02040503050406030204" pitchFamily="18" charset="0"/>
                                </a:rPr>
                                <m:t>+</m:t>
                              </m:r>
                              <m:r>
                                <a:rPr lang="es-ES" sz="1600" b="0" i="1" smtClean="0">
                                  <a:latin typeface="Cambria Math" panose="02040503050406030204" pitchFamily="18" charset="0"/>
                                </a:rPr>
                                <m:t>𝑅</m:t>
                              </m:r>
                            </m:e>
                          </m:d>
                        </m:num>
                        <m:den>
                          <m:r>
                            <a:rPr lang="es-ES" sz="1600" b="0" i="1" smtClean="0">
                              <a:latin typeface="Cambria Math" panose="02040503050406030204" pitchFamily="18" charset="0"/>
                            </a:rPr>
                            <m:t>30000</m:t>
                          </m:r>
                          <m:r>
                            <a:rPr lang="es-ES" sz="1600" b="0" i="1" smtClean="0">
                              <a:latin typeface="Cambria Math" panose="02040503050406030204" pitchFamily="18" charset="0"/>
                            </a:rPr>
                            <m:t>+</m:t>
                          </m:r>
                          <m:r>
                            <a:rPr lang="es-ES" sz="1600" b="0" i="1" smtClean="0">
                              <a:latin typeface="Cambria Math" panose="02040503050406030204" pitchFamily="18" charset="0"/>
                            </a:rPr>
                            <m:t>400</m:t>
                          </m:r>
                          <m:r>
                            <a:rPr lang="es-ES" sz="1600" b="0" i="1" smtClean="0">
                              <a:latin typeface="Cambria Math" panose="02040503050406030204" pitchFamily="18" charset="0"/>
                            </a:rPr>
                            <m:t>𝑅</m:t>
                          </m:r>
                        </m:den>
                      </m:f>
                    </m:oMath>
                  </m:oMathPara>
                </a14:m>
                <a:endParaRPr lang="es-ES" sz="1600" b="0" i="1" dirty="0">
                  <a:latin typeface="Cambria Math" panose="02040503050406030204" pitchFamily="18" charset="0"/>
                </a:endParaRPr>
              </a:p>
            </p:txBody>
          </p:sp>
        </mc:Choice>
        <mc:Fallback xmlns="">
          <p:sp>
            <p:nvSpPr>
              <p:cNvPr id="28" name="CuadroTexto 27">
                <a:extLst>
                  <a:ext uri="{FF2B5EF4-FFF2-40B4-BE49-F238E27FC236}">
                    <a16:creationId xmlns:a16="http://schemas.microsoft.com/office/drawing/2014/main" id="{069C72CD-C5A4-4943-A351-041DD0A34B6C}"/>
                  </a:ext>
                </a:extLst>
              </p:cNvPr>
              <p:cNvSpPr txBox="1">
                <a:spLocks noRot="1" noChangeAspect="1" noMove="1" noResize="1" noEditPoints="1" noAdjustHandles="1" noChangeArrowheads="1" noChangeShapeType="1" noTextEdit="1"/>
              </p:cNvSpPr>
              <p:nvPr/>
            </p:nvSpPr>
            <p:spPr>
              <a:xfrm>
                <a:off x="1734027" y="2286670"/>
                <a:ext cx="6318250" cy="1372363"/>
              </a:xfrm>
              <a:prstGeom prst="rect">
                <a:avLst/>
              </a:prstGeom>
              <a:blipFill>
                <a:blip r:embed="rId4"/>
                <a:stretch>
                  <a:fillRect/>
                </a:stretch>
              </a:blipFill>
            </p:spPr>
            <p:txBody>
              <a:bodyPr/>
              <a:lstStyle/>
              <a:p>
                <a:r>
                  <a:rPr lang="es-ES">
                    <a:noFill/>
                  </a:rPr>
                  <a:t> </a:t>
                </a:r>
              </a:p>
            </p:txBody>
          </p:sp>
        </mc:Fallback>
      </mc:AlternateContent>
      <p:sp>
        <p:nvSpPr>
          <p:cNvPr id="29" name="Rectángulo 28">
            <a:extLst>
              <a:ext uri="{FF2B5EF4-FFF2-40B4-BE49-F238E27FC236}">
                <a16:creationId xmlns:a16="http://schemas.microsoft.com/office/drawing/2014/main" id="{02D0474E-C8CB-4E8E-8422-86317678D76D}"/>
              </a:ext>
            </a:extLst>
          </p:cNvPr>
          <p:cNvSpPr/>
          <p:nvPr/>
        </p:nvSpPr>
        <p:spPr>
          <a:xfrm>
            <a:off x="118838" y="3741872"/>
            <a:ext cx="8741465" cy="338554"/>
          </a:xfrm>
          <a:prstGeom prst="rect">
            <a:avLst/>
          </a:prstGeom>
        </p:spPr>
        <p:txBody>
          <a:bodyPr wrap="square">
            <a:spAutoFit/>
          </a:bodyPr>
          <a:lstStyle/>
          <a:p>
            <a:pPr algn="just"/>
            <a:r>
              <a:rPr lang="es-ES" sz="1600" dirty="0"/>
              <a:t>Para obtener la corriente que pasa por R1 podemos usar el divisor de corriente entre R1 y R:</a:t>
            </a:r>
          </a:p>
        </p:txBody>
      </p:sp>
      <mc:AlternateContent xmlns:mc="http://schemas.openxmlformats.org/markup-compatibility/2006" xmlns:a14="http://schemas.microsoft.com/office/drawing/2010/main">
        <mc:Choice Requires="a14">
          <p:sp>
            <p:nvSpPr>
              <p:cNvPr id="37" name="CuadroTexto 36">
                <a:extLst>
                  <a:ext uri="{FF2B5EF4-FFF2-40B4-BE49-F238E27FC236}">
                    <a16:creationId xmlns:a16="http://schemas.microsoft.com/office/drawing/2014/main" id="{B12731C5-7251-499A-A55D-DF18473393F6}"/>
                  </a:ext>
                </a:extLst>
              </p:cNvPr>
              <p:cNvSpPr txBox="1"/>
              <p:nvPr/>
            </p:nvSpPr>
            <p:spPr>
              <a:xfrm>
                <a:off x="-94882" y="4138763"/>
                <a:ext cx="7079882" cy="48199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sub>
                      </m:sSub>
                      <m:r>
                        <a:rPr lang="es-ES" sz="1600" i="1">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𝑡𝑜𝑡</m:t>
                          </m:r>
                        </m:sub>
                      </m:sSub>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𝑅</m:t>
                          </m:r>
                        </m:num>
                        <m:den>
                          <m:r>
                            <a:rPr lang="es-ES" sz="1600" b="0" i="1" smtClean="0">
                              <a:latin typeface="Cambria Math" panose="02040503050406030204" pitchFamily="18" charset="0"/>
                            </a:rPr>
                            <m:t> </m:t>
                          </m:r>
                          <m:r>
                            <a:rPr lang="es-ES" sz="1600" b="0" i="1" smtClean="0">
                              <a:latin typeface="Cambria Math" panose="02040503050406030204" pitchFamily="18" charset="0"/>
                            </a:rPr>
                            <m:t>100</m:t>
                          </m:r>
                          <m:r>
                            <a:rPr lang="es-ES" sz="1600" b="0" i="1" smtClean="0">
                              <a:latin typeface="Cambria Math" panose="02040503050406030204" pitchFamily="18" charset="0"/>
                            </a:rPr>
                            <m:t>+</m:t>
                          </m:r>
                          <m:r>
                            <a:rPr lang="es-ES" sz="1600" b="0" i="1" smtClean="0">
                              <a:latin typeface="Cambria Math" panose="02040503050406030204" pitchFamily="18" charset="0"/>
                            </a:rPr>
                            <m:t>𝑅</m:t>
                          </m:r>
                        </m:den>
                      </m:f>
                      <m:r>
                        <a:rPr lang="es-ES" sz="1600" b="0" i="1" smtClean="0">
                          <a:latin typeface="Cambria Math" panose="02040503050406030204" pitchFamily="18" charset="0"/>
                        </a:rPr>
                        <m:t>=</m:t>
                      </m:r>
                      <m:f>
                        <m:fPr>
                          <m:ctrlPr>
                            <a:rPr lang="es-ES" sz="1600" i="1">
                              <a:latin typeface="Cambria Math" panose="02040503050406030204" pitchFamily="18" charset="0"/>
                            </a:rPr>
                          </m:ctrlPr>
                        </m:fPr>
                        <m:num>
                          <m:r>
                            <a:rPr lang="es-ES" sz="1600" i="1">
                              <a:latin typeface="Cambria Math" panose="02040503050406030204" pitchFamily="18" charset="0"/>
                            </a:rPr>
                            <m:t>1</m:t>
                          </m:r>
                          <m:r>
                            <a:rPr lang="es-ES" sz="1600" i="1">
                              <a:latin typeface="Cambria Math" panose="02040503050406030204" pitchFamily="18" charset="0"/>
                            </a:rPr>
                            <m:t>.</m:t>
                          </m:r>
                          <m:r>
                            <a:rPr lang="es-ES" sz="1600" i="1">
                              <a:latin typeface="Cambria Math" panose="02040503050406030204" pitchFamily="18" charset="0"/>
                            </a:rPr>
                            <m:t>5</m:t>
                          </m:r>
                          <m:d>
                            <m:dPr>
                              <m:ctrlPr>
                                <a:rPr lang="es-ES" sz="1600" i="1">
                                  <a:latin typeface="Cambria Math" panose="02040503050406030204" pitchFamily="18" charset="0"/>
                                </a:rPr>
                              </m:ctrlPr>
                            </m:dPr>
                            <m:e>
                              <m:r>
                                <a:rPr lang="es-ES" sz="1600" i="1">
                                  <a:latin typeface="Cambria Math" panose="02040503050406030204" pitchFamily="18" charset="0"/>
                                </a:rPr>
                                <m:t>100</m:t>
                              </m:r>
                              <m:r>
                                <a:rPr lang="es-ES" sz="1600" i="1">
                                  <a:latin typeface="Cambria Math" panose="02040503050406030204" pitchFamily="18" charset="0"/>
                                </a:rPr>
                                <m:t>+</m:t>
                              </m:r>
                              <m:r>
                                <a:rPr lang="es-ES" sz="1600" i="1">
                                  <a:latin typeface="Cambria Math" panose="02040503050406030204" pitchFamily="18" charset="0"/>
                                </a:rPr>
                                <m:t>𝑅</m:t>
                              </m:r>
                            </m:e>
                          </m:d>
                        </m:num>
                        <m:den>
                          <m:r>
                            <a:rPr lang="es-ES" sz="1600" i="1">
                              <a:latin typeface="Cambria Math" panose="02040503050406030204" pitchFamily="18" charset="0"/>
                            </a:rPr>
                            <m:t>30000</m:t>
                          </m:r>
                          <m:r>
                            <a:rPr lang="es-ES" sz="1600" i="1">
                              <a:latin typeface="Cambria Math" panose="02040503050406030204" pitchFamily="18" charset="0"/>
                            </a:rPr>
                            <m:t>+</m:t>
                          </m:r>
                          <m:r>
                            <a:rPr lang="es-ES" sz="1600" i="1">
                              <a:latin typeface="Cambria Math" panose="02040503050406030204" pitchFamily="18" charset="0"/>
                            </a:rPr>
                            <m:t>400</m:t>
                          </m:r>
                          <m:r>
                            <a:rPr lang="es-ES" sz="1600" i="1">
                              <a:latin typeface="Cambria Math" panose="02040503050406030204" pitchFamily="18" charset="0"/>
                            </a:rPr>
                            <m:t>𝑅</m:t>
                          </m:r>
                        </m:den>
                      </m:f>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𝑅</m:t>
                          </m:r>
                        </m:num>
                        <m:den>
                          <m:r>
                            <a:rPr lang="es-ES" sz="1600" b="0" i="1" smtClean="0">
                              <a:latin typeface="Cambria Math" panose="02040503050406030204" pitchFamily="18" charset="0"/>
                            </a:rPr>
                            <m:t>100</m:t>
                          </m:r>
                          <m:r>
                            <a:rPr lang="es-ES" sz="1600" b="0" i="1" smtClean="0">
                              <a:latin typeface="Cambria Math" panose="02040503050406030204" pitchFamily="18" charset="0"/>
                            </a:rPr>
                            <m:t>+</m:t>
                          </m:r>
                          <m:r>
                            <a:rPr lang="es-ES" sz="1600" b="0" i="1" smtClean="0">
                              <a:latin typeface="Cambria Math" panose="02040503050406030204" pitchFamily="18" charset="0"/>
                            </a:rPr>
                            <m:t>𝑅</m:t>
                          </m:r>
                        </m:den>
                      </m:f>
                      <m:r>
                        <a:rPr lang="es-ES" sz="1600" b="0" i="1" smtClean="0">
                          <a:latin typeface="Cambria Math" panose="02040503050406030204" pitchFamily="18" charset="0"/>
                        </a:rPr>
                        <m:t>=</m:t>
                      </m:r>
                      <m:f>
                        <m:fPr>
                          <m:ctrlPr>
                            <a:rPr lang="es-ES" sz="1600" i="1">
                              <a:latin typeface="Cambria Math" panose="02040503050406030204" pitchFamily="18" charset="0"/>
                            </a:rPr>
                          </m:ctrlPr>
                        </m:fPr>
                        <m:num>
                          <m:r>
                            <a:rPr lang="es-ES" sz="1600" i="1">
                              <a:latin typeface="Cambria Math" panose="02040503050406030204" pitchFamily="18" charset="0"/>
                            </a:rPr>
                            <m:t>1</m:t>
                          </m:r>
                          <m:r>
                            <a:rPr lang="es-ES" sz="1600" i="1">
                              <a:latin typeface="Cambria Math" panose="02040503050406030204" pitchFamily="18" charset="0"/>
                            </a:rPr>
                            <m:t>.</m:t>
                          </m:r>
                          <m:r>
                            <a:rPr lang="es-ES" sz="1600" i="1">
                              <a:latin typeface="Cambria Math" panose="02040503050406030204" pitchFamily="18" charset="0"/>
                            </a:rPr>
                            <m:t>5</m:t>
                          </m:r>
                          <m:r>
                            <a:rPr lang="es-ES" sz="1600" b="0" i="1" smtClean="0">
                              <a:latin typeface="Cambria Math" panose="02040503050406030204" pitchFamily="18" charset="0"/>
                            </a:rPr>
                            <m:t>𝑅</m:t>
                          </m:r>
                        </m:num>
                        <m:den>
                          <m:r>
                            <a:rPr lang="es-ES" sz="1600" i="1">
                              <a:latin typeface="Cambria Math" panose="02040503050406030204" pitchFamily="18" charset="0"/>
                            </a:rPr>
                            <m:t>30000</m:t>
                          </m:r>
                          <m:r>
                            <a:rPr lang="es-ES" sz="1600" i="1">
                              <a:latin typeface="Cambria Math" panose="02040503050406030204" pitchFamily="18" charset="0"/>
                            </a:rPr>
                            <m:t>+</m:t>
                          </m:r>
                          <m:r>
                            <a:rPr lang="es-ES" sz="1600" i="1">
                              <a:latin typeface="Cambria Math" panose="02040503050406030204" pitchFamily="18" charset="0"/>
                            </a:rPr>
                            <m:t>400</m:t>
                          </m:r>
                          <m:r>
                            <a:rPr lang="es-ES" sz="1600" i="1">
                              <a:latin typeface="Cambria Math" panose="02040503050406030204" pitchFamily="18" charset="0"/>
                            </a:rPr>
                            <m:t>𝑅</m:t>
                          </m:r>
                        </m:den>
                      </m:f>
                    </m:oMath>
                  </m:oMathPara>
                </a14:m>
                <a:endParaRPr lang="es-ES" sz="1600" b="0" i="1" dirty="0">
                  <a:latin typeface="Cambria Math" panose="02040503050406030204" pitchFamily="18" charset="0"/>
                </a:endParaRPr>
              </a:p>
            </p:txBody>
          </p:sp>
        </mc:Choice>
        <mc:Fallback xmlns="">
          <p:sp>
            <p:nvSpPr>
              <p:cNvPr id="37" name="CuadroTexto 36">
                <a:extLst>
                  <a:ext uri="{FF2B5EF4-FFF2-40B4-BE49-F238E27FC236}">
                    <a16:creationId xmlns:a16="http://schemas.microsoft.com/office/drawing/2014/main" id="{B12731C5-7251-499A-A55D-DF18473393F6}"/>
                  </a:ext>
                </a:extLst>
              </p:cNvPr>
              <p:cNvSpPr txBox="1">
                <a:spLocks noRot="1" noChangeAspect="1" noMove="1" noResize="1" noEditPoints="1" noAdjustHandles="1" noChangeArrowheads="1" noChangeShapeType="1" noTextEdit="1"/>
              </p:cNvSpPr>
              <p:nvPr/>
            </p:nvSpPr>
            <p:spPr>
              <a:xfrm>
                <a:off x="-94882" y="4138763"/>
                <a:ext cx="7079882" cy="481991"/>
              </a:xfrm>
              <a:prstGeom prst="rect">
                <a:avLst/>
              </a:prstGeom>
              <a:blipFill>
                <a:blip r:embed="rId5"/>
                <a:stretch>
                  <a:fillRect/>
                </a:stretch>
              </a:blipFill>
            </p:spPr>
            <p:txBody>
              <a:bodyPr/>
              <a:lstStyle/>
              <a:p>
                <a:r>
                  <a:rPr lang="es-ES">
                    <a:noFill/>
                  </a:rPr>
                  <a:t> </a:t>
                </a:r>
              </a:p>
            </p:txBody>
          </p:sp>
        </mc:Fallback>
      </mc:AlternateContent>
      <p:sp>
        <p:nvSpPr>
          <p:cNvPr id="38" name="Rectángulo 37">
            <a:extLst>
              <a:ext uri="{FF2B5EF4-FFF2-40B4-BE49-F238E27FC236}">
                <a16:creationId xmlns:a16="http://schemas.microsoft.com/office/drawing/2014/main" id="{F5D42A5A-EDEF-45F4-AB50-3ED2F8FAAA4A}"/>
              </a:ext>
            </a:extLst>
          </p:cNvPr>
          <p:cNvSpPr/>
          <p:nvPr/>
        </p:nvSpPr>
        <p:spPr>
          <a:xfrm>
            <a:off x="182217" y="4730434"/>
            <a:ext cx="8741465" cy="338554"/>
          </a:xfrm>
          <a:prstGeom prst="rect">
            <a:avLst/>
          </a:prstGeom>
        </p:spPr>
        <p:txBody>
          <a:bodyPr wrap="square">
            <a:spAutoFit/>
          </a:bodyPr>
          <a:lstStyle/>
          <a:p>
            <a:pPr algn="just"/>
            <a:r>
              <a:rPr lang="es-ES" sz="1600" dirty="0"/>
              <a:t>Esta corriente tiene que ser la misma que hemos obtenido en el primer apartado:</a:t>
            </a:r>
          </a:p>
        </p:txBody>
      </p:sp>
      <mc:AlternateContent xmlns:mc="http://schemas.openxmlformats.org/markup-compatibility/2006" xmlns:a14="http://schemas.microsoft.com/office/drawing/2010/main">
        <mc:Choice Requires="a14">
          <p:sp>
            <p:nvSpPr>
              <p:cNvPr id="39" name="CuadroTexto 38">
                <a:extLst>
                  <a:ext uri="{FF2B5EF4-FFF2-40B4-BE49-F238E27FC236}">
                    <a16:creationId xmlns:a16="http://schemas.microsoft.com/office/drawing/2014/main" id="{797DE983-DDD9-4BCC-9C7E-8BD9CD44FE0B}"/>
                  </a:ext>
                </a:extLst>
              </p:cNvPr>
              <p:cNvSpPr txBox="1"/>
              <p:nvPr/>
            </p:nvSpPr>
            <p:spPr>
              <a:xfrm>
                <a:off x="255748" y="5123991"/>
                <a:ext cx="7079882" cy="4717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sub>
                      </m:sSub>
                      <m:r>
                        <a:rPr lang="es-ES" sz="1600" i="1">
                          <a:latin typeface="Cambria Math" panose="02040503050406030204" pitchFamily="18" charset="0"/>
                        </a:rPr>
                        <m:t>=</m:t>
                      </m:r>
                      <m:f>
                        <m:fPr>
                          <m:ctrlPr>
                            <a:rPr lang="es-ES" sz="1600" i="1">
                              <a:latin typeface="Cambria Math" panose="02040503050406030204" pitchFamily="18" charset="0"/>
                            </a:rPr>
                          </m:ctrlPr>
                        </m:fPr>
                        <m:num>
                          <m:r>
                            <a:rPr lang="es-ES" sz="1600" i="1">
                              <a:latin typeface="Cambria Math" panose="02040503050406030204" pitchFamily="18" charset="0"/>
                            </a:rPr>
                            <m:t>1</m:t>
                          </m:r>
                          <m:r>
                            <a:rPr lang="es-ES" sz="1600" i="1">
                              <a:latin typeface="Cambria Math" panose="02040503050406030204" pitchFamily="18" charset="0"/>
                            </a:rPr>
                            <m:t>.</m:t>
                          </m:r>
                          <m:r>
                            <a:rPr lang="es-ES" sz="1600" i="1">
                              <a:latin typeface="Cambria Math" panose="02040503050406030204" pitchFamily="18" charset="0"/>
                            </a:rPr>
                            <m:t>5</m:t>
                          </m:r>
                          <m:r>
                            <a:rPr lang="es-ES" sz="1600" b="0" i="1" smtClean="0">
                              <a:latin typeface="Cambria Math" panose="02040503050406030204" pitchFamily="18" charset="0"/>
                            </a:rPr>
                            <m:t>𝑅</m:t>
                          </m:r>
                        </m:num>
                        <m:den>
                          <m:r>
                            <a:rPr lang="es-ES" sz="1600" i="1">
                              <a:latin typeface="Cambria Math" panose="02040503050406030204" pitchFamily="18" charset="0"/>
                            </a:rPr>
                            <m:t>30000</m:t>
                          </m:r>
                          <m:r>
                            <a:rPr lang="es-ES" sz="1600" i="1">
                              <a:latin typeface="Cambria Math" panose="02040503050406030204" pitchFamily="18" charset="0"/>
                            </a:rPr>
                            <m:t>+</m:t>
                          </m:r>
                          <m:r>
                            <a:rPr lang="es-ES" sz="1600" i="1">
                              <a:latin typeface="Cambria Math" panose="02040503050406030204" pitchFamily="18" charset="0"/>
                            </a:rPr>
                            <m:t>400</m:t>
                          </m:r>
                          <m:r>
                            <a:rPr lang="es-ES" sz="1600" i="1">
                              <a:latin typeface="Cambria Math" panose="02040503050406030204" pitchFamily="18" charset="0"/>
                            </a:rPr>
                            <m:t>𝑅</m:t>
                          </m:r>
                        </m:den>
                      </m:f>
                      <m:r>
                        <a:rPr lang="es-ES" sz="1600" b="0" i="1" smtClean="0">
                          <a:latin typeface="Cambria Math" panose="02040503050406030204" pitchFamily="18" charset="0"/>
                        </a:rPr>
                        <m:t>=</m:t>
                      </m:r>
                      <m:r>
                        <a:rPr lang="es-ES" sz="1600" b="0" i="1" smtClean="0">
                          <a:latin typeface="Cambria Math" panose="02040503050406030204" pitchFamily="18" charset="0"/>
                        </a:rPr>
                        <m:t>0</m:t>
                      </m:r>
                      <m:r>
                        <a:rPr lang="es-ES" sz="1600" b="0" i="1" smtClean="0">
                          <a:latin typeface="Cambria Math" panose="02040503050406030204" pitchFamily="18" charset="0"/>
                        </a:rPr>
                        <m:t>.</m:t>
                      </m:r>
                      <m:r>
                        <a:rPr lang="es-ES" sz="1600" b="0" i="1" smtClean="0">
                          <a:latin typeface="Cambria Math" panose="02040503050406030204" pitchFamily="18" charset="0"/>
                        </a:rPr>
                        <m:t>0333</m:t>
                      </m:r>
                      <m:r>
                        <a:rPr lang="es-ES" sz="1600" b="0" i="1" smtClean="0">
                          <a:latin typeface="Cambria Math" panose="02040503050406030204" pitchFamily="18" charset="0"/>
                        </a:rPr>
                        <m:t> </m:t>
                      </m:r>
                      <m:r>
                        <a:rPr lang="es-ES" sz="1600" b="0" i="1" smtClean="0">
                          <a:latin typeface="Cambria Math" panose="02040503050406030204" pitchFamily="18" charset="0"/>
                        </a:rPr>
                        <m:t>𝑚𝐴</m:t>
                      </m:r>
                      <m:r>
                        <a:rPr lang="es-ES" sz="1600" b="0" i="1" smtClean="0">
                          <a:latin typeface="Cambria Math" panose="02040503050406030204" pitchFamily="18" charset="0"/>
                        </a:rPr>
                        <m:t>→</m:t>
                      </m:r>
                      <m:r>
                        <a:rPr lang="es-ES" sz="1600" b="0" i="1" smtClean="0">
                          <a:latin typeface="Cambria Math" panose="02040503050406030204" pitchFamily="18" charset="0"/>
                        </a:rPr>
                        <m:t>1</m:t>
                      </m:r>
                      <m:r>
                        <a:rPr lang="es-ES" sz="1600" b="0" i="1" smtClean="0">
                          <a:latin typeface="Cambria Math" panose="02040503050406030204" pitchFamily="18" charset="0"/>
                        </a:rPr>
                        <m:t>.</m:t>
                      </m:r>
                      <m:r>
                        <a:rPr lang="es-ES" sz="1600" b="0" i="1" smtClean="0">
                          <a:latin typeface="Cambria Math" panose="02040503050406030204" pitchFamily="18" charset="0"/>
                        </a:rPr>
                        <m:t>5</m:t>
                      </m:r>
                      <m:r>
                        <a:rPr lang="es-ES" sz="1600" b="0" i="1" smtClean="0">
                          <a:latin typeface="Cambria Math" panose="02040503050406030204" pitchFamily="18" charset="0"/>
                        </a:rPr>
                        <m:t>𝑅</m:t>
                      </m:r>
                      <m:r>
                        <a:rPr lang="es-ES" sz="1600" b="0" i="1" smtClean="0">
                          <a:latin typeface="Cambria Math" panose="02040503050406030204" pitchFamily="18" charset="0"/>
                        </a:rPr>
                        <m:t>=</m:t>
                      </m:r>
                      <m:r>
                        <a:rPr lang="es-ES" sz="1600" b="0" i="1" smtClean="0">
                          <a:latin typeface="Cambria Math" panose="02040503050406030204" pitchFamily="18" charset="0"/>
                        </a:rPr>
                        <m:t>100</m:t>
                      </m:r>
                      <m:r>
                        <a:rPr lang="es-ES" sz="1600" b="0" i="1" smtClean="0">
                          <a:latin typeface="Cambria Math" panose="02040503050406030204" pitchFamily="18" charset="0"/>
                        </a:rPr>
                        <m:t>+</m:t>
                      </m:r>
                      <m:r>
                        <a:rPr lang="es-ES" sz="1600" b="0" i="1" smtClean="0">
                          <a:latin typeface="Cambria Math" panose="02040503050406030204" pitchFamily="18" charset="0"/>
                        </a:rPr>
                        <m:t>1</m:t>
                      </m:r>
                      <m:r>
                        <a:rPr lang="es-ES" sz="1600" b="0" i="1" smtClean="0">
                          <a:latin typeface="Cambria Math" panose="02040503050406030204" pitchFamily="18" charset="0"/>
                        </a:rPr>
                        <m:t>.</m:t>
                      </m:r>
                      <m:r>
                        <a:rPr lang="es-ES" sz="1600" b="0" i="1" smtClean="0">
                          <a:latin typeface="Cambria Math" panose="02040503050406030204" pitchFamily="18" charset="0"/>
                        </a:rPr>
                        <m:t>33</m:t>
                      </m:r>
                      <m:r>
                        <a:rPr lang="es-ES" sz="1600" b="0" i="1" smtClean="0">
                          <a:latin typeface="Cambria Math" panose="02040503050406030204" pitchFamily="18" charset="0"/>
                        </a:rPr>
                        <m:t>𝑅</m:t>
                      </m:r>
                      <m:r>
                        <a:rPr lang="es-ES" sz="1600" b="0" i="1" smtClean="0">
                          <a:latin typeface="Cambria Math" panose="02040503050406030204" pitchFamily="18" charset="0"/>
                        </a:rPr>
                        <m:t>→</m:t>
                      </m:r>
                      <m:r>
                        <a:rPr lang="es-ES" sz="1600" b="1" i="1" smtClean="0">
                          <a:latin typeface="Cambria Math" panose="02040503050406030204" pitchFamily="18" charset="0"/>
                        </a:rPr>
                        <m:t>𝑹</m:t>
                      </m:r>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100</m:t>
                          </m:r>
                        </m:num>
                        <m:den>
                          <m:r>
                            <a:rPr lang="es-ES" sz="1600" b="0" i="1" smtClean="0">
                              <a:latin typeface="Cambria Math" panose="02040503050406030204" pitchFamily="18" charset="0"/>
                            </a:rPr>
                            <m:t>0</m:t>
                          </m:r>
                          <m:r>
                            <a:rPr lang="es-ES" sz="1600" b="0" i="1" smtClean="0">
                              <a:latin typeface="Cambria Math" panose="02040503050406030204" pitchFamily="18" charset="0"/>
                            </a:rPr>
                            <m:t>.</m:t>
                          </m:r>
                          <m:r>
                            <a:rPr lang="es-ES" sz="1600" b="0" i="1" smtClean="0">
                              <a:latin typeface="Cambria Math" panose="02040503050406030204" pitchFamily="18" charset="0"/>
                            </a:rPr>
                            <m:t>167</m:t>
                          </m:r>
                        </m:den>
                      </m:f>
                      <m:r>
                        <a:rPr lang="es-ES" sz="1600" b="0" i="1" smtClean="0">
                          <a:latin typeface="Cambria Math" panose="02040503050406030204" pitchFamily="18" charset="0"/>
                        </a:rPr>
                        <m:t>=</m:t>
                      </m:r>
                      <m:r>
                        <a:rPr lang="es-ES" sz="1600" b="1" i="1" smtClean="0">
                          <a:latin typeface="Cambria Math" panose="02040503050406030204" pitchFamily="18" charset="0"/>
                        </a:rPr>
                        <m:t>𝟔𝟎𝟎</m:t>
                      </m:r>
                      <m:r>
                        <a:rPr lang="es-ES" sz="1600" b="1" i="1" smtClean="0">
                          <a:latin typeface="Cambria Math" panose="02040503050406030204" pitchFamily="18" charset="0"/>
                        </a:rPr>
                        <m:t> </m:t>
                      </m:r>
                      <m:r>
                        <a:rPr lang="el-GR" sz="1600" b="1" i="1" smtClean="0">
                          <a:latin typeface="Cambria Math" panose="02040503050406030204" pitchFamily="18" charset="0"/>
                          <a:ea typeface="Cambria Math" panose="02040503050406030204" pitchFamily="18" charset="0"/>
                        </a:rPr>
                        <m:t>𝜴</m:t>
                      </m:r>
                    </m:oMath>
                  </m:oMathPara>
                </a14:m>
                <a:endParaRPr lang="es-ES" sz="1600" b="1" i="1" dirty="0">
                  <a:latin typeface="Cambria Math" panose="02040503050406030204" pitchFamily="18" charset="0"/>
                </a:endParaRPr>
              </a:p>
            </p:txBody>
          </p:sp>
        </mc:Choice>
        <mc:Fallback xmlns="">
          <p:sp>
            <p:nvSpPr>
              <p:cNvPr id="39" name="CuadroTexto 38">
                <a:extLst>
                  <a:ext uri="{FF2B5EF4-FFF2-40B4-BE49-F238E27FC236}">
                    <a16:creationId xmlns:a16="http://schemas.microsoft.com/office/drawing/2014/main" id="{797DE983-DDD9-4BCC-9C7E-8BD9CD44FE0B}"/>
                  </a:ext>
                </a:extLst>
              </p:cNvPr>
              <p:cNvSpPr txBox="1">
                <a:spLocks noRot="1" noChangeAspect="1" noMove="1" noResize="1" noEditPoints="1" noAdjustHandles="1" noChangeArrowheads="1" noChangeShapeType="1" noTextEdit="1"/>
              </p:cNvSpPr>
              <p:nvPr/>
            </p:nvSpPr>
            <p:spPr>
              <a:xfrm>
                <a:off x="255748" y="5123991"/>
                <a:ext cx="7079882" cy="471732"/>
              </a:xfrm>
              <a:prstGeom prst="rect">
                <a:avLst/>
              </a:prstGeom>
              <a:blipFill>
                <a:blip r:embed="rId6"/>
                <a:stretch>
                  <a:fillRect/>
                </a:stretch>
              </a:blipFill>
            </p:spPr>
            <p:txBody>
              <a:bodyPr/>
              <a:lstStyle/>
              <a:p>
                <a:r>
                  <a:rPr lang="es-ES">
                    <a:noFill/>
                  </a:rPr>
                  <a:t> </a:t>
                </a:r>
              </a:p>
            </p:txBody>
          </p:sp>
        </mc:Fallback>
      </mc:AlternateContent>
      <p:sp>
        <p:nvSpPr>
          <p:cNvPr id="25" name="Marcador de número de diapositiva 1">
            <a:extLst>
              <a:ext uri="{FF2B5EF4-FFF2-40B4-BE49-F238E27FC236}">
                <a16:creationId xmlns:a16="http://schemas.microsoft.com/office/drawing/2014/main" id="{E143E5F3-159D-4463-885A-FBAA66E0D00E}"/>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31</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4172173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15F7BC9-D98A-4B69-8B28-0271D0B298CA}"/>
              </a:ext>
            </a:extLst>
          </p:cNvPr>
          <p:cNvSpPr/>
          <p:nvPr/>
        </p:nvSpPr>
        <p:spPr>
          <a:xfrm>
            <a:off x="45720" y="762868"/>
            <a:ext cx="9014460" cy="523220"/>
          </a:xfrm>
          <a:prstGeom prst="rect">
            <a:avLst/>
          </a:prstGeom>
        </p:spPr>
        <p:txBody>
          <a:bodyPr wrap="square">
            <a:spAutoFit/>
          </a:bodyPr>
          <a:lstStyle/>
          <a:p>
            <a:r>
              <a:rPr lang="es-ES" sz="1400" b="1" dirty="0"/>
              <a:t>Problema 13. </a:t>
            </a:r>
            <a:r>
              <a:rPr lang="es-ES" sz="1400" dirty="0"/>
              <a:t>Calcular las corrientes I1, I2. Y las caídas de tensión en las resistencias R1 y R2.</a:t>
            </a:r>
          </a:p>
          <a:p>
            <a:r>
              <a:rPr lang="es-ES" sz="1400" dirty="0"/>
              <a:t>R1 = 3 </a:t>
            </a:r>
            <a:r>
              <a:rPr lang="el-GR" sz="1400" dirty="0"/>
              <a:t>Ω</a:t>
            </a:r>
            <a:r>
              <a:rPr lang="es-ES" sz="1400" dirty="0"/>
              <a:t>, R2 = 6 </a:t>
            </a:r>
            <a:r>
              <a:rPr lang="el-GR" sz="1400" dirty="0"/>
              <a:t>Ω</a:t>
            </a:r>
            <a:r>
              <a:rPr lang="es-ES" sz="1400" dirty="0"/>
              <a:t>, V= 12V, I=0,5A.</a:t>
            </a:r>
          </a:p>
        </p:txBody>
      </p:sp>
      <p:sp>
        <p:nvSpPr>
          <p:cNvPr id="31" name="Rectángulo 30">
            <a:extLst>
              <a:ext uri="{FF2B5EF4-FFF2-40B4-BE49-F238E27FC236}">
                <a16:creationId xmlns:a16="http://schemas.microsoft.com/office/drawing/2014/main" id="{17383201-BA63-4F30-B3A5-D6302C35CCB3}"/>
              </a:ext>
            </a:extLst>
          </p:cNvPr>
          <p:cNvSpPr/>
          <p:nvPr/>
        </p:nvSpPr>
        <p:spPr>
          <a:xfrm>
            <a:off x="2161484" y="1770479"/>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ángulo 31">
            <a:extLst>
              <a:ext uri="{FF2B5EF4-FFF2-40B4-BE49-F238E27FC236}">
                <a16:creationId xmlns:a16="http://schemas.microsoft.com/office/drawing/2014/main" id="{F6BB362A-BF08-4C3F-9792-FD1F05926003}"/>
              </a:ext>
            </a:extLst>
          </p:cNvPr>
          <p:cNvSpPr/>
          <p:nvPr/>
        </p:nvSpPr>
        <p:spPr>
          <a:xfrm>
            <a:off x="2801564" y="2270622"/>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ángulo 32">
            <a:extLst>
              <a:ext uri="{FF2B5EF4-FFF2-40B4-BE49-F238E27FC236}">
                <a16:creationId xmlns:a16="http://schemas.microsoft.com/office/drawing/2014/main" id="{497F4720-F07A-48AB-8DBD-9E824DE474D2}"/>
              </a:ext>
            </a:extLst>
          </p:cNvPr>
          <p:cNvSpPr/>
          <p:nvPr/>
        </p:nvSpPr>
        <p:spPr>
          <a:xfrm>
            <a:off x="2801564" y="2669606"/>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ángulo 33">
            <a:extLst>
              <a:ext uri="{FF2B5EF4-FFF2-40B4-BE49-F238E27FC236}">
                <a16:creationId xmlns:a16="http://schemas.microsoft.com/office/drawing/2014/main" id="{530BCFB4-1C4C-4D7E-A181-AEAF58B45C89}"/>
              </a:ext>
            </a:extLst>
          </p:cNvPr>
          <p:cNvSpPr/>
          <p:nvPr/>
        </p:nvSpPr>
        <p:spPr>
          <a:xfrm>
            <a:off x="2113539" y="2612641"/>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22" name="Grupo 21">
            <a:extLst>
              <a:ext uri="{FF2B5EF4-FFF2-40B4-BE49-F238E27FC236}">
                <a16:creationId xmlns:a16="http://schemas.microsoft.com/office/drawing/2014/main" id="{26459303-BFC1-4F68-994A-50FB75EC1589}"/>
              </a:ext>
            </a:extLst>
          </p:cNvPr>
          <p:cNvGrpSpPr/>
          <p:nvPr/>
        </p:nvGrpSpPr>
        <p:grpSpPr>
          <a:xfrm>
            <a:off x="1397000" y="4968445"/>
            <a:ext cx="322572" cy="721155"/>
            <a:chOff x="1244600" y="5082745"/>
            <a:chExt cx="322572" cy="721155"/>
          </a:xfrm>
        </p:grpSpPr>
        <p:sp>
          <p:nvSpPr>
            <p:cNvPr id="23" name="Rectángulo 22">
              <a:extLst>
                <a:ext uri="{FF2B5EF4-FFF2-40B4-BE49-F238E27FC236}">
                  <a16:creationId xmlns:a16="http://schemas.microsoft.com/office/drawing/2014/main" id="{ECE38C7B-2DB4-4C53-9481-D8DEB62B62F0}"/>
                </a:ext>
              </a:extLst>
            </p:cNvPr>
            <p:cNvSpPr/>
            <p:nvPr/>
          </p:nvSpPr>
          <p:spPr>
            <a:xfrm>
              <a:off x="1244600" y="5638800"/>
              <a:ext cx="310356" cy="165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23">
              <a:extLst>
                <a:ext uri="{FF2B5EF4-FFF2-40B4-BE49-F238E27FC236}">
                  <a16:creationId xmlns:a16="http://schemas.microsoft.com/office/drawing/2014/main" id="{37B0D060-E4DF-450B-9B6D-A4C103243509}"/>
                </a:ext>
              </a:extLst>
            </p:cNvPr>
            <p:cNvSpPr/>
            <p:nvPr/>
          </p:nvSpPr>
          <p:spPr>
            <a:xfrm>
              <a:off x="1256816" y="5082745"/>
              <a:ext cx="310356" cy="165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9" name="Rectángulo 28">
            <a:extLst>
              <a:ext uri="{FF2B5EF4-FFF2-40B4-BE49-F238E27FC236}">
                <a16:creationId xmlns:a16="http://schemas.microsoft.com/office/drawing/2014/main" id="{02D0474E-C8CB-4E8E-8422-86317678D76D}"/>
              </a:ext>
            </a:extLst>
          </p:cNvPr>
          <p:cNvSpPr/>
          <p:nvPr/>
        </p:nvSpPr>
        <p:spPr>
          <a:xfrm>
            <a:off x="182217" y="2679383"/>
            <a:ext cx="8741465" cy="307777"/>
          </a:xfrm>
          <a:prstGeom prst="rect">
            <a:avLst/>
          </a:prstGeom>
        </p:spPr>
        <p:txBody>
          <a:bodyPr wrap="square">
            <a:spAutoFit/>
          </a:bodyPr>
          <a:lstStyle/>
          <a:p>
            <a:pPr algn="just"/>
            <a:r>
              <a:rPr lang="es-ES" sz="1400" dirty="0"/>
              <a:t>1. Para aplicar el teorema de superposición, anulamos primero la fuente de tensión:</a:t>
            </a:r>
          </a:p>
        </p:txBody>
      </p:sp>
      <mc:AlternateContent xmlns:mc="http://schemas.openxmlformats.org/markup-compatibility/2006" xmlns:a14="http://schemas.microsoft.com/office/drawing/2010/main">
        <mc:Choice Requires="a14">
          <p:sp>
            <p:nvSpPr>
              <p:cNvPr id="37" name="CuadroTexto 36">
                <a:extLst>
                  <a:ext uri="{FF2B5EF4-FFF2-40B4-BE49-F238E27FC236}">
                    <a16:creationId xmlns:a16="http://schemas.microsoft.com/office/drawing/2014/main" id="{B12731C5-7251-499A-A55D-DF18473393F6}"/>
                  </a:ext>
                </a:extLst>
              </p:cNvPr>
              <p:cNvSpPr txBox="1"/>
              <p:nvPr/>
            </p:nvSpPr>
            <p:spPr>
              <a:xfrm>
                <a:off x="3190945" y="4190742"/>
                <a:ext cx="3431598" cy="50289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2</m:t>
                          </m:r>
                        </m:sub>
                      </m:sSub>
                      <m:r>
                        <a:rPr lang="es-ES" sz="1600" i="1">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f>
                        <m:fPr>
                          <m:ctrlPr>
                            <a:rPr lang="es-ES" sz="1600" b="0" i="1" smtClean="0">
                              <a:latin typeface="Cambria Math" panose="02040503050406030204" pitchFamily="18" charset="0"/>
                            </a:rPr>
                          </m:ctrlPr>
                        </m:fPr>
                        <m:num>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1</m:t>
                              </m:r>
                            </m:sub>
                          </m:sSub>
                        </m:num>
                        <m:den>
                          <m:r>
                            <a:rPr lang="es-ES" sz="1600" b="0" i="1" smtClean="0">
                              <a:latin typeface="Cambria Math" panose="02040503050406030204" pitchFamily="18" charset="0"/>
                            </a:rPr>
                            <m:t> </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2</m:t>
                              </m:r>
                            </m:sub>
                          </m:sSub>
                        </m:den>
                      </m:f>
                      <m:r>
                        <a:rPr lang="es-ES" sz="1600" b="0" i="1" smtClean="0">
                          <a:latin typeface="Cambria Math" panose="02040503050406030204" pitchFamily="18" charset="0"/>
                        </a:rPr>
                        <m:t>=0.5</m:t>
                      </m:r>
                      <m:r>
                        <a:rPr lang="es-ES" sz="1600" b="0" i="1" smtClean="0">
                          <a:latin typeface="Cambria Math" panose="02040503050406030204" pitchFamily="18" charset="0"/>
                        </a:rPr>
                        <m:t>𝑥</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3</m:t>
                          </m:r>
                        </m:num>
                        <m:den>
                          <m:r>
                            <a:rPr lang="es-ES" sz="1600" b="0" i="1" smtClean="0">
                              <a:latin typeface="Cambria Math" panose="02040503050406030204" pitchFamily="18" charset="0"/>
                            </a:rPr>
                            <m:t>3+6 </m:t>
                          </m:r>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m:t>
                          </m:r>
                        </m:num>
                        <m:den>
                          <m:r>
                            <a:rPr lang="es-ES" sz="1600" b="0" i="1" smtClean="0">
                              <a:latin typeface="Cambria Math" panose="02040503050406030204" pitchFamily="18" charset="0"/>
                            </a:rPr>
                            <m:t>6</m:t>
                          </m:r>
                        </m:den>
                      </m:f>
                      <m:r>
                        <a:rPr lang="es-ES" sz="1600" b="0" i="1" smtClean="0">
                          <a:latin typeface="Cambria Math" panose="02040503050406030204" pitchFamily="18" charset="0"/>
                        </a:rPr>
                        <m:t> </m:t>
                      </m:r>
                      <m:r>
                        <a:rPr lang="es-ES" sz="1600" b="0" i="1" smtClean="0">
                          <a:latin typeface="Cambria Math" panose="02040503050406030204" pitchFamily="18" charset="0"/>
                        </a:rPr>
                        <m:t>𝐴</m:t>
                      </m:r>
                    </m:oMath>
                  </m:oMathPara>
                </a14:m>
                <a:endParaRPr lang="es-ES" sz="1600" b="0" i="1" dirty="0">
                  <a:latin typeface="Cambria Math" panose="02040503050406030204" pitchFamily="18" charset="0"/>
                </a:endParaRPr>
              </a:p>
            </p:txBody>
          </p:sp>
        </mc:Choice>
        <mc:Fallback xmlns="">
          <p:sp>
            <p:nvSpPr>
              <p:cNvPr id="37" name="CuadroTexto 36">
                <a:extLst>
                  <a:ext uri="{FF2B5EF4-FFF2-40B4-BE49-F238E27FC236}">
                    <a16:creationId xmlns:a16="http://schemas.microsoft.com/office/drawing/2014/main" id="{B12731C5-7251-499A-A55D-DF18473393F6}"/>
                  </a:ext>
                </a:extLst>
              </p:cNvPr>
              <p:cNvSpPr txBox="1">
                <a:spLocks noRot="1" noChangeAspect="1" noMove="1" noResize="1" noEditPoints="1" noAdjustHandles="1" noChangeArrowheads="1" noChangeShapeType="1" noTextEdit="1"/>
              </p:cNvSpPr>
              <p:nvPr/>
            </p:nvSpPr>
            <p:spPr>
              <a:xfrm>
                <a:off x="3190945" y="4190742"/>
                <a:ext cx="3431598" cy="502895"/>
              </a:xfrm>
              <a:prstGeom prst="rect">
                <a:avLst/>
              </a:prstGeom>
              <a:blipFill>
                <a:blip r:embed="rId2"/>
                <a:stretch>
                  <a:fillRect/>
                </a:stretch>
              </a:blipFill>
            </p:spPr>
            <p:txBody>
              <a:bodyPr/>
              <a:lstStyle/>
              <a:p>
                <a:r>
                  <a:rPr lang="es-ES">
                    <a:noFill/>
                  </a:rPr>
                  <a:t> </a:t>
                </a:r>
              </a:p>
            </p:txBody>
          </p:sp>
        </mc:Fallback>
      </mc:AlternateContent>
      <p:pic>
        <p:nvPicPr>
          <p:cNvPr id="5" name="Imagen 4">
            <a:extLst>
              <a:ext uri="{FF2B5EF4-FFF2-40B4-BE49-F238E27FC236}">
                <a16:creationId xmlns:a16="http://schemas.microsoft.com/office/drawing/2014/main" id="{70276606-CFC0-4338-A3ED-0F21AA364D95}"/>
              </a:ext>
            </a:extLst>
          </p:cNvPr>
          <p:cNvPicPr>
            <a:picLocks noChangeAspect="1"/>
          </p:cNvPicPr>
          <p:nvPr/>
        </p:nvPicPr>
        <p:blipFill>
          <a:blip r:embed="rId3"/>
          <a:stretch>
            <a:fillRect/>
          </a:stretch>
        </p:blipFill>
        <p:spPr>
          <a:xfrm>
            <a:off x="0" y="1384014"/>
            <a:ext cx="2262607" cy="1179255"/>
          </a:xfrm>
          <a:prstGeom prst="rect">
            <a:avLst/>
          </a:prstGeom>
        </p:spPr>
      </p:pic>
      <p:sp>
        <p:nvSpPr>
          <p:cNvPr id="6" name="Rectángulo 5">
            <a:extLst>
              <a:ext uri="{FF2B5EF4-FFF2-40B4-BE49-F238E27FC236}">
                <a16:creationId xmlns:a16="http://schemas.microsoft.com/office/drawing/2014/main" id="{20E146D8-0B7B-46EC-8D0A-611C0CE01A4F}"/>
              </a:ext>
            </a:extLst>
          </p:cNvPr>
          <p:cNvSpPr/>
          <p:nvPr/>
        </p:nvSpPr>
        <p:spPr>
          <a:xfrm>
            <a:off x="2773052" y="1314669"/>
            <a:ext cx="6445795" cy="1169551"/>
          </a:xfrm>
          <a:prstGeom prst="rect">
            <a:avLst/>
          </a:prstGeom>
        </p:spPr>
        <p:txBody>
          <a:bodyPr wrap="square">
            <a:spAutoFit/>
          </a:bodyPr>
          <a:lstStyle/>
          <a:p>
            <a:r>
              <a:rPr lang="es-ES" sz="1400" dirty="0"/>
              <a:t>Se recomienda resolverlo 4 veces usando los métodos explicados:</a:t>
            </a:r>
          </a:p>
          <a:p>
            <a:r>
              <a:rPr lang="es-ES" sz="1400" dirty="0"/>
              <a:t>1. El teorema de superposición</a:t>
            </a:r>
          </a:p>
          <a:p>
            <a:r>
              <a:rPr lang="es-ES" sz="1400" dirty="0"/>
              <a:t>2. Las leyes de Kirchhoff</a:t>
            </a:r>
          </a:p>
          <a:p>
            <a:r>
              <a:rPr lang="es-ES" sz="1400" dirty="0"/>
              <a:t>3. Usando el teorema de </a:t>
            </a:r>
            <a:r>
              <a:rPr lang="es-ES" sz="1400" dirty="0" err="1"/>
              <a:t>Thevenin</a:t>
            </a:r>
            <a:endParaRPr lang="es-ES" sz="1400" dirty="0"/>
          </a:p>
          <a:p>
            <a:r>
              <a:rPr lang="es-ES" sz="1400" dirty="0"/>
              <a:t>4. Usando el teorema de Norton</a:t>
            </a:r>
          </a:p>
        </p:txBody>
      </p:sp>
      <p:sp>
        <p:nvSpPr>
          <p:cNvPr id="14" name="Rectángulo 13">
            <a:extLst>
              <a:ext uri="{FF2B5EF4-FFF2-40B4-BE49-F238E27FC236}">
                <a16:creationId xmlns:a16="http://schemas.microsoft.com/office/drawing/2014/main" id="{8F02A58B-F129-4E83-B925-42697A25FD83}"/>
              </a:ext>
            </a:extLst>
          </p:cNvPr>
          <p:cNvSpPr/>
          <p:nvPr/>
        </p:nvSpPr>
        <p:spPr>
          <a:xfrm>
            <a:off x="3269595" y="3021904"/>
            <a:ext cx="5416160" cy="523220"/>
          </a:xfrm>
          <a:prstGeom prst="rect">
            <a:avLst/>
          </a:prstGeom>
        </p:spPr>
        <p:txBody>
          <a:bodyPr wrap="square">
            <a:spAutoFit/>
          </a:bodyPr>
          <a:lstStyle/>
          <a:p>
            <a:r>
              <a:rPr lang="es-ES" sz="1400" dirty="0"/>
              <a:t>Nos queda un divisor de corriente, teniendo en cuenta que la corriente I1 está definida en sentido contrario al del divisor:</a:t>
            </a:r>
          </a:p>
        </p:txBody>
      </p:sp>
      <mc:AlternateContent xmlns:mc="http://schemas.openxmlformats.org/markup-compatibility/2006" xmlns:a14="http://schemas.microsoft.com/office/drawing/2010/main">
        <mc:Choice Requires="a14">
          <p:sp>
            <p:nvSpPr>
              <p:cNvPr id="36" name="CuadroTexto 35">
                <a:extLst>
                  <a:ext uri="{FF2B5EF4-FFF2-40B4-BE49-F238E27FC236}">
                    <a16:creationId xmlns:a16="http://schemas.microsoft.com/office/drawing/2014/main" id="{99F480CD-F1F3-4D57-BB9F-044D694916F9}"/>
                  </a:ext>
                </a:extLst>
              </p:cNvPr>
              <p:cNvSpPr txBox="1"/>
              <p:nvPr/>
            </p:nvSpPr>
            <p:spPr>
              <a:xfrm>
                <a:off x="1719572" y="4948008"/>
                <a:ext cx="5015763" cy="50289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1</m:t>
                              </m:r>
                            </m:sub>
                          </m:sSub>
                          <m:r>
                            <a:rPr lang="es-ES" sz="1600" b="0" i="1" smtClean="0">
                              <a:latin typeface="Cambria Math" panose="02040503050406030204" pitchFamily="18" charset="0"/>
                            </a:rPr>
                            <m:t>=</m:t>
                          </m:r>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2</m:t>
                          </m:r>
                        </m:sub>
                      </m:sSub>
                      <m:r>
                        <a:rPr lang="es-ES" sz="1600" i="1">
                          <a:latin typeface="Cambria Math" panose="02040503050406030204" pitchFamily="18" charset="0"/>
                        </a:rPr>
                        <m:t>=</m:t>
                      </m:r>
                      <m:f>
                        <m:fPr>
                          <m:ctrlPr>
                            <a:rPr lang="es-ES" sz="1600" b="0" i="1" smtClean="0">
                              <a:latin typeface="Cambria Math" panose="02040503050406030204" pitchFamily="18" charset="0"/>
                            </a:rPr>
                          </m:ctrlPr>
                        </m:fPr>
                        <m:num>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1</m:t>
                              </m:r>
                            </m:sub>
                          </m:sSub>
                        </m:num>
                        <m:den>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2</m:t>
                              </m:r>
                            </m:sub>
                          </m:sSub>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12</m:t>
                          </m:r>
                        </m:num>
                        <m:den>
                          <m:r>
                            <a:rPr lang="es-ES" sz="1600" b="0" i="1" smtClean="0">
                              <a:latin typeface="Cambria Math" panose="02040503050406030204" pitchFamily="18" charset="0"/>
                            </a:rPr>
                            <m:t>3+6</m:t>
                          </m:r>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12</m:t>
                          </m:r>
                        </m:num>
                        <m:den>
                          <m:r>
                            <a:rPr lang="es-ES" sz="1600" b="0" i="1" smtClean="0">
                              <a:latin typeface="Cambria Math" panose="02040503050406030204" pitchFamily="18" charset="0"/>
                            </a:rPr>
                            <m:t>9</m:t>
                          </m:r>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4</m:t>
                          </m:r>
                        </m:num>
                        <m:den>
                          <m:r>
                            <a:rPr lang="es-ES" sz="1600" b="0" i="1" smtClean="0">
                              <a:latin typeface="Cambria Math" panose="02040503050406030204" pitchFamily="18" charset="0"/>
                            </a:rPr>
                            <m:t>3</m:t>
                          </m:r>
                        </m:den>
                      </m:f>
                      <m:r>
                        <a:rPr lang="es-ES" sz="1600" b="0" i="1" smtClean="0">
                          <a:latin typeface="Cambria Math" panose="02040503050406030204" pitchFamily="18" charset="0"/>
                        </a:rPr>
                        <m:t> </m:t>
                      </m:r>
                      <m:r>
                        <a:rPr lang="es-ES" sz="1600" b="0" i="1" smtClean="0">
                          <a:latin typeface="Cambria Math" panose="02040503050406030204" pitchFamily="18" charset="0"/>
                        </a:rPr>
                        <m:t>𝐴</m:t>
                      </m:r>
                    </m:oMath>
                  </m:oMathPara>
                </a14:m>
                <a:endParaRPr lang="es-ES" sz="1600" b="0" i="1" dirty="0">
                  <a:latin typeface="Cambria Math" panose="02040503050406030204" pitchFamily="18" charset="0"/>
                </a:endParaRPr>
              </a:p>
            </p:txBody>
          </p:sp>
        </mc:Choice>
        <mc:Fallback xmlns="">
          <p:sp>
            <p:nvSpPr>
              <p:cNvPr id="36" name="CuadroTexto 35">
                <a:extLst>
                  <a:ext uri="{FF2B5EF4-FFF2-40B4-BE49-F238E27FC236}">
                    <a16:creationId xmlns:a16="http://schemas.microsoft.com/office/drawing/2014/main" id="{99F480CD-F1F3-4D57-BB9F-044D694916F9}"/>
                  </a:ext>
                </a:extLst>
              </p:cNvPr>
              <p:cNvSpPr txBox="1">
                <a:spLocks noRot="1" noChangeAspect="1" noMove="1" noResize="1" noEditPoints="1" noAdjustHandles="1" noChangeArrowheads="1" noChangeShapeType="1" noTextEdit="1"/>
              </p:cNvSpPr>
              <p:nvPr/>
            </p:nvSpPr>
            <p:spPr>
              <a:xfrm>
                <a:off x="1719572" y="4948008"/>
                <a:ext cx="5015763" cy="502895"/>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0" name="CuadroTexto 39">
                <a:extLst>
                  <a:ext uri="{FF2B5EF4-FFF2-40B4-BE49-F238E27FC236}">
                    <a16:creationId xmlns:a16="http://schemas.microsoft.com/office/drawing/2014/main" id="{8F220AF8-2B28-410F-8D1B-6F70B2845EF8}"/>
                  </a:ext>
                </a:extLst>
              </p:cNvPr>
              <p:cNvSpPr txBox="1"/>
              <p:nvPr/>
            </p:nvSpPr>
            <p:spPr>
              <a:xfrm>
                <a:off x="2801564" y="3574990"/>
                <a:ext cx="5416160" cy="50289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1</m:t>
                          </m:r>
                        </m:sub>
                      </m:sSub>
                      <m:r>
                        <a:rPr lang="es-ES" sz="1600" i="1">
                          <a:latin typeface="Cambria Math" panose="02040503050406030204" pitchFamily="18" charset="0"/>
                        </a:rPr>
                        <m:t>=</m:t>
                      </m:r>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f>
                        <m:fPr>
                          <m:ctrlPr>
                            <a:rPr lang="es-ES" sz="1600" b="0" i="1" smtClean="0">
                              <a:latin typeface="Cambria Math" panose="02040503050406030204" pitchFamily="18" charset="0"/>
                            </a:rPr>
                          </m:ctrlPr>
                        </m:fPr>
                        <m:num>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2</m:t>
                              </m:r>
                            </m:sub>
                          </m:sSub>
                        </m:num>
                        <m:den>
                          <m:r>
                            <a:rPr lang="es-ES" sz="1600" b="0" i="1" smtClean="0">
                              <a:latin typeface="Cambria Math" panose="02040503050406030204" pitchFamily="18" charset="0"/>
                            </a:rPr>
                            <m:t> </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2</m:t>
                              </m:r>
                            </m:sub>
                          </m:sSub>
                        </m:den>
                      </m:f>
                      <m:r>
                        <a:rPr lang="es-ES" sz="1600" b="0" i="1" smtClean="0">
                          <a:latin typeface="Cambria Math" panose="02040503050406030204" pitchFamily="18" charset="0"/>
                        </a:rPr>
                        <m:t>=−0.5</m:t>
                      </m:r>
                      <m:r>
                        <a:rPr lang="es-ES" sz="1600" b="0" i="1" smtClean="0">
                          <a:latin typeface="Cambria Math" panose="02040503050406030204" pitchFamily="18" charset="0"/>
                        </a:rPr>
                        <m:t>𝑥</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6</m:t>
                          </m:r>
                        </m:num>
                        <m:den>
                          <m:r>
                            <a:rPr lang="es-ES" sz="1600" b="0" i="1" smtClean="0">
                              <a:latin typeface="Cambria Math" panose="02040503050406030204" pitchFamily="18" charset="0"/>
                            </a:rPr>
                            <m:t>3+6 </m:t>
                          </m:r>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m:t>
                          </m:r>
                        </m:num>
                        <m:den>
                          <m:r>
                            <a:rPr lang="es-ES" sz="1600" b="0" i="1" smtClean="0">
                              <a:latin typeface="Cambria Math" panose="02040503050406030204" pitchFamily="18" charset="0"/>
                            </a:rPr>
                            <m:t>3</m:t>
                          </m:r>
                        </m:den>
                      </m:f>
                      <m:r>
                        <a:rPr lang="es-ES" sz="1600" b="0" i="1" smtClean="0">
                          <a:latin typeface="Cambria Math" panose="02040503050406030204" pitchFamily="18" charset="0"/>
                        </a:rPr>
                        <m:t> </m:t>
                      </m:r>
                      <m:r>
                        <a:rPr lang="es-ES" sz="1600" b="0" i="1" smtClean="0">
                          <a:latin typeface="Cambria Math" panose="02040503050406030204" pitchFamily="18" charset="0"/>
                        </a:rPr>
                        <m:t>𝐴</m:t>
                      </m:r>
                    </m:oMath>
                  </m:oMathPara>
                </a14:m>
                <a:endParaRPr lang="es-ES" sz="1600" b="0" i="1" dirty="0">
                  <a:latin typeface="Cambria Math" panose="02040503050406030204" pitchFamily="18" charset="0"/>
                </a:endParaRPr>
              </a:p>
            </p:txBody>
          </p:sp>
        </mc:Choice>
        <mc:Fallback xmlns="">
          <p:sp>
            <p:nvSpPr>
              <p:cNvPr id="40" name="CuadroTexto 39">
                <a:extLst>
                  <a:ext uri="{FF2B5EF4-FFF2-40B4-BE49-F238E27FC236}">
                    <a16:creationId xmlns:a16="http://schemas.microsoft.com/office/drawing/2014/main" id="{8F220AF8-2B28-410F-8D1B-6F70B2845EF8}"/>
                  </a:ext>
                </a:extLst>
              </p:cNvPr>
              <p:cNvSpPr txBox="1">
                <a:spLocks noRot="1" noChangeAspect="1" noMove="1" noResize="1" noEditPoints="1" noAdjustHandles="1" noChangeArrowheads="1" noChangeShapeType="1" noTextEdit="1"/>
              </p:cNvSpPr>
              <p:nvPr/>
            </p:nvSpPr>
            <p:spPr>
              <a:xfrm>
                <a:off x="2801564" y="3574990"/>
                <a:ext cx="5416160" cy="502895"/>
              </a:xfrm>
              <a:prstGeom prst="rect">
                <a:avLst/>
              </a:prstGeom>
              <a:blipFill>
                <a:blip r:embed="rId5"/>
                <a:stretch>
                  <a:fillRect/>
                </a:stretch>
              </a:blipFill>
            </p:spPr>
            <p:txBody>
              <a:bodyPr/>
              <a:lstStyle/>
              <a:p>
                <a:r>
                  <a:rPr lang="es-ES">
                    <a:noFill/>
                  </a:rPr>
                  <a:t> </a:t>
                </a:r>
              </a:p>
            </p:txBody>
          </p:sp>
        </mc:Fallback>
      </mc:AlternateContent>
      <p:grpSp>
        <p:nvGrpSpPr>
          <p:cNvPr id="25" name="Grupo 24">
            <a:extLst>
              <a:ext uri="{FF2B5EF4-FFF2-40B4-BE49-F238E27FC236}">
                <a16:creationId xmlns:a16="http://schemas.microsoft.com/office/drawing/2014/main" id="{8CC2F1C4-BA45-4BD3-AC6D-BEF200A0B245}"/>
              </a:ext>
            </a:extLst>
          </p:cNvPr>
          <p:cNvGrpSpPr/>
          <p:nvPr/>
        </p:nvGrpSpPr>
        <p:grpSpPr>
          <a:xfrm>
            <a:off x="340249" y="2911659"/>
            <a:ext cx="2617163" cy="1203775"/>
            <a:chOff x="340249" y="3178359"/>
            <a:chExt cx="2617163" cy="1203775"/>
          </a:xfrm>
        </p:grpSpPr>
        <p:pic>
          <p:nvPicPr>
            <p:cNvPr id="13" name="Imagen 12">
              <a:extLst>
                <a:ext uri="{FF2B5EF4-FFF2-40B4-BE49-F238E27FC236}">
                  <a16:creationId xmlns:a16="http://schemas.microsoft.com/office/drawing/2014/main" id="{82540DE0-9145-468D-B5AB-7491410AE04C}"/>
                </a:ext>
              </a:extLst>
            </p:cNvPr>
            <p:cNvPicPr>
              <a:picLocks noChangeAspect="1"/>
            </p:cNvPicPr>
            <p:nvPr/>
          </p:nvPicPr>
          <p:blipFill>
            <a:blip r:embed="rId6"/>
            <a:stretch>
              <a:fillRect/>
            </a:stretch>
          </p:blipFill>
          <p:spPr>
            <a:xfrm>
              <a:off x="340249" y="3178359"/>
              <a:ext cx="2617163" cy="1203775"/>
            </a:xfrm>
            <a:prstGeom prst="rect">
              <a:avLst/>
            </a:prstGeom>
          </p:spPr>
        </p:pic>
        <p:cxnSp>
          <p:nvCxnSpPr>
            <p:cNvPr id="17" name="Conector recto de flecha 16">
              <a:extLst>
                <a:ext uri="{FF2B5EF4-FFF2-40B4-BE49-F238E27FC236}">
                  <a16:creationId xmlns:a16="http://schemas.microsoft.com/office/drawing/2014/main" id="{D3B3234C-AEDF-49FD-A4A8-AEDC4F09AEFE}"/>
                </a:ext>
              </a:extLst>
            </p:cNvPr>
            <p:cNvCxnSpPr/>
            <p:nvPr/>
          </p:nvCxnSpPr>
          <p:spPr>
            <a:xfrm>
              <a:off x="1803633" y="3626579"/>
              <a:ext cx="0" cy="458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Conector recto de flecha 40">
              <a:extLst>
                <a:ext uri="{FF2B5EF4-FFF2-40B4-BE49-F238E27FC236}">
                  <a16:creationId xmlns:a16="http://schemas.microsoft.com/office/drawing/2014/main" id="{B5933BA4-4B93-4FF6-8715-BB6DCE1521AB}"/>
                </a:ext>
              </a:extLst>
            </p:cNvPr>
            <p:cNvCxnSpPr>
              <a:cxnSpLocks/>
            </p:cNvCxnSpPr>
            <p:nvPr/>
          </p:nvCxnSpPr>
          <p:spPr>
            <a:xfrm flipH="1">
              <a:off x="1030821" y="3442492"/>
              <a:ext cx="6394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Rectángulo 18">
              <a:extLst>
                <a:ext uri="{FF2B5EF4-FFF2-40B4-BE49-F238E27FC236}">
                  <a16:creationId xmlns:a16="http://schemas.microsoft.com/office/drawing/2014/main" id="{5C48EC8A-00F9-4B21-8803-144C6B7258B6}"/>
                </a:ext>
              </a:extLst>
            </p:cNvPr>
            <p:cNvSpPr/>
            <p:nvPr/>
          </p:nvSpPr>
          <p:spPr>
            <a:xfrm>
              <a:off x="2773051" y="4009937"/>
              <a:ext cx="184357" cy="2266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Rectángulo 41">
              <a:extLst>
                <a:ext uri="{FF2B5EF4-FFF2-40B4-BE49-F238E27FC236}">
                  <a16:creationId xmlns:a16="http://schemas.microsoft.com/office/drawing/2014/main" id="{44BF0B54-588A-4F70-9B4A-11C27F2EDCA5}"/>
                </a:ext>
              </a:extLst>
            </p:cNvPr>
            <p:cNvSpPr/>
            <p:nvPr/>
          </p:nvSpPr>
          <p:spPr>
            <a:xfrm>
              <a:off x="2026063" y="3971375"/>
              <a:ext cx="253582" cy="2266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3" name="Rectángulo 42">
              <a:extLst>
                <a:ext uri="{FF2B5EF4-FFF2-40B4-BE49-F238E27FC236}">
                  <a16:creationId xmlns:a16="http://schemas.microsoft.com/office/drawing/2014/main" id="{06F1349B-DBAC-4C40-A6B1-24B2910E4ABB}"/>
                </a:ext>
              </a:extLst>
            </p:cNvPr>
            <p:cNvSpPr/>
            <p:nvPr/>
          </p:nvSpPr>
          <p:spPr>
            <a:xfrm>
              <a:off x="1204386" y="3681270"/>
              <a:ext cx="287062" cy="2266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6" name="Grupo 25">
            <a:extLst>
              <a:ext uri="{FF2B5EF4-FFF2-40B4-BE49-F238E27FC236}">
                <a16:creationId xmlns:a16="http://schemas.microsoft.com/office/drawing/2014/main" id="{D84360DC-FAF5-4A55-AA5B-5DE5E03CC91D}"/>
              </a:ext>
            </a:extLst>
          </p:cNvPr>
          <p:cNvGrpSpPr/>
          <p:nvPr/>
        </p:nvGrpSpPr>
        <p:grpSpPr>
          <a:xfrm>
            <a:off x="284602" y="5029754"/>
            <a:ext cx="2031183" cy="1102885"/>
            <a:chOff x="380890" y="5473986"/>
            <a:chExt cx="2317801" cy="1258512"/>
          </a:xfrm>
        </p:grpSpPr>
        <p:pic>
          <p:nvPicPr>
            <p:cNvPr id="12" name="Imagen 11">
              <a:extLst>
                <a:ext uri="{FF2B5EF4-FFF2-40B4-BE49-F238E27FC236}">
                  <a16:creationId xmlns:a16="http://schemas.microsoft.com/office/drawing/2014/main" id="{F3074516-A29D-47A5-9AD6-F2CA3CD28FCB}"/>
                </a:ext>
              </a:extLst>
            </p:cNvPr>
            <p:cNvPicPr>
              <a:picLocks noChangeAspect="1"/>
            </p:cNvPicPr>
            <p:nvPr/>
          </p:nvPicPr>
          <p:blipFill>
            <a:blip r:embed="rId7"/>
            <a:stretch>
              <a:fillRect/>
            </a:stretch>
          </p:blipFill>
          <p:spPr>
            <a:xfrm>
              <a:off x="380890" y="5473986"/>
              <a:ext cx="2317801" cy="1258512"/>
            </a:xfrm>
            <a:prstGeom prst="rect">
              <a:avLst/>
            </a:prstGeom>
          </p:spPr>
        </p:pic>
        <p:sp>
          <p:nvSpPr>
            <p:cNvPr id="44" name="Rectángulo 43">
              <a:extLst>
                <a:ext uri="{FF2B5EF4-FFF2-40B4-BE49-F238E27FC236}">
                  <a16:creationId xmlns:a16="http://schemas.microsoft.com/office/drawing/2014/main" id="{9EEC535A-2437-4E7F-AD21-94787D184C46}"/>
                </a:ext>
              </a:extLst>
            </p:cNvPr>
            <p:cNvSpPr/>
            <p:nvPr/>
          </p:nvSpPr>
          <p:spPr>
            <a:xfrm>
              <a:off x="2262607" y="6342989"/>
              <a:ext cx="329774" cy="211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Rectángulo 44">
              <a:extLst>
                <a:ext uri="{FF2B5EF4-FFF2-40B4-BE49-F238E27FC236}">
                  <a16:creationId xmlns:a16="http://schemas.microsoft.com/office/drawing/2014/main" id="{58DBA771-5C57-4897-93D9-BCEB5F6011C1}"/>
                </a:ext>
              </a:extLst>
            </p:cNvPr>
            <p:cNvSpPr/>
            <p:nvPr/>
          </p:nvSpPr>
          <p:spPr>
            <a:xfrm>
              <a:off x="1347917" y="5997313"/>
              <a:ext cx="329774" cy="211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6" name="Rectángulo 45">
              <a:extLst>
                <a:ext uri="{FF2B5EF4-FFF2-40B4-BE49-F238E27FC236}">
                  <a16:creationId xmlns:a16="http://schemas.microsoft.com/office/drawing/2014/main" id="{9B276C52-C3AD-4639-88BA-D9F067F65F71}"/>
                </a:ext>
              </a:extLst>
            </p:cNvPr>
            <p:cNvSpPr/>
            <p:nvPr/>
          </p:nvSpPr>
          <p:spPr>
            <a:xfrm>
              <a:off x="865934" y="6273511"/>
              <a:ext cx="329774" cy="2118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47" name="Rectángulo 46">
            <a:extLst>
              <a:ext uri="{FF2B5EF4-FFF2-40B4-BE49-F238E27FC236}">
                <a16:creationId xmlns:a16="http://schemas.microsoft.com/office/drawing/2014/main" id="{AB4F7B0C-7EE3-4A6B-90F7-45DC14282295}"/>
              </a:ext>
            </a:extLst>
          </p:cNvPr>
          <p:cNvSpPr/>
          <p:nvPr/>
        </p:nvSpPr>
        <p:spPr>
          <a:xfrm>
            <a:off x="2129737" y="5530343"/>
            <a:ext cx="6903062" cy="584775"/>
          </a:xfrm>
          <a:prstGeom prst="rect">
            <a:avLst/>
          </a:prstGeom>
        </p:spPr>
        <p:txBody>
          <a:bodyPr wrap="square">
            <a:spAutoFit/>
          </a:bodyPr>
          <a:lstStyle/>
          <a:p>
            <a:r>
              <a:rPr lang="es-ES" sz="1600" dirty="0"/>
              <a:t>La corriente total por cada resistencia será la suma de las dos contribuciones:</a:t>
            </a:r>
          </a:p>
        </p:txBody>
      </p:sp>
      <p:sp>
        <p:nvSpPr>
          <p:cNvPr id="15" name="Rectángulo 14">
            <a:extLst>
              <a:ext uri="{FF2B5EF4-FFF2-40B4-BE49-F238E27FC236}">
                <a16:creationId xmlns:a16="http://schemas.microsoft.com/office/drawing/2014/main" id="{533E6A31-BBDB-4B10-BCBB-AE3120150889}"/>
              </a:ext>
            </a:extLst>
          </p:cNvPr>
          <p:cNvSpPr/>
          <p:nvPr/>
        </p:nvSpPr>
        <p:spPr>
          <a:xfrm>
            <a:off x="380890" y="4629280"/>
            <a:ext cx="4572000" cy="307777"/>
          </a:xfrm>
          <a:prstGeom prst="rect">
            <a:avLst/>
          </a:prstGeom>
        </p:spPr>
        <p:txBody>
          <a:bodyPr>
            <a:spAutoFit/>
          </a:bodyPr>
          <a:lstStyle/>
          <a:p>
            <a:r>
              <a:rPr lang="es-ES" sz="1400" dirty="0"/>
              <a:t>Anulamos ahora la fuente de corriente:</a:t>
            </a:r>
          </a:p>
        </p:txBody>
      </p:sp>
      <mc:AlternateContent xmlns:mc="http://schemas.openxmlformats.org/markup-compatibility/2006" xmlns:a14="http://schemas.microsoft.com/office/drawing/2010/main">
        <mc:Choice Requires="a14">
          <p:sp>
            <p:nvSpPr>
              <p:cNvPr id="48" name="CuadroTexto 47">
                <a:extLst>
                  <a:ext uri="{FF2B5EF4-FFF2-40B4-BE49-F238E27FC236}">
                    <a16:creationId xmlns:a16="http://schemas.microsoft.com/office/drawing/2014/main" id="{D4C97883-BEAC-4EAA-9D61-D6A1F5E86397}"/>
                  </a:ext>
                </a:extLst>
              </p:cNvPr>
              <p:cNvSpPr txBox="1"/>
              <p:nvPr/>
            </p:nvSpPr>
            <p:spPr>
              <a:xfrm>
                <a:off x="3446862" y="5966602"/>
                <a:ext cx="5015763" cy="70884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1" i="1" smtClean="0">
                              <a:latin typeface="Cambria Math" panose="02040503050406030204" pitchFamily="18" charset="0"/>
                            </a:rPr>
                          </m:ctrlPr>
                        </m:sSubPr>
                        <m:e>
                          <m:sSub>
                            <m:sSubPr>
                              <m:ctrlPr>
                                <a:rPr lang="es-ES" sz="1600" b="1" i="1" smtClean="0">
                                  <a:latin typeface="Cambria Math" panose="02040503050406030204" pitchFamily="18" charset="0"/>
                                </a:rPr>
                              </m:ctrlPr>
                            </m:sSubPr>
                            <m:e>
                              <m:r>
                                <a:rPr lang="es-ES" sz="1600" b="1" i="1" smtClean="0">
                                  <a:latin typeface="Cambria Math" panose="02040503050406030204" pitchFamily="18" charset="0"/>
                                </a:rPr>
                                <m:t>𝑰</m:t>
                              </m:r>
                            </m:e>
                            <m:sub>
                              <m:r>
                                <a:rPr lang="es-ES" sz="1600" b="1" i="1" smtClean="0">
                                  <a:latin typeface="Cambria Math" panose="02040503050406030204" pitchFamily="18" charset="0"/>
                                </a:rPr>
                                <m:t>𝑹</m:t>
                              </m:r>
                              <m:r>
                                <a:rPr lang="es-ES" sz="1600" b="1" i="1" smtClean="0">
                                  <a:latin typeface="Cambria Math" panose="02040503050406030204" pitchFamily="18" charset="0"/>
                                </a:rPr>
                                <m:t>𝟏</m:t>
                              </m:r>
                            </m:sub>
                          </m:sSub>
                          <m:r>
                            <a:rPr lang="es-ES" sz="1600" b="1" i="1" smtClean="0">
                              <a:latin typeface="Cambria Math" panose="02040503050406030204" pitchFamily="18" charset="0"/>
                            </a:rPr>
                            <m:t>=</m:t>
                          </m:r>
                          <m:r>
                            <a:rPr lang="es-ES" sz="1600" b="0" i="1" smtClean="0">
                              <a:latin typeface="Cambria Math" panose="02040503050406030204" pitchFamily="18" charset="0"/>
                            </a:rPr>
                            <m:t>−</m:t>
                          </m:r>
                          <m:f>
                            <m:fPr>
                              <m:ctrlPr>
                                <a:rPr lang="es-ES" sz="1600" i="1" smtClean="0">
                                  <a:latin typeface="Cambria Math" panose="02040503050406030204" pitchFamily="18" charset="0"/>
                                </a:rPr>
                              </m:ctrlPr>
                            </m:fPr>
                            <m:num>
                              <m:r>
                                <a:rPr lang="es-ES" sz="1600" b="0" i="1" smtClean="0">
                                  <a:latin typeface="Cambria Math" panose="02040503050406030204" pitchFamily="18" charset="0"/>
                                </a:rPr>
                                <m:t>1</m:t>
                              </m:r>
                            </m:num>
                            <m:den>
                              <m:r>
                                <a:rPr lang="es-ES" sz="1600" b="0" i="1" smtClean="0">
                                  <a:latin typeface="Cambria Math" panose="02040503050406030204" pitchFamily="18" charset="0"/>
                                </a:rPr>
                                <m:t>3</m:t>
                              </m:r>
                            </m:den>
                          </m:f>
                          <m:r>
                            <a:rPr lang="es-ES" sz="1600" b="0" i="1" smtClean="0">
                              <a:latin typeface="Cambria Math" panose="02040503050406030204" pitchFamily="18" charset="0"/>
                            </a:rPr>
                            <m:t>+</m:t>
                          </m:r>
                          <m:f>
                            <m:fPr>
                              <m:ctrlPr>
                                <a:rPr lang="es-ES" sz="1600" i="1" smtClean="0">
                                  <a:latin typeface="Cambria Math" panose="02040503050406030204" pitchFamily="18" charset="0"/>
                                </a:rPr>
                              </m:ctrlPr>
                            </m:fPr>
                            <m:num>
                              <m:r>
                                <a:rPr lang="es-ES" sz="1600" b="0" i="1" smtClean="0">
                                  <a:latin typeface="Cambria Math" panose="02040503050406030204" pitchFamily="18" charset="0"/>
                                </a:rPr>
                                <m:t>4</m:t>
                              </m:r>
                            </m:num>
                            <m:den>
                              <m:r>
                                <a:rPr lang="es-ES" sz="1600" b="0" i="1" smtClean="0">
                                  <a:latin typeface="Cambria Math" panose="02040503050406030204" pitchFamily="18" charset="0"/>
                                </a:rPr>
                                <m:t>3</m:t>
                              </m:r>
                            </m:den>
                          </m:f>
                          <m:r>
                            <a:rPr lang="es-ES" sz="1600" b="1" i="1" smtClean="0">
                              <a:latin typeface="Cambria Math" panose="02040503050406030204" pitchFamily="18" charset="0"/>
                            </a:rPr>
                            <m:t>=</m:t>
                          </m:r>
                          <m:r>
                            <a:rPr lang="es-ES" sz="1600" b="1" i="1" smtClean="0">
                              <a:latin typeface="Cambria Math" panose="02040503050406030204" pitchFamily="18" charset="0"/>
                            </a:rPr>
                            <m:t>𝟏</m:t>
                          </m:r>
                          <m:r>
                            <a:rPr lang="es-ES" sz="1600" b="1" i="1" smtClean="0">
                              <a:latin typeface="Cambria Math" panose="02040503050406030204" pitchFamily="18" charset="0"/>
                            </a:rPr>
                            <m:t>;   </m:t>
                          </m:r>
                          <m:r>
                            <a:rPr lang="es-ES" sz="1600" b="1" i="1" smtClean="0">
                              <a:latin typeface="Cambria Math" panose="02040503050406030204" pitchFamily="18" charset="0"/>
                            </a:rPr>
                            <m:t>𝑰</m:t>
                          </m:r>
                        </m:e>
                        <m:sub>
                          <m:r>
                            <a:rPr lang="es-ES" sz="1600" b="1" i="1" smtClean="0">
                              <a:latin typeface="Cambria Math" panose="02040503050406030204" pitchFamily="18" charset="0"/>
                            </a:rPr>
                            <m:t>𝑹</m:t>
                          </m:r>
                          <m:r>
                            <a:rPr lang="es-ES" sz="1600" b="1" i="1" smtClean="0">
                              <a:latin typeface="Cambria Math" panose="02040503050406030204" pitchFamily="18" charset="0"/>
                            </a:rPr>
                            <m:t>𝟐</m:t>
                          </m:r>
                        </m:sub>
                      </m:sSub>
                      <m:r>
                        <a:rPr lang="es-ES" sz="1600" b="1" i="1">
                          <a:latin typeface="Cambria Math" panose="02040503050406030204" pitchFamily="18" charset="0"/>
                        </a:rPr>
                        <m:t>=</m:t>
                      </m:r>
                      <m:f>
                        <m:fPr>
                          <m:ctrlPr>
                            <a:rPr lang="es-ES" sz="1600" i="1" smtClean="0">
                              <a:latin typeface="Cambria Math" panose="02040503050406030204" pitchFamily="18" charset="0"/>
                            </a:rPr>
                          </m:ctrlPr>
                        </m:fPr>
                        <m:num>
                          <m:r>
                            <a:rPr lang="es-ES" sz="1600" b="0" i="1" smtClean="0">
                              <a:latin typeface="Cambria Math" panose="02040503050406030204" pitchFamily="18" charset="0"/>
                            </a:rPr>
                            <m:t>1</m:t>
                          </m:r>
                        </m:num>
                        <m:den>
                          <m:r>
                            <a:rPr lang="es-ES" sz="1600" b="0" i="1" smtClean="0">
                              <a:latin typeface="Cambria Math" panose="02040503050406030204" pitchFamily="18" charset="0"/>
                            </a:rPr>
                            <m:t>6</m:t>
                          </m:r>
                        </m:den>
                      </m:f>
                      <m:r>
                        <a:rPr lang="es-ES" sz="1600" b="0" i="1" smtClean="0">
                          <a:latin typeface="Cambria Math" panose="02040503050406030204" pitchFamily="18" charset="0"/>
                        </a:rPr>
                        <m:t>+</m:t>
                      </m:r>
                      <m:f>
                        <m:fPr>
                          <m:ctrlPr>
                            <a:rPr lang="es-ES" sz="1600" i="1" smtClean="0">
                              <a:latin typeface="Cambria Math" panose="02040503050406030204" pitchFamily="18" charset="0"/>
                            </a:rPr>
                          </m:ctrlPr>
                        </m:fPr>
                        <m:num>
                          <m:r>
                            <a:rPr lang="es-ES" sz="1600" b="0" i="1" smtClean="0">
                              <a:latin typeface="Cambria Math" panose="02040503050406030204" pitchFamily="18" charset="0"/>
                            </a:rPr>
                            <m:t>4</m:t>
                          </m:r>
                        </m:num>
                        <m:den>
                          <m:r>
                            <a:rPr lang="es-ES" sz="1600" b="0" i="1" smtClean="0">
                              <a:latin typeface="Cambria Math" panose="02040503050406030204" pitchFamily="18" charset="0"/>
                            </a:rPr>
                            <m:t>3</m:t>
                          </m:r>
                        </m:den>
                      </m:f>
                      <m:r>
                        <a:rPr lang="es-ES" sz="1600" b="0" i="1" smtClean="0">
                          <a:latin typeface="Cambria Math" panose="02040503050406030204" pitchFamily="18" charset="0"/>
                        </a:rPr>
                        <m:t>=</m:t>
                      </m:r>
                      <m:f>
                        <m:fPr>
                          <m:ctrlPr>
                            <a:rPr lang="es-ES" sz="1600" i="1" smtClean="0">
                              <a:latin typeface="Cambria Math" panose="02040503050406030204" pitchFamily="18" charset="0"/>
                            </a:rPr>
                          </m:ctrlPr>
                        </m:fPr>
                        <m:num>
                          <m:r>
                            <a:rPr lang="es-ES" sz="1600" b="0" i="1" smtClean="0">
                              <a:latin typeface="Cambria Math" panose="02040503050406030204" pitchFamily="18" charset="0"/>
                            </a:rPr>
                            <m:t>1</m:t>
                          </m:r>
                        </m:num>
                        <m:den>
                          <m:r>
                            <a:rPr lang="es-ES" sz="1600" b="0" i="1" smtClean="0">
                              <a:latin typeface="Cambria Math" panose="02040503050406030204" pitchFamily="18" charset="0"/>
                            </a:rPr>
                            <m:t>6</m:t>
                          </m:r>
                        </m:den>
                      </m:f>
                      <m:r>
                        <a:rPr lang="es-ES" sz="1600" b="0" i="1" smtClean="0">
                          <a:latin typeface="Cambria Math" panose="02040503050406030204" pitchFamily="18" charset="0"/>
                        </a:rPr>
                        <m:t>+</m:t>
                      </m:r>
                      <m:f>
                        <m:fPr>
                          <m:ctrlPr>
                            <a:rPr lang="es-ES" sz="1600" i="1" smtClean="0">
                              <a:latin typeface="Cambria Math" panose="02040503050406030204" pitchFamily="18" charset="0"/>
                            </a:rPr>
                          </m:ctrlPr>
                        </m:fPr>
                        <m:num>
                          <m:r>
                            <a:rPr lang="es-ES" sz="1600" b="0" i="1" smtClean="0">
                              <a:latin typeface="Cambria Math" panose="02040503050406030204" pitchFamily="18" charset="0"/>
                            </a:rPr>
                            <m:t>8</m:t>
                          </m:r>
                        </m:num>
                        <m:den>
                          <m:r>
                            <a:rPr lang="es-ES" sz="1600" b="0" i="1" smtClean="0">
                              <a:latin typeface="Cambria Math" panose="02040503050406030204" pitchFamily="18" charset="0"/>
                            </a:rPr>
                            <m:t>6</m:t>
                          </m:r>
                        </m:den>
                      </m:f>
                      <m:r>
                        <a:rPr lang="es-ES" sz="1600" b="0" i="1" smtClean="0">
                          <a:latin typeface="Cambria Math" panose="02040503050406030204" pitchFamily="18" charset="0"/>
                        </a:rPr>
                        <m:t>=</m:t>
                      </m:r>
                      <m:f>
                        <m:fPr>
                          <m:ctrlPr>
                            <a:rPr lang="es-ES" sz="1600" i="1" smtClean="0">
                              <a:latin typeface="Cambria Math" panose="02040503050406030204" pitchFamily="18" charset="0"/>
                            </a:rPr>
                          </m:ctrlPr>
                        </m:fPr>
                        <m:num>
                          <m:r>
                            <a:rPr lang="es-ES" sz="1600" b="0" i="1" smtClean="0">
                              <a:latin typeface="Cambria Math" panose="02040503050406030204" pitchFamily="18" charset="0"/>
                            </a:rPr>
                            <m:t>9</m:t>
                          </m:r>
                        </m:num>
                        <m:den>
                          <m:r>
                            <a:rPr lang="es-ES" sz="1600" b="0" i="1" smtClean="0">
                              <a:latin typeface="Cambria Math" panose="02040503050406030204" pitchFamily="18" charset="0"/>
                            </a:rPr>
                            <m:t>6</m:t>
                          </m:r>
                        </m:den>
                      </m:f>
                      <m:r>
                        <a:rPr lang="es-ES" sz="1600" b="1" i="1" smtClean="0">
                          <a:latin typeface="Cambria Math" panose="02040503050406030204" pitchFamily="18" charset="0"/>
                        </a:rPr>
                        <m:t>=</m:t>
                      </m:r>
                      <m:r>
                        <a:rPr lang="es-ES" sz="1600" b="1" i="1" smtClean="0">
                          <a:latin typeface="Cambria Math" panose="02040503050406030204" pitchFamily="18" charset="0"/>
                        </a:rPr>
                        <m:t>𝟏</m:t>
                      </m:r>
                      <m:r>
                        <a:rPr lang="es-ES" sz="1600" b="1" i="1" smtClean="0">
                          <a:latin typeface="Cambria Math" panose="02040503050406030204" pitchFamily="18" charset="0"/>
                        </a:rPr>
                        <m:t>.</m:t>
                      </m:r>
                      <m:r>
                        <a:rPr lang="es-ES" sz="1600" b="1" i="1" smtClean="0">
                          <a:latin typeface="Cambria Math" panose="02040503050406030204" pitchFamily="18" charset="0"/>
                        </a:rPr>
                        <m:t>𝟓</m:t>
                      </m:r>
                      <m:r>
                        <a:rPr lang="es-ES" sz="1600" b="1" i="1" smtClean="0">
                          <a:latin typeface="Cambria Math" panose="02040503050406030204" pitchFamily="18" charset="0"/>
                        </a:rPr>
                        <m:t> </m:t>
                      </m:r>
                      <m:r>
                        <a:rPr lang="es-ES" sz="1600" b="1" i="1" smtClean="0">
                          <a:latin typeface="Cambria Math" panose="02040503050406030204" pitchFamily="18" charset="0"/>
                        </a:rPr>
                        <m:t>𝑨</m:t>
                      </m:r>
                    </m:oMath>
                  </m:oMathPara>
                </a14:m>
                <a:endParaRPr lang="es-ES" sz="1600" b="1" i="1" dirty="0">
                  <a:latin typeface="Cambria Math" panose="02040503050406030204" pitchFamily="18" charset="0"/>
                </a:endParaRPr>
              </a:p>
              <a:p>
                <a:endParaRPr lang="es-ES" sz="1600" b="1" i="1" dirty="0">
                  <a:latin typeface="Cambria Math" panose="02040503050406030204" pitchFamily="18" charset="0"/>
                </a:endParaRPr>
              </a:p>
            </p:txBody>
          </p:sp>
        </mc:Choice>
        <mc:Fallback xmlns="">
          <p:sp>
            <p:nvSpPr>
              <p:cNvPr id="48" name="CuadroTexto 47">
                <a:extLst>
                  <a:ext uri="{FF2B5EF4-FFF2-40B4-BE49-F238E27FC236}">
                    <a16:creationId xmlns:a16="http://schemas.microsoft.com/office/drawing/2014/main" id="{D4C97883-BEAC-4EAA-9D61-D6A1F5E86397}"/>
                  </a:ext>
                </a:extLst>
              </p:cNvPr>
              <p:cNvSpPr txBox="1">
                <a:spLocks noRot="1" noChangeAspect="1" noMove="1" noResize="1" noEditPoints="1" noAdjustHandles="1" noChangeArrowheads="1" noChangeShapeType="1" noTextEdit="1"/>
              </p:cNvSpPr>
              <p:nvPr/>
            </p:nvSpPr>
            <p:spPr>
              <a:xfrm>
                <a:off x="3446862" y="5966602"/>
                <a:ext cx="5015763" cy="708848"/>
              </a:xfrm>
              <a:prstGeom prst="rect">
                <a:avLst/>
              </a:prstGeom>
              <a:blipFill>
                <a:blip r:embed="rId8"/>
                <a:stretch>
                  <a:fillRect/>
                </a:stretch>
              </a:blipFill>
            </p:spPr>
            <p:txBody>
              <a:bodyPr/>
              <a:lstStyle/>
              <a:p>
                <a:r>
                  <a:rPr lang="es-ES">
                    <a:noFill/>
                  </a:rPr>
                  <a:t> </a:t>
                </a:r>
              </a:p>
            </p:txBody>
          </p:sp>
        </mc:Fallback>
      </mc:AlternateContent>
      <p:cxnSp>
        <p:nvCxnSpPr>
          <p:cNvPr id="50" name="Conector recto de flecha 49">
            <a:extLst>
              <a:ext uri="{FF2B5EF4-FFF2-40B4-BE49-F238E27FC236}">
                <a16:creationId xmlns:a16="http://schemas.microsoft.com/office/drawing/2014/main" id="{C2B58B95-1664-4C26-AAC8-999A9B348B1F}"/>
              </a:ext>
            </a:extLst>
          </p:cNvPr>
          <p:cNvCxnSpPr/>
          <p:nvPr/>
        </p:nvCxnSpPr>
        <p:spPr>
          <a:xfrm>
            <a:off x="1131303" y="5473986"/>
            <a:ext cx="4330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Conector recto de flecha 50">
            <a:extLst>
              <a:ext uri="{FF2B5EF4-FFF2-40B4-BE49-F238E27FC236}">
                <a16:creationId xmlns:a16="http://schemas.microsoft.com/office/drawing/2014/main" id="{E3EB3D8B-040D-4E0B-BFD5-8E6CD99FF611}"/>
              </a:ext>
            </a:extLst>
          </p:cNvPr>
          <p:cNvCxnSpPr>
            <a:cxnSpLocks/>
          </p:cNvCxnSpPr>
          <p:nvPr/>
        </p:nvCxnSpPr>
        <p:spPr>
          <a:xfrm>
            <a:off x="1707356" y="5516309"/>
            <a:ext cx="0" cy="261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CuadroTexto 52">
                <a:extLst>
                  <a:ext uri="{FF2B5EF4-FFF2-40B4-BE49-F238E27FC236}">
                    <a16:creationId xmlns:a16="http://schemas.microsoft.com/office/drawing/2014/main" id="{EBD0DF95-50FC-41ED-A677-906A80B2B163}"/>
                  </a:ext>
                </a:extLst>
              </p:cNvPr>
              <p:cNvSpPr txBox="1"/>
              <p:nvPr/>
            </p:nvSpPr>
            <p:spPr>
              <a:xfrm>
                <a:off x="1166744" y="3290431"/>
                <a:ext cx="46051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i="1" smtClean="0">
                              <a:latin typeface="Cambria Math" panose="02040503050406030204" pitchFamily="18" charset="0"/>
                            </a:rPr>
                          </m:ctrlPr>
                        </m:sSubPr>
                        <m:e>
                          <m:r>
                            <a:rPr lang="es-ES" sz="1400" i="1">
                              <a:latin typeface="Cambria Math" panose="02040503050406030204" pitchFamily="18" charset="0"/>
                            </a:rPr>
                            <m:t>𝐼</m:t>
                          </m:r>
                        </m:e>
                        <m:sub>
                          <m:r>
                            <a:rPr lang="es-ES" sz="1400" b="0" i="1" smtClean="0">
                              <a:latin typeface="Cambria Math" panose="02040503050406030204" pitchFamily="18" charset="0"/>
                            </a:rPr>
                            <m:t>𝑅</m:t>
                          </m:r>
                          <m:r>
                            <a:rPr lang="es-ES" sz="1400" i="1">
                              <a:latin typeface="Cambria Math" panose="02040503050406030204" pitchFamily="18" charset="0"/>
                            </a:rPr>
                            <m:t>1</m:t>
                          </m:r>
                        </m:sub>
                      </m:sSub>
                    </m:oMath>
                  </m:oMathPara>
                </a14:m>
                <a:endParaRPr lang="es-ES" sz="1400" dirty="0"/>
              </a:p>
            </p:txBody>
          </p:sp>
        </mc:Choice>
        <mc:Fallback xmlns="">
          <p:sp>
            <p:nvSpPr>
              <p:cNvPr id="53" name="CuadroTexto 52">
                <a:extLst>
                  <a:ext uri="{FF2B5EF4-FFF2-40B4-BE49-F238E27FC236}">
                    <a16:creationId xmlns:a16="http://schemas.microsoft.com/office/drawing/2014/main" id="{EBD0DF95-50FC-41ED-A677-906A80B2B163}"/>
                  </a:ext>
                </a:extLst>
              </p:cNvPr>
              <p:cNvSpPr txBox="1">
                <a:spLocks noRot="1" noChangeAspect="1" noMove="1" noResize="1" noEditPoints="1" noAdjustHandles="1" noChangeArrowheads="1" noChangeShapeType="1" noTextEdit="1"/>
              </p:cNvSpPr>
              <p:nvPr/>
            </p:nvSpPr>
            <p:spPr>
              <a:xfrm>
                <a:off x="1166744" y="3290431"/>
                <a:ext cx="460511" cy="307777"/>
              </a:xfrm>
              <a:prstGeom prst="rect">
                <a:avLst/>
              </a:prstGeom>
              <a:blipFill>
                <a:blip r:embed="rId9"/>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4" name="CuadroTexto 53">
                <a:extLst>
                  <a:ext uri="{FF2B5EF4-FFF2-40B4-BE49-F238E27FC236}">
                    <a16:creationId xmlns:a16="http://schemas.microsoft.com/office/drawing/2014/main" id="{1B3EA598-B267-4232-A5BB-95149B6AD149}"/>
                  </a:ext>
                </a:extLst>
              </p:cNvPr>
              <p:cNvSpPr txBox="1"/>
              <p:nvPr/>
            </p:nvSpPr>
            <p:spPr>
              <a:xfrm>
                <a:off x="1014291" y="5408883"/>
                <a:ext cx="46051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i="1" smtClean="0">
                              <a:latin typeface="Cambria Math" panose="02040503050406030204" pitchFamily="18" charset="0"/>
                            </a:rPr>
                          </m:ctrlPr>
                        </m:sSubPr>
                        <m:e>
                          <m:r>
                            <a:rPr lang="es-ES" sz="1400" i="1">
                              <a:latin typeface="Cambria Math" panose="02040503050406030204" pitchFamily="18" charset="0"/>
                            </a:rPr>
                            <m:t>𝐼</m:t>
                          </m:r>
                        </m:e>
                        <m:sub>
                          <m:r>
                            <a:rPr lang="es-ES" sz="1400" b="0" i="1" smtClean="0">
                              <a:latin typeface="Cambria Math" panose="02040503050406030204" pitchFamily="18" charset="0"/>
                            </a:rPr>
                            <m:t>𝑅</m:t>
                          </m:r>
                          <m:r>
                            <a:rPr lang="es-ES" sz="1400" i="1">
                              <a:latin typeface="Cambria Math" panose="02040503050406030204" pitchFamily="18" charset="0"/>
                            </a:rPr>
                            <m:t>1</m:t>
                          </m:r>
                        </m:sub>
                      </m:sSub>
                    </m:oMath>
                  </m:oMathPara>
                </a14:m>
                <a:endParaRPr lang="es-ES" sz="1400" dirty="0"/>
              </a:p>
            </p:txBody>
          </p:sp>
        </mc:Choice>
        <mc:Fallback xmlns="">
          <p:sp>
            <p:nvSpPr>
              <p:cNvPr id="54" name="CuadroTexto 53">
                <a:extLst>
                  <a:ext uri="{FF2B5EF4-FFF2-40B4-BE49-F238E27FC236}">
                    <a16:creationId xmlns:a16="http://schemas.microsoft.com/office/drawing/2014/main" id="{1B3EA598-B267-4232-A5BB-95149B6AD149}"/>
                  </a:ext>
                </a:extLst>
              </p:cNvPr>
              <p:cNvSpPr txBox="1">
                <a:spLocks noRot="1" noChangeAspect="1" noMove="1" noResize="1" noEditPoints="1" noAdjustHandles="1" noChangeArrowheads="1" noChangeShapeType="1" noTextEdit="1"/>
              </p:cNvSpPr>
              <p:nvPr/>
            </p:nvSpPr>
            <p:spPr>
              <a:xfrm>
                <a:off x="1014291" y="5408883"/>
                <a:ext cx="460511" cy="307777"/>
              </a:xfrm>
              <a:prstGeom prst="rect">
                <a:avLst/>
              </a:prstGeom>
              <a:blipFill>
                <a:blip r:embed="rId10"/>
                <a:stretch>
                  <a:fillRect/>
                </a:stretch>
              </a:blipFill>
            </p:spPr>
            <p:txBody>
              <a:bodyPr/>
              <a:lstStyle/>
              <a:p>
                <a:r>
                  <a:rPr lang="es-ES">
                    <a:noFill/>
                  </a:rPr>
                  <a:t> </a:t>
                </a:r>
              </a:p>
            </p:txBody>
          </p:sp>
        </mc:Fallback>
      </mc:AlternateContent>
      <p:sp>
        <p:nvSpPr>
          <p:cNvPr id="38" name="Marcador de número de diapositiva 1">
            <a:extLst>
              <a:ext uri="{FF2B5EF4-FFF2-40B4-BE49-F238E27FC236}">
                <a16:creationId xmlns:a16="http://schemas.microsoft.com/office/drawing/2014/main" id="{CC291E3E-B525-46F5-8A07-7789269F01BD}"/>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32</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41569015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15F7BC9-D98A-4B69-8B28-0271D0B298CA}"/>
              </a:ext>
            </a:extLst>
          </p:cNvPr>
          <p:cNvSpPr/>
          <p:nvPr/>
        </p:nvSpPr>
        <p:spPr>
          <a:xfrm>
            <a:off x="45720" y="762868"/>
            <a:ext cx="9014460" cy="307777"/>
          </a:xfrm>
          <a:prstGeom prst="rect">
            <a:avLst/>
          </a:prstGeom>
        </p:spPr>
        <p:txBody>
          <a:bodyPr wrap="square">
            <a:spAutoFit/>
          </a:bodyPr>
          <a:lstStyle/>
          <a:p>
            <a:r>
              <a:rPr lang="es-ES" sz="1400" b="1" dirty="0"/>
              <a:t>Problema 13. </a:t>
            </a:r>
            <a:endParaRPr lang="es-ES" sz="1400" dirty="0"/>
          </a:p>
        </p:txBody>
      </p:sp>
      <p:sp>
        <p:nvSpPr>
          <p:cNvPr id="31" name="Rectángulo 30">
            <a:extLst>
              <a:ext uri="{FF2B5EF4-FFF2-40B4-BE49-F238E27FC236}">
                <a16:creationId xmlns:a16="http://schemas.microsoft.com/office/drawing/2014/main" id="{17383201-BA63-4F30-B3A5-D6302C35CCB3}"/>
              </a:ext>
            </a:extLst>
          </p:cNvPr>
          <p:cNvSpPr/>
          <p:nvPr/>
        </p:nvSpPr>
        <p:spPr>
          <a:xfrm>
            <a:off x="2161484" y="1770479"/>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ángulo 31">
            <a:extLst>
              <a:ext uri="{FF2B5EF4-FFF2-40B4-BE49-F238E27FC236}">
                <a16:creationId xmlns:a16="http://schemas.microsoft.com/office/drawing/2014/main" id="{F6BB362A-BF08-4C3F-9792-FD1F05926003}"/>
              </a:ext>
            </a:extLst>
          </p:cNvPr>
          <p:cNvSpPr/>
          <p:nvPr/>
        </p:nvSpPr>
        <p:spPr>
          <a:xfrm>
            <a:off x="2801564" y="2270622"/>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ángulo 32">
            <a:extLst>
              <a:ext uri="{FF2B5EF4-FFF2-40B4-BE49-F238E27FC236}">
                <a16:creationId xmlns:a16="http://schemas.microsoft.com/office/drawing/2014/main" id="{497F4720-F07A-48AB-8DBD-9E824DE474D2}"/>
              </a:ext>
            </a:extLst>
          </p:cNvPr>
          <p:cNvSpPr/>
          <p:nvPr/>
        </p:nvSpPr>
        <p:spPr>
          <a:xfrm>
            <a:off x="2801564" y="2669606"/>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ángulo 33">
            <a:extLst>
              <a:ext uri="{FF2B5EF4-FFF2-40B4-BE49-F238E27FC236}">
                <a16:creationId xmlns:a16="http://schemas.microsoft.com/office/drawing/2014/main" id="{530BCFB4-1C4C-4D7E-A181-AEAF58B45C89}"/>
              </a:ext>
            </a:extLst>
          </p:cNvPr>
          <p:cNvSpPr/>
          <p:nvPr/>
        </p:nvSpPr>
        <p:spPr>
          <a:xfrm>
            <a:off x="2113539" y="2612641"/>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ángulo 28">
            <a:extLst>
              <a:ext uri="{FF2B5EF4-FFF2-40B4-BE49-F238E27FC236}">
                <a16:creationId xmlns:a16="http://schemas.microsoft.com/office/drawing/2014/main" id="{02D0474E-C8CB-4E8E-8422-86317678D76D}"/>
              </a:ext>
            </a:extLst>
          </p:cNvPr>
          <p:cNvSpPr/>
          <p:nvPr/>
        </p:nvSpPr>
        <p:spPr>
          <a:xfrm>
            <a:off x="3013817" y="1676297"/>
            <a:ext cx="4770230" cy="307777"/>
          </a:xfrm>
          <a:prstGeom prst="rect">
            <a:avLst/>
          </a:prstGeom>
        </p:spPr>
        <p:txBody>
          <a:bodyPr wrap="square">
            <a:spAutoFit/>
          </a:bodyPr>
          <a:lstStyle/>
          <a:p>
            <a:pPr algn="just"/>
            <a:r>
              <a:rPr lang="es-ES" sz="1400" dirty="0"/>
              <a:t>Tenemos una ecuación de nodo y una ecuación de malla:</a:t>
            </a:r>
          </a:p>
        </p:txBody>
      </p:sp>
      <p:pic>
        <p:nvPicPr>
          <p:cNvPr id="5" name="Imagen 4">
            <a:extLst>
              <a:ext uri="{FF2B5EF4-FFF2-40B4-BE49-F238E27FC236}">
                <a16:creationId xmlns:a16="http://schemas.microsoft.com/office/drawing/2014/main" id="{70276606-CFC0-4338-A3ED-0F21AA364D95}"/>
              </a:ext>
            </a:extLst>
          </p:cNvPr>
          <p:cNvPicPr>
            <a:picLocks noChangeAspect="1"/>
          </p:cNvPicPr>
          <p:nvPr/>
        </p:nvPicPr>
        <p:blipFill>
          <a:blip r:embed="rId2"/>
          <a:stretch>
            <a:fillRect/>
          </a:stretch>
        </p:blipFill>
        <p:spPr>
          <a:xfrm>
            <a:off x="0" y="1384014"/>
            <a:ext cx="3061065" cy="1595406"/>
          </a:xfrm>
          <a:prstGeom prst="rect">
            <a:avLst/>
          </a:prstGeom>
        </p:spPr>
      </p:pic>
      <p:sp>
        <p:nvSpPr>
          <p:cNvPr id="6" name="Rectángulo 5">
            <a:extLst>
              <a:ext uri="{FF2B5EF4-FFF2-40B4-BE49-F238E27FC236}">
                <a16:creationId xmlns:a16="http://schemas.microsoft.com/office/drawing/2014/main" id="{20E146D8-0B7B-46EC-8D0A-611C0CE01A4F}"/>
              </a:ext>
            </a:extLst>
          </p:cNvPr>
          <p:cNvSpPr/>
          <p:nvPr/>
        </p:nvSpPr>
        <p:spPr>
          <a:xfrm>
            <a:off x="3013817" y="1354294"/>
            <a:ext cx="2381143" cy="307777"/>
          </a:xfrm>
          <a:prstGeom prst="rect">
            <a:avLst/>
          </a:prstGeom>
        </p:spPr>
        <p:txBody>
          <a:bodyPr wrap="square">
            <a:spAutoFit/>
          </a:bodyPr>
          <a:lstStyle/>
          <a:p>
            <a:r>
              <a:rPr lang="es-ES" sz="1400" b="1" dirty="0"/>
              <a:t>2. Las leyes de Kirchhoff</a:t>
            </a:r>
          </a:p>
        </p:txBody>
      </p:sp>
      <mc:AlternateContent xmlns:mc="http://schemas.openxmlformats.org/markup-compatibility/2006" xmlns:a14="http://schemas.microsoft.com/office/drawing/2010/main">
        <mc:Choice Requires="a14">
          <p:sp>
            <p:nvSpPr>
              <p:cNvPr id="40" name="CuadroTexto 39">
                <a:extLst>
                  <a:ext uri="{FF2B5EF4-FFF2-40B4-BE49-F238E27FC236}">
                    <a16:creationId xmlns:a16="http://schemas.microsoft.com/office/drawing/2014/main" id="{8F220AF8-2B28-410F-8D1B-6F70B2845EF8}"/>
                  </a:ext>
                </a:extLst>
              </p:cNvPr>
              <p:cNvSpPr txBox="1"/>
              <p:nvPr/>
            </p:nvSpPr>
            <p:spPr>
              <a:xfrm>
                <a:off x="3207357" y="2151300"/>
                <a:ext cx="1303020"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r>
                                <a:rPr lang="es-ES" sz="1600" b="0" i="1" smtClean="0">
                                  <a:latin typeface="Cambria Math" panose="02040503050406030204" pitchFamily="18" charset="0"/>
                                </a:rPr>
                                <m:t>+</m:t>
                              </m:r>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oMath>
                  </m:oMathPara>
                </a14:m>
                <a:endParaRPr lang="es-ES" sz="1600" b="0" i="1" dirty="0">
                  <a:latin typeface="Cambria Math" panose="02040503050406030204" pitchFamily="18" charset="0"/>
                </a:endParaRPr>
              </a:p>
            </p:txBody>
          </p:sp>
        </mc:Choice>
        <mc:Fallback xmlns="">
          <p:sp>
            <p:nvSpPr>
              <p:cNvPr id="40" name="CuadroTexto 39">
                <a:extLst>
                  <a:ext uri="{FF2B5EF4-FFF2-40B4-BE49-F238E27FC236}">
                    <a16:creationId xmlns:a16="http://schemas.microsoft.com/office/drawing/2014/main" id="{8F220AF8-2B28-410F-8D1B-6F70B2845EF8}"/>
                  </a:ext>
                </a:extLst>
              </p:cNvPr>
              <p:cNvSpPr txBox="1">
                <a:spLocks noRot="1" noChangeAspect="1" noMove="1" noResize="1" noEditPoints="1" noAdjustHandles="1" noChangeArrowheads="1" noChangeShapeType="1" noTextEdit="1"/>
              </p:cNvSpPr>
              <p:nvPr/>
            </p:nvSpPr>
            <p:spPr>
              <a:xfrm>
                <a:off x="3207357" y="2151300"/>
                <a:ext cx="1303020" cy="246221"/>
              </a:xfrm>
              <a:prstGeom prst="rect">
                <a:avLst/>
              </a:prstGeom>
              <a:blipFill>
                <a:blip r:embed="rId3"/>
                <a:stretch>
                  <a:fillRect b="-175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8" name="CuadroTexto 37">
                <a:extLst>
                  <a:ext uri="{FF2B5EF4-FFF2-40B4-BE49-F238E27FC236}">
                    <a16:creationId xmlns:a16="http://schemas.microsoft.com/office/drawing/2014/main" id="{85E8851D-DCD1-4B13-9718-7CE2F2FF500E}"/>
                  </a:ext>
                </a:extLst>
              </p:cNvPr>
              <p:cNvSpPr txBox="1"/>
              <p:nvPr/>
            </p:nvSpPr>
            <p:spPr>
              <a:xfrm>
                <a:off x="3003810" y="2546495"/>
                <a:ext cx="5416160"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𝑅</m:t>
                          </m:r>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𝑅</m:t>
                          </m:r>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r>
                        <a:rPr lang="es-ES" sz="1600" b="0" i="1" smtClean="0">
                          <a:latin typeface="Cambria Math" panose="02040503050406030204" pitchFamily="18" charset="0"/>
                        </a:rPr>
                        <m:t>𝐼</m:t>
                      </m:r>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oMath>
                  </m:oMathPara>
                </a14:m>
                <a:endParaRPr lang="es-ES" sz="1600" b="0" i="1" dirty="0">
                  <a:latin typeface="Cambria Math" panose="02040503050406030204" pitchFamily="18" charset="0"/>
                </a:endParaRPr>
              </a:p>
            </p:txBody>
          </p:sp>
        </mc:Choice>
        <mc:Fallback xmlns="">
          <p:sp>
            <p:nvSpPr>
              <p:cNvPr id="38" name="CuadroTexto 37">
                <a:extLst>
                  <a:ext uri="{FF2B5EF4-FFF2-40B4-BE49-F238E27FC236}">
                    <a16:creationId xmlns:a16="http://schemas.microsoft.com/office/drawing/2014/main" id="{85E8851D-DCD1-4B13-9718-7CE2F2FF500E}"/>
                  </a:ext>
                </a:extLst>
              </p:cNvPr>
              <p:cNvSpPr txBox="1">
                <a:spLocks noRot="1" noChangeAspect="1" noMove="1" noResize="1" noEditPoints="1" noAdjustHandles="1" noChangeArrowheads="1" noChangeShapeType="1" noTextEdit="1"/>
              </p:cNvSpPr>
              <p:nvPr/>
            </p:nvSpPr>
            <p:spPr>
              <a:xfrm>
                <a:off x="3003810" y="2546495"/>
                <a:ext cx="5416160" cy="246221"/>
              </a:xfrm>
              <a:prstGeom prst="rect">
                <a:avLst/>
              </a:prstGeom>
              <a:blipFill>
                <a:blip r:embed="rId4"/>
                <a:stretch>
                  <a:fillRect b="-35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9" name="CuadroTexto 38">
                <a:extLst>
                  <a:ext uri="{FF2B5EF4-FFF2-40B4-BE49-F238E27FC236}">
                    <a16:creationId xmlns:a16="http://schemas.microsoft.com/office/drawing/2014/main" id="{E2565D93-B302-42D5-9CFD-8219D92B4295}"/>
                  </a:ext>
                </a:extLst>
              </p:cNvPr>
              <p:cNvSpPr txBox="1"/>
              <p:nvPr/>
            </p:nvSpPr>
            <p:spPr>
              <a:xfrm>
                <a:off x="412492" y="3163521"/>
                <a:ext cx="3497983" cy="46262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12</m:t>
                      </m:r>
                      <m:r>
                        <a:rPr lang="es-ES" sz="1600" b="0" i="1" smtClean="0">
                          <a:latin typeface="Cambria Math" panose="02040503050406030204" pitchFamily="18" charset="0"/>
                        </a:rPr>
                        <m:t>=</m:t>
                      </m:r>
                      <m:r>
                        <a:rPr lang="es-ES" sz="1600" b="0" i="1" smtClean="0">
                          <a:latin typeface="Cambria Math" panose="02040503050406030204" pitchFamily="18" charset="0"/>
                        </a:rPr>
                        <m:t>3</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r>
                        <a:rPr lang="es-ES" sz="1600" b="0" i="1" smtClean="0">
                          <a:latin typeface="Cambria Math" panose="02040503050406030204" pitchFamily="18" charset="0"/>
                        </a:rPr>
                        <m:t>6</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r>
                        <a:rPr lang="es-ES" sz="1600" b="0" i="1" smtClean="0">
                          <a:latin typeface="Cambria Math" panose="02040503050406030204" pitchFamily="18" charset="0"/>
                        </a:rPr>
                        <m:t>6</m:t>
                      </m:r>
                      <m:r>
                        <a:rPr lang="es-ES" sz="1600" b="0" i="1" smtClean="0">
                          <a:latin typeface="Cambria Math" panose="02040503050406030204" pitchFamily="18" charset="0"/>
                        </a:rPr>
                        <m:t>𝑥</m:t>
                      </m:r>
                      <m:r>
                        <a:rPr lang="es-ES" sz="1600" b="0" i="1" smtClean="0">
                          <a:latin typeface="Cambria Math" panose="02040503050406030204" pitchFamily="18" charset="0"/>
                        </a:rPr>
                        <m:t>0</m:t>
                      </m:r>
                      <m:r>
                        <a:rPr lang="es-ES" sz="1600" b="0" i="1" smtClean="0">
                          <a:latin typeface="Cambria Math" panose="02040503050406030204" pitchFamily="18" charset="0"/>
                        </a:rPr>
                        <m:t>.</m:t>
                      </m:r>
                      <m:r>
                        <a:rPr lang="es-ES" sz="1600" b="0" i="1" smtClean="0">
                          <a:latin typeface="Cambria Math" panose="02040503050406030204" pitchFamily="18" charset="0"/>
                        </a:rPr>
                        <m:t>5</m:t>
                      </m:r>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9</m:t>
                          </m:r>
                        </m:num>
                        <m:den>
                          <m:r>
                            <a:rPr lang="es-ES" sz="1600" b="0" i="1" smtClean="0">
                              <a:latin typeface="Cambria Math" panose="02040503050406030204" pitchFamily="18" charset="0"/>
                            </a:rPr>
                            <m:t>9</m:t>
                          </m:r>
                        </m:den>
                      </m:f>
                      <m:r>
                        <a:rPr lang="es-ES" sz="1600" b="0" i="1" smtClean="0">
                          <a:latin typeface="Cambria Math" panose="02040503050406030204" pitchFamily="18" charset="0"/>
                        </a:rPr>
                        <m:t>=</m:t>
                      </m:r>
                      <m:r>
                        <a:rPr lang="es-ES" sz="1600" b="0" i="1" smtClean="0">
                          <a:latin typeface="Cambria Math" panose="02040503050406030204" pitchFamily="18" charset="0"/>
                        </a:rPr>
                        <m:t>1</m:t>
                      </m:r>
                      <m:r>
                        <a:rPr lang="es-ES" sz="1600" b="0" i="1" smtClean="0">
                          <a:latin typeface="Cambria Math" panose="02040503050406030204" pitchFamily="18" charset="0"/>
                        </a:rPr>
                        <m:t> </m:t>
                      </m:r>
                      <m:r>
                        <a:rPr lang="es-ES" sz="1600" b="0" i="1" smtClean="0">
                          <a:latin typeface="Cambria Math" panose="02040503050406030204" pitchFamily="18" charset="0"/>
                        </a:rPr>
                        <m:t>𝐴</m:t>
                      </m:r>
                    </m:oMath>
                  </m:oMathPara>
                </a14:m>
                <a:endParaRPr lang="es-ES" sz="1600" b="0" i="1" dirty="0">
                  <a:latin typeface="Cambria Math" panose="02040503050406030204" pitchFamily="18" charset="0"/>
                </a:endParaRPr>
              </a:p>
            </p:txBody>
          </p:sp>
        </mc:Choice>
        <mc:Fallback xmlns="">
          <p:sp>
            <p:nvSpPr>
              <p:cNvPr id="39" name="CuadroTexto 38">
                <a:extLst>
                  <a:ext uri="{FF2B5EF4-FFF2-40B4-BE49-F238E27FC236}">
                    <a16:creationId xmlns:a16="http://schemas.microsoft.com/office/drawing/2014/main" id="{E2565D93-B302-42D5-9CFD-8219D92B4295}"/>
                  </a:ext>
                </a:extLst>
              </p:cNvPr>
              <p:cNvSpPr txBox="1">
                <a:spLocks noRot="1" noChangeAspect="1" noMove="1" noResize="1" noEditPoints="1" noAdjustHandles="1" noChangeArrowheads="1" noChangeShapeType="1" noTextEdit="1"/>
              </p:cNvSpPr>
              <p:nvPr/>
            </p:nvSpPr>
            <p:spPr>
              <a:xfrm>
                <a:off x="412492" y="3163521"/>
                <a:ext cx="3497983" cy="462627"/>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9" name="CuadroTexto 48">
                <a:extLst>
                  <a:ext uri="{FF2B5EF4-FFF2-40B4-BE49-F238E27FC236}">
                    <a16:creationId xmlns:a16="http://schemas.microsoft.com/office/drawing/2014/main" id="{8B01C634-18DF-43B1-859B-CC6F1A5683C2}"/>
                  </a:ext>
                </a:extLst>
              </p:cNvPr>
              <p:cNvSpPr txBox="1"/>
              <p:nvPr/>
            </p:nvSpPr>
            <p:spPr>
              <a:xfrm>
                <a:off x="412492" y="3918957"/>
                <a:ext cx="2697883"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r>
                        <a:rPr lang="es-ES" sz="1600" b="0" i="1" smtClean="0">
                          <a:latin typeface="Cambria Math" panose="02040503050406030204" pitchFamily="18" charset="0"/>
                        </a:rPr>
                        <m:t>𝐼</m:t>
                      </m:r>
                      <m:r>
                        <a:rPr lang="es-ES" sz="1600" b="0" i="1" smtClean="0">
                          <a:latin typeface="Cambria Math" panose="02040503050406030204" pitchFamily="18" charset="0"/>
                        </a:rPr>
                        <m:t>=</m:t>
                      </m:r>
                      <m:r>
                        <a:rPr lang="es-ES" sz="1600" b="0" i="1" smtClean="0">
                          <a:latin typeface="Cambria Math" panose="02040503050406030204" pitchFamily="18" charset="0"/>
                        </a:rPr>
                        <m:t>1</m:t>
                      </m:r>
                      <m:r>
                        <a:rPr lang="es-ES" sz="1600" b="0" i="1" smtClean="0">
                          <a:latin typeface="Cambria Math" panose="02040503050406030204" pitchFamily="18" charset="0"/>
                        </a:rPr>
                        <m:t>+</m:t>
                      </m:r>
                      <m:r>
                        <a:rPr lang="es-ES" sz="1600" b="0" i="1" smtClean="0">
                          <a:latin typeface="Cambria Math" panose="02040503050406030204" pitchFamily="18" charset="0"/>
                        </a:rPr>
                        <m:t>0</m:t>
                      </m:r>
                      <m:r>
                        <a:rPr lang="es-ES" sz="1600" b="0" i="1" smtClean="0">
                          <a:latin typeface="Cambria Math" panose="02040503050406030204" pitchFamily="18" charset="0"/>
                        </a:rPr>
                        <m:t>.</m:t>
                      </m:r>
                      <m:r>
                        <a:rPr lang="es-ES" sz="1600" b="0" i="1" smtClean="0">
                          <a:latin typeface="Cambria Math" panose="02040503050406030204" pitchFamily="18" charset="0"/>
                        </a:rPr>
                        <m:t>5</m:t>
                      </m:r>
                      <m:r>
                        <a:rPr lang="es-ES" sz="1600" b="0" i="1" smtClean="0">
                          <a:latin typeface="Cambria Math" panose="02040503050406030204" pitchFamily="18" charset="0"/>
                        </a:rPr>
                        <m:t>=</m:t>
                      </m:r>
                      <m:r>
                        <a:rPr lang="es-ES" sz="1600" b="0" i="1" smtClean="0">
                          <a:latin typeface="Cambria Math" panose="02040503050406030204" pitchFamily="18" charset="0"/>
                        </a:rPr>
                        <m:t>1</m:t>
                      </m:r>
                      <m:r>
                        <a:rPr lang="es-ES" sz="1600" b="0" i="1" smtClean="0">
                          <a:latin typeface="Cambria Math" panose="02040503050406030204" pitchFamily="18" charset="0"/>
                        </a:rPr>
                        <m:t>.</m:t>
                      </m:r>
                      <m:r>
                        <a:rPr lang="es-ES" sz="1600" b="0" i="1" smtClean="0">
                          <a:latin typeface="Cambria Math" panose="02040503050406030204" pitchFamily="18" charset="0"/>
                        </a:rPr>
                        <m:t>5</m:t>
                      </m:r>
                      <m:r>
                        <a:rPr lang="es-ES" sz="1600" b="0" i="1" smtClean="0">
                          <a:latin typeface="Cambria Math" panose="02040503050406030204" pitchFamily="18" charset="0"/>
                        </a:rPr>
                        <m:t> </m:t>
                      </m:r>
                      <m:r>
                        <a:rPr lang="es-ES" sz="1600" b="0" i="1" smtClean="0">
                          <a:latin typeface="Cambria Math" panose="02040503050406030204" pitchFamily="18" charset="0"/>
                        </a:rPr>
                        <m:t>𝐴</m:t>
                      </m:r>
                    </m:oMath>
                  </m:oMathPara>
                </a14:m>
                <a:endParaRPr lang="es-ES" sz="1600" b="0" i="1" dirty="0">
                  <a:latin typeface="Cambria Math" panose="02040503050406030204" pitchFamily="18" charset="0"/>
                </a:endParaRPr>
              </a:p>
            </p:txBody>
          </p:sp>
        </mc:Choice>
        <mc:Fallback xmlns="">
          <p:sp>
            <p:nvSpPr>
              <p:cNvPr id="49" name="CuadroTexto 48">
                <a:extLst>
                  <a:ext uri="{FF2B5EF4-FFF2-40B4-BE49-F238E27FC236}">
                    <a16:creationId xmlns:a16="http://schemas.microsoft.com/office/drawing/2014/main" id="{8B01C634-18DF-43B1-859B-CC6F1A5683C2}"/>
                  </a:ext>
                </a:extLst>
              </p:cNvPr>
              <p:cNvSpPr txBox="1">
                <a:spLocks noRot="1" noChangeAspect="1" noMove="1" noResize="1" noEditPoints="1" noAdjustHandles="1" noChangeArrowheads="1" noChangeShapeType="1" noTextEdit="1"/>
              </p:cNvSpPr>
              <p:nvPr/>
            </p:nvSpPr>
            <p:spPr>
              <a:xfrm>
                <a:off x="412492" y="3918957"/>
                <a:ext cx="2697883" cy="246221"/>
              </a:xfrm>
              <a:prstGeom prst="rect">
                <a:avLst/>
              </a:prstGeom>
              <a:blipFill>
                <a:blip r:embed="rId6"/>
                <a:stretch>
                  <a:fillRect b="-17500"/>
                </a:stretch>
              </a:blipFill>
            </p:spPr>
            <p:txBody>
              <a:bodyPr/>
              <a:lstStyle/>
              <a:p>
                <a:r>
                  <a:rPr lang="es-ES">
                    <a:noFill/>
                  </a:rPr>
                  <a:t> </a:t>
                </a:r>
              </a:p>
            </p:txBody>
          </p:sp>
        </mc:Fallback>
      </mc:AlternateContent>
      <p:sp>
        <p:nvSpPr>
          <p:cNvPr id="14" name="Marcador de número de diapositiva 1">
            <a:extLst>
              <a:ext uri="{FF2B5EF4-FFF2-40B4-BE49-F238E27FC236}">
                <a16:creationId xmlns:a16="http://schemas.microsoft.com/office/drawing/2014/main" id="{4B7F2602-833F-436A-91ED-2F8F4CB6BFB9}"/>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33</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307826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15F7BC9-D98A-4B69-8B28-0271D0B298CA}"/>
              </a:ext>
            </a:extLst>
          </p:cNvPr>
          <p:cNvSpPr/>
          <p:nvPr/>
        </p:nvSpPr>
        <p:spPr>
          <a:xfrm>
            <a:off x="45720" y="762868"/>
            <a:ext cx="9014460" cy="307777"/>
          </a:xfrm>
          <a:prstGeom prst="rect">
            <a:avLst/>
          </a:prstGeom>
        </p:spPr>
        <p:txBody>
          <a:bodyPr wrap="square">
            <a:spAutoFit/>
          </a:bodyPr>
          <a:lstStyle/>
          <a:p>
            <a:r>
              <a:rPr lang="es-ES" sz="1400" b="1" dirty="0"/>
              <a:t>Problema 13.</a:t>
            </a:r>
            <a:endParaRPr lang="es-ES" sz="1400" dirty="0"/>
          </a:p>
        </p:txBody>
      </p:sp>
      <p:sp>
        <p:nvSpPr>
          <p:cNvPr id="31" name="Rectángulo 30">
            <a:extLst>
              <a:ext uri="{FF2B5EF4-FFF2-40B4-BE49-F238E27FC236}">
                <a16:creationId xmlns:a16="http://schemas.microsoft.com/office/drawing/2014/main" id="{17383201-BA63-4F30-B3A5-D6302C35CCB3}"/>
              </a:ext>
            </a:extLst>
          </p:cNvPr>
          <p:cNvSpPr/>
          <p:nvPr/>
        </p:nvSpPr>
        <p:spPr>
          <a:xfrm>
            <a:off x="2161484" y="1770479"/>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ángulo 31">
            <a:extLst>
              <a:ext uri="{FF2B5EF4-FFF2-40B4-BE49-F238E27FC236}">
                <a16:creationId xmlns:a16="http://schemas.microsoft.com/office/drawing/2014/main" id="{F6BB362A-BF08-4C3F-9792-FD1F05926003}"/>
              </a:ext>
            </a:extLst>
          </p:cNvPr>
          <p:cNvSpPr/>
          <p:nvPr/>
        </p:nvSpPr>
        <p:spPr>
          <a:xfrm>
            <a:off x="2801564" y="2270622"/>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ángulo 32">
            <a:extLst>
              <a:ext uri="{FF2B5EF4-FFF2-40B4-BE49-F238E27FC236}">
                <a16:creationId xmlns:a16="http://schemas.microsoft.com/office/drawing/2014/main" id="{497F4720-F07A-48AB-8DBD-9E824DE474D2}"/>
              </a:ext>
            </a:extLst>
          </p:cNvPr>
          <p:cNvSpPr/>
          <p:nvPr/>
        </p:nvSpPr>
        <p:spPr>
          <a:xfrm>
            <a:off x="2801564" y="2669606"/>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ángulo 33">
            <a:extLst>
              <a:ext uri="{FF2B5EF4-FFF2-40B4-BE49-F238E27FC236}">
                <a16:creationId xmlns:a16="http://schemas.microsoft.com/office/drawing/2014/main" id="{530BCFB4-1C4C-4D7E-A181-AEAF58B45C89}"/>
              </a:ext>
            </a:extLst>
          </p:cNvPr>
          <p:cNvSpPr/>
          <p:nvPr/>
        </p:nvSpPr>
        <p:spPr>
          <a:xfrm>
            <a:off x="2113539" y="2612641"/>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ángulo 28">
            <a:extLst>
              <a:ext uri="{FF2B5EF4-FFF2-40B4-BE49-F238E27FC236}">
                <a16:creationId xmlns:a16="http://schemas.microsoft.com/office/drawing/2014/main" id="{02D0474E-C8CB-4E8E-8422-86317678D76D}"/>
              </a:ext>
            </a:extLst>
          </p:cNvPr>
          <p:cNvSpPr/>
          <p:nvPr/>
        </p:nvSpPr>
        <p:spPr>
          <a:xfrm>
            <a:off x="2666890" y="1888265"/>
            <a:ext cx="5624189" cy="523220"/>
          </a:xfrm>
          <a:prstGeom prst="rect">
            <a:avLst/>
          </a:prstGeom>
        </p:spPr>
        <p:txBody>
          <a:bodyPr wrap="square">
            <a:spAutoFit/>
          </a:bodyPr>
          <a:lstStyle/>
          <a:p>
            <a:pPr algn="just"/>
            <a:r>
              <a:rPr lang="es-ES" sz="1400" dirty="0"/>
              <a:t>En este caso tenemos que obtener los equivalentes de Thévenin y Norton desde el punto de vista de R1 y desde R2.</a:t>
            </a:r>
          </a:p>
        </p:txBody>
      </p:sp>
      <mc:AlternateContent xmlns:mc="http://schemas.openxmlformats.org/markup-compatibility/2006" xmlns:a14="http://schemas.microsoft.com/office/drawing/2010/main">
        <mc:Choice Requires="a14">
          <p:sp>
            <p:nvSpPr>
              <p:cNvPr id="37" name="CuadroTexto 36">
                <a:extLst>
                  <a:ext uri="{FF2B5EF4-FFF2-40B4-BE49-F238E27FC236}">
                    <a16:creationId xmlns:a16="http://schemas.microsoft.com/office/drawing/2014/main" id="{B12731C5-7251-499A-A55D-DF18473393F6}"/>
                  </a:ext>
                </a:extLst>
              </p:cNvPr>
              <p:cNvSpPr txBox="1"/>
              <p:nvPr/>
            </p:nvSpPr>
            <p:spPr>
              <a:xfrm>
                <a:off x="3374360" y="4591584"/>
                <a:ext cx="5236239" cy="70884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𝑠𝑐</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𝑠𝑐</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oMath>
                  </m:oMathPara>
                </a14:m>
                <a:endParaRPr lang="es-ES" sz="16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𝑅</m:t>
                          </m:r>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12</m:t>
                          </m:r>
                        </m:num>
                        <m:den>
                          <m:r>
                            <a:rPr lang="es-ES" sz="1600" b="0" i="1" smtClean="0">
                              <a:latin typeface="Cambria Math" panose="02040503050406030204" pitchFamily="18" charset="0"/>
                            </a:rPr>
                            <m:t>6</m:t>
                          </m:r>
                        </m:den>
                      </m:f>
                      <m:r>
                        <a:rPr lang="es-ES" sz="1600" b="0" i="1" smtClean="0">
                          <a:latin typeface="Cambria Math" panose="02040503050406030204" pitchFamily="18" charset="0"/>
                        </a:rPr>
                        <m:t>=</m:t>
                      </m:r>
                      <m:r>
                        <a:rPr lang="es-ES" sz="1600" b="0" i="1" smtClean="0">
                          <a:latin typeface="Cambria Math" panose="02040503050406030204" pitchFamily="18" charset="0"/>
                        </a:rPr>
                        <m:t>2</m:t>
                      </m:r>
                      <m:r>
                        <a:rPr lang="es-ES" sz="1600" b="0" i="1" smtClean="0">
                          <a:latin typeface="Cambria Math" panose="02040503050406030204" pitchFamily="18" charset="0"/>
                        </a:rPr>
                        <m:t>𝐴</m:t>
                      </m:r>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𝑠𝑐</m:t>
                          </m:r>
                        </m:sub>
                      </m:sSub>
                      <m:r>
                        <a:rPr lang="es-ES" sz="1600" b="0" i="1" smtClean="0">
                          <a:latin typeface="Cambria Math" panose="02040503050406030204" pitchFamily="18" charset="0"/>
                        </a:rPr>
                        <m:t>=</m:t>
                      </m:r>
                      <m:r>
                        <a:rPr lang="es-ES" sz="1600" b="0" i="1" smtClean="0">
                          <a:latin typeface="Cambria Math" panose="02040503050406030204" pitchFamily="18" charset="0"/>
                        </a:rPr>
                        <m:t>2</m:t>
                      </m:r>
                      <m:r>
                        <a:rPr lang="es-ES" sz="1600" b="0" i="1" smtClean="0">
                          <a:latin typeface="Cambria Math" panose="02040503050406030204" pitchFamily="18" charset="0"/>
                        </a:rPr>
                        <m:t>−</m:t>
                      </m:r>
                      <m:r>
                        <a:rPr lang="es-ES" sz="1600" b="0" i="1" smtClean="0">
                          <a:latin typeface="Cambria Math" panose="02040503050406030204" pitchFamily="18" charset="0"/>
                        </a:rPr>
                        <m:t>0</m:t>
                      </m:r>
                      <m:r>
                        <a:rPr lang="es-ES" sz="1600" b="0" i="1" smtClean="0">
                          <a:latin typeface="Cambria Math" panose="02040503050406030204" pitchFamily="18" charset="0"/>
                        </a:rPr>
                        <m:t>.</m:t>
                      </m:r>
                      <m:r>
                        <a:rPr lang="es-ES" sz="1600" b="0" i="1" smtClean="0">
                          <a:latin typeface="Cambria Math" panose="02040503050406030204" pitchFamily="18" charset="0"/>
                        </a:rPr>
                        <m:t>5</m:t>
                      </m:r>
                      <m:r>
                        <a:rPr lang="es-ES" sz="1600" b="0" i="1" smtClean="0">
                          <a:latin typeface="Cambria Math" panose="02040503050406030204" pitchFamily="18" charset="0"/>
                        </a:rPr>
                        <m:t>=</m:t>
                      </m:r>
                      <m:r>
                        <a:rPr lang="es-ES" sz="1600" b="0" i="1" smtClean="0">
                          <a:latin typeface="Cambria Math" panose="02040503050406030204" pitchFamily="18" charset="0"/>
                        </a:rPr>
                        <m:t>1</m:t>
                      </m:r>
                      <m:r>
                        <a:rPr lang="es-ES" sz="1600" b="0" i="1" smtClean="0">
                          <a:latin typeface="Cambria Math" panose="02040503050406030204" pitchFamily="18" charset="0"/>
                        </a:rPr>
                        <m:t>.</m:t>
                      </m:r>
                      <m:r>
                        <a:rPr lang="es-ES" sz="1600" b="0" i="1" smtClean="0">
                          <a:latin typeface="Cambria Math" panose="02040503050406030204" pitchFamily="18" charset="0"/>
                        </a:rPr>
                        <m:t>5</m:t>
                      </m:r>
                      <m:r>
                        <a:rPr lang="es-ES" sz="1600" b="0" i="1" smtClean="0">
                          <a:latin typeface="Cambria Math" panose="02040503050406030204" pitchFamily="18" charset="0"/>
                        </a:rPr>
                        <m:t> </m:t>
                      </m:r>
                      <m:r>
                        <a:rPr lang="es-ES" sz="1600" b="0" i="1" smtClean="0">
                          <a:latin typeface="Cambria Math" panose="02040503050406030204" pitchFamily="18" charset="0"/>
                        </a:rPr>
                        <m:t>𝐴</m:t>
                      </m:r>
                    </m:oMath>
                  </m:oMathPara>
                </a14:m>
                <a:endParaRPr lang="es-ES" sz="1600" b="0" i="1" dirty="0">
                  <a:latin typeface="Cambria Math" panose="02040503050406030204" pitchFamily="18" charset="0"/>
                </a:endParaRPr>
              </a:p>
            </p:txBody>
          </p:sp>
        </mc:Choice>
        <mc:Fallback xmlns="">
          <p:sp>
            <p:nvSpPr>
              <p:cNvPr id="37" name="CuadroTexto 36">
                <a:extLst>
                  <a:ext uri="{FF2B5EF4-FFF2-40B4-BE49-F238E27FC236}">
                    <a16:creationId xmlns:a16="http://schemas.microsoft.com/office/drawing/2014/main" id="{B12731C5-7251-499A-A55D-DF18473393F6}"/>
                  </a:ext>
                </a:extLst>
              </p:cNvPr>
              <p:cNvSpPr txBox="1">
                <a:spLocks noRot="1" noChangeAspect="1" noMove="1" noResize="1" noEditPoints="1" noAdjustHandles="1" noChangeArrowheads="1" noChangeShapeType="1" noTextEdit="1"/>
              </p:cNvSpPr>
              <p:nvPr/>
            </p:nvSpPr>
            <p:spPr>
              <a:xfrm>
                <a:off x="3374360" y="4591584"/>
                <a:ext cx="5236239" cy="708848"/>
              </a:xfrm>
              <a:prstGeom prst="rect">
                <a:avLst/>
              </a:prstGeom>
              <a:blipFill>
                <a:blip r:embed="rId2"/>
                <a:stretch>
                  <a:fillRect/>
                </a:stretch>
              </a:blipFill>
            </p:spPr>
            <p:txBody>
              <a:bodyPr/>
              <a:lstStyle/>
              <a:p>
                <a:r>
                  <a:rPr lang="es-ES">
                    <a:noFill/>
                  </a:rPr>
                  <a:t> </a:t>
                </a:r>
              </a:p>
            </p:txBody>
          </p:sp>
        </mc:Fallback>
      </mc:AlternateContent>
      <p:pic>
        <p:nvPicPr>
          <p:cNvPr id="5" name="Imagen 4">
            <a:extLst>
              <a:ext uri="{FF2B5EF4-FFF2-40B4-BE49-F238E27FC236}">
                <a16:creationId xmlns:a16="http://schemas.microsoft.com/office/drawing/2014/main" id="{70276606-CFC0-4338-A3ED-0F21AA364D95}"/>
              </a:ext>
            </a:extLst>
          </p:cNvPr>
          <p:cNvPicPr>
            <a:picLocks noChangeAspect="1"/>
          </p:cNvPicPr>
          <p:nvPr/>
        </p:nvPicPr>
        <p:blipFill>
          <a:blip r:embed="rId3"/>
          <a:stretch>
            <a:fillRect/>
          </a:stretch>
        </p:blipFill>
        <p:spPr>
          <a:xfrm>
            <a:off x="0" y="1384014"/>
            <a:ext cx="2262607" cy="1179255"/>
          </a:xfrm>
          <a:prstGeom prst="rect">
            <a:avLst/>
          </a:prstGeom>
        </p:spPr>
      </p:pic>
      <p:sp>
        <p:nvSpPr>
          <p:cNvPr id="6" name="Rectángulo 5">
            <a:extLst>
              <a:ext uri="{FF2B5EF4-FFF2-40B4-BE49-F238E27FC236}">
                <a16:creationId xmlns:a16="http://schemas.microsoft.com/office/drawing/2014/main" id="{20E146D8-0B7B-46EC-8D0A-611C0CE01A4F}"/>
              </a:ext>
            </a:extLst>
          </p:cNvPr>
          <p:cNvSpPr/>
          <p:nvPr/>
        </p:nvSpPr>
        <p:spPr>
          <a:xfrm>
            <a:off x="2773052" y="1314669"/>
            <a:ext cx="6445795" cy="523220"/>
          </a:xfrm>
          <a:prstGeom prst="rect">
            <a:avLst/>
          </a:prstGeom>
        </p:spPr>
        <p:txBody>
          <a:bodyPr wrap="square">
            <a:spAutoFit/>
          </a:bodyPr>
          <a:lstStyle/>
          <a:p>
            <a:r>
              <a:rPr lang="es-ES" sz="1400" dirty="0"/>
              <a:t>3. Usando el teorema de </a:t>
            </a:r>
            <a:r>
              <a:rPr lang="es-ES" sz="1400" dirty="0" err="1"/>
              <a:t>Thevenin</a:t>
            </a:r>
            <a:endParaRPr lang="es-ES" sz="1400" dirty="0"/>
          </a:p>
          <a:p>
            <a:r>
              <a:rPr lang="es-ES" sz="1400" dirty="0"/>
              <a:t>4. Usando el teorema de Norton</a:t>
            </a:r>
          </a:p>
        </p:txBody>
      </p:sp>
      <p:sp>
        <p:nvSpPr>
          <p:cNvPr id="14" name="Rectángulo 13">
            <a:extLst>
              <a:ext uri="{FF2B5EF4-FFF2-40B4-BE49-F238E27FC236}">
                <a16:creationId xmlns:a16="http://schemas.microsoft.com/office/drawing/2014/main" id="{8F02A58B-F129-4E83-B925-42697A25FD83}"/>
              </a:ext>
            </a:extLst>
          </p:cNvPr>
          <p:cNvSpPr/>
          <p:nvPr/>
        </p:nvSpPr>
        <p:spPr>
          <a:xfrm>
            <a:off x="305415" y="2765541"/>
            <a:ext cx="1134765" cy="307777"/>
          </a:xfrm>
          <a:prstGeom prst="rect">
            <a:avLst/>
          </a:prstGeom>
        </p:spPr>
        <p:txBody>
          <a:bodyPr wrap="square">
            <a:spAutoFit/>
          </a:bodyPr>
          <a:lstStyle/>
          <a:p>
            <a:r>
              <a:rPr lang="es-ES" sz="1400" dirty="0"/>
              <a:t>Desde R1:</a:t>
            </a:r>
          </a:p>
        </p:txBody>
      </p:sp>
      <mc:AlternateContent xmlns:mc="http://schemas.openxmlformats.org/markup-compatibility/2006" xmlns:a14="http://schemas.microsoft.com/office/drawing/2010/main">
        <mc:Choice Requires="a14">
          <p:sp>
            <p:nvSpPr>
              <p:cNvPr id="40" name="CuadroTexto 39">
                <a:extLst>
                  <a:ext uri="{FF2B5EF4-FFF2-40B4-BE49-F238E27FC236}">
                    <a16:creationId xmlns:a16="http://schemas.microsoft.com/office/drawing/2014/main" id="{8F220AF8-2B28-410F-8D1B-6F70B2845EF8}"/>
                  </a:ext>
                </a:extLst>
              </p:cNvPr>
              <p:cNvSpPr txBox="1"/>
              <p:nvPr/>
            </p:nvSpPr>
            <p:spPr>
              <a:xfrm>
                <a:off x="2613550" y="3065345"/>
                <a:ext cx="5416160" cy="49244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i="1">
                              <a:latin typeface="Cambria Math" panose="02040503050406030204" pitchFamily="18" charset="0"/>
                            </a:rPr>
                            <m:t>𝑉</m:t>
                          </m:r>
                        </m:e>
                        <m:sub>
                          <m:r>
                            <a:rPr lang="es-ES" sz="1600" b="0" i="1" smtClean="0">
                              <a:latin typeface="Cambria Math" panose="02040503050406030204" pitchFamily="18" charset="0"/>
                            </a:rPr>
                            <m:t>𝑂𝐶</m:t>
                          </m:r>
                        </m:sub>
                      </m:sSub>
                      <m:r>
                        <a:rPr lang="es-ES" sz="1600" b="0" i="1" smtClean="0">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𝑉</m:t>
                          </m:r>
                        </m:e>
                        <m:sub>
                          <m:r>
                            <a:rPr lang="es-ES" sz="1600" i="1">
                              <a:latin typeface="Cambria Math" panose="02040503050406030204" pitchFamily="18" charset="0"/>
                            </a:rPr>
                            <m:t>𝐴𝐵</m:t>
                          </m:r>
                        </m:sub>
                      </m:sSub>
                      <m:r>
                        <a:rPr lang="es-ES" sz="1600" b="0" i="1" smtClean="0">
                          <a:latin typeface="Cambria Math" panose="02040503050406030204" pitchFamily="18" charset="0"/>
                        </a:rPr>
                        <m:t>; </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𝐴</m:t>
                          </m:r>
                        </m:sub>
                      </m:sSub>
                      <m:r>
                        <a:rPr lang="es-ES" sz="1600" b="0" i="1" smtClean="0">
                          <a:latin typeface="Cambria Math" panose="02040503050406030204" pitchFamily="18" charset="0"/>
                        </a:rPr>
                        <m:t>=</m:t>
                      </m:r>
                      <m:r>
                        <a:rPr lang="es-ES" sz="1600" b="0" i="1" smtClean="0">
                          <a:latin typeface="Cambria Math" panose="02040503050406030204" pitchFamily="18" charset="0"/>
                        </a:rPr>
                        <m:t>12</m:t>
                      </m:r>
                      <m:r>
                        <a:rPr lang="es-ES" sz="1600" b="0" i="1" smtClean="0">
                          <a:latin typeface="Cambria Math" panose="02040503050406030204" pitchFamily="18" charset="0"/>
                        </a:rPr>
                        <m:t> </m:t>
                      </m:r>
                      <m:r>
                        <a:rPr lang="es-ES" sz="1600" b="0" i="1" smtClean="0">
                          <a:latin typeface="Cambria Math" panose="02040503050406030204" pitchFamily="18" charset="0"/>
                        </a:rPr>
                        <m:t>𝑉</m:t>
                      </m:r>
                    </m:oMath>
                  </m:oMathPara>
                </a14:m>
                <a:endParaRPr lang="es-ES" sz="16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sz="1600" i="1">
                              <a:latin typeface="Cambria Math" panose="02040503050406030204" pitchFamily="18" charset="0"/>
                            </a:rPr>
                          </m:ctrlPr>
                        </m:sSubPr>
                        <m:e>
                          <m:r>
                            <a:rPr lang="es-ES" sz="1600" i="1">
                              <a:latin typeface="Cambria Math" panose="02040503050406030204" pitchFamily="18" charset="0"/>
                            </a:rPr>
                            <m:t>𝑉</m:t>
                          </m:r>
                        </m:e>
                        <m:sub>
                          <m:r>
                            <a:rPr lang="es-ES" sz="1600" i="1">
                              <a:latin typeface="Cambria Math" panose="02040503050406030204" pitchFamily="18" charset="0"/>
                            </a:rPr>
                            <m:t>𝐵</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𝑅</m:t>
                          </m:r>
                          <m:r>
                            <a:rPr lang="es-ES" sz="1600" b="0" i="1" smtClean="0">
                              <a:latin typeface="Cambria Math" panose="02040503050406030204" pitchFamily="18" charset="0"/>
                            </a:rPr>
                            <m:t>2</m:t>
                          </m:r>
                        </m:sub>
                      </m:sSub>
                      <m:r>
                        <a:rPr lang="es-ES" sz="1600" b="0" i="1" smtClean="0">
                          <a:latin typeface="Cambria Math" panose="02040503050406030204" pitchFamily="18" charset="0"/>
                        </a:rPr>
                        <m:t>=</m:t>
                      </m:r>
                      <m:r>
                        <a:rPr lang="es-ES" sz="1600" b="0" i="1" smtClean="0">
                          <a:latin typeface="Cambria Math" panose="02040503050406030204" pitchFamily="18" charset="0"/>
                        </a:rPr>
                        <m:t>0</m:t>
                      </m:r>
                      <m:r>
                        <a:rPr lang="es-ES" sz="1600" b="0" i="1" smtClean="0">
                          <a:latin typeface="Cambria Math" panose="02040503050406030204" pitchFamily="18" charset="0"/>
                        </a:rPr>
                        <m:t>.</m:t>
                      </m:r>
                      <m:r>
                        <a:rPr lang="es-ES" sz="1600" b="0" i="1" smtClean="0">
                          <a:latin typeface="Cambria Math" panose="02040503050406030204" pitchFamily="18" charset="0"/>
                        </a:rPr>
                        <m:t>5</m:t>
                      </m:r>
                      <m:r>
                        <a:rPr lang="es-ES" sz="1600" b="0" i="1" smtClean="0">
                          <a:latin typeface="Cambria Math" panose="02040503050406030204" pitchFamily="18" charset="0"/>
                        </a:rPr>
                        <m:t>∗</m:t>
                      </m:r>
                      <m:r>
                        <a:rPr lang="es-ES" sz="1600" b="0" i="1" smtClean="0">
                          <a:latin typeface="Cambria Math" panose="02040503050406030204" pitchFamily="18" charset="0"/>
                        </a:rPr>
                        <m:t>6</m:t>
                      </m:r>
                      <m:r>
                        <a:rPr lang="es-ES" sz="1600" b="0" i="1" smtClean="0">
                          <a:latin typeface="Cambria Math" panose="02040503050406030204" pitchFamily="18" charset="0"/>
                        </a:rPr>
                        <m:t>=</m:t>
                      </m:r>
                      <m:r>
                        <a:rPr lang="es-ES" sz="1600" b="0" i="1" smtClean="0">
                          <a:latin typeface="Cambria Math" panose="02040503050406030204" pitchFamily="18" charset="0"/>
                        </a:rPr>
                        <m:t>3</m:t>
                      </m:r>
                      <m:r>
                        <a:rPr lang="es-ES" sz="1600" b="0" i="1" smtClean="0">
                          <a:latin typeface="Cambria Math" panose="02040503050406030204" pitchFamily="18" charset="0"/>
                        </a:rPr>
                        <m:t> </m:t>
                      </m:r>
                      <m:r>
                        <a:rPr lang="es-ES" sz="1600" b="0" i="1" smtClean="0">
                          <a:latin typeface="Cambria Math" panose="02040503050406030204" pitchFamily="18" charset="0"/>
                        </a:rPr>
                        <m:t>𝑉</m:t>
                      </m:r>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𝑂𝐶</m:t>
                          </m:r>
                        </m:sub>
                      </m:sSub>
                      <m:r>
                        <a:rPr lang="es-ES" sz="1600" b="0" i="1" smtClean="0">
                          <a:latin typeface="Cambria Math" panose="02040503050406030204" pitchFamily="18" charset="0"/>
                        </a:rPr>
                        <m:t>=</m:t>
                      </m:r>
                      <m:r>
                        <a:rPr lang="es-ES" sz="1600" b="0" i="1" smtClean="0">
                          <a:latin typeface="Cambria Math" panose="02040503050406030204" pitchFamily="18" charset="0"/>
                        </a:rPr>
                        <m:t>12</m:t>
                      </m:r>
                      <m:r>
                        <a:rPr lang="es-ES" sz="1600" b="0" i="1" smtClean="0">
                          <a:latin typeface="Cambria Math" panose="02040503050406030204" pitchFamily="18" charset="0"/>
                        </a:rPr>
                        <m:t>−</m:t>
                      </m:r>
                      <m:r>
                        <a:rPr lang="es-ES" sz="1600" b="0" i="1" smtClean="0">
                          <a:latin typeface="Cambria Math" panose="02040503050406030204" pitchFamily="18" charset="0"/>
                        </a:rPr>
                        <m:t>3</m:t>
                      </m:r>
                      <m:r>
                        <a:rPr lang="es-ES" sz="1600" b="0" i="1" smtClean="0">
                          <a:latin typeface="Cambria Math" panose="02040503050406030204" pitchFamily="18" charset="0"/>
                        </a:rPr>
                        <m:t>=</m:t>
                      </m:r>
                      <m:r>
                        <a:rPr lang="es-ES" sz="1600" b="0" i="1" smtClean="0">
                          <a:latin typeface="Cambria Math" panose="02040503050406030204" pitchFamily="18" charset="0"/>
                        </a:rPr>
                        <m:t>9</m:t>
                      </m:r>
                      <m:r>
                        <a:rPr lang="es-ES" sz="1600" b="0" i="1" smtClean="0">
                          <a:latin typeface="Cambria Math" panose="02040503050406030204" pitchFamily="18" charset="0"/>
                        </a:rPr>
                        <m:t>𝑉</m:t>
                      </m:r>
                    </m:oMath>
                  </m:oMathPara>
                </a14:m>
                <a:endParaRPr lang="es-ES" sz="1600" b="0" i="1" dirty="0">
                  <a:latin typeface="Cambria Math" panose="02040503050406030204" pitchFamily="18" charset="0"/>
                </a:endParaRPr>
              </a:p>
            </p:txBody>
          </p:sp>
        </mc:Choice>
        <mc:Fallback xmlns="">
          <p:sp>
            <p:nvSpPr>
              <p:cNvPr id="40" name="CuadroTexto 39">
                <a:extLst>
                  <a:ext uri="{FF2B5EF4-FFF2-40B4-BE49-F238E27FC236}">
                    <a16:creationId xmlns:a16="http://schemas.microsoft.com/office/drawing/2014/main" id="{8F220AF8-2B28-410F-8D1B-6F70B2845EF8}"/>
                  </a:ext>
                </a:extLst>
              </p:cNvPr>
              <p:cNvSpPr txBox="1">
                <a:spLocks noRot="1" noChangeAspect="1" noMove="1" noResize="1" noEditPoints="1" noAdjustHandles="1" noChangeArrowheads="1" noChangeShapeType="1" noTextEdit="1"/>
              </p:cNvSpPr>
              <p:nvPr/>
            </p:nvSpPr>
            <p:spPr>
              <a:xfrm>
                <a:off x="2613550" y="3065345"/>
                <a:ext cx="5416160" cy="492443"/>
              </a:xfrm>
              <a:prstGeom prst="rect">
                <a:avLst/>
              </a:prstGeom>
              <a:blipFill>
                <a:blip r:embed="rId4"/>
                <a:stretch>
                  <a:fillRect b="-7407"/>
                </a:stretch>
              </a:blipFill>
            </p:spPr>
            <p:txBody>
              <a:bodyPr/>
              <a:lstStyle/>
              <a:p>
                <a:r>
                  <a:rPr lang="es-ES">
                    <a:noFill/>
                  </a:rPr>
                  <a:t> </a:t>
                </a:r>
              </a:p>
            </p:txBody>
          </p:sp>
        </mc:Fallback>
      </mc:AlternateContent>
      <p:pic>
        <p:nvPicPr>
          <p:cNvPr id="2" name="Imagen 1">
            <a:extLst>
              <a:ext uri="{FF2B5EF4-FFF2-40B4-BE49-F238E27FC236}">
                <a16:creationId xmlns:a16="http://schemas.microsoft.com/office/drawing/2014/main" id="{6881FED2-3B98-41B2-92D9-C06C86DDC8BD}"/>
              </a:ext>
            </a:extLst>
          </p:cNvPr>
          <p:cNvPicPr>
            <a:picLocks noChangeAspect="1"/>
          </p:cNvPicPr>
          <p:nvPr/>
        </p:nvPicPr>
        <p:blipFill>
          <a:blip r:embed="rId5"/>
          <a:stretch>
            <a:fillRect/>
          </a:stretch>
        </p:blipFill>
        <p:spPr>
          <a:xfrm>
            <a:off x="305415" y="3165535"/>
            <a:ext cx="2189248" cy="1006702"/>
          </a:xfrm>
          <a:prstGeom prst="rect">
            <a:avLst/>
          </a:prstGeom>
        </p:spPr>
      </p:pic>
      <p:sp>
        <p:nvSpPr>
          <p:cNvPr id="3" name="CuadroTexto 2">
            <a:extLst>
              <a:ext uri="{FF2B5EF4-FFF2-40B4-BE49-F238E27FC236}">
                <a16:creationId xmlns:a16="http://schemas.microsoft.com/office/drawing/2014/main" id="{2BD83680-88F1-4367-8F23-211A49482E24}"/>
              </a:ext>
            </a:extLst>
          </p:cNvPr>
          <p:cNvSpPr txBox="1"/>
          <p:nvPr/>
        </p:nvSpPr>
        <p:spPr>
          <a:xfrm>
            <a:off x="305415" y="3090924"/>
            <a:ext cx="304892" cy="307777"/>
          </a:xfrm>
          <a:prstGeom prst="rect">
            <a:avLst/>
          </a:prstGeom>
          <a:noFill/>
        </p:spPr>
        <p:txBody>
          <a:bodyPr wrap="none" rtlCol="0">
            <a:spAutoFit/>
          </a:bodyPr>
          <a:lstStyle/>
          <a:p>
            <a:r>
              <a:rPr lang="es-ES" sz="1400" dirty="0"/>
              <a:t>A</a:t>
            </a:r>
          </a:p>
        </p:txBody>
      </p:sp>
      <p:sp>
        <p:nvSpPr>
          <p:cNvPr id="38" name="CuadroTexto 37">
            <a:extLst>
              <a:ext uri="{FF2B5EF4-FFF2-40B4-BE49-F238E27FC236}">
                <a16:creationId xmlns:a16="http://schemas.microsoft.com/office/drawing/2014/main" id="{64EBC72A-F315-424D-AF79-10D2C46FC020}"/>
              </a:ext>
            </a:extLst>
          </p:cNvPr>
          <p:cNvSpPr txBox="1"/>
          <p:nvPr/>
        </p:nvSpPr>
        <p:spPr>
          <a:xfrm>
            <a:off x="1400039" y="3080997"/>
            <a:ext cx="304892" cy="307777"/>
          </a:xfrm>
          <a:prstGeom prst="rect">
            <a:avLst/>
          </a:prstGeom>
          <a:noFill/>
        </p:spPr>
        <p:txBody>
          <a:bodyPr wrap="none" rtlCol="0">
            <a:spAutoFit/>
          </a:bodyPr>
          <a:lstStyle/>
          <a:p>
            <a:r>
              <a:rPr lang="es-ES" sz="1400" dirty="0"/>
              <a:t>B</a:t>
            </a:r>
          </a:p>
        </p:txBody>
      </p:sp>
      <p:sp>
        <p:nvSpPr>
          <p:cNvPr id="49" name="Rectángulo 48">
            <a:extLst>
              <a:ext uri="{FF2B5EF4-FFF2-40B4-BE49-F238E27FC236}">
                <a16:creationId xmlns:a16="http://schemas.microsoft.com/office/drawing/2014/main" id="{C1D5429C-A9EC-42C4-AF3F-B16572D09B58}"/>
              </a:ext>
            </a:extLst>
          </p:cNvPr>
          <p:cNvSpPr/>
          <p:nvPr/>
        </p:nvSpPr>
        <p:spPr>
          <a:xfrm>
            <a:off x="371760" y="4155707"/>
            <a:ext cx="8238840" cy="307777"/>
          </a:xfrm>
          <a:prstGeom prst="rect">
            <a:avLst/>
          </a:prstGeom>
        </p:spPr>
        <p:txBody>
          <a:bodyPr wrap="square">
            <a:spAutoFit/>
          </a:bodyPr>
          <a:lstStyle/>
          <a:p>
            <a:r>
              <a:rPr lang="es-ES" sz="1400" dirty="0"/>
              <a:t>Para obtener </a:t>
            </a:r>
            <a:r>
              <a:rPr lang="es-ES" sz="1400" dirty="0" err="1"/>
              <a:t>Isc</a:t>
            </a:r>
            <a:r>
              <a:rPr lang="es-ES" sz="1400" dirty="0"/>
              <a:t>, cortocircuitamos entre AB y calculamos la corriente que va de A </a:t>
            </a:r>
            <a:r>
              <a:rPr lang="es-ES" sz="1400" dirty="0">
                <a:sym typeface="Wingdings" panose="05000000000000000000" pitchFamily="2" charset="2"/>
              </a:rPr>
              <a:t>B:</a:t>
            </a:r>
            <a:endParaRPr lang="es-ES" sz="1400" dirty="0"/>
          </a:p>
        </p:txBody>
      </p:sp>
      <p:pic>
        <p:nvPicPr>
          <p:cNvPr id="7" name="Imagen 6">
            <a:extLst>
              <a:ext uri="{FF2B5EF4-FFF2-40B4-BE49-F238E27FC236}">
                <a16:creationId xmlns:a16="http://schemas.microsoft.com/office/drawing/2014/main" id="{0F17599D-C526-47B8-89BC-CA57FB35817D}"/>
              </a:ext>
            </a:extLst>
          </p:cNvPr>
          <p:cNvPicPr>
            <a:picLocks noChangeAspect="1"/>
          </p:cNvPicPr>
          <p:nvPr/>
        </p:nvPicPr>
        <p:blipFill>
          <a:blip r:embed="rId6"/>
          <a:stretch>
            <a:fillRect/>
          </a:stretch>
        </p:blipFill>
        <p:spPr>
          <a:xfrm>
            <a:off x="305415" y="4433111"/>
            <a:ext cx="2981709" cy="1223265"/>
          </a:xfrm>
          <a:prstGeom prst="rect">
            <a:avLst/>
          </a:prstGeom>
        </p:spPr>
      </p:pic>
      <p:cxnSp>
        <p:nvCxnSpPr>
          <p:cNvPr id="9" name="Conector recto de flecha 8">
            <a:extLst>
              <a:ext uri="{FF2B5EF4-FFF2-40B4-BE49-F238E27FC236}">
                <a16:creationId xmlns:a16="http://schemas.microsoft.com/office/drawing/2014/main" id="{1FFB477A-8634-4A85-991B-A17B9AF2A46E}"/>
              </a:ext>
            </a:extLst>
          </p:cNvPr>
          <p:cNvCxnSpPr/>
          <p:nvPr/>
        </p:nvCxnSpPr>
        <p:spPr>
          <a:xfrm>
            <a:off x="872797" y="4610100"/>
            <a:ext cx="8321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Conector recto de flecha 51">
            <a:extLst>
              <a:ext uri="{FF2B5EF4-FFF2-40B4-BE49-F238E27FC236}">
                <a16:creationId xmlns:a16="http://schemas.microsoft.com/office/drawing/2014/main" id="{5FDA3DBC-E766-4F99-ACB9-B315C0B3BF87}"/>
              </a:ext>
            </a:extLst>
          </p:cNvPr>
          <p:cNvCxnSpPr>
            <a:cxnSpLocks/>
          </p:cNvCxnSpPr>
          <p:nvPr/>
        </p:nvCxnSpPr>
        <p:spPr>
          <a:xfrm>
            <a:off x="1887709" y="4823781"/>
            <a:ext cx="0" cy="441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CuadroTexto 54">
            <a:extLst>
              <a:ext uri="{FF2B5EF4-FFF2-40B4-BE49-F238E27FC236}">
                <a16:creationId xmlns:a16="http://schemas.microsoft.com/office/drawing/2014/main" id="{65476639-01F6-4ACF-89E5-21442E35CA6C}"/>
              </a:ext>
            </a:extLst>
          </p:cNvPr>
          <p:cNvSpPr txBox="1"/>
          <p:nvPr/>
        </p:nvSpPr>
        <p:spPr>
          <a:xfrm>
            <a:off x="1095147" y="4591584"/>
            <a:ext cx="413896" cy="307777"/>
          </a:xfrm>
          <a:prstGeom prst="rect">
            <a:avLst/>
          </a:prstGeom>
          <a:noFill/>
        </p:spPr>
        <p:txBody>
          <a:bodyPr wrap="none" rtlCol="0">
            <a:spAutoFit/>
          </a:bodyPr>
          <a:lstStyle/>
          <a:p>
            <a:r>
              <a:rPr lang="es-ES" sz="1400" dirty="0" err="1"/>
              <a:t>Isc</a:t>
            </a:r>
            <a:endParaRPr lang="es-ES" sz="1400" dirty="0"/>
          </a:p>
        </p:txBody>
      </p:sp>
      <p:sp>
        <p:nvSpPr>
          <p:cNvPr id="56" name="CuadroTexto 55">
            <a:extLst>
              <a:ext uri="{FF2B5EF4-FFF2-40B4-BE49-F238E27FC236}">
                <a16:creationId xmlns:a16="http://schemas.microsoft.com/office/drawing/2014/main" id="{59A45B1E-9B3A-4786-A422-BCA1735E5482}"/>
              </a:ext>
            </a:extLst>
          </p:cNvPr>
          <p:cNvSpPr txBox="1"/>
          <p:nvPr/>
        </p:nvSpPr>
        <p:spPr>
          <a:xfrm>
            <a:off x="1573350" y="4825461"/>
            <a:ext cx="333746" cy="307777"/>
          </a:xfrm>
          <a:prstGeom prst="rect">
            <a:avLst/>
          </a:prstGeom>
          <a:noFill/>
        </p:spPr>
        <p:txBody>
          <a:bodyPr wrap="none" rtlCol="0">
            <a:spAutoFit/>
          </a:bodyPr>
          <a:lstStyle/>
          <a:p>
            <a:r>
              <a:rPr lang="es-ES" sz="1400" dirty="0"/>
              <a:t>I2</a:t>
            </a:r>
          </a:p>
        </p:txBody>
      </p:sp>
      <mc:AlternateContent xmlns:mc="http://schemas.openxmlformats.org/markup-compatibility/2006" xmlns:a14="http://schemas.microsoft.com/office/drawing/2010/main">
        <mc:Choice Requires="a14">
          <p:sp>
            <p:nvSpPr>
              <p:cNvPr id="58" name="CuadroTexto 57">
                <a:extLst>
                  <a:ext uri="{FF2B5EF4-FFF2-40B4-BE49-F238E27FC236}">
                    <a16:creationId xmlns:a16="http://schemas.microsoft.com/office/drawing/2014/main" id="{A8DF6AB4-5C56-4E43-8A15-0D8E7253972C}"/>
                  </a:ext>
                </a:extLst>
              </p:cNvPr>
              <p:cNvSpPr txBox="1"/>
              <p:nvPr/>
            </p:nvSpPr>
            <p:spPr>
              <a:xfrm>
                <a:off x="3252940" y="5553932"/>
                <a:ext cx="2476479" cy="46108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i="1" smtClean="0">
                              <a:latin typeface="Cambria Math" panose="02040503050406030204" pitchFamily="18" charset="0"/>
                            </a:rPr>
                            <m:t>𝑅</m:t>
                          </m:r>
                        </m:e>
                        <m:sub>
                          <m:r>
                            <a:rPr lang="es-ES" sz="1600" b="0" i="1" smtClean="0">
                              <a:latin typeface="Cambria Math" panose="02040503050406030204" pitchFamily="18" charset="0"/>
                            </a:rPr>
                            <m:t>𝑡</m:t>
                          </m:r>
                          <m:r>
                            <a:rPr lang="es-ES" sz="1600" b="0" i="1" smtClean="0">
                              <a:latin typeface="Cambria Math" panose="02040503050406030204" pitchFamily="18" charset="0"/>
                            </a:rPr>
                            <m:t>h</m:t>
                          </m:r>
                        </m:sub>
                      </m:sSub>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𝑂𝐶</m:t>
                              </m:r>
                            </m:sub>
                          </m:sSub>
                        </m:num>
                        <m:den>
                          <m:r>
                            <a:rPr lang="es-ES" sz="1600" b="0" i="1" smtClean="0">
                              <a:latin typeface="Cambria Math" panose="02040503050406030204" pitchFamily="18" charset="0"/>
                            </a:rPr>
                            <m:t>𝐼𝑠𝑐</m:t>
                          </m:r>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9</m:t>
                          </m:r>
                        </m:num>
                        <m:den>
                          <m:r>
                            <a:rPr lang="es-ES" sz="1600" b="0" i="1" smtClean="0">
                              <a:latin typeface="Cambria Math" panose="02040503050406030204" pitchFamily="18" charset="0"/>
                            </a:rPr>
                            <m:t>1</m:t>
                          </m:r>
                          <m:r>
                            <a:rPr lang="es-ES" sz="1600" b="0" i="1" smtClean="0">
                              <a:latin typeface="Cambria Math" panose="02040503050406030204" pitchFamily="18" charset="0"/>
                            </a:rPr>
                            <m:t>.</m:t>
                          </m:r>
                          <m:r>
                            <a:rPr lang="es-ES" sz="1600" b="0" i="1" smtClean="0">
                              <a:latin typeface="Cambria Math" panose="02040503050406030204" pitchFamily="18" charset="0"/>
                            </a:rPr>
                            <m:t>5</m:t>
                          </m:r>
                        </m:den>
                      </m:f>
                      <m:r>
                        <a:rPr lang="es-ES" sz="1600" b="0" i="1" smtClean="0">
                          <a:latin typeface="Cambria Math" panose="02040503050406030204" pitchFamily="18" charset="0"/>
                        </a:rPr>
                        <m:t>=</m:t>
                      </m:r>
                      <m:r>
                        <a:rPr lang="es-ES" sz="1600" b="0" i="1" smtClean="0">
                          <a:latin typeface="Cambria Math" panose="02040503050406030204" pitchFamily="18" charset="0"/>
                        </a:rPr>
                        <m:t>6</m:t>
                      </m:r>
                      <m:r>
                        <m:rPr>
                          <m:sty m:val="p"/>
                        </m:rPr>
                        <a:rPr lang="el-GR" sz="1600" b="0" i="1" smtClean="0">
                          <a:latin typeface="Cambria Math" panose="02040503050406030204" pitchFamily="18" charset="0"/>
                          <a:ea typeface="Cambria Math" panose="02040503050406030204" pitchFamily="18" charset="0"/>
                        </a:rPr>
                        <m:t>Ω</m:t>
                      </m:r>
                      <m:r>
                        <a:rPr lang="es-ES" sz="1600" b="0" i="1" smtClean="0">
                          <a:latin typeface="Cambria Math" panose="02040503050406030204" pitchFamily="18" charset="0"/>
                        </a:rPr>
                        <m:t> </m:t>
                      </m:r>
                    </m:oMath>
                  </m:oMathPara>
                </a14:m>
                <a:endParaRPr lang="es-ES" sz="1600" b="0" i="1" dirty="0">
                  <a:latin typeface="Cambria Math" panose="02040503050406030204" pitchFamily="18" charset="0"/>
                </a:endParaRPr>
              </a:p>
            </p:txBody>
          </p:sp>
        </mc:Choice>
        <mc:Fallback xmlns="">
          <p:sp>
            <p:nvSpPr>
              <p:cNvPr id="58" name="CuadroTexto 57">
                <a:extLst>
                  <a:ext uri="{FF2B5EF4-FFF2-40B4-BE49-F238E27FC236}">
                    <a16:creationId xmlns:a16="http://schemas.microsoft.com/office/drawing/2014/main" id="{A8DF6AB4-5C56-4E43-8A15-0D8E7253972C}"/>
                  </a:ext>
                </a:extLst>
              </p:cNvPr>
              <p:cNvSpPr txBox="1">
                <a:spLocks noRot="1" noChangeAspect="1" noMove="1" noResize="1" noEditPoints="1" noAdjustHandles="1" noChangeArrowheads="1" noChangeShapeType="1" noTextEdit="1"/>
              </p:cNvSpPr>
              <p:nvPr/>
            </p:nvSpPr>
            <p:spPr>
              <a:xfrm>
                <a:off x="3252940" y="5553932"/>
                <a:ext cx="2476479" cy="461088"/>
              </a:xfrm>
              <a:prstGeom prst="rect">
                <a:avLst/>
              </a:prstGeom>
              <a:blipFill>
                <a:blip r:embed="rId7"/>
                <a:stretch>
                  <a:fillRect/>
                </a:stretch>
              </a:blipFill>
            </p:spPr>
            <p:txBody>
              <a:bodyPr/>
              <a:lstStyle/>
              <a:p>
                <a:r>
                  <a:rPr lang="es-ES">
                    <a:noFill/>
                  </a:rPr>
                  <a:t> </a:t>
                </a:r>
              </a:p>
            </p:txBody>
          </p:sp>
        </mc:Fallback>
      </mc:AlternateContent>
      <p:sp>
        <p:nvSpPr>
          <p:cNvPr id="23" name="Marcador de número de diapositiva 1">
            <a:extLst>
              <a:ext uri="{FF2B5EF4-FFF2-40B4-BE49-F238E27FC236}">
                <a16:creationId xmlns:a16="http://schemas.microsoft.com/office/drawing/2014/main" id="{4DAEF274-73CA-4951-B864-F9A75C6D482B}"/>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34</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7086711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15F7BC9-D98A-4B69-8B28-0271D0B298CA}"/>
              </a:ext>
            </a:extLst>
          </p:cNvPr>
          <p:cNvSpPr/>
          <p:nvPr/>
        </p:nvSpPr>
        <p:spPr>
          <a:xfrm>
            <a:off x="45720" y="762868"/>
            <a:ext cx="9014460" cy="307777"/>
          </a:xfrm>
          <a:prstGeom prst="rect">
            <a:avLst/>
          </a:prstGeom>
        </p:spPr>
        <p:txBody>
          <a:bodyPr wrap="square">
            <a:spAutoFit/>
          </a:bodyPr>
          <a:lstStyle/>
          <a:p>
            <a:r>
              <a:rPr lang="es-ES" sz="1400" b="1" dirty="0"/>
              <a:t>Problema 13.</a:t>
            </a:r>
            <a:endParaRPr lang="es-ES" sz="1400" dirty="0"/>
          </a:p>
        </p:txBody>
      </p:sp>
      <p:sp>
        <p:nvSpPr>
          <p:cNvPr id="31" name="Rectángulo 30">
            <a:extLst>
              <a:ext uri="{FF2B5EF4-FFF2-40B4-BE49-F238E27FC236}">
                <a16:creationId xmlns:a16="http://schemas.microsoft.com/office/drawing/2014/main" id="{17383201-BA63-4F30-B3A5-D6302C35CCB3}"/>
              </a:ext>
            </a:extLst>
          </p:cNvPr>
          <p:cNvSpPr/>
          <p:nvPr/>
        </p:nvSpPr>
        <p:spPr>
          <a:xfrm>
            <a:off x="2161484" y="1770479"/>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ángulo 31">
            <a:extLst>
              <a:ext uri="{FF2B5EF4-FFF2-40B4-BE49-F238E27FC236}">
                <a16:creationId xmlns:a16="http://schemas.microsoft.com/office/drawing/2014/main" id="{F6BB362A-BF08-4C3F-9792-FD1F05926003}"/>
              </a:ext>
            </a:extLst>
          </p:cNvPr>
          <p:cNvSpPr/>
          <p:nvPr/>
        </p:nvSpPr>
        <p:spPr>
          <a:xfrm>
            <a:off x="2801564" y="2270622"/>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ángulo 32">
            <a:extLst>
              <a:ext uri="{FF2B5EF4-FFF2-40B4-BE49-F238E27FC236}">
                <a16:creationId xmlns:a16="http://schemas.microsoft.com/office/drawing/2014/main" id="{497F4720-F07A-48AB-8DBD-9E824DE474D2}"/>
              </a:ext>
            </a:extLst>
          </p:cNvPr>
          <p:cNvSpPr/>
          <p:nvPr/>
        </p:nvSpPr>
        <p:spPr>
          <a:xfrm>
            <a:off x="2801564" y="2669606"/>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ángulo 33">
            <a:extLst>
              <a:ext uri="{FF2B5EF4-FFF2-40B4-BE49-F238E27FC236}">
                <a16:creationId xmlns:a16="http://schemas.microsoft.com/office/drawing/2014/main" id="{530BCFB4-1C4C-4D7E-A181-AEAF58B45C89}"/>
              </a:ext>
            </a:extLst>
          </p:cNvPr>
          <p:cNvSpPr/>
          <p:nvPr/>
        </p:nvSpPr>
        <p:spPr>
          <a:xfrm>
            <a:off x="2113539" y="2612641"/>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ángulo 28">
            <a:extLst>
              <a:ext uri="{FF2B5EF4-FFF2-40B4-BE49-F238E27FC236}">
                <a16:creationId xmlns:a16="http://schemas.microsoft.com/office/drawing/2014/main" id="{02D0474E-C8CB-4E8E-8422-86317678D76D}"/>
              </a:ext>
            </a:extLst>
          </p:cNvPr>
          <p:cNvSpPr/>
          <p:nvPr/>
        </p:nvSpPr>
        <p:spPr>
          <a:xfrm>
            <a:off x="305415" y="1118721"/>
            <a:ext cx="6576170" cy="307777"/>
          </a:xfrm>
          <a:prstGeom prst="rect">
            <a:avLst/>
          </a:prstGeom>
        </p:spPr>
        <p:txBody>
          <a:bodyPr wrap="square">
            <a:spAutoFit/>
          </a:bodyPr>
          <a:lstStyle/>
          <a:p>
            <a:pPr algn="just"/>
            <a:r>
              <a:rPr lang="es-ES" sz="1400" dirty="0"/>
              <a:t>Por lo tanto, los circuitos de Thévenin in Norton, vistos desde R1, son:</a:t>
            </a:r>
          </a:p>
        </p:txBody>
      </p:sp>
      <mc:AlternateContent xmlns:mc="http://schemas.openxmlformats.org/markup-compatibility/2006" xmlns:a14="http://schemas.microsoft.com/office/drawing/2010/main">
        <mc:Choice Requires="a14">
          <p:sp>
            <p:nvSpPr>
              <p:cNvPr id="40" name="CuadroTexto 39">
                <a:extLst>
                  <a:ext uri="{FF2B5EF4-FFF2-40B4-BE49-F238E27FC236}">
                    <a16:creationId xmlns:a16="http://schemas.microsoft.com/office/drawing/2014/main" id="{8F220AF8-2B28-410F-8D1B-6F70B2845EF8}"/>
                  </a:ext>
                </a:extLst>
              </p:cNvPr>
              <p:cNvSpPr txBox="1"/>
              <p:nvPr/>
            </p:nvSpPr>
            <p:spPr>
              <a:xfrm>
                <a:off x="2689327" y="3429000"/>
                <a:ext cx="5416160"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i="1" smtClean="0">
                              <a:latin typeface="Cambria Math" panose="02040503050406030204" pitchFamily="18" charset="0"/>
                            </a:rPr>
                            <m:t>𝑉</m:t>
                          </m:r>
                        </m:e>
                        <m:sub>
                          <m:r>
                            <a:rPr lang="es-ES" sz="1600" b="0" i="1" smtClean="0">
                              <a:latin typeface="Cambria Math" panose="02040503050406030204" pitchFamily="18" charset="0"/>
                            </a:rPr>
                            <m:t>𝑡h</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1</m:t>
                          </m:r>
                        </m:sub>
                      </m:sSub>
                      <m:d>
                        <m:dPr>
                          <m:ctrlPr>
                            <a:rPr lang="es-ES" sz="1600" b="0" i="1" smtClean="0">
                              <a:latin typeface="Cambria Math" panose="02040503050406030204" pitchFamily="18" charset="0"/>
                            </a:rPr>
                          </m:ctrlPr>
                        </m:dPr>
                        <m:e>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𝑡h</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1</m:t>
                              </m:r>
                            </m:sub>
                          </m:sSub>
                        </m:e>
                      </m:d>
                      <m:r>
                        <a:rPr lang="es-ES" sz="1600" b="0" i="1" smtClean="0">
                          <a:latin typeface="Cambria Math" panose="02040503050406030204" pitchFamily="18" charset="0"/>
                        </a:rPr>
                        <m:t>→9=</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1</m:t>
                          </m:r>
                        </m:sub>
                      </m:sSub>
                      <m:d>
                        <m:dPr>
                          <m:ctrlPr>
                            <a:rPr lang="es-ES" sz="1600" b="0" i="1" smtClean="0">
                              <a:latin typeface="Cambria Math" panose="02040503050406030204" pitchFamily="18" charset="0"/>
                            </a:rPr>
                          </m:ctrlPr>
                        </m:dPr>
                        <m:e>
                          <m:r>
                            <a:rPr lang="es-ES" sz="1600" b="0" i="1" smtClean="0">
                              <a:latin typeface="Cambria Math" panose="02040503050406030204" pitchFamily="18" charset="0"/>
                            </a:rPr>
                            <m:t>6+3</m:t>
                          </m:r>
                        </m:e>
                      </m:d>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1</m:t>
                          </m:r>
                        </m:sub>
                      </m:sSub>
                      <m:r>
                        <a:rPr lang="es-ES" sz="1600" b="0" i="1" smtClean="0">
                          <a:latin typeface="Cambria Math" panose="02040503050406030204" pitchFamily="18" charset="0"/>
                        </a:rPr>
                        <m:t>=1</m:t>
                      </m:r>
                      <m:r>
                        <a:rPr lang="es-ES" sz="1600" b="0" i="1" smtClean="0">
                          <a:latin typeface="Cambria Math" panose="02040503050406030204" pitchFamily="18" charset="0"/>
                        </a:rPr>
                        <m:t>𝐴</m:t>
                      </m:r>
                    </m:oMath>
                  </m:oMathPara>
                </a14:m>
                <a:endParaRPr lang="es-ES" sz="1600" b="0" i="1" dirty="0">
                  <a:latin typeface="Cambria Math" panose="02040503050406030204" pitchFamily="18" charset="0"/>
                </a:endParaRPr>
              </a:p>
            </p:txBody>
          </p:sp>
        </mc:Choice>
        <mc:Fallback xmlns="">
          <p:sp>
            <p:nvSpPr>
              <p:cNvPr id="40" name="CuadroTexto 39">
                <a:extLst>
                  <a:ext uri="{FF2B5EF4-FFF2-40B4-BE49-F238E27FC236}">
                    <a16:creationId xmlns:a16="http://schemas.microsoft.com/office/drawing/2014/main" id="{8F220AF8-2B28-410F-8D1B-6F70B2845EF8}"/>
                  </a:ext>
                </a:extLst>
              </p:cNvPr>
              <p:cNvSpPr txBox="1">
                <a:spLocks noRot="1" noChangeAspect="1" noMove="1" noResize="1" noEditPoints="1" noAdjustHandles="1" noChangeArrowheads="1" noChangeShapeType="1" noTextEdit="1"/>
              </p:cNvSpPr>
              <p:nvPr/>
            </p:nvSpPr>
            <p:spPr>
              <a:xfrm>
                <a:off x="2689327" y="3429000"/>
                <a:ext cx="5416160" cy="246221"/>
              </a:xfrm>
              <a:prstGeom prst="rect">
                <a:avLst/>
              </a:prstGeom>
              <a:blipFill>
                <a:blip r:embed="rId2"/>
                <a:stretch>
                  <a:fillRect b="-17500"/>
                </a:stretch>
              </a:blipFill>
            </p:spPr>
            <p:txBody>
              <a:bodyPr/>
              <a:lstStyle/>
              <a:p>
                <a:r>
                  <a:rPr lang="es-ES">
                    <a:noFill/>
                  </a:rPr>
                  <a:t> </a:t>
                </a:r>
              </a:p>
            </p:txBody>
          </p:sp>
        </mc:Fallback>
      </mc:AlternateContent>
      <p:pic>
        <p:nvPicPr>
          <p:cNvPr id="10" name="Imagen 9">
            <a:extLst>
              <a:ext uri="{FF2B5EF4-FFF2-40B4-BE49-F238E27FC236}">
                <a16:creationId xmlns:a16="http://schemas.microsoft.com/office/drawing/2014/main" id="{F42DC5A1-68CE-4ED3-B308-30AB1A6B837C}"/>
              </a:ext>
            </a:extLst>
          </p:cNvPr>
          <p:cNvPicPr>
            <a:picLocks noChangeAspect="1"/>
          </p:cNvPicPr>
          <p:nvPr/>
        </p:nvPicPr>
        <p:blipFill>
          <a:blip r:embed="rId3"/>
          <a:stretch>
            <a:fillRect/>
          </a:stretch>
        </p:blipFill>
        <p:spPr>
          <a:xfrm>
            <a:off x="1127962" y="3349775"/>
            <a:ext cx="1693366" cy="1325814"/>
          </a:xfrm>
          <a:prstGeom prst="rect">
            <a:avLst/>
          </a:prstGeom>
        </p:spPr>
      </p:pic>
      <p:grpSp>
        <p:nvGrpSpPr>
          <p:cNvPr id="15" name="Grupo 14">
            <a:extLst>
              <a:ext uri="{FF2B5EF4-FFF2-40B4-BE49-F238E27FC236}">
                <a16:creationId xmlns:a16="http://schemas.microsoft.com/office/drawing/2014/main" id="{3E6ACE60-7433-4982-AC3A-42F29654CB78}"/>
              </a:ext>
            </a:extLst>
          </p:cNvPr>
          <p:cNvGrpSpPr/>
          <p:nvPr/>
        </p:nvGrpSpPr>
        <p:grpSpPr>
          <a:xfrm>
            <a:off x="2600698" y="1555815"/>
            <a:ext cx="1952252" cy="1306450"/>
            <a:chOff x="2840728" y="1700763"/>
            <a:chExt cx="1952252" cy="1306450"/>
          </a:xfrm>
        </p:grpSpPr>
        <p:pic>
          <p:nvPicPr>
            <p:cNvPr id="11" name="Imagen 10">
              <a:extLst>
                <a:ext uri="{FF2B5EF4-FFF2-40B4-BE49-F238E27FC236}">
                  <a16:creationId xmlns:a16="http://schemas.microsoft.com/office/drawing/2014/main" id="{DC887FC2-161A-4EA7-9A9E-7213C37B2FC6}"/>
                </a:ext>
              </a:extLst>
            </p:cNvPr>
            <p:cNvPicPr>
              <a:picLocks noChangeAspect="1"/>
            </p:cNvPicPr>
            <p:nvPr/>
          </p:nvPicPr>
          <p:blipFill>
            <a:blip r:embed="rId4"/>
            <a:stretch>
              <a:fillRect/>
            </a:stretch>
          </p:blipFill>
          <p:spPr>
            <a:xfrm>
              <a:off x="2840728" y="1700763"/>
              <a:ext cx="1952252" cy="1306450"/>
            </a:xfrm>
            <a:prstGeom prst="rect">
              <a:avLst/>
            </a:prstGeom>
          </p:spPr>
        </p:pic>
        <p:cxnSp>
          <p:nvCxnSpPr>
            <p:cNvPr id="13" name="Conector recto 12">
              <a:extLst>
                <a:ext uri="{FF2B5EF4-FFF2-40B4-BE49-F238E27FC236}">
                  <a16:creationId xmlns:a16="http://schemas.microsoft.com/office/drawing/2014/main" id="{04D1A707-BBF8-4383-9807-BB0BC035B7B4}"/>
                </a:ext>
              </a:extLst>
            </p:cNvPr>
            <p:cNvCxnSpPr/>
            <p:nvPr/>
          </p:nvCxnSpPr>
          <p:spPr>
            <a:xfrm>
              <a:off x="4021931" y="1877216"/>
              <a:ext cx="435769" cy="0"/>
            </a:xfrm>
            <a:prstGeom prst="line">
              <a:avLst/>
            </a:prstGeom>
            <a:ln w="19050">
              <a:solidFill>
                <a:srgbClr val="D47D89"/>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FA29E59A-EB6C-4E50-9206-20F45AAB24AE}"/>
                </a:ext>
              </a:extLst>
            </p:cNvPr>
            <p:cNvCxnSpPr/>
            <p:nvPr/>
          </p:nvCxnSpPr>
          <p:spPr>
            <a:xfrm>
              <a:off x="3867150" y="2660082"/>
              <a:ext cx="435769" cy="0"/>
            </a:xfrm>
            <a:prstGeom prst="line">
              <a:avLst/>
            </a:prstGeom>
            <a:ln w="19050">
              <a:solidFill>
                <a:srgbClr val="D47D89"/>
              </a:solidFill>
            </a:ln>
          </p:spPr>
          <p:style>
            <a:lnRef idx="1">
              <a:schemeClr val="accent1"/>
            </a:lnRef>
            <a:fillRef idx="0">
              <a:schemeClr val="accent1"/>
            </a:fillRef>
            <a:effectRef idx="0">
              <a:schemeClr val="accent1"/>
            </a:effectRef>
            <a:fontRef idx="minor">
              <a:schemeClr val="tx1"/>
            </a:fontRef>
          </p:style>
        </p:cxnSp>
      </p:grpSp>
      <p:grpSp>
        <p:nvGrpSpPr>
          <p:cNvPr id="17" name="Grupo 16">
            <a:extLst>
              <a:ext uri="{FF2B5EF4-FFF2-40B4-BE49-F238E27FC236}">
                <a16:creationId xmlns:a16="http://schemas.microsoft.com/office/drawing/2014/main" id="{5CF37A4B-497C-4200-81AF-A07CC0CF4844}"/>
              </a:ext>
            </a:extLst>
          </p:cNvPr>
          <p:cNvGrpSpPr/>
          <p:nvPr/>
        </p:nvGrpSpPr>
        <p:grpSpPr>
          <a:xfrm>
            <a:off x="457226" y="1444876"/>
            <a:ext cx="1689737" cy="1451351"/>
            <a:chOff x="457226" y="1444876"/>
            <a:chExt cx="1689737" cy="1451351"/>
          </a:xfrm>
        </p:grpSpPr>
        <p:pic>
          <p:nvPicPr>
            <p:cNvPr id="8" name="Imagen 7">
              <a:extLst>
                <a:ext uri="{FF2B5EF4-FFF2-40B4-BE49-F238E27FC236}">
                  <a16:creationId xmlns:a16="http://schemas.microsoft.com/office/drawing/2014/main" id="{52D8E8C2-95DC-44B3-92F7-D721AAB58A21}"/>
                </a:ext>
              </a:extLst>
            </p:cNvPr>
            <p:cNvPicPr>
              <a:picLocks noChangeAspect="1"/>
            </p:cNvPicPr>
            <p:nvPr/>
          </p:nvPicPr>
          <p:blipFill>
            <a:blip r:embed="rId5"/>
            <a:stretch>
              <a:fillRect/>
            </a:stretch>
          </p:blipFill>
          <p:spPr>
            <a:xfrm>
              <a:off x="457226" y="1444876"/>
              <a:ext cx="1689737" cy="1451351"/>
            </a:xfrm>
            <a:prstGeom prst="rect">
              <a:avLst/>
            </a:prstGeom>
          </p:spPr>
        </p:pic>
        <p:cxnSp>
          <p:nvCxnSpPr>
            <p:cNvPr id="30" name="Conector recto 29">
              <a:extLst>
                <a:ext uri="{FF2B5EF4-FFF2-40B4-BE49-F238E27FC236}">
                  <a16:creationId xmlns:a16="http://schemas.microsoft.com/office/drawing/2014/main" id="{56F4C614-AAD8-4A00-8ADC-35A1665AD575}"/>
                </a:ext>
              </a:extLst>
            </p:cNvPr>
            <p:cNvCxnSpPr>
              <a:cxnSpLocks/>
            </p:cNvCxnSpPr>
            <p:nvPr/>
          </p:nvCxnSpPr>
          <p:spPr>
            <a:xfrm>
              <a:off x="760571" y="2513214"/>
              <a:ext cx="1146525" cy="0"/>
            </a:xfrm>
            <a:prstGeom prst="line">
              <a:avLst/>
            </a:prstGeom>
            <a:ln w="19050">
              <a:solidFill>
                <a:srgbClr val="D47D89"/>
              </a:solidFill>
            </a:ln>
          </p:spPr>
          <p:style>
            <a:lnRef idx="1">
              <a:schemeClr val="accent1"/>
            </a:lnRef>
            <a:fillRef idx="0">
              <a:schemeClr val="accent1"/>
            </a:fillRef>
            <a:effectRef idx="0">
              <a:schemeClr val="accent1"/>
            </a:effectRef>
            <a:fontRef idx="minor">
              <a:schemeClr val="tx1"/>
            </a:fontRef>
          </p:style>
        </p:cxnSp>
      </p:grpSp>
      <p:sp>
        <p:nvSpPr>
          <p:cNvPr id="18" name="CuadroTexto 17">
            <a:extLst>
              <a:ext uri="{FF2B5EF4-FFF2-40B4-BE49-F238E27FC236}">
                <a16:creationId xmlns:a16="http://schemas.microsoft.com/office/drawing/2014/main" id="{468A038E-BB19-4378-8883-4670ECA53BBD}"/>
              </a:ext>
            </a:extLst>
          </p:cNvPr>
          <p:cNvSpPr txBox="1"/>
          <p:nvPr/>
        </p:nvSpPr>
        <p:spPr>
          <a:xfrm>
            <a:off x="3247910" y="1853643"/>
            <a:ext cx="359394" cy="369332"/>
          </a:xfrm>
          <a:prstGeom prst="rect">
            <a:avLst/>
          </a:prstGeom>
          <a:solidFill>
            <a:schemeClr val="bg1"/>
          </a:solidFill>
        </p:spPr>
        <p:txBody>
          <a:bodyPr wrap="none" rtlCol="0">
            <a:spAutoFit/>
          </a:bodyPr>
          <a:lstStyle/>
          <a:p>
            <a:r>
              <a:rPr lang="es-ES" dirty="0"/>
              <a:t>I</a:t>
            </a:r>
            <a:r>
              <a:rPr lang="es-ES" baseline="-25000" dirty="0"/>
              <a:t>N</a:t>
            </a:r>
          </a:p>
        </p:txBody>
      </p:sp>
      <p:sp>
        <p:nvSpPr>
          <p:cNvPr id="35" name="Rectángulo 34">
            <a:extLst>
              <a:ext uri="{FF2B5EF4-FFF2-40B4-BE49-F238E27FC236}">
                <a16:creationId xmlns:a16="http://schemas.microsoft.com/office/drawing/2014/main" id="{457DFC6C-FFC6-45B0-B9BB-E7B88F7EB3C5}"/>
              </a:ext>
            </a:extLst>
          </p:cNvPr>
          <p:cNvSpPr/>
          <p:nvPr/>
        </p:nvSpPr>
        <p:spPr>
          <a:xfrm>
            <a:off x="305415" y="3126539"/>
            <a:ext cx="2728493" cy="307777"/>
          </a:xfrm>
          <a:prstGeom prst="rect">
            <a:avLst/>
          </a:prstGeom>
        </p:spPr>
        <p:txBody>
          <a:bodyPr wrap="square">
            <a:spAutoFit/>
          </a:bodyPr>
          <a:lstStyle/>
          <a:p>
            <a:pPr algn="just"/>
            <a:r>
              <a:rPr lang="es-ES" sz="1400" dirty="0"/>
              <a:t>Para obtener IR1 con Thévenin:</a:t>
            </a:r>
          </a:p>
        </p:txBody>
      </p:sp>
      <p:sp>
        <p:nvSpPr>
          <p:cNvPr id="36" name="Rectángulo 35">
            <a:extLst>
              <a:ext uri="{FF2B5EF4-FFF2-40B4-BE49-F238E27FC236}">
                <a16:creationId xmlns:a16="http://schemas.microsoft.com/office/drawing/2014/main" id="{A71BEB13-41FE-4800-BA0A-4CB76B11493C}"/>
              </a:ext>
            </a:extLst>
          </p:cNvPr>
          <p:cNvSpPr/>
          <p:nvPr/>
        </p:nvSpPr>
        <p:spPr>
          <a:xfrm>
            <a:off x="305415" y="4819113"/>
            <a:ext cx="2728493" cy="307777"/>
          </a:xfrm>
          <a:prstGeom prst="rect">
            <a:avLst/>
          </a:prstGeom>
        </p:spPr>
        <p:txBody>
          <a:bodyPr wrap="square">
            <a:spAutoFit/>
          </a:bodyPr>
          <a:lstStyle/>
          <a:p>
            <a:pPr algn="just"/>
            <a:r>
              <a:rPr lang="es-ES" sz="1400" dirty="0"/>
              <a:t>Para obtener IR1 con Norton:</a:t>
            </a:r>
          </a:p>
        </p:txBody>
      </p:sp>
      <mc:AlternateContent xmlns:mc="http://schemas.openxmlformats.org/markup-compatibility/2006" xmlns:a14="http://schemas.microsoft.com/office/drawing/2010/main">
        <mc:Choice Requires="a14">
          <p:sp>
            <p:nvSpPr>
              <p:cNvPr id="39" name="CuadroTexto 38">
                <a:extLst>
                  <a:ext uri="{FF2B5EF4-FFF2-40B4-BE49-F238E27FC236}">
                    <a16:creationId xmlns:a16="http://schemas.microsoft.com/office/drawing/2014/main" id="{6820458C-4096-4631-A341-379D3E360594}"/>
                  </a:ext>
                </a:extLst>
              </p:cNvPr>
              <p:cNvSpPr txBox="1"/>
              <p:nvPr/>
            </p:nvSpPr>
            <p:spPr>
              <a:xfrm>
                <a:off x="2786324" y="5229629"/>
                <a:ext cx="5416160" cy="50263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1</m:t>
                          </m:r>
                        </m:sub>
                      </m:sSub>
                      <m:r>
                        <a:rPr lang="es-ES" sz="1600" b="0" i="1" smtClean="0">
                          <a:latin typeface="Cambria Math" panose="02040503050406030204" pitchFamily="18" charset="0"/>
                        </a:rPr>
                        <m:t>=</m:t>
                      </m:r>
                      <m:r>
                        <a:rPr lang="es-ES" sz="1600" b="0" i="1" smtClean="0">
                          <a:latin typeface="Cambria Math" panose="02040503050406030204" pitchFamily="18" charset="0"/>
                        </a:rPr>
                        <m:t>𝐼𝑥</m:t>
                      </m:r>
                      <m:f>
                        <m:fPr>
                          <m:ctrlPr>
                            <a:rPr lang="es-ES" sz="1600" b="0" i="1" smtClean="0">
                              <a:latin typeface="Cambria Math" panose="02040503050406030204" pitchFamily="18" charset="0"/>
                            </a:rPr>
                          </m:ctrlPr>
                        </m:fPr>
                        <m:num>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𝑡h</m:t>
                              </m:r>
                            </m:sub>
                          </m:sSub>
                        </m:num>
                        <m:den>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𝑡h</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1</m:t>
                              </m:r>
                            </m:sub>
                          </m:sSub>
                        </m:den>
                      </m:f>
                      <m:r>
                        <a:rPr lang="es-ES" sz="1600" b="0" i="1" smtClean="0">
                          <a:latin typeface="Cambria Math" panose="02040503050406030204" pitchFamily="18" charset="0"/>
                        </a:rPr>
                        <m:t>=1.5</m:t>
                      </m:r>
                      <m:r>
                        <a:rPr lang="es-ES" sz="1600" b="0" i="1" smtClean="0">
                          <a:latin typeface="Cambria Math" panose="02040503050406030204" pitchFamily="18" charset="0"/>
                        </a:rPr>
                        <m:t>𝑥</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6</m:t>
                          </m:r>
                        </m:num>
                        <m:den>
                          <m:r>
                            <a:rPr lang="es-ES" sz="1600" b="0" i="1" smtClean="0">
                              <a:latin typeface="Cambria Math" panose="02040503050406030204" pitchFamily="18" charset="0"/>
                            </a:rPr>
                            <m:t>9</m:t>
                          </m:r>
                        </m:den>
                      </m:f>
                      <m:r>
                        <a:rPr lang="es-ES" sz="1600" b="0" i="1" smtClean="0">
                          <a:latin typeface="Cambria Math" panose="02040503050406030204" pitchFamily="18" charset="0"/>
                        </a:rPr>
                        <m:t>=1 </m:t>
                      </m:r>
                      <m:r>
                        <a:rPr lang="es-ES" sz="1600" b="0" i="1" smtClean="0">
                          <a:latin typeface="Cambria Math" panose="02040503050406030204" pitchFamily="18" charset="0"/>
                        </a:rPr>
                        <m:t>𝐴</m:t>
                      </m:r>
                    </m:oMath>
                  </m:oMathPara>
                </a14:m>
                <a:endParaRPr lang="es-ES" sz="1600" b="0" i="1" dirty="0">
                  <a:latin typeface="Cambria Math" panose="02040503050406030204" pitchFamily="18" charset="0"/>
                </a:endParaRPr>
              </a:p>
            </p:txBody>
          </p:sp>
        </mc:Choice>
        <mc:Fallback xmlns="">
          <p:sp>
            <p:nvSpPr>
              <p:cNvPr id="39" name="CuadroTexto 38">
                <a:extLst>
                  <a:ext uri="{FF2B5EF4-FFF2-40B4-BE49-F238E27FC236}">
                    <a16:creationId xmlns:a16="http://schemas.microsoft.com/office/drawing/2014/main" id="{6820458C-4096-4631-A341-379D3E360594}"/>
                  </a:ext>
                </a:extLst>
              </p:cNvPr>
              <p:cNvSpPr txBox="1">
                <a:spLocks noRot="1" noChangeAspect="1" noMove="1" noResize="1" noEditPoints="1" noAdjustHandles="1" noChangeArrowheads="1" noChangeShapeType="1" noTextEdit="1"/>
              </p:cNvSpPr>
              <p:nvPr/>
            </p:nvSpPr>
            <p:spPr>
              <a:xfrm>
                <a:off x="2786324" y="5229629"/>
                <a:ext cx="5416160" cy="502638"/>
              </a:xfrm>
              <a:prstGeom prst="rect">
                <a:avLst/>
              </a:prstGeom>
              <a:blipFill>
                <a:blip r:embed="rId6"/>
                <a:stretch>
                  <a:fillRect b="-1220"/>
                </a:stretch>
              </a:blipFill>
            </p:spPr>
            <p:txBody>
              <a:bodyPr/>
              <a:lstStyle/>
              <a:p>
                <a:r>
                  <a:rPr lang="es-ES">
                    <a:noFill/>
                  </a:rPr>
                  <a:t> </a:t>
                </a:r>
              </a:p>
            </p:txBody>
          </p:sp>
        </mc:Fallback>
      </mc:AlternateContent>
      <p:pic>
        <p:nvPicPr>
          <p:cNvPr id="20" name="Imagen 19">
            <a:extLst>
              <a:ext uri="{FF2B5EF4-FFF2-40B4-BE49-F238E27FC236}">
                <a16:creationId xmlns:a16="http://schemas.microsoft.com/office/drawing/2014/main" id="{8AF931C7-1F18-4124-8B2D-4A9C6B918235}"/>
              </a:ext>
            </a:extLst>
          </p:cNvPr>
          <p:cNvPicPr>
            <a:picLocks noChangeAspect="1"/>
          </p:cNvPicPr>
          <p:nvPr/>
        </p:nvPicPr>
        <p:blipFill>
          <a:blip r:embed="rId7"/>
          <a:stretch>
            <a:fillRect/>
          </a:stretch>
        </p:blipFill>
        <p:spPr>
          <a:xfrm>
            <a:off x="457226" y="5060018"/>
            <a:ext cx="2728493" cy="1283601"/>
          </a:xfrm>
          <a:prstGeom prst="rect">
            <a:avLst/>
          </a:prstGeom>
        </p:spPr>
      </p:pic>
      <p:sp>
        <p:nvSpPr>
          <p:cNvPr id="22" name="Marcador de número de diapositiva 1">
            <a:extLst>
              <a:ext uri="{FF2B5EF4-FFF2-40B4-BE49-F238E27FC236}">
                <a16:creationId xmlns:a16="http://schemas.microsoft.com/office/drawing/2014/main" id="{9CDC3354-ECDD-4D30-A85B-71DF802818DA}"/>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35</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22004320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id="{97E50E49-74C5-4ADB-83A3-093A1689F1CD}"/>
              </a:ext>
            </a:extLst>
          </p:cNvPr>
          <p:cNvPicPr>
            <a:picLocks noChangeAspect="1"/>
          </p:cNvPicPr>
          <p:nvPr/>
        </p:nvPicPr>
        <p:blipFill>
          <a:blip r:embed="rId2"/>
          <a:stretch>
            <a:fillRect/>
          </a:stretch>
        </p:blipFill>
        <p:spPr>
          <a:xfrm>
            <a:off x="470322" y="4477705"/>
            <a:ext cx="2196568" cy="1267623"/>
          </a:xfrm>
          <a:prstGeom prst="rect">
            <a:avLst/>
          </a:prstGeom>
        </p:spPr>
      </p:pic>
      <p:sp>
        <p:nvSpPr>
          <p:cNvPr id="4" name="Rectángulo 3">
            <a:extLst>
              <a:ext uri="{FF2B5EF4-FFF2-40B4-BE49-F238E27FC236}">
                <a16:creationId xmlns:a16="http://schemas.microsoft.com/office/drawing/2014/main" id="{415F7BC9-D98A-4B69-8B28-0271D0B298CA}"/>
              </a:ext>
            </a:extLst>
          </p:cNvPr>
          <p:cNvSpPr/>
          <p:nvPr/>
        </p:nvSpPr>
        <p:spPr>
          <a:xfrm>
            <a:off x="45720" y="762868"/>
            <a:ext cx="9014460" cy="307777"/>
          </a:xfrm>
          <a:prstGeom prst="rect">
            <a:avLst/>
          </a:prstGeom>
        </p:spPr>
        <p:txBody>
          <a:bodyPr wrap="square">
            <a:spAutoFit/>
          </a:bodyPr>
          <a:lstStyle/>
          <a:p>
            <a:r>
              <a:rPr lang="es-ES" sz="1400" b="1" dirty="0"/>
              <a:t>Problema 13.</a:t>
            </a:r>
            <a:endParaRPr lang="es-ES" sz="1400" dirty="0"/>
          </a:p>
        </p:txBody>
      </p:sp>
      <p:sp>
        <p:nvSpPr>
          <p:cNvPr id="31" name="Rectángulo 30">
            <a:extLst>
              <a:ext uri="{FF2B5EF4-FFF2-40B4-BE49-F238E27FC236}">
                <a16:creationId xmlns:a16="http://schemas.microsoft.com/office/drawing/2014/main" id="{17383201-BA63-4F30-B3A5-D6302C35CCB3}"/>
              </a:ext>
            </a:extLst>
          </p:cNvPr>
          <p:cNvSpPr/>
          <p:nvPr/>
        </p:nvSpPr>
        <p:spPr>
          <a:xfrm>
            <a:off x="2161484" y="1770479"/>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ángulo 31">
            <a:extLst>
              <a:ext uri="{FF2B5EF4-FFF2-40B4-BE49-F238E27FC236}">
                <a16:creationId xmlns:a16="http://schemas.microsoft.com/office/drawing/2014/main" id="{F6BB362A-BF08-4C3F-9792-FD1F05926003}"/>
              </a:ext>
            </a:extLst>
          </p:cNvPr>
          <p:cNvSpPr/>
          <p:nvPr/>
        </p:nvSpPr>
        <p:spPr>
          <a:xfrm>
            <a:off x="2801564" y="2270622"/>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ángulo 28">
            <a:extLst>
              <a:ext uri="{FF2B5EF4-FFF2-40B4-BE49-F238E27FC236}">
                <a16:creationId xmlns:a16="http://schemas.microsoft.com/office/drawing/2014/main" id="{02D0474E-C8CB-4E8E-8422-86317678D76D}"/>
              </a:ext>
            </a:extLst>
          </p:cNvPr>
          <p:cNvSpPr/>
          <p:nvPr/>
        </p:nvSpPr>
        <p:spPr>
          <a:xfrm>
            <a:off x="2553297" y="1809092"/>
            <a:ext cx="5624189" cy="307777"/>
          </a:xfrm>
          <a:prstGeom prst="rect">
            <a:avLst/>
          </a:prstGeom>
        </p:spPr>
        <p:txBody>
          <a:bodyPr wrap="square">
            <a:spAutoFit/>
          </a:bodyPr>
          <a:lstStyle/>
          <a:p>
            <a:pPr algn="just"/>
            <a:r>
              <a:rPr lang="es-ES" sz="1400" dirty="0"/>
              <a:t>Repetimos el proceso obteniendo los equivalentes desde R2:</a:t>
            </a:r>
          </a:p>
        </p:txBody>
      </p:sp>
      <mc:AlternateContent xmlns:mc="http://schemas.openxmlformats.org/markup-compatibility/2006" xmlns:a14="http://schemas.microsoft.com/office/drawing/2010/main">
        <mc:Choice Requires="a14">
          <p:sp>
            <p:nvSpPr>
              <p:cNvPr id="37" name="CuadroTexto 36">
                <a:extLst>
                  <a:ext uri="{FF2B5EF4-FFF2-40B4-BE49-F238E27FC236}">
                    <a16:creationId xmlns:a16="http://schemas.microsoft.com/office/drawing/2014/main" id="{B12731C5-7251-499A-A55D-DF18473393F6}"/>
                  </a:ext>
                </a:extLst>
              </p:cNvPr>
              <p:cNvSpPr txBox="1"/>
              <p:nvPr/>
            </p:nvSpPr>
            <p:spPr>
              <a:xfrm>
                <a:off x="3003810" y="4477705"/>
                <a:ext cx="5236239" cy="46262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𝑅</m:t>
                          </m:r>
                          <m:r>
                            <a:rPr lang="es-ES" sz="1600" b="0" i="1" smtClean="0">
                              <a:latin typeface="Cambria Math" panose="02040503050406030204" pitchFamily="18" charset="0"/>
                            </a:rPr>
                            <m:t>1</m:t>
                          </m:r>
                        </m:sub>
                      </m:sSub>
                      <m:r>
                        <a:rPr lang="es-ES" sz="1600" b="0" i="1" smtClean="0">
                          <a:latin typeface="Cambria Math" panose="02040503050406030204" pitchFamily="18" charset="0"/>
                        </a:rPr>
                        <m:t>=0→</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1</m:t>
                          </m:r>
                        </m:sub>
                      </m:sSub>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1</m:t>
                          </m:r>
                        </m:sub>
                      </m:sSub>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−12</m:t>
                          </m:r>
                        </m:num>
                        <m:den>
                          <m:r>
                            <a:rPr lang="es-ES" sz="1600" b="0" i="1" smtClean="0">
                              <a:latin typeface="Cambria Math" panose="02040503050406030204" pitchFamily="18" charset="0"/>
                            </a:rPr>
                            <m:t>3</m:t>
                          </m:r>
                        </m:den>
                      </m:f>
                      <m:r>
                        <a:rPr lang="es-ES" sz="1600" b="0" i="1" smtClean="0">
                          <a:latin typeface="Cambria Math" panose="02040503050406030204" pitchFamily="18" charset="0"/>
                        </a:rPr>
                        <m:t>=−4 </m:t>
                      </m:r>
                      <m:r>
                        <a:rPr lang="es-ES" sz="1600" b="0" i="1" smtClean="0">
                          <a:latin typeface="Cambria Math" panose="02040503050406030204" pitchFamily="18" charset="0"/>
                        </a:rPr>
                        <m:t>𝐴</m:t>
                      </m:r>
                    </m:oMath>
                  </m:oMathPara>
                </a14:m>
                <a:endParaRPr lang="es-ES" sz="1600" b="0" i="1" dirty="0">
                  <a:latin typeface="Cambria Math" panose="02040503050406030204" pitchFamily="18" charset="0"/>
                </a:endParaRPr>
              </a:p>
            </p:txBody>
          </p:sp>
        </mc:Choice>
        <mc:Fallback xmlns="">
          <p:sp>
            <p:nvSpPr>
              <p:cNvPr id="37" name="CuadroTexto 36">
                <a:extLst>
                  <a:ext uri="{FF2B5EF4-FFF2-40B4-BE49-F238E27FC236}">
                    <a16:creationId xmlns:a16="http://schemas.microsoft.com/office/drawing/2014/main" id="{B12731C5-7251-499A-A55D-DF18473393F6}"/>
                  </a:ext>
                </a:extLst>
              </p:cNvPr>
              <p:cNvSpPr txBox="1">
                <a:spLocks noRot="1" noChangeAspect="1" noMove="1" noResize="1" noEditPoints="1" noAdjustHandles="1" noChangeArrowheads="1" noChangeShapeType="1" noTextEdit="1"/>
              </p:cNvSpPr>
              <p:nvPr/>
            </p:nvSpPr>
            <p:spPr>
              <a:xfrm>
                <a:off x="3003810" y="4477705"/>
                <a:ext cx="5236239" cy="462627"/>
              </a:xfrm>
              <a:prstGeom prst="rect">
                <a:avLst/>
              </a:prstGeom>
              <a:blipFill>
                <a:blip r:embed="rId3"/>
                <a:stretch>
                  <a:fillRect/>
                </a:stretch>
              </a:blipFill>
            </p:spPr>
            <p:txBody>
              <a:bodyPr/>
              <a:lstStyle/>
              <a:p>
                <a:r>
                  <a:rPr lang="es-ES">
                    <a:noFill/>
                  </a:rPr>
                  <a:t> </a:t>
                </a:r>
              </a:p>
            </p:txBody>
          </p:sp>
        </mc:Fallback>
      </mc:AlternateContent>
      <p:pic>
        <p:nvPicPr>
          <p:cNvPr id="5" name="Imagen 4">
            <a:extLst>
              <a:ext uri="{FF2B5EF4-FFF2-40B4-BE49-F238E27FC236}">
                <a16:creationId xmlns:a16="http://schemas.microsoft.com/office/drawing/2014/main" id="{70276606-CFC0-4338-A3ED-0F21AA364D95}"/>
              </a:ext>
            </a:extLst>
          </p:cNvPr>
          <p:cNvPicPr>
            <a:picLocks noChangeAspect="1"/>
          </p:cNvPicPr>
          <p:nvPr/>
        </p:nvPicPr>
        <p:blipFill>
          <a:blip r:embed="rId4"/>
          <a:stretch>
            <a:fillRect/>
          </a:stretch>
        </p:blipFill>
        <p:spPr>
          <a:xfrm>
            <a:off x="26360" y="1021848"/>
            <a:ext cx="2262607" cy="1179255"/>
          </a:xfrm>
          <a:prstGeom prst="rect">
            <a:avLst/>
          </a:prstGeom>
        </p:spPr>
      </p:pic>
      <p:sp>
        <p:nvSpPr>
          <p:cNvPr id="6" name="Rectángulo 5">
            <a:extLst>
              <a:ext uri="{FF2B5EF4-FFF2-40B4-BE49-F238E27FC236}">
                <a16:creationId xmlns:a16="http://schemas.microsoft.com/office/drawing/2014/main" id="{20E146D8-0B7B-46EC-8D0A-611C0CE01A4F}"/>
              </a:ext>
            </a:extLst>
          </p:cNvPr>
          <p:cNvSpPr/>
          <p:nvPr/>
        </p:nvSpPr>
        <p:spPr>
          <a:xfrm>
            <a:off x="2553297" y="1066145"/>
            <a:ext cx="6445795" cy="523220"/>
          </a:xfrm>
          <a:prstGeom prst="rect">
            <a:avLst/>
          </a:prstGeom>
        </p:spPr>
        <p:txBody>
          <a:bodyPr wrap="square">
            <a:spAutoFit/>
          </a:bodyPr>
          <a:lstStyle/>
          <a:p>
            <a:r>
              <a:rPr lang="es-ES" sz="1400" dirty="0"/>
              <a:t>3. Usando el teorema de </a:t>
            </a:r>
            <a:r>
              <a:rPr lang="es-ES" sz="1400" dirty="0" err="1"/>
              <a:t>Thevenin</a:t>
            </a:r>
            <a:endParaRPr lang="es-ES" sz="1400" dirty="0"/>
          </a:p>
          <a:p>
            <a:r>
              <a:rPr lang="es-ES" sz="1400" dirty="0"/>
              <a:t>4. Usando el teorema de Norton</a:t>
            </a:r>
          </a:p>
        </p:txBody>
      </p:sp>
      <mc:AlternateContent xmlns:mc="http://schemas.openxmlformats.org/markup-compatibility/2006" xmlns:a14="http://schemas.microsoft.com/office/drawing/2010/main">
        <mc:Choice Requires="a14">
          <p:sp>
            <p:nvSpPr>
              <p:cNvPr id="40" name="CuadroTexto 39">
                <a:extLst>
                  <a:ext uri="{FF2B5EF4-FFF2-40B4-BE49-F238E27FC236}">
                    <a16:creationId xmlns:a16="http://schemas.microsoft.com/office/drawing/2014/main" id="{8F220AF8-2B28-410F-8D1B-6F70B2845EF8}"/>
                  </a:ext>
                </a:extLst>
              </p:cNvPr>
              <p:cNvSpPr txBox="1"/>
              <p:nvPr/>
            </p:nvSpPr>
            <p:spPr>
              <a:xfrm>
                <a:off x="2666890" y="3100043"/>
                <a:ext cx="4929543"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i="1">
                              <a:latin typeface="Cambria Math" panose="02040503050406030204" pitchFamily="18" charset="0"/>
                            </a:rPr>
                            <m:t>𝑉</m:t>
                          </m:r>
                        </m:e>
                        <m:sub>
                          <m:r>
                            <a:rPr lang="es-ES" sz="1600" b="0" i="1" smtClean="0">
                              <a:latin typeface="Cambria Math" panose="02040503050406030204" pitchFamily="18" charset="0"/>
                            </a:rPr>
                            <m:t>𝑂𝐶</m:t>
                          </m:r>
                        </m:sub>
                      </m:sSub>
                      <m:r>
                        <a:rPr lang="es-ES" sz="1600" b="0" i="1" smtClean="0">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𝑉</m:t>
                          </m:r>
                        </m:e>
                        <m:sub>
                          <m:r>
                            <a:rPr lang="es-ES" sz="1600" i="1">
                              <a:latin typeface="Cambria Math" panose="02040503050406030204" pitchFamily="18" charset="0"/>
                            </a:rPr>
                            <m:t>𝐴𝐵</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𝐴</m:t>
                          </m:r>
                        </m:sub>
                      </m:sSub>
                      <m:r>
                        <a:rPr lang="es-ES" sz="1600" b="0" i="1" smtClean="0">
                          <a:latin typeface="Cambria Math" panose="02040503050406030204" pitchFamily="18" charset="0"/>
                        </a:rPr>
                        <m:t>=12+</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𝑅</m:t>
                          </m:r>
                          <m:r>
                            <a:rPr lang="es-ES" sz="1600" b="0" i="1" smtClean="0">
                              <a:latin typeface="Cambria Math" panose="02040503050406030204" pitchFamily="18" charset="0"/>
                            </a:rPr>
                            <m:t>1</m:t>
                          </m:r>
                        </m:sub>
                      </m:sSub>
                      <m:r>
                        <a:rPr lang="es-ES" sz="1600" b="0" i="1" smtClean="0">
                          <a:latin typeface="Cambria Math" panose="02040503050406030204" pitchFamily="18" charset="0"/>
                        </a:rPr>
                        <m:t>=12+3</m:t>
                      </m:r>
                      <m:r>
                        <a:rPr lang="es-ES" sz="1600" b="0" i="1" smtClean="0">
                          <a:latin typeface="Cambria Math" panose="02040503050406030204" pitchFamily="18" charset="0"/>
                        </a:rPr>
                        <m:t>𝑥</m:t>
                      </m:r>
                      <m:r>
                        <a:rPr lang="es-ES" sz="1600" b="0" i="1" smtClean="0">
                          <a:latin typeface="Cambria Math" panose="02040503050406030204" pitchFamily="18" charset="0"/>
                        </a:rPr>
                        <m:t>0.5=13.5 </m:t>
                      </m:r>
                      <m:r>
                        <a:rPr lang="es-ES" sz="1600" b="0" i="1" smtClean="0">
                          <a:latin typeface="Cambria Math" panose="02040503050406030204" pitchFamily="18" charset="0"/>
                        </a:rPr>
                        <m:t>𝑉</m:t>
                      </m:r>
                    </m:oMath>
                  </m:oMathPara>
                </a14:m>
                <a:endParaRPr lang="es-ES" sz="1600" b="0" i="1" dirty="0">
                  <a:latin typeface="Cambria Math" panose="02040503050406030204" pitchFamily="18" charset="0"/>
                </a:endParaRPr>
              </a:p>
            </p:txBody>
          </p:sp>
        </mc:Choice>
        <mc:Fallback xmlns="">
          <p:sp>
            <p:nvSpPr>
              <p:cNvPr id="40" name="CuadroTexto 39">
                <a:extLst>
                  <a:ext uri="{FF2B5EF4-FFF2-40B4-BE49-F238E27FC236}">
                    <a16:creationId xmlns:a16="http://schemas.microsoft.com/office/drawing/2014/main" id="{8F220AF8-2B28-410F-8D1B-6F70B2845EF8}"/>
                  </a:ext>
                </a:extLst>
              </p:cNvPr>
              <p:cNvSpPr txBox="1">
                <a:spLocks noRot="1" noChangeAspect="1" noMove="1" noResize="1" noEditPoints="1" noAdjustHandles="1" noChangeArrowheads="1" noChangeShapeType="1" noTextEdit="1"/>
              </p:cNvSpPr>
              <p:nvPr/>
            </p:nvSpPr>
            <p:spPr>
              <a:xfrm>
                <a:off x="2666890" y="3100043"/>
                <a:ext cx="4929543" cy="246221"/>
              </a:xfrm>
              <a:prstGeom prst="rect">
                <a:avLst/>
              </a:prstGeom>
              <a:blipFill>
                <a:blip r:embed="rId5"/>
                <a:stretch>
                  <a:fillRect b="-17500"/>
                </a:stretch>
              </a:blipFill>
            </p:spPr>
            <p:txBody>
              <a:bodyPr/>
              <a:lstStyle/>
              <a:p>
                <a:r>
                  <a:rPr lang="es-ES">
                    <a:noFill/>
                  </a:rPr>
                  <a:t> </a:t>
                </a:r>
              </a:p>
            </p:txBody>
          </p:sp>
        </mc:Fallback>
      </mc:AlternateContent>
      <p:sp>
        <p:nvSpPr>
          <p:cNvPr id="49" name="Rectángulo 48">
            <a:extLst>
              <a:ext uri="{FF2B5EF4-FFF2-40B4-BE49-F238E27FC236}">
                <a16:creationId xmlns:a16="http://schemas.microsoft.com/office/drawing/2014/main" id="{C1D5429C-A9EC-42C4-AF3F-B16572D09B58}"/>
              </a:ext>
            </a:extLst>
          </p:cNvPr>
          <p:cNvSpPr/>
          <p:nvPr/>
        </p:nvSpPr>
        <p:spPr>
          <a:xfrm>
            <a:off x="352982" y="3851562"/>
            <a:ext cx="8554795" cy="646331"/>
          </a:xfrm>
          <a:prstGeom prst="rect">
            <a:avLst/>
          </a:prstGeom>
        </p:spPr>
        <p:txBody>
          <a:bodyPr wrap="square">
            <a:spAutoFit/>
          </a:bodyPr>
          <a:lstStyle/>
          <a:p>
            <a:r>
              <a:rPr lang="es-ES" sz="1200" dirty="0"/>
              <a:t>Para obtener </a:t>
            </a:r>
            <a:r>
              <a:rPr lang="es-ES" sz="1200" dirty="0" err="1"/>
              <a:t>Isc</a:t>
            </a:r>
            <a:r>
              <a:rPr lang="es-ES" sz="1200" dirty="0"/>
              <a:t>, cortocircuitamos entre AB y calculamos la corriente que va de A </a:t>
            </a:r>
            <a:r>
              <a:rPr lang="es-ES" sz="1200" dirty="0">
                <a:sym typeface="Wingdings" panose="05000000000000000000" pitchFamily="2" charset="2"/>
              </a:rPr>
              <a:t>B. El cable de A-B, </a:t>
            </a:r>
            <a:r>
              <a:rPr lang="es-ES" sz="1200" b="1" dirty="0">
                <a:sym typeface="Wingdings" panose="05000000000000000000" pitchFamily="2" charset="2"/>
              </a:rPr>
              <a:t>no</a:t>
            </a:r>
            <a:r>
              <a:rPr lang="es-ES" sz="1200" dirty="0">
                <a:sym typeface="Wingdings" panose="05000000000000000000" pitchFamily="2" charset="2"/>
              </a:rPr>
              <a:t> está en paralelo con R1, pues tenemos la fuente V1. Lo que sí podemos ver es que el voltaje en A, será 0 V, pues el cable cortocircuita el punto A con tierra. Es lo mismo que escribir la ecuación de malla:  </a:t>
            </a:r>
            <a:endParaRPr lang="es-ES" sz="1200" dirty="0"/>
          </a:p>
        </p:txBody>
      </p:sp>
      <p:cxnSp>
        <p:nvCxnSpPr>
          <p:cNvPr id="9" name="Conector recto de flecha 8">
            <a:extLst>
              <a:ext uri="{FF2B5EF4-FFF2-40B4-BE49-F238E27FC236}">
                <a16:creationId xmlns:a16="http://schemas.microsoft.com/office/drawing/2014/main" id="{1FFB477A-8634-4A85-991B-A17B9AF2A46E}"/>
              </a:ext>
            </a:extLst>
          </p:cNvPr>
          <p:cNvCxnSpPr>
            <a:cxnSpLocks/>
          </p:cNvCxnSpPr>
          <p:nvPr/>
        </p:nvCxnSpPr>
        <p:spPr>
          <a:xfrm flipH="1">
            <a:off x="1013650" y="4838700"/>
            <a:ext cx="5908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Conector recto de flecha 51">
            <a:extLst>
              <a:ext uri="{FF2B5EF4-FFF2-40B4-BE49-F238E27FC236}">
                <a16:creationId xmlns:a16="http://schemas.microsoft.com/office/drawing/2014/main" id="{5FDA3DBC-E766-4F99-ACB9-B315C0B3BF87}"/>
              </a:ext>
            </a:extLst>
          </p:cNvPr>
          <p:cNvCxnSpPr>
            <a:cxnSpLocks/>
          </p:cNvCxnSpPr>
          <p:nvPr/>
        </p:nvCxnSpPr>
        <p:spPr>
          <a:xfrm>
            <a:off x="1781029" y="4951395"/>
            <a:ext cx="0" cy="4419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CuadroTexto 54">
            <a:extLst>
              <a:ext uri="{FF2B5EF4-FFF2-40B4-BE49-F238E27FC236}">
                <a16:creationId xmlns:a16="http://schemas.microsoft.com/office/drawing/2014/main" id="{65476639-01F6-4ACF-89E5-21442E35CA6C}"/>
              </a:ext>
            </a:extLst>
          </p:cNvPr>
          <p:cNvSpPr txBox="1"/>
          <p:nvPr/>
        </p:nvSpPr>
        <p:spPr>
          <a:xfrm>
            <a:off x="1288864" y="5141574"/>
            <a:ext cx="413896" cy="307777"/>
          </a:xfrm>
          <a:prstGeom prst="rect">
            <a:avLst/>
          </a:prstGeom>
          <a:noFill/>
        </p:spPr>
        <p:txBody>
          <a:bodyPr wrap="none" rtlCol="0">
            <a:spAutoFit/>
          </a:bodyPr>
          <a:lstStyle/>
          <a:p>
            <a:r>
              <a:rPr lang="es-ES" sz="1400" dirty="0" err="1"/>
              <a:t>Isc</a:t>
            </a:r>
            <a:endParaRPr lang="es-ES" sz="1400" dirty="0"/>
          </a:p>
        </p:txBody>
      </p:sp>
      <p:sp>
        <p:nvSpPr>
          <p:cNvPr id="56" name="CuadroTexto 55">
            <a:extLst>
              <a:ext uri="{FF2B5EF4-FFF2-40B4-BE49-F238E27FC236}">
                <a16:creationId xmlns:a16="http://schemas.microsoft.com/office/drawing/2014/main" id="{59A45B1E-9B3A-4786-A422-BCA1735E5482}"/>
              </a:ext>
            </a:extLst>
          </p:cNvPr>
          <p:cNvSpPr txBox="1"/>
          <p:nvPr/>
        </p:nvSpPr>
        <p:spPr>
          <a:xfrm>
            <a:off x="735159" y="4703967"/>
            <a:ext cx="388248" cy="307777"/>
          </a:xfrm>
          <a:prstGeom prst="rect">
            <a:avLst/>
          </a:prstGeom>
          <a:noFill/>
        </p:spPr>
        <p:txBody>
          <a:bodyPr wrap="none" rtlCol="0">
            <a:spAutoFit/>
          </a:bodyPr>
          <a:lstStyle/>
          <a:p>
            <a:r>
              <a:rPr lang="es-ES" sz="1400" dirty="0"/>
              <a:t>I</a:t>
            </a:r>
            <a:r>
              <a:rPr lang="es-ES" sz="1400" baseline="-25000" dirty="0"/>
              <a:t>R1</a:t>
            </a:r>
          </a:p>
        </p:txBody>
      </p:sp>
      <mc:AlternateContent xmlns:mc="http://schemas.openxmlformats.org/markup-compatibility/2006" xmlns:a14="http://schemas.microsoft.com/office/drawing/2010/main">
        <mc:Choice Requires="a14">
          <p:sp>
            <p:nvSpPr>
              <p:cNvPr id="58" name="CuadroTexto 57">
                <a:extLst>
                  <a:ext uri="{FF2B5EF4-FFF2-40B4-BE49-F238E27FC236}">
                    <a16:creationId xmlns:a16="http://schemas.microsoft.com/office/drawing/2014/main" id="{A8DF6AB4-5C56-4E43-8A15-0D8E7253972C}"/>
                  </a:ext>
                </a:extLst>
              </p:cNvPr>
              <p:cNvSpPr txBox="1"/>
              <p:nvPr/>
            </p:nvSpPr>
            <p:spPr>
              <a:xfrm>
                <a:off x="2655182" y="5657086"/>
                <a:ext cx="3021718" cy="46769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i="1" smtClean="0">
                              <a:latin typeface="Cambria Math" panose="02040503050406030204" pitchFamily="18" charset="0"/>
                            </a:rPr>
                            <m:t>𝑅</m:t>
                          </m:r>
                        </m:e>
                        <m:sub>
                          <m:r>
                            <a:rPr lang="es-ES" sz="1600" b="0" i="1" smtClean="0">
                              <a:latin typeface="Cambria Math" panose="02040503050406030204" pitchFamily="18" charset="0"/>
                            </a:rPr>
                            <m:t>𝑡h</m:t>
                          </m:r>
                        </m:sub>
                      </m:sSub>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𝑂𝐶</m:t>
                              </m:r>
                            </m:sub>
                          </m:sSub>
                        </m:num>
                        <m:den>
                          <m:r>
                            <a:rPr lang="es-ES" sz="1600" b="0" i="1" smtClean="0">
                              <a:latin typeface="Cambria Math" panose="02040503050406030204" pitchFamily="18" charset="0"/>
                            </a:rPr>
                            <m:t>𝐼𝑠𝑐</m:t>
                          </m:r>
                        </m:den>
                      </m:f>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13.5</m:t>
                          </m:r>
                        </m:num>
                        <m:den>
                          <m:r>
                            <a:rPr lang="es-ES" sz="1600" b="0" i="1" smtClean="0">
                              <a:latin typeface="Cambria Math" panose="02040503050406030204" pitchFamily="18" charset="0"/>
                            </a:rPr>
                            <m:t>4.5</m:t>
                          </m:r>
                        </m:den>
                      </m:f>
                      <m:r>
                        <a:rPr lang="es-ES" sz="1600" b="0" i="1" smtClean="0">
                          <a:latin typeface="Cambria Math" panose="02040503050406030204" pitchFamily="18" charset="0"/>
                        </a:rPr>
                        <m:t>=3 </m:t>
                      </m:r>
                      <m:r>
                        <m:rPr>
                          <m:sty m:val="p"/>
                        </m:rPr>
                        <a:rPr lang="el-GR" sz="1600" b="0" i="1" smtClean="0">
                          <a:latin typeface="Cambria Math" panose="02040503050406030204" pitchFamily="18" charset="0"/>
                          <a:ea typeface="Cambria Math" panose="02040503050406030204" pitchFamily="18" charset="0"/>
                        </a:rPr>
                        <m:t>Ω</m:t>
                      </m:r>
                      <m:r>
                        <a:rPr lang="es-ES" sz="1600" b="0" i="1" smtClean="0">
                          <a:latin typeface="Cambria Math" panose="02040503050406030204" pitchFamily="18" charset="0"/>
                        </a:rPr>
                        <m:t> </m:t>
                      </m:r>
                    </m:oMath>
                  </m:oMathPara>
                </a14:m>
                <a:endParaRPr lang="es-ES" sz="1600" b="0" i="1" dirty="0">
                  <a:latin typeface="Cambria Math" panose="02040503050406030204" pitchFamily="18" charset="0"/>
                </a:endParaRPr>
              </a:p>
            </p:txBody>
          </p:sp>
        </mc:Choice>
        <mc:Fallback xmlns="">
          <p:sp>
            <p:nvSpPr>
              <p:cNvPr id="58" name="CuadroTexto 57">
                <a:extLst>
                  <a:ext uri="{FF2B5EF4-FFF2-40B4-BE49-F238E27FC236}">
                    <a16:creationId xmlns:a16="http://schemas.microsoft.com/office/drawing/2014/main" id="{A8DF6AB4-5C56-4E43-8A15-0D8E7253972C}"/>
                  </a:ext>
                </a:extLst>
              </p:cNvPr>
              <p:cNvSpPr txBox="1">
                <a:spLocks noRot="1" noChangeAspect="1" noMove="1" noResize="1" noEditPoints="1" noAdjustHandles="1" noChangeArrowheads="1" noChangeShapeType="1" noTextEdit="1"/>
              </p:cNvSpPr>
              <p:nvPr/>
            </p:nvSpPr>
            <p:spPr>
              <a:xfrm>
                <a:off x="2655182" y="5657086"/>
                <a:ext cx="3021718" cy="467692"/>
              </a:xfrm>
              <a:prstGeom prst="rect">
                <a:avLst/>
              </a:prstGeom>
              <a:blipFill>
                <a:blip r:embed="rId6"/>
                <a:stretch>
                  <a:fillRect/>
                </a:stretch>
              </a:blipFill>
            </p:spPr>
            <p:txBody>
              <a:bodyPr/>
              <a:lstStyle/>
              <a:p>
                <a:r>
                  <a:rPr lang="es-ES">
                    <a:noFill/>
                  </a:rPr>
                  <a:t> </a:t>
                </a:r>
              </a:p>
            </p:txBody>
          </p:sp>
        </mc:Fallback>
      </mc:AlternateContent>
      <p:grpSp>
        <p:nvGrpSpPr>
          <p:cNvPr id="16" name="Grupo 15">
            <a:extLst>
              <a:ext uri="{FF2B5EF4-FFF2-40B4-BE49-F238E27FC236}">
                <a16:creationId xmlns:a16="http://schemas.microsoft.com/office/drawing/2014/main" id="{44E8BD2B-E87A-43A0-8A40-44EFA4E0CB2F}"/>
              </a:ext>
            </a:extLst>
          </p:cNvPr>
          <p:cNvGrpSpPr/>
          <p:nvPr/>
        </p:nvGrpSpPr>
        <p:grpSpPr>
          <a:xfrm>
            <a:off x="123659" y="2241663"/>
            <a:ext cx="2370837" cy="1555677"/>
            <a:chOff x="242713" y="2612641"/>
            <a:chExt cx="2370837" cy="1555677"/>
          </a:xfrm>
        </p:grpSpPr>
        <p:sp>
          <p:nvSpPr>
            <p:cNvPr id="34" name="Rectángulo 33">
              <a:extLst>
                <a:ext uri="{FF2B5EF4-FFF2-40B4-BE49-F238E27FC236}">
                  <a16:creationId xmlns:a16="http://schemas.microsoft.com/office/drawing/2014/main" id="{530BCFB4-1C4C-4D7E-A181-AEAF58B45C89}"/>
                </a:ext>
              </a:extLst>
            </p:cNvPr>
            <p:cNvSpPr/>
            <p:nvPr/>
          </p:nvSpPr>
          <p:spPr>
            <a:xfrm>
              <a:off x="2113539" y="2612641"/>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5" name="Grupo 14">
              <a:extLst>
                <a:ext uri="{FF2B5EF4-FFF2-40B4-BE49-F238E27FC236}">
                  <a16:creationId xmlns:a16="http://schemas.microsoft.com/office/drawing/2014/main" id="{F6AEDECA-0680-4555-8D7E-1422653A68D2}"/>
                </a:ext>
              </a:extLst>
            </p:cNvPr>
            <p:cNvGrpSpPr/>
            <p:nvPr/>
          </p:nvGrpSpPr>
          <p:grpSpPr>
            <a:xfrm>
              <a:off x="242713" y="2730184"/>
              <a:ext cx="2370837" cy="1438134"/>
              <a:chOff x="242713" y="2730184"/>
              <a:chExt cx="2370837" cy="1438134"/>
            </a:xfrm>
          </p:grpSpPr>
          <p:pic>
            <p:nvPicPr>
              <p:cNvPr id="8" name="Imagen 7">
                <a:extLst>
                  <a:ext uri="{FF2B5EF4-FFF2-40B4-BE49-F238E27FC236}">
                    <a16:creationId xmlns:a16="http://schemas.microsoft.com/office/drawing/2014/main" id="{570BE713-422A-47A4-BC60-7076A24B365D}"/>
                  </a:ext>
                </a:extLst>
              </p:cNvPr>
              <p:cNvPicPr>
                <a:picLocks noChangeAspect="1"/>
              </p:cNvPicPr>
              <p:nvPr/>
            </p:nvPicPr>
            <p:blipFill>
              <a:blip r:embed="rId7"/>
              <a:stretch>
                <a:fillRect/>
              </a:stretch>
            </p:blipFill>
            <p:spPr>
              <a:xfrm>
                <a:off x="242713" y="2730184"/>
                <a:ext cx="2370837" cy="1438134"/>
              </a:xfrm>
              <a:prstGeom prst="rect">
                <a:avLst/>
              </a:prstGeom>
            </p:spPr>
          </p:pic>
          <p:sp>
            <p:nvSpPr>
              <p:cNvPr id="3" name="CuadroTexto 2">
                <a:extLst>
                  <a:ext uri="{FF2B5EF4-FFF2-40B4-BE49-F238E27FC236}">
                    <a16:creationId xmlns:a16="http://schemas.microsoft.com/office/drawing/2014/main" id="{2BD83680-88F1-4367-8F23-211A49482E24}"/>
                  </a:ext>
                </a:extLst>
              </p:cNvPr>
              <p:cNvSpPr txBox="1"/>
              <p:nvPr/>
            </p:nvSpPr>
            <p:spPr>
              <a:xfrm>
                <a:off x="1544874" y="3046049"/>
                <a:ext cx="304892" cy="307777"/>
              </a:xfrm>
              <a:prstGeom prst="rect">
                <a:avLst/>
              </a:prstGeom>
              <a:noFill/>
            </p:spPr>
            <p:txBody>
              <a:bodyPr wrap="none" rtlCol="0">
                <a:spAutoFit/>
              </a:bodyPr>
              <a:lstStyle/>
              <a:p>
                <a:r>
                  <a:rPr lang="es-ES" sz="1400" dirty="0"/>
                  <a:t>A</a:t>
                </a:r>
              </a:p>
            </p:txBody>
          </p:sp>
          <p:sp>
            <p:nvSpPr>
              <p:cNvPr id="38" name="CuadroTexto 37">
                <a:extLst>
                  <a:ext uri="{FF2B5EF4-FFF2-40B4-BE49-F238E27FC236}">
                    <a16:creationId xmlns:a16="http://schemas.microsoft.com/office/drawing/2014/main" id="{64EBC72A-F315-424D-AF79-10D2C46FC020}"/>
                  </a:ext>
                </a:extLst>
              </p:cNvPr>
              <p:cNvSpPr txBox="1"/>
              <p:nvPr/>
            </p:nvSpPr>
            <p:spPr>
              <a:xfrm>
                <a:off x="1532445" y="3618619"/>
                <a:ext cx="304892" cy="307777"/>
              </a:xfrm>
              <a:prstGeom prst="rect">
                <a:avLst/>
              </a:prstGeom>
              <a:noFill/>
            </p:spPr>
            <p:txBody>
              <a:bodyPr wrap="none" rtlCol="0">
                <a:spAutoFit/>
              </a:bodyPr>
              <a:lstStyle/>
              <a:p>
                <a:r>
                  <a:rPr lang="es-ES" sz="1400" dirty="0"/>
                  <a:t>B</a:t>
                </a:r>
              </a:p>
            </p:txBody>
          </p:sp>
        </p:grpSp>
        <p:cxnSp>
          <p:nvCxnSpPr>
            <p:cNvPr id="11" name="Conector recto de flecha 10">
              <a:extLst>
                <a:ext uri="{FF2B5EF4-FFF2-40B4-BE49-F238E27FC236}">
                  <a16:creationId xmlns:a16="http://schemas.microsoft.com/office/drawing/2014/main" id="{AF2F3DFE-1BA1-4534-9347-3195BA42DA4B}"/>
                </a:ext>
              </a:extLst>
            </p:cNvPr>
            <p:cNvCxnSpPr/>
            <p:nvPr/>
          </p:nvCxnSpPr>
          <p:spPr>
            <a:xfrm flipH="1">
              <a:off x="911403" y="3183262"/>
              <a:ext cx="4595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CuadroTexto 25">
              <a:extLst>
                <a:ext uri="{FF2B5EF4-FFF2-40B4-BE49-F238E27FC236}">
                  <a16:creationId xmlns:a16="http://schemas.microsoft.com/office/drawing/2014/main" id="{2EA91F2F-C809-405E-8D0D-B81C854C52E1}"/>
                </a:ext>
              </a:extLst>
            </p:cNvPr>
            <p:cNvSpPr txBox="1"/>
            <p:nvPr/>
          </p:nvSpPr>
          <p:spPr>
            <a:xfrm>
              <a:off x="1243583" y="2828810"/>
              <a:ext cx="288862" cy="307777"/>
            </a:xfrm>
            <a:prstGeom prst="rect">
              <a:avLst/>
            </a:prstGeom>
            <a:noFill/>
          </p:spPr>
          <p:txBody>
            <a:bodyPr wrap="none" rtlCol="0">
              <a:spAutoFit/>
            </a:bodyPr>
            <a:lstStyle/>
            <a:p>
              <a:r>
                <a:rPr lang="es-ES" sz="1400" dirty="0"/>
                <a:t>+</a:t>
              </a:r>
            </a:p>
          </p:txBody>
        </p:sp>
        <p:sp>
          <p:nvSpPr>
            <p:cNvPr id="27" name="CuadroTexto 26">
              <a:extLst>
                <a:ext uri="{FF2B5EF4-FFF2-40B4-BE49-F238E27FC236}">
                  <a16:creationId xmlns:a16="http://schemas.microsoft.com/office/drawing/2014/main" id="{B42E180C-D44B-4123-859C-CB2BD321FC32}"/>
                </a:ext>
              </a:extLst>
            </p:cNvPr>
            <p:cNvSpPr txBox="1"/>
            <p:nvPr/>
          </p:nvSpPr>
          <p:spPr>
            <a:xfrm>
              <a:off x="781742" y="2808926"/>
              <a:ext cx="243978" cy="307777"/>
            </a:xfrm>
            <a:prstGeom prst="rect">
              <a:avLst/>
            </a:prstGeom>
            <a:noFill/>
          </p:spPr>
          <p:txBody>
            <a:bodyPr wrap="none" rtlCol="0">
              <a:spAutoFit/>
            </a:bodyPr>
            <a:lstStyle/>
            <a:p>
              <a:r>
                <a:rPr lang="es-ES" sz="1400" dirty="0"/>
                <a:t>-</a:t>
              </a:r>
            </a:p>
          </p:txBody>
        </p:sp>
        <p:cxnSp>
          <p:nvCxnSpPr>
            <p:cNvPr id="13" name="Conector recto 12">
              <a:extLst>
                <a:ext uri="{FF2B5EF4-FFF2-40B4-BE49-F238E27FC236}">
                  <a16:creationId xmlns:a16="http://schemas.microsoft.com/office/drawing/2014/main" id="{3B655B11-1519-404C-948F-66522B15AC6A}"/>
                </a:ext>
              </a:extLst>
            </p:cNvPr>
            <p:cNvCxnSpPr>
              <a:cxnSpLocks/>
            </p:cNvCxnSpPr>
            <p:nvPr/>
          </p:nvCxnSpPr>
          <p:spPr>
            <a:xfrm>
              <a:off x="1577596" y="3082195"/>
              <a:ext cx="0" cy="202134"/>
            </a:xfrm>
            <a:prstGeom prst="line">
              <a:avLst/>
            </a:prstGeom>
            <a:ln w="19050">
              <a:solidFill>
                <a:srgbClr val="D47D89"/>
              </a:solidFill>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5EA06CC1-3021-4813-8011-14386389F28F}"/>
                </a:ext>
              </a:extLst>
            </p:cNvPr>
            <p:cNvCxnSpPr>
              <a:cxnSpLocks/>
            </p:cNvCxnSpPr>
            <p:nvPr/>
          </p:nvCxnSpPr>
          <p:spPr>
            <a:xfrm>
              <a:off x="1544874" y="3733520"/>
              <a:ext cx="0" cy="202134"/>
            </a:xfrm>
            <a:prstGeom prst="line">
              <a:avLst/>
            </a:prstGeom>
            <a:ln w="19050">
              <a:solidFill>
                <a:srgbClr val="D47D89"/>
              </a:solidFill>
            </a:ln>
          </p:spPr>
          <p:style>
            <a:lnRef idx="1">
              <a:schemeClr val="accent1"/>
            </a:lnRef>
            <a:fillRef idx="0">
              <a:schemeClr val="accent1"/>
            </a:fillRef>
            <a:effectRef idx="0">
              <a:schemeClr val="accent1"/>
            </a:effectRef>
            <a:fontRef idx="minor">
              <a:schemeClr val="tx1"/>
            </a:fontRef>
          </p:style>
        </p:cxnSp>
      </p:grpSp>
      <p:sp>
        <p:nvSpPr>
          <p:cNvPr id="35" name="Rectángulo 34">
            <a:extLst>
              <a:ext uri="{FF2B5EF4-FFF2-40B4-BE49-F238E27FC236}">
                <a16:creationId xmlns:a16="http://schemas.microsoft.com/office/drawing/2014/main" id="{3C1EEEC5-430A-4F37-B1D2-C22E8AB7D303}"/>
              </a:ext>
            </a:extLst>
          </p:cNvPr>
          <p:cNvSpPr/>
          <p:nvPr/>
        </p:nvSpPr>
        <p:spPr>
          <a:xfrm>
            <a:off x="2437306" y="2437948"/>
            <a:ext cx="6546674" cy="523220"/>
          </a:xfrm>
          <a:prstGeom prst="rect">
            <a:avLst/>
          </a:prstGeom>
        </p:spPr>
        <p:txBody>
          <a:bodyPr wrap="square">
            <a:spAutoFit/>
          </a:bodyPr>
          <a:lstStyle/>
          <a:p>
            <a:pPr algn="just"/>
            <a:r>
              <a:rPr lang="es-ES" sz="1400" dirty="0"/>
              <a:t>La fuente de corriente nos indica la dirección de la corriente que pasa por R1 y su valor (0.5 A). Por lo tanto, la ecuación de malla para obtener </a:t>
            </a:r>
            <a:r>
              <a:rPr lang="es-ES" sz="1400" dirty="0" err="1"/>
              <a:t>Voc</a:t>
            </a:r>
            <a:r>
              <a:rPr lang="es-ES" sz="1400" dirty="0"/>
              <a:t> será:</a:t>
            </a:r>
          </a:p>
        </p:txBody>
      </p:sp>
      <mc:AlternateContent xmlns:mc="http://schemas.openxmlformats.org/markup-compatibility/2006" xmlns:a14="http://schemas.microsoft.com/office/drawing/2010/main">
        <mc:Choice Requires="a14">
          <p:sp>
            <p:nvSpPr>
              <p:cNvPr id="36" name="CuadroTexto 35">
                <a:extLst>
                  <a:ext uri="{FF2B5EF4-FFF2-40B4-BE49-F238E27FC236}">
                    <a16:creationId xmlns:a16="http://schemas.microsoft.com/office/drawing/2014/main" id="{CADACD38-ABE1-4CA6-8457-B7C939FF8A00}"/>
                  </a:ext>
                </a:extLst>
              </p:cNvPr>
              <p:cNvSpPr txBox="1"/>
              <p:nvPr/>
            </p:nvSpPr>
            <p:spPr>
              <a:xfrm>
                <a:off x="2902687" y="5181547"/>
                <a:ext cx="5770991"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𝑁𝑜𝑑𝑜</m:t>
                      </m:r>
                      <m:r>
                        <a:rPr lang="es-ES" sz="1600" b="0" i="1" smtClean="0">
                          <a:latin typeface="Cambria Math" panose="02040503050406030204" pitchFamily="18" charset="0"/>
                        </a:rPr>
                        <m:t>: </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𝐼</m:t>
                          </m:r>
                        </m:e>
                        <m:sub>
                          <m:r>
                            <a:rPr lang="es-ES" sz="1600" i="1">
                              <a:latin typeface="Cambria Math" panose="02040503050406030204" pitchFamily="18" charset="0"/>
                            </a:rPr>
                            <m:t>𝑠𝑐</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𝑠𝑐</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1</m:t>
                          </m:r>
                        </m:sub>
                      </m:sSub>
                      <m:r>
                        <a:rPr lang="es-ES" sz="1600" b="0" i="1" smtClean="0">
                          <a:latin typeface="Cambria Math" panose="02040503050406030204" pitchFamily="18" charset="0"/>
                        </a:rPr>
                        <m:t>=0.5−(−4)=4.5 </m:t>
                      </m:r>
                      <m:r>
                        <a:rPr lang="es-ES" sz="1600" b="0" i="1" smtClean="0">
                          <a:latin typeface="Cambria Math" panose="02040503050406030204" pitchFamily="18" charset="0"/>
                        </a:rPr>
                        <m:t>𝐴</m:t>
                      </m:r>
                    </m:oMath>
                  </m:oMathPara>
                </a14:m>
                <a:endParaRPr lang="es-ES" sz="1600" b="0" i="1" dirty="0">
                  <a:latin typeface="Cambria Math" panose="02040503050406030204" pitchFamily="18" charset="0"/>
                </a:endParaRPr>
              </a:p>
            </p:txBody>
          </p:sp>
        </mc:Choice>
        <mc:Fallback xmlns="">
          <p:sp>
            <p:nvSpPr>
              <p:cNvPr id="36" name="CuadroTexto 35">
                <a:extLst>
                  <a:ext uri="{FF2B5EF4-FFF2-40B4-BE49-F238E27FC236}">
                    <a16:creationId xmlns:a16="http://schemas.microsoft.com/office/drawing/2014/main" id="{CADACD38-ABE1-4CA6-8457-B7C939FF8A00}"/>
                  </a:ext>
                </a:extLst>
              </p:cNvPr>
              <p:cNvSpPr txBox="1">
                <a:spLocks noRot="1" noChangeAspect="1" noMove="1" noResize="1" noEditPoints="1" noAdjustHandles="1" noChangeArrowheads="1" noChangeShapeType="1" noTextEdit="1"/>
              </p:cNvSpPr>
              <p:nvPr/>
            </p:nvSpPr>
            <p:spPr>
              <a:xfrm>
                <a:off x="2902687" y="5181547"/>
                <a:ext cx="5770991" cy="246221"/>
              </a:xfrm>
              <a:prstGeom prst="rect">
                <a:avLst/>
              </a:prstGeom>
              <a:blipFill>
                <a:blip r:embed="rId8"/>
                <a:stretch>
                  <a:fillRect b="-35000"/>
                </a:stretch>
              </a:blipFill>
            </p:spPr>
            <p:txBody>
              <a:bodyPr/>
              <a:lstStyle/>
              <a:p>
                <a:r>
                  <a:rPr lang="es-ES">
                    <a:noFill/>
                  </a:rPr>
                  <a:t> </a:t>
                </a:r>
              </a:p>
            </p:txBody>
          </p:sp>
        </mc:Fallback>
      </mc:AlternateContent>
      <p:sp>
        <p:nvSpPr>
          <p:cNvPr id="33" name="Marcador de número de diapositiva 1">
            <a:extLst>
              <a:ext uri="{FF2B5EF4-FFF2-40B4-BE49-F238E27FC236}">
                <a16:creationId xmlns:a16="http://schemas.microsoft.com/office/drawing/2014/main" id="{FD02BF9D-E3C0-4714-8AA5-E9B5C528FDF3}"/>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36</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4670823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15F7BC9-D98A-4B69-8B28-0271D0B298CA}"/>
              </a:ext>
            </a:extLst>
          </p:cNvPr>
          <p:cNvSpPr/>
          <p:nvPr/>
        </p:nvSpPr>
        <p:spPr>
          <a:xfrm>
            <a:off x="45720" y="762868"/>
            <a:ext cx="9014460" cy="307777"/>
          </a:xfrm>
          <a:prstGeom prst="rect">
            <a:avLst/>
          </a:prstGeom>
        </p:spPr>
        <p:txBody>
          <a:bodyPr wrap="square">
            <a:spAutoFit/>
          </a:bodyPr>
          <a:lstStyle/>
          <a:p>
            <a:r>
              <a:rPr lang="es-ES" sz="1400" b="1" dirty="0"/>
              <a:t>Problema 13.</a:t>
            </a:r>
            <a:endParaRPr lang="es-ES" sz="1400" dirty="0"/>
          </a:p>
        </p:txBody>
      </p:sp>
      <p:sp>
        <p:nvSpPr>
          <p:cNvPr id="31" name="Rectángulo 30">
            <a:extLst>
              <a:ext uri="{FF2B5EF4-FFF2-40B4-BE49-F238E27FC236}">
                <a16:creationId xmlns:a16="http://schemas.microsoft.com/office/drawing/2014/main" id="{17383201-BA63-4F30-B3A5-D6302C35CCB3}"/>
              </a:ext>
            </a:extLst>
          </p:cNvPr>
          <p:cNvSpPr/>
          <p:nvPr/>
        </p:nvSpPr>
        <p:spPr>
          <a:xfrm>
            <a:off x="2161484" y="1770479"/>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ángulo 31">
            <a:extLst>
              <a:ext uri="{FF2B5EF4-FFF2-40B4-BE49-F238E27FC236}">
                <a16:creationId xmlns:a16="http://schemas.microsoft.com/office/drawing/2014/main" id="{F6BB362A-BF08-4C3F-9792-FD1F05926003}"/>
              </a:ext>
            </a:extLst>
          </p:cNvPr>
          <p:cNvSpPr/>
          <p:nvPr/>
        </p:nvSpPr>
        <p:spPr>
          <a:xfrm>
            <a:off x="2801564" y="2270622"/>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3" name="Rectángulo 32">
            <a:extLst>
              <a:ext uri="{FF2B5EF4-FFF2-40B4-BE49-F238E27FC236}">
                <a16:creationId xmlns:a16="http://schemas.microsoft.com/office/drawing/2014/main" id="{497F4720-F07A-48AB-8DBD-9E824DE474D2}"/>
              </a:ext>
            </a:extLst>
          </p:cNvPr>
          <p:cNvSpPr/>
          <p:nvPr/>
        </p:nvSpPr>
        <p:spPr>
          <a:xfrm>
            <a:off x="2801564" y="2669606"/>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ángulo 33">
            <a:extLst>
              <a:ext uri="{FF2B5EF4-FFF2-40B4-BE49-F238E27FC236}">
                <a16:creationId xmlns:a16="http://schemas.microsoft.com/office/drawing/2014/main" id="{530BCFB4-1C4C-4D7E-A181-AEAF58B45C89}"/>
              </a:ext>
            </a:extLst>
          </p:cNvPr>
          <p:cNvSpPr/>
          <p:nvPr/>
        </p:nvSpPr>
        <p:spPr>
          <a:xfrm>
            <a:off x="2113539" y="2612641"/>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Rectángulo 28">
            <a:extLst>
              <a:ext uri="{FF2B5EF4-FFF2-40B4-BE49-F238E27FC236}">
                <a16:creationId xmlns:a16="http://schemas.microsoft.com/office/drawing/2014/main" id="{02D0474E-C8CB-4E8E-8422-86317678D76D}"/>
              </a:ext>
            </a:extLst>
          </p:cNvPr>
          <p:cNvSpPr/>
          <p:nvPr/>
        </p:nvSpPr>
        <p:spPr>
          <a:xfrm>
            <a:off x="305415" y="1118721"/>
            <a:ext cx="6576170" cy="307777"/>
          </a:xfrm>
          <a:prstGeom prst="rect">
            <a:avLst/>
          </a:prstGeom>
        </p:spPr>
        <p:txBody>
          <a:bodyPr wrap="square">
            <a:spAutoFit/>
          </a:bodyPr>
          <a:lstStyle/>
          <a:p>
            <a:pPr algn="just"/>
            <a:r>
              <a:rPr lang="es-ES" sz="1400" dirty="0"/>
              <a:t>Por lo tanto, los circuitos de Thévenin in Norton, vistos desde R2, son:</a:t>
            </a:r>
          </a:p>
        </p:txBody>
      </p:sp>
      <mc:AlternateContent xmlns:mc="http://schemas.openxmlformats.org/markup-compatibility/2006" xmlns:a14="http://schemas.microsoft.com/office/drawing/2010/main">
        <mc:Choice Requires="a14">
          <p:sp>
            <p:nvSpPr>
              <p:cNvPr id="40" name="CuadroTexto 39">
                <a:extLst>
                  <a:ext uri="{FF2B5EF4-FFF2-40B4-BE49-F238E27FC236}">
                    <a16:creationId xmlns:a16="http://schemas.microsoft.com/office/drawing/2014/main" id="{8F220AF8-2B28-410F-8D1B-6F70B2845EF8}"/>
                  </a:ext>
                </a:extLst>
              </p:cNvPr>
              <p:cNvSpPr txBox="1"/>
              <p:nvPr/>
            </p:nvSpPr>
            <p:spPr>
              <a:xfrm>
                <a:off x="2689326" y="3429000"/>
                <a:ext cx="6020333" cy="46762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i="1" smtClean="0">
                              <a:latin typeface="Cambria Math" panose="02040503050406030204" pitchFamily="18" charset="0"/>
                            </a:rPr>
                            <m:t>𝑉</m:t>
                          </m:r>
                        </m:e>
                        <m:sub>
                          <m:r>
                            <a:rPr lang="es-ES" sz="1600" b="0" i="1" smtClean="0">
                              <a:latin typeface="Cambria Math" panose="02040503050406030204" pitchFamily="18" charset="0"/>
                            </a:rPr>
                            <m:t>𝑡</m:t>
                          </m:r>
                          <m:r>
                            <a:rPr lang="es-ES" sz="1600" b="0" i="1" smtClean="0">
                              <a:latin typeface="Cambria Math" panose="02040503050406030204" pitchFamily="18" charset="0"/>
                            </a:rPr>
                            <m:t>h</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2</m:t>
                          </m:r>
                        </m:sub>
                      </m:sSub>
                      <m:d>
                        <m:dPr>
                          <m:ctrlPr>
                            <a:rPr lang="es-ES" sz="1600" b="0" i="1" smtClean="0">
                              <a:latin typeface="Cambria Math" panose="02040503050406030204" pitchFamily="18" charset="0"/>
                            </a:rPr>
                          </m:ctrlPr>
                        </m:dPr>
                        <m:e>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𝑡</m:t>
                              </m:r>
                              <m:r>
                                <a:rPr lang="es-ES" sz="1600" b="0" i="1" smtClean="0">
                                  <a:latin typeface="Cambria Math" panose="02040503050406030204" pitchFamily="18" charset="0"/>
                                </a:rPr>
                                <m:t>h</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2</m:t>
                              </m:r>
                            </m:sub>
                          </m:sSub>
                        </m:e>
                      </m:d>
                      <m:r>
                        <a:rPr lang="es-ES" sz="1600" b="0" i="1" smtClean="0">
                          <a:latin typeface="Cambria Math" panose="02040503050406030204" pitchFamily="18" charset="0"/>
                        </a:rPr>
                        <m:t>→</m:t>
                      </m:r>
                      <m:r>
                        <a:rPr lang="es-ES" sz="1600" b="0" i="1" smtClean="0">
                          <a:latin typeface="Cambria Math" panose="02040503050406030204" pitchFamily="18" charset="0"/>
                        </a:rPr>
                        <m:t>13</m:t>
                      </m:r>
                      <m:r>
                        <a:rPr lang="es-ES" sz="1600" b="0" i="1" smtClean="0">
                          <a:latin typeface="Cambria Math" panose="02040503050406030204" pitchFamily="18" charset="0"/>
                        </a:rPr>
                        <m:t>.</m:t>
                      </m:r>
                      <m:r>
                        <a:rPr lang="es-ES" sz="1600" b="0" i="1" smtClean="0">
                          <a:latin typeface="Cambria Math" panose="02040503050406030204" pitchFamily="18" charset="0"/>
                        </a:rPr>
                        <m:t>5</m:t>
                      </m:r>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2</m:t>
                          </m:r>
                        </m:sub>
                      </m:sSub>
                      <m:d>
                        <m:dPr>
                          <m:ctrlPr>
                            <a:rPr lang="es-ES" sz="1600" b="0" i="1" smtClean="0">
                              <a:latin typeface="Cambria Math" panose="02040503050406030204" pitchFamily="18" charset="0"/>
                            </a:rPr>
                          </m:ctrlPr>
                        </m:dPr>
                        <m:e>
                          <m:r>
                            <a:rPr lang="es-ES" sz="1600" b="0" i="1" smtClean="0">
                              <a:latin typeface="Cambria Math" panose="02040503050406030204" pitchFamily="18" charset="0"/>
                            </a:rPr>
                            <m:t>3</m:t>
                          </m:r>
                          <m:r>
                            <a:rPr lang="es-ES" sz="1600" b="0" i="1" smtClean="0">
                              <a:latin typeface="Cambria Math" panose="02040503050406030204" pitchFamily="18" charset="0"/>
                            </a:rPr>
                            <m:t>+</m:t>
                          </m:r>
                          <m:r>
                            <a:rPr lang="es-ES" sz="1600" b="0" i="1" smtClean="0">
                              <a:latin typeface="Cambria Math" panose="02040503050406030204" pitchFamily="18" charset="0"/>
                            </a:rPr>
                            <m:t>6</m:t>
                          </m:r>
                        </m:e>
                      </m:d>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2</m:t>
                          </m:r>
                        </m:sub>
                      </m:sSub>
                      <m:r>
                        <a:rPr lang="es-ES" sz="1600" b="0" i="1" smtClean="0">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13</m:t>
                          </m:r>
                          <m:r>
                            <a:rPr lang="es-ES" sz="1600" b="0" i="1" smtClean="0">
                              <a:latin typeface="Cambria Math" panose="02040503050406030204" pitchFamily="18" charset="0"/>
                            </a:rPr>
                            <m:t>.</m:t>
                          </m:r>
                          <m:r>
                            <a:rPr lang="es-ES" sz="1600" b="0" i="1" smtClean="0">
                              <a:latin typeface="Cambria Math" panose="02040503050406030204" pitchFamily="18" charset="0"/>
                            </a:rPr>
                            <m:t>5</m:t>
                          </m:r>
                        </m:num>
                        <m:den>
                          <m:r>
                            <a:rPr lang="es-ES" sz="1600" b="0" i="1" smtClean="0">
                              <a:latin typeface="Cambria Math" panose="02040503050406030204" pitchFamily="18" charset="0"/>
                            </a:rPr>
                            <m:t>9</m:t>
                          </m:r>
                        </m:den>
                      </m:f>
                      <m:r>
                        <a:rPr lang="es-ES" sz="1600" b="0" i="1" smtClean="0">
                          <a:latin typeface="Cambria Math" panose="02040503050406030204" pitchFamily="18" charset="0"/>
                        </a:rPr>
                        <m:t>=</m:t>
                      </m:r>
                      <m:r>
                        <a:rPr lang="es-ES" sz="1600" b="0" i="1" smtClean="0">
                          <a:latin typeface="Cambria Math" panose="02040503050406030204" pitchFamily="18" charset="0"/>
                        </a:rPr>
                        <m:t>1</m:t>
                      </m:r>
                      <m:r>
                        <a:rPr lang="es-ES" sz="1600" b="0" i="1" smtClean="0">
                          <a:latin typeface="Cambria Math" panose="02040503050406030204" pitchFamily="18" charset="0"/>
                        </a:rPr>
                        <m:t>.</m:t>
                      </m:r>
                      <m:r>
                        <a:rPr lang="es-ES" sz="1600" b="0" i="1" smtClean="0">
                          <a:latin typeface="Cambria Math" panose="02040503050406030204" pitchFamily="18" charset="0"/>
                        </a:rPr>
                        <m:t>5</m:t>
                      </m:r>
                      <m:r>
                        <a:rPr lang="es-ES" sz="1600" b="0" i="1" smtClean="0">
                          <a:latin typeface="Cambria Math" panose="02040503050406030204" pitchFamily="18" charset="0"/>
                        </a:rPr>
                        <m:t> </m:t>
                      </m:r>
                      <m:r>
                        <a:rPr lang="es-ES" sz="1600" b="0" i="1" smtClean="0">
                          <a:latin typeface="Cambria Math" panose="02040503050406030204" pitchFamily="18" charset="0"/>
                        </a:rPr>
                        <m:t>𝐴</m:t>
                      </m:r>
                    </m:oMath>
                  </m:oMathPara>
                </a14:m>
                <a:endParaRPr lang="es-ES" sz="1600" b="0" i="1" dirty="0">
                  <a:latin typeface="Cambria Math" panose="02040503050406030204" pitchFamily="18" charset="0"/>
                </a:endParaRPr>
              </a:p>
            </p:txBody>
          </p:sp>
        </mc:Choice>
        <mc:Fallback xmlns="">
          <p:sp>
            <p:nvSpPr>
              <p:cNvPr id="40" name="CuadroTexto 39">
                <a:extLst>
                  <a:ext uri="{FF2B5EF4-FFF2-40B4-BE49-F238E27FC236}">
                    <a16:creationId xmlns:a16="http://schemas.microsoft.com/office/drawing/2014/main" id="{8F220AF8-2B28-410F-8D1B-6F70B2845EF8}"/>
                  </a:ext>
                </a:extLst>
              </p:cNvPr>
              <p:cNvSpPr txBox="1">
                <a:spLocks noRot="1" noChangeAspect="1" noMove="1" noResize="1" noEditPoints="1" noAdjustHandles="1" noChangeArrowheads="1" noChangeShapeType="1" noTextEdit="1"/>
              </p:cNvSpPr>
              <p:nvPr/>
            </p:nvSpPr>
            <p:spPr>
              <a:xfrm>
                <a:off x="2689326" y="3429000"/>
                <a:ext cx="6020333" cy="467629"/>
              </a:xfrm>
              <a:prstGeom prst="rect">
                <a:avLst/>
              </a:prstGeom>
              <a:blipFill>
                <a:blip r:embed="rId2"/>
                <a:stretch>
                  <a:fillRect/>
                </a:stretch>
              </a:blipFill>
            </p:spPr>
            <p:txBody>
              <a:bodyPr/>
              <a:lstStyle/>
              <a:p>
                <a:r>
                  <a:rPr lang="es-ES">
                    <a:noFill/>
                  </a:rPr>
                  <a:t> </a:t>
                </a:r>
              </a:p>
            </p:txBody>
          </p:sp>
        </mc:Fallback>
      </mc:AlternateContent>
      <p:pic>
        <p:nvPicPr>
          <p:cNvPr id="10" name="Imagen 9">
            <a:extLst>
              <a:ext uri="{FF2B5EF4-FFF2-40B4-BE49-F238E27FC236}">
                <a16:creationId xmlns:a16="http://schemas.microsoft.com/office/drawing/2014/main" id="{F42DC5A1-68CE-4ED3-B308-30AB1A6B837C}"/>
              </a:ext>
            </a:extLst>
          </p:cNvPr>
          <p:cNvPicPr>
            <a:picLocks noChangeAspect="1"/>
          </p:cNvPicPr>
          <p:nvPr/>
        </p:nvPicPr>
        <p:blipFill>
          <a:blip r:embed="rId3"/>
          <a:stretch>
            <a:fillRect/>
          </a:stretch>
        </p:blipFill>
        <p:spPr>
          <a:xfrm>
            <a:off x="1127962" y="3349775"/>
            <a:ext cx="1693366" cy="1325814"/>
          </a:xfrm>
          <a:prstGeom prst="rect">
            <a:avLst/>
          </a:prstGeom>
        </p:spPr>
      </p:pic>
      <p:grpSp>
        <p:nvGrpSpPr>
          <p:cNvPr id="15" name="Grupo 14">
            <a:extLst>
              <a:ext uri="{FF2B5EF4-FFF2-40B4-BE49-F238E27FC236}">
                <a16:creationId xmlns:a16="http://schemas.microsoft.com/office/drawing/2014/main" id="{3E6ACE60-7433-4982-AC3A-42F29654CB78}"/>
              </a:ext>
            </a:extLst>
          </p:cNvPr>
          <p:cNvGrpSpPr/>
          <p:nvPr/>
        </p:nvGrpSpPr>
        <p:grpSpPr>
          <a:xfrm>
            <a:off x="2600698" y="1555815"/>
            <a:ext cx="1952252" cy="1306450"/>
            <a:chOff x="2840728" y="1700763"/>
            <a:chExt cx="1952252" cy="1306450"/>
          </a:xfrm>
        </p:grpSpPr>
        <p:pic>
          <p:nvPicPr>
            <p:cNvPr id="11" name="Imagen 10">
              <a:extLst>
                <a:ext uri="{FF2B5EF4-FFF2-40B4-BE49-F238E27FC236}">
                  <a16:creationId xmlns:a16="http://schemas.microsoft.com/office/drawing/2014/main" id="{DC887FC2-161A-4EA7-9A9E-7213C37B2FC6}"/>
                </a:ext>
              </a:extLst>
            </p:cNvPr>
            <p:cNvPicPr>
              <a:picLocks noChangeAspect="1"/>
            </p:cNvPicPr>
            <p:nvPr/>
          </p:nvPicPr>
          <p:blipFill>
            <a:blip r:embed="rId4"/>
            <a:stretch>
              <a:fillRect/>
            </a:stretch>
          </p:blipFill>
          <p:spPr>
            <a:xfrm>
              <a:off x="2840728" y="1700763"/>
              <a:ext cx="1952252" cy="1306450"/>
            </a:xfrm>
            <a:prstGeom prst="rect">
              <a:avLst/>
            </a:prstGeom>
          </p:spPr>
        </p:pic>
        <p:cxnSp>
          <p:nvCxnSpPr>
            <p:cNvPr id="13" name="Conector recto 12">
              <a:extLst>
                <a:ext uri="{FF2B5EF4-FFF2-40B4-BE49-F238E27FC236}">
                  <a16:creationId xmlns:a16="http://schemas.microsoft.com/office/drawing/2014/main" id="{04D1A707-BBF8-4383-9807-BB0BC035B7B4}"/>
                </a:ext>
              </a:extLst>
            </p:cNvPr>
            <p:cNvCxnSpPr/>
            <p:nvPr/>
          </p:nvCxnSpPr>
          <p:spPr>
            <a:xfrm>
              <a:off x="4021931" y="1877216"/>
              <a:ext cx="435769" cy="0"/>
            </a:xfrm>
            <a:prstGeom prst="line">
              <a:avLst/>
            </a:prstGeom>
            <a:ln w="19050">
              <a:solidFill>
                <a:srgbClr val="D47D89"/>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FA29E59A-EB6C-4E50-9206-20F45AAB24AE}"/>
                </a:ext>
              </a:extLst>
            </p:cNvPr>
            <p:cNvCxnSpPr/>
            <p:nvPr/>
          </p:nvCxnSpPr>
          <p:spPr>
            <a:xfrm>
              <a:off x="3867150" y="2660082"/>
              <a:ext cx="435769" cy="0"/>
            </a:xfrm>
            <a:prstGeom prst="line">
              <a:avLst/>
            </a:prstGeom>
            <a:ln w="19050">
              <a:solidFill>
                <a:srgbClr val="D47D89"/>
              </a:solidFill>
            </a:ln>
          </p:spPr>
          <p:style>
            <a:lnRef idx="1">
              <a:schemeClr val="accent1"/>
            </a:lnRef>
            <a:fillRef idx="0">
              <a:schemeClr val="accent1"/>
            </a:fillRef>
            <a:effectRef idx="0">
              <a:schemeClr val="accent1"/>
            </a:effectRef>
            <a:fontRef idx="minor">
              <a:schemeClr val="tx1"/>
            </a:fontRef>
          </p:style>
        </p:cxnSp>
      </p:grpSp>
      <p:grpSp>
        <p:nvGrpSpPr>
          <p:cNvPr id="17" name="Grupo 16">
            <a:extLst>
              <a:ext uri="{FF2B5EF4-FFF2-40B4-BE49-F238E27FC236}">
                <a16:creationId xmlns:a16="http://schemas.microsoft.com/office/drawing/2014/main" id="{5CF37A4B-497C-4200-81AF-A07CC0CF4844}"/>
              </a:ext>
            </a:extLst>
          </p:cNvPr>
          <p:cNvGrpSpPr/>
          <p:nvPr/>
        </p:nvGrpSpPr>
        <p:grpSpPr>
          <a:xfrm>
            <a:off x="457226" y="1444876"/>
            <a:ext cx="1689737" cy="1451351"/>
            <a:chOff x="457226" y="1444876"/>
            <a:chExt cx="1689737" cy="1451351"/>
          </a:xfrm>
        </p:grpSpPr>
        <p:pic>
          <p:nvPicPr>
            <p:cNvPr id="8" name="Imagen 7">
              <a:extLst>
                <a:ext uri="{FF2B5EF4-FFF2-40B4-BE49-F238E27FC236}">
                  <a16:creationId xmlns:a16="http://schemas.microsoft.com/office/drawing/2014/main" id="{52D8E8C2-95DC-44B3-92F7-D721AAB58A21}"/>
                </a:ext>
              </a:extLst>
            </p:cNvPr>
            <p:cNvPicPr>
              <a:picLocks noChangeAspect="1"/>
            </p:cNvPicPr>
            <p:nvPr/>
          </p:nvPicPr>
          <p:blipFill>
            <a:blip r:embed="rId5"/>
            <a:stretch>
              <a:fillRect/>
            </a:stretch>
          </p:blipFill>
          <p:spPr>
            <a:xfrm>
              <a:off x="457226" y="1444876"/>
              <a:ext cx="1689737" cy="1451351"/>
            </a:xfrm>
            <a:prstGeom prst="rect">
              <a:avLst/>
            </a:prstGeom>
          </p:spPr>
        </p:pic>
        <p:cxnSp>
          <p:nvCxnSpPr>
            <p:cNvPr id="30" name="Conector recto 29">
              <a:extLst>
                <a:ext uri="{FF2B5EF4-FFF2-40B4-BE49-F238E27FC236}">
                  <a16:creationId xmlns:a16="http://schemas.microsoft.com/office/drawing/2014/main" id="{56F4C614-AAD8-4A00-8ADC-35A1665AD575}"/>
                </a:ext>
              </a:extLst>
            </p:cNvPr>
            <p:cNvCxnSpPr>
              <a:cxnSpLocks/>
            </p:cNvCxnSpPr>
            <p:nvPr/>
          </p:nvCxnSpPr>
          <p:spPr>
            <a:xfrm>
              <a:off x="760571" y="2513214"/>
              <a:ext cx="1146525" cy="0"/>
            </a:xfrm>
            <a:prstGeom prst="line">
              <a:avLst/>
            </a:prstGeom>
            <a:ln w="19050">
              <a:solidFill>
                <a:srgbClr val="D47D89"/>
              </a:solidFill>
            </a:ln>
          </p:spPr>
          <p:style>
            <a:lnRef idx="1">
              <a:schemeClr val="accent1"/>
            </a:lnRef>
            <a:fillRef idx="0">
              <a:schemeClr val="accent1"/>
            </a:fillRef>
            <a:effectRef idx="0">
              <a:schemeClr val="accent1"/>
            </a:effectRef>
            <a:fontRef idx="minor">
              <a:schemeClr val="tx1"/>
            </a:fontRef>
          </p:style>
        </p:cxnSp>
      </p:grpSp>
      <p:sp>
        <p:nvSpPr>
          <p:cNvPr id="18" name="CuadroTexto 17">
            <a:extLst>
              <a:ext uri="{FF2B5EF4-FFF2-40B4-BE49-F238E27FC236}">
                <a16:creationId xmlns:a16="http://schemas.microsoft.com/office/drawing/2014/main" id="{468A038E-BB19-4378-8883-4670ECA53BBD}"/>
              </a:ext>
            </a:extLst>
          </p:cNvPr>
          <p:cNvSpPr txBox="1"/>
          <p:nvPr/>
        </p:nvSpPr>
        <p:spPr>
          <a:xfrm>
            <a:off x="3255530" y="1853643"/>
            <a:ext cx="359394" cy="369332"/>
          </a:xfrm>
          <a:prstGeom prst="rect">
            <a:avLst/>
          </a:prstGeom>
          <a:solidFill>
            <a:schemeClr val="bg1"/>
          </a:solidFill>
        </p:spPr>
        <p:txBody>
          <a:bodyPr wrap="none" rtlCol="0">
            <a:spAutoFit/>
          </a:bodyPr>
          <a:lstStyle/>
          <a:p>
            <a:r>
              <a:rPr lang="es-ES" dirty="0"/>
              <a:t>I</a:t>
            </a:r>
            <a:r>
              <a:rPr lang="es-ES" baseline="-25000" dirty="0"/>
              <a:t>N</a:t>
            </a:r>
          </a:p>
        </p:txBody>
      </p:sp>
      <p:sp>
        <p:nvSpPr>
          <p:cNvPr id="35" name="Rectángulo 34">
            <a:extLst>
              <a:ext uri="{FF2B5EF4-FFF2-40B4-BE49-F238E27FC236}">
                <a16:creationId xmlns:a16="http://schemas.microsoft.com/office/drawing/2014/main" id="{457DFC6C-FFC6-45B0-B9BB-E7B88F7EB3C5}"/>
              </a:ext>
            </a:extLst>
          </p:cNvPr>
          <p:cNvSpPr/>
          <p:nvPr/>
        </p:nvSpPr>
        <p:spPr>
          <a:xfrm>
            <a:off x="305415" y="3126539"/>
            <a:ext cx="2728493" cy="307777"/>
          </a:xfrm>
          <a:prstGeom prst="rect">
            <a:avLst/>
          </a:prstGeom>
        </p:spPr>
        <p:txBody>
          <a:bodyPr wrap="square">
            <a:spAutoFit/>
          </a:bodyPr>
          <a:lstStyle/>
          <a:p>
            <a:pPr algn="just"/>
            <a:r>
              <a:rPr lang="es-ES" sz="1400" dirty="0"/>
              <a:t>Para obtener I</a:t>
            </a:r>
            <a:r>
              <a:rPr lang="es-ES" sz="1400" baseline="-25000" dirty="0"/>
              <a:t>R2</a:t>
            </a:r>
            <a:r>
              <a:rPr lang="es-ES" sz="1400" dirty="0"/>
              <a:t> con Thévenin:</a:t>
            </a:r>
          </a:p>
        </p:txBody>
      </p:sp>
      <p:sp>
        <p:nvSpPr>
          <p:cNvPr id="36" name="Rectángulo 35">
            <a:extLst>
              <a:ext uri="{FF2B5EF4-FFF2-40B4-BE49-F238E27FC236}">
                <a16:creationId xmlns:a16="http://schemas.microsoft.com/office/drawing/2014/main" id="{A71BEB13-41FE-4800-BA0A-4CB76B11493C}"/>
              </a:ext>
            </a:extLst>
          </p:cNvPr>
          <p:cNvSpPr/>
          <p:nvPr/>
        </p:nvSpPr>
        <p:spPr>
          <a:xfrm>
            <a:off x="305415" y="4758153"/>
            <a:ext cx="2728493" cy="307777"/>
          </a:xfrm>
          <a:prstGeom prst="rect">
            <a:avLst/>
          </a:prstGeom>
        </p:spPr>
        <p:txBody>
          <a:bodyPr wrap="square">
            <a:spAutoFit/>
          </a:bodyPr>
          <a:lstStyle/>
          <a:p>
            <a:pPr algn="just"/>
            <a:r>
              <a:rPr lang="es-ES" sz="1400" dirty="0"/>
              <a:t>Para obtener I</a:t>
            </a:r>
            <a:r>
              <a:rPr lang="es-ES" sz="1400" baseline="-25000" dirty="0"/>
              <a:t>R2</a:t>
            </a:r>
            <a:r>
              <a:rPr lang="es-ES" sz="1400" dirty="0"/>
              <a:t> con Norton:</a:t>
            </a:r>
          </a:p>
        </p:txBody>
      </p:sp>
      <mc:AlternateContent xmlns:mc="http://schemas.openxmlformats.org/markup-compatibility/2006" xmlns:a14="http://schemas.microsoft.com/office/drawing/2010/main">
        <mc:Choice Requires="a14">
          <p:sp>
            <p:nvSpPr>
              <p:cNvPr id="39" name="CuadroTexto 38">
                <a:extLst>
                  <a:ext uri="{FF2B5EF4-FFF2-40B4-BE49-F238E27FC236}">
                    <a16:creationId xmlns:a16="http://schemas.microsoft.com/office/drawing/2014/main" id="{6820458C-4096-4631-A341-379D3E360594}"/>
                  </a:ext>
                </a:extLst>
              </p:cNvPr>
              <p:cNvSpPr txBox="1"/>
              <p:nvPr/>
            </p:nvSpPr>
            <p:spPr>
              <a:xfrm>
                <a:off x="2786324" y="5199149"/>
                <a:ext cx="5416160" cy="50263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r>
                            <a:rPr lang="es-ES" sz="1600" b="0" i="1" smtClean="0">
                              <a:latin typeface="Cambria Math" panose="02040503050406030204" pitchFamily="18" charset="0"/>
                            </a:rPr>
                            <m:t>2</m:t>
                          </m:r>
                        </m:sub>
                      </m:sSub>
                      <m:r>
                        <a:rPr lang="es-ES" sz="1600" b="0" i="1" smtClean="0">
                          <a:latin typeface="Cambria Math" panose="02040503050406030204" pitchFamily="18" charset="0"/>
                        </a:rPr>
                        <m:t>=</m:t>
                      </m:r>
                      <m:r>
                        <a:rPr lang="es-ES" sz="1600" b="0" i="1" smtClean="0">
                          <a:latin typeface="Cambria Math" panose="02040503050406030204" pitchFamily="18" charset="0"/>
                        </a:rPr>
                        <m:t>𝐼𝑥</m:t>
                      </m:r>
                      <m:f>
                        <m:fPr>
                          <m:ctrlPr>
                            <a:rPr lang="es-ES" sz="1600" b="0" i="1" smtClean="0">
                              <a:latin typeface="Cambria Math" panose="02040503050406030204" pitchFamily="18" charset="0"/>
                            </a:rPr>
                          </m:ctrlPr>
                        </m:fPr>
                        <m:num>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𝑡</m:t>
                              </m:r>
                              <m:r>
                                <a:rPr lang="es-ES" sz="1600" b="0" i="1" smtClean="0">
                                  <a:latin typeface="Cambria Math" panose="02040503050406030204" pitchFamily="18" charset="0"/>
                                </a:rPr>
                                <m:t>h</m:t>
                              </m:r>
                            </m:sub>
                          </m:sSub>
                        </m:num>
                        <m:den>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𝑡</m:t>
                              </m:r>
                              <m:r>
                                <a:rPr lang="es-ES" sz="1600" b="0" i="1" smtClean="0">
                                  <a:latin typeface="Cambria Math" panose="02040503050406030204" pitchFamily="18" charset="0"/>
                                </a:rPr>
                                <m:t>h</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2</m:t>
                              </m:r>
                            </m:sub>
                          </m:sSub>
                        </m:den>
                      </m:f>
                      <m:r>
                        <a:rPr lang="es-ES" sz="1600" b="0" i="1" smtClean="0">
                          <a:latin typeface="Cambria Math" panose="02040503050406030204" pitchFamily="18" charset="0"/>
                        </a:rPr>
                        <m:t>=</m:t>
                      </m:r>
                      <m:r>
                        <a:rPr lang="es-ES" sz="1600" b="0" i="1" smtClean="0">
                          <a:latin typeface="Cambria Math" panose="02040503050406030204" pitchFamily="18" charset="0"/>
                        </a:rPr>
                        <m:t>4</m:t>
                      </m:r>
                      <m:r>
                        <a:rPr lang="es-ES" sz="1600" b="0" i="1" smtClean="0">
                          <a:latin typeface="Cambria Math" panose="02040503050406030204" pitchFamily="18" charset="0"/>
                        </a:rPr>
                        <m:t>.</m:t>
                      </m:r>
                      <m:r>
                        <a:rPr lang="es-ES" sz="1600" b="0" i="1" smtClean="0">
                          <a:latin typeface="Cambria Math" panose="02040503050406030204" pitchFamily="18" charset="0"/>
                        </a:rPr>
                        <m:t>5</m:t>
                      </m:r>
                      <m:r>
                        <a:rPr lang="es-ES" sz="1600" b="0" i="1" smtClean="0">
                          <a:latin typeface="Cambria Math" panose="02040503050406030204" pitchFamily="18" charset="0"/>
                        </a:rPr>
                        <m:t>𝑥</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3</m:t>
                          </m:r>
                        </m:num>
                        <m:den>
                          <m:r>
                            <a:rPr lang="es-ES" sz="1600" b="0" i="1" smtClean="0">
                              <a:latin typeface="Cambria Math" panose="02040503050406030204" pitchFamily="18" charset="0"/>
                            </a:rPr>
                            <m:t>9</m:t>
                          </m:r>
                        </m:den>
                      </m:f>
                      <m:r>
                        <a:rPr lang="es-ES" sz="1600" b="0" i="1" smtClean="0">
                          <a:latin typeface="Cambria Math" panose="02040503050406030204" pitchFamily="18" charset="0"/>
                        </a:rPr>
                        <m:t>=</m:t>
                      </m:r>
                      <m:r>
                        <a:rPr lang="es-ES" sz="1600" b="0" i="1" smtClean="0">
                          <a:latin typeface="Cambria Math" panose="02040503050406030204" pitchFamily="18" charset="0"/>
                        </a:rPr>
                        <m:t>1</m:t>
                      </m:r>
                      <m:r>
                        <a:rPr lang="es-ES" sz="1600" b="0" i="1" smtClean="0">
                          <a:latin typeface="Cambria Math" panose="02040503050406030204" pitchFamily="18" charset="0"/>
                        </a:rPr>
                        <m:t>.</m:t>
                      </m:r>
                      <m:r>
                        <a:rPr lang="es-ES" sz="1600" b="0" i="1" smtClean="0">
                          <a:latin typeface="Cambria Math" panose="02040503050406030204" pitchFamily="18" charset="0"/>
                        </a:rPr>
                        <m:t>5</m:t>
                      </m:r>
                      <m:r>
                        <a:rPr lang="es-ES" sz="1600" b="0" i="1" smtClean="0">
                          <a:latin typeface="Cambria Math" panose="02040503050406030204" pitchFamily="18" charset="0"/>
                        </a:rPr>
                        <m:t> </m:t>
                      </m:r>
                      <m:r>
                        <a:rPr lang="es-ES" sz="1600" b="0" i="1" smtClean="0">
                          <a:latin typeface="Cambria Math" panose="02040503050406030204" pitchFamily="18" charset="0"/>
                        </a:rPr>
                        <m:t>𝐴</m:t>
                      </m:r>
                    </m:oMath>
                  </m:oMathPara>
                </a14:m>
                <a:endParaRPr lang="es-ES" sz="1600" b="0" i="1" dirty="0">
                  <a:latin typeface="Cambria Math" panose="02040503050406030204" pitchFamily="18" charset="0"/>
                </a:endParaRPr>
              </a:p>
            </p:txBody>
          </p:sp>
        </mc:Choice>
        <mc:Fallback xmlns="">
          <p:sp>
            <p:nvSpPr>
              <p:cNvPr id="39" name="CuadroTexto 38">
                <a:extLst>
                  <a:ext uri="{FF2B5EF4-FFF2-40B4-BE49-F238E27FC236}">
                    <a16:creationId xmlns:a16="http://schemas.microsoft.com/office/drawing/2014/main" id="{6820458C-4096-4631-A341-379D3E360594}"/>
                  </a:ext>
                </a:extLst>
              </p:cNvPr>
              <p:cNvSpPr txBox="1">
                <a:spLocks noRot="1" noChangeAspect="1" noMove="1" noResize="1" noEditPoints="1" noAdjustHandles="1" noChangeArrowheads="1" noChangeShapeType="1" noTextEdit="1"/>
              </p:cNvSpPr>
              <p:nvPr/>
            </p:nvSpPr>
            <p:spPr>
              <a:xfrm>
                <a:off x="2786324" y="5199149"/>
                <a:ext cx="5416160" cy="502638"/>
              </a:xfrm>
              <a:prstGeom prst="rect">
                <a:avLst/>
              </a:prstGeom>
              <a:blipFill>
                <a:blip r:embed="rId6"/>
                <a:stretch>
                  <a:fillRect b="-1220"/>
                </a:stretch>
              </a:blipFill>
            </p:spPr>
            <p:txBody>
              <a:bodyPr/>
              <a:lstStyle/>
              <a:p>
                <a:r>
                  <a:rPr lang="es-ES">
                    <a:noFill/>
                  </a:rPr>
                  <a:t> </a:t>
                </a:r>
              </a:p>
            </p:txBody>
          </p:sp>
        </mc:Fallback>
      </mc:AlternateContent>
      <p:pic>
        <p:nvPicPr>
          <p:cNvPr id="20" name="Imagen 19">
            <a:extLst>
              <a:ext uri="{FF2B5EF4-FFF2-40B4-BE49-F238E27FC236}">
                <a16:creationId xmlns:a16="http://schemas.microsoft.com/office/drawing/2014/main" id="{8AF931C7-1F18-4124-8B2D-4A9C6B918235}"/>
              </a:ext>
            </a:extLst>
          </p:cNvPr>
          <p:cNvPicPr>
            <a:picLocks noChangeAspect="1"/>
          </p:cNvPicPr>
          <p:nvPr/>
        </p:nvPicPr>
        <p:blipFill>
          <a:blip r:embed="rId7"/>
          <a:stretch>
            <a:fillRect/>
          </a:stretch>
        </p:blipFill>
        <p:spPr>
          <a:xfrm>
            <a:off x="457226" y="5029538"/>
            <a:ext cx="2728493" cy="1283601"/>
          </a:xfrm>
          <a:prstGeom prst="rect">
            <a:avLst/>
          </a:prstGeom>
        </p:spPr>
      </p:pic>
      <p:sp>
        <p:nvSpPr>
          <p:cNvPr id="3" name="CuadroTexto 2">
            <a:extLst>
              <a:ext uri="{FF2B5EF4-FFF2-40B4-BE49-F238E27FC236}">
                <a16:creationId xmlns:a16="http://schemas.microsoft.com/office/drawing/2014/main" id="{4DD523A3-842C-4AF0-A76E-DC999CDCA86F}"/>
              </a:ext>
            </a:extLst>
          </p:cNvPr>
          <p:cNvSpPr txBox="1"/>
          <p:nvPr/>
        </p:nvSpPr>
        <p:spPr>
          <a:xfrm>
            <a:off x="4030232" y="2335642"/>
            <a:ext cx="474810" cy="276999"/>
          </a:xfrm>
          <a:prstGeom prst="rect">
            <a:avLst/>
          </a:prstGeom>
          <a:solidFill>
            <a:schemeClr val="bg1"/>
          </a:solidFill>
        </p:spPr>
        <p:txBody>
          <a:bodyPr wrap="none" rtlCol="0">
            <a:spAutoFit/>
          </a:bodyPr>
          <a:lstStyle/>
          <a:p>
            <a:r>
              <a:rPr lang="es-ES" sz="1200" dirty="0"/>
              <a:t>3 </a:t>
            </a:r>
            <a:r>
              <a:rPr lang="el-GR" sz="1200" dirty="0"/>
              <a:t>Ω</a:t>
            </a:r>
            <a:r>
              <a:rPr lang="es-ES" sz="1200" dirty="0"/>
              <a:t> </a:t>
            </a:r>
          </a:p>
        </p:txBody>
      </p:sp>
      <p:sp>
        <p:nvSpPr>
          <p:cNvPr id="24" name="CuadroTexto 23">
            <a:extLst>
              <a:ext uri="{FF2B5EF4-FFF2-40B4-BE49-F238E27FC236}">
                <a16:creationId xmlns:a16="http://schemas.microsoft.com/office/drawing/2014/main" id="{F3BF969C-7A57-44D7-AD42-17BF1BCE8087}"/>
              </a:ext>
            </a:extLst>
          </p:cNvPr>
          <p:cNvSpPr txBox="1"/>
          <p:nvPr/>
        </p:nvSpPr>
        <p:spPr>
          <a:xfrm>
            <a:off x="996528" y="2246505"/>
            <a:ext cx="1035264" cy="261610"/>
          </a:xfrm>
          <a:prstGeom prst="rect">
            <a:avLst/>
          </a:prstGeom>
          <a:solidFill>
            <a:schemeClr val="bg1"/>
          </a:solidFill>
        </p:spPr>
        <p:txBody>
          <a:bodyPr wrap="square" rtlCol="0">
            <a:spAutoFit/>
          </a:bodyPr>
          <a:lstStyle/>
          <a:p>
            <a:r>
              <a:rPr lang="es-ES" sz="1100" dirty="0"/>
              <a:t>13.5 V</a:t>
            </a:r>
          </a:p>
        </p:txBody>
      </p:sp>
      <p:sp>
        <p:nvSpPr>
          <p:cNvPr id="25" name="CuadroTexto 24">
            <a:extLst>
              <a:ext uri="{FF2B5EF4-FFF2-40B4-BE49-F238E27FC236}">
                <a16:creationId xmlns:a16="http://schemas.microsoft.com/office/drawing/2014/main" id="{51844353-A0A0-45A7-86F5-6F1F4228A517}"/>
              </a:ext>
            </a:extLst>
          </p:cNvPr>
          <p:cNvSpPr txBox="1"/>
          <p:nvPr/>
        </p:nvSpPr>
        <p:spPr>
          <a:xfrm>
            <a:off x="1418314" y="1976137"/>
            <a:ext cx="474810" cy="276999"/>
          </a:xfrm>
          <a:prstGeom prst="rect">
            <a:avLst/>
          </a:prstGeom>
          <a:solidFill>
            <a:schemeClr val="bg1"/>
          </a:solidFill>
        </p:spPr>
        <p:txBody>
          <a:bodyPr wrap="none" rtlCol="0">
            <a:spAutoFit/>
          </a:bodyPr>
          <a:lstStyle/>
          <a:p>
            <a:r>
              <a:rPr lang="es-ES" sz="1200" dirty="0"/>
              <a:t>3 </a:t>
            </a:r>
            <a:r>
              <a:rPr lang="el-GR" sz="1200" dirty="0"/>
              <a:t>Ω</a:t>
            </a:r>
            <a:r>
              <a:rPr lang="es-ES" sz="1200" dirty="0"/>
              <a:t> </a:t>
            </a:r>
          </a:p>
        </p:txBody>
      </p:sp>
      <p:sp>
        <p:nvSpPr>
          <p:cNvPr id="26" name="CuadroTexto 25">
            <a:extLst>
              <a:ext uri="{FF2B5EF4-FFF2-40B4-BE49-F238E27FC236}">
                <a16:creationId xmlns:a16="http://schemas.microsoft.com/office/drawing/2014/main" id="{2FD42B6A-F51A-4C6B-B836-0F6F0D0BDBC0}"/>
              </a:ext>
            </a:extLst>
          </p:cNvPr>
          <p:cNvSpPr txBox="1"/>
          <p:nvPr/>
        </p:nvSpPr>
        <p:spPr>
          <a:xfrm>
            <a:off x="3242776" y="2197142"/>
            <a:ext cx="535275" cy="276999"/>
          </a:xfrm>
          <a:prstGeom prst="rect">
            <a:avLst/>
          </a:prstGeom>
          <a:solidFill>
            <a:schemeClr val="bg1"/>
          </a:solidFill>
        </p:spPr>
        <p:txBody>
          <a:bodyPr wrap="none" rtlCol="0">
            <a:spAutoFit/>
          </a:bodyPr>
          <a:lstStyle/>
          <a:p>
            <a:r>
              <a:rPr lang="es-ES" sz="1200" dirty="0"/>
              <a:t>4.5 A</a:t>
            </a:r>
          </a:p>
        </p:txBody>
      </p:sp>
      <p:sp>
        <p:nvSpPr>
          <p:cNvPr id="27" name="CuadroTexto 26">
            <a:extLst>
              <a:ext uri="{FF2B5EF4-FFF2-40B4-BE49-F238E27FC236}">
                <a16:creationId xmlns:a16="http://schemas.microsoft.com/office/drawing/2014/main" id="{A4D317AD-D4A3-4241-924B-30A131C9DDC1}"/>
              </a:ext>
            </a:extLst>
          </p:cNvPr>
          <p:cNvSpPr txBox="1"/>
          <p:nvPr/>
        </p:nvSpPr>
        <p:spPr>
          <a:xfrm>
            <a:off x="1643852" y="4126588"/>
            <a:ext cx="671933" cy="261610"/>
          </a:xfrm>
          <a:prstGeom prst="rect">
            <a:avLst/>
          </a:prstGeom>
          <a:solidFill>
            <a:schemeClr val="bg1"/>
          </a:solidFill>
        </p:spPr>
        <p:txBody>
          <a:bodyPr wrap="square" rtlCol="0">
            <a:spAutoFit/>
          </a:bodyPr>
          <a:lstStyle/>
          <a:p>
            <a:r>
              <a:rPr lang="es-ES" sz="1100" dirty="0"/>
              <a:t>13.5 V</a:t>
            </a:r>
          </a:p>
        </p:txBody>
      </p:sp>
      <p:sp>
        <p:nvSpPr>
          <p:cNvPr id="37" name="CuadroTexto 36">
            <a:extLst>
              <a:ext uri="{FF2B5EF4-FFF2-40B4-BE49-F238E27FC236}">
                <a16:creationId xmlns:a16="http://schemas.microsoft.com/office/drawing/2014/main" id="{F4A1DE47-2EBE-4C59-9362-5E539E7F5A93}"/>
              </a:ext>
            </a:extLst>
          </p:cNvPr>
          <p:cNvSpPr txBox="1"/>
          <p:nvPr/>
        </p:nvSpPr>
        <p:spPr>
          <a:xfrm>
            <a:off x="1944420" y="3802233"/>
            <a:ext cx="419310" cy="230832"/>
          </a:xfrm>
          <a:prstGeom prst="rect">
            <a:avLst/>
          </a:prstGeom>
          <a:solidFill>
            <a:schemeClr val="bg1"/>
          </a:solidFill>
        </p:spPr>
        <p:txBody>
          <a:bodyPr wrap="square" rtlCol="0">
            <a:spAutoFit/>
          </a:bodyPr>
          <a:lstStyle/>
          <a:p>
            <a:r>
              <a:rPr lang="es-ES" sz="900" dirty="0"/>
              <a:t>3 </a:t>
            </a:r>
            <a:r>
              <a:rPr lang="el-GR" sz="900" dirty="0"/>
              <a:t>Ω</a:t>
            </a:r>
            <a:r>
              <a:rPr lang="es-ES" sz="900" dirty="0"/>
              <a:t> </a:t>
            </a:r>
          </a:p>
        </p:txBody>
      </p:sp>
      <p:sp>
        <p:nvSpPr>
          <p:cNvPr id="38" name="CuadroTexto 37">
            <a:extLst>
              <a:ext uri="{FF2B5EF4-FFF2-40B4-BE49-F238E27FC236}">
                <a16:creationId xmlns:a16="http://schemas.microsoft.com/office/drawing/2014/main" id="{3B751AEE-2D6C-4CA4-97CB-DFEABE711716}"/>
              </a:ext>
            </a:extLst>
          </p:cNvPr>
          <p:cNvSpPr txBox="1"/>
          <p:nvPr/>
        </p:nvSpPr>
        <p:spPr>
          <a:xfrm>
            <a:off x="2523271" y="4057306"/>
            <a:ext cx="474810" cy="276999"/>
          </a:xfrm>
          <a:prstGeom prst="rect">
            <a:avLst/>
          </a:prstGeom>
          <a:solidFill>
            <a:schemeClr val="bg1"/>
          </a:solidFill>
        </p:spPr>
        <p:txBody>
          <a:bodyPr wrap="none" rtlCol="0">
            <a:spAutoFit/>
          </a:bodyPr>
          <a:lstStyle/>
          <a:p>
            <a:r>
              <a:rPr lang="es-ES" sz="1200" dirty="0"/>
              <a:t>6 </a:t>
            </a:r>
            <a:r>
              <a:rPr lang="el-GR" sz="1200" dirty="0"/>
              <a:t>Ω</a:t>
            </a:r>
            <a:r>
              <a:rPr lang="es-ES" sz="1200" dirty="0"/>
              <a:t> </a:t>
            </a:r>
          </a:p>
        </p:txBody>
      </p:sp>
      <p:sp>
        <p:nvSpPr>
          <p:cNvPr id="41" name="CuadroTexto 40">
            <a:extLst>
              <a:ext uri="{FF2B5EF4-FFF2-40B4-BE49-F238E27FC236}">
                <a16:creationId xmlns:a16="http://schemas.microsoft.com/office/drawing/2014/main" id="{578E2D35-6C4C-4B5F-8941-3C0DE60472FD}"/>
              </a:ext>
            </a:extLst>
          </p:cNvPr>
          <p:cNvSpPr txBox="1"/>
          <p:nvPr/>
        </p:nvSpPr>
        <p:spPr>
          <a:xfrm>
            <a:off x="2522455" y="3753515"/>
            <a:ext cx="380232" cy="276999"/>
          </a:xfrm>
          <a:prstGeom prst="rect">
            <a:avLst/>
          </a:prstGeom>
          <a:solidFill>
            <a:schemeClr val="bg1"/>
          </a:solidFill>
        </p:spPr>
        <p:txBody>
          <a:bodyPr wrap="none" rtlCol="0">
            <a:spAutoFit/>
          </a:bodyPr>
          <a:lstStyle/>
          <a:p>
            <a:r>
              <a:rPr lang="es-ES" sz="1200" dirty="0"/>
              <a:t>R2</a:t>
            </a:r>
          </a:p>
        </p:txBody>
      </p:sp>
      <p:sp>
        <p:nvSpPr>
          <p:cNvPr id="42" name="CuadroTexto 41">
            <a:extLst>
              <a:ext uri="{FF2B5EF4-FFF2-40B4-BE49-F238E27FC236}">
                <a16:creationId xmlns:a16="http://schemas.microsoft.com/office/drawing/2014/main" id="{3068EFCE-C196-4847-955D-37267114ADE3}"/>
              </a:ext>
            </a:extLst>
          </p:cNvPr>
          <p:cNvSpPr txBox="1"/>
          <p:nvPr/>
        </p:nvSpPr>
        <p:spPr>
          <a:xfrm>
            <a:off x="2689327" y="5366776"/>
            <a:ext cx="380232" cy="276999"/>
          </a:xfrm>
          <a:prstGeom prst="rect">
            <a:avLst/>
          </a:prstGeom>
          <a:solidFill>
            <a:schemeClr val="bg1"/>
          </a:solidFill>
        </p:spPr>
        <p:txBody>
          <a:bodyPr wrap="none" rtlCol="0">
            <a:spAutoFit/>
          </a:bodyPr>
          <a:lstStyle/>
          <a:p>
            <a:r>
              <a:rPr lang="es-ES" sz="1200" dirty="0"/>
              <a:t>R2</a:t>
            </a:r>
          </a:p>
        </p:txBody>
      </p:sp>
      <p:sp>
        <p:nvSpPr>
          <p:cNvPr id="43" name="CuadroTexto 42">
            <a:extLst>
              <a:ext uri="{FF2B5EF4-FFF2-40B4-BE49-F238E27FC236}">
                <a16:creationId xmlns:a16="http://schemas.microsoft.com/office/drawing/2014/main" id="{99581D02-49F2-4F6D-A162-36EBE0B1D0E2}"/>
              </a:ext>
            </a:extLst>
          </p:cNvPr>
          <p:cNvSpPr txBox="1"/>
          <p:nvPr/>
        </p:nvSpPr>
        <p:spPr>
          <a:xfrm>
            <a:off x="2691746" y="5647175"/>
            <a:ext cx="474810" cy="276999"/>
          </a:xfrm>
          <a:prstGeom prst="rect">
            <a:avLst/>
          </a:prstGeom>
          <a:solidFill>
            <a:schemeClr val="bg1"/>
          </a:solidFill>
        </p:spPr>
        <p:txBody>
          <a:bodyPr wrap="none" rtlCol="0">
            <a:spAutoFit/>
          </a:bodyPr>
          <a:lstStyle/>
          <a:p>
            <a:r>
              <a:rPr lang="es-ES" sz="1200" dirty="0"/>
              <a:t>6 </a:t>
            </a:r>
            <a:r>
              <a:rPr lang="el-GR" sz="1200" dirty="0"/>
              <a:t>Ω</a:t>
            </a:r>
            <a:r>
              <a:rPr lang="es-ES" sz="1200" dirty="0"/>
              <a:t> </a:t>
            </a:r>
          </a:p>
        </p:txBody>
      </p:sp>
      <p:sp>
        <p:nvSpPr>
          <p:cNvPr id="44" name="CuadroTexto 43">
            <a:extLst>
              <a:ext uri="{FF2B5EF4-FFF2-40B4-BE49-F238E27FC236}">
                <a16:creationId xmlns:a16="http://schemas.microsoft.com/office/drawing/2014/main" id="{93A4380B-F5FA-4D52-8FF7-12A2C861A518}"/>
              </a:ext>
            </a:extLst>
          </p:cNvPr>
          <p:cNvSpPr txBox="1"/>
          <p:nvPr/>
        </p:nvSpPr>
        <p:spPr>
          <a:xfrm>
            <a:off x="1104667" y="5678927"/>
            <a:ext cx="535275" cy="276999"/>
          </a:xfrm>
          <a:prstGeom prst="rect">
            <a:avLst/>
          </a:prstGeom>
          <a:solidFill>
            <a:schemeClr val="bg1"/>
          </a:solidFill>
        </p:spPr>
        <p:txBody>
          <a:bodyPr wrap="none" rtlCol="0">
            <a:spAutoFit/>
          </a:bodyPr>
          <a:lstStyle/>
          <a:p>
            <a:r>
              <a:rPr lang="es-ES" sz="1200" dirty="0"/>
              <a:t>4.5 A</a:t>
            </a:r>
          </a:p>
        </p:txBody>
      </p:sp>
      <p:sp>
        <p:nvSpPr>
          <p:cNvPr id="45" name="CuadroTexto 44">
            <a:extLst>
              <a:ext uri="{FF2B5EF4-FFF2-40B4-BE49-F238E27FC236}">
                <a16:creationId xmlns:a16="http://schemas.microsoft.com/office/drawing/2014/main" id="{A0A4AB2F-01FD-4464-B966-DF7EBC6ABCB2}"/>
              </a:ext>
            </a:extLst>
          </p:cNvPr>
          <p:cNvSpPr txBox="1"/>
          <p:nvPr/>
        </p:nvSpPr>
        <p:spPr>
          <a:xfrm>
            <a:off x="1789679" y="5763862"/>
            <a:ext cx="474810" cy="276999"/>
          </a:xfrm>
          <a:prstGeom prst="rect">
            <a:avLst/>
          </a:prstGeom>
          <a:solidFill>
            <a:schemeClr val="bg1"/>
          </a:solidFill>
        </p:spPr>
        <p:txBody>
          <a:bodyPr wrap="none" rtlCol="0">
            <a:spAutoFit/>
          </a:bodyPr>
          <a:lstStyle/>
          <a:p>
            <a:r>
              <a:rPr lang="es-ES" sz="1200" dirty="0"/>
              <a:t>3 </a:t>
            </a:r>
            <a:r>
              <a:rPr lang="el-GR" sz="1200" dirty="0"/>
              <a:t>Ω</a:t>
            </a:r>
            <a:r>
              <a:rPr lang="es-ES" sz="1200" dirty="0"/>
              <a:t> </a:t>
            </a:r>
          </a:p>
        </p:txBody>
      </p:sp>
      <p:cxnSp>
        <p:nvCxnSpPr>
          <p:cNvPr id="6" name="Conector recto de flecha 5">
            <a:extLst>
              <a:ext uri="{FF2B5EF4-FFF2-40B4-BE49-F238E27FC236}">
                <a16:creationId xmlns:a16="http://schemas.microsoft.com/office/drawing/2014/main" id="{11E30EF2-9708-45E7-984D-C3333390C063}"/>
              </a:ext>
            </a:extLst>
          </p:cNvPr>
          <p:cNvCxnSpPr>
            <a:endCxn id="38" idx="1"/>
          </p:cNvCxnSpPr>
          <p:nvPr/>
        </p:nvCxnSpPr>
        <p:spPr>
          <a:xfrm>
            <a:off x="2522455" y="3688080"/>
            <a:ext cx="816" cy="5077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ector recto de flecha 45">
            <a:extLst>
              <a:ext uri="{FF2B5EF4-FFF2-40B4-BE49-F238E27FC236}">
                <a16:creationId xmlns:a16="http://schemas.microsoft.com/office/drawing/2014/main" id="{2107CE89-73CB-42F7-B0FD-5FCE59BC5A02}"/>
              </a:ext>
            </a:extLst>
          </p:cNvPr>
          <p:cNvCxnSpPr/>
          <p:nvPr/>
        </p:nvCxnSpPr>
        <p:spPr>
          <a:xfrm>
            <a:off x="2474475" y="5416448"/>
            <a:ext cx="816" cy="5077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Marcador de número de diapositiva 1">
            <a:extLst>
              <a:ext uri="{FF2B5EF4-FFF2-40B4-BE49-F238E27FC236}">
                <a16:creationId xmlns:a16="http://schemas.microsoft.com/office/drawing/2014/main" id="{63F3EDDC-352D-4EBF-A5A1-ABAF9C559142}"/>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37</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2309352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415F7BC9-D98A-4B69-8B28-0271D0B298CA}"/>
              </a:ext>
            </a:extLst>
          </p:cNvPr>
          <p:cNvSpPr/>
          <p:nvPr/>
        </p:nvSpPr>
        <p:spPr>
          <a:xfrm>
            <a:off x="45720" y="762868"/>
            <a:ext cx="9014460" cy="523220"/>
          </a:xfrm>
          <a:prstGeom prst="rect">
            <a:avLst/>
          </a:prstGeom>
        </p:spPr>
        <p:txBody>
          <a:bodyPr wrap="square">
            <a:spAutoFit/>
          </a:bodyPr>
          <a:lstStyle/>
          <a:p>
            <a:r>
              <a:rPr lang="es-ES" sz="1400" b="1" dirty="0"/>
              <a:t>Problema 14.</a:t>
            </a:r>
            <a:r>
              <a:rPr lang="es-ES" sz="1400" dirty="0"/>
              <a:t> Calcula la tensión que cae entre a y a'. Calcula la corriente que circula por la Ra. Siendo V = 10V, R1 = 1</a:t>
            </a:r>
            <a:r>
              <a:rPr lang="el-GR" sz="1400" dirty="0"/>
              <a:t>Ω</a:t>
            </a:r>
            <a:r>
              <a:rPr lang="es-ES" sz="1400" dirty="0"/>
              <a:t>, R2= 2</a:t>
            </a:r>
            <a:r>
              <a:rPr lang="el-GR" sz="1400" dirty="0"/>
              <a:t> Ω</a:t>
            </a:r>
            <a:r>
              <a:rPr lang="es-ES" sz="1400" dirty="0"/>
              <a:t>, y Ra = 3</a:t>
            </a:r>
            <a:r>
              <a:rPr lang="el-GR" sz="1400" dirty="0"/>
              <a:t> Ω</a:t>
            </a:r>
            <a:r>
              <a:rPr lang="es-ES" sz="1400" dirty="0"/>
              <a:t>. </a:t>
            </a:r>
          </a:p>
        </p:txBody>
      </p:sp>
      <p:grpSp>
        <p:nvGrpSpPr>
          <p:cNvPr id="22" name="Grupo 21">
            <a:extLst>
              <a:ext uri="{FF2B5EF4-FFF2-40B4-BE49-F238E27FC236}">
                <a16:creationId xmlns:a16="http://schemas.microsoft.com/office/drawing/2014/main" id="{26459303-BFC1-4F68-994A-50FB75EC1589}"/>
              </a:ext>
            </a:extLst>
          </p:cNvPr>
          <p:cNvGrpSpPr/>
          <p:nvPr/>
        </p:nvGrpSpPr>
        <p:grpSpPr>
          <a:xfrm>
            <a:off x="1397000" y="4968445"/>
            <a:ext cx="322572" cy="721155"/>
            <a:chOff x="1244600" y="5082745"/>
            <a:chExt cx="322572" cy="721155"/>
          </a:xfrm>
        </p:grpSpPr>
        <p:sp>
          <p:nvSpPr>
            <p:cNvPr id="23" name="Rectángulo 22">
              <a:extLst>
                <a:ext uri="{FF2B5EF4-FFF2-40B4-BE49-F238E27FC236}">
                  <a16:creationId xmlns:a16="http://schemas.microsoft.com/office/drawing/2014/main" id="{ECE38C7B-2DB4-4C53-9481-D8DEB62B62F0}"/>
                </a:ext>
              </a:extLst>
            </p:cNvPr>
            <p:cNvSpPr/>
            <p:nvPr/>
          </p:nvSpPr>
          <p:spPr>
            <a:xfrm>
              <a:off x="1244600" y="5638800"/>
              <a:ext cx="310356" cy="165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23">
              <a:extLst>
                <a:ext uri="{FF2B5EF4-FFF2-40B4-BE49-F238E27FC236}">
                  <a16:creationId xmlns:a16="http://schemas.microsoft.com/office/drawing/2014/main" id="{37B0D060-E4DF-450B-9B6D-A4C103243509}"/>
                </a:ext>
              </a:extLst>
            </p:cNvPr>
            <p:cNvSpPr/>
            <p:nvPr/>
          </p:nvSpPr>
          <p:spPr>
            <a:xfrm>
              <a:off x="1256816" y="5082745"/>
              <a:ext cx="310356" cy="165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6" name="Rectángulo 5">
            <a:extLst>
              <a:ext uri="{FF2B5EF4-FFF2-40B4-BE49-F238E27FC236}">
                <a16:creationId xmlns:a16="http://schemas.microsoft.com/office/drawing/2014/main" id="{20E146D8-0B7B-46EC-8D0A-611C0CE01A4F}"/>
              </a:ext>
            </a:extLst>
          </p:cNvPr>
          <p:cNvSpPr/>
          <p:nvPr/>
        </p:nvSpPr>
        <p:spPr>
          <a:xfrm>
            <a:off x="3667979" y="1354081"/>
            <a:ext cx="5300761" cy="523220"/>
          </a:xfrm>
          <a:prstGeom prst="rect">
            <a:avLst/>
          </a:prstGeom>
        </p:spPr>
        <p:txBody>
          <a:bodyPr wrap="square">
            <a:spAutoFit/>
          </a:bodyPr>
          <a:lstStyle/>
          <a:p>
            <a:r>
              <a:rPr lang="es-ES" sz="1400" dirty="0"/>
              <a:t>Tenemos un circuito con una fuente de corriente dependiente del voltaje que cae en R1. Planteamos las ecuaciones de Kirchhoff: </a:t>
            </a:r>
          </a:p>
        </p:txBody>
      </p:sp>
      <mc:AlternateContent xmlns:mc="http://schemas.openxmlformats.org/markup-compatibility/2006" xmlns:a14="http://schemas.microsoft.com/office/drawing/2010/main">
        <mc:Choice Requires="a14">
          <p:sp>
            <p:nvSpPr>
              <p:cNvPr id="36" name="CuadroTexto 35">
                <a:extLst>
                  <a:ext uri="{FF2B5EF4-FFF2-40B4-BE49-F238E27FC236}">
                    <a16:creationId xmlns:a16="http://schemas.microsoft.com/office/drawing/2014/main" id="{99F480CD-F1F3-4D57-BB9F-044D694916F9}"/>
                  </a:ext>
                </a:extLst>
              </p:cNvPr>
              <p:cNvSpPr txBox="1"/>
              <p:nvPr/>
            </p:nvSpPr>
            <p:spPr>
              <a:xfrm>
                <a:off x="3379543" y="2190387"/>
                <a:ext cx="5015763" cy="73866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+2</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𝑥</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      </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𝑥</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𝑅</m:t>
                          </m:r>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1</m:t>
                          </m:r>
                        </m:sub>
                      </m:sSub>
                    </m:oMath>
                  </m:oMathPara>
                </a14:m>
                <a:endParaRPr lang="es-ES" sz="1600" b="0" i="1" dirty="0">
                  <a:latin typeface="Cambria Math" panose="02040503050406030204" pitchFamily="18" charset="0"/>
                </a:endParaRPr>
              </a:p>
              <a:p>
                <a:endParaRPr lang="es-ES" sz="16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𝑅</m:t>
                          </m:r>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𝑅</m:t>
                          </m:r>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𝑉</m:t>
                          </m:r>
                        </m:e>
                        <m:sub>
                          <m:r>
                            <a:rPr lang="es-ES" sz="1600" b="0" i="1" smtClean="0">
                              <a:latin typeface="Cambria Math" panose="02040503050406030204" pitchFamily="18" charset="0"/>
                            </a:rPr>
                            <m:t>𝑅𝑎</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1</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2</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𝑅</m:t>
                          </m:r>
                        </m:e>
                        <m:sub>
                          <m:r>
                            <a:rPr lang="es-ES" sz="1600" b="0" i="1" smtClean="0">
                              <a:latin typeface="Cambria Math" panose="02040503050406030204" pitchFamily="18" charset="0"/>
                            </a:rPr>
                            <m:t>𝑎</m:t>
                          </m:r>
                        </m:sub>
                      </m:sSub>
                      <m:r>
                        <a:rPr lang="es-ES" sz="1600" b="0" i="1" smtClean="0">
                          <a:latin typeface="Cambria Math" panose="02040503050406030204" pitchFamily="18" charset="0"/>
                        </a:rPr>
                        <m:t>)</m:t>
                      </m:r>
                    </m:oMath>
                  </m:oMathPara>
                </a14:m>
                <a:endParaRPr lang="es-ES" sz="1600" i="1" dirty="0">
                  <a:latin typeface="Cambria Math" panose="02040503050406030204" pitchFamily="18" charset="0"/>
                </a:endParaRPr>
              </a:p>
            </p:txBody>
          </p:sp>
        </mc:Choice>
        <mc:Fallback xmlns="">
          <p:sp>
            <p:nvSpPr>
              <p:cNvPr id="36" name="CuadroTexto 35">
                <a:extLst>
                  <a:ext uri="{FF2B5EF4-FFF2-40B4-BE49-F238E27FC236}">
                    <a16:creationId xmlns:a16="http://schemas.microsoft.com/office/drawing/2014/main" id="{99F480CD-F1F3-4D57-BB9F-044D694916F9}"/>
                  </a:ext>
                </a:extLst>
              </p:cNvPr>
              <p:cNvSpPr txBox="1">
                <a:spLocks noRot="1" noChangeAspect="1" noMove="1" noResize="1" noEditPoints="1" noAdjustHandles="1" noChangeArrowheads="1" noChangeShapeType="1" noTextEdit="1"/>
              </p:cNvSpPr>
              <p:nvPr/>
            </p:nvSpPr>
            <p:spPr>
              <a:xfrm>
                <a:off x="3379543" y="2190387"/>
                <a:ext cx="5015763" cy="738664"/>
              </a:xfrm>
              <a:prstGeom prst="rect">
                <a:avLst/>
              </a:prstGeom>
              <a:blipFill>
                <a:blip r:embed="rId2"/>
                <a:stretch>
                  <a:fillRect b="-11570"/>
                </a:stretch>
              </a:blipFill>
            </p:spPr>
            <p:txBody>
              <a:bodyPr/>
              <a:lstStyle/>
              <a:p>
                <a:r>
                  <a:rPr lang="es-ES">
                    <a:noFill/>
                  </a:rPr>
                  <a:t> </a:t>
                </a:r>
              </a:p>
            </p:txBody>
          </p:sp>
        </mc:Fallback>
      </mc:AlternateContent>
      <p:grpSp>
        <p:nvGrpSpPr>
          <p:cNvPr id="8" name="Grupo 7">
            <a:extLst>
              <a:ext uri="{FF2B5EF4-FFF2-40B4-BE49-F238E27FC236}">
                <a16:creationId xmlns:a16="http://schemas.microsoft.com/office/drawing/2014/main" id="{6C50C208-00E3-4E36-BFDD-333AE08F2229}"/>
              </a:ext>
            </a:extLst>
          </p:cNvPr>
          <p:cNvGrpSpPr/>
          <p:nvPr/>
        </p:nvGrpSpPr>
        <p:grpSpPr>
          <a:xfrm>
            <a:off x="17752" y="1336601"/>
            <a:ext cx="3642607" cy="1997786"/>
            <a:chOff x="340180" y="1395504"/>
            <a:chExt cx="3642607" cy="1997786"/>
          </a:xfrm>
        </p:grpSpPr>
        <p:sp>
          <p:nvSpPr>
            <p:cNvPr id="31" name="Rectángulo 30">
              <a:extLst>
                <a:ext uri="{FF2B5EF4-FFF2-40B4-BE49-F238E27FC236}">
                  <a16:creationId xmlns:a16="http://schemas.microsoft.com/office/drawing/2014/main" id="{17383201-BA63-4F30-B3A5-D6302C35CCB3}"/>
                </a:ext>
              </a:extLst>
            </p:cNvPr>
            <p:cNvSpPr/>
            <p:nvPr/>
          </p:nvSpPr>
          <p:spPr>
            <a:xfrm>
              <a:off x="2161484" y="1770479"/>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2" name="Rectángulo 31">
              <a:extLst>
                <a:ext uri="{FF2B5EF4-FFF2-40B4-BE49-F238E27FC236}">
                  <a16:creationId xmlns:a16="http://schemas.microsoft.com/office/drawing/2014/main" id="{F6BB362A-BF08-4C3F-9792-FD1F05926003}"/>
                </a:ext>
              </a:extLst>
            </p:cNvPr>
            <p:cNvSpPr/>
            <p:nvPr/>
          </p:nvSpPr>
          <p:spPr>
            <a:xfrm>
              <a:off x="2801564" y="2270622"/>
              <a:ext cx="202246" cy="232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Imagen 1">
              <a:extLst>
                <a:ext uri="{FF2B5EF4-FFF2-40B4-BE49-F238E27FC236}">
                  <a16:creationId xmlns:a16="http://schemas.microsoft.com/office/drawing/2014/main" id="{E006FB38-E6B3-4880-961B-BA96AC5844CD}"/>
                </a:ext>
              </a:extLst>
            </p:cNvPr>
            <p:cNvPicPr>
              <a:picLocks noChangeAspect="1"/>
            </p:cNvPicPr>
            <p:nvPr/>
          </p:nvPicPr>
          <p:blipFill>
            <a:blip r:embed="rId3"/>
            <a:stretch>
              <a:fillRect/>
            </a:stretch>
          </p:blipFill>
          <p:spPr>
            <a:xfrm>
              <a:off x="340180" y="1395504"/>
              <a:ext cx="3642607" cy="1997786"/>
            </a:xfrm>
            <a:prstGeom prst="rect">
              <a:avLst/>
            </a:prstGeom>
          </p:spPr>
        </p:pic>
        <p:sp>
          <p:nvSpPr>
            <p:cNvPr id="3" name="Rectángulo 2">
              <a:extLst>
                <a:ext uri="{FF2B5EF4-FFF2-40B4-BE49-F238E27FC236}">
                  <a16:creationId xmlns:a16="http://schemas.microsoft.com/office/drawing/2014/main" id="{01F0E658-BBB3-45B1-AF52-FF59C9E0CC24}"/>
                </a:ext>
              </a:extLst>
            </p:cNvPr>
            <p:cNvSpPr/>
            <p:nvPr/>
          </p:nvSpPr>
          <p:spPr>
            <a:xfrm>
              <a:off x="2310233" y="1968500"/>
              <a:ext cx="294856" cy="831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2</a:t>
              </a:r>
            </a:p>
          </p:txBody>
        </p:sp>
        <p:sp>
          <p:nvSpPr>
            <p:cNvPr id="38" name="Rectángulo 37">
              <a:extLst>
                <a:ext uri="{FF2B5EF4-FFF2-40B4-BE49-F238E27FC236}">
                  <a16:creationId xmlns:a16="http://schemas.microsoft.com/office/drawing/2014/main" id="{358A7683-9EB0-4090-ACC5-2FE42AD9C1B6}"/>
                </a:ext>
              </a:extLst>
            </p:cNvPr>
            <p:cNvSpPr/>
            <p:nvPr/>
          </p:nvSpPr>
          <p:spPr>
            <a:xfrm>
              <a:off x="2605089" y="2171700"/>
              <a:ext cx="398720" cy="450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CuadroTexto 6">
              <a:extLst>
                <a:ext uri="{FF2B5EF4-FFF2-40B4-BE49-F238E27FC236}">
                  <a16:creationId xmlns:a16="http://schemas.microsoft.com/office/drawing/2014/main" id="{E08C9A80-7ED8-4A6D-BE78-6AEC72FC32E7}"/>
                </a:ext>
              </a:extLst>
            </p:cNvPr>
            <p:cNvSpPr txBox="1"/>
            <p:nvPr/>
          </p:nvSpPr>
          <p:spPr>
            <a:xfrm>
              <a:off x="2262607" y="2223739"/>
              <a:ext cx="449162" cy="276999"/>
            </a:xfrm>
            <a:prstGeom prst="rect">
              <a:avLst/>
            </a:prstGeom>
            <a:noFill/>
          </p:spPr>
          <p:txBody>
            <a:bodyPr wrap="none" rtlCol="0">
              <a:spAutoFit/>
            </a:bodyPr>
            <a:lstStyle/>
            <a:p>
              <a:r>
                <a:rPr lang="es-ES" sz="1200" dirty="0"/>
                <a:t>2Vx</a:t>
              </a:r>
            </a:p>
          </p:txBody>
        </p:sp>
        <p:sp>
          <p:nvSpPr>
            <p:cNvPr id="49" name="CuadroTexto 48">
              <a:extLst>
                <a:ext uri="{FF2B5EF4-FFF2-40B4-BE49-F238E27FC236}">
                  <a16:creationId xmlns:a16="http://schemas.microsoft.com/office/drawing/2014/main" id="{8E439970-9D80-46EE-B1C4-0135760CAFCE}"/>
                </a:ext>
              </a:extLst>
            </p:cNvPr>
            <p:cNvSpPr txBox="1"/>
            <p:nvPr/>
          </p:nvSpPr>
          <p:spPr>
            <a:xfrm>
              <a:off x="1474802" y="1782316"/>
              <a:ext cx="364202" cy="276999"/>
            </a:xfrm>
            <a:prstGeom prst="rect">
              <a:avLst/>
            </a:prstGeom>
            <a:noFill/>
          </p:spPr>
          <p:txBody>
            <a:bodyPr wrap="none" rtlCol="0">
              <a:spAutoFit/>
            </a:bodyPr>
            <a:lstStyle/>
            <a:p>
              <a:r>
                <a:rPr lang="es-ES" sz="1200" dirty="0"/>
                <a:t>Vx</a:t>
              </a:r>
            </a:p>
          </p:txBody>
        </p:sp>
        <p:sp>
          <p:nvSpPr>
            <p:cNvPr id="52" name="CuadroTexto 51">
              <a:extLst>
                <a:ext uri="{FF2B5EF4-FFF2-40B4-BE49-F238E27FC236}">
                  <a16:creationId xmlns:a16="http://schemas.microsoft.com/office/drawing/2014/main" id="{E760EC36-833C-4298-85FB-4157745875D6}"/>
                </a:ext>
              </a:extLst>
            </p:cNvPr>
            <p:cNvSpPr txBox="1"/>
            <p:nvPr/>
          </p:nvSpPr>
          <p:spPr>
            <a:xfrm>
              <a:off x="1244546" y="1755256"/>
              <a:ext cx="274434" cy="276999"/>
            </a:xfrm>
            <a:prstGeom prst="rect">
              <a:avLst/>
            </a:prstGeom>
            <a:noFill/>
          </p:spPr>
          <p:txBody>
            <a:bodyPr wrap="none" rtlCol="0">
              <a:spAutoFit/>
            </a:bodyPr>
            <a:lstStyle/>
            <a:p>
              <a:r>
                <a:rPr lang="es-ES" sz="1200" dirty="0"/>
                <a:t>+</a:t>
              </a:r>
            </a:p>
          </p:txBody>
        </p:sp>
        <p:sp>
          <p:nvSpPr>
            <p:cNvPr id="55" name="CuadroTexto 54">
              <a:extLst>
                <a:ext uri="{FF2B5EF4-FFF2-40B4-BE49-F238E27FC236}">
                  <a16:creationId xmlns:a16="http://schemas.microsoft.com/office/drawing/2014/main" id="{A2CB9938-5F41-40B7-AE07-A19AC2C143A9}"/>
                </a:ext>
              </a:extLst>
            </p:cNvPr>
            <p:cNvSpPr txBox="1"/>
            <p:nvPr/>
          </p:nvSpPr>
          <p:spPr>
            <a:xfrm>
              <a:off x="1802144" y="1746635"/>
              <a:ext cx="235962" cy="276999"/>
            </a:xfrm>
            <a:prstGeom prst="rect">
              <a:avLst/>
            </a:prstGeom>
            <a:noFill/>
          </p:spPr>
          <p:txBody>
            <a:bodyPr wrap="none" rtlCol="0">
              <a:spAutoFit/>
            </a:bodyPr>
            <a:lstStyle/>
            <a:p>
              <a:r>
                <a:rPr lang="es-ES" sz="1200" dirty="0"/>
                <a:t>-</a:t>
              </a:r>
            </a:p>
          </p:txBody>
        </p:sp>
      </p:grpSp>
      <p:cxnSp>
        <p:nvCxnSpPr>
          <p:cNvPr id="10" name="Conector recto de flecha 9">
            <a:extLst>
              <a:ext uri="{FF2B5EF4-FFF2-40B4-BE49-F238E27FC236}">
                <a16:creationId xmlns:a16="http://schemas.microsoft.com/office/drawing/2014/main" id="{67B269F6-B695-4E67-9E76-7FBEEE3326F4}"/>
              </a:ext>
            </a:extLst>
          </p:cNvPr>
          <p:cNvCxnSpPr/>
          <p:nvPr/>
        </p:nvCxnSpPr>
        <p:spPr>
          <a:xfrm>
            <a:off x="544729" y="1615691"/>
            <a:ext cx="3987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Conector recto de flecha 55">
            <a:extLst>
              <a:ext uri="{FF2B5EF4-FFF2-40B4-BE49-F238E27FC236}">
                <a16:creationId xmlns:a16="http://schemas.microsoft.com/office/drawing/2014/main" id="{BAB0B340-BE56-4F38-84AD-4D4A83C710F4}"/>
              </a:ext>
            </a:extLst>
          </p:cNvPr>
          <p:cNvCxnSpPr/>
          <p:nvPr/>
        </p:nvCxnSpPr>
        <p:spPr>
          <a:xfrm>
            <a:off x="2215278" y="1835103"/>
            <a:ext cx="3987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CuadroTexto 56">
                <a:extLst>
                  <a:ext uri="{FF2B5EF4-FFF2-40B4-BE49-F238E27FC236}">
                    <a16:creationId xmlns:a16="http://schemas.microsoft.com/office/drawing/2014/main" id="{22ADF316-C1ED-487F-9F7A-BC9CC0494137}"/>
                  </a:ext>
                </a:extLst>
              </p:cNvPr>
              <p:cNvSpPr txBox="1"/>
              <p:nvPr/>
            </p:nvSpPr>
            <p:spPr>
              <a:xfrm>
                <a:off x="2573632" y="1682895"/>
                <a:ext cx="373949"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i="1" smtClean="0">
                              <a:latin typeface="Cambria Math" panose="02040503050406030204" pitchFamily="18" charset="0"/>
                            </a:rPr>
                          </m:ctrlPr>
                        </m:sSubPr>
                        <m:e>
                          <m:r>
                            <a:rPr lang="es-ES" sz="1400" i="1">
                              <a:latin typeface="Cambria Math" panose="02040503050406030204" pitchFamily="18" charset="0"/>
                            </a:rPr>
                            <m:t>𝐼</m:t>
                          </m:r>
                        </m:e>
                        <m:sub>
                          <m:r>
                            <a:rPr lang="es-ES" sz="1400" b="0" i="1" smtClean="0">
                              <a:latin typeface="Cambria Math" panose="02040503050406030204" pitchFamily="18" charset="0"/>
                            </a:rPr>
                            <m:t>2</m:t>
                          </m:r>
                        </m:sub>
                      </m:sSub>
                    </m:oMath>
                  </m:oMathPara>
                </a14:m>
                <a:endParaRPr lang="es-ES" sz="1400" dirty="0"/>
              </a:p>
            </p:txBody>
          </p:sp>
        </mc:Choice>
        <mc:Fallback xmlns="">
          <p:sp>
            <p:nvSpPr>
              <p:cNvPr id="57" name="CuadroTexto 56">
                <a:extLst>
                  <a:ext uri="{FF2B5EF4-FFF2-40B4-BE49-F238E27FC236}">
                    <a16:creationId xmlns:a16="http://schemas.microsoft.com/office/drawing/2014/main" id="{22ADF316-C1ED-487F-9F7A-BC9CC0494137}"/>
                  </a:ext>
                </a:extLst>
              </p:cNvPr>
              <p:cNvSpPr txBox="1">
                <a:spLocks noRot="1" noChangeAspect="1" noMove="1" noResize="1" noEditPoints="1" noAdjustHandles="1" noChangeArrowheads="1" noChangeShapeType="1" noTextEdit="1"/>
              </p:cNvSpPr>
              <p:nvPr/>
            </p:nvSpPr>
            <p:spPr>
              <a:xfrm>
                <a:off x="2573632" y="1682895"/>
                <a:ext cx="373949" cy="307777"/>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4" name="CuadroTexto 53">
                <a:extLst>
                  <a:ext uri="{FF2B5EF4-FFF2-40B4-BE49-F238E27FC236}">
                    <a16:creationId xmlns:a16="http://schemas.microsoft.com/office/drawing/2014/main" id="{1B3EA598-B267-4232-A5BB-95149B6AD149}"/>
                  </a:ext>
                </a:extLst>
              </p:cNvPr>
              <p:cNvSpPr txBox="1"/>
              <p:nvPr/>
            </p:nvSpPr>
            <p:spPr>
              <a:xfrm>
                <a:off x="599041" y="1336601"/>
                <a:ext cx="369780"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i="1" smtClean="0">
                              <a:latin typeface="Cambria Math" panose="02040503050406030204" pitchFamily="18" charset="0"/>
                            </a:rPr>
                          </m:ctrlPr>
                        </m:sSubPr>
                        <m:e>
                          <m:r>
                            <a:rPr lang="es-ES" sz="1400" i="1">
                              <a:latin typeface="Cambria Math" panose="02040503050406030204" pitchFamily="18" charset="0"/>
                            </a:rPr>
                            <m:t>𝐼</m:t>
                          </m:r>
                        </m:e>
                        <m:sub>
                          <m:r>
                            <a:rPr lang="es-ES" sz="1400" i="1">
                              <a:latin typeface="Cambria Math" panose="02040503050406030204" pitchFamily="18" charset="0"/>
                            </a:rPr>
                            <m:t>1</m:t>
                          </m:r>
                        </m:sub>
                      </m:sSub>
                    </m:oMath>
                  </m:oMathPara>
                </a14:m>
                <a:endParaRPr lang="es-ES" sz="1400" dirty="0"/>
              </a:p>
            </p:txBody>
          </p:sp>
        </mc:Choice>
        <mc:Fallback xmlns="">
          <p:sp>
            <p:nvSpPr>
              <p:cNvPr id="54" name="CuadroTexto 53">
                <a:extLst>
                  <a:ext uri="{FF2B5EF4-FFF2-40B4-BE49-F238E27FC236}">
                    <a16:creationId xmlns:a16="http://schemas.microsoft.com/office/drawing/2014/main" id="{1B3EA598-B267-4232-A5BB-95149B6AD149}"/>
                  </a:ext>
                </a:extLst>
              </p:cNvPr>
              <p:cNvSpPr txBox="1">
                <a:spLocks noRot="1" noChangeAspect="1" noMove="1" noResize="1" noEditPoints="1" noAdjustHandles="1" noChangeArrowheads="1" noChangeShapeType="1" noTextEdit="1"/>
              </p:cNvSpPr>
              <p:nvPr/>
            </p:nvSpPr>
            <p:spPr>
              <a:xfrm>
                <a:off x="599041" y="1336601"/>
                <a:ext cx="369780" cy="307777"/>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Rectángulo 10">
                <a:extLst>
                  <a:ext uri="{FF2B5EF4-FFF2-40B4-BE49-F238E27FC236}">
                    <a16:creationId xmlns:a16="http://schemas.microsoft.com/office/drawing/2014/main" id="{B984DBE2-C38B-48E0-93D3-C24ED041DDBA}"/>
                  </a:ext>
                </a:extLst>
              </p:cNvPr>
              <p:cNvSpPr/>
              <p:nvPr/>
            </p:nvSpPr>
            <p:spPr>
              <a:xfrm>
                <a:off x="420066" y="3306264"/>
                <a:ext cx="6992684" cy="11667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𝐼</m:t>
                          </m:r>
                        </m:e>
                        <m:sub>
                          <m:r>
                            <a:rPr lang="es-ES" i="1">
                              <a:latin typeface="Cambria Math" panose="02040503050406030204" pitchFamily="18" charset="0"/>
                            </a:rPr>
                            <m:t>1</m:t>
                          </m:r>
                        </m:sub>
                      </m:sSub>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1</m:t>
                          </m:r>
                        </m:sub>
                      </m:sSub>
                      <m:r>
                        <a:rPr lang="es-ES" i="1">
                          <a:latin typeface="Cambria Math" panose="02040503050406030204" pitchFamily="18" charset="0"/>
                        </a:rPr>
                        <m:t>+</m:t>
                      </m:r>
                      <m:d>
                        <m:dPr>
                          <m:ctrlPr>
                            <a:rPr lang="es-ES" b="0" i="1" smtClean="0">
                              <a:latin typeface="Cambria Math" panose="02040503050406030204" pitchFamily="18" charset="0"/>
                            </a:rPr>
                          </m:ctrlPr>
                        </m:dPr>
                        <m:e>
                          <m:sSub>
                            <m:sSubPr>
                              <m:ctrlPr>
                                <a:rPr lang="es-ES" b="0" i="1" smtClean="0">
                                  <a:latin typeface="Cambria Math" panose="02040503050406030204" pitchFamily="18" charset="0"/>
                                </a:rPr>
                              </m:ctrlPr>
                            </m:sSubPr>
                            <m:e>
                              <m:r>
                                <a:rPr lang="es-ES" b="0" i="1" smtClean="0">
                                  <a:latin typeface="Cambria Math" panose="02040503050406030204" pitchFamily="18" charset="0"/>
                                </a:rPr>
                                <m:t>𝐼</m:t>
                              </m:r>
                            </m:e>
                            <m:sub>
                              <m:r>
                                <a:rPr lang="es-ES" b="0" i="1" smtClean="0">
                                  <a:latin typeface="Cambria Math" panose="02040503050406030204" pitchFamily="18" charset="0"/>
                                </a:rPr>
                                <m:t>1</m:t>
                              </m:r>
                            </m:sub>
                          </m:sSub>
                          <m:r>
                            <a:rPr lang="es-ES" b="0" i="1" smtClean="0">
                              <a:latin typeface="Cambria Math" panose="02040503050406030204" pitchFamily="18" charset="0"/>
                            </a:rPr>
                            <m:t>+2</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𝑥</m:t>
                              </m:r>
                            </m:sub>
                          </m:sSub>
                        </m:e>
                      </m:d>
                      <m:d>
                        <m:dPr>
                          <m:ctrlPr>
                            <a:rPr lang="es-ES" b="0" i="1" smtClean="0">
                              <a:latin typeface="Cambria Math" panose="02040503050406030204" pitchFamily="18" charset="0"/>
                            </a:rPr>
                          </m:ctrlPr>
                        </m:dPr>
                        <m:e>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2</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𝑎</m:t>
                              </m:r>
                            </m:sub>
                          </m:sSub>
                        </m:e>
                      </m:d>
                      <m:r>
                        <a:rPr lang="es-ES" b="0" i="1" smtClean="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𝐼</m:t>
                          </m:r>
                        </m:e>
                        <m:sub>
                          <m:r>
                            <a:rPr lang="es-ES" i="1">
                              <a:latin typeface="Cambria Math" panose="02040503050406030204" pitchFamily="18" charset="0"/>
                            </a:rPr>
                            <m:t>1</m:t>
                          </m:r>
                        </m:sub>
                      </m:sSub>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1</m:t>
                          </m:r>
                        </m:sub>
                      </m:sSub>
                      <m:r>
                        <a:rPr lang="es-ES" i="1">
                          <a:latin typeface="Cambria Math" panose="02040503050406030204" pitchFamily="18" charset="0"/>
                        </a:rPr>
                        <m:t>+</m:t>
                      </m:r>
                      <m:d>
                        <m:dPr>
                          <m:ctrlPr>
                            <a:rPr lang="es-ES" i="1">
                              <a:latin typeface="Cambria Math" panose="02040503050406030204" pitchFamily="18" charset="0"/>
                            </a:rPr>
                          </m:ctrlPr>
                        </m:dPr>
                        <m:e>
                          <m:sSub>
                            <m:sSubPr>
                              <m:ctrlPr>
                                <a:rPr lang="es-ES" i="1">
                                  <a:latin typeface="Cambria Math" panose="02040503050406030204" pitchFamily="18" charset="0"/>
                                </a:rPr>
                              </m:ctrlPr>
                            </m:sSubPr>
                            <m:e>
                              <m:r>
                                <a:rPr lang="es-ES" i="1">
                                  <a:latin typeface="Cambria Math" panose="02040503050406030204" pitchFamily="18" charset="0"/>
                                </a:rPr>
                                <m:t>𝐼</m:t>
                              </m:r>
                            </m:e>
                            <m:sub>
                              <m:r>
                                <a:rPr lang="es-ES" i="1">
                                  <a:latin typeface="Cambria Math" panose="02040503050406030204" pitchFamily="18" charset="0"/>
                                </a:rPr>
                                <m:t>1</m:t>
                              </m:r>
                            </m:sub>
                          </m:sSub>
                          <m:r>
                            <a:rPr lang="es-ES" i="1">
                              <a:latin typeface="Cambria Math" panose="02040503050406030204" pitchFamily="18" charset="0"/>
                            </a:rPr>
                            <m:t>+2</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𝐼</m:t>
                              </m:r>
                            </m:e>
                            <m:sub>
                              <m:r>
                                <a:rPr lang="es-ES" b="0" i="1" smtClean="0">
                                  <a:latin typeface="Cambria Math" panose="02040503050406030204" pitchFamily="18" charset="0"/>
                                </a:rPr>
                                <m:t>1</m:t>
                              </m:r>
                            </m:sub>
                          </m:sSub>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1</m:t>
                              </m:r>
                            </m:sub>
                          </m:sSub>
                        </m:e>
                      </m:d>
                      <m:d>
                        <m:dPr>
                          <m:ctrlPr>
                            <a:rPr lang="es-ES" i="1">
                              <a:latin typeface="Cambria Math" panose="02040503050406030204" pitchFamily="18" charset="0"/>
                            </a:rPr>
                          </m:ctrlPr>
                        </m:dPr>
                        <m:e>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2</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𝑎</m:t>
                              </m:r>
                            </m:sub>
                          </m:sSub>
                        </m:e>
                      </m:d>
                      <m:r>
                        <a:rPr lang="es-ES" b="0" i="1" smtClean="0">
                          <a:latin typeface="Cambria Math" panose="02040503050406030204" pitchFamily="18" charset="0"/>
                        </a:rPr>
                        <m:t>→</m:t>
                      </m:r>
                    </m:oMath>
                  </m:oMathPara>
                </a14:m>
                <a:endParaRPr lang="es-ES" b="0" dirty="0"/>
              </a:p>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10</m:t>
                      </m:r>
                      <m:r>
                        <a:rPr lang="es-ES" i="1">
                          <a:latin typeface="Cambria Math" panose="02040503050406030204" pitchFamily="18" charset="0"/>
                        </a:rPr>
                        <m:t>=</m:t>
                      </m:r>
                      <m:r>
                        <a:rPr lang="es-ES" b="0" i="1" smtClean="0">
                          <a:latin typeface="Cambria Math" panose="02040503050406030204" pitchFamily="18" charset="0"/>
                        </a:rPr>
                        <m:t>1</m:t>
                      </m:r>
                      <m:sSub>
                        <m:sSubPr>
                          <m:ctrlPr>
                            <a:rPr lang="es-ES" i="1">
                              <a:latin typeface="Cambria Math" panose="02040503050406030204" pitchFamily="18" charset="0"/>
                            </a:rPr>
                          </m:ctrlPr>
                        </m:sSubPr>
                        <m:e>
                          <m:r>
                            <a:rPr lang="es-ES" i="1">
                              <a:latin typeface="Cambria Math" panose="02040503050406030204" pitchFamily="18" charset="0"/>
                            </a:rPr>
                            <m:t>𝐼</m:t>
                          </m:r>
                        </m:e>
                        <m:sub>
                          <m:r>
                            <a:rPr lang="es-ES" i="1">
                              <a:latin typeface="Cambria Math" panose="02040503050406030204" pitchFamily="18" charset="0"/>
                            </a:rPr>
                            <m:t>1</m:t>
                          </m:r>
                        </m:sub>
                      </m:sSub>
                      <m:r>
                        <a:rPr lang="es-ES" i="1">
                          <a:latin typeface="Cambria Math" panose="02040503050406030204" pitchFamily="18" charset="0"/>
                        </a:rPr>
                        <m:t>+</m:t>
                      </m:r>
                      <m:d>
                        <m:dPr>
                          <m:ctrlPr>
                            <a:rPr lang="es-ES" i="1">
                              <a:latin typeface="Cambria Math" panose="02040503050406030204" pitchFamily="18" charset="0"/>
                            </a:rPr>
                          </m:ctrlPr>
                        </m:dPr>
                        <m:e>
                          <m:sSub>
                            <m:sSubPr>
                              <m:ctrlPr>
                                <a:rPr lang="es-ES" i="1">
                                  <a:latin typeface="Cambria Math" panose="02040503050406030204" pitchFamily="18" charset="0"/>
                                </a:rPr>
                              </m:ctrlPr>
                            </m:sSubPr>
                            <m:e>
                              <m:r>
                                <a:rPr lang="es-ES" i="1">
                                  <a:latin typeface="Cambria Math" panose="02040503050406030204" pitchFamily="18" charset="0"/>
                                </a:rPr>
                                <m:t>𝐼</m:t>
                              </m:r>
                            </m:e>
                            <m:sub>
                              <m:r>
                                <a:rPr lang="es-ES" i="1">
                                  <a:latin typeface="Cambria Math" panose="02040503050406030204" pitchFamily="18" charset="0"/>
                                </a:rPr>
                                <m:t>1</m:t>
                              </m:r>
                            </m:sub>
                          </m:sSub>
                          <m:r>
                            <a:rPr lang="es-ES" i="1">
                              <a:latin typeface="Cambria Math" panose="02040503050406030204" pitchFamily="18" charset="0"/>
                            </a:rPr>
                            <m:t>+2</m:t>
                          </m:r>
                          <m:sSub>
                            <m:sSubPr>
                              <m:ctrlPr>
                                <a:rPr lang="es-ES" i="1">
                                  <a:latin typeface="Cambria Math" panose="02040503050406030204" pitchFamily="18" charset="0"/>
                                </a:rPr>
                              </m:ctrlPr>
                            </m:sSubPr>
                            <m:e>
                              <m:r>
                                <a:rPr lang="es-ES" i="1">
                                  <a:latin typeface="Cambria Math" panose="02040503050406030204" pitchFamily="18" charset="0"/>
                                </a:rPr>
                                <m:t>𝐼</m:t>
                              </m:r>
                            </m:e>
                            <m:sub>
                              <m:r>
                                <a:rPr lang="es-ES" i="1">
                                  <a:latin typeface="Cambria Math" panose="02040503050406030204" pitchFamily="18" charset="0"/>
                                </a:rPr>
                                <m:t>1</m:t>
                              </m:r>
                            </m:sub>
                          </m:sSub>
                          <m:r>
                            <a:rPr lang="es-ES" b="0" i="1" smtClean="0">
                              <a:latin typeface="Cambria Math" panose="02040503050406030204" pitchFamily="18" charset="0"/>
                            </a:rPr>
                            <m:t>1</m:t>
                          </m:r>
                        </m:e>
                      </m:d>
                      <m:d>
                        <m:dPr>
                          <m:ctrlPr>
                            <a:rPr lang="es-ES" i="1">
                              <a:latin typeface="Cambria Math" panose="02040503050406030204" pitchFamily="18" charset="0"/>
                            </a:rPr>
                          </m:ctrlPr>
                        </m:dPr>
                        <m:e>
                          <m:r>
                            <a:rPr lang="es-ES" b="0" i="1" smtClean="0">
                              <a:latin typeface="Cambria Math" panose="02040503050406030204" pitchFamily="18" charset="0"/>
                            </a:rPr>
                            <m:t>2</m:t>
                          </m:r>
                          <m:r>
                            <a:rPr lang="es-ES" i="1">
                              <a:latin typeface="Cambria Math" panose="02040503050406030204" pitchFamily="18" charset="0"/>
                            </a:rPr>
                            <m:t>+</m:t>
                          </m:r>
                          <m:r>
                            <a:rPr lang="es-ES" b="0" i="1" smtClean="0">
                              <a:latin typeface="Cambria Math" panose="02040503050406030204" pitchFamily="18" charset="0"/>
                            </a:rPr>
                            <m:t>3</m:t>
                          </m:r>
                        </m:e>
                      </m:d>
                      <m:r>
                        <a:rPr lang="es-ES" i="1">
                          <a:latin typeface="Cambria Math" panose="02040503050406030204" pitchFamily="18" charset="0"/>
                        </a:rPr>
                        <m:t>→</m:t>
                      </m:r>
                      <m:r>
                        <a:rPr lang="es-ES" b="0" i="1" smtClean="0">
                          <a:latin typeface="Cambria Math" panose="02040503050406030204" pitchFamily="18" charset="0"/>
                        </a:rPr>
                        <m:t>10=16</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𝐼</m:t>
                          </m:r>
                        </m:e>
                        <m:sub>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𝐼</m:t>
                          </m:r>
                        </m:e>
                        <m:sub>
                          <m:r>
                            <a:rPr lang="es-ES" b="0" i="1" smtClean="0">
                              <a:latin typeface="Cambria Math" panose="02040503050406030204" pitchFamily="18" charset="0"/>
                            </a:rPr>
                            <m:t>1</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10</m:t>
                          </m:r>
                        </m:num>
                        <m:den>
                          <m:r>
                            <a:rPr lang="es-ES" b="0" i="1" smtClean="0">
                              <a:latin typeface="Cambria Math" panose="02040503050406030204" pitchFamily="18" charset="0"/>
                            </a:rPr>
                            <m:t>16</m:t>
                          </m:r>
                        </m:den>
                      </m:f>
                      <m:r>
                        <a:rPr lang="es-ES" b="0" i="1" smtClean="0">
                          <a:latin typeface="Cambria Math" panose="02040503050406030204" pitchFamily="18" charset="0"/>
                        </a:rPr>
                        <m:t>=0.625 </m:t>
                      </m:r>
                      <m:r>
                        <a:rPr lang="es-ES" b="0" i="1" smtClean="0">
                          <a:latin typeface="Cambria Math" panose="02040503050406030204" pitchFamily="18" charset="0"/>
                        </a:rPr>
                        <m:t>𝐴</m:t>
                      </m:r>
                    </m:oMath>
                  </m:oMathPara>
                </a14:m>
                <a:endParaRPr lang="es-ES" dirty="0"/>
              </a:p>
              <a:p>
                <a:endParaRPr lang="es-ES" dirty="0"/>
              </a:p>
            </p:txBody>
          </p:sp>
        </mc:Choice>
        <mc:Fallback xmlns="">
          <p:sp>
            <p:nvSpPr>
              <p:cNvPr id="11" name="Rectángulo 10">
                <a:extLst>
                  <a:ext uri="{FF2B5EF4-FFF2-40B4-BE49-F238E27FC236}">
                    <a16:creationId xmlns:a16="http://schemas.microsoft.com/office/drawing/2014/main" id="{B984DBE2-C38B-48E0-93D3-C24ED041DDBA}"/>
                  </a:ext>
                </a:extLst>
              </p:cNvPr>
              <p:cNvSpPr>
                <a:spLocks noRot="1" noChangeAspect="1" noMove="1" noResize="1" noEditPoints="1" noAdjustHandles="1" noChangeArrowheads="1" noChangeShapeType="1" noTextEdit="1"/>
              </p:cNvSpPr>
              <p:nvPr/>
            </p:nvSpPr>
            <p:spPr>
              <a:xfrm>
                <a:off x="420066" y="3306264"/>
                <a:ext cx="6992684" cy="1166730"/>
              </a:xfrm>
              <a:prstGeom prst="rect">
                <a:avLst/>
              </a:prstGeom>
              <a:blipFill>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6" name="Rectángulo 15">
                <a:extLst>
                  <a:ext uri="{FF2B5EF4-FFF2-40B4-BE49-F238E27FC236}">
                    <a16:creationId xmlns:a16="http://schemas.microsoft.com/office/drawing/2014/main" id="{D988B0B8-A1E1-4FF1-BCB0-134A071C9CFB}"/>
                  </a:ext>
                </a:extLst>
              </p:cNvPr>
              <p:cNvSpPr/>
              <p:nvPr/>
            </p:nvSpPr>
            <p:spPr>
              <a:xfrm>
                <a:off x="665545" y="4434957"/>
                <a:ext cx="491307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i="1">
                              <a:latin typeface="Cambria Math" panose="02040503050406030204" pitchFamily="18" charset="0"/>
                            </a:rPr>
                            <m:t>𝐼</m:t>
                          </m:r>
                        </m:e>
                        <m:sub>
                          <m:r>
                            <a:rPr lang="es-ES" i="1">
                              <a:latin typeface="Cambria Math" panose="02040503050406030204" pitchFamily="18" charset="0"/>
                            </a:rPr>
                            <m:t>1</m:t>
                          </m:r>
                        </m:sub>
                      </m:sSub>
                      <m:r>
                        <a:rPr lang="es-ES" i="1">
                          <a:latin typeface="Cambria Math" panose="02040503050406030204" pitchFamily="18" charset="0"/>
                        </a:rPr>
                        <m:t>+2</m:t>
                      </m:r>
                      <m:sSub>
                        <m:sSubPr>
                          <m:ctrlPr>
                            <a:rPr lang="es-ES"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𝑥</m:t>
                          </m:r>
                        </m:sub>
                      </m:sSub>
                      <m:r>
                        <a:rPr lang="es-ES" i="1">
                          <a:latin typeface="Cambria Math" panose="02040503050406030204" pitchFamily="18" charset="0"/>
                        </a:rPr>
                        <m:t>=</m:t>
                      </m:r>
                      <m:sSub>
                        <m:sSubPr>
                          <m:ctrlPr>
                            <a:rPr lang="es-ES" b="1" i="1">
                              <a:latin typeface="Cambria Math" panose="02040503050406030204" pitchFamily="18" charset="0"/>
                            </a:rPr>
                          </m:ctrlPr>
                        </m:sSubPr>
                        <m:e>
                          <m:r>
                            <a:rPr lang="es-ES" b="1" i="1">
                              <a:latin typeface="Cambria Math" panose="02040503050406030204" pitchFamily="18" charset="0"/>
                            </a:rPr>
                            <m:t>𝑰</m:t>
                          </m:r>
                        </m:e>
                        <m:sub>
                          <m:r>
                            <a:rPr lang="es-ES" b="1" i="1">
                              <a:latin typeface="Cambria Math" panose="02040503050406030204" pitchFamily="18" charset="0"/>
                            </a:rPr>
                            <m:t>𝟐</m:t>
                          </m:r>
                        </m:sub>
                      </m:sSub>
                      <m:r>
                        <a:rPr lang="es-ES" b="0" i="1" smtClean="0">
                          <a:latin typeface="Cambria Math" panose="02040503050406030204" pitchFamily="18" charset="0"/>
                        </a:rPr>
                        <m:t>=0.625+2</m:t>
                      </m:r>
                      <m:r>
                        <a:rPr lang="es-ES" b="0" i="1" smtClean="0">
                          <a:latin typeface="Cambria Math" panose="02040503050406030204" pitchFamily="18" charset="0"/>
                        </a:rPr>
                        <m:t>𝑥</m:t>
                      </m:r>
                      <m:r>
                        <a:rPr lang="es-ES" b="0" i="1" smtClean="0">
                          <a:latin typeface="Cambria Math" panose="02040503050406030204" pitchFamily="18" charset="0"/>
                        </a:rPr>
                        <m:t>0.625</m:t>
                      </m:r>
                      <m:r>
                        <a:rPr lang="es-ES" b="0" i="1" smtClean="0">
                          <a:latin typeface="Cambria Math" panose="02040503050406030204" pitchFamily="18" charset="0"/>
                        </a:rPr>
                        <m:t>𝑥</m:t>
                      </m:r>
                      <m:r>
                        <a:rPr lang="es-ES" b="0" i="1" smtClean="0">
                          <a:latin typeface="Cambria Math" panose="02040503050406030204" pitchFamily="18" charset="0"/>
                        </a:rPr>
                        <m:t>1=</m:t>
                      </m:r>
                      <m:r>
                        <a:rPr lang="es-ES" b="1" i="1" smtClean="0">
                          <a:latin typeface="Cambria Math" panose="02040503050406030204" pitchFamily="18" charset="0"/>
                        </a:rPr>
                        <m:t>𝟏</m:t>
                      </m:r>
                      <m:r>
                        <a:rPr lang="es-ES" b="1" i="1" smtClean="0">
                          <a:latin typeface="Cambria Math" panose="02040503050406030204" pitchFamily="18" charset="0"/>
                        </a:rPr>
                        <m:t>.</m:t>
                      </m:r>
                      <m:r>
                        <a:rPr lang="es-ES" b="1" i="1" smtClean="0">
                          <a:latin typeface="Cambria Math" panose="02040503050406030204" pitchFamily="18" charset="0"/>
                        </a:rPr>
                        <m:t>𝟖𝟕𝟓</m:t>
                      </m:r>
                      <m:r>
                        <a:rPr lang="es-ES" b="1" i="1" smtClean="0">
                          <a:latin typeface="Cambria Math" panose="02040503050406030204" pitchFamily="18" charset="0"/>
                        </a:rPr>
                        <m:t> </m:t>
                      </m:r>
                      <m:r>
                        <a:rPr lang="es-ES" b="1" i="1" smtClean="0">
                          <a:latin typeface="Cambria Math" panose="02040503050406030204" pitchFamily="18" charset="0"/>
                        </a:rPr>
                        <m:t>𝑨</m:t>
                      </m:r>
                      <m:r>
                        <a:rPr lang="es-ES" i="1">
                          <a:latin typeface="Cambria Math" panose="02040503050406030204" pitchFamily="18" charset="0"/>
                        </a:rPr>
                        <m:t> </m:t>
                      </m:r>
                    </m:oMath>
                  </m:oMathPara>
                </a14:m>
                <a:endParaRPr lang="es-ES" dirty="0"/>
              </a:p>
            </p:txBody>
          </p:sp>
        </mc:Choice>
        <mc:Fallback xmlns="">
          <p:sp>
            <p:nvSpPr>
              <p:cNvPr id="16" name="Rectángulo 15">
                <a:extLst>
                  <a:ext uri="{FF2B5EF4-FFF2-40B4-BE49-F238E27FC236}">
                    <a16:creationId xmlns:a16="http://schemas.microsoft.com/office/drawing/2014/main" id="{D988B0B8-A1E1-4FF1-BCB0-134A071C9CFB}"/>
                  </a:ext>
                </a:extLst>
              </p:cNvPr>
              <p:cNvSpPr>
                <a:spLocks noRot="1" noChangeAspect="1" noMove="1" noResize="1" noEditPoints="1" noAdjustHandles="1" noChangeArrowheads="1" noChangeShapeType="1" noTextEdit="1"/>
              </p:cNvSpPr>
              <p:nvPr/>
            </p:nvSpPr>
            <p:spPr>
              <a:xfrm>
                <a:off x="665545" y="4434957"/>
                <a:ext cx="4913076" cy="369332"/>
              </a:xfrm>
              <a:prstGeom prst="rect">
                <a:avLst/>
              </a:prstGeom>
              <a:blipFill>
                <a:blip r:embed="rId7"/>
                <a:stretch>
                  <a:fillRect b="-166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8" name="Rectángulo 17">
                <a:extLst>
                  <a:ext uri="{FF2B5EF4-FFF2-40B4-BE49-F238E27FC236}">
                    <a16:creationId xmlns:a16="http://schemas.microsoft.com/office/drawing/2014/main" id="{DF5D1548-7109-465D-BBA3-C2D9B6AC1847}"/>
                  </a:ext>
                </a:extLst>
              </p:cNvPr>
              <p:cNvSpPr/>
              <p:nvPr/>
            </p:nvSpPr>
            <p:spPr>
              <a:xfrm>
                <a:off x="665545" y="4898714"/>
                <a:ext cx="432028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b="1" i="1" smtClean="0">
                              <a:latin typeface="Cambria Math" panose="02040503050406030204" pitchFamily="18" charset="0"/>
                            </a:rPr>
                          </m:ctrlPr>
                        </m:sSubPr>
                        <m:e>
                          <m:r>
                            <a:rPr lang="es-ES" b="1" i="1">
                              <a:latin typeface="Cambria Math" panose="02040503050406030204" pitchFamily="18" charset="0"/>
                            </a:rPr>
                            <m:t>𝑽</m:t>
                          </m:r>
                        </m:e>
                        <m:sub>
                          <m:r>
                            <a:rPr lang="es-ES" b="1" i="1" smtClean="0">
                              <a:latin typeface="Cambria Math" panose="02040503050406030204" pitchFamily="18" charset="0"/>
                            </a:rPr>
                            <m:t>𝒂𝒂</m:t>
                          </m:r>
                          <m:r>
                            <a:rPr lang="es-ES" b="1" i="1" smtClean="0">
                              <a:latin typeface="Cambria Math" panose="02040503050406030204" pitchFamily="18" charset="0"/>
                            </a:rPr>
                            <m:t>′</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𝑅</m:t>
                          </m:r>
                          <m:r>
                            <a:rPr lang="es-ES" b="0" i="1" smtClean="0">
                              <a:latin typeface="Cambria Math" panose="02040503050406030204" pitchFamily="18" charset="0"/>
                            </a:rPr>
                            <m:t>𝑎</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𝐼</m:t>
                          </m:r>
                        </m:e>
                        <m:sub>
                          <m:r>
                            <a:rPr lang="es-ES" b="0" i="1" smtClean="0">
                              <a:latin typeface="Cambria Math" panose="02040503050406030204" pitchFamily="18" charset="0"/>
                            </a:rPr>
                            <m:t>2</m:t>
                          </m:r>
                        </m:sub>
                      </m:sSub>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b="0" i="1" smtClean="0">
                              <a:latin typeface="Cambria Math" panose="02040503050406030204" pitchFamily="18" charset="0"/>
                            </a:rPr>
                            <m:t>𝑎</m:t>
                          </m:r>
                        </m:sub>
                      </m:sSub>
                      <m:r>
                        <a:rPr lang="es-ES" b="0" i="1" smtClean="0">
                          <a:latin typeface="Cambria Math" panose="02040503050406030204" pitchFamily="18" charset="0"/>
                        </a:rPr>
                        <m:t>=1.875</m:t>
                      </m:r>
                      <m:r>
                        <a:rPr lang="es-ES" b="0" i="1" smtClean="0">
                          <a:latin typeface="Cambria Math" panose="02040503050406030204" pitchFamily="18" charset="0"/>
                        </a:rPr>
                        <m:t>𝑥</m:t>
                      </m:r>
                      <m:r>
                        <a:rPr lang="es-ES" b="0" i="1" smtClean="0">
                          <a:latin typeface="Cambria Math" panose="02040503050406030204" pitchFamily="18" charset="0"/>
                        </a:rPr>
                        <m:t>3=</m:t>
                      </m:r>
                      <m:r>
                        <a:rPr lang="es-ES" b="1" i="1" smtClean="0">
                          <a:latin typeface="Cambria Math" panose="02040503050406030204" pitchFamily="18" charset="0"/>
                        </a:rPr>
                        <m:t>𝟓</m:t>
                      </m:r>
                      <m:r>
                        <a:rPr lang="es-ES" b="1" i="1" smtClean="0">
                          <a:latin typeface="Cambria Math" panose="02040503050406030204" pitchFamily="18" charset="0"/>
                        </a:rPr>
                        <m:t>.</m:t>
                      </m:r>
                      <m:r>
                        <a:rPr lang="es-ES" b="1" i="1" smtClean="0">
                          <a:latin typeface="Cambria Math" panose="02040503050406030204" pitchFamily="18" charset="0"/>
                        </a:rPr>
                        <m:t>𝟔𝟐𝟓</m:t>
                      </m:r>
                      <m:r>
                        <a:rPr lang="es-ES" b="1" i="1" smtClean="0">
                          <a:latin typeface="Cambria Math" panose="02040503050406030204" pitchFamily="18" charset="0"/>
                        </a:rPr>
                        <m:t> </m:t>
                      </m:r>
                      <m:r>
                        <a:rPr lang="es-ES" b="1" i="1" smtClean="0">
                          <a:latin typeface="Cambria Math" panose="02040503050406030204" pitchFamily="18" charset="0"/>
                        </a:rPr>
                        <m:t>𝑽</m:t>
                      </m:r>
                    </m:oMath>
                  </m:oMathPara>
                </a14:m>
                <a:endParaRPr lang="es-ES" b="1" dirty="0"/>
              </a:p>
            </p:txBody>
          </p:sp>
        </mc:Choice>
        <mc:Fallback xmlns="">
          <p:sp>
            <p:nvSpPr>
              <p:cNvPr id="18" name="Rectángulo 17">
                <a:extLst>
                  <a:ext uri="{FF2B5EF4-FFF2-40B4-BE49-F238E27FC236}">
                    <a16:creationId xmlns:a16="http://schemas.microsoft.com/office/drawing/2014/main" id="{DF5D1548-7109-465D-BBA3-C2D9B6AC1847}"/>
                  </a:ext>
                </a:extLst>
              </p:cNvPr>
              <p:cNvSpPr>
                <a:spLocks noRot="1" noChangeAspect="1" noMove="1" noResize="1" noEditPoints="1" noAdjustHandles="1" noChangeArrowheads="1" noChangeShapeType="1" noTextEdit="1"/>
              </p:cNvSpPr>
              <p:nvPr/>
            </p:nvSpPr>
            <p:spPr>
              <a:xfrm>
                <a:off x="665545" y="4898714"/>
                <a:ext cx="4320285" cy="369332"/>
              </a:xfrm>
              <a:prstGeom prst="rect">
                <a:avLst/>
              </a:prstGeom>
              <a:blipFill>
                <a:blip r:embed="rId8"/>
                <a:stretch>
                  <a:fillRect b="-1667"/>
                </a:stretch>
              </a:blipFill>
            </p:spPr>
            <p:txBody>
              <a:bodyPr/>
              <a:lstStyle/>
              <a:p>
                <a:r>
                  <a:rPr lang="es-ES">
                    <a:noFill/>
                  </a:rPr>
                  <a:t> </a:t>
                </a:r>
              </a:p>
            </p:txBody>
          </p:sp>
        </mc:Fallback>
      </mc:AlternateContent>
      <p:sp>
        <p:nvSpPr>
          <p:cNvPr id="58" name="CuadroTexto 57">
            <a:extLst>
              <a:ext uri="{FF2B5EF4-FFF2-40B4-BE49-F238E27FC236}">
                <a16:creationId xmlns:a16="http://schemas.microsoft.com/office/drawing/2014/main" id="{9193748C-5BD0-480A-AF9C-C4FB699E2166}"/>
              </a:ext>
            </a:extLst>
          </p:cNvPr>
          <p:cNvSpPr txBox="1"/>
          <p:nvPr/>
        </p:nvSpPr>
        <p:spPr>
          <a:xfrm>
            <a:off x="2981550" y="1644378"/>
            <a:ext cx="269626" cy="276999"/>
          </a:xfrm>
          <a:prstGeom prst="rect">
            <a:avLst/>
          </a:prstGeom>
          <a:solidFill>
            <a:schemeClr val="bg1"/>
          </a:solidFill>
        </p:spPr>
        <p:txBody>
          <a:bodyPr wrap="none" rtlCol="0">
            <a:spAutoFit/>
          </a:bodyPr>
          <a:lstStyle/>
          <a:p>
            <a:r>
              <a:rPr lang="es-ES" sz="1200" dirty="0"/>
              <a:t>a</a:t>
            </a:r>
          </a:p>
        </p:txBody>
      </p:sp>
      <p:sp>
        <p:nvSpPr>
          <p:cNvPr id="59" name="CuadroTexto 58">
            <a:extLst>
              <a:ext uri="{FF2B5EF4-FFF2-40B4-BE49-F238E27FC236}">
                <a16:creationId xmlns:a16="http://schemas.microsoft.com/office/drawing/2014/main" id="{3F35C9EC-695A-4C19-A16C-8534BB5DA076}"/>
              </a:ext>
            </a:extLst>
          </p:cNvPr>
          <p:cNvSpPr txBox="1"/>
          <p:nvPr/>
        </p:nvSpPr>
        <p:spPr>
          <a:xfrm>
            <a:off x="2981550" y="2671289"/>
            <a:ext cx="303288" cy="276999"/>
          </a:xfrm>
          <a:prstGeom prst="rect">
            <a:avLst/>
          </a:prstGeom>
          <a:solidFill>
            <a:schemeClr val="bg1"/>
          </a:solidFill>
        </p:spPr>
        <p:txBody>
          <a:bodyPr wrap="none" rtlCol="0">
            <a:spAutoFit/>
          </a:bodyPr>
          <a:lstStyle/>
          <a:p>
            <a:r>
              <a:rPr lang="es-ES" sz="1200" dirty="0"/>
              <a:t>a’</a:t>
            </a:r>
          </a:p>
        </p:txBody>
      </p:sp>
      <p:sp>
        <p:nvSpPr>
          <p:cNvPr id="60" name="CuadroTexto 59">
            <a:extLst>
              <a:ext uri="{FF2B5EF4-FFF2-40B4-BE49-F238E27FC236}">
                <a16:creationId xmlns:a16="http://schemas.microsoft.com/office/drawing/2014/main" id="{9AED06D5-DBCD-4AD2-A155-51BD981770CE}"/>
              </a:ext>
            </a:extLst>
          </p:cNvPr>
          <p:cNvSpPr txBox="1"/>
          <p:nvPr/>
        </p:nvSpPr>
        <p:spPr>
          <a:xfrm>
            <a:off x="1987755" y="1656070"/>
            <a:ext cx="274434" cy="276999"/>
          </a:xfrm>
          <a:prstGeom prst="rect">
            <a:avLst/>
          </a:prstGeom>
          <a:noFill/>
        </p:spPr>
        <p:txBody>
          <a:bodyPr wrap="none" rtlCol="0">
            <a:spAutoFit/>
          </a:bodyPr>
          <a:lstStyle/>
          <a:p>
            <a:r>
              <a:rPr lang="es-ES" sz="1200" dirty="0"/>
              <a:t>+</a:t>
            </a:r>
          </a:p>
        </p:txBody>
      </p:sp>
      <p:sp>
        <p:nvSpPr>
          <p:cNvPr id="61" name="CuadroTexto 60">
            <a:extLst>
              <a:ext uri="{FF2B5EF4-FFF2-40B4-BE49-F238E27FC236}">
                <a16:creationId xmlns:a16="http://schemas.microsoft.com/office/drawing/2014/main" id="{A2C490A2-1B48-4397-AB65-72D591FAC0E9}"/>
              </a:ext>
            </a:extLst>
          </p:cNvPr>
          <p:cNvSpPr txBox="1"/>
          <p:nvPr/>
        </p:nvSpPr>
        <p:spPr>
          <a:xfrm>
            <a:off x="2545353" y="1647449"/>
            <a:ext cx="235962" cy="276999"/>
          </a:xfrm>
          <a:prstGeom prst="rect">
            <a:avLst/>
          </a:prstGeom>
          <a:noFill/>
        </p:spPr>
        <p:txBody>
          <a:bodyPr wrap="none" rtlCol="0">
            <a:spAutoFit/>
          </a:bodyPr>
          <a:lstStyle/>
          <a:p>
            <a:r>
              <a:rPr lang="es-ES" sz="1200" dirty="0"/>
              <a:t>-</a:t>
            </a:r>
          </a:p>
        </p:txBody>
      </p:sp>
      <p:sp>
        <p:nvSpPr>
          <p:cNvPr id="62" name="CuadroTexto 61">
            <a:extLst>
              <a:ext uri="{FF2B5EF4-FFF2-40B4-BE49-F238E27FC236}">
                <a16:creationId xmlns:a16="http://schemas.microsoft.com/office/drawing/2014/main" id="{653652AA-C14B-4043-9B56-C9465C643C40}"/>
              </a:ext>
            </a:extLst>
          </p:cNvPr>
          <p:cNvSpPr txBox="1"/>
          <p:nvPr/>
        </p:nvSpPr>
        <p:spPr>
          <a:xfrm>
            <a:off x="2907310" y="1970302"/>
            <a:ext cx="274434" cy="276999"/>
          </a:xfrm>
          <a:prstGeom prst="rect">
            <a:avLst/>
          </a:prstGeom>
          <a:noFill/>
        </p:spPr>
        <p:txBody>
          <a:bodyPr wrap="none" rtlCol="0">
            <a:spAutoFit/>
          </a:bodyPr>
          <a:lstStyle/>
          <a:p>
            <a:r>
              <a:rPr lang="es-ES" sz="1200" dirty="0"/>
              <a:t>+</a:t>
            </a:r>
          </a:p>
        </p:txBody>
      </p:sp>
      <p:sp>
        <p:nvSpPr>
          <p:cNvPr id="63" name="CuadroTexto 62">
            <a:extLst>
              <a:ext uri="{FF2B5EF4-FFF2-40B4-BE49-F238E27FC236}">
                <a16:creationId xmlns:a16="http://schemas.microsoft.com/office/drawing/2014/main" id="{692C6F7D-8486-400A-B904-D7006FF7EBE7}"/>
              </a:ext>
            </a:extLst>
          </p:cNvPr>
          <p:cNvSpPr txBox="1"/>
          <p:nvPr/>
        </p:nvSpPr>
        <p:spPr>
          <a:xfrm>
            <a:off x="2886845" y="2411057"/>
            <a:ext cx="235962" cy="276999"/>
          </a:xfrm>
          <a:prstGeom prst="rect">
            <a:avLst/>
          </a:prstGeom>
          <a:noFill/>
        </p:spPr>
        <p:txBody>
          <a:bodyPr wrap="none" rtlCol="0">
            <a:spAutoFit/>
          </a:bodyPr>
          <a:lstStyle/>
          <a:p>
            <a:r>
              <a:rPr lang="es-ES" sz="1200" dirty="0"/>
              <a:t>-</a:t>
            </a:r>
          </a:p>
        </p:txBody>
      </p:sp>
      <p:sp>
        <p:nvSpPr>
          <p:cNvPr id="33" name="Marcador de número de diapositiva 1">
            <a:extLst>
              <a:ext uri="{FF2B5EF4-FFF2-40B4-BE49-F238E27FC236}">
                <a16:creationId xmlns:a16="http://schemas.microsoft.com/office/drawing/2014/main" id="{6B95A857-E647-4612-884B-5D87D07CD6E3}"/>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38</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3242570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92" name="CustomShape 4"/>
          <p:cNvSpPr/>
          <p:nvPr/>
        </p:nvSpPr>
        <p:spPr>
          <a:xfrm>
            <a:off x="2714760" y="4221000"/>
            <a:ext cx="6429240" cy="91440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3" name="CustomShape 5"/>
          <p:cNvSpPr/>
          <p:nvPr/>
        </p:nvSpPr>
        <p:spPr>
          <a:xfrm>
            <a:off x="2700360" y="4221000"/>
            <a:ext cx="136440" cy="914400"/>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94" name="CustomShape 6"/>
          <p:cNvSpPr/>
          <p:nvPr/>
        </p:nvSpPr>
        <p:spPr>
          <a:xfrm>
            <a:off x="3249360" y="4376880"/>
            <a:ext cx="4839480" cy="489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s-ES" sz="2600" b="0" strike="noStrike" spc="-1" dirty="0">
                <a:solidFill>
                  <a:srgbClr val="FFFFFF"/>
                </a:solidFill>
                <a:uFill>
                  <a:solidFill>
                    <a:srgbClr val="FFFFFF"/>
                  </a:solidFill>
                </a:uFill>
                <a:latin typeface="45 Helvetica Light"/>
              </a:rPr>
              <a:t>Tema 1. Problemas AC</a:t>
            </a:r>
            <a:endParaRPr lang="es-ES" sz="2400" b="0" strike="noStrike" spc="-1" dirty="0">
              <a:solidFill>
                <a:srgbClr val="000000"/>
              </a:solidFill>
              <a:uFill>
                <a:solidFill>
                  <a:srgbClr val="FFFFFF"/>
                </a:solidFill>
              </a:uFill>
              <a:latin typeface="Arial"/>
            </a:endParaRPr>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39</a:t>
            </a:fld>
            <a:endParaRPr lang="es-ES" sz="2400" b="0" strike="noStrike" spc="-1">
              <a:solidFill>
                <a:srgbClr val="000000"/>
              </a:solidFill>
              <a:uFill>
                <a:solidFill>
                  <a:srgbClr val="FFFFFF"/>
                </a:solidFill>
              </a:uFill>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92" name="CustomShape 4"/>
          <p:cNvSpPr/>
          <p:nvPr/>
        </p:nvSpPr>
        <p:spPr>
          <a:xfrm>
            <a:off x="2714760" y="4221000"/>
            <a:ext cx="6429240" cy="91440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3" name="CustomShape 5"/>
          <p:cNvSpPr/>
          <p:nvPr/>
        </p:nvSpPr>
        <p:spPr>
          <a:xfrm>
            <a:off x="2700360" y="4221000"/>
            <a:ext cx="136440" cy="914400"/>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94" name="CustomShape 6"/>
          <p:cNvSpPr/>
          <p:nvPr/>
        </p:nvSpPr>
        <p:spPr>
          <a:xfrm>
            <a:off x="3249360" y="4376880"/>
            <a:ext cx="4839480" cy="489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s-ES" sz="2600" b="0" strike="noStrike" spc="-1" dirty="0">
                <a:solidFill>
                  <a:srgbClr val="FFFFFF"/>
                </a:solidFill>
                <a:uFill>
                  <a:solidFill>
                    <a:srgbClr val="FFFFFF"/>
                  </a:solidFill>
                </a:uFill>
                <a:latin typeface="45 Helvetica Light"/>
              </a:rPr>
              <a:t>Tema 1. Problemas DC</a:t>
            </a:r>
            <a:endParaRPr lang="es-ES" sz="2400" b="0" strike="noStrike" spc="-1" dirty="0">
              <a:solidFill>
                <a:srgbClr val="000000"/>
              </a:solidFill>
              <a:uFill>
                <a:solidFill>
                  <a:srgbClr val="FFFFFF"/>
                </a:solidFill>
              </a:uFill>
              <a:latin typeface="Arial"/>
            </a:endParaRPr>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4</a:t>
            </a:fld>
            <a:endParaRPr lang="es-ES" sz="2400" b="0" strike="noStrike" spc="-1">
              <a:solidFill>
                <a:srgbClr val="000000"/>
              </a:solidFill>
              <a:uFill>
                <a:solidFill>
                  <a:srgbClr val="FFFFFF"/>
                </a:solidFill>
              </a:uFill>
              <a:latin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6D9EC5B5-57A0-71DA-7A26-384786469B78}"/>
              </a:ext>
            </a:extLst>
          </p:cNvPr>
          <p:cNvSpPr>
            <a:spLocks noGrp="1"/>
          </p:cNvSpPr>
          <p:nvPr>
            <p:ph type="subTitle"/>
          </p:nvPr>
        </p:nvSpPr>
        <p:spPr>
          <a:xfrm>
            <a:off x="0" y="1245328"/>
            <a:ext cx="7772400" cy="3578163"/>
          </a:xfrm>
        </p:spPr>
        <p:txBody>
          <a:bodyPr/>
          <a:lstStyle/>
          <a:p>
            <a:pPr marL="0" indent="0" algn="just">
              <a:buNone/>
            </a:pPr>
            <a:r>
              <a:rPr lang="es-ES" sz="1200" b="1" dirty="0">
                <a:latin typeface="+mj-lt"/>
              </a:rPr>
              <a:t>Problema 1</a:t>
            </a:r>
            <a:r>
              <a:rPr lang="es-ES" sz="1200" dirty="0">
                <a:latin typeface="+mj-lt"/>
              </a:rPr>
              <a:t>. En el circuito inferior V1 es una fuente de voltaje sinusoidal. Hallar la condición que han de cumplir R1, R2, C1, C2 para que la función de transferencia del circuito no dependa de la frecuencia de trabajo.</a:t>
            </a:r>
          </a:p>
          <a:p>
            <a:pPr marL="0" indent="0" algn="just">
              <a:buNone/>
            </a:pPr>
            <a:endParaRPr lang="es-ES" sz="1200" dirty="0">
              <a:latin typeface="+mj-lt"/>
            </a:endParaRPr>
          </a:p>
          <a:p>
            <a:pPr marL="0" indent="0" algn="just">
              <a:buNone/>
            </a:pPr>
            <a:endParaRPr lang="es-ES" sz="1200" dirty="0">
              <a:latin typeface="+mj-lt"/>
            </a:endParaRPr>
          </a:p>
          <a:p>
            <a:pPr marL="0" indent="0" algn="just">
              <a:buNone/>
            </a:pPr>
            <a:endParaRPr lang="es-ES" sz="1200" dirty="0"/>
          </a:p>
          <a:p>
            <a:pPr marL="0" indent="0" algn="just">
              <a:buNone/>
            </a:pPr>
            <a:endParaRPr lang="es-ES" sz="1200" dirty="0">
              <a:latin typeface="+mj-lt"/>
            </a:endParaRPr>
          </a:p>
          <a:p>
            <a:pPr marL="0" indent="0" algn="just">
              <a:buNone/>
            </a:pPr>
            <a:endParaRPr lang="es-ES" sz="1200" dirty="0"/>
          </a:p>
          <a:p>
            <a:pPr marL="0" indent="0" algn="just">
              <a:buNone/>
            </a:pPr>
            <a:endParaRPr lang="es-ES" sz="1200" dirty="0">
              <a:latin typeface="+mj-lt"/>
            </a:endParaRPr>
          </a:p>
          <a:p>
            <a:pPr marL="0" indent="0" algn="just">
              <a:buNone/>
            </a:pPr>
            <a:endParaRPr lang="es-ES" sz="1200" dirty="0">
              <a:latin typeface="+mj-lt"/>
            </a:endParaRPr>
          </a:p>
          <a:p>
            <a:pPr marL="0" indent="0" algn="just">
              <a:buNone/>
            </a:pPr>
            <a:endParaRPr lang="es-ES" sz="1200" dirty="0">
              <a:latin typeface="+mj-lt"/>
            </a:endParaRPr>
          </a:p>
          <a:p>
            <a:pPr marL="0" indent="0" algn="just">
              <a:buNone/>
            </a:pPr>
            <a:endParaRPr lang="es-ES" sz="1200" dirty="0">
              <a:latin typeface="+mj-lt"/>
            </a:endParaRPr>
          </a:p>
          <a:p>
            <a:pPr marL="0" indent="0" algn="just">
              <a:buNone/>
            </a:pPr>
            <a:endParaRPr lang="es-ES" sz="1200" dirty="0">
              <a:latin typeface="+mj-lt"/>
            </a:endParaRPr>
          </a:p>
          <a:p>
            <a:pPr marL="0" indent="0" algn="just">
              <a:buNone/>
            </a:pPr>
            <a:endParaRPr lang="es-ES" sz="1200" dirty="0">
              <a:latin typeface="+mj-lt"/>
            </a:endParaRPr>
          </a:p>
          <a:p>
            <a:pPr marL="0" indent="0" algn="just">
              <a:buNone/>
            </a:pPr>
            <a:r>
              <a:rPr lang="es-ES" sz="1200" b="1" dirty="0">
                <a:latin typeface="+mj-lt"/>
              </a:rPr>
              <a:t>Problema 2.</a:t>
            </a:r>
            <a:r>
              <a:rPr lang="es-ES" sz="1200" dirty="0">
                <a:latin typeface="+mj-lt"/>
              </a:rPr>
              <a:t> Hallar la función de transferencia del circuito de la figura, siendo </a:t>
            </a:r>
            <a:r>
              <a:rPr lang="es-ES" sz="1200" dirty="0" err="1">
                <a:latin typeface="+mj-lt"/>
              </a:rPr>
              <a:t>vin</a:t>
            </a:r>
            <a:r>
              <a:rPr lang="es-ES" sz="1200" dirty="0">
                <a:latin typeface="+mj-lt"/>
              </a:rPr>
              <a:t> una fuente de tensión sinusoidal de frecuencia ω.</a:t>
            </a:r>
          </a:p>
          <a:p>
            <a:pPr marL="0" indent="0" algn="just">
              <a:buNone/>
            </a:pPr>
            <a:endParaRPr lang="es-ES" sz="1200" dirty="0">
              <a:latin typeface="+mj-lt"/>
            </a:endParaRPr>
          </a:p>
          <a:p>
            <a:pPr marL="0" indent="0" algn="just">
              <a:buNone/>
            </a:pPr>
            <a:endParaRPr lang="es-ES" sz="1200" dirty="0">
              <a:latin typeface="+mj-lt"/>
            </a:endParaRPr>
          </a:p>
          <a:p>
            <a:pPr marL="0" indent="0" algn="just">
              <a:buNone/>
            </a:pPr>
            <a:endParaRPr lang="es-ES" sz="1200" dirty="0"/>
          </a:p>
          <a:p>
            <a:pPr marL="0" indent="0" algn="just">
              <a:buNone/>
            </a:pPr>
            <a:endParaRPr lang="es-ES" sz="1200" dirty="0">
              <a:latin typeface="+mj-lt"/>
            </a:endParaRPr>
          </a:p>
          <a:p>
            <a:pPr marL="0" indent="0" algn="just">
              <a:buNone/>
            </a:pPr>
            <a:endParaRPr lang="es-ES" sz="1200" dirty="0"/>
          </a:p>
          <a:p>
            <a:pPr marL="0" indent="0" algn="just">
              <a:buNone/>
            </a:pPr>
            <a:endParaRPr lang="es-ES" sz="1200" dirty="0">
              <a:latin typeface="+mj-lt"/>
            </a:endParaRPr>
          </a:p>
          <a:p>
            <a:pPr marL="0" indent="0" algn="just">
              <a:buNone/>
            </a:pPr>
            <a:endParaRPr lang="es-ES" sz="1200" dirty="0">
              <a:latin typeface="+mj-lt"/>
            </a:endParaRPr>
          </a:p>
          <a:p>
            <a:pPr marL="0" indent="0" algn="just">
              <a:buNone/>
            </a:pPr>
            <a:endParaRPr lang="es-ES" sz="1200" dirty="0">
              <a:latin typeface="+mj-lt"/>
            </a:endParaRPr>
          </a:p>
          <a:p>
            <a:pPr marL="0" indent="0" algn="just">
              <a:buNone/>
            </a:pPr>
            <a:endParaRPr lang="es-ES" sz="1200" dirty="0">
              <a:latin typeface="+mj-lt"/>
            </a:endParaRPr>
          </a:p>
          <a:p>
            <a:pPr marL="0" indent="0" algn="just">
              <a:buNone/>
            </a:pPr>
            <a:endParaRPr lang="es-ES" sz="1200" dirty="0">
              <a:latin typeface="+mj-lt"/>
            </a:endParaRPr>
          </a:p>
          <a:p>
            <a:pPr marL="0" indent="0" algn="just">
              <a:buNone/>
            </a:pPr>
            <a:r>
              <a:rPr lang="es-ES" sz="1200" b="1" dirty="0">
                <a:latin typeface="+mj-lt"/>
              </a:rPr>
              <a:t>Problema 3. </a:t>
            </a:r>
            <a:r>
              <a:rPr lang="es-ES" sz="1200" dirty="0">
                <a:latin typeface="+mj-lt"/>
              </a:rPr>
              <a:t>Hallar el factor de potencia en un circuito RLC en serie. Particularizar para una frecuencia de red de 50 Hz y valores R = 1 </a:t>
            </a:r>
            <a:r>
              <a:rPr lang="es-ES" sz="1200" dirty="0" err="1">
                <a:latin typeface="+mj-lt"/>
              </a:rPr>
              <a:t>kΩ</a:t>
            </a:r>
            <a:r>
              <a:rPr lang="es-ES" sz="1200" dirty="0">
                <a:latin typeface="+mj-lt"/>
              </a:rPr>
              <a:t> L = 1 </a:t>
            </a:r>
            <a:r>
              <a:rPr lang="es-ES" sz="1200" dirty="0" err="1">
                <a:latin typeface="+mj-lt"/>
              </a:rPr>
              <a:t>mH</a:t>
            </a:r>
            <a:r>
              <a:rPr lang="es-ES" sz="1200" dirty="0">
                <a:latin typeface="+mj-lt"/>
              </a:rPr>
              <a:t> y C = 1 </a:t>
            </a:r>
            <a:r>
              <a:rPr lang="es-ES" sz="1200" dirty="0" err="1">
                <a:latin typeface="+mj-lt"/>
              </a:rPr>
              <a:t>μF</a:t>
            </a:r>
            <a:r>
              <a:rPr lang="es-ES" sz="1200" dirty="0">
                <a:latin typeface="+mj-lt"/>
              </a:rPr>
              <a:t>.</a:t>
            </a:r>
          </a:p>
        </p:txBody>
      </p:sp>
      <p:pic>
        <p:nvPicPr>
          <p:cNvPr id="4" name="Imagen 3">
            <a:extLst>
              <a:ext uri="{FF2B5EF4-FFF2-40B4-BE49-F238E27FC236}">
                <a16:creationId xmlns:a16="http://schemas.microsoft.com/office/drawing/2014/main" id="{BB57008D-AB20-2333-2451-0F9A1A9A9B1C}"/>
              </a:ext>
            </a:extLst>
          </p:cNvPr>
          <p:cNvPicPr>
            <a:picLocks noChangeAspect="1"/>
          </p:cNvPicPr>
          <p:nvPr/>
        </p:nvPicPr>
        <p:blipFill>
          <a:blip r:embed="rId2"/>
          <a:stretch>
            <a:fillRect/>
          </a:stretch>
        </p:blipFill>
        <p:spPr>
          <a:xfrm>
            <a:off x="2952150" y="1245328"/>
            <a:ext cx="2395872" cy="1648055"/>
          </a:xfrm>
          <a:prstGeom prst="rect">
            <a:avLst/>
          </a:prstGeom>
        </p:spPr>
      </p:pic>
      <p:pic>
        <p:nvPicPr>
          <p:cNvPr id="5" name="Imagen 4">
            <a:extLst>
              <a:ext uri="{FF2B5EF4-FFF2-40B4-BE49-F238E27FC236}">
                <a16:creationId xmlns:a16="http://schemas.microsoft.com/office/drawing/2014/main" id="{BF112E3F-0650-B560-8C23-A29CF6CFA352}"/>
              </a:ext>
            </a:extLst>
          </p:cNvPr>
          <p:cNvPicPr>
            <a:picLocks noChangeAspect="1"/>
          </p:cNvPicPr>
          <p:nvPr/>
        </p:nvPicPr>
        <p:blipFill>
          <a:blip r:embed="rId3"/>
          <a:stretch>
            <a:fillRect/>
          </a:stretch>
        </p:blipFill>
        <p:spPr>
          <a:xfrm>
            <a:off x="2185023" y="3466607"/>
            <a:ext cx="2679141" cy="1087976"/>
          </a:xfrm>
          <a:prstGeom prst="rect">
            <a:avLst/>
          </a:prstGeom>
        </p:spPr>
      </p:pic>
      <p:sp>
        <p:nvSpPr>
          <p:cNvPr id="6" name="Marcador de número de diapositiva 1">
            <a:extLst>
              <a:ext uri="{FF2B5EF4-FFF2-40B4-BE49-F238E27FC236}">
                <a16:creationId xmlns:a16="http://schemas.microsoft.com/office/drawing/2014/main" id="{F453892A-F618-411C-A414-766D572F3C4F}"/>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40</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21828209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6D9EC5B5-57A0-71DA-7A26-384786469B78}"/>
              </a:ext>
            </a:extLst>
          </p:cNvPr>
          <p:cNvSpPr>
            <a:spLocks noGrp="1"/>
          </p:cNvSpPr>
          <p:nvPr>
            <p:ph type="subTitle"/>
          </p:nvPr>
        </p:nvSpPr>
        <p:spPr>
          <a:xfrm>
            <a:off x="0" y="758121"/>
            <a:ext cx="7772400" cy="3669029"/>
          </a:xfrm>
        </p:spPr>
        <p:txBody>
          <a:bodyPr/>
          <a:lstStyle/>
          <a:p>
            <a:pPr marL="0" indent="0" algn="just">
              <a:buNone/>
            </a:pPr>
            <a:r>
              <a:rPr lang="es-ES" sz="1200" b="1" dirty="0">
                <a:latin typeface="+mj-lt"/>
              </a:rPr>
              <a:t>Problema 4. </a:t>
            </a:r>
            <a:r>
              <a:rPr lang="es-ES" sz="1200" dirty="0">
                <a:latin typeface="+mj-lt"/>
              </a:rPr>
              <a:t>Hallar el factor de potencia en un circuito RLC en paralelo para una frecuencia de red de 50 Hz y valores R = 1 </a:t>
            </a:r>
            <a:r>
              <a:rPr lang="es-ES" sz="1200" dirty="0" err="1">
                <a:latin typeface="+mj-lt"/>
              </a:rPr>
              <a:t>kΩ</a:t>
            </a:r>
            <a:r>
              <a:rPr lang="es-ES" sz="1200" dirty="0"/>
              <a:t>,</a:t>
            </a:r>
            <a:r>
              <a:rPr lang="es-ES" sz="1200" dirty="0">
                <a:latin typeface="+mj-lt"/>
              </a:rPr>
              <a:t> L = 1 </a:t>
            </a:r>
            <a:r>
              <a:rPr lang="es-ES" sz="1200" dirty="0" err="1">
                <a:latin typeface="+mj-lt"/>
              </a:rPr>
              <a:t>mH</a:t>
            </a:r>
            <a:r>
              <a:rPr lang="es-ES" sz="1200" dirty="0">
                <a:latin typeface="+mj-lt"/>
              </a:rPr>
              <a:t>, C = 1 </a:t>
            </a:r>
            <a:r>
              <a:rPr lang="es-ES" sz="1200" dirty="0" err="1">
                <a:latin typeface="+mj-lt"/>
              </a:rPr>
              <a:t>μF</a:t>
            </a:r>
            <a:r>
              <a:rPr lang="es-ES" sz="1200" dirty="0">
                <a:latin typeface="+mj-lt"/>
              </a:rPr>
              <a:t>.</a:t>
            </a:r>
          </a:p>
          <a:p>
            <a:pPr marL="0" indent="0" algn="just">
              <a:buNone/>
            </a:pPr>
            <a:endParaRPr lang="es-ES" sz="1200" dirty="0">
              <a:latin typeface="+mj-lt"/>
            </a:endParaRPr>
          </a:p>
          <a:p>
            <a:pPr marL="0" indent="0" algn="just">
              <a:buNone/>
            </a:pPr>
            <a:r>
              <a:rPr lang="es-ES" sz="1200" b="1" dirty="0">
                <a:latin typeface="+mj-lt"/>
              </a:rPr>
              <a:t>Problema 5.</a:t>
            </a:r>
            <a:r>
              <a:rPr lang="es-ES" sz="1200" dirty="0">
                <a:latin typeface="+mj-lt"/>
              </a:rPr>
              <a:t> Hallar la frecuencia de resonancia de un circuito RLC con valores R = 1 </a:t>
            </a:r>
            <a:r>
              <a:rPr lang="es-ES" sz="1200" dirty="0" err="1">
                <a:latin typeface="+mj-lt"/>
              </a:rPr>
              <a:t>kΩ</a:t>
            </a:r>
            <a:r>
              <a:rPr lang="es-ES" sz="1200" dirty="0">
                <a:latin typeface="+mj-lt"/>
              </a:rPr>
              <a:t> L = 1 </a:t>
            </a:r>
            <a:r>
              <a:rPr lang="es-ES" sz="1200" dirty="0" err="1">
                <a:latin typeface="+mj-lt"/>
              </a:rPr>
              <a:t>mH</a:t>
            </a:r>
            <a:r>
              <a:rPr lang="es-ES" sz="1200" dirty="0">
                <a:latin typeface="+mj-lt"/>
              </a:rPr>
              <a:t>, C = 1 </a:t>
            </a:r>
            <a:r>
              <a:rPr lang="es-ES" sz="1200" dirty="0" err="1">
                <a:latin typeface="+mj-lt"/>
              </a:rPr>
              <a:t>μF</a:t>
            </a:r>
            <a:r>
              <a:rPr lang="es-ES" sz="1200" dirty="0">
                <a:latin typeface="+mj-lt"/>
              </a:rPr>
              <a:t>.</a:t>
            </a:r>
          </a:p>
          <a:p>
            <a:pPr marL="0" indent="0" algn="just">
              <a:buNone/>
            </a:pPr>
            <a:endParaRPr lang="es-ES" sz="1200" dirty="0">
              <a:latin typeface="+mj-lt"/>
            </a:endParaRPr>
          </a:p>
          <a:p>
            <a:pPr marL="0" indent="0" algn="just">
              <a:buNone/>
            </a:pPr>
            <a:r>
              <a:rPr lang="es-ES" sz="1200" b="1" dirty="0">
                <a:latin typeface="+mj-lt"/>
              </a:rPr>
              <a:t>Problema 6. </a:t>
            </a:r>
            <a:r>
              <a:rPr lang="es-ES" sz="1200" dirty="0">
                <a:latin typeface="+mj-lt"/>
              </a:rPr>
              <a:t>Hallad la corriente en un circuito RLC en serie si el voltaje de entrada es V= 10 cos8t. R = 4 Ω, L =1 H y C =0,025 F.</a:t>
            </a:r>
          </a:p>
          <a:p>
            <a:pPr marL="0" indent="0" algn="just">
              <a:buNone/>
            </a:pPr>
            <a:endParaRPr lang="es-ES" sz="1200" dirty="0">
              <a:latin typeface="+mj-lt"/>
            </a:endParaRPr>
          </a:p>
          <a:p>
            <a:pPr marL="0" indent="0" algn="just">
              <a:buNone/>
            </a:pPr>
            <a:r>
              <a:rPr lang="es-ES" sz="1200" b="1" dirty="0">
                <a:latin typeface="+mj-lt"/>
              </a:rPr>
              <a:t>Problema 7.</a:t>
            </a:r>
            <a:r>
              <a:rPr lang="es-ES" sz="1200" dirty="0">
                <a:latin typeface="+mj-lt"/>
              </a:rPr>
              <a:t> Hallad el voltaje que cae en el condensador del ejercicio anterior.</a:t>
            </a:r>
          </a:p>
          <a:p>
            <a:pPr marL="0" indent="0" algn="just">
              <a:buNone/>
            </a:pPr>
            <a:endParaRPr lang="es-ES" sz="1200" dirty="0">
              <a:latin typeface="+mj-lt"/>
            </a:endParaRPr>
          </a:p>
          <a:p>
            <a:pPr marL="0" indent="0" algn="just">
              <a:buNone/>
            </a:pPr>
            <a:r>
              <a:rPr lang="es-ES" sz="1200" b="1" dirty="0">
                <a:latin typeface="+mj-lt"/>
              </a:rPr>
              <a:t>Problema 8.</a:t>
            </a:r>
            <a:r>
              <a:rPr lang="es-ES" sz="1200" dirty="0">
                <a:latin typeface="+mj-lt"/>
              </a:rPr>
              <a:t> Hallad el voltaje que cae en R2 de la figura inferior si R1 = 1</a:t>
            </a:r>
            <a:r>
              <a:rPr lang="el-GR" sz="1200" dirty="0">
                <a:latin typeface="+mj-lt"/>
              </a:rPr>
              <a:t>Ω, </a:t>
            </a:r>
            <a:r>
              <a:rPr lang="es-ES" sz="1200" dirty="0">
                <a:latin typeface="+mj-lt"/>
              </a:rPr>
              <a:t>R2 =2 </a:t>
            </a:r>
            <a:r>
              <a:rPr lang="el-GR" sz="1200" dirty="0">
                <a:latin typeface="+mj-lt"/>
              </a:rPr>
              <a:t>Ω, </a:t>
            </a:r>
            <a:r>
              <a:rPr lang="es-ES" sz="1200" dirty="0">
                <a:latin typeface="+mj-lt"/>
              </a:rPr>
              <a:t>L= 0,5 H y I1 =10 cos 8t.</a:t>
            </a:r>
          </a:p>
          <a:p>
            <a:pPr marL="0" indent="0" algn="just">
              <a:buNone/>
            </a:pPr>
            <a:endParaRPr lang="es-ES" sz="1200" dirty="0"/>
          </a:p>
          <a:p>
            <a:pPr marL="0" indent="0" algn="just">
              <a:buNone/>
            </a:pPr>
            <a:endParaRPr lang="es-ES" sz="1200" dirty="0">
              <a:latin typeface="+mj-lt"/>
            </a:endParaRPr>
          </a:p>
          <a:p>
            <a:pPr marL="0" indent="0" algn="just">
              <a:buNone/>
            </a:pPr>
            <a:endParaRPr lang="es-ES" sz="1200" dirty="0"/>
          </a:p>
          <a:p>
            <a:pPr marL="0" indent="0" algn="just">
              <a:buNone/>
            </a:pPr>
            <a:endParaRPr lang="es-ES" sz="1200" dirty="0">
              <a:latin typeface="+mj-lt"/>
            </a:endParaRPr>
          </a:p>
          <a:p>
            <a:pPr marL="0" indent="0" algn="just">
              <a:buNone/>
            </a:pPr>
            <a:endParaRPr lang="es-ES" sz="1200" dirty="0">
              <a:latin typeface="+mj-lt"/>
            </a:endParaRPr>
          </a:p>
          <a:p>
            <a:pPr marL="0" indent="0" algn="just">
              <a:buNone/>
            </a:pPr>
            <a:endParaRPr lang="es-ES" sz="1200" dirty="0"/>
          </a:p>
          <a:p>
            <a:pPr marL="0" indent="0" algn="just">
              <a:buNone/>
            </a:pPr>
            <a:endParaRPr lang="es-ES" sz="1200" dirty="0">
              <a:latin typeface="+mj-lt"/>
            </a:endParaRPr>
          </a:p>
          <a:p>
            <a:pPr marL="0" indent="0" algn="just">
              <a:buNone/>
            </a:pPr>
            <a:endParaRPr lang="es-ES" sz="1200" dirty="0">
              <a:latin typeface="+mj-lt"/>
            </a:endParaRPr>
          </a:p>
          <a:p>
            <a:pPr marL="0" indent="0" algn="just">
              <a:buNone/>
            </a:pPr>
            <a:r>
              <a:rPr lang="es-ES" sz="1200" b="1" i="0" u="none" strike="noStrike" baseline="0" dirty="0">
                <a:solidFill>
                  <a:srgbClr val="000000"/>
                </a:solidFill>
                <a:latin typeface="+mj-lt"/>
              </a:rPr>
              <a:t>Problema 9. </a:t>
            </a:r>
            <a:r>
              <a:rPr lang="es-ES" sz="1200" b="0" i="0" u="none" strike="noStrike" baseline="0" dirty="0">
                <a:solidFill>
                  <a:srgbClr val="000000"/>
                </a:solidFill>
                <a:latin typeface="+mj-lt"/>
              </a:rPr>
              <a:t>Hallad i(t) (corriente que genera V1) en el circuito inferior, sabiendo que R1=0,5 </a:t>
            </a:r>
            <a:r>
              <a:rPr lang="el-GR" sz="1200" b="0" i="0" u="none" strike="noStrike" baseline="0" dirty="0">
                <a:solidFill>
                  <a:srgbClr val="000000"/>
                </a:solidFill>
                <a:latin typeface="+mj-lt"/>
              </a:rPr>
              <a:t>Ω, </a:t>
            </a:r>
            <a:r>
              <a:rPr lang="es-ES" sz="1200" b="0" i="0" u="none" strike="noStrike" baseline="0" dirty="0">
                <a:solidFill>
                  <a:srgbClr val="000000"/>
                </a:solidFill>
                <a:latin typeface="+mj-lt"/>
              </a:rPr>
              <a:t>C1 =1 F, L =1 H, C2=0,5F, R2 =3</a:t>
            </a:r>
            <a:r>
              <a:rPr lang="el-GR" sz="1200" b="0" i="0" u="none" strike="noStrike" baseline="0" dirty="0">
                <a:solidFill>
                  <a:srgbClr val="000000"/>
                </a:solidFill>
                <a:latin typeface="+mj-lt"/>
              </a:rPr>
              <a:t>Ω, </a:t>
            </a:r>
            <a:r>
              <a:rPr lang="es-ES" sz="1200" b="0" i="0" u="none" strike="noStrike" baseline="0" dirty="0">
                <a:solidFill>
                  <a:srgbClr val="000000"/>
                </a:solidFill>
                <a:latin typeface="+mj-lt"/>
              </a:rPr>
              <a:t>R3 =2</a:t>
            </a:r>
            <a:r>
              <a:rPr lang="el-GR" sz="1200" b="0" i="0" u="none" strike="noStrike" baseline="0" dirty="0">
                <a:solidFill>
                  <a:srgbClr val="000000"/>
                </a:solidFill>
                <a:latin typeface="+mj-lt"/>
              </a:rPr>
              <a:t>Ω </a:t>
            </a:r>
            <a:r>
              <a:rPr lang="es-ES" sz="1200" b="0" i="0" u="none" strike="noStrike" baseline="0" dirty="0">
                <a:solidFill>
                  <a:srgbClr val="000000"/>
                </a:solidFill>
                <a:latin typeface="+mj-lt"/>
              </a:rPr>
              <a:t>y V=12cos(t+1).</a:t>
            </a:r>
          </a:p>
        </p:txBody>
      </p:sp>
      <p:pic>
        <p:nvPicPr>
          <p:cNvPr id="4" name="Imagen 3">
            <a:extLst>
              <a:ext uri="{FF2B5EF4-FFF2-40B4-BE49-F238E27FC236}">
                <a16:creationId xmlns:a16="http://schemas.microsoft.com/office/drawing/2014/main" id="{8D649A69-ADAC-CCD0-7D0C-F97B036461F1}"/>
              </a:ext>
            </a:extLst>
          </p:cNvPr>
          <p:cNvPicPr>
            <a:picLocks noChangeAspect="1"/>
          </p:cNvPicPr>
          <p:nvPr/>
        </p:nvPicPr>
        <p:blipFill>
          <a:blip r:embed="rId2"/>
          <a:stretch>
            <a:fillRect/>
          </a:stretch>
        </p:blipFill>
        <p:spPr>
          <a:xfrm>
            <a:off x="2233748" y="2722992"/>
            <a:ext cx="2590800" cy="1104900"/>
          </a:xfrm>
          <a:prstGeom prst="rect">
            <a:avLst/>
          </a:prstGeom>
        </p:spPr>
      </p:pic>
      <p:pic>
        <p:nvPicPr>
          <p:cNvPr id="6" name="Imagen 5">
            <a:extLst>
              <a:ext uri="{FF2B5EF4-FFF2-40B4-BE49-F238E27FC236}">
                <a16:creationId xmlns:a16="http://schemas.microsoft.com/office/drawing/2014/main" id="{3B9DC63F-A338-E615-EFBE-261F021A9436}"/>
              </a:ext>
            </a:extLst>
          </p:cNvPr>
          <p:cNvPicPr>
            <a:picLocks noChangeAspect="1"/>
          </p:cNvPicPr>
          <p:nvPr/>
        </p:nvPicPr>
        <p:blipFill>
          <a:blip r:embed="rId3"/>
          <a:stretch>
            <a:fillRect/>
          </a:stretch>
        </p:blipFill>
        <p:spPr>
          <a:xfrm>
            <a:off x="2059577" y="4563766"/>
            <a:ext cx="3390900" cy="1028700"/>
          </a:xfrm>
          <a:prstGeom prst="rect">
            <a:avLst/>
          </a:prstGeom>
        </p:spPr>
      </p:pic>
      <p:sp>
        <p:nvSpPr>
          <p:cNvPr id="5" name="Marcador de número de diapositiva 1">
            <a:extLst>
              <a:ext uri="{FF2B5EF4-FFF2-40B4-BE49-F238E27FC236}">
                <a16:creationId xmlns:a16="http://schemas.microsoft.com/office/drawing/2014/main" id="{84628101-DD1E-47C5-8655-A2484C945730}"/>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41</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39115732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6D9EC5B5-57A0-71DA-7A26-384786469B78}"/>
              </a:ext>
            </a:extLst>
          </p:cNvPr>
          <p:cNvSpPr>
            <a:spLocks noGrp="1"/>
          </p:cNvSpPr>
          <p:nvPr>
            <p:ph type="subTitle"/>
          </p:nvPr>
        </p:nvSpPr>
        <p:spPr>
          <a:xfrm>
            <a:off x="8494" y="1545434"/>
            <a:ext cx="7772400" cy="3244062"/>
          </a:xfrm>
        </p:spPr>
        <p:txBody>
          <a:bodyPr/>
          <a:lstStyle/>
          <a:p>
            <a:pPr marL="0" indent="0" algn="just">
              <a:buNone/>
            </a:pPr>
            <a:r>
              <a:rPr lang="es-ES" sz="1200" b="1" i="0" u="none" strike="noStrike" baseline="0" dirty="0">
                <a:solidFill>
                  <a:srgbClr val="000000"/>
                </a:solidFill>
                <a:latin typeface="+mj-lt"/>
              </a:rPr>
              <a:t>Problema 10. </a:t>
            </a:r>
            <a:r>
              <a:rPr lang="es-ES" sz="1200" b="0" i="0" u="none" strike="noStrike" baseline="0" dirty="0">
                <a:solidFill>
                  <a:srgbClr val="000000"/>
                </a:solidFill>
                <a:latin typeface="+mj-lt"/>
              </a:rPr>
              <a:t>Hallad la función de transferencia de un circuito RC, tomando la salida en bornes del condensador. Indicad cuál es el límite de dicha función a frecuencia muy baja y a frecuencia muy alta. </a:t>
            </a:r>
          </a:p>
          <a:p>
            <a:pPr marL="0" indent="0" algn="just">
              <a:buNone/>
            </a:pPr>
            <a:endParaRPr lang="es-ES" sz="1200" dirty="0">
              <a:latin typeface="+mj-lt"/>
            </a:endParaRPr>
          </a:p>
          <a:p>
            <a:pPr marL="0" indent="0" algn="just">
              <a:buNone/>
            </a:pPr>
            <a:r>
              <a:rPr lang="es-ES" sz="1200" b="1" i="0" u="none" strike="noStrike" baseline="0" dirty="0">
                <a:solidFill>
                  <a:srgbClr val="000000"/>
                </a:solidFill>
                <a:latin typeface="+mj-lt"/>
              </a:rPr>
              <a:t>Problema 11. </a:t>
            </a:r>
            <a:r>
              <a:rPr lang="es-ES" sz="1200" b="0" i="0" u="none" strike="noStrike" baseline="0" dirty="0">
                <a:solidFill>
                  <a:srgbClr val="000000"/>
                </a:solidFill>
                <a:latin typeface="+mj-lt"/>
              </a:rPr>
              <a:t>Tenemos una fuente V = 1 conectada en serie con dos elementos Z1=-2j y Z2=1+2j. Hallad el voltaje que cae en Z2. </a:t>
            </a:r>
          </a:p>
          <a:p>
            <a:pPr marL="0" indent="0" algn="just">
              <a:buNone/>
            </a:pPr>
            <a:endParaRPr lang="es-ES" sz="1200" b="0" i="0" u="none" strike="noStrike" baseline="0" dirty="0">
              <a:solidFill>
                <a:srgbClr val="000000"/>
              </a:solidFill>
              <a:latin typeface="+mj-lt"/>
            </a:endParaRPr>
          </a:p>
          <a:p>
            <a:pPr marL="0" indent="0" algn="just">
              <a:buNone/>
            </a:pPr>
            <a:r>
              <a:rPr lang="es-ES" sz="1200" b="1" i="0" u="none" strike="noStrike" baseline="0" dirty="0">
                <a:solidFill>
                  <a:srgbClr val="000000"/>
                </a:solidFill>
                <a:latin typeface="+mj-lt"/>
              </a:rPr>
              <a:t>Problema 12. </a:t>
            </a:r>
            <a:r>
              <a:rPr lang="es-ES" sz="1200" b="0" i="0" u="none" strike="noStrike" baseline="0" dirty="0">
                <a:solidFill>
                  <a:srgbClr val="000000"/>
                </a:solidFill>
                <a:latin typeface="+mj-lt"/>
              </a:rPr>
              <a:t>En el mismo circuito del problema 18 hallad Z2 para que V2 = 7-3j, sabiendo que V1=3+j y que Z1=-2j.</a:t>
            </a:r>
          </a:p>
          <a:p>
            <a:pPr marL="0" indent="0" algn="just">
              <a:buNone/>
            </a:pPr>
            <a:endParaRPr lang="es-ES" sz="1200" b="0" i="0" u="none" strike="noStrike" baseline="0" dirty="0">
              <a:solidFill>
                <a:srgbClr val="000000"/>
              </a:solidFill>
              <a:latin typeface="+mj-lt"/>
            </a:endParaRPr>
          </a:p>
          <a:p>
            <a:pPr marL="0" indent="0" algn="just">
              <a:buNone/>
            </a:pPr>
            <a:r>
              <a:rPr lang="es-ES" sz="1200" b="1" i="0" u="none" strike="noStrike" baseline="0" dirty="0">
                <a:solidFill>
                  <a:srgbClr val="000000"/>
                </a:solidFill>
                <a:latin typeface="+mj-lt"/>
              </a:rPr>
              <a:t>Problema 13</a:t>
            </a:r>
            <a:r>
              <a:rPr lang="es-ES" sz="1200" b="0" i="0" u="none" strike="noStrike" baseline="0" dirty="0">
                <a:solidFill>
                  <a:srgbClr val="000000"/>
                </a:solidFill>
                <a:latin typeface="+mj-lt"/>
              </a:rPr>
              <a:t>. Hallad el circuito equivalente de </a:t>
            </a:r>
            <a:r>
              <a:rPr lang="es-ES" sz="1200" b="0" i="0" u="none" strike="noStrike" baseline="0" dirty="0" err="1">
                <a:solidFill>
                  <a:srgbClr val="000000"/>
                </a:solidFill>
                <a:latin typeface="+mj-lt"/>
              </a:rPr>
              <a:t>Thévenenin</a:t>
            </a:r>
            <a:r>
              <a:rPr lang="es-ES" sz="1200" b="0" i="0" u="none" strike="noStrike" baseline="0" dirty="0">
                <a:solidFill>
                  <a:srgbClr val="000000"/>
                </a:solidFill>
                <a:latin typeface="+mj-lt"/>
              </a:rPr>
              <a:t> del circuito inferior. R =3 </a:t>
            </a:r>
            <a:r>
              <a:rPr lang="el-GR" sz="1200" b="0" i="0" u="none" strike="noStrike" baseline="0" dirty="0">
                <a:solidFill>
                  <a:srgbClr val="000000"/>
                </a:solidFill>
                <a:latin typeface="+mj-lt"/>
              </a:rPr>
              <a:t>Ω, </a:t>
            </a:r>
            <a:r>
              <a:rPr lang="es-ES" sz="1200" b="0" i="0" u="none" strike="noStrike" baseline="0" dirty="0">
                <a:solidFill>
                  <a:srgbClr val="000000"/>
                </a:solidFill>
                <a:latin typeface="+mj-lt"/>
              </a:rPr>
              <a:t>ZL = 2j, ZC=-4j, I = 2|10.</a:t>
            </a:r>
          </a:p>
          <a:p>
            <a:pPr marL="0" indent="0" algn="just">
              <a:buNone/>
            </a:pPr>
            <a:endParaRPr lang="es-ES" sz="1200" dirty="0">
              <a:solidFill>
                <a:srgbClr val="000000"/>
              </a:solidFill>
            </a:endParaRPr>
          </a:p>
          <a:p>
            <a:pPr marL="0" indent="0" algn="just">
              <a:buNone/>
            </a:pPr>
            <a:endParaRPr lang="es-ES" sz="1200" b="0" i="0" u="none" strike="noStrike" baseline="0" dirty="0">
              <a:solidFill>
                <a:srgbClr val="000000"/>
              </a:solidFill>
              <a:latin typeface="+mj-lt"/>
            </a:endParaRPr>
          </a:p>
          <a:p>
            <a:pPr marL="0" indent="0" algn="just">
              <a:buNone/>
            </a:pPr>
            <a:endParaRPr lang="es-ES" sz="1200" b="0" i="0" u="none" strike="noStrike" baseline="0" dirty="0">
              <a:solidFill>
                <a:srgbClr val="000000"/>
              </a:solidFill>
              <a:latin typeface="+mj-lt"/>
            </a:endParaRPr>
          </a:p>
          <a:p>
            <a:pPr marL="0" indent="0" algn="just">
              <a:buNone/>
            </a:pPr>
            <a:endParaRPr lang="es-ES" sz="1200" dirty="0">
              <a:solidFill>
                <a:srgbClr val="000000"/>
              </a:solidFill>
            </a:endParaRPr>
          </a:p>
          <a:p>
            <a:pPr marL="0" indent="0" algn="just">
              <a:buNone/>
            </a:pPr>
            <a:endParaRPr lang="es-ES" sz="1200" dirty="0">
              <a:solidFill>
                <a:srgbClr val="000000"/>
              </a:solidFill>
            </a:endParaRPr>
          </a:p>
          <a:p>
            <a:pPr marL="0" indent="0" algn="just">
              <a:buNone/>
            </a:pPr>
            <a:endParaRPr lang="es-ES" sz="1200" dirty="0">
              <a:solidFill>
                <a:srgbClr val="000000"/>
              </a:solidFill>
            </a:endParaRPr>
          </a:p>
          <a:p>
            <a:pPr marL="0" indent="0" algn="just">
              <a:buNone/>
            </a:pPr>
            <a:endParaRPr lang="es-ES" sz="1200" dirty="0">
              <a:solidFill>
                <a:srgbClr val="000000"/>
              </a:solidFill>
            </a:endParaRPr>
          </a:p>
          <a:p>
            <a:pPr marL="0" indent="0" algn="just">
              <a:buNone/>
            </a:pPr>
            <a:endParaRPr lang="es-ES" sz="1200" b="0" i="0" u="none" strike="noStrike" baseline="0" dirty="0">
              <a:solidFill>
                <a:srgbClr val="000000"/>
              </a:solidFill>
              <a:latin typeface="+mj-lt"/>
            </a:endParaRPr>
          </a:p>
          <a:p>
            <a:pPr marL="0" indent="0" algn="just">
              <a:buNone/>
            </a:pPr>
            <a:r>
              <a:rPr lang="es-ES" sz="1200" b="0" i="0" u="none" strike="noStrike" baseline="0" dirty="0">
                <a:solidFill>
                  <a:srgbClr val="000000"/>
                </a:solidFill>
                <a:latin typeface="+mj-lt"/>
              </a:rPr>
              <a:t> </a:t>
            </a:r>
          </a:p>
          <a:p>
            <a:pPr marL="0" indent="0" algn="just">
              <a:buNone/>
            </a:pPr>
            <a:r>
              <a:rPr lang="es-ES" sz="1200" b="1" i="0" u="none" strike="noStrike" baseline="0" dirty="0">
                <a:solidFill>
                  <a:srgbClr val="000000"/>
                </a:solidFill>
                <a:latin typeface="+mj-lt"/>
              </a:rPr>
              <a:t>Problema 14</a:t>
            </a:r>
            <a:r>
              <a:rPr lang="es-ES" sz="1200" b="0" i="0" u="none" strike="noStrike" baseline="0" dirty="0">
                <a:solidFill>
                  <a:srgbClr val="000000"/>
                </a:solidFill>
                <a:latin typeface="+mj-lt"/>
              </a:rPr>
              <a:t>. Hallar en el circuito inferior la corriente que circula por la resistencia. R =4 Ω, C =0,125 F, I (t) = 3cos4t, K=0,5</a:t>
            </a:r>
          </a:p>
          <a:p>
            <a:pPr marL="0" indent="0" algn="just">
              <a:buNone/>
            </a:pPr>
            <a:endParaRPr lang="es-ES" sz="1200" dirty="0">
              <a:solidFill>
                <a:srgbClr val="000000"/>
              </a:solidFill>
            </a:endParaRPr>
          </a:p>
          <a:p>
            <a:pPr marL="0" indent="0" algn="just">
              <a:buNone/>
            </a:pPr>
            <a:endParaRPr lang="es-ES" sz="1200" dirty="0">
              <a:solidFill>
                <a:srgbClr val="000000"/>
              </a:solidFill>
              <a:latin typeface="+mj-lt"/>
            </a:endParaRPr>
          </a:p>
          <a:p>
            <a:pPr marL="0" indent="0" algn="just">
              <a:buNone/>
            </a:pPr>
            <a:endParaRPr lang="es-ES" sz="1200" dirty="0">
              <a:solidFill>
                <a:srgbClr val="000000"/>
              </a:solidFill>
            </a:endParaRPr>
          </a:p>
          <a:p>
            <a:pPr marL="0" indent="0" algn="just">
              <a:buNone/>
            </a:pPr>
            <a:endParaRPr lang="es-ES" sz="1200" dirty="0">
              <a:solidFill>
                <a:srgbClr val="000000"/>
              </a:solidFill>
              <a:latin typeface="+mj-lt"/>
            </a:endParaRPr>
          </a:p>
          <a:p>
            <a:pPr marL="0" indent="0" algn="just">
              <a:buNone/>
            </a:pPr>
            <a:endParaRPr lang="es-ES" sz="1200" dirty="0">
              <a:solidFill>
                <a:srgbClr val="000000"/>
              </a:solidFill>
            </a:endParaRPr>
          </a:p>
          <a:p>
            <a:pPr marL="0" indent="0" algn="just">
              <a:buNone/>
            </a:pPr>
            <a:endParaRPr lang="es-ES" sz="1200" dirty="0">
              <a:solidFill>
                <a:srgbClr val="000000"/>
              </a:solidFill>
              <a:latin typeface="+mj-lt"/>
            </a:endParaRPr>
          </a:p>
          <a:p>
            <a:pPr marL="0" indent="0" algn="just">
              <a:buNone/>
            </a:pPr>
            <a:endParaRPr lang="es-ES" sz="1200" dirty="0">
              <a:solidFill>
                <a:srgbClr val="000000"/>
              </a:solidFill>
            </a:endParaRPr>
          </a:p>
        </p:txBody>
      </p:sp>
      <p:pic>
        <p:nvPicPr>
          <p:cNvPr id="4" name="Imagen 3">
            <a:extLst>
              <a:ext uri="{FF2B5EF4-FFF2-40B4-BE49-F238E27FC236}">
                <a16:creationId xmlns:a16="http://schemas.microsoft.com/office/drawing/2014/main" id="{04A89980-3631-626C-8D44-E227A970AF23}"/>
              </a:ext>
            </a:extLst>
          </p:cNvPr>
          <p:cNvPicPr>
            <a:picLocks noChangeAspect="1"/>
          </p:cNvPicPr>
          <p:nvPr/>
        </p:nvPicPr>
        <p:blipFill rotWithShape="1">
          <a:blip r:embed="rId2"/>
          <a:srcRect r="33050"/>
          <a:stretch/>
        </p:blipFill>
        <p:spPr>
          <a:xfrm>
            <a:off x="2745921" y="2585357"/>
            <a:ext cx="2270216" cy="1343025"/>
          </a:xfrm>
          <a:prstGeom prst="rect">
            <a:avLst/>
          </a:prstGeom>
        </p:spPr>
      </p:pic>
      <p:pic>
        <p:nvPicPr>
          <p:cNvPr id="6" name="Imagen 5">
            <a:extLst>
              <a:ext uri="{FF2B5EF4-FFF2-40B4-BE49-F238E27FC236}">
                <a16:creationId xmlns:a16="http://schemas.microsoft.com/office/drawing/2014/main" id="{CBC4D65D-AF0B-C26D-656B-8908E18EB3B7}"/>
              </a:ext>
            </a:extLst>
          </p:cNvPr>
          <p:cNvPicPr>
            <a:picLocks noChangeAspect="1"/>
          </p:cNvPicPr>
          <p:nvPr/>
        </p:nvPicPr>
        <p:blipFill rotWithShape="1">
          <a:blip r:embed="rId3"/>
          <a:srcRect r="33050"/>
          <a:stretch/>
        </p:blipFill>
        <p:spPr>
          <a:xfrm>
            <a:off x="2632710" y="4258000"/>
            <a:ext cx="2523969" cy="1228400"/>
          </a:xfrm>
          <a:prstGeom prst="rect">
            <a:avLst/>
          </a:prstGeom>
        </p:spPr>
      </p:pic>
      <p:sp>
        <p:nvSpPr>
          <p:cNvPr id="5" name="Marcador de número de diapositiva 1">
            <a:extLst>
              <a:ext uri="{FF2B5EF4-FFF2-40B4-BE49-F238E27FC236}">
                <a16:creationId xmlns:a16="http://schemas.microsoft.com/office/drawing/2014/main" id="{1F56B441-9B72-4490-B973-BFF5E8398FA4}"/>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42</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27183755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6D9EC5B5-57A0-71DA-7A26-384786469B78}"/>
              </a:ext>
            </a:extLst>
          </p:cNvPr>
          <p:cNvSpPr>
            <a:spLocks noGrp="1"/>
          </p:cNvSpPr>
          <p:nvPr>
            <p:ph type="subTitle"/>
          </p:nvPr>
        </p:nvSpPr>
        <p:spPr>
          <a:xfrm>
            <a:off x="163286" y="818605"/>
            <a:ext cx="7772400" cy="459348"/>
          </a:xfrm>
        </p:spPr>
        <p:txBody>
          <a:bodyPr/>
          <a:lstStyle/>
          <a:p>
            <a:pPr marL="0" indent="0" algn="just">
              <a:buNone/>
            </a:pPr>
            <a:endParaRPr lang="es-ES" sz="1200" dirty="0">
              <a:solidFill>
                <a:srgbClr val="000000"/>
              </a:solidFill>
              <a:latin typeface="+mj-lt"/>
            </a:endParaRPr>
          </a:p>
          <a:p>
            <a:pPr marL="0" indent="0" algn="just">
              <a:buNone/>
            </a:pPr>
            <a:r>
              <a:rPr lang="es-ES" sz="1200" b="1" i="0" u="none" strike="noStrike" baseline="0" dirty="0">
                <a:solidFill>
                  <a:srgbClr val="000000"/>
                </a:solidFill>
                <a:latin typeface="+mj-lt"/>
              </a:rPr>
              <a:t>Problema 15. </a:t>
            </a:r>
            <a:r>
              <a:rPr lang="es-ES" sz="1200" b="0" i="0" u="none" strike="noStrike" baseline="0" dirty="0">
                <a:solidFill>
                  <a:srgbClr val="000000"/>
                </a:solidFill>
                <a:latin typeface="+mj-lt"/>
              </a:rPr>
              <a:t>Hallar la corriente que genera la fuente de tensión en el circuito inferior. R=1 Ω, C= 1F, L=1 H, K=1,5, </a:t>
            </a:r>
            <a:r>
              <a:rPr lang="es-ES" sz="1200" b="0" i="0" u="none" strike="noStrike" baseline="0" dirty="0" err="1">
                <a:solidFill>
                  <a:srgbClr val="000000"/>
                </a:solidFill>
                <a:latin typeface="+mj-lt"/>
              </a:rPr>
              <a:t>Vin</a:t>
            </a:r>
            <a:r>
              <a:rPr lang="es-ES" sz="1200" b="0" i="0" u="none" strike="noStrike" baseline="0" dirty="0">
                <a:solidFill>
                  <a:srgbClr val="000000"/>
                </a:solidFill>
                <a:latin typeface="+mj-lt"/>
              </a:rPr>
              <a:t> = 4cos3t </a:t>
            </a:r>
            <a:endParaRPr lang="es-ES" sz="1200" dirty="0">
              <a:latin typeface="+mj-lt"/>
            </a:endParaRPr>
          </a:p>
        </p:txBody>
      </p:sp>
      <p:pic>
        <p:nvPicPr>
          <p:cNvPr id="8" name="Imagen 7">
            <a:extLst>
              <a:ext uri="{FF2B5EF4-FFF2-40B4-BE49-F238E27FC236}">
                <a16:creationId xmlns:a16="http://schemas.microsoft.com/office/drawing/2014/main" id="{51EBE971-007F-48FB-24E6-BF027BA54438}"/>
              </a:ext>
            </a:extLst>
          </p:cNvPr>
          <p:cNvPicPr>
            <a:picLocks noChangeAspect="1"/>
          </p:cNvPicPr>
          <p:nvPr/>
        </p:nvPicPr>
        <p:blipFill rotWithShape="1">
          <a:blip r:embed="rId2"/>
          <a:srcRect r="31252"/>
          <a:stretch/>
        </p:blipFill>
        <p:spPr>
          <a:xfrm>
            <a:off x="2554333" y="1251706"/>
            <a:ext cx="2458717" cy="1587287"/>
          </a:xfrm>
          <a:prstGeom prst="rect">
            <a:avLst/>
          </a:prstGeom>
        </p:spPr>
      </p:pic>
      <p:sp>
        <p:nvSpPr>
          <p:cNvPr id="4" name="Marcador de número de diapositiva 1">
            <a:extLst>
              <a:ext uri="{FF2B5EF4-FFF2-40B4-BE49-F238E27FC236}">
                <a16:creationId xmlns:a16="http://schemas.microsoft.com/office/drawing/2014/main" id="{44B29D11-6CC9-4B38-9E40-81675C60C364}"/>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43</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20895116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441A9328-40F8-49D3-B754-385A385786EA}"/>
              </a:ext>
            </a:extLst>
          </p:cNvPr>
          <p:cNvSpPr/>
          <p:nvPr/>
        </p:nvSpPr>
        <p:spPr>
          <a:xfrm>
            <a:off x="0" y="766103"/>
            <a:ext cx="9031769" cy="523220"/>
          </a:xfrm>
          <a:prstGeom prst="rect">
            <a:avLst/>
          </a:prstGeom>
        </p:spPr>
        <p:txBody>
          <a:bodyPr wrap="square">
            <a:spAutoFit/>
          </a:bodyPr>
          <a:lstStyle/>
          <a:p>
            <a:pPr algn="just"/>
            <a:r>
              <a:rPr lang="es-ES" sz="1400" b="1" dirty="0"/>
              <a:t>Problema 1</a:t>
            </a:r>
            <a:r>
              <a:rPr lang="es-ES" sz="1400" dirty="0"/>
              <a:t>. En el circuito inferior V1 es una fuente de voltaje sinusoidal. Hallar la condición que han de cumplir R1, R2, C1, C2 para que la función de transferencia del circuito no dependa de la frecuencia de trabajo.</a:t>
            </a:r>
          </a:p>
        </p:txBody>
      </p:sp>
      <p:pic>
        <p:nvPicPr>
          <p:cNvPr id="2" name="Imagen 1">
            <a:extLst>
              <a:ext uri="{FF2B5EF4-FFF2-40B4-BE49-F238E27FC236}">
                <a16:creationId xmlns:a16="http://schemas.microsoft.com/office/drawing/2014/main" id="{2C2A9F74-FF4D-4AC0-8902-991B5C78C52B}"/>
              </a:ext>
            </a:extLst>
          </p:cNvPr>
          <p:cNvPicPr>
            <a:picLocks noChangeAspect="1"/>
          </p:cNvPicPr>
          <p:nvPr/>
        </p:nvPicPr>
        <p:blipFill>
          <a:blip r:embed="rId2"/>
          <a:stretch>
            <a:fillRect/>
          </a:stretch>
        </p:blipFill>
        <p:spPr>
          <a:xfrm>
            <a:off x="330869" y="1449474"/>
            <a:ext cx="2395872" cy="1648055"/>
          </a:xfrm>
          <a:prstGeom prst="rect">
            <a:avLst/>
          </a:prstGeom>
        </p:spPr>
      </p:pic>
      <mc:AlternateContent xmlns:mc="http://schemas.openxmlformats.org/markup-compatibility/2006" xmlns:a14="http://schemas.microsoft.com/office/drawing/2010/main">
        <mc:Choice Requires="a14">
          <p:sp>
            <p:nvSpPr>
              <p:cNvPr id="3" name="Rectángulo 2">
                <a:extLst>
                  <a:ext uri="{FF2B5EF4-FFF2-40B4-BE49-F238E27FC236}">
                    <a16:creationId xmlns:a16="http://schemas.microsoft.com/office/drawing/2014/main" id="{8E8360FD-BF96-40CF-BAC3-B8BD49FA1F2C}"/>
                  </a:ext>
                </a:extLst>
              </p:cNvPr>
              <p:cNvSpPr/>
              <p:nvPr/>
            </p:nvSpPr>
            <p:spPr>
              <a:xfrm>
                <a:off x="2726741" y="1515887"/>
                <a:ext cx="4126208" cy="1181157"/>
              </a:xfrm>
              <a:prstGeom prst="rect">
                <a:avLst/>
              </a:prstGeom>
            </p:spPr>
            <p:txBody>
              <a:bodyPr wrap="square">
                <a:spAutoFit/>
              </a:bodyPr>
              <a:lstStyle/>
              <a:p>
                <a:r>
                  <a:rPr lang="es-ES" sz="1400" dirty="0"/>
                  <a:t>	R1 \\ C1 y R2 \\ C2. </a:t>
                </a:r>
              </a:p>
              <a:p>
                <a:pPr/>
                <a14:m>
                  <m:oMathPara xmlns:m="http://schemas.openxmlformats.org/officeDocument/2006/math">
                    <m:oMathParaPr>
                      <m:jc m:val="centerGroup"/>
                    </m:oMathParaPr>
                    <m:oMath xmlns:m="http://schemas.openxmlformats.org/officeDocument/2006/math">
                      <m:r>
                        <a:rPr lang="es-ES" sz="1400" i="1" dirty="0" smtClean="0">
                          <a:latin typeface="Cambria Math" panose="02040503050406030204" pitchFamily="18" charset="0"/>
                        </a:rPr>
                        <m:t>𝑍𝑐</m:t>
                      </m:r>
                      <m:r>
                        <a:rPr lang="es-ES" sz="1400" i="1" dirty="0" smtClean="0">
                          <a:latin typeface="Cambria Math" panose="02040503050406030204" pitchFamily="18" charset="0"/>
                        </a:rPr>
                        <m:t>=</m:t>
                      </m:r>
                      <m:f>
                        <m:fPr>
                          <m:ctrlPr>
                            <a:rPr lang="es-ES" sz="1400" i="1" dirty="0" smtClean="0">
                              <a:latin typeface="Cambria Math" panose="02040503050406030204" pitchFamily="18" charset="0"/>
                            </a:rPr>
                          </m:ctrlPr>
                        </m:fPr>
                        <m:num>
                          <m:r>
                            <a:rPr lang="es-ES" sz="1400" i="1" dirty="0" smtClean="0">
                              <a:latin typeface="Cambria Math" panose="02040503050406030204" pitchFamily="18" charset="0"/>
                            </a:rPr>
                            <m:t>1</m:t>
                          </m:r>
                        </m:num>
                        <m:den>
                          <m:r>
                            <a:rPr lang="es-ES" sz="1400" i="1" dirty="0" err="1" smtClean="0">
                              <a:latin typeface="Cambria Math" panose="02040503050406030204" pitchFamily="18" charset="0"/>
                            </a:rPr>
                            <m:t>𝑗</m:t>
                          </m:r>
                          <m:r>
                            <a:rPr lang="es-ES" sz="1400" i="1" dirty="0" err="1" smtClean="0">
                              <a:latin typeface="Cambria Math" panose="02040503050406030204" pitchFamily="18" charset="0"/>
                            </a:rPr>
                            <m:t>𝜔</m:t>
                          </m:r>
                          <m:r>
                            <a:rPr lang="es-ES" sz="1400" i="1" dirty="0" err="1" smtClean="0">
                              <a:latin typeface="Cambria Math" panose="02040503050406030204" pitchFamily="18" charset="0"/>
                            </a:rPr>
                            <m:t>𝐶</m:t>
                          </m:r>
                        </m:den>
                      </m:f>
                      <m:r>
                        <a:rPr lang="es-ES" sz="1400" i="1" dirty="0" err="1" smtClean="0">
                          <a:latin typeface="Cambria Math" panose="02040503050406030204" pitchFamily="18" charset="0"/>
                          <a:sym typeface="Wingdings" panose="05000000000000000000" pitchFamily="2" charset="2"/>
                        </a:rPr>
                        <m:t></m:t>
                      </m:r>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𝑍</m:t>
                          </m:r>
                        </m:e>
                        <m:sub>
                          <m:r>
                            <a:rPr lang="es-ES" sz="1400" i="1" dirty="0" err="1" smtClean="0">
                              <a:latin typeface="Cambria Math" panose="02040503050406030204" pitchFamily="18" charset="0"/>
                            </a:rPr>
                            <m:t>𝑅</m:t>
                          </m:r>
                        </m:sub>
                      </m:sSub>
                      <m:r>
                        <a:rPr lang="es-ES" sz="1400" i="1" dirty="0" smtClean="0">
                          <a:latin typeface="Cambria Math" panose="02040503050406030204" pitchFamily="18" charset="0"/>
                        </a:rPr>
                        <m:t>\</m:t>
                      </m:r>
                      <m:r>
                        <a:rPr lang="es-ES" sz="1400" b="0" i="1" dirty="0" smtClean="0">
                          <a:latin typeface="Cambria Math" panose="02040503050406030204" pitchFamily="18" charset="0"/>
                        </a:rPr>
                        <m:t>\</m:t>
                      </m:r>
                      <m:r>
                        <m:rPr>
                          <m:sty m:val="p"/>
                        </m:rPr>
                        <a:rPr lang="es-ES" sz="1400" i="1" dirty="0" err="1" smtClean="0">
                          <a:latin typeface="Cambria Math" panose="02040503050406030204" pitchFamily="18" charset="0"/>
                        </a:rPr>
                        <m:t>Zc</m:t>
                      </m:r>
                      <m:r>
                        <a:rPr lang="es-ES" sz="1400" i="1" dirty="0" smtClean="0">
                          <a:latin typeface="Cambria Math" panose="02040503050406030204" pitchFamily="18" charset="0"/>
                        </a:rPr>
                        <m:t>=</m:t>
                      </m:r>
                      <m:f>
                        <m:fPr>
                          <m:ctrlPr>
                            <a:rPr lang="es-ES" sz="1400" i="1" dirty="0" smtClean="0">
                              <a:latin typeface="Cambria Math" panose="02040503050406030204" pitchFamily="18" charset="0"/>
                            </a:rPr>
                          </m:ctrlPr>
                        </m:fPr>
                        <m:num>
                          <m:r>
                            <a:rPr lang="es-ES" sz="1400" i="1" dirty="0">
                              <a:latin typeface="Cambria Math" panose="02040503050406030204" pitchFamily="18" charset="0"/>
                            </a:rPr>
                            <m:t>𝑅</m:t>
                          </m:r>
                        </m:num>
                        <m:den>
                          <m:r>
                            <a:rPr lang="es-ES" sz="1400" i="1" dirty="0">
                              <a:latin typeface="Cambria Math" panose="02040503050406030204" pitchFamily="18" charset="0"/>
                            </a:rPr>
                            <m:t>(1+ </m:t>
                          </m:r>
                          <m:r>
                            <a:rPr lang="es-ES" sz="1400" i="1" dirty="0" err="1">
                              <a:latin typeface="Cambria Math" panose="02040503050406030204" pitchFamily="18" charset="0"/>
                            </a:rPr>
                            <m:t>𝑗</m:t>
                          </m:r>
                          <m:r>
                            <a:rPr lang="es-ES" sz="1400" i="1" dirty="0" err="1">
                              <a:latin typeface="Cambria Math" panose="02040503050406030204" pitchFamily="18" charset="0"/>
                            </a:rPr>
                            <m:t>𝜔</m:t>
                          </m:r>
                          <m:r>
                            <a:rPr lang="es-ES" sz="1400" i="1" dirty="0" err="1">
                              <a:latin typeface="Cambria Math" panose="02040503050406030204" pitchFamily="18" charset="0"/>
                            </a:rPr>
                            <m:t>𝑅𝐶</m:t>
                          </m:r>
                          <m:r>
                            <a:rPr lang="es-ES" sz="1400" i="1" dirty="0">
                              <a:latin typeface="Cambria Math" panose="02040503050406030204" pitchFamily="18" charset="0"/>
                            </a:rPr>
                            <m:t>)</m:t>
                          </m:r>
                        </m:den>
                      </m:f>
                      <m:r>
                        <a:rPr lang="es-ES" sz="1400" i="1" dirty="0">
                          <a:latin typeface="Cambria Math" panose="02040503050406030204" pitchFamily="18" charset="0"/>
                        </a:rPr>
                        <m:t> </m:t>
                      </m:r>
                    </m:oMath>
                  </m:oMathPara>
                </a14:m>
                <a:endParaRPr lang="es-ES" sz="1400" dirty="0"/>
              </a:p>
              <a:p>
                <a:pPr/>
                <a14:m>
                  <m:oMathPara xmlns:m="http://schemas.openxmlformats.org/officeDocument/2006/math">
                    <m:oMathParaPr>
                      <m:jc m:val="centerGroup"/>
                    </m:oMathParaPr>
                    <m:oMath xmlns:m="http://schemas.openxmlformats.org/officeDocument/2006/math">
                      <m:r>
                        <a:rPr lang="es-ES" sz="1400" i="1" dirty="0" smtClean="0">
                          <a:latin typeface="Cambria Math" panose="02040503050406030204" pitchFamily="18" charset="0"/>
                        </a:rPr>
                        <m:t>𝑍</m:t>
                      </m:r>
                      <m:r>
                        <a:rPr lang="es-ES" sz="1400" i="1" dirty="0" smtClean="0">
                          <a:latin typeface="Cambria Math" panose="02040503050406030204" pitchFamily="18" charset="0"/>
                        </a:rPr>
                        <m:t>1= </m:t>
                      </m:r>
                      <m:sSub>
                        <m:sSubPr>
                          <m:ctrlPr>
                            <a:rPr lang="es-ES" sz="1400" b="0" i="1" dirty="0" smtClean="0">
                              <a:latin typeface="Cambria Math" panose="02040503050406030204" pitchFamily="18" charset="0"/>
                            </a:rPr>
                          </m:ctrlPr>
                        </m:sSubPr>
                        <m:e>
                          <m:r>
                            <a:rPr lang="es-ES" sz="1400" i="1" dirty="0" smtClean="0">
                              <a:latin typeface="Cambria Math" panose="02040503050406030204" pitchFamily="18" charset="0"/>
                            </a:rPr>
                            <m:t>𝑅</m:t>
                          </m:r>
                        </m:e>
                        <m:sub>
                          <m:r>
                            <a:rPr lang="es-ES" sz="1400" i="1" dirty="0" smtClean="0">
                              <a:latin typeface="Cambria Math" panose="02040503050406030204" pitchFamily="18" charset="0"/>
                            </a:rPr>
                            <m:t>1</m:t>
                          </m:r>
                        </m:sub>
                      </m:sSub>
                      <m:r>
                        <a:rPr lang="es-ES" sz="1400" i="1" dirty="0" smtClean="0">
                          <a:latin typeface="Cambria Math" panose="02040503050406030204" pitchFamily="18" charset="0"/>
                        </a:rPr>
                        <m:t>/(</m:t>
                      </m:r>
                      <m:r>
                        <a:rPr lang="es-ES" sz="1400" i="1" dirty="0">
                          <a:latin typeface="Cambria Math" panose="02040503050406030204" pitchFamily="18" charset="0"/>
                        </a:rPr>
                        <m:t>1+ </m:t>
                      </m:r>
                      <m:r>
                        <a:rPr lang="es-ES" sz="1400" i="1" dirty="0" smtClean="0">
                          <a:latin typeface="Cambria Math" panose="02040503050406030204" pitchFamily="18" charset="0"/>
                        </a:rPr>
                        <m:t>𝑗</m:t>
                      </m:r>
                      <m:r>
                        <a:rPr lang="es-ES" sz="1400" i="1" dirty="0" smtClean="0">
                          <a:latin typeface="Cambria Math" panose="02040503050406030204" pitchFamily="18" charset="0"/>
                        </a:rPr>
                        <m:t>𝜔</m:t>
                      </m:r>
                      <m:sSub>
                        <m:sSubPr>
                          <m:ctrlPr>
                            <a:rPr lang="es-ES" sz="1400" b="0" i="1" dirty="0" smtClean="0">
                              <a:latin typeface="Cambria Math" panose="02040503050406030204" pitchFamily="18" charset="0"/>
                            </a:rPr>
                          </m:ctrlPr>
                        </m:sSubPr>
                        <m:e>
                          <m:r>
                            <a:rPr lang="es-ES" sz="1400" i="1" dirty="0" smtClean="0">
                              <a:latin typeface="Cambria Math" panose="02040503050406030204" pitchFamily="18" charset="0"/>
                            </a:rPr>
                            <m:t>𝑅</m:t>
                          </m:r>
                        </m:e>
                        <m:sub>
                          <m:r>
                            <a:rPr lang="es-ES" sz="1400" b="0" i="1" dirty="0" smtClean="0">
                              <a:latin typeface="Cambria Math" panose="02040503050406030204" pitchFamily="18" charset="0"/>
                            </a:rPr>
                            <m:t>1</m:t>
                          </m:r>
                        </m:sub>
                      </m:sSub>
                      <m:sSub>
                        <m:sSubPr>
                          <m:ctrlPr>
                            <a:rPr lang="es-ES" sz="1400" b="0" i="1" dirty="0" smtClean="0">
                              <a:latin typeface="Cambria Math" panose="02040503050406030204" pitchFamily="18" charset="0"/>
                            </a:rPr>
                          </m:ctrlPr>
                        </m:sSubPr>
                        <m:e>
                          <m:r>
                            <a:rPr lang="es-ES" sz="1400" i="1" dirty="0" smtClean="0">
                              <a:latin typeface="Cambria Math" panose="02040503050406030204" pitchFamily="18" charset="0"/>
                            </a:rPr>
                            <m:t>𝐶</m:t>
                          </m:r>
                        </m:e>
                        <m:sub>
                          <m:r>
                            <a:rPr lang="es-ES" sz="1400" i="1" dirty="0" smtClean="0">
                              <a:latin typeface="Cambria Math" panose="02040503050406030204" pitchFamily="18" charset="0"/>
                            </a:rPr>
                            <m:t>1</m:t>
                          </m:r>
                        </m:sub>
                      </m:sSub>
                      <m:r>
                        <a:rPr lang="es-ES" sz="1400" i="1" dirty="0" smtClean="0">
                          <a:latin typeface="Cambria Math" panose="02040503050406030204" pitchFamily="18" charset="0"/>
                        </a:rPr>
                        <m:t>)</m:t>
                      </m:r>
                    </m:oMath>
                  </m:oMathPara>
                </a14:m>
                <a:endParaRPr lang="es-ES" sz="1400" dirty="0"/>
              </a:p>
              <a:p>
                <a:pPr/>
                <a14:m>
                  <m:oMathPara xmlns:m="http://schemas.openxmlformats.org/officeDocument/2006/math">
                    <m:oMathParaPr>
                      <m:jc m:val="centerGroup"/>
                    </m:oMathParaPr>
                    <m:oMath xmlns:m="http://schemas.openxmlformats.org/officeDocument/2006/math">
                      <m:r>
                        <a:rPr lang="es-ES" sz="1400" i="1" dirty="0" smtClean="0">
                          <a:latin typeface="Cambria Math" panose="02040503050406030204" pitchFamily="18" charset="0"/>
                        </a:rPr>
                        <m:t>𝑍</m:t>
                      </m:r>
                      <m:r>
                        <a:rPr lang="es-ES" sz="1400" i="1" dirty="0" smtClean="0">
                          <a:latin typeface="Cambria Math" panose="02040503050406030204" pitchFamily="18" charset="0"/>
                        </a:rPr>
                        <m:t>2= </m:t>
                      </m:r>
                      <m:sSub>
                        <m:sSubPr>
                          <m:ctrlPr>
                            <a:rPr lang="es-ES" sz="1400" b="0" i="1" dirty="0" smtClean="0">
                              <a:latin typeface="Cambria Math" panose="02040503050406030204" pitchFamily="18" charset="0"/>
                            </a:rPr>
                          </m:ctrlPr>
                        </m:sSubPr>
                        <m:e>
                          <m:r>
                            <a:rPr lang="es-ES" sz="1400" i="1" dirty="0" smtClean="0">
                              <a:latin typeface="Cambria Math" panose="02040503050406030204" pitchFamily="18" charset="0"/>
                            </a:rPr>
                            <m:t>𝑅</m:t>
                          </m:r>
                        </m:e>
                        <m:sub>
                          <m:r>
                            <a:rPr lang="es-ES" sz="1400" i="1" dirty="0" smtClean="0">
                              <a:latin typeface="Cambria Math" panose="02040503050406030204" pitchFamily="18" charset="0"/>
                            </a:rPr>
                            <m:t>2</m:t>
                          </m:r>
                        </m:sub>
                      </m:sSub>
                      <m:r>
                        <a:rPr lang="es-ES" sz="1400" i="1" dirty="0" smtClean="0">
                          <a:latin typeface="Cambria Math" panose="02040503050406030204" pitchFamily="18" charset="0"/>
                        </a:rPr>
                        <m:t>/(</m:t>
                      </m:r>
                      <m:r>
                        <a:rPr lang="es-ES" sz="1400" i="1" dirty="0">
                          <a:latin typeface="Cambria Math" panose="02040503050406030204" pitchFamily="18" charset="0"/>
                        </a:rPr>
                        <m:t>1+ </m:t>
                      </m:r>
                      <m:r>
                        <a:rPr lang="es-ES" sz="1400" i="1" dirty="0" smtClean="0">
                          <a:latin typeface="Cambria Math" panose="02040503050406030204" pitchFamily="18" charset="0"/>
                        </a:rPr>
                        <m:t>𝑗</m:t>
                      </m:r>
                      <m:r>
                        <a:rPr lang="es-ES" sz="1400" i="1" dirty="0" smtClean="0">
                          <a:latin typeface="Cambria Math" panose="02040503050406030204" pitchFamily="18" charset="0"/>
                        </a:rPr>
                        <m:t>𝜔</m:t>
                      </m:r>
                      <m:sSub>
                        <m:sSubPr>
                          <m:ctrlPr>
                            <a:rPr lang="es-ES" sz="1400" b="0" i="1" dirty="0" smtClean="0">
                              <a:latin typeface="Cambria Math" panose="02040503050406030204" pitchFamily="18" charset="0"/>
                            </a:rPr>
                          </m:ctrlPr>
                        </m:sSubPr>
                        <m:e>
                          <m:r>
                            <a:rPr lang="es-ES" sz="1400" i="1" dirty="0" smtClean="0">
                              <a:latin typeface="Cambria Math" panose="02040503050406030204" pitchFamily="18" charset="0"/>
                            </a:rPr>
                            <m:t>𝑅</m:t>
                          </m:r>
                        </m:e>
                        <m:sub>
                          <m:r>
                            <a:rPr lang="es-ES" sz="1400" b="0" i="1" dirty="0" smtClean="0">
                              <a:latin typeface="Cambria Math" panose="02040503050406030204" pitchFamily="18" charset="0"/>
                            </a:rPr>
                            <m:t>2</m:t>
                          </m:r>
                        </m:sub>
                      </m:sSub>
                      <m:sSub>
                        <m:sSubPr>
                          <m:ctrlPr>
                            <a:rPr lang="es-ES" sz="1400" b="0" i="1" dirty="0" smtClean="0">
                              <a:latin typeface="Cambria Math" panose="02040503050406030204" pitchFamily="18" charset="0"/>
                            </a:rPr>
                          </m:ctrlPr>
                        </m:sSubPr>
                        <m:e>
                          <m:r>
                            <a:rPr lang="es-ES" sz="1400" i="1" dirty="0" smtClean="0">
                              <a:latin typeface="Cambria Math" panose="02040503050406030204" pitchFamily="18" charset="0"/>
                            </a:rPr>
                            <m:t>𝐶</m:t>
                          </m:r>
                        </m:e>
                        <m:sub>
                          <m:r>
                            <a:rPr lang="es-ES" sz="1400" i="1" dirty="0" smtClean="0">
                              <a:latin typeface="Cambria Math" panose="02040503050406030204" pitchFamily="18" charset="0"/>
                            </a:rPr>
                            <m:t>2</m:t>
                          </m:r>
                        </m:sub>
                      </m:sSub>
                      <m:r>
                        <a:rPr lang="es-ES" sz="1400" i="1" dirty="0" smtClean="0">
                          <a:latin typeface="Cambria Math" panose="02040503050406030204" pitchFamily="18" charset="0"/>
                        </a:rPr>
                        <m:t>) </m:t>
                      </m:r>
                    </m:oMath>
                  </m:oMathPara>
                </a14:m>
                <a:endParaRPr lang="es-ES" sz="1400" dirty="0"/>
              </a:p>
            </p:txBody>
          </p:sp>
        </mc:Choice>
        <mc:Fallback xmlns="">
          <p:sp>
            <p:nvSpPr>
              <p:cNvPr id="3" name="Rectángulo 2">
                <a:extLst>
                  <a:ext uri="{FF2B5EF4-FFF2-40B4-BE49-F238E27FC236}">
                    <a16:creationId xmlns:a16="http://schemas.microsoft.com/office/drawing/2014/main" id="{8E8360FD-BF96-40CF-BAC3-B8BD49FA1F2C}"/>
                  </a:ext>
                </a:extLst>
              </p:cNvPr>
              <p:cNvSpPr>
                <a:spLocks noRot="1" noChangeAspect="1" noMove="1" noResize="1" noEditPoints="1" noAdjustHandles="1" noChangeArrowheads="1" noChangeShapeType="1" noTextEdit="1"/>
              </p:cNvSpPr>
              <p:nvPr/>
            </p:nvSpPr>
            <p:spPr>
              <a:xfrm>
                <a:off x="2726741" y="1515887"/>
                <a:ext cx="4126208" cy="1181157"/>
              </a:xfrm>
              <a:prstGeom prst="rect">
                <a:avLst/>
              </a:prstGeom>
              <a:blipFill>
                <a:blip r:embed="rId3"/>
                <a:stretch>
                  <a:fillRect t="-1036" b="-207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B030FA2D-7C86-42A1-B384-AAFE239AA8E4}"/>
                  </a:ext>
                </a:extLst>
              </p:cNvPr>
              <p:cNvSpPr txBox="1"/>
              <p:nvPr/>
            </p:nvSpPr>
            <p:spPr>
              <a:xfrm>
                <a:off x="3223326" y="2697044"/>
                <a:ext cx="3133037" cy="5638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𝑖𝑛</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1</m:t>
                          </m:r>
                        </m:sub>
                      </m:sSub>
                      <m:r>
                        <a:rPr lang="es-ES" b="0" i="1" smtClean="0">
                          <a:latin typeface="Cambria Math" panose="02040503050406030204" pitchFamily="18" charset="0"/>
                        </a:rPr>
                        <m:t>𝑖</m:t>
                      </m:r>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2</m:t>
                          </m:r>
                        </m:sub>
                      </m:sSub>
                      <m:r>
                        <a:rPr lang="es-ES" b="0" i="1" smtClean="0">
                          <a:latin typeface="Cambria Math" panose="02040503050406030204" pitchFamily="18" charset="0"/>
                        </a:rPr>
                        <m:t>𝑖</m:t>
                      </m:r>
                      <m:r>
                        <a:rPr lang="es-ES" b="0" i="1" smtClean="0">
                          <a:latin typeface="Cambria Math" panose="02040503050406030204" pitchFamily="18" charset="0"/>
                        </a:rPr>
                        <m:t>→</m:t>
                      </m:r>
                      <m:r>
                        <a:rPr lang="es-ES" b="0" i="1" smtClean="0">
                          <a:latin typeface="Cambria Math" panose="02040503050406030204" pitchFamily="18" charset="0"/>
                        </a:rPr>
                        <m:t>𝑖</m:t>
                      </m:r>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𝑖𝑛</m:t>
                              </m:r>
                            </m:sub>
                          </m:sSub>
                        </m:num>
                        <m:den>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2</m:t>
                              </m:r>
                            </m:sub>
                          </m:sSub>
                        </m:den>
                      </m:f>
                    </m:oMath>
                  </m:oMathPara>
                </a14:m>
                <a:endParaRPr lang="es-ES" dirty="0"/>
              </a:p>
            </p:txBody>
          </p:sp>
        </mc:Choice>
        <mc:Fallback xmlns="">
          <p:sp>
            <p:nvSpPr>
              <p:cNvPr id="7" name="CuadroTexto 6">
                <a:extLst>
                  <a:ext uri="{FF2B5EF4-FFF2-40B4-BE49-F238E27FC236}">
                    <a16:creationId xmlns:a16="http://schemas.microsoft.com/office/drawing/2014/main" id="{B030FA2D-7C86-42A1-B384-AAFE239AA8E4}"/>
                  </a:ext>
                </a:extLst>
              </p:cNvPr>
              <p:cNvSpPr txBox="1">
                <a:spLocks noRot="1" noChangeAspect="1" noMove="1" noResize="1" noEditPoints="1" noAdjustHandles="1" noChangeArrowheads="1" noChangeShapeType="1" noTextEdit="1"/>
              </p:cNvSpPr>
              <p:nvPr/>
            </p:nvSpPr>
            <p:spPr>
              <a:xfrm>
                <a:off x="3223326" y="2697044"/>
                <a:ext cx="3133037" cy="563872"/>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1" name="CuadroTexto 40">
                <a:extLst>
                  <a:ext uri="{FF2B5EF4-FFF2-40B4-BE49-F238E27FC236}">
                    <a16:creationId xmlns:a16="http://schemas.microsoft.com/office/drawing/2014/main" id="{03ECBBB2-830A-4D32-A9E7-78E1C98A388D}"/>
                  </a:ext>
                </a:extLst>
              </p:cNvPr>
              <p:cNvSpPr txBox="1"/>
              <p:nvPr/>
            </p:nvSpPr>
            <p:spPr>
              <a:xfrm>
                <a:off x="270989" y="3314795"/>
                <a:ext cx="5596468" cy="101906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𝑜𝑢𝑡</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2</m:t>
                          </m:r>
                        </m:sub>
                      </m:sSub>
                      <m:r>
                        <a:rPr lang="es-ES" b="0" i="1" smtClean="0">
                          <a:latin typeface="Cambria Math" panose="02040503050406030204" pitchFamily="18" charset="0"/>
                        </a:rPr>
                        <m:t>𝑖</m:t>
                      </m:r>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2</m:t>
                          </m:r>
                        </m:sub>
                      </m:sSub>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𝑖𝑛</m:t>
                              </m:r>
                            </m:sub>
                          </m:sSub>
                        </m:num>
                        <m:den>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2</m:t>
                              </m:r>
                            </m:sub>
                          </m:sSub>
                        </m:den>
                      </m:f>
                      <m:r>
                        <a:rPr lang="es-ES" b="0" i="1" smtClean="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𝑖𝑛</m:t>
                          </m:r>
                        </m:sub>
                      </m:sSub>
                      <m:f>
                        <m:fPr>
                          <m:ctrlPr>
                            <a:rPr lang="es-ES" b="0" i="1" smtClean="0">
                              <a:latin typeface="Cambria Math" panose="02040503050406030204" pitchFamily="18" charset="0"/>
                            </a:rPr>
                          </m:ctrlPr>
                        </m:fPr>
                        <m:num>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2</m:t>
                                  </m:r>
                                </m:sub>
                              </m:sSub>
                            </m:num>
                            <m:den>
                              <m:r>
                                <a:rPr lang="es-ES" b="0" i="1" smtClean="0">
                                  <a:latin typeface="Cambria Math" panose="02040503050406030204" pitchFamily="18" charset="0"/>
                                </a:rPr>
                                <m:t>1+</m:t>
                              </m:r>
                              <m:r>
                                <a:rPr lang="es-ES" b="0" i="1" smtClean="0">
                                  <a:latin typeface="Cambria Math" panose="02040503050406030204" pitchFamily="18" charset="0"/>
                                </a:rPr>
                                <m:t>𝑗</m:t>
                              </m:r>
                              <m:r>
                                <a:rPr lang="es-ES" b="0" i="1" smtClean="0">
                                  <a:latin typeface="Cambria Math" panose="02040503050406030204" pitchFamily="18" charset="0"/>
                                  <a:ea typeface="Cambria Math" panose="02040503050406030204" pitchFamily="18" charset="0"/>
                                </a:rPr>
                                <m:t>𝜔</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𝑅</m:t>
                                  </m:r>
                                </m:e>
                                <m:sub>
                                  <m:r>
                                    <a:rPr lang="es-ES" b="0" i="1" smtClean="0">
                                      <a:latin typeface="Cambria Math" panose="02040503050406030204" pitchFamily="18" charset="0"/>
                                      <a:ea typeface="Cambria Math" panose="02040503050406030204" pitchFamily="18" charset="0"/>
                                    </a:rPr>
                                    <m:t>2</m:t>
                                  </m:r>
                                </m:sub>
                              </m:sSub>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𝐶</m:t>
                                  </m:r>
                                </m:e>
                                <m:sub>
                                  <m:r>
                                    <a:rPr lang="es-ES" b="0" i="1" smtClean="0">
                                      <a:latin typeface="Cambria Math" panose="02040503050406030204" pitchFamily="18" charset="0"/>
                                      <a:ea typeface="Cambria Math" panose="02040503050406030204" pitchFamily="18" charset="0"/>
                                    </a:rPr>
                                    <m:t>2</m:t>
                                  </m:r>
                                </m:sub>
                              </m:sSub>
                            </m:den>
                          </m:f>
                        </m:num>
                        <m:den>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1</m:t>
                                  </m:r>
                                </m:sub>
                              </m:sSub>
                            </m:num>
                            <m:den>
                              <m:r>
                                <a:rPr lang="es-ES" i="1">
                                  <a:latin typeface="Cambria Math" panose="02040503050406030204" pitchFamily="18" charset="0"/>
                                </a:rPr>
                                <m:t>1+</m:t>
                              </m:r>
                              <m:r>
                                <a:rPr lang="es-ES" i="1">
                                  <a:latin typeface="Cambria Math" panose="02040503050406030204" pitchFamily="18" charset="0"/>
                                </a:rPr>
                                <m:t>𝑗</m:t>
                              </m:r>
                              <m:r>
                                <a:rPr lang="es-ES" i="1">
                                  <a:latin typeface="Cambria Math" panose="02040503050406030204" pitchFamily="18" charset="0"/>
                                  <a:ea typeface="Cambria Math" panose="02040503050406030204" pitchFamily="18" charset="0"/>
                                </a:rPr>
                                <m:t>𝜔</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𝑅</m:t>
                                  </m:r>
                                </m:e>
                                <m:sub>
                                  <m:r>
                                    <a:rPr lang="es-ES" b="0" i="1" smtClean="0">
                                      <a:latin typeface="Cambria Math" panose="02040503050406030204" pitchFamily="18" charset="0"/>
                                      <a:ea typeface="Cambria Math" panose="02040503050406030204" pitchFamily="18" charset="0"/>
                                    </a:rPr>
                                    <m:t>1</m:t>
                                  </m:r>
                                </m:sub>
                              </m:sSub>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𝐶</m:t>
                                  </m:r>
                                </m:e>
                                <m:sub>
                                  <m:r>
                                    <a:rPr lang="es-ES" b="0" i="1" smtClean="0">
                                      <a:latin typeface="Cambria Math" panose="02040503050406030204" pitchFamily="18" charset="0"/>
                                      <a:ea typeface="Cambria Math" panose="02040503050406030204" pitchFamily="18" charset="0"/>
                                    </a:rPr>
                                    <m:t>1</m:t>
                                  </m:r>
                                </m:sub>
                              </m:sSub>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2</m:t>
                                  </m:r>
                                </m:sub>
                              </m:sSub>
                            </m:num>
                            <m:den>
                              <m:r>
                                <a:rPr lang="es-ES" i="1">
                                  <a:latin typeface="Cambria Math" panose="02040503050406030204" pitchFamily="18" charset="0"/>
                                </a:rPr>
                                <m:t>1+</m:t>
                              </m:r>
                              <m:r>
                                <a:rPr lang="es-ES" i="1">
                                  <a:latin typeface="Cambria Math" panose="02040503050406030204" pitchFamily="18" charset="0"/>
                                </a:rPr>
                                <m:t>𝑗</m:t>
                              </m:r>
                              <m:r>
                                <a:rPr lang="es-ES" i="1">
                                  <a:latin typeface="Cambria Math" panose="02040503050406030204" pitchFamily="18" charset="0"/>
                                  <a:ea typeface="Cambria Math" panose="02040503050406030204" pitchFamily="18" charset="0"/>
                                </a:rPr>
                                <m:t>𝜔</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𝑅</m:t>
                                  </m:r>
                                </m:e>
                                <m:sub>
                                  <m:r>
                                    <a:rPr lang="es-ES" i="1">
                                      <a:latin typeface="Cambria Math" panose="02040503050406030204" pitchFamily="18" charset="0"/>
                                      <a:ea typeface="Cambria Math" panose="02040503050406030204" pitchFamily="18" charset="0"/>
                                    </a:rPr>
                                    <m:t>2</m:t>
                                  </m:r>
                                </m:sub>
                              </m:sSub>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𝐶</m:t>
                                  </m:r>
                                </m:e>
                                <m:sub>
                                  <m:r>
                                    <a:rPr lang="es-ES" i="1">
                                      <a:latin typeface="Cambria Math" panose="02040503050406030204" pitchFamily="18" charset="0"/>
                                      <a:ea typeface="Cambria Math" panose="02040503050406030204" pitchFamily="18" charset="0"/>
                                    </a:rPr>
                                    <m:t>2</m:t>
                                  </m:r>
                                </m:sub>
                              </m:sSub>
                            </m:den>
                          </m:f>
                        </m:den>
                      </m:f>
                    </m:oMath>
                  </m:oMathPara>
                </a14:m>
                <a:endParaRPr lang="es-ES" dirty="0"/>
              </a:p>
            </p:txBody>
          </p:sp>
        </mc:Choice>
        <mc:Fallback xmlns="">
          <p:sp>
            <p:nvSpPr>
              <p:cNvPr id="41" name="CuadroTexto 40">
                <a:extLst>
                  <a:ext uri="{FF2B5EF4-FFF2-40B4-BE49-F238E27FC236}">
                    <a16:creationId xmlns:a16="http://schemas.microsoft.com/office/drawing/2014/main" id="{03ECBBB2-830A-4D32-A9E7-78E1C98A388D}"/>
                  </a:ext>
                </a:extLst>
              </p:cNvPr>
              <p:cNvSpPr txBox="1">
                <a:spLocks noRot="1" noChangeAspect="1" noMove="1" noResize="1" noEditPoints="1" noAdjustHandles="1" noChangeArrowheads="1" noChangeShapeType="1" noTextEdit="1"/>
              </p:cNvSpPr>
              <p:nvPr/>
            </p:nvSpPr>
            <p:spPr>
              <a:xfrm>
                <a:off x="270989" y="3314795"/>
                <a:ext cx="5596468" cy="1019062"/>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2" name="CuadroTexto 41">
                <a:extLst>
                  <a:ext uri="{FF2B5EF4-FFF2-40B4-BE49-F238E27FC236}">
                    <a16:creationId xmlns:a16="http://schemas.microsoft.com/office/drawing/2014/main" id="{7B52D00E-53CB-4A0B-BF98-73E9D3C3475C}"/>
                  </a:ext>
                </a:extLst>
              </p:cNvPr>
              <p:cNvSpPr txBox="1"/>
              <p:nvPr/>
            </p:nvSpPr>
            <p:spPr>
              <a:xfrm>
                <a:off x="270989" y="4551123"/>
                <a:ext cx="6104748" cy="10241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𝐻</m:t>
                      </m:r>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𝑜𝑢𝑡</m:t>
                              </m:r>
                            </m:sub>
                          </m:sSub>
                        </m:num>
                        <m:den>
                          <m:sSub>
                            <m:sSubPr>
                              <m:ctrlPr>
                                <a:rPr lang="es-ES"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𝑖𝑛</m:t>
                              </m:r>
                            </m:sub>
                          </m:sSub>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2</m:t>
                                  </m:r>
                                </m:sub>
                              </m:sSub>
                            </m:num>
                            <m:den>
                              <m:r>
                                <a:rPr lang="es-ES" b="0" i="1" smtClean="0">
                                  <a:latin typeface="Cambria Math" panose="02040503050406030204" pitchFamily="18" charset="0"/>
                                </a:rPr>
                                <m:t>1+</m:t>
                              </m:r>
                              <m:r>
                                <a:rPr lang="es-ES" b="0" i="1" smtClean="0">
                                  <a:latin typeface="Cambria Math" panose="02040503050406030204" pitchFamily="18" charset="0"/>
                                </a:rPr>
                                <m:t>𝑗</m:t>
                              </m:r>
                              <m:r>
                                <a:rPr lang="es-ES" b="0" i="1" smtClean="0">
                                  <a:latin typeface="Cambria Math" panose="02040503050406030204" pitchFamily="18" charset="0"/>
                                  <a:ea typeface="Cambria Math" panose="02040503050406030204" pitchFamily="18" charset="0"/>
                                </a:rPr>
                                <m:t>𝜔</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𝑅</m:t>
                                  </m:r>
                                </m:e>
                                <m:sub>
                                  <m:r>
                                    <a:rPr lang="es-ES" b="0" i="1" smtClean="0">
                                      <a:latin typeface="Cambria Math" panose="02040503050406030204" pitchFamily="18" charset="0"/>
                                      <a:ea typeface="Cambria Math" panose="02040503050406030204" pitchFamily="18" charset="0"/>
                                    </a:rPr>
                                    <m:t>2</m:t>
                                  </m:r>
                                </m:sub>
                              </m:sSub>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𝐶</m:t>
                                  </m:r>
                                </m:e>
                                <m:sub>
                                  <m:r>
                                    <a:rPr lang="es-ES" b="0" i="1" smtClean="0">
                                      <a:latin typeface="Cambria Math" panose="02040503050406030204" pitchFamily="18" charset="0"/>
                                      <a:ea typeface="Cambria Math" panose="02040503050406030204" pitchFamily="18" charset="0"/>
                                    </a:rPr>
                                    <m:t>2</m:t>
                                  </m:r>
                                </m:sub>
                              </m:sSub>
                            </m:den>
                          </m:f>
                        </m:num>
                        <m:den>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1</m:t>
                                  </m:r>
                                </m:sub>
                              </m:sSub>
                            </m:num>
                            <m:den>
                              <m:r>
                                <a:rPr lang="es-ES" i="1">
                                  <a:latin typeface="Cambria Math" panose="02040503050406030204" pitchFamily="18" charset="0"/>
                                </a:rPr>
                                <m:t>1+</m:t>
                              </m:r>
                              <m:r>
                                <a:rPr lang="es-ES" i="1">
                                  <a:latin typeface="Cambria Math" panose="02040503050406030204" pitchFamily="18" charset="0"/>
                                </a:rPr>
                                <m:t>𝑗</m:t>
                              </m:r>
                              <m:r>
                                <a:rPr lang="es-ES" i="1">
                                  <a:latin typeface="Cambria Math" panose="02040503050406030204" pitchFamily="18" charset="0"/>
                                  <a:ea typeface="Cambria Math" panose="02040503050406030204" pitchFamily="18" charset="0"/>
                                </a:rPr>
                                <m:t>𝜔</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𝑅</m:t>
                                  </m:r>
                                </m:e>
                                <m:sub>
                                  <m:r>
                                    <a:rPr lang="es-ES" b="0" i="1" smtClean="0">
                                      <a:latin typeface="Cambria Math" panose="02040503050406030204" pitchFamily="18" charset="0"/>
                                      <a:ea typeface="Cambria Math" panose="02040503050406030204" pitchFamily="18" charset="0"/>
                                    </a:rPr>
                                    <m:t>1</m:t>
                                  </m:r>
                                </m:sub>
                              </m:sSub>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𝐶</m:t>
                                  </m:r>
                                </m:e>
                                <m:sub>
                                  <m:r>
                                    <a:rPr lang="es-ES" b="0" i="1" smtClean="0">
                                      <a:latin typeface="Cambria Math" panose="02040503050406030204" pitchFamily="18" charset="0"/>
                                      <a:ea typeface="Cambria Math" panose="02040503050406030204" pitchFamily="18" charset="0"/>
                                    </a:rPr>
                                    <m:t>1</m:t>
                                  </m:r>
                                </m:sub>
                              </m:sSub>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2</m:t>
                                  </m:r>
                                </m:sub>
                              </m:sSub>
                            </m:num>
                            <m:den>
                              <m:r>
                                <a:rPr lang="es-ES" i="1">
                                  <a:latin typeface="Cambria Math" panose="02040503050406030204" pitchFamily="18" charset="0"/>
                                </a:rPr>
                                <m:t>1+</m:t>
                              </m:r>
                              <m:r>
                                <a:rPr lang="es-ES" i="1">
                                  <a:latin typeface="Cambria Math" panose="02040503050406030204" pitchFamily="18" charset="0"/>
                                </a:rPr>
                                <m:t>𝑗</m:t>
                              </m:r>
                              <m:r>
                                <a:rPr lang="es-ES" i="1">
                                  <a:latin typeface="Cambria Math" panose="02040503050406030204" pitchFamily="18" charset="0"/>
                                  <a:ea typeface="Cambria Math" panose="02040503050406030204" pitchFamily="18" charset="0"/>
                                </a:rPr>
                                <m:t>𝜔</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𝑅</m:t>
                                  </m:r>
                                </m:e>
                                <m:sub>
                                  <m:r>
                                    <a:rPr lang="es-ES" i="1">
                                      <a:latin typeface="Cambria Math" panose="02040503050406030204" pitchFamily="18" charset="0"/>
                                      <a:ea typeface="Cambria Math" panose="02040503050406030204" pitchFamily="18" charset="0"/>
                                    </a:rPr>
                                    <m:t>2</m:t>
                                  </m:r>
                                </m:sub>
                              </m:sSub>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𝐶</m:t>
                                  </m:r>
                                </m:e>
                                <m:sub>
                                  <m:r>
                                    <a:rPr lang="es-ES" i="1">
                                      <a:latin typeface="Cambria Math" panose="02040503050406030204" pitchFamily="18" charset="0"/>
                                      <a:ea typeface="Cambria Math" panose="02040503050406030204" pitchFamily="18" charset="0"/>
                                    </a:rPr>
                                    <m:t>2</m:t>
                                  </m:r>
                                </m:sub>
                              </m:sSub>
                            </m:den>
                          </m:f>
                        </m:den>
                      </m:f>
                      <m:r>
                        <a:rPr lang="es-ES" b="0" i="1" smtClean="0">
                          <a:latin typeface="Cambria Math" panose="02040503050406030204" pitchFamily="18" charset="0"/>
                        </a:rPr>
                        <m:t>=</m:t>
                      </m:r>
                      <m:f>
                        <m:fPr>
                          <m:ctrlPr>
                            <a:rPr lang="es-ES" i="1">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2</m:t>
                              </m:r>
                            </m:sub>
                          </m:sSub>
                        </m:num>
                        <m:den>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𝑅</m:t>
                              </m:r>
                            </m:e>
                            <m:sub>
                              <m:r>
                                <a:rPr lang="es-ES" b="0" i="1" smtClean="0">
                                  <a:latin typeface="Cambria Math" panose="02040503050406030204" pitchFamily="18" charset="0"/>
                                  <a:ea typeface="Cambria Math" panose="02040503050406030204" pitchFamily="18" charset="0"/>
                                </a:rPr>
                                <m:t>2</m:t>
                              </m:r>
                            </m:sub>
                          </m:sSub>
                          <m:r>
                            <a:rPr lang="es-ES" b="0" i="1" smtClean="0">
                              <a:latin typeface="Cambria Math" panose="02040503050406030204" pitchFamily="18" charset="0"/>
                              <a:ea typeface="Cambria Math" panose="02040503050406030204" pitchFamily="18" charset="0"/>
                            </a:rPr>
                            <m:t>+</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𝑅</m:t>
                              </m:r>
                            </m:e>
                            <m:sub>
                              <m:r>
                                <a:rPr lang="es-ES" b="0" i="1" smtClean="0">
                                  <a:latin typeface="Cambria Math" panose="02040503050406030204" pitchFamily="18" charset="0"/>
                                  <a:ea typeface="Cambria Math" panose="02040503050406030204" pitchFamily="18" charset="0"/>
                                </a:rPr>
                                <m:t>1</m:t>
                              </m:r>
                            </m:sub>
                          </m:sSub>
                          <m:r>
                            <a:rPr lang="es-ES" b="0" i="1" smtClean="0">
                              <a:latin typeface="Cambria Math" panose="02040503050406030204" pitchFamily="18" charset="0"/>
                              <a:ea typeface="Cambria Math" panose="02040503050406030204" pitchFamily="18" charset="0"/>
                            </a:rPr>
                            <m:t> </m:t>
                          </m:r>
                          <m:f>
                            <m:fPr>
                              <m:ctrlPr>
                                <a:rPr lang="es-ES" i="1">
                                  <a:latin typeface="Cambria Math" panose="02040503050406030204" pitchFamily="18" charset="0"/>
                                </a:rPr>
                              </m:ctrlPr>
                            </m:fPr>
                            <m:num>
                              <m:r>
                                <a:rPr lang="es-ES" i="1">
                                  <a:latin typeface="Cambria Math" panose="02040503050406030204" pitchFamily="18" charset="0"/>
                                </a:rPr>
                                <m:t>1+</m:t>
                              </m:r>
                              <m:r>
                                <a:rPr lang="es-ES" i="1">
                                  <a:latin typeface="Cambria Math" panose="02040503050406030204" pitchFamily="18" charset="0"/>
                                </a:rPr>
                                <m:t>𝑗</m:t>
                              </m:r>
                              <m:r>
                                <a:rPr lang="es-ES" i="1">
                                  <a:latin typeface="Cambria Math" panose="02040503050406030204" pitchFamily="18" charset="0"/>
                                  <a:ea typeface="Cambria Math" panose="02040503050406030204" pitchFamily="18" charset="0"/>
                                </a:rPr>
                                <m:t>𝜔</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𝑅</m:t>
                                  </m:r>
                                </m:e>
                                <m:sub>
                                  <m:r>
                                    <a:rPr lang="es-ES" i="1">
                                      <a:latin typeface="Cambria Math" panose="02040503050406030204" pitchFamily="18" charset="0"/>
                                      <a:ea typeface="Cambria Math" panose="02040503050406030204" pitchFamily="18" charset="0"/>
                                    </a:rPr>
                                    <m:t>2</m:t>
                                  </m:r>
                                </m:sub>
                              </m:sSub>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𝐶</m:t>
                                  </m:r>
                                </m:e>
                                <m:sub>
                                  <m:r>
                                    <a:rPr lang="es-ES" i="1">
                                      <a:latin typeface="Cambria Math" panose="02040503050406030204" pitchFamily="18" charset="0"/>
                                      <a:ea typeface="Cambria Math" panose="02040503050406030204" pitchFamily="18" charset="0"/>
                                    </a:rPr>
                                    <m:t>2</m:t>
                                  </m:r>
                                </m:sub>
                              </m:sSub>
                            </m:num>
                            <m:den>
                              <m:r>
                                <a:rPr lang="es-ES" i="1">
                                  <a:latin typeface="Cambria Math" panose="02040503050406030204" pitchFamily="18" charset="0"/>
                                </a:rPr>
                                <m:t>1+</m:t>
                              </m:r>
                              <m:r>
                                <a:rPr lang="es-ES" i="1">
                                  <a:latin typeface="Cambria Math" panose="02040503050406030204" pitchFamily="18" charset="0"/>
                                </a:rPr>
                                <m:t>𝑗</m:t>
                              </m:r>
                              <m:r>
                                <a:rPr lang="es-ES" i="1">
                                  <a:latin typeface="Cambria Math" panose="02040503050406030204" pitchFamily="18" charset="0"/>
                                  <a:ea typeface="Cambria Math" panose="02040503050406030204" pitchFamily="18" charset="0"/>
                                </a:rPr>
                                <m:t>𝜔</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𝑅</m:t>
                                  </m:r>
                                </m:e>
                                <m:sub>
                                  <m:r>
                                    <a:rPr lang="es-ES" i="1">
                                      <a:latin typeface="Cambria Math" panose="02040503050406030204" pitchFamily="18" charset="0"/>
                                      <a:ea typeface="Cambria Math" panose="02040503050406030204" pitchFamily="18" charset="0"/>
                                    </a:rPr>
                                    <m:t>1</m:t>
                                  </m:r>
                                </m:sub>
                              </m:sSub>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𝐶</m:t>
                                  </m:r>
                                </m:e>
                                <m:sub>
                                  <m:r>
                                    <a:rPr lang="es-ES" i="1">
                                      <a:latin typeface="Cambria Math" panose="02040503050406030204" pitchFamily="18" charset="0"/>
                                      <a:ea typeface="Cambria Math" panose="02040503050406030204" pitchFamily="18" charset="0"/>
                                    </a:rPr>
                                    <m:t>1</m:t>
                                  </m:r>
                                </m:sub>
                              </m:sSub>
                            </m:den>
                          </m:f>
                        </m:den>
                      </m:f>
                    </m:oMath>
                  </m:oMathPara>
                </a14:m>
                <a:endParaRPr lang="es-ES" dirty="0"/>
              </a:p>
            </p:txBody>
          </p:sp>
        </mc:Choice>
        <mc:Fallback xmlns="">
          <p:sp>
            <p:nvSpPr>
              <p:cNvPr id="42" name="CuadroTexto 41">
                <a:extLst>
                  <a:ext uri="{FF2B5EF4-FFF2-40B4-BE49-F238E27FC236}">
                    <a16:creationId xmlns:a16="http://schemas.microsoft.com/office/drawing/2014/main" id="{7B52D00E-53CB-4A0B-BF98-73E9D3C3475C}"/>
                  </a:ext>
                </a:extLst>
              </p:cNvPr>
              <p:cNvSpPr txBox="1">
                <a:spLocks noRot="1" noChangeAspect="1" noMove="1" noResize="1" noEditPoints="1" noAdjustHandles="1" noChangeArrowheads="1" noChangeShapeType="1" noTextEdit="1"/>
              </p:cNvSpPr>
              <p:nvPr/>
            </p:nvSpPr>
            <p:spPr>
              <a:xfrm>
                <a:off x="270989" y="4551123"/>
                <a:ext cx="6104748" cy="1024127"/>
              </a:xfrm>
              <a:prstGeom prst="rect">
                <a:avLst/>
              </a:prstGeom>
              <a:blipFill>
                <a:blip r:embed="rId6"/>
                <a:stretch>
                  <a:fillRect/>
                </a:stretch>
              </a:blipFill>
            </p:spPr>
            <p:txBody>
              <a:bodyPr/>
              <a:lstStyle/>
              <a:p>
                <a:r>
                  <a:rPr lang="es-ES">
                    <a:noFill/>
                  </a:rPr>
                  <a:t> </a:t>
                </a:r>
              </a:p>
            </p:txBody>
          </p:sp>
        </mc:Fallback>
      </mc:AlternateContent>
      <p:grpSp>
        <p:nvGrpSpPr>
          <p:cNvPr id="43" name="Grupo 42">
            <a:extLst>
              <a:ext uri="{FF2B5EF4-FFF2-40B4-BE49-F238E27FC236}">
                <a16:creationId xmlns:a16="http://schemas.microsoft.com/office/drawing/2014/main" id="{BB4F4305-BD27-4965-91A3-AC162674F802}"/>
              </a:ext>
            </a:extLst>
          </p:cNvPr>
          <p:cNvGrpSpPr/>
          <p:nvPr/>
        </p:nvGrpSpPr>
        <p:grpSpPr>
          <a:xfrm>
            <a:off x="6711943" y="1370981"/>
            <a:ext cx="1310836" cy="1889935"/>
            <a:chOff x="3815406" y="195268"/>
            <a:chExt cx="1505641" cy="2170802"/>
          </a:xfrm>
        </p:grpSpPr>
        <p:grpSp>
          <p:nvGrpSpPr>
            <p:cNvPr id="44" name="Grupo 43">
              <a:extLst>
                <a:ext uri="{FF2B5EF4-FFF2-40B4-BE49-F238E27FC236}">
                  <a16:creationId xmlns:a16="http://schemas.microsoft.com/office/drawing/2014/main" id="{B55D72CE-5C97-4C7D-8453-EF540FAFC33A}"/>
                </a:ext>
              </a:extLst>
            </p:cNvPr>
            <p:cNvGrpSpPr/>
            <p:nvPr/>
          </p:nvGrpSpPr>
          <p:grpSpPr>
            <a:xfrm>
              <a:off x="4060826" y="501225"/>
              <a:ext cx="822324" cy="1864845"/>
              <a:chOff x="4060826" y="501225"/>
              <a:chExt cx="822324" cy="1864845"/>
            </a:xfrm>
          </p:grpSpPr>
          <p:sp>
            <p:nvSpPr>
              <p:cNvPr id="50" name="Rectángulo 49">
                <a:extLst>
                  <a:ext uri="{FF2B5EF4-FFF2-40B4-BE49-F238E27FC236}">
                    <a16:creationId xmlns:a16="http://schemas.microsoft.com/office/drawing/2014/main" id="{C79C56EA-C2EA-4BF1-87E0-B5F55FDBA668}"/>
                  </a:ext>
                </a:extLst>
              </p:cNvPr>
              <p:cNvSpPr/>
              <p:nvPr/>
            </p:nvSpPr>
            <p:spPr>
              <a:xfrm>
                <a:off x="4140200" y="857037"/>
                <a:ext cx="292100" cy="495300"/>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1" name="Rectángulo 50">
                <a:extLst>
                  <a:ext uri="{FF2B5EF4-FFF2-40B4-BE49-F238E27FC236}">
                    <a16:creationId xmlns:a16="http://schemas.microsoft.com/office/drawing/2014/main" id="{F8D9D547-FEE4-4CF7-8542-34519AC45B43}"/>
                  </a:ext>
                </a:extLst>
              </p:cNvPr>
              <p:cNvSpPr/>
              <p:nvPr/>
            </p:nvSpPr>
            <p:spPr>
              <a:xfrm>
                <a:off x="4140200" y="1593637"/>
                <a:ext cx="292100" cy="495300"/>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2" name="Conector recto 51">
                <a:extLst>
                  <a:ext uri="{FF2B5EF4-FFF2-40B4-BE49-F238E27FC236}">
                    <a16:creationId xmlns:a16="http://schemas.microsoft.com/office/drawing/2014/main" id="{766675AA-911B-4A4F-A202-49D1CBC2E7AE}"/>
                  </a:ext>
                </a:extLst>
              </p:cNvPr>
              <p:cNvCxnSpPr>
                <a:stCxn id="51" idx="0"/>
                <a:endCxn id="50" idx="2"/>
              </p:cNvCxnSpPr>
              <p:nvPr/>
            </p:nvCxnSpPr>
            <p:spPr>
              <a:xfrm flipV="1">
                <a:off x="4286250" y="1352337"/>
                <a:ext cx="0" cy="2413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Conector recto 52">
                <a:extLst>
                  <a:ext uri="{FF2B5EF4-FFF2-40B4-BE49-F238E27FC236}">
                    <a16:creationId xmlns:a16="http://schemas.microsoft.com/office/drawing/2014/main" id="{15A68E21-0CD5-42A0-8A60-9774F6F0649C}"/>
                  </a:ext>
                </a:extLst>
              </p:cNvPr>
              <p:cNvCxnSpPr>
                <a:cxnSpLocks/>
              </p:cNvCxnSpPr>
              <p:nvPr/>
            </p:nvCxnSpPr>
            <p:spPr>
              <a:xfrm flipV="1">
                <a:off x="4060826" y="2212654"/>
                <a:ext cx="107950" cy="146262"/>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Conector recto 53">
                <a:extLst>
                  <a:ext uri="{FF2B5EF4-FFF2-40B4-BE49-F238E27FC236}">
                    <a16:creationId xmlns:a16="http://schemas.microsoft.com/office/drawing/2014/main" id="{B94B8083-701E-40D5-8ABF-44D8CA9CC7F9}"/>
                  </a:ext>
                </a:extLst>
              </p:cNvPr>
              <p:cNvCxnSpPr>
                <a:cxnSpLocks/>
              </p:cNvCxnSpPr>
              <p:nvPr/>
            </p:nvCxnSpPr>
            <p:spPr>
              <a:xfrm flipV="1">
                <a:off x="4286250" y="1472987"/>
                <a:ext cx="596900" cy="1"/>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Elipse 54">
                <a:extLst>
                  <a:ext uri="{FF2B5EF4-FFF2-40B4-BE49-F238E27FC236}">
                    <a16:creationId xmlns:a16="http://schemas.microsoft.com/office/drawing/2014/main" id="{6B7B1175-458B-405D-B140-EB4C62717062}"/>
                  </a:ext>
                </a:extLst>
              </p:cNvPr>
              <p:cNvSpPr/>
              <p:nvPr/>
            </p:nvSpPr>
            <p:spPr>
              <a:xfrm>
                <a:off x="4206875" y="501225"/>
                <a:ext cx="133350" cy="127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56" name="Conector recto 55">
                <a:extLst>
                  <a:ext uri="{FF2B5EF4-FFF2-40B4-BE49-F238E27FC236}">
                    <a16:creationId xmlns:a16="http://schemas.microsoft.com/office/drawing/2014/main" id="{62EC8FF3-9B0C-4FCE-82AD-5E096F5116BC}"/>
                  </a:ext>
                </a:extLst>
              </p:cNvPr>
              <p:cNvCxnSpPr/>
              <p:nvPr/>
            </p:nvCxnSpPr>
            <p:spPr>
              <a:xfrm flipV="1">
                <a:off x="4273550" y="615737"/>
                <a:ext cx="0" cy="2413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Conector recto 56">
                <a:extLst>
                  <a:ext uri="{FF2B5EF4-FFF2-40B4-BE49-F238E27FC236}">
                    <a16:creationId xmlns:a16="http://schemas.microsoft.com/office/drawing/2014/main" id="{730063A4-4D63-4BB0-BCA1-257A6FFA47D9}"/>
                  </a:ext>
                </a:extLst>
              </p:cNvPr>
              <p:cNvCxnSpPr/>
              <p:nvPr/>
            </p:nvCxnSpPr>
            <p:spPr>
              <a:xfrm flipV="1">
                <a:off x="4273550" y="2088937"/>
                <a:ext cx="0" cy="1440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Conector recto 57">
                <a:extLst>
                  <a:ext uri="{FF2B5EF4-FFF2-40B4-BE49-F238E27FC236}">
                    <a16:creationId xmlns:a16="http://schemas.microsoft.com/office/drawing/2014/main" id="{91213333-1711-4F68-890C-DCAF27DFD517}"/>
                  </a:ext>
                </a:extLst>
              </p:cNvPr>
              <p:cNvCxnSpPr>
                <a:cxnSpLocks/>
              </p:cNvCxnSpPr>
              <p:nvPr/>
            </p:nvCxnSpPr>
            <p:spPr>
              <a:xfrm flipV="1">
                <a:off x="4165600" y="2219808"/>
                <a:ext cx="107950" cy="146262"/>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Conector recto 58">
                <a:extLst>
                  <a:ext uri="{FF2B5EF4-FFF2-40B4-BE49-F238E27FC236}">
                    <a16:creationId xmlns:a16="http://schemas.microsoft.com/office/drawing/2014/main" id="{D00CCEE6-6792-491E-A47E-3CB1FD139328}"/>
                  </a:ext>
                </a:extLst>
              </p:cNvPr>
              <p:cNvCxnSpPr>
                <a:cxnSpLocks/>
              </p:cNvCxnSpPr>
              <p:nvPr/>
            </p:nvCxnSpPr>
            <p:spPr>
              <a:xfrm flipV="1">
                <a:off x="4273550" y="2217333"/>
                <a:ext cx="107950" cy="146262"/>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Conector recto 59">
                <a:extLst>
                  <a:ext uri="{FF2B5EF4-FFF2-40B4-BE49-F238E27FC236}">
                    <a16:creationId xmlns:a16="http://schemas.microsoft.com/office/drawing/2014/main" id="{8233979C-6E70-4899-AC36-5C7074C2E6D4}"/>
                  </a:ext>
                </a:extLst>
              </p:cNvPr>
              <p:cNvCxnSpPr>
                <a:cxnSpLocks/>
              </p:cNvCxnSpPr>
              <p:nvPr/>
            </p:nvCxnSpPr>
            <p:spPr>
              <a:xfrm flipV="1">
                <a:off x="4140200" y="2219808"/>
                <a:ext cx="252000" cy="1"/>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5" name="CuadroTexto 44">
              <a:extLst>
                <a:ext uri="{FF2B5EF4-FFF2-40B4-BE49-F238E27FC236}">
                  <a16:creationId xmlns:a16="http://schemas.microsoft.com/office/drawing/2014/main" id="{2C048563-B4CD-4974-8184-F05F58DAE3E0}"/>
                </a:ext>
              </a:extLst>
            </p:cNvPr>
            <p:cNvSpPr txBox="1"/>
            <p:nvPr/>
          </p:nvSpPr>
          <p:spPr>
            <a:xfrm>
              <a:off x="3815406" y="195268"/>
              <a:ext cx="490840" cy="369332"/>
            </a:xfrm>
            <a:prstGeom prst="rect">
              <a:avLst/>
            </a:prstGeom>
            <a:noFill/>
          </p:spPr>
          <p:txBody>
            <a:bodyPr wrap="none" rtlCol="0">
              <a:spAutoFit/>
            </a:bodyPr>
            <a:lstStyle/>
            <a:p>
              <a:r>
                <a:rPr lang="es-ES" dirty="0" err="1"/>
                <a:t>Vin</a:t>
              </a:r>
              <a:endParaRPr lang="es-ES" dirty="0"/>
            </a:p>
          </p:txBody>
        </p:sp>
        <p:sp>
          <p:nvSpPr>
            <p:cNvPr id="46" name="CuadroTexto 45">
              <a:extLst>
                <a:ext uri="{FF2B5EF4-FFF2-40B4-BE49-F238E27FC236}">
                  <a16:creationId xmlns:a16="http://schemas.microsoft.com/office/drawing/2014/main" id="{E68F6274-8685-44D0-8492-8E5D60D88ADB}"/>
                </a:ext>
              </a:extLst>
            </p:cNvPr>
            <p:cNvSpPr txBox="1"/>
            <p:nvPr/>
          </p:nvSpPr>
          <p:spPr>
            <a:xfrm>
              <a:off x="4637731" y="1098218"/>
              <a:ext cx="683316" cy="388867"/>
            </a:xfrm>
            <a:prstGeom prst="rect">
              <a:avLst/>
            </a:prstGeom>
            <a:noFill/>
          </p:spPr>
          <p:txBody>
            <a:bodyPr wrap="none" rtlCol="0">
              <a:spAutoFit/>
            </a:bodyPr>
            <a:lstStyle/>
            <a:p>
              <a:r>
                <a:rPr lang="es-ES" sz="1600" dirty="0"/>
                <a:t>Vout</a:t>
              </a:r>
            </a:p>
          </p:txBody>
        </p:sp>
        <p:sp>
          <p:nvSpPr>
            <p:cNvPr id="47" name="Elipse 46">
              <a:extLst>
                <a:ext uri="{FF2B5EF4-FFF2-40B4-BE49-F238E27FC236}">
                  <a16:creationId xmlns:a16="http://schemas.microsoft.com/office/drawing/2014/main" id="{CE1B018F-17BF-40B1-92DD-401C6A20748C}"/>
                </a:ext>
              </a:extLst>
            </p:cNvPr>
            <p:cNvSpPr/>
            <p:nvPr/>
          </p:nvSpPr>
          <p:spPr>
            <a:xfrm>
              <a:off x="4756150" y="1404050"/>
              <a:ext cx="133350" cy="127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8" name="CuadroTexto 47">
              <a:extLst>
                <a:ext uri="{FF2B5EF4-FFF2-40B4-BE49-F238E27FC236}">
                  <a16:creationId xmlns:a16="http://schemas.microsoft.com/office/drawing/2014/main" id="{08953B66-2263-4A5A-AFBD-57776BC8922A}"/>
                </a:ext>
              </a:extLst>
            </p:cNvPr>
            <p:cNvSpPr txBox="1"/>
            <p:nvPr/>
          </p:nvSpPr>
          <p:spPr>
            <a:xfrm>
              <a:off x="4442634" y="847334"/>
              <a:ext cx="409086" cy="369332"/>
            </a:xfrm>
            <a:prstGeom prst="rect">
              <a:avLst/>
            </a:prstGeom>
            <a:noFill/>
          </p:spPr>
          <p:txBody>
            <a:bodyPr wrap="none" rtlCol="0">
              <a:spAutoFit/>
            </a:bodyPr>
            <a:lstStyle/>
            <a:p>
              <a:r>
                <a:rPr lang="es-ES" dirty="0"/>
                <a:t>Z1</a:t>
              </a:r>
            </a:p>
          </p:txBody>
        </p:sp>
        <p:sp>
          <p:nvSpPr>
            <p:cNvPr id="49" name="CuadroTexto 48">
              <a:extLst>
                <a:ext uri="{FF2B5EF4-FFF2-40B4-BE49-F238E27FC236}">
                  <a16:creationId xmlns:a16="http://schemas.microsoft.com/office/drawing/2014/main" id="{1E784498-659B-4B8C-A52B-876EDC4DD09B}"/>
                </a:ext>
              </a:extLst>
            </p:cNvPr>
            <p:cNvSpPr txBox="1"/>
            <p:nvPr/>
          </p:nvSpPr>
          <p:spPr>
            <a:xfrm>
              <a:off x="4523110" y="1718434"/>
              <a:ext cx="409086" cy="369332"/>
            </a:xfrm>
            <a:prstGeom prst="rect">
              <a:avLst/>
            </a:prstGeom>
            <a:noFill/>
          </p:spPr>
          <p:txBody>
            <a:bodyPr wrap="none" rtlCol="0">
              <a:spAutoFit/>
            </a:bodyPr>
            <a:lstStyle/>
            <a:p>
              <a:r>
                <a:rPr lang="es-ES" dirty="0"/>
                <a:t>Z2</a:t>
              </a:r>
            </a:p>
          </p:txBody>
        </p:sp>
      </p:grpSp>
      <p:sp>
        <p:nvSpPr>
          <p:cNvPr id="26" name="Marcador de número de diapositiva 1">
            <a:extLst>
              <a:ext uri="{FF2B5EF4-FFF2-40B4-BE49-F238E27FC236}">
                <a16:creationId xmlns:a16="http://schemas.microsoft.com/office/drawing/2014/main" id="{C658BA4D-4BB7-48DB-97A7-9F0699BD72CD}"/>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44</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64687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C2A9F74-FF4D-4AC0-8902-991B5C78C52B}"/>
              </a:ext>
            </a:extLst>
          </p:cNvPr>
          <p:cNvPicPr>
            <a:picLocks noChangeAspect="1"/>
          </p:cNvPicPr>
          <p:nvPr/>
        </p:nvPicPr>
        <p:blipFill>
          <a:blip r:embed="rId2"/>
          <a:stretch>
            <a:fillRect/>
          </a:stretch>
        </p:blipFill>
        <p:spPr>
          <a:xfrm>
            <a:off x="330550" y="986658"/>
            <a:ext cx="2395872" cy="1648055"/>
          </a:xfrm>
          <a:prstGeom prst="rect">
            <a:avLst/>
          </a:prstGeom>
        </p:spPr>
      </p:pic>
      <mc:AlternateContent xmlns:mc="http://schemas.openxmlformats.org/markup-compatibility/2006" xmlns:a14="http://schemas.microsoft.com/office/drawing/2010/main">
        <mc:Choice Requires="a14">
          <p:sp>
            <p:nvSpPr>
              <p:cNvPr id="42" name="CuadroTexto 41">
                <a:extLst>
                  <a:ext uri="{FF2B5EF4-FFF2-40B4-BE49-F238E27FC236}">
                    <a16:creationId xmlns:a16="http://schemas.microsoft.com/office/drawing/2014/main" id="{7B52D00E-53CB-4A0B-BF98-73E9D3C3475C}"/>
                  </a:ext>
                </a:extLst>
              </p:cNvPr>
              <p:cNvSpPr txBox="1"/>
              <p:nvPr/>
            </p:nvSpPr>
            <p:spPr>
              <a:xfrm>
                <a:off x="2981726" y="1124070"/>
                <a:ext cx="2543966" cy="7941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𝐻</m:t>
                      </m:r>
                      <m:r>
                        <a:rPr lang="es-ES" b="0" i="1" smtClean="0">
                          <a:latin typeface="Cambria Math" panose="02040503050406030204" pitchFamily="18" charset="0"/>
                        </a:rPr>
                        <m:t>=</m:t>
                      </m:r>
                      <m:f>
                        <m:fPr>
                          <m:ctrlPr>
                            <a:rPr lang="es-ES" i="1">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2</m:t>
                              </m:r>
                            </m:sub>
                          </m:sSub>
                        </m:num>
                        <m:den>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𝑅</m:t>
                              </m:r>
                            </m:e>
                            <m:sub>
                              <m:r>
                                <a:rPr lang="es-ES" b="0" i="1" smtClean="0">
                                  <a:latin typeface="Cambria Math" panose="02040503050406030204" pitchFamily="18" charset="0"/>
                                  <a:ea typeface="Cambria Math" panose="02040503050406030204" pitchFamily="18" charset="0"/>
                                </a:rPr>
                                <m:t>2</m:t>
                              </m:r>
                            </m:sub>
                          </m:sSub>
                          <m:r>
                            <a:rPr lang="es-ES" b="0" i="1" smtClean="0">
                              <a:latin typeface="Cambria Math" panose="02040503050406030204" pitchFamily="18" charset="0"/>
                              <a:ea typeface="Cambria Math" panose="02040503050406030204" pitchFamily="18" charset="0"/>
                            </a:rPr>
                            <m:t>+</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𝑅</m:t>
                              </m:r>
                            </m:e>
                            <m:sub>
                              <m:r>
                                <a:rPr lang="es-ES" b="0" i="1" smtClean="0">
                                  <a:latin typeface="Cambria Math" panose="02040503050406030204" pitchFamily="18" charset="0"/>
                                  <a:ea typeface="Cambria Math" panose="02040503050406030204" pitchFamily="18" charset="0"/>
                                </a:rPr>
                                <m:t>1</m:t>
                              </m:r>
                            </m:sub>
                          </m:sSub>
                          <m:r>
                            <a:rPr lang="es-ES" b="0" i="1" smtClean="0">
                              <a:latin typeface="Cambria Math" panose="02040503050406030204" pitchFamily="18" charset="0"/>
                              <a:ea typeface="Cambria Math" panose="02040503050406030204" pitchFamily="18" charset="0"/>
                            </a:rPr>
                            <m:t> </m:t>
                          </m:r>
                          <m:f>
                            <m:fPr>
                              <m:ctrlPr>
                                <a:rPr lang="es-ES" i="1">
                                  <a:latin typeface="Cambria Math" panose="02040503050406030204" pitchFamily="18" charset="0"/>
                                </a:rPr>
                              </m:ctrlPr>
                            </m:fPr>
                            <m:num>
                              <m:r>
                                <a:rPr lang="es-ES" i="1">
                                  <a:latin typeface="Cambria Math" panose="02040503050406030204" pitchFamily="18" charset="0"/>
                                </a:rPr>
                                <m:t>1+</m:t>
                              </m:r>
                              <m:r>
                                <a:rPr lang="es-ES" i="1">
                                  <a:latin typeface="Cambria Math" panose="02040503050406030204" pitchFamily="18" charset="0"/>
                                </a:rPr>
                                <m:t>𝑗</m:t>
                              </m:r>
                              <m:r>
                                <a:rPr lang="es-ES" i="1">
                                  <a:latin typeface="Cambria Math" panose="02040503050406030204" pitchFamily="18" charset="0"/>
                                  <a:ea typeface="Cambria Math" panose="02040503050406030204" pitchFamily="18" charset="0"/>
                                </a:rPr>
                                <m:t>𝜔</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𝑅</m:t>
                                  </m:r>
                                </m:e>
                                <m:sub>
                                  <m:r>
                                    <a:rPr lang="es-ES" i="1">
                                      <a:latin typeface="Cambria Math" panose="02040503050406030204" pitchFamily="18" charset="0"/>
                                      <a:ea typeface="Cambria Math" panose="02040503050406030204" pitchFamily="18" charset="0"/>
                                    </a:rPr>
                                    <m:t>2</m:t>
                                  </m:r>
                                </m:sub>
                              </m:sSub>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𝐶</m:t>
                                  </m:r>
                                </m:e>
                                <m:sub>
                                  <m:r>
                                    <a:rPr lang="es-ES" i="1">
                                      <a:latin typeface="Cambria Math" panose="02040503050406030204" pitchFamily="18" charset="0"/>
                                      <a:ea typeface="Cambria Math" panose="02040503050406030204" pitchFamily="18" charset="0"/>
                                    </a:rPr>
                                    <m:t>2</m:t>
                                  </m:r>
                                </m:sub>
                              </m:sSub>
                            </m:num>
                            <m:den>
                              <m:r>
                                <a:rPr lang="es-ES" i="1">
                                  <a:latin typeface="Cambria Math" panose="02040503050406030204" pitchFamily="18" charset="0"/>
                                </a:rPr>
                                <m:t>1+</m:t>
                              </m:r>
                              <m:r>
                                <a:rPr lang="es-ES" i="1">
                                  <a:latin typeface="Cambria Math" panose="02040503050406030204" pitchFamily="18" charset="0"/>
                                </a:rPr>
                                <m:t>𝑗</m:t>
                              </m:r>
                              <m:r>
                                <a:rPr lang="es-ES" i="1">
                                  <a:latin typeface="Cambria Math" panose="02040503050406030204" pitchFamily="18" charset="0"/>
                                  <a:ea typeface="Cambria Math" panose="02040503050406030204" pitchFamily="18" charset="0"/>
                                </a:rPr>
                                <m:t>𝜔</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𝑅</m:t>
                                  </m:r>
                                </m:e>
                                <m:sub>
                                  <m:r>
                                    <a:rPr lang="es-ES" i="1">
                                      <a:latin typeface="Cambria Math" panose="02040503050406030204" pitchFamily="18" charset="0"/>
                                      <a:ea typeface="Cambria Math" panose="02040503050406030204" pitchFamily="18" charset="0"/>
                                    </a:rPr>
                                    <m:t>1</m:t>
                                  </m:r>
                                </m:sub>
                              </m:sSub>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𝐶</m:t>
                                  </m:r>
                                </m:e>
                                <m:sub>
                                  <m:r>
                                    <a:rPr lang="es-ES" i="1">
                                      <a:latin typeface="Cambria Math" panose="02040503050406030204" pitchFamily="18" charset="0"/>
                                      <a:ea typeface="Cambria Math" panose="02040503050406030204" pitchFamily="18" charset="0"/>
                                    </a:rPr>
                                    <m:t>1</m:t>
                                  </m:r>
                                </m:sub>
                              </m:sSub>
                            </m:den>
                          </m:f>
                        </m:den>
                      </m:f>
                    </m:oMath>
                  </m:oMathPara>
                </a14:m>
                <a:endParaRPr lang="es-ES" dirty="0"/>
              </a:p>
            </p:txBody>
          </p:sp>
        </mc:Choice>
        <mc:Fallback xmlns="">
          <p:sp>
            <p:nvSpPr>
              <p:cNvPr id="42" name="CuadroTexto 41">
                <a:extLst>
                  <a:ext uri="{FF2B5EF4-FFF2-40B4-BE49-F238E27FC236}">
                    <a16:creationId xmlns:a16="http://schemas.microsoft.com/office/drawing/2014/main" id="{7B52D00E-53CB-4A0B-BF98-73E9D3C3475C}"/>
                  </a:ext>
                </a:extLst>
              </p:cNvPr>
              <p:cNvSpPr txBox="1">
                <a:spLocks noRot="1" noChangeAspect="1" noMove="1" noResize="1" noEditPoints="1" noAdjustHandles="1" noChangeArrowheads="1" noChangeShapeType="1" noTextEdit="1"/>
              </p:cNvSpPr>
              <p:nvPr/>
            </p:nvSpPr>
            <p:spPr>
              <a:xfrm>
                <a:off x="2981726" y="1124070"/>
                <a:ext cx="2543966" cy="794128"/>
              </a:xfrm>
              <a:prstGeom prst="rect">
                <a:avLst/>
              </a:prstGeom>
              <a:blipFill>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925D6B4E-678A-47A4-8793-4FC0ABCF853F}"/>
                  </a:ext>
                </a:extLst>
              </p:cNvPr>
              <p:cNvSpPr txBox="1"/>
              <p:nvPr/>
            </p:nvSpPr>
            <p:spPr>
              <a:xfrm>
                <a:off x="901241" y="3311806"/>
                <a:ext cx="4779963" cy="5689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s-ES" b="0" i="0" smtClean="0">
                          <a:latin typeface="Cambria Math" panose="02040503050406030204" pitchFamily="18" charset="0"/>
                        </a:rPr>
                        <m:t>k</m:t>
                      </m:r>
                      <m:r>
                        <a:rPr lang="es-ES" b="0" i="1" smtClean="0">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1+</m:t>
                          </m:r>
                          <m:r>
                            <a:rPr lang="es-ES" i="1">
                              <a:latin typeface="Cambria Math" panose="02040503050406030204" pitchFamily="18" charset="0"/>
                            </a:rPr>
                            <m:t>𝑗</m:t>
                          </m:r>
                          <m:r>
                            <a:rPr lang="es-ES" i="1">
                              <a:latin typeface="Cambria Math" panose="02040503050406030204" pitchFamily="18" charset="0"/>
                              <a:ea typeface="Cambria Math" panose="02040503050406030204" pitchFamily="18" charset="0"/>
                            </a:rPr>
                            <m:t>𝜔</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𝑅</m:t>
                              </m:r>
                            </m:e>
                            <m:sub>
                              <m:r>
                                <a:rPr lang="es-ES" i="1">
                                  <a:latin typeface="Cambria Math" panose="02040503050406030204" pitchFamily="18" charset="0"/>
                                  <a:ea typeface="Cambria Math" panose="02040503050406030204" pitchFamily="18" charset="0"/>
                                </a:rPr>
                                <m:t>2</m:t>
                              </m:r>
                            </m:sub>
                          </m:sSub>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𝐶</m:t>
                              </m:r>
                            </m:e>
                            <m:sub>
                              <m:r>
                                <a:rPr lang="es-ES" i="1">
                                  <a:latin typeface="Cambria Math" panose="02040503050406030204" pitchFamily="18" charset="0"/>
                                  <a:ea typeface="Cambria Math" panose="02040503050406030204" pitchFamily="18" charset="0"/>
                                </a:rPr>
                                <m:t>2</m:t>
                              </m:r>
                            </m:sub>
                          </m:sSub>
                        </m:num>
                        <m:den>
                          <m:r>
                            <a:rPr lang="es-ES" i="1">
                              <a:latin typeface="Cambria Math" panose="02040503050406030204" pitchFamily="18" charset="0"/>
                            </a:rPr>
                            <m:t>1+</m:t>
                          </m:r>
                          <m:r>
                            <a:rPr lang="es-ES" i="1">
                              <a:latin typeface="Cambria Math" panose="02040503050406030204" pitchFamily="18" charset="0"/>
                            </a:rPr>
                            <m:t>𝑗</m:t>
                          </m:r>
                          <m:r>
                            <a:rPr lang="es-ES" i="1">
                              <a:latin typeface="Cambria Math" panose="02040503050406030204" pitchFamily="18" charset="0"/>
                              <a:ea typeface="Cambria Math" panose="02040503050406030204" pitchFamily="18" charset="0"/>
                            </a:rPr>
                            <m:t>𝜔</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𝑅</m:t>
                              </m:r>
                            </m:e>
                            <m:sub>
                              <m:r>
                                <a:rPr lang="es-ES" i="1">
                                  <a:latin typeface="Cambria Math" panose="02040503050406030204" pitchFamily="18" charset="0"/>
                                  <a:ea typeface="Cambria Math" panose="02040503050406030204" pitchFamily="18" charset="0"/>
                                </a:rPr>
                                <m:t>1</m:t>
                              </m:r>
                            </m:sub>
                          </m:sSub>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𝐶</m:t>
                              </m:r>
                            </m:e>
                            <m:sub>
                              <m:r>
                                <a:rPr lang="es-ES" i="1">
                                  <a:latin typeface="Cambria Math" panose="02040503050406030204" pitchFamily="18" charset="0"/>
                                  <a:ea typeface="Cambria Math" panose="02040503050406030204" pitchFamily="18" charset="0"/>
                                </a:rPr>
                                <m:t>1</m:t>
                              </m:r>
                            </m:sub>
                          </m:sSub>
                        </m:den>
                      </m:f>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rPr>
                        <m:t>𝑘</m:t>
                      </m:r>
                      <m:r>
                        <a:rPr lang="es-ES" i="1">
                          <a:latin typeface="Cambria Math" panose="02040503050406030204" pitchFamily="18" charset="0"/>
                        </a:rPr>
                        <m:t>+</m:t>
                      </m:r>
                      <m:r>
                        <a:rPr lang="es-ES" i="1">
                          <a:latin typeface="Cambria Math" panose="02040503050406030204" pitchFamily="18" charset="0"/>
                        </a:rPr>
                        <m:t>𝑗</m:t>
                      </m:r>
                      <m:r>
                        <a:rPr lang="es-ES" i="1">
                          <a:latin typeface="Cambria Math" panose="02040503050406030204" pitchFamily="18" charset="0"/>
                          <a:ea typeface="Cambria Math" panose="02040503050406030204" pitchFamily="18" charset="0"/>
                        </a:rPr>
                        <m:t>𝜔</m:t>
                      </m:r>
                      <m:r>
                        <a:rPr lang="es-ES" b="0" i="1" smtClean="0">
                          <a:latin typeface="Cambria Math" panose="02040503050406030204" pitchFamily="18" charset="0"/>
                          <a:ea typeface="Cambria Math" panose="02040503050406030204" pitchFamily="18" charset="0"/>
                        </a:rPr>
                        <m:t>𝑘</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𝑅</m:t>
                          </m:r>
                        </m:e>
                        <m:sub>
                          <m:r>
                            <a:rPr lang="es-ES" i="1">
                              <a:latin typeface="Cambria Math" panose="02040503050406030204" pitchFamily="18" charset="0"/>
                              <a:ea typeface="Cambria Math" panose="02040503050406030204" pitchFamily="18" charset="0"/>
                            </a:rPr>
                            <m:t>1</m:t>
                          </m:r>
                        </m:sub>
                      </m:sSub>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𝐶</m:t>
                          </m:r>
                        </m:e>
                        <m:sub>
                          <m:r>
                            <a:rPr lang="es-ES" i="1">
                              <a:latin typeface="Cambria Math" panose="02040503050406030204" pitchFamily="18" charset="0"/>
                              <a:ea typeface="Cambria Math" panose="02040503050406030204" pitchFamily="18" charset="0"/>
                            </a:rPr>
                            <m:t>1</m:t>
                          </m:r>
                        </m:sub>
                      </m:sSub>
                      <m:r>
                        <a:rPr lang="es-ES" b="0" i="1" smtClean="0">
                          <a:latin typeface="Cambria Math" panose="02040503050406030204" pitchFamily="18" charset="0"/>
                          <a:ea typeface="Cambria Math" panose="02040503050406030204" pitchFamily="18" charset="0"/>
                        </a:rPr>
                        <m:t>=</m:t>
                      </m:r>
                      <m:r>
                        <a:rPr lang="es-ES" i="1">
                          <a:latin typeface="Cambria Math" panose="02040503050406030204" pitchFamily="18" charset="0"/>
                        </a:rPr>
                        <m:t>1+</m:t>
                      </m:r>
                      <m:r>
                        <a:rPr lang="es-ES" i="1">
                          <a:latin typeface="Cambria Math" panose="02040503050406030204" pitchFamily="18" charset="0"/>
                        </a:rPr>
                        <m:t>𝑗</m:t>
                      </m:r>
                      <m:r>
                        <a:rPr lang="es-ES" i="1">
                          <a:latin typeface="Cambria Math" panose="02040503050406030204" pitchFamily="18" charset="0"/>
                          <a:ea typeface="Cambria Math" panose="02040503050406030204" pitchFamily="18" charset="0"/>
                        </a:rPr>
                        <m:t>𝜔</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𝑅</m:t>
                          </m:r>
                        </m:e>
                        <m:sub>
                          <m:r>
                            <a:rPr lang="es-ES" i="1">
                              <a:latin typeface="Cambria Math" panose="02040503050406030204" pitchFamily="18" charset="0"/>
                              <a:ea typeface="Cambria Math" panose="02040503050406030204" pitchFamily="18" charset="0"/>
                            </a:rPr>
                            <m:t>2</m:t>
                          </m:r>
                        </m:sub>
                      </m:sSub>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𝐶</m:t>
                          </m:r>
                        </m:e>
                        <m:sub>
                          <m:r>
                            <a:rPr lang="es-ES" i="1">
                              <a:latin typeface="Cambria Math" panose="02040503050406030204" pitchFamily="18" charset="0"/>
                              <a:ea typeface="Cambria Math" panose="02040503050406030204" pitchFamily="18" charset="0"/>
                            </a:rPr>
                            <m:t>2</m:t>
                          </m:r>
                        </m:sub>
                      </m:sSub>
                    </m:oMath>
                  </m:oMathPara>
                </a14:m>
                <a:endParaRPr lang="es-ES" dirty="0"/>
              </a:p>
            </p:txBody>
          </p:sp>
        </mc:Choice>
        <mc:Fallback xmlns="">
          <p:sp>
            <p:nvSpPr>
              <p:cNvPr id="8" name="CuadroTexto 7">
                <a:extLst>
                  <a:ext uri="{FF2B5EF4-FFF2-40B4-BE49-F238E27FC236}">
                    <a16:creationId xmlns:a16="http://schemas.microsoft.com/office/drawing/2014/main" id="{925D6B4E-678A-47A4-8793-4FC0ABCF853F}"/>
                  </a:ext>
                </a:extLst>
              </p:cNvPr>
              <p:cNvSpPr txBox="1">
                <a:spLocks noRot="1" noChangeAspect="1" noMove="1" noResize="1" noEditPoints="1" noAdjustHandles="1" noChangeArrowheads="1" noChangeShapeType="1" noTextEdit="1"/>
              </p:cNvSpPr>
              <p:nvPr/>
            </p:nvSpPr>
            <p:spPr>
              <a:xfrm>
                <a:off x="901241" y="3311806"/>
                <a:ext cx="4779963" cy="568938"/>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BFB5DD2B-8AE9-4402-A2E2-A39090E4613A}"/>
                  </a:ext>
                </a:extLst>
              </p:cNvPr>
              <p:cNvSpPr txBox="1"/>
              <p:nvPr/>
            </p:nvSpPr>
            <p:spPr>
              <a:xfrm>
                <a:off x="713064" y="2885813"/>
                <a:ext cx="7568226" cy="528093"/>
              </a:xfrm>
              <a:prstGeom prst="rect">
                <a:avLst/>
              </a:prstGeom>
              <a:noFill/>
            </p:spPr>
            <p:txBody>
              <a:bodyPr wrap="none" rtlCol="0">
                <a:spAutoFit/>
              </a:bodyPr>
              <a:lstStyle/>
              <a:p>
                <a:r>
                  <a:rPr lang="es-ES" dirty="0"/>
                  <a:t>Para que no dependa de </a:t>
                </a:r>
                <a:r>
                  <a:rPr lang="el-GR" dirty="0"/>
                  <a:t>ω</a:t>
                </a:r>
                <a:r>
                  <a:rPr lang="es-ES" dirty="0"/>
                  <a:t>, el cociente </a:t>
                </a:r>
                <a14:m>
                  <m:oMath xmlns:m="http://schemas.openxmlformats.org/officeDocument/2006/math">
                    <m:f>
                      <m:fPr>
                        <m:ctrlPr>
                          <a:rPr lang="es-ES" i="1">
                            <a:latin typeface="Cambria Math" panose="02040503050406030204" pitchFamily="18" charset="0"/>
                          </a:rPr>
                        </m:ctrlPr>
                      </m:fPr>
                      <m:num>
                        <m:r>
                          <a:rPr lang="es-ES" i="1">
                            <a:latin typeface="Cambria Math" panose="02040503050406030204" pitchFamily="18" charset="0"/>
                          </a:rPr>
                          <m:t>1+</m:t>
                        </m:r>
                        <m:r>
                          <a:rPr lang="es-ES" i="1">
                            <a:latin typeface="Cambria Math" panose="02040503050406030204" pitchFamily="18" charset="0"/>
                          </a:rPr>
                          <m:t>𝑗</m:t>
                        </m:r>
                        <m:r>
                          <a:rPr lang="es-ES" i="1">
                            <a:latin typeface="Cambria Math" panose="02040503050406030204" pitchFamily="18" charset="0"/>
                            <a:ea typeface="Cambria Math" panose="02040503050406030204" pitchFamily="18" charset="0"/>
                          </a:rPr>
                          <m:t>𝜔</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𝑅</m:t>
                            </m:r>
                          </m:e>
                          <m:sub>
                            <m:r>
                              <a:rPr lang="es-ES" i="1">
                                <a:latin typeface="Cambria Math" panose="02040503050406030204" pitchFamily="18" charset="0"/>
                                <a:ea typeface="Cambria Math" panose="02040503050406030204" pitchFamily="18" charset="0"/>
                              </a:rPr>
                              <m:t>2</m:t>
                            </m:r>
                          </m:sub>
                        </m:sSub>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𝐶</m:t>
                            </m:r>
                          </m:e>
                          <m:sub>
                            <m:r>
                              <a:rPr lang="es-ES" i="1">
                                <a:latin typeface="Cambria Math" panose="02040503050406030204" pitchFamily="18" charset="0"/>
                                <a:ea typeface="Cambria Math" panose="02040503050406030204" pitchFamily="18" charset="0"/>
                              </a:rPr>
                              <m:t>2</m:t>
                            </m:r>
                          </m:sub>
                        </m:sSub>
                      </m:num>
                      <m:den>
                        <m:r>
                          <a:rPr lang="es-ES" i="1">
                            <a:latin typeface="Cambria Math" panose="02040503050406030204" pitchFamily="18" charset="0"/>
                          </a:rPr>
                          <m:t>1+</m:t>
                        </m:r>
                        <m:r>
                          <a:rPr lang="es-ES" i="1">
                            <a:latin typeface="Cambria Math" panose="02040503050406030204" pitchFamily="18" charset="0"/>
                          </a:rPr>
                          <m:t>𝑗</m:t>
                        </m:r>
                        <m:r>
                          <a:rPr lang="es-ES" i="1">
                            <a:latin typeface="Cambria Math" panose="02040503050406030204" pitchFamily="18" charset="0"/>
                            <a:ea typeface="Cambria Math" panose="02040503050406030204" pitchFamily="18" charset="0"/>
                          </a:rPr>
                          <m:t>𝜔</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𝑅</m:t>
                            </m:r>
                          </m:e>
                          <m:sub>
                            <m:r>
                              <a:rPr lang="es-ES" i="1">
                                <a:latin typeface="Cambria Math" panose="02040503050406030204" pitchFamily="18" charset="0"/>
                                <a:ea typeface="Cambria Math" panose="02040503050406030204" pitchFamily="18" charset="0"/>
                              </a:rPr>
                              <m:t>1</m:t>
                            </m:r>
                          </m:sub>
                        </m:sSub>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𝐶</m:t>
                            </m:r>
                          </m:e>
                          <m:sub>
                            <m:r>
                              <a:rPr lang="es-ES" i="1">
                                <a:latin typeface="Cambria Math" panose="02040503050406030204" pitchFamily="18" charset="0"/>
                                <a:ea typeface="Cambria Math" panose="02040503050406030204" pitchFamily="18" charset="0"/>
                              </a:rPr>
                              <m:t>1</m:t>
                            </m:r>
                          </m:sub>
                        </m:sSub>
                      </m:den>
                    </m:f>
                  </m:oMath>
                </a14:m>
                <a:r>
                  <a:rPr lang="es-ES" dirty="0"/>
                  <a:t>  debe ser constante (K):</a:t>
                </a:r>
              </a:p>
            </p:txBody>
          </p:sp>
        </mc:Choice>
        <mc:Fallback xmlns="">
          <p:sp>
            <p:nvSpPr>
              <p:cNvPr id="4" name="CuadroTexto 3">
                <a:extLst>
                  <a:ext uri="{FF2B5EF4-FFF2-40B4-BE49-F238E27FC236}">
                    <a16:creationId xmlns:a16="http://schemas.microsoft.com/office/drawing/2014/main" id="{BFB5DD2B-8AE9-4402-A2E2-A39090E4613A}"/>
                  </a:ext>
                </a:extLst>
              </p:cNvPr>
              <p:cNvSpPr txBox="1">
                <a:spLocks noRot="1" noChangeAspect="1" noMove="1" noResize="1" noEditPoints="1" noAdjustHandles="1" noChangeArrowheads="1" noChangeShapeType="1" noTextEdit="1"/>
              </p:cNvSpPr>
              <p:nvPr/>
            </p:nvSpPr>
            <p:spPr>
              <a:xfrm>
                <a:off x="713064" y="2885813"/>
                <a:ext cx="7568226" cy="528093"/>
              </a:xfrm>
              <a:prstGeom prst="rect">
                <a:avLst/>
              </a:prstGeom>
              <a:blipFill>
                <a:blip r:embed="rId5"/>
                <a:stretch>
                  <a:fillRect l="-725" r="-322" b="-4598"/>
                </a:stretch>
              </a:blipFill>
            </p:spPr>
            <p:txBody>
              <a:bodyPr/>
              <a:lstStyle/>
              <a:p>
                <a:r>
                  <a:rPr lang="es-ES">
                    <a:noFill/>
                  </a:rPr>
                  <a:t> </a:t>
                </a:r>
              </a:p>
            </p:txBody>
          </p:sp>
        </mc:Fallback>
      </mc:AlternateContent>
      <p:sp>
        <p:nvSpPr>
          <p:cNvPr id="10" name="CuadroTexto 9">
            <a:extLst>
              <a:ext uri="{FF2B5EF4-FFF2-40B4-BE49-F238E27FC236}">
                <a16:creationId xmlns:a16="http://schemas.microsoft.com/office/drawing/2014/main" id="{298147F2-CBE4-4B03-90C2-2D13C59FFF68}"/>
              </a:ext>
            </a:extLst>
          </p:cNvPr>
          <p:cNvSpPr txBox="1"/>
          <p:nvPr/>
        </p:nvSpPr>
        <p:spPr>
          <a:xfrm>
            <a:off x="681730" y="3880744"/>
            <a:ext cx="3326552" cy="369332"/>
          </a:xfrm>
          <a:prstGeom prst="rect">
            <a:avLst/>
          </a:prstGeom>
          <a:noFill/>
        </p:spPr>
        <p:txBody>
          <a:bodyPr wrap="none" rtlCol="0">
            <a:spAutoFit/>
          </a:bodyPr>
          <a:lstStyle/>
          <a:p>
            <a:r>
              <a:rPr lang="es-ES" dirty="0"/>
              <a:t>Al ser una ecuación compleja:</a:t>
            </a:r>
          </a:p>
        </p:txBody>
      </p:sp>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8F441A23-40EC-4D94-B915-2658296C497C}"/>
                  </a:ext>
                </a:extLst>
              </p:cNvPr>
              <p:cNvSpPr txBox="1"/>
              <p:nvPr/>
            </p:nvSpPr>
            <p:spPr>
              <a:xfrm>
                <a:off x="668816" y="4261982"/>
                <a:ext cx="62709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𝑘</m:t>
                      </m:r>
                      <m:r>
                        <a:rPr lang="es-ES" b="0" i="1" smtClean="0">
                          <a:latin typeface="Cambria Math" panose="02040503050406030204" pitchFamily="18" charset="0"/>
                          <a:ea typeface="Cambria Math" panose="02040503050406030204" pitchFamily="18" charset="0"/>
                        </a:rPr>
                        <m:t>=</m:t>
                      </m:r>
                      <m:r>
                        <a:rPr lang="es-ES" i="1">
                          <a:latin typeface="Cambria Math" panose="02040503050406030204" pitchFamily="18" charset="0"/>
                        </a:rPr>
                        <m:t>1</m:t>
                      </m:r>
                    </m:oMath>
                  </m:oMathPara>
                </a14:m>
                <a:endParaRPr lang="es-ES" dirty="0"/>
              </a:p>
            </p:txBody>
          </p:sp>
        </mc:Choice>
        <mc:Fallback xmlns="">
          <p:sp>
            <p:nvSpPr>
              <p:cNvPr id="11" name="CuadroTexto 10">
                <a:extLst>
                  <a:ext uri="{FF2B5EF4-FFF2-40B4-BE49-F238E27FC236}">
                    <a16:creationId xmlns:a16="http://schemas.microsoft.com/office/drawing/2014/main" id="{8F441A23-40EC-4D94-B915-2658296C497C}"/>
                  </a:ext>
                </a:extLst>
              </p:cNvPr>
              <p:cNvSpPr txBox="1">
                <a:spLocks noRot="1" noChangeAspect="1" noMove="1" noResize="1" noEditPoints="1" noAdjustHandles="1" noChangeArrowheads="1" noChangeShapeType="1" noTextEdit="1"/>
              </p:cNvSpPr>
              <p:nvPr/>
            </p:nvSpPr>
            <p:spPr>
              <a:xfrm>
                <a:off x="668816" y="4261982"/>
                <a:ext cx="627095" cy="276999"/>
              </a:xfrm>
              <a:prstGeom prst="rect">
                <a:avLst/>
              </a:prstGeom>
              <a:blipFill>
                <a:blip r:embed="rId6"/>
                <a:stretch>
                  <a:fillRect l="-7767" r="-6796" b="-869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0E8A218E-186A-4F5D-956E-34487BB8768F}"/>
                  </a:ext>
                </a:extLst>
              </p:cNvPr>
              <p:cNvSpPr txBox="1"/>
              <p:nvPr/>
            </p:nvSpPr>
            <p:spPr>
              <a:xfrm>
                <a:off x="590954" y="4659937"/>
                <a:ext cx="349916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i="1" smtClean="0">
                          <a:latin typeface="Cambria Math" panose="02040503050406030204" pitchFamily="18" charset="0"/>
                          <a:ea typeface="Cambria Math" panose="02040503050406030204" pitchFamily="18" charset="0"/>
                        </a:rPr>
                        <m:t>𝜔</m:t>
                      </m:r>
                      <m:r>
                        <a:rPr lang="es-ES" b="0" i="1" smtClean="0">
                          <a:latin typeface="Cambria Math" panose="02040503050406030204" pitchFamily="18" charset="0"/>
                          <a:ea typeface="Cambria Math" panose="02040503050406030204" pitchFamily="18" charset="0"/>
                        </a:rPr>
                        <m:t>𝑘</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𝑅</m:t>
                          </m:r>
                        </m:e>
                        <m:sub>
                          <m:r>
                            <a:rPr lang="es-ES" i="1">
                              <a:latin typeface="Cambria Math" panose="02040503050406030204" pitchFamily="18" charset="0"/>
                              <a:ea typeface="Cambria Math" panose="02040503050406030204" pitchFamily="18" charset="0"/>
                            </a:rPr>
                            <m:t>1</m:t>
                          </m:r>
                        </m:sub>
                      </m:sSub>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𝐶</m:t>
                          </m:r>
                        </m:e>
                        <m:sub>
                          <m:r>
                            <a:rPr lang="es-ES" i="1">
                              <a:latin typeface="Cambria Math" panose="02040503050406030204" pitchFamily="18" charset="0"/>
                              <a:ea typeface="Cambria Math" panose="02040503050406030204" pitchFamily="18" charset="0"/>
                            </a:rPr>
                            <m:t>1</m:t>
                          </m:r>
                        </m:sub>
                      </m:sSub>
                      <m:r>
                        <a:rPr lang="es-ES" b="0" i="1" smtClean="0">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𝜔</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𝑅</m:t>
                          </m:r>
                        </m:e>
                        <m:sub>
                          <m:r>
                            <a:rPr lang="es-ES" i="1">
                              <a:latin typeface="Cambria Math" panose="02040503050406030204" pitchFamily="18" charset="0"/>
                              <a:ea typeface="Cambria Math" panose="02040503050406030204" pitchFamily="18" charset="0"/>
                            </a:rPr>
                            <m:t>2</m:t>
                          </m:r>
                        </m:sub>
                      </m:sSub>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𝐶</m:t>
                          </m:r>
                        </m:e>
                        <m:sub>
                          <m:r>
                            <a:rPr lang="es-ES" i="1">
                              <a:latin typeface="Cambria Math" panose="02040503050406030204" pitchFamily="18" charset="0"/>
                              <a:ea typeface="Cambria Math" panose="02040503050406030204" pitchFamily="18" charset="0"/>
                            </a:rPr>
                            <m:t>2</m:t>
                          </m:r>
                        </m:sub>
                      </m:sSub>
                      <m:r>
                        <a:rPr lang="es-ES" b="0" i="1" smtClean="0">
                          <a:latin typeface="Cambria Math" panose="02040503050406030204" pitchFamily="18" charset="0"/>
                          <a:ea typeface="Cambria Math" panose="02040503050406030204" pitchFamily="18" charset="0"/>
                        </a:rPr>
                        <m:t>→</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𝑅</m:t>
                          </m:r>
                        </m:e>
                        <m:sub>
                          <m:r>
                            <a:rPr lang="es-ES" b="0" i="1" smtClean="0">
                              <a:latin typeface="Cambria Math" panose="02040503050406030204" pitchFamily="18" charset="0"/>
                              <a:ea typeface="Cambria Math" panose="02040503050406030204" pitchFamily="18" charset="0"/>
                            </a:rPr>
                            <m:t>1</m:t>
                          </m:r>
                        </m:sub>
                      </m:sSub>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𝐶</m:t>
                          </m:r>
                        </m:e>
                        <m:sub>
                          <m:r>
                            <a:rPr lang="es-ES" b="0" i="1" smtClean="0">
                              <a:latin typeface="Cambria Math" panose="02040503050406030204" pitchFamily="18" charset="0"/>
                              <a:ea typeface="Cambria Math" panose="02040503050406030204" pitchFamily="18" charset="0"/>
                            </a:rPr>
                            <m:t>1</m:t>
                          </m:r>
                        </m:sub>
                      </m:sSub>
                      <m:r>
                        <a:rPr lang="es-ES" b="0" i="1" smtClean="0">
                          <a:latin typeface="Cambria Math" panose="02040503050406030204" pitchFamily="18" charset="0"/>
                          <a:ea typeface="Cambria Math" panose="02040503050406030204" pitchFamily="18" charset="0"/>
                        </a:rPr>
                        <m:t>=</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𝑅</m:t>
                          </m:r>
                        </m:e>
                        <m:sub>
                          <m:r>
                            <a:rPr lang="es-ES" b="0" i="1" smtClean="0">
                              <a:latin typeface="Cambria Math" panose="02040503050406030204" pitchFamily="18" charset="0"/>
                              <a:ea typeface="Cambria Math" panose="02040503050406030204" pitchFamily="18" charset="0"/>
                            </a:rPr>
                            <m:t>2</m:t>
                          </m:r>
                        </m:sub>
                      </m:sSub>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𝐶</m:t>
                          </m:r>
                        </m:e>
                        <m:sub>
                          <m:r>
                            <a:rPr lang="es-ES" b="0" i="1" smtClean="0">
                              <a:latin typeface="Cambria Math" panose="02040503050406030204" pitchFamily="18" charset="0"/>
                              <a:ea typeface="Cambria Math" panose="02040503050406030204" pitchFamily="18" charset="0"/>
                            </a:rPr>
                            <m:t>2</m:t>
                          </m:r>
                        </m:sub>
                      </m:sSub>
                    </m:oMath>
                  </m:oMathPara>
                </a14:m>
                <a:endParaRPr lang="es-ES" dirty="0"/>
              </a:p>
            </p:txBody>
          </p:sp>
        </mc:Choice>
        <mc:Fallback xmlns="">
          <p:sp>
            <p:nvSpPr>
              <p:cNvPr id="12" name="CuadroTexto 11">
                <a:extLst>
                  <a:ext uri="{FF2B5EF4-FFF2-40B4-BE49-F238E27FC236}">
                    <a16:creationId xmlns:a16="http://schemas.microsoft.com/office/drawing/2014/main" id="{0E8A218E-186A-4F5D-956E-34487BB8768F}"/>
                  </a:ext>
                </a:extLst>
              </p:cNvPr>
              <p:cNvSpPr txBox="1">
                <a:spLocks noRot="1" noChangeAspect="1" noMove="1" noResize="1" noEditPoints="1" noAdjustHandles="1" noChangeArrowheads="1" noChangeShapeType="1" noTextEdit="1"/>
              </p:cNvSpPr>
              <p:nvPr/>
            </p:nvSpPr>
            <p:spPr>
              <a:xfrm>
                <a:off x="590954" y="4659937"/>
                <a:ext cx="3499163" cy="276999"/>
              </a:xfrm>
              <a:prstGeom prst="rect">
                <a:avLst/>
              </a:prstGeom>
              <a:blipFill>
                <a:blip r:embed="rId7"/>
                <a:stretch>
                  <a:fillRect b="-17391"/>
                </a:stretch>
              </a:blipFill>
            </p:spPr>
            <p:txBody>
              <a:bodyPr/>
              <a:lstStyle/>
              <a:p>
                <a:r>
                  <a:rPr lang="es-ES">
                    <a:noFill/>
                  </a:rPr>
                  <a:t> </a:t>
                </a:r>
              </a:p>
            </p:txBody>
          </p:sp>
        </mc:Fallback>
      </mc:AlternateContent>
      <p:sp>
        <p:nvSpPr>
          <p:cNvPr id="13" name="CuadroTexto 12">
            <a:extLst>
              <a:ext uri="{FF2B5EF4-FFF2-40B4-BE49-F238E27FC236}">
                <a16:creationId xmlns:a16="http://schemas.microsoft.com/office/drawing/2014/main" id="{12FB7077-1AB0-420E-B6A6-50BA9B07D13E}"/>
              </a:ext>
            </a:extLst>
          </p:cNvPr>
          <p:cNvSpPr txBox="1"/>
          <p:nvPr/>
        </p:nvSpPr>
        <p:spPr>
          <a:xfrm>
            <a:off x="668816" y="5126775"/>
            <a:ext cx="8389726" cy="646331"/>
          </a:xfrm>
          <a:prstGeom prst="rect">
            <a:avLst/>
          </a:prstGeom>
          <a:noFill/>
        </p:spPr>
        <p:txBody>
          <a:bodyPr wrap="square" rtlCol="0">
            <a:spAutoFit/>
          </a:bodyPr>
          <a:lstStyle/>
          <a:p>
            <a:r>
              <a:rPr lang="es-ES" dirty="0"/>
              <a:t>Por lo tanto, siempre que los componentes cumplan esta condición, la función </a:t>
            </a:r>
            <a:r>
              <a:rPr lang="es-ES" i="1" dirty="0"/>
              <a:t>H </a:t>
            </a:r>
            <a:r>
              <a:rPr lang="es-ES" dirty="0"/>
              <a:t>no dependerá de la frecuencia de la fuente de tensión</a:t>
            </a:r>
          </a:p>
        </p:txBody>
      </p:sp>
      <p:sp>
        <p:nvSpPr>
          <p:cNvPr id="14" name="Marcador de número de diapositiva 1">
            <a:extLst>
              <a:ext uri="{FF2B5EF4-FFF2-40B4-BE49-F238E27FC236}">
                <a16:creationId xmlns:a16="http://schemas.microsoft.com/office/drawing/2014/main" id="{89741E34-9ECF-4236-A0F6-E6A88A82F7E8}"/>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45</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89426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10" grpId="0"/>
      <p:bldP spid="11" grpId="0"/>
      <p:bldP spid="12" grpId="0"/>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441A9328-40F8-49D3-B754-385A385786EA}"/>
              </a:ext>
            </a:extLst>
          </p:cNvPr>
          <p:cNvSpPr/>
          <p:nvPr/>
        </p:nvSpPr>
        <p:spPr>
          <a:xfrm>
            <a:off x="181494" y="779112"/>
            <a:ext cx="8609404" cy="523220"/>
          </a:xfrm>
          <a:prstGeom prst="rect">
            <a:avLst/>
          </a:prstGeom>
        </p:spPr>
        <p:txBody>
          <a:bodyPr wrap="square">
            <a:spAutoFit/>
          </a:bodyPr>
          <a:lstStyle/>
          <a:p>
            <a:r>
              <a:rPr lang="es-ES" sz="1400" b="1" dirty="0"/>
              <a:t>Problema 2</a:t>
            </a:r>
            <a:r>
              <a:rPr lang="es-ES" sz="1400" dirty="0"/>
              <a:t>. Hallar la función de transferencia del circuito de la figura, siendo </a:t>
            </a:r>
            <a:r>
              <a:rPr lang="es-ES" sz="1400" dirty="0" err="1"/>
              <a:t>vin</a:t>
            </a:r>
            <a:r>
              <a:rPr lang="es-ES" sz="1400" dirty="0"/>
              <a:t> una fuente de tensión sinusoidal de frecuencia ω.</a:t>
            </a:r>
          </a:p>
        </p:txBody>
      </p:sp>
      <mc:AlternateContent xmlns:mc="http://schemas.openxmlformats.org/markup-compatibility/2006" xmlns:a14="http://schemas.microsoft.com/office/drawing/2010/main">
        <mc:Choice Requires="a14">
          <p:sp>
            <p:nvSpPr>
              <p:cNvPr id="3" name="Rectángulo 2">
                <a:extLst>
                  <a:ext uri="{FF2B5EF4-FFF2-40B4-BE49-F238E27FC236}">
                    <a16:creationId xmlns:a16="http://schemas.microsoft.com/office/drawing/2014/main" id="{8E8360FD-BF96-40CF-BAC3-B8BD49FA1F2C}"/>
                  </a:ext>
                </a:extLst>
              </p:cNvPr>
              <p:cNvSpPr/>
              <p:nvPr/>
            </p:nvSpPr>
            <p:spPr>
              <a:xfrm>
                <a:off x="3967992" y="1730519"/>
                <a:ext cx="4126208" cy="750270"/>
              </a:xfrm>
              <a:prstGeom prst="rect">
                <a:avLst/>
              </a:prstGeom>
            </p:spPr>
            <p:txBody>
              <a:bodyPr wrap="square">
                <a:spAutoFit/>
              </a:bodyPr>
              <a:lstStyle/>
              <a:p>
                <a:r>
                  <a:rPr lang="es-ES" sz="1400" dirty="0"/>
                  <a:t>	Vout=V</a:t>
                </a:r>
                <a:r>
                  <a:rPr lang="es-ES" sz="1400" baseline="-25000" dirty="0"/>
                  <a:t>C2</a:t>
                </a:r>
                <a:r>
                  <a:rPr lang="es-ES" sz="1400" dirty="0"/>
                  <a:t>= i</a:t>
                </a:r>
                <a:r>
                  <a:rPr lang="es-ES" sz="1400" baseline="-25000" dirty="0"/>
                  <a:t>2</a:t>
                </a:r>
                <a:r>
                  <a:rPr lang="es-ES" sz="1400" dirty="0"/>
                  <a:t>xZ</a:t>
                </a:r>
                <a:r>
                  <a:rPr lang="es-ES" sz="1400" baseline="-25000" dirty="0"/>
                  <a:t>C2</a:t>
                </a:r>
              </a:p>
              <a:p>
                <a:pPr/>
                <a14:m>
                  <m:oMathPara xmlns:m="http://schemas.openxmlformats.org/officeDocument/2006/math">
                    <m:oMathParaPr>
                      <m:jc m:val="centerGroup"/>
                    </m:oMathParaPr>
                    <m:oMath xmlns:m="http://schemas.openxmlformats.org/officeDocument/2006/math">
                      <m:r>
                        <a:rPr lang="es-ES" sz="1400" i="1" dirty="0" smtClean="0">
                          <a:latin typeface="Cambria Math" panose="02040503050406030204" pitchFamily="18" charset="0"/>
                        </a:rPr>
                        <m:t>𝑍𝑐</m:t>
                      </m:r>
                      <m:r>
                        <a:rPr lang="es-ES" sz="1400" i="1" dirty="0" smtClean="0">
                          <a:latin typeface="Cambria Math" panose="02040503050406030204" pitchFamily="18" charset="0"/>
                        </a:rPr>
                        <m:t>=</m:t>
                      </m:r>
                      <m:f>
                        <m:fPr>
                          <m:ctrlPr>
                            <a:rPr lang="es-ES" sz="1400" i="1" dirty="0" smtClean="0">
                              <a:latin typeface="Cambria Math" panose="02040503050406030204" pitchFamily="18" charset="0"/>
                            </a:rPr>
                          </m:ctrlPr>
                        </m:fPr>
                        <m:num>
                          <m:r>
                            <a:rPr lang="es-ES" sz="1400" i="1" dirty="0" smtClean="0">
                              <a:latin typeface="Cambria Math" panose="02040503050406030204" pitchFamily="18" charset="0"/>
                            </a:rPr>
                            <m:t>1</m:t>
                          </m:r>
                        </m:num>
                        <m:den>
                          <m:r>
                            <a:rPr lang="es-ES" sz="1400" i="1" dirty="0" err="1" smtClean="0">
                              <a:latin typeface="Cambria Math" panose="02040503050406030204" pitchFamily="18" charset="0"/>
                            </a:rPr>
                            <m:t>𝑗</m:t>
                          </m:r>
                          <m:r>
                            <a:rPr lang="es-ES" sz="1400" i="1" dirty="0" err="1" smtClean="0">
                              <a:latin typeface="Cambria Math" panose="02040503050406030204" pitchFamily="18" charset="0"/>
                            </a:rPr>
                            <m:t>𝜔</m:t>
                          </m:r>
                          <m:r>
                            <a:rPr lang="es-ES" sz="1400" i="1" dirty="0" err="1" smtClean="0">
                              <a:latin typeface="Cambria Math" panose="02040503050406030204" pitchFamily="18" charset="0"/>
                            </a:rPr>
                            <m:t>𝐶</m:t>
                          </m:r>
                        </m:den>
                      </m:f>
                    </m:oMath>
                  </m:oMathPara>
                </a14:m>
                <a:endParaRPr lang="es-ES" sz="1400" i="1" dirty="0">
                  <a:latin typeface="Cambria Math" panose="02040503050406030204" pitchFamily="18" charset="0"/>
                </a:endParaRPr>
              </a:p>
            </p:txBody>
          </p:sp>
        </mc:Choice>
        <mc:Fallback xmlns="">
          <p:sp>
            <p:nvSpPr>
              <p:cNvPr id="3" name="Rectángulo 2">
                <a:extLst>
                  <a:ext uri="{FF2B5EF4-FFF2-40B4-BE49-F238E27FC236}">
                    <a16:creationId xmlns:a16="http://schemas.microsoft.com/office/drawing/2014/main" id="{8E8360FD-BF96-40CF-BAC3-B8BD49FA1F2C}"/>
                  </a:ext>
                </a:extLst>
              </p:cNvPr>
              <p:cNvSpPr>
                <a:spLocks noRot="1" noChangeAspect="1" noMove="1" noResize="1" noEditPoints="1" noAdjustHandles="1" noChangeArrowheads="1" noChangeShapeType="1" noTextEdit="1"/>
              </p:cNvSpPr>
              <p:nvPr/>
            </p:nvSpPr>
            <p:spPr>
              <a:xfrm>
                <a:off x="3967992" y="1730519"/>
                <a:ext cx="4126208" cy="750270"/>
              </a:xfrm>
              <a:prstGeom prst="rect">
                <a:avLst/>
              </a:prstGeom>
              <a:blipFill>
                <a:blip r:embed="rId2"/>
                <a:stretch>
                  <a:fillRect t="-1626" b="-325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B030FA2D-7C86-42A1-B384-AAFE239AA8E4}"/>
                  </a:ext>
                </a:extLst>
              </p:cNvPr>
              <p:cNvSpPr txBox="1"/>
              <p:nvPr/>
            </p:nvSpPr>
            <p:spPr>
              <a:xfrm>
                <a:off x="503501" y="2907339"/>
                <a:ext cx="647728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𝑀𝑎𝑙𝑙𝑎</m:t>
                          </m:r>
                          <m:r>
                            <a:rPr lang="es-ES" b="0" i="1" smtClean="0">
                              <a:latin typeface="Cambria Math" panose="02040503050406030204" pitchFamily="18" charset="0"/>
                            </a:rPr>
                            <m:t> </m:t>
                          </m:r>
                          <m:r>
                            <a:rPr lang="es-ES" b="0" i="1" smtClean="0">
                              <a:latin typeface="Cambria Math" panose="02040503050406030204" pitchFamily="18" charset="0"/>
                            </a:rPr>
                            <m:t>1</m:t>
                          </m:r>
                          <m:r>
                            <a:rPr lang="es-ES" b="0" i="1" smtClean="0">
                              <a:latin typeface="Cambria Math" panose="02040503050406030204" pitchFamily="18" charset="0"/>
                            </a:rPr>
                            <m:t>: </m:t>
                          </m:r>
                          <m:r>
                            <a:rPr lang="es-ES" b="0" i="1" smtClean="0">
                              <a:latin typeface="Cambria Math" panose="02040503050406030204" pitchFamily="18" charset="0"/>
                            </a:rPr>
                            <m:t>𝑉</m:t>
                          </m:r>
                        </m:e>
                        <m:sub>
                          <m:r>
                            <a:rPr lang="es-ES" b="0" i="1" smtClean="0">
                              <a:latin typeface="Cambria Math" panose="02040503050406030204" pitchFamily="18" charset="0"/>
                            </a:rPr>
                            <m:t>𝑖𝑛</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1</m:t>
                          </m:r>
                        </m:sub>
                      </m:sSub>
                      <m:sSub>
                        <m:sSubPr>
                          <m:ctrlPr>
                            <a:rPr lang="es-ES" b="0" i="1" smtClean="0">
                              <a:latin typeface="Cambria Math" panose="02040503050406030204" pitchFamily="18" charset="0"/>
                            </a:rPr>
                          </m:ctrlPr>
                        </m:sSubPr>
                        <m:e>
                          <m:r>
                            <a:rPr lang="es-ES" b="0" i="1" smtClean="0">
                              <a:latin typeface="Cambria Math" panose="02040503050406030204" pitchFamily="18" charset="0"/>
                            </a:rPr>
                            <m:t>𝑖</m:t>
                          </m:r>
                        </m:e>
                        <m:sub>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𝐶</m:t>
                          </m:r>
                          <m:r>
                            <a:rPr lang="es-ES" b="0" i="1" smtClean="0">
                              <a:latin typeface="Cambria Math" panose="02040503050406030204" pitchFamily="18" charset="0"/>
                            </a:rPr>
                            <m:t>1</m:t>
                          </m:r>
                        </m:sub>
                      </m:sSub>
                      <m:sSub>
                        <m:sSubPr>
                          <m:ctrlPr>
                            <a:rPr lang="es-ES" b="0" i="1" smtClean="0">
                              <a:latin typeface="Cambria Math" panose="02040503050406030204" pitchFamily="18" charset="0"/>
                            </a:rPr>
                          </m:ctrlPr>
                        </m:sSubPr>
                        <m:e>
                          <m:r>
                            <a:rPr lang="es-ES" b="0" i="1" smtClean="0">
                              <a:latin typeface="Cambria Math" panose="02040503050406030204" pitchFamily="18" charset="0"/>
                            </a:rPr>
                            <m:t>(</m:t>
                          </m:r>
                          <m:r>
                            <a:rPr lang="es-ES" b="0" i="1" smtClean="0">
                              <a:latin typeface="Cambria Math" panose="02040503050406030204" pitchFamily="18" charset="0"/>
                            </a:rPr>
                            <m:t>𝑖</m:t>
                          </m:r>
                        </m:e>
                        <m:sub>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𝑖</m:t>
                          </m:r>
                        </m:e>
                        <m:sub>
                          <m:r>
                            <a:rPr lang="es-ES" b="0" i="1" smtClean="0">
                              <a:latin typeface="Cambria Math" panose="02040503050406030204" pitchFamily="18" charset="0"/>
                            </a:rPr>
                            <m:t>2</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𝑖𝑛</m:t>
                          </m:r>
                        </m:sub>
                      </m:sSub>
                      <m:r>
                        <a:rPr lang="es-ES" b="0" i="1" smtClean="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1</m:t>
                          </m:r>
                        </m:sub>
                      </m:sSub>
                      <m:sSub>
                        <m:sSubPr>
                          <m:ctrlPr>
                            <a:rPr lang="es-ES" i="1">
                              <a:latin typeface="Cambria Math" panose="02040503050406030204" pitchFamily="18" charset="0"/>
                            </a:rPr>
                          </m:ctrlPr>
                        </m:sSubPr>
                        <m:e>
                          <m:r>
                            <a:rPr lang="es-ES" i="1">
                              <a:latin typeface="Cambria Math" panose="02040503050406030204" pitchFamily="18" charset="0"/>
                            </a:rPr>
                            <m:t>𝑖</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m:t>
                          </m:r>
                          <m:r>
                            <a:rPr lang="es-ES" i="1">
                              <a:latin typeface="Cambria Math" panose="02040503050406030204" pitchFamily="18" charset="0"/>
                            </a:rPr>
                            <m:t>𝑖</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𝑖</m:t>
                          </m:r>
                        </m:e>
                        <m:sub>
                          <m:r>
                            <a:rPr lang="es-ES" i="1">
                              <a:latin typeface="Cambria Math" panose="02040503050406030204" pitchFamily="18" charset="0"/>
                            </a:rPr>
                            <m:t>2</m:t>
                          </m:r>
                        </m:sub>
                      </m:sSub>
                      <m:r>
                        <a:rPr lang="es-ES" i="1">
                          <a:latin typeface="Cambria Math" panose="02040503050406030204" pitchFamily="18" charset="0"/>
                        </a:rPr>
                        <m:t>)</m:t>
                      </m:r>
                      <m:r>
                        <a:rPr lang="es-ES" b="0" i="1" smtClean="0">
                          <a:latin typeface="Cambria Math" panose="02040503050406030204" pitchFamily="18" charset="0"/>
                        </a:rPr>
                        <m:t>/(</m:t>
                      </m:r>
                      <m:r>
                        <a:rPr lang="es-ES" i="1" dirty="0">
                          <a:latin typeface="Cambria Math" panose="02040503050406030204" pitchFamily="18" charset="0"/>
                        </a:rPr>
                        <m:t>𝑗</m:t>
                      </m:r>
                      <m:r>
                        <a:rPr lang="es-ES" i="1" dirty="0">
                          <a:latin typeface="Cambria Math" panose="02040503050406030204" pitchFamily="18" charset="0"/>
                        </a:rPr>
                        <m:t>𝜔</m:t>
                      </m:r>
                      <m:sSub>
                        <m:sSubPr>
                          <m:ctrlPr>
                            <a:rPr lang="es-ES" i="1" dirty="0" smtClean="0">
                              <a:latin typeface="Cambria Math" panose="02040503050406030204" pitchFamily="18" charset="0"/>
                            </a:rPr>
                          </m:ctrlPr>
                        </m:sSubPr>
                        <m:e>
                          <m:r>
                            <a:rPr lang="es-ES" b="0" i="1" dirty="0" smtClean="0">
                              <a:latin typeface="Cambria Math" panose="02040503050406030204" pitchFamily="18" charset="0"/>
                            </a:rPr>
                            <m:t>𝐶</m:t>
                          </m:r>
                        </m:e>
                        <m:sub>
                          <m:r>
                            <a:rPr lang="es-ES" b="0" i="1" dirty="0" smtClean="0">
                              <a:latin typeface="Cambria Math" panose="02040503050406030204" pitchFamily="18" charset="0"/>
                            </a:rPr>
                            <m:t>1</m:t>
                          </m:r>
                        </m:sub>
                      </m:sSub>
                      <m:r>
                        <a:rPr lang="es-ES" b="0" i="1" smtClean="0">
                          <a:latin typeface="Cambria Math" panose="02040503050406030204" pitchFamily="18" charset="0"/>
                        </a:rPr>
                        <m:t>)</m:t>
                      </m:r>
                    </m:oMath>
                  </m:oMathPara>
                </a14:m>
                <a:endParaRPr lang="es-ES" dirty="0"/>
              </a:p>
            </p:txBody>
          </p:sp>
        </mc:Choice>
        <mc:Fallback xmlns="">
          <p:sp>
            <p:nvSpPr>
              <p:cNvPr id="7" name="CuadroTexto 6">
                <a:extLst>
                  <a:ext uri="{FF2B5EF4-FFF2-40B4-BE49-F238E27FC236}">
                    <a16:creationId xmlns:a16="http://schemas.microsoft.com/office/drawing/2014/main" id="{B030FA2D-7C86-42A1-B384-AAFE239AA8E4}"/>
                  </a:ext>
                </a:extLst>
              </p:cNvPr>
              <p:cNvSpPr txBox="1">
                <a:spLocks noRot="1" noChangeAspect="1" noMove="1" noResize="1" noEditPoints="1" noAdjustHandles="1" noChangeArrowheads="1" noChangeShapeType="1" noTextEdit="1"/>
              </p:cNvSpPr>
              <p:nvPr/>
            </p:nvSpPr>
            <p:spPr>
              <a:xfrm>
                <a:off x="503501" y="2907339"/>
                <a:ext cx="6477286" cy="276999"/>
              </a:xfrm>
              <a:prstGeom prst="rect">
                <a:avLst/>
              </a:prstGeom>
              <a:blipFill>
                <a:blip r:embed="rId3"/>
                <a:stretch>
                  <a:fillRect l="-377" r="-847" b="-37778"/>
                </a:stretch>
              </a:blipFill>
            </p:spPr>
            <p:txBody>
              <a:bodyPr/>
              <a:lstStyle/>
              <a:p>
                <a:r>
                  <a:rPr lang="es-ES">
                    <a:noFill/>
                  </a:rPr>
                  <a:t> </a:t>
                </a:r>
              </a:p>
            </p:txBody>
          </p:sp>
        </mc:Fallback>
      </mc:AlternateContent>
      <p:pic>
        <p:nvPicPr>
          <p:cNvPr id="4" name="Imagen 3">
            <a:extLst>
              <a:ext uri="{FF2B5EF4-FFF2-40B4-BE49-F238E27FC236}">
                <a16:creationId xmlns:a16="http://schemas.microsoft.com/office/drawing/2014/main" id="{8E2E4EF8-122B-4A7A-A198-A2428215FB80}"/>
              </a:ext>
            </a:extLst>
          </p:cNvPr>
          <p:cNvPicPr>
            <a:picLocks noChangeAspect="1"/>
          </p:cNvPicPr>
          <p:nvPr/>
        </p:nvPicPr>
        <p:blipFill>
          <a:blip r:embed="rId4"/>
          <a:stretch>
            <a:fillRect/>
          </a:stretch>
        </p:blipFill>
        <p:spPr>
          <a:xfrm>
            <a:off x="338805" y="1416872"/>
            <a:ext cx="3470887" cy="1409497"/>
          </a:xfrm>
          <a:prstGeom prst="rect">
            <a:avLst/>
          </a:prstGeom>
        </p:spPr>
      </p:pic>
      <mc:AlternateContent xmlns:mc="http://schemas.openxmlformats.org/markup-compatibility/2006" xmlns:a14="http://schemas.microsoft.com/office/drawing/2010/main">
        <mc:Choice Requires="a14">
          <p:sp>
            <p:nvSpPr>
              <p:cNvPr id="27" name="CuadroTexto 26">
                <a:extLst>
                  <a:ext uri="{FF2B5EF4-FFF2-40B4-BE49-F238E27FC236}">
                    <a16:creationId xmlns:a16="http://schemas.microsoft.com/office/drawing/2014/main" id="{B50B9180-B6C4-4E4F-9594-FB2761628D3D}"/>
                  </a:ext>
                </a:extLst>
              </p:cNvPr>
              <p:cNvSpPr txBox="1"/>
              <p:nvPr/>
            </p:nvSpPr>
            <p:spPr>
              <a:xfrm>
                <a:off x="503501" y="3252918"/>
                <a:ext cx="8287397" cy="8459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𝑀𝑎𝑙𝑙𝑎</m:t>
                          </m:r>
                          <m:r>
                            <a:rPr lang="es-ES" b="0" i="1" smtClean="0">
                              <a:latin typeface="Cambria Math" panose="02040503050406030204" pitchFamily="18" charset="0"/>
                            </a:rPr>
                            <m:t> </m:t>
                          </m:r>
                          <m:r>
                            <a:rPr lang="es-ES" b="0" i="1" smtClean="0">
                              <a:latin typeface="Cambria Math" panose="02040503050406030204" pitchFamily="18" charset="0"/>
                            </a:rPr>
                            <m:t>2</m:t>
                          </m:r>
                          <m:r>
                            <a:rPr lang="es-ES" b="0" i="1" smtClean="0">
                              <a:latin typeface="Cambria Math" panose="02040503050406030204" pitchFamily="18" charset="0"/>
                            </a:rPr>
                            <m:t>: </m:t>
                          </m:r>
                          <m:r>
                            <a:rPr lang="es-ES" b="0" i="1" smtClean="0">
                              <a:latin typeface="Cambria Math" panose="02040503050406030204" pitchFamily="18" charset="0"/>
                            </a:rPr>
                            <m:t>𝑉</m:t>
                          </m:r>
                        </m:e>
                        <m:sub>
                          <m:r>
                            <a:rPr lang="es-ES" b="0" i="1" smtClean="0">
                              <a:latin typeface="Cambria Math" panose="02040503050406030204" pitchFamily="18" charset="0"/>
                            </a:rPr>
                            <m:t>𝐶</m:t>
                          </m:r>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𝑍</m:t>
                          </m:r>
                        </m:e>
                        <m:sub>
                          <m:r>
                            <a:rPr lang="es-ES" i="1">
                              <a:latin typeface="Cambria Math" panose="02040503050406030204" pitchFamily="18" charset="0"/>
                            </a:rPr>
                            <m:t>𝐶</m:t>
                          </m:r>
                          <m:r>
                            <a:rPr lang="es-ES" i="1">
                              <a:latin typeface="Cambria Math" panose="02040503050406030204" pitchFamily="18" charset="0"/>
                            </a:rPr>
                            <m:t>1</m:t>
                          </m:r>
                        </m:sub>
                      </m:sSub>
                      <m:sSub>
                        <m:sSubPr>
                          <m:ctrlPr>
                            <a:rPr lang="es-ES" i="1">
                              <a:latin typeface="Cambria Math" panose="02040503050406030204" pitchFamily="18" charset="0"/>
                            </a:rPr>
                          </m:ctrlPr>
                        </m:sSubPr>
                        <m:e>
                          <m:r>
                            <a:rPr lang="es-ES" i="1">
                              <a:latin typeface="Cambria Math" panose="02040503050406030204" pitchFamily="18" charset="0"/>
                            </a:rPr>
                            <m:t>(</m:t>
                          </m:r>
                          <m:r>
                            <a:rPr lang="es-ES" i="1">
                              <a:latin typeface="Cambria Math" panose="02040503050406030204" pitchFamily="18" charset="0"/>
                            </a:rPr>
                            <m:t>𝑖</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𝑖</m:t>
                          </m:r>
                        </m:e>
                        <m:sub>
                          <m:r>
                            <a:rPr lang="es-ES" i="1">
                              <a:latin typeface="Cambria Math" panose="02040503050406030204" pitchFamily="18" charset="0"/>
                            </a:rPr>
                            <m:t>2</m:t>
                          </m:r>
                        </m:sub>
                      </m:sSub>
                      <m:r>
                        <a:rPr lang="es-ES" i="1">
                          <a:latin typeface="Cambria Math" panose="02040503050406030204" pitchFamily="18" charset="0"/>
                        </a:rPr>
                        <m:t>)</m:t>
                      </m:r>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2</m:t>
                          </m:r>
                        </m:sub>
                      </m:sSub>
                      <m:sSub>
                        <m:sSubPr>
                          <m:ctrlPr>
                            <a:rPr lang="es-ES" b="0" i="1" smtClean="0">
                              <a:latin typeface="Cambria Math" panose="02040503050406030204" pitchFamily="18" charset="0"/>
                            </a:rPr>
                          </m:ctrlPr>
                        </m:sSubPr>
                        <m:e>
                          <m:r>
                            <a:rPr lang="es-ES" b="0" i="1" smtClean="0">
                              <a:latin typeface="Cambria Math" panose="02040503050406030204" pitchFamily="18" charset="0"/>
                            </a:rPr>
                            <m:t>𝑖</m:t>
                          </m:r>
                        </m:e>
                        <m:sub>
                          <m:r>
                            <a:rPr lang="es-ES" b="0" i="1" smtClean="0">
                              <a:latin typeface="Cambria Math" panose="02040503050406030204" pitchFamily="18" charset="0"/>
                            </a:rPr>
                            <m:t>2</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𝐶</m:t>
                          </m:r>
                          <m:r>
                            <a:rPr lang="es-ES" b="0" i="1" smtClean="0">
                              <a:latin typeface="Cambria Math" panose="02040503050406030204" pitchFamily="18" charset="0"/>
                            </a:rPr>
                            <m:t>2</m:t>
                          </m:r>
                        </m:sub>
                      </m:sSub>
                      <m:sSub>
                        <m:sSubPr>
                          <m:ctrlPr>
                            <a:rPr lang="es-ES" b="0" i="1" smtClean="0">
                              <a:latin typeface="Cambria Math" panose="02040503050406030204" pitchFamily="18" charset="0"/>
                            </a:rPr>
                          </m:ctrlPr>
                        </m:sSubPr>
                        <m:e>
                          <m:r>
                            <a:rPr lang="es-ES" b="0" i="1" smtClean="0">
                              <a:latin typeface="Cambria Math" panose="02040503050406030204" pitchFamily="18" charset="0"/>
                            </a:rPr>
                            <m:t>𝑖</m:t>
                          </m:r>
                        </m:e>
                        <m:sub>
                          <m:r>
                            <a:rPr lang="es-ES" b="0" i="1" smtClean="0">
                              <a:latin typeface="Cambria Math" panose="02040503050406030204" pitchFamily="18" charset="0"/>
                            </a:rPr>
                            <m:t>2</m:t>
                          </m:r>
                        </m:sub>
                      </m:sSub>
                      <m:r>
                        <a:rPr lang="es-ES" b="0" i="1" smtClean="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m:t>
                          </m:r>
                          <m:r>
                            <a:rPr lang="es-ES" i="1">
                              <a:latin typeface="Cambria Math" panose="02040503050406030204" pitchFamily="18" charset="0"/>
                            </a:rPr>
                            <m:t>𝑖</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𝑖</m:t>
                          </m:r>
                        </m:e>
                        <m:sub>
                          <m:r>
                            <a:rPr lang="es-ES" i="1">
                              <a:latin typeface="Cambria Math" panose="02040503050406030204" pitchFamily="18" charset="0"/>
                            </a:rPr>
                            <m:t>2</m:t>
                          </m:r>
                        </m:sub>
                      </m:sSub>
                      <m:r>
                        <a:rPr lang="es-ES" i="1">
                          <a:latin typeface="Cambria Math" panose="02040503050406030204" pitchFamily="18" charset="0"/>
                        </a:rPr>
                        <m:t>)/(</m:t>
                      </m:r>
                      <m:r>
                        <a:rPr lang="es-ES" i="1" dirty="0">
                          <a:latin typeface="Cambria Math" panose="02040503050406030204" pitchFamily="18" charset="0"/>
                        </a:rPr>
                        <m:t>𝑗</m:t>
                      </m:r>
                      <m:r>
                        <a:rPr lang="es-ES" i="1" dirty="0">
                          <a:latin typeface="Cambria Math" panose="02040503050406030204" pitchFamily="18" charset="0"/>
                        </a:rPr>
                        <m:t>𝜔</m:t>
                      </m:r>
                      <m:sSub>
                        <m:sSubPr>
                          <m:ctrlPr>
                            <a:rPr lang="es-ES" i="1" dirty="0">
                              <a:latin typeface="Cambria Math" panose="02040503050406030204" pitchFamily="18" charset="0"/>
                            </a:rPr>
                          </m:ctrlPr>
                        </m:sSubPr>
                        <m:e>
                          <m:r>
                            <a:rPr lang="es-ES" i="1" dirty="0">
                              <a:latin typeface="Cambria Math" panose="02040503050406030204" pitchFamily="18" charset="0"/>
                            </a:rPr>
                            <m:t>𝐶</m:t>
                          </m:r>
                        </m:e>
                        <m:sub>
                          <m:r>
                            <a:rPr lang="es-ES" i="1" dirty="0">
                              <a:latin typeface="Cambria Math" panose="02040503050406030204" pitchFamily="18" charset="0"/>
                            </a:rPr>
                            <m:t>1</m:t>
                          </m:r>
                        </m:sub>
                      </m:sSub>
                      <m:r>
                        <a:rPr lang="es-ES" i="1" dirty="0">
                          <a:latin typeface="Cambria Math" panose="02040503050406030204" pitchFamily="18" charset="0"/>
                        </a:rPr>
                        <m:t>)</m:t>
                      </m:r>
                      <m:r>
                        <a:rPr lang="es-ES" b="0" i="1" dirty="0" smtClean="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2</m:t>
                          </m:r>
                        </m:sub>
                      </m:sSub>
                      <m:sSub>
                        <m:sSubPr>
                          <m:ctrlPr>
                            <a:rPr lang="es-ES" i="1">
                              <a:latin typeface="Cambria Math" panose="02040503050406030204" pitchFamily="18" charset="0"/>
                            </a:rPr>
                          </m:ctrlPr>
                        </m:sSubPr>
                        <m:e>
                          <m:r>
                            <a:rPr lang="es-ES" i="1">
                              <a:latin typeface="Cambria Math" panose="02040503050406030204" pitchFamily="18" charset="0"/>
                            </a:rPr>
                            <m:t>𝑖</m:t>
                          </m:r>
                        </m:e>
                        <m:sub>
                          <m:r>
                            <a:rPr lang="es-ES" i="1">
                              <a:latin typeface="Cambria Math" panose="02040503050406030204" pitchFamily="18" charset="0"/>
                            </a:rPr>
                            <m:t>2</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𝑖</m:t>
                          </m:r>
                        </m:e>
                        <m:sub>
                          <m:r>
                            <a:rPr lang="es-ES" i="1">
                              <a:latin typeface="Cambria Math" panose="02040503050406030204" pitchFamily="18" charset="0"/>
                            </a:rPr>
                            <m:t>2</m:t>
                          </m:r>
                        </m:sub>
                      </m:sSub>
                      <m:r>
                        <a:rPr lang="es-ES" b="0" i="1" smtClean="0">
                          <a:latin typeface="Cambria Math" panose="02040503050406030204" pitchFamily="18" charset="0"/>
                        </a:rPr>
                        <m:t>/</m:t>
                      </m:r>
                      <m:r>
                        <a:rPr lang="es-ES" i="1">
                          <a:latin typeface="Cambria Math" panose="02040503050406030204" pitchFamily="18" charset="0"/>
                        </a:rPr>
                        <m:t>(</m:t>
                      </m:r>
                      <m:r>
                        <a:rPr lang="es-ES" i="1" dirty="0">
                          <a:latin typeface="Cambria Math" panose="02040503050406030204" pitchFamily="18" charset="0"/>
                        </a:rPr>
                        <m:t>𝑗</m:t>
                      </m:r>
                      <m:r>
                        <a:rPr lang="es-ES" i="1" dirty="0">
                          <a:latin typeface="Cambria Math" panose="02040503050406030204" pitchFamily="18" charset="0"/>
                        </a:rPr>
                        <m:t>𝜔</m:t>
                      </m:r>
                      <m:sSub>
                        <m:sSubPr>
                          <m:ctrlPr>
                            <a:rPr lang="es-ES" i="1" dirty="0">
                              <a:latin typeface="Cambria Math" panose="02040503050406030204" pitchFamily="18" charset="0"/>
                            </a:rPr>
                          </m:ctrlPr>
                        </m:sSubPr>
                        <m:e>
                          <m:r>
                            <a:rPr lang="es-ES" i="1" dirty="0">
                              <a:latin typeface="Cambria Math" panose="02040503050406030204" pitchFamily="18" charset="0"/>
                            </a:rPr>
                            <m:t>𝐶</m:t>
                          </m:r>
                        </m:e>
                        <m:sub>
                          <m:r>
                            <a:rPr lang="es-ES" b="0" i="1" dirty="0" smtClean="0">
                              <a:latin typeface="Cambria Math" panose="02040503050406030204" pitchFamily="18" charset="0"/>
                            </a:rPr>
                            <m:t>2</m:t>
                          </m:r>
                        </m:sub>
                      </m:sSub>
                      <m:r>
                        <a:rPr lang="es-ES" i="1" dirty="0">
                          <a:latin typeface="Cambria Math" panose="02040503050406030204" pitchFamily="18" charset="0"/>
                        </a:rPr>
                        <m:t>)</m:t>
                      </m:r>
                      <m:r>
                        <a:rPr lang="es-ES" b="0" i="0" dirty="0" smtClean="0">
                          <a:latin typeface="Cambria Math" panose="02040503050406030204" pitchFamily="18" charset="0"/>
                        </a:rPr>
                        <m:t>→</m:t>
                      </m:r>
                    </m:oMath>
                  </m:oMathPara>
                </a14:m>
                <a:endParaRPr lang="es-ES" b="0" dirty="0"/>
              </a:p>
              <a:p>
                <a:pPr/>
                <a14:m>
                  <m:oMathPara xmlns:m="http://schemas.openxmlformats.org/officeDocument/2006/math">
                    <m:oMathParaPr>
                      <m:jc m:val="centerGroup"/>
                    </m:oMathParaPr>
                    <m:oMath xmlns:m="http://schemas.openxmlformats.org/officeDocument/2006/math">
                      <m:sSub>
                        <m:sSubPr>
                          <m:ctrlPr>
                            <a:rPr lang="es-ES" i="1" dirty="0" smtClean="0">
                              <a:latin typeface="Cambria Math" panose="02040503050406030204" pitchFamily="18" charset="0"/>
                            </a:rPr>
                          </m:ctrlPr>
                        </m:sSubPr>
                        <m:e>
                          <m:r>
                            <a:rPr lang="es-ES" b="0" i="1" dirty="0" smtClean="0">
                              <a:latin typeface="Cambria Math" panose="02040503050406030204" pitchFamily="18" charset="0"/>
                            </a:rPr>
                            <m:t>𝑖</m:t>
                          </m:r>
                        </m:e>
                        <m:sub>
                          <m:r>
                            <a:rPr lang="es-ES" b="0" i="1" dirty="0" smtClean="0">
                              <a:latin typeface="Cambria Math" panose="02040503050406030204" pitchFamily="18" charset="0"/>
                            </a:rPr>
                            <m:t>1</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𝑖</m:t>
                          </m:r>
                        </m:e>
                        <m:sub>
                          <m:r>
                            <a:rPr lang="es-ES" b="0" i="1" dirty="0" smtClean="0">
                              <a:latin typeface="Cambria Math" panose="02040503050406030204" pitchFamily="18" charset="0"/>
                            </a:rPr>
                            <m:t>2</m:t>
                          </m:r>
                        </m:sub>
                      </m:sSub>
                      <m:r>
                        <a:rPr lang="es-ES" b="0" i="1" dirty="0" smtClean="0">
                          <a:latin typeface="Cambria Math" panose="02040503050406030204" pitchFamily="18" charset="0"/>
                        </a:rPr>
                        <m:t>(</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𝑅</m:t>
                          </m:r>
                        </m:e>
                        <m:sub>
                          <m:r>
                            <a:rPr lang="es-ES" b="0" i="1" dirty="0" smtClean="0">
                              <a:latin typeface="Cambria Math" panose="02040503050406030204" pitchFamily="18" charset="0"/>
                            </a:rPr>
                            <m:t>2</m:t>
                          </m:r>
                        </m:sub>
                      </m:sSub>
                      <m:r>
                        <a:rPr lang="es-ES" b="0" i="1" dirty="0" smtClean="0">
                          <a:latin typeface="Cambria Math" panose="02040503050406030204" pitchFamily="18" charset="0"/>
                        </a:rPr>
                        <m:t>+</m:t>
                      </m:r>
                      <m:f>
                        <m:fPr>
                          <m:ctrlPr>
                            <a:rPr lang="es-ES" b="0" i="1" dirty="0" smtClean="0">
                              <a:latin typeface="Cambria Math" panose="02040503050406030204" pitchFamily="18" charset="0"/>
                            </a:rPr>
                          </m:ctrlPr>
                        </m:fPr>
                        <m:num>
                          <m:r>
                            <a:rPr lang="es-ES" b="0" i="1" dirty="0" smtClean="0">
                              <a:latin typeface="Cambria Math" panose="02040503050406030204" pitchFamily="18" charset="0"/>
                            </a:rPr>
                            <m:t>1</m:t>
                          </m:r>
                        </m:num>
                        <m:den>
                          <m:r>
                            <a:rPr lang="es-ES" b="0" i="1" dirty="0" smtClean="0">
                              <a:latin typeface="Cambria Math" panose="02040503050406030204" pitchFamily="18" charset="0"/>
                            </a:rPr>
                            <m:t>𝑗</m:t>
                          </m:r>
                          <m:r>
                            <a:rPr lang="es-ES" b="0" i="1" dirty="0" smtClean="0">
                              <a:latin typeface="Cambria Math" panose="02040503050406030204" pitchFamily="18" charset="0"/>
                              <a:ea typeface="Cambria Math" panose="02040503050406030204" pitchFamily="18" charset="0"/>
                            </a:rPr>
                            <m:t>𝜔</m:t>
                          </m:r>
                          <m:sSub>
                            <m:sSubPr>
                              <m:ctrlPr>
                                <a:rPr lang="es-ES" b="0" i="1" dirty="0" smtClean="0">
                                  <a:latin typeface="Cambria Math" panose="02040503050406030204" pitchFamily="18" charset="0"/>
                                </a:rPr>
                              </m:ctrlPr>
                            </m:sSubPr>
                            <m:e>
                              <m:r>
                                <a:rPr lang="es-ES" b="0" i="1" dirty="0" smtClean="0">
                                  <a:latin typeface="Cambria Math" panose="02040503050406030204" pitchFamily="18" charset="0"/>
                                </a:rPr>
                                <m:t>𝐶</m:t>
                              </m:r>
                            </m:e>
                            <m:sub>
                              <m:r>
                                <a:rPr lang="es-ES" b="0" i="1" dirty="0" smtClean="0">
                                  <a:latin typeface="Cambria Math" panose="02040503050406030204" pitchFamily="18" charset="0"/>
                                </a:rPr>
                                <m:t>2</m:t>
                              </m:r>
                            </m:sub>
                          </m:sSub>
                        </m:den>
                      </m:f>
                      <m:r>
                        <a:rPr lang="es-ES" b="0" i="1" dirty="0" smtClean="0">
                          <a:latin typeface="Cambria Math" panose="02040503050406030204" pitchFamily="18" charset="0"/>
                        </a:rPr>
                        <m:t>+</m:t>
                      </m:r>
                      <m:f>
                        <m:fPr>
                          <m:ctrlPr>
                            <a:rPr lang="es-ES" i="1" dirty="0">
                              <a:latin typeface="Cambria Math" panose="02040503050406030204" pitchFamily="18" charset="0"/>
                            </a:rPr>
                          </m:ctrlPr>
                        </m:fPr>
                        <m:num>
                          <m:r>
                            <a:rPr lang="es-ES" i="1" dirty="0">
                              <a:latin typeface="Cambria Math" panose="02040503050406030204" pitchFamily="18" charset="0"/>
                            </a:rPr>
                            <m:t>1</m:t>
                          </m:r>
                        </m:num>
                        <m:den>
                          <m:r>
                            <a:rPr lang="es-ES" i="1" dirty="0">
                              <a:latin typeface="Cambria Math" panose="02040503050406030204" pitchFamily="18" charset="0"/>
                            </a:rPr>
                            <m:t>𝑗</m:t>
                          </m:r>
                          <m:r>
                            <a:rPr lang="es-ES" i="1" dirty="0">
                              <a:latin typeface="Cambria Math" panose="02040503050406030204" pitchFamily="18" charset="0"/>
                              <a:ea typeface="Cambria Math" panose="02040503050406030204" pitchFamily="18" charset="0"/>
                            </a:rPr>
                            <m:t>𝜔</m:t>
                          </m:r>
                          <m:sSub>
                            <m:sSubPr>
                              <m:ctrlPr>
                                <a:rPr lang="es-ES" i="1" dirty="0">
                                  <a:latin typeface="Cambria Math" panose="02040503050406030204" pitchFamily="18" charset="0"/>
                                </a:rPr>
                              </m:ctrlPr>
                            </m:sSubPr>
                            <m:e>
                              <m:r>
                                <a:rPr lang="es-ES" i="1" dirty="0">
                                  <a:latin typeface="Cambria Math" panose="02040503050406030204" pitchFamily="18" charset="0"/>
                                </a:rPr>
                                <m:t>𝐶</m:t>
                              </m:r>
                            </m:e>
                            <m:sub>
                              <m:r>
                                <a:rPr lang="es-ES" b="0" i="1" dirty="0" smtClean="0">
                                  <a:latin typeface="Cambria Math" panose="02040503050406030204" pitchFamily="18" charset="0"/>
                                </a:rPr>
                                <m:t>1</m:t>
                              </m:r>
                            </m:sub>
                          </m:sSub>
                        </m:den>
                      </m:f>
                      <m:r>
                        <a:rPr lang="es-ES" b="0" i="1" dirty="0" smtClean="0">
                          <a:latin typeface="Cambria Math" panose="02040503050406030204" pitchFamily="18" charset="0"/>
                        </a:rPr>
                        <m:t>)</m:t>
                      </m:r>
                      <m:r>
                        <a:rPr lang="es-ES" i="1" dirty="0">
                          <a:latin typeface="Cambria Math" panose="02040503050406030204" pitchFamily="18" charset="0"/>
                        </a:rPr>
                        <m:t>𝑗</m:t>
                      </m:r>
                      <m:r>
                        <a:rPr lang="es-ES" i="1" dirty="0">
                          <a:latin typeface="Cambria Math" panose="02040503050406030204" pitchFamily="18" charset="0"/>
                          <a:ea typeface="Cambria Math" panose="02040503050406030204" pitchFamily="18" charset="0"/>
                        </a:rPr>
                        <m:t>𝜔</m:t>
                      </m:r>
                      <m:sSub>
                        <m:sSubPr>
                          <m:ctrlPr>
                            <a:rPr lang="es-ES" i="1" dirty="0">
                              <a:latin typeface="Cambria Math" panose="02040503050406030204" pitchFamily="18" charset="0"/>
                            </a:rPr>
                          </m:ctrlPr>
                        </m:sSubPr>
                        <m:e>
                          <m:r>
                            <a:rPr lang="es-ES" i="1" dirty="0">
                              <a:latin typeface="Cambria Math" panose="02040503050406030204" pitchFamily="18" charset="0"/>
                            </a:rPr>
                            <m:t>𝐶</m:t>
                          </m:r>
                        </m:e>
                        <m:sub>
                          <m:r>
                            <a:rPr lang="es-ES" i="1" dirty="0">
                              <a:latin typeface="Cambria Math" panose="02040503050406030204" pitchFamily="18" charset="0"/>
                            </a:rPr>
                            <m:t>1</m:t>
                          </m:r>
                        </m:sub>
                      </m:sSub>
                    </m:oMath>
                  </m:oMathPara>
                </a14:m>
                <a:endParaRPr lang="es-ES" dirty="0"/>
              </a:p>
            </p:txBody>
          </p:sp>
        </mc:Choice>
        <mc:Fallback xmlns="">
          <p:sp>
            <p:nvSpPr>
              <p:cNvPr id="27" name="CuadroTexto 26">
                <a:extLst>
                  <a:ext uri="{FF2B5EF4-FFF2-40B4-BE49-F238E27FC236}">
                    <a16:creationId xmlns:a16="http://schemas.microsoft.com/office/drawing/2014/main" id="{B50B9180-B6C4-4E4F-9594-FB2761628D3D}"/>
                  </a:ext>
                </a:extLst>
              </p:cNvPr>
              <p:cNvSpPr txBox="1">
                <a:spLocks noRot="1" noChangeAspect="1" noMove="1" noResize="1" noEditPoints="1" noAdjustHandles="1" noChangeArrowheads="1" noChangeShapeType="1" noTextEdit="1"/>
              </p:cNvSpPr>
              <p:nvPr/>
            </p:nvSpPr>
            <p:spPr>
              <a:xfrm>
                <a:off x="503501" y="3252918"/>
                <a:ext cx="8287397" cy="845937"/>
              </a:xfrm>
              <a:prstGeom prst="rect">
                <a:avLst/>
              </a:prstGeom>
              <a:blipFill>
                <a:blip r:embed="rId5"/>
                <a:stretch>
                  <a:fillRect l="-147" t="-725"/>
                </a:stretch>
              </a:blipFill>
            </p:spPr>
            <p:txBody>
              <a:bodyPr/>
              <a:lstStyle/>
              <a:p>
                <a:r>
                  <a:rPr lang="es-ES">
                    <a:noFill/>
                  </a:rPr>
                  <a:t> </a:t>
                </a:r>
              </a:p>
            </p:txBody>
          </p:sp>
        </mc:Fallback>
      </mc:AlternateContent>
      <p:cxnSp>
        <p:nvCxnSpPr>
          <p:cNvPr id="8" name="Conector recto de flecha 7">
            <a:extLst>
              <a:ext uri="{FF2B5EF4-FFF2-40B4-BE49-F238E27FC236}">
                <a16:creationId xmlns:a16="http://schemas.microsoft.com/office/drawing/2014/main" id="{2ECC5766-40CE-4511-9127-D606C6153926}"/>
              </a:ext>
            </a:extLst>
          </p:cNvPr>
          <p:cNvCxnSpPr/>
          <p:nvPr/>
        </p:nvCxnSpPr>
        <p:spPr>
          <a:xfrm>
            <a:off x="1162050" y="2057400"/>
            <a:ext cx="4000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1F9F6E89-0BBC-4F1C-AA61-9166E79540DA}"/>
              </a:ext>
            </a:extLst>
          </p:cNvPr>
          <p:cNvCxnSpPr/>
          <p:nvPr/>
        </p:nvCxnSpPr>
        <p:spPr>
          <a:xfrm>
            <a:off x="1571625" y="2319338"/>
            <a:ext cx="0" cy="2333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ECACCE52-3B05-4B8B-A33A-5F985365422A}"/>
              </a:ext>
            </a:extLst>
          </p:cNvPr>
          <p:cNvCxnSpPr/>
          <p:nvPr/>
        </p:nvCxnSpPr>
        <p:spPr>
          <a:xfrm>
            <a:off x="2600325" y="2157413"/>
            <a:ext cx="0" cy="371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F290CCD2-6BFC-420E-AA2A-15F1FE722E8E}"/>
              </a:ext>
            </a:extLst>
          </p:cNvPr>
          <p:cNvSpPr txBox="1"/>
          <p:nvPr/>
        </p:nvSpPr>
        <p:spPr>
          <a:xfrm>
            <a:off x="861287" y="1545853"/>
            <a:ext cx="333746" cy="369332"/>
          </a:xfrm>
          <a:prstGeom prst="rect">
            <a:avLst/>
          </a:prstGeom>
          <a:noFill/>
        </p:spPr>
        <p:txBody>
          <a:bodyPr wrap="none" rtlCol="0">
            <a:spAutoFit/>
          </a:bodyPr>
          <a:lstStyle/>
          <a:p>
            <a:r>
              <a:rPr lang="es-ES" dirty="0"/>
              <a:t>I</a:t>
            </a:r>
            <a:r>
              <a:rPr lang="es-ES" baseline="-25000" dirty="0"/>
              <a:t>1</a:t>
            </a:r>
          </a:p>
        </p:txBody>
      </p:sp>
      <p:sp>
        <p:nvSpPr>
          <p:cNvPr id="35" name="CuadroTexto 34">
            <a:extLst>
              <a:ext uri="{FF2B5EF4-FFF2-40B4-BE49-F238E27FC236}">
                <a16:creationId xmlns:a16="http://schemas.microsoft.com/office/drawing/2014/main" id="{9542BEB6-9FC2-469F-AA62-661F2FAA3888}"/>
              </a:ext>
            </a:extLst>
          </p:cNvPr>
          <p:cNvSpPr txBox="1"/>
          <p:nvPr/>
        </p:nvSpPr>
        <p:spPr>
          <a:xfrm>
            <a:off x="2523786" y="1950006"/>
            <a:ext cx="333746" cy="369332"/>
          </a:xfrm>
          <a:prstGeom prst="rect">
            <a:avLst/>
          </a:prstGeom>
          <a:noFill/>
        </p:spPr>
        <p:txBody>
          <a:bodyPr wrap="none" rtlCol="0">
            <a:spAutoFit/>
          </a:bodyPr>
          <a:lstStyle/>
          <a:p>
            <a:r>
              <a:rPr lang="es-ES" dirty="0"/>
              <a:t>I</a:t>
            </a:r>
            <a:r>
              <a:rPr lang="es-ES" baseline="-25000" dirty="0"/>
              <a:t>2</a:t>
            </a:r>
          </a:p>
        </p:txBody>
      </p:sp>
      <p:cxnSp>
        <p:nvCxnSpPr>
          <p:cNvPr id="36" name="Conector recto de flecha 35">
            <a:extLst>
              <a:ext uri="{FF2B5EF4-FFF2-40B4-BE49-F238E27FC236}">
                <a16:creationId xmlns:a16="http://schemas.microsoft.com/office/drawing/2014/main" id="{BE135A0F-1C1C-4CA1-8981-F600D242E156}"/>
              </a:ext>
            </a:extLst>
          </p:cNvPr>
          <p:cNvCxnSpPr>
            <a:cxnSpLocks/>
          </p:cNvCxnSpPr>
          <p:nvPr/>
        </p:nvCxnSpPr>
        <p:spPr>
          <a:xfrm>
            <a:off x="2009775" y="1785937"/>
            <a:ext cx="3665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Rectángulo 14">
                <a:extLst>
                  <a:ext uri="{FF2B5EF4-FFF2-40B4-BE49-F238E27FC236}">
                    <a16:creationId xmlns:a16="http://schemas.microsoft.com/office/drawing/2014/main" id="{7522F2CE-83C6-47E3-9C13-458D8F7AE8A8}"/>
                  </a:ext>
                </a:extLst>
              </p:cNvPr>
              <p:cNvSpPr/>
              <p:nvPr/>
            </p:nvSpPr>
            <p:spPr>
              <a:xfrm>
                <a:off x="25400" y="4062314"/>
                <a:ext cx="8803051" cy="6455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i="1">
                              <a:latin typeface="Cambria Math" panose="02040503050406030204" pitchFamily="18" charset="0"/>
                            </a:rPr>
                            <m:t>𝑉</m:t>
                          </m:r>
                        </m:e>
                        <m:sub>
                          <m:r>
                            <a:rPr lang="es-ES" sz="1600" i="1">
                              <a:latin typeface="Cambria Math" panose="02040503050406030204" pitchFamily="18" charset="0"/>
                            </a:rPr>
                            <m:t>𝑖𝑛</m:t>
                          </m:r>
                        </m:sub>
                      </m:sSub>
                      <m:r>
                        <a:rPr lang="es-ES" sz="1600" i="1">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𝑅</m:t>
                          </m:r>
                        </m:e>
                        <m:sub>
                          <m:r>
                            <a:rPr lang="es-ES" sz="1600" i="1">
                              <a:latin typeface="Cambria Math" panose="02040503050406030204" pitchFamily="18" charset="0"/>
                            </a:rPr>
                            <m:t>1</m:t>
                          </m:r>
                        </m:sub>
                      </m:sSub>
                      <m:sSub>
                        <m:sSubPr>
                          <m:ctrlPr>
                            <a:rPr lang="es-ES" sz="1600" i="1">
                              <a:latin typeface="Cambria Math" panose="02040503050406030204" pitchFamily="18" charset="0"/>
                            </a:rPr>
                          </m:ctrlPr>
                        </m:sSubPr>
                        <m:e>
                          <m:r>
                            <a:rPr lang="es-ES" sz="1600" i="1">
                              <a:latin typeface="Cambria Math" panose="02040503050406030204" pitchFamily="18" charset="0"/>
                            </a:rPr>
                            <m:t>𝑖</m:t>
                          </m:r>
                        </m:e>
                        <m:sub>
                          <m:r>
                            <a:rPr lang="es-ES" sz="1600" i="1">
                              <a:latin typeface="Cambria Math" panose="02040503050406030204" pitchFamily="18" charset="0"/>
                            </a:rPr>
                            <m:t>1</m:t>
                          </m:r>
                        </m:sub>
                      </m:sSub>
                      <m:r>
                        <a:rPr lang="es-ES" sz="1600" i="1">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m:t>
                          </m:r>
                          <m:r>
                            <a:rPr lang="es-ES" sz="1600" i="1">
                              <a:latin typeface="Cambria Math" panose="02040503050406030204" pitchFamily="18" charset="0"/>
                            </a:rPr>
                            <m:t>𝑖</m:t>
                          </m:r>
                        </m:e>
                        <m:sub>
                          <m:r>
                            <a:rPr lang="es-ES" sz="1600" i="1">
                              <a:latin typeface="Cambria Math" panose="02040503050406030204" pitchFamily="18" charset="0"/>
                            </a:rPr>
                            <m:t>1</m:t>
                          </m:r>
                        </m:sub>
                      </m:sSub>
                      <m:r>
                        <a:rPr lang="es-ES" sz="1600" i="1">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𝑖</m:t>
                          </m:r>
                        </m:e>
                        <m:sub>
                          <m:r>
                            <a:rPr lang="es-ES" sz="1600" i="1">
                              <a:latin typeface="Cambria Math" panose="02040503050406030204" pitchFamily="18" charset="0"/>
                            </a:rPr>
                            <m:t>2</m:t>
                          </m:r>
                        </m:sub>
                      </m:sSub>
                      <m:r>
                        <a:rPr lang="es-ES" sz="1600" i="1">
                          <a:latin typeface="Cambria Math" panose="02040503050406030204" pitchFamily="18" charset="0"/>
                        </a:rPr>
                        <m:t>)</m:t>
                      </m:r>
                      <m:r>
                        <a:rPr lang="es-ES" sz="1600" b="0" i="1" smtClean="0">
                          <a:latin typeface="Cambria Math" panose="02040503050406030204" pitchFamily="18" charset="0"/>
                        </a:rPr>
                        <m:t>/</m:t>
                      </m:r>
                      <m:r>
                        <a:rPr lang="es-ES" sz="1600" i="1">
                          <a:latin typeface="Cambria Math" panose="02040503050406030204" pitchFamily="18" charset="0"/>
                        </a:rPr>
                        <m:t>(</m:t>
                      </m:r>
                      <m:r>
                        <a:rPr lang="es-ES" sz="1600" i="1" dirty="0">
                          <a:latin typeface="Cambria Math" panose="02040503050406030204" pitchFamily="18" charset="0"/>
                        </a:rPr>
                        <m:t>𝑗</m:t>
                      </m:r>
                      <m:r>
                        <a:rPr lang="es-ES" sz="1600" i="1" dirty="0">
                          <a:latin typeface="Cambria Math" panose="02040503050406030204" pitchFamily="18" charset="0"/>
                        </a:rPr>
                        <m:t>𝜔</m:t>
                      </m:r>
                      <m:sSub>
                        <m:sSubPr>
                          <m:ctrlPr>
                            <a:rPr lang="es-ES" sz="1600" i="1" dirty="0">
                              <a:latin typeface="Cambria Math" panose="02040503050406030204" pitchFamily="18" charset="0"/>
                            </a:rPr>
                          </m:ctrlPr>
                        </m:sSubPr>
                        <m:e>
                          <m:r>
                            <a:rPr lang="es-ES" sz="1600" i="1" dirty="0">
                              <a:latin typeface="Cambria Math" panose="02040503050406030204" pitchFamily="18" charset="0"/>
                            </a:rPr>
                            <m:t>𝐶</m:t>
                          </m:r>
                        </m:e>
                        <m:sub>
                          <m:r>
                            <a:rPr lang="es-ES" sz="1600" i="1" dirty="0">
                              <a:latin typeface="Cambria Math" panose="02040503050406030204" pitchFamily="18" charset="0"/>
                            </a:rPr>
                            <m:t>1</m:t>
                          </m:r>
                        </m:sub>
                      </m:sSub>
                      <m:r>
                        <a:rPr lang="es-ES" sz="1600" i="1">
                          <a:latin typeface="Cambria Math" panose="02040503050406030204" pitchFamily="18" charset="0"/>
                        </a:rPr>
                        <m:t>)</m:t>
                      </m:r>
                      <m:r>
                        <a:rPr lang="es-ES" sz="1600" b="0" i="1" smtClean="0">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𝑅</m:t>
                          </m:r>
                        </m:e>
                        <m:sub>
                          <m:r>
                            <a:rPr lang="es-ES" sz="1600" i="1">
                              <a:latin typeface="Cambria Math" panose="02040503050406030204" pitchFamily="18" charset="0"/>
                            </a:rPr>
                            <m:t>1</m:t>
                          </m:r>
                        </m:sub>
                      </m:sSub>
                      <m:sSub>
                        <m:sSubPr>
                          <m:ctrlPr>
                            <a:rPr lang="es-ES" sz="1600" i="1" dirty="0">
                              <a:latin typeface="Cambria Math" panose="02040503050406030204" pitchFamily="18" charset="0"/>
                            </a:rPr>
                          </m:ctrlPr>
                        </m:sSubPr>
                        <m:e>
                          <m:r>
                            <a:rPr lang="es-ES" sz="1600" i="1" dirty="0">
                              <a:latin typeface="Cambria Math" panose="02040503050406030204" pitchFamily="18" charset="0"/>
                            </a:rPr>
                            <m:t>𝑖</m:t>
                          </m:r>
                        </m:e>
                        <m:sub>
                          <m:r>
                            <a:rPr lang="es-ES" sz="1600" i="1" dirty="0">
                              <a:latin typeface="Cambria Math" panose="02040503050406030204" pitchFamily="18" charset="0"/>
                            </a:rPr>
                            <m:t>2</m:t>
                          </m:r>
                        </m:sub>
                      </m:sSub>
                      <m:d>
                        <m:dPr>
                          <m:ctrlPr>
                            <a:rPr lang="es-ES" sz="1600" i="1" dirty="0" smtClean="0">
                              <a:latin typeface="Cambria Math" panose="02040503050406030204" pitchFamily="18" charset="0"/>
                            </a:rPr>
                          </m:ctrlPr>
                        </m:dPr>
                        <m:e>
                          <m:sSub>
                            <m:sSubPr>
                              <m:ctrlPr>
                                <a:rPr lang="es-ES" sz="1600" i="1" dirty="0">
                                  <a:latin typeface="Cambria Math" panose="02040503050406030204" pitchFamily="18" charset="0"/>
                                </a:rPr>
                              </m:ctrlPr>
                            </m:sSubPr>
                            <m:e>
                              <m:r>
                                <a:rPr lang="es-ES" sz="1600" i="1" dirty="0">
                                  <a:latin typeface="Cambria Math" panose="02040503050406030204" pitchFamily="18" charset="0"/>
                                </a:rPr>
                                <m:t>𝑅</m:t>
                              </m:r>
                            </m:e>
                            <m:sub>
                              <m:r>
                                <a:rPr lang="es-ES" sz="1600" i="1" dirty="0">
                                  <a:latin typeface="Cambria Math" panose="02040503050406030204" pitchFamily="18" charset="0"/>
                                </a:rPr>
                                <m:t>2</m:t>
                              </m:r>
                            </m:sub>
                          </m:sSub>
                          <m:r>
                            <a:rPr lang="es-ES" sz="1600" i="1" dirty="0">
                              <a:latin typeface="Cambria Math" panose="02040503050406030204" pitchFamily="18" charset="0"/>
                            </a:rPr>
                            <m:t>+</m:t>
                          </m:r>
                          <m:f>
                            <m:fPr>
                              <m:ctrlPr>
                                <a:rPr lang="es-ES" sz="1600" i="1" dirty="0">
                                  <a:latin typeface="Cambria Math" panose="02040503050406030204" pitchFamily="18" charset="0"/>
                                </a:rPr>
                              </m:ctrlPr>
                            </m:fPr>
                            <m:num>
                              <m:r>
                                <a:rPr lang="es-ES" sz="1600" i="1" dirty="0">
                                  <a:latin typeface="Cambria Math" panose="02040503050406030204" pitchFamily="18" charset="0"/>
                                </a:rPr>
                                <m:t>1</m:t>
                              </m:r>
                            </m:num>
                            <m:den>
                              <m:r>
                                <a:rPr lang="es-ES" sz="1600" i="1" dirty="0">
                                  <a:latin typeface="Cambria Math" panose="02040503050406030204" pitchFamily="18" charset="0"/>
                                </a:rPr>
                                <m:t>𝑗</m:t>
                              </m:r>
                              <m:r>
                                <a:rPr lang="es-ES" sz="1600" i="1" dirty="0">
                                  <a:latin typeface="Cambria Math" panose="02040503050406030204" pitchFamily="18" charset="0"/>
                                  <a:ea typeface="Cambria Math" panose="02040503050406030204" pitchFamily="18" charset="0"/>
                                </a:rPr>
                                <m:t>𝜔</m:t>
                              </m:r>
                              <m:sSub>
                                <m:sSubPr>
                                  <m:ctrlPr>
                                    <a:rPr lang="es-ES" sz="1600" i="1" dirty="0">
                                      <a:latin typeface="Cambria Math" panose="02040503050406030204" pitchFamily="18" charset="0"/>
                                    </a:rPr>
                                  </m:ctrlPr>
                                </m:sSubPr>
                                <m:e>
                                  <m:r>
                                    <a:rPr lang="es-ES" sz="1600" i="1" dirty="0">
                                      <a:latin typeface="Cambria Math" panose="02040503050406030204" pitchFamily="18" charset="0"/>
                                    </a:rPr>
                                    <m:t>𝐶</m:t>
                                  </m:r>
                                </m:e>
                                <m:sub>
                                  <m:r>
                                    <a:rPr lang="es-ES" sz="1600" i="1" dirty="0">
                                      <a:latin typeface="Cambria Math" panose="02040503050406030204" pitchFamily="18" charset="0"/>
                                    </a:rPr>
                                    <m:t>2</m:t>
                                  </m:r>
                                </m:sub>
                              </m:sSub>
                            </m:den>
                          </m:f>
                          <m:r>
                            <a:rPr lang="es-ES" sz="1600" i="1" dirty="0">
                              <a:latin typeface="Cambria Math" panose="02040503050406030204" pitchFamily="18" charset="0"/>
                            </a:rPr>
                            <m:t>+</m:t>
                          </m:r>
                          <m:f>
                            <m:fPr>
                              <m:ctrlPr>
                                <a:rPr lang="es-ES" sz="1600" i="1" dirty="0">
                                  <a:latin typeface="Cambria Math" panose="02040503050406030204" pitchFamily="18" charset="0"/>
                                </a:rPr>
                              </m:ctrlPr>
                            </m:fPr>
                            <m:num>
                              <m:r>
                                <a:rPr lang="es-ES" sz="1600" i="1" dirty="0">
                                  <a:latin typeface="Cambria Math" panose="02040503050406030204" pitchFamily="18" charset="0"/>
                                </a:rPr>
                                <m:t>1</m:t>
                              </m:r>
                            </m:num>
                            <m:den>
                              <m:r>
                                <a:rPr lang="es-ES" sz="1600" i="1" dirty="0">
                                  <a:latin typeface="Cambria Math" panose="02040503050406030204" pitchFamily="18" charset="0"/>
                                </a:rPr>
                                <m:t>𝑗</m:t>
                              </m:r>
                              <m:r>
                                <a:rPr lang="es-ES" sz="1600" i="1" dirty="0">
                                  <a:latin typeface="Cambria Math" panose="02040503050406030204" pitchFamily="18" charset="0"/>
                                  <a:ea typeface="Cambria Math" panose="02040503050406030204" pitchFamily="18" charset="0"/>
                                </a:rPr>
                                <m:t>𝜔</m:t>
                              </m:r>
                              <m:sSub>
                                <m:sSubPr>
                                  <m:ctrlPr>
                                    <a:rPr lang="es-ES" sz="1600" i="1" dirty="0">
                                      <a:latin typeface="Cambria Math" panose="02040503050406030204" pitchFamily="18" charset="0"/>
                                    </a:rPr>
                                  </m:ctrlPr>
                                </m:sSubPr>
                                <m:e>
                                  <m:r>
                                    <a:rPr lang="es-ES" sz="1600" i="1" dirty="0">
                                      <a:latin typeface="Cambria Math" panose="02040503050406030204" pitchFamily="18" charset="0"/>
                                    </a:rPr>
                                    <m:t>𝐶</m:t>
                                  </m:r>
                                </m:e>
                                <m:sub>
                                  <m:r>
                                    <a:rPr lang="es-ES" sz="1600" i="1" dirty="0">
                                      <a:latin typeface="Cambria Math" panose="02040503050406030204" pitchFamily="18" charset="0"/>
                                    </a:rPr>
                                    <m:t>1</m:t>
                                  </m:r>
                                </m:sub>
                              </m:sSub>
                            </m:den>
                          </m:f>
                        </m:e>
                      </m:d>
                      <m:r>
                        <a:rPr lang="es-ES" sz="1600" i="1" dirty="0">
                          <a:latin typeface="Cambria Math" panose="02040503050406030204" pitchFamily="18" charset="0"/>
                        </a:rPr>
                        <m:t>𝑗</m:t>
                      </m:r>
                      <m:r>
                        <a:rPr lang="es-ES" sz="1600" i="1" dirty="0">
                          <a:latin typeface="Cambria Math" panose="02040503050406030204" pitchFamily="18" charset="0"/>
                          <a:ea typeface="Cambria Math" panose="02040503050406030204" pitchFamily="18" charset="0"/>
                        </a:rPr>
                        <m:t>𝜔</m:t>
                      </m:r>
                      <m:sSub>
                        <m:sSubPr>
                          <m:ctrlPr>
                            <a:rPr lang="es-ES" sz="1600" i="1" dirty="0">
                              <a:latin typeface="Cambria Math" panose="02040503050406030204" pitchFamily="18" charset="0"/>
                            </a:rPr>
                          </m:ctrlPr>
                        </m:sSubPr>
                        <m:e>
                          <m:r>
                            <a:rPr lang="es-ES" sz="1600" i="1" dirty="0">
                              <a:latin typeface="Cambria Math" panose="02040503050406030204" pitchFamily="18" charset="0"/>
                            </a:rPr>
                            <m:t>𝐶</m:t>
                          </m:r>
                        </m:e>
                        <m:sub>
                          <m:r>
                            <a:rPr lang="es-ES" sz="1600" i="1" dirty="0">
                              <a:latin typeface="Cambria Math" panose="02040503050406030204" pitchFamily="18" charset="0"/>
                            </a:rPr>
                            <m:t>1</m:t>
                          </m:r>
                        </m:sub>
                      </m:sSub>
                      <m:r>
                        <a:rPr lang="es-ES" sz="1600" b="0" i="1" dirty="0" smtClean="0">
                          <a:latin typeface="Cambria Math" panose="02040503050406030204" pitchFamily="18" charset="0"/>
                        </a:rPr>
                        <m:t>+</m:t>
                      </m:r>
                      <m:sSub>
                        <m:sSubPr>
                          <m:ctrlPr>
                            <a:rPr lang="es-ES" sz="1600" i="1" dirty="0">
                              <a:latin typeface="Cambria Math" panose="02040503050406030204" pitchFamily="18" charset="0"/>
                            </a:rPr>
                          </m:ctrlPr>
                        </m:sSubPr>
                        <m:e>
                          <m:r>
                            <a:rPr lang="es-ES" sz="1600" i="1" dirty="0">
                              <a:latin typeface="Cambria Math" panose="02040503050406030204" pitchFamily="18" charset="0"/>
                            </a:rPr>
                            <m:t>𝑖</m:t>
                          </m:r>
                        </m:e>
                        <m:sub>
                          <m:r>
                            <a:rPr lang="es-ES" sz="1600" i="1" dirty="0">
                              <a:latin typeface="Cambria Math" panose="02040503050406030204" pitchFamily="18" charset="0"/>
                            </a:rPr>
                            <m:t>2</m:t>
                          </m:r>
                        </m:sub>
                      </m:sSub>
                      <m:d>
                        <m:dPr>
                          <m:ctrlPr>
                            <a:rPr lang="es-ES" sz="1600" i="1" dirty="0" smtClean="0">
                              <a:latin typeface="Cambria Math" panose="02040503050406030204" pitchFamily="18" charset="0"/>
                            </a:rPr>
                          </m:ctrlPr>
                        </m:dPr>
                        <m:e>
                          <m:sSub>
                            <m:sSubPr>
                              <m:ctrlPr>
                                <a:rPr lang="es-ES" sz="1600" i="1" dirty="0">
                                  <a:latin typeface="Cambria Math" panose="02040503050406030204" pitchFamily="18" charset="0"/>
                                </a:rPr>
                              </m:ctrlPr>
                            </m:sSubPr>
                            <m:e>
                              <m:r>
                                <a:rPr lang="es-ES" sz="1600" i="1" dirty="0">
                                  <a:latin typeface="Cambria Math" panose="02040503050406030204" pitchFamily="18" charset="0"/>
                                </a:rPr>
                                <m:t>𝑅</m:t>
                              </m:r>
                            </m:e>
                            <m:sub>
                              <m:r>
                                <a:rPr lang="es-ES" sz="1600" i="1" dirty="0">
                                  <a:latin typeface="Cambria Math" panose="02040503050406030204" pitchFamily="18" charset="0"/>
                                </a:rPr>
                                <m:t>2</m:t>
                              </m:r>
                            </m:sub>
                          </m:sSub>
                          <m:r>
                            <a:rPr lang="es-ES" sz="1600" i="1" dirty="0">
                              <a:latin typeface="Cambria Math" panose="02040503050406030204" pitchFamily="18" charset="0"/>
                            </a:rPr>
                            <m:t>+</m:t>
                          </m:r>
                          <m:f>
                            <m:fPr>
                              <m:ctrlPr>
                                <a:rPr lang="es-ES" sz="1600" i="1" dirty="0">
                                  <a:latin typeface="Cambria Math" panose="02040503050406030204" pitchFamily="18" charset="0"/>
                                </a:rPr>
                              </m:ctrlPr>
                            </m:fPr>
                            <m:num>
                              <m:r>
                                <a:rPr lang="es-ES" sz="1600" i="1" dirty="0">
                                  <a:latin typeface="Cambria Math" panose="02040503050406030204" pitchFamily="18" charset="0"/>
                                </a:rPr>
                                <m:t>1</m:t>
                              </m:r>
                            </m:num>
                            <m:den>
                              <m:r>
                                <a:rPr lang="es-ES" sz="1600" i="1" dirty="0">
                                  <a:latin typeface="Cambria Math" panose="02040503050406030204" pitchFamily="18" charset="0"/>
                                </a:rPr>
                                <m:t>𝑗</m:t>
                              </m:r>
                              <m:r>
                                <a:rPr lang="es-ES" sz="1600" i="1" dirty="0">
                                  <a:latin typeface="Cambria Math" panose="02040503050406030204" pitchFamily="18" charset="0"/>
                                  <a:ea typeface="Cambria Math" panose="02040503050406030204" pitchFamily="18" charset="0"/>
                                </a:rPr>
                                <m:t>𝜔</m:t>
                              </m:r>
                              <m:sSub>
                                <m:sSubPr>
                                  <m:ctrlPr>
                                    <a:rPr lang="es-ES" sz="1600" i="1" dirty="0">
                                      <a:latin typeface="Cambria Math" panose="02040503050406030204" pitchFamily="18" charset="0"/>
                                    </a:rPr>
                                  </m:ctrlPr>
                                </m:sSubPr>
                                <m:e>
                                  <m:r>
                                    <a:rPr lang="es-ES" sz="1600" i="1" dirty="0">
                                      <a:latin typeface="Cambria Math" panose="02040503050406030204" pitchFamily="18" charset="0"/>
                                    </a:rPr>
                                    <m:t>𝐶</m:t>
                                  </m:r>
                                </m:e>
                                <m:sub>
                                  <m:r>
                                    <a:rPr lang="es-ES" sz="1600" i="1" dirty="0">
                                      <a:latin typeface="Cambria Math" panose="02040503050406030204" pitchFamily="18" charset="0"/>
                                    </a:rPr>
                                    <m:t>2</m:t>
                                  </m:r>
                                </m:sub>
                              </m:sSub>
                            </m:den>
                          </m:f>
                          <m:r>
                            <a:rPr lang="es-ES" sz="1600" i="1" dirty="0">
                              <a:latin typeface="Cambria Math" panose="02040503050406030204" pitchFamily="18" charset="0"/>
                            </a:rPr>
                            <m:t>+</m:t>
                          </m:r>
                          <m:f>
                            <m:fPr>
                              <m:ctrlPr>
                                <a:rPr lang="es-ES" sz="1600" i="1" dirty="0">
                                  <a:latin typeface="Cambria Math" panose="02040503050406030204" pitchFamily="18" charset="0"/>
                                </a:rPr>
                              </m:ctrlPr>
                            </m:fPr>
                            <m:num>
                              <m:r>
                                <a:rPr lang="es-ES" sz="1600" i="1" dirty="0">
                                  <a:latin typeface="Cambria Math" panose="02040503050406030204" pitchFamily="18" charset="0"/>
                                </a:rPr>
                                <m:t>1</m:t>
                              </m:r>
                            </m:num>
                            <m:den>
                              <m:r>
                                <a:rPr lang="es-ES" sz="1600" i="1" dirty="0">
                                  <a:latin typeface="Cambria Math" panose="02040503050406030204" pitchFamily="18" charset="0"/>
                                </a:rPr>
                                <m:t>𝑗</m:t>
                              </m:r>
                              <m:r>
                                <a:rPr lang="es-ES" sz="1600" i="1" dirty="0">
                                  <a:latin typeface="Cambria Math" panose="02040503050406030204" pitchFamily="18" charset="0"/>
                                  <a:ea typeface="Cambria Math" panose="02040503050406030204" pitchFamily="18" charset="0"/>
                                </a:rPr>
                                <m:t>𝜔</m:t>
                              </m:r>
                              <m:sSub>
                                <m:sSubPr>
                                  <m:ctrlPr>
                                    <a:rPr lang="es-ES" sz="1600" i="1" dirty="0">
                                      <a:latin typeface="Cambria Math" panose="02040503050406030204" pitchFamily="18" charset="0"/>
                                    </a:rPr>
                                  </m:ctrlPr>
                                </m:sSubPr>
                                <m:e>
                                  <m:r>
                                    <a:rPr lang="es-ES" sz="1600" i="1" dirty="0">
                                      <a:latin typeface="Cambria Math" panose="02040503050406030204" pitchFamily="18" charset="0"/>
                                    </a:rPr>
                                    <m:t>𝐶</m:t>
                                  </m:r>
                                </m:e>
                                <m:sub>
                                  <m:r>
                                    <a:rPr lang="es-ES" sz="1600" i="1" dirty="0">
                                      <a:latin typeface="Cambria Math" panose="02040503050406030204" pitchFamily="18" charset="0"/>
                                    </a:rPr>
                                    <m:t>1</m:t>
                                  </m:r>
                                </m:sub>
                              </m:sSub>
                            </m:den>
                          </m:f>
                        </m:e>
                      </m:d>
                      <m:r>
                        <a:rPr lang="es-ES" sz="1600" b="0" i="1" dirty="0" smtClean="0">
                          <a:latin typeface="Cambria Math" panose="02040503050406030204" pitchFamily="18" charset="0"/>
                        </a:rPr>
                        <m:t>−</m:t>
                      </m:r>
                      <m:f>
                        <m:fPr>
                          <m:ctrlPr>
                            <a:rPr lang="es-ES" sz="1600" i="1" dirty="0">
                              <a:latin typeface="Cambria Math" panose="02040503050406030204" pitchFamily="18" charset="0"/>
                            </a:rPr>
                          </m:ctrlPr>
                        </m:fPr>
                        <m:num>
                          <m:sSub>
                            <m:sSubPr>
                              <m:ctrlPr>
                                <a:rPr lang="es-ES" sz="1600" i="1">
                                  <a:latin typeface="Cambria Math" panose="02040503050406030204" pitchFamily="18" charset="0"/>
                                </a:rPr>
                              </m:ctrlPr>
                            </m:sSubPr>
                            <m:e>
                              <m:r>
                                <a:rPr lang="es-ES" sz="1600" i="1">
                                  <a:latin typeface="Cambria Math" panose="02040503050406030204" pitchFamily="18" charset="0"/>
                                </a:rPr>
                                <m:t>𝑖</m:t>
                              </m:r>
                            </m:e>
                            <m:sub>
                              <m:r>
                                <a:rPr lang="es-ES" sz="1600" i="1">
                                  <a:latin typeface="Cambria Math" panose="02040503050406030204" pitchFamily="18" charset="0"/>
                                </a:rPr>
                                <m:t>2</m:t>
                              </m:r>
                            </m:sub>
                          </m:sSub>
                        </m:num>
                        <m:den>
                          <m:r>
                            <a:rPr lang="es-ES" sz="1600" i="1" dirty="0">
                              <a:latin typeface="Cambria Math" panose="02040503050406030204" pitchFamily="18" charset="0"/>
                            </a:rPr>
                            <m:t>𝑗</m:t>
                          </m:r>
                          <m:r>
                            <a:rPr lang="es-ES" sz="1600" i="1" dirty="0">
                              <a:latin typeface="Cambria Math" panose="02040503050406030204" pitchFamily="18" charset="0"/>
                              <a:ea typeface="Cambria Math" panose="02040503050406030204" pitchFamily="18" charset="0"/>
                            </a:rPr>
                            <m:t>𝜔</m:t>
                          </m:r>
                          <m:sSub>
                            <m:sSubPr>
                              <m:ctrlPr>
                                <a:rPr lang="es-ES" sz="1600" i="1" dirty="0">
                                  <a:latin typeface="Cambria Math" panose="02040503050406030204" pitchFamily="18" charset="0"/>
                                </a:rPr>
                              </m:ctrlPr>
                            </m:sSubPr>
                            <m:e>
                              <m:r>
                                <a:rPr lang="es-ES" sz="1600" i="1" dirty="0">
                                  <a:latin typeface="Cambria Math" panose="02040503050406030204" pitchFamily="18" charset="0"/>
                                </a:rPr>
                                <m:t>𝐶</m:t>
                              </m:r>
                            </m:e>
                            <m:sub>
                              <m:r>
                                <a:rPr lang="es-ES" sz="1600" b="0" i="1" dirty="0" smtClean="0">
                                  <a:latin typeface="Cambria Math" panose="02040503050406030204" pitchFamily="18" charset="0"/>
                                </a:rPr>
                                <m:t>1</m:t>
                              </m:r>
                            </m:sub>
                          </m:sSub>
                        </m:den>
                      </m:f>
                      <m:r>
                        <a:rPr lang="es-ES" sz="1600" b="0" i="1" dirty="0" smtClean="0">
                          <a:latin typeface="Cambria Math" panose="02040503050406030204" pitchFamily="18" charset="0"/>
                        </a:rPr>
                        <m:t>→</m:t>
                      </m:r>
                    </m:oMath>
                  </m:oMathPara>
                </a14:m>
                <a:endParaRPr lang="es-ES" sz="1600" dirty="0"/>
              </a:p>
            </p:txBody>
          </p:sp>
        </mc:Choice>
        <mc:Fallback xmlns="">
          <p:sp>
            <p:nvSpPr>
              <p:cNvPr id="15" name="Rectángulo 14">
                <a:extLst>
                  <a:ext uri="{FF2B5EF4-FFF2-40B4-BE49-F238E27FC236}">
                    <a16:creationId xmlns:a16="http://schemas.microsoft.com/office/drawing/2014/main" id="{7522F2CE-83C6-47E3-9C13-458D8F7AE8A8}"/>
                  </a:ext>
                </a:extLst>
              </p:cNvPr>
              <p:cNvSpPr>
                <a:spLocks noRot="1" noChangeAspect="1" noMove="1" noResize="1" noEditPoints="1" noAdjustHandles="1" noChangeArrowheads="1" noChangeShapeType="1" noTextEdit="1"/>
              </p:cNvSpPr>
              <p:nvPr/>
            </p:nvSpPr>
            <p:spPr>
              <a:xfrm>
                <a:off x="25400" y="4062314"/>
                <a:ext cx="8803051" cy="645561"/>
              </a:xfrm>
              <a:prstGeom prst="rect">
                <a:avLst/>
              </a:prstGeom>
              <a:blipFill>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9" name="CuadroTexto 38">
                <a:extLst>
                  <a:ext uri="{FF2B5EF4-FFF2-40B4-BE49-F238E27FC236}">
                    <a16:creationId xmlns:a16="http://schemas.microsoft.com/office/drawing/2014/main" id="{AB3B84B6-41DA-4971-85C3-1911936EB46F}"/>
                  </a:ext>
                </a:extLst>
              </p:cNvPr>
              <p:cNvSpPr txBox="1"/>
              <p:nvPr/>
            </p:nvSpPr>
            <p:spPr>
              <a:xfrm>
                <a:off x="96553" y="4660491"/>
                <a:ext cx="6423490" cy="14700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𝑖</m:t>
                          </m:r>
                        </m:e>
                        <m:sub>
                          <m:r>
                            <a:rPr lang="es-ES" b="0" i="1" smtClean="0">
                              <a:latin typeface="Cambria Math" panose="02040503050406030204" pitchFamily="18" charset="0"/>
                            </a:rPr>
                            <m:t>2</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𝑖𝑛</m:t>
                          </m:r>
                        </m:sub>
                      </m:sSub>
                      <m:sSup>
                        <m:sSupPr>
                          <m:ctrlPr>
                            <a:rPr lang="es-ES" i="1" smtClean="0">
                              <a:latin typeface="Cambria Math" panose="02040503050406030204" pitchFamily="18" charset="0"/>
                            </a:rPr>
                          </m:ctrlPr>
                        </m:sSupPr>
                        <m:e>
                          <m:d>
                            <m:dPr>
                              <m:ctrlPr>
                                <a:rPr lang="es-ES" i="1">
                                  <a:latin typeface="Cambria Math" panose="02040503050406030204" pitchFamily="18" charset="0"/>
                                </a:rPr>
                              </m:ctrlPr>
                            </m:dPr>
                            <m:e>
                              <m:sSub>
                                <m:sSubPr>
                                  <m:ctrlPr>
                                    <a:rPr lang="es-ES" i="1">
                                      <a:latin typeface="Cambria Math" panose="02040503050406030204" pitchFamily="18" charset="0"/>
                                    </a:rPr>
                                  </m:ctrlPr>
                                </m:sSubPr>
                                <m:e>
                                  <m:r>
                                    <a:rPr lang="es-ES" i="1">
                                      <a:latin typeface="Cambria Math" panose="02040503050406030204" pitchFamily="18" charset="0"/>
                                    </a:rPr>
                                    <m:t>𝑗𝑅</m:t>
                                  </m:r>
                                </m:e>
                                <m:sub>
                                  <m:r>
                                    <a:rPr lang="es-ES" i="1">
                                      <a:latin typeface="Cambria Math" panose="02040503050406030204" pitchFamily="18" charset="0"/>
                                    </a:rPr>
                                    <m:t>1</m:t>
                                  </m:r>
                                </m:sub>
                              </m:sSub>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2</m:t>
                                  </m:r>
                                </m:sub>
                              </m:sSub>
                              <m:r>
                                <a:rPr lang="es-ES" i="1" dirty="0">
                                  <a:latin typeface="Cambria Math" panose="02040503050406030204" pitchFamily="18" charset="0"/>
                                  <a:ea typeface="Cambria Math" panose="02040503050406030204" pitchFamily="18" charset="0"/>
                                </a:rPr>
                                <m:t>𝜔</m:t>
                              </m:r>
                              <m:sSub>
                                <m:sSubPr>
                                  <m:ctrlPr>
                                    <a:rPr lang="es-ES" i="1">
                                      <a:latin typeface="Cambria Math" panose="02040503050406030204" pitchFamily="18" charset="0"/>
                                    </a:rPr>
                                  </m:ctrlPr>
                                </m:sSubPr>
                                <m:e>
                                  <m:r>
                                    <a:rPr lang="es-ES" i="1">
                                      <a:latin typeface="Cambria Math" panose="02040503050406030204" pitchFamily="18" charset="0"/>
                                    </a:rPr>
                                    <m:t>𝐶</m:t>
                                  </m:r>
                                </m:e>
                                <m:sub>
                                  <m:r>
                                    <a:rPr lang="es-ES" i="1">
                                      <a:latin typeface="Cambria Math" panose="02040503050406030204" pitchFamily="18" charset="0"/>
                                    </a:rPr>
                                    <m:t>1</m:t>
                                  </m:r>
                                </m:sub>
                              </m:sSub>
                              <m:r>
                                <a:rPr lang="es-ES" i="1">
                                  <a:latin typeface="Cambria Math" panose="02040503050406030204" pitchFamily="18" charset="0"/>
                                </a:rPr>
                                <m:t>+</m:t>
                              </m:r>
                              <m:f>
                                <m:fPr>
                                  <m:ctrlPr>
                                    <a:rPr lang="es-ES" i="1">
                                      <a:latin typeface="Cambria Math" panose="02040503050406030204" pitchFamily="18" charset="0"/>
                                    </a:rPr>
                                  </m:ctrlPr>
                                </m:fPr>
                                <m:num>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1</m:t>
                                      </m:r>
                                    </m:sub>
                                  </m:sSub>
                                  <m:sSub>
                                    <m:sSubPr>
                                      <m:ctrlPr>
                                        <a:rPr lang="es-ES" i="1">
                                          <a:latin typeface="Cambria Math" panose="02040503050406030204" pitchFamily="18" charset="0"/>
                                        </a:rPr>
                                      </m:ctrlPr>
                                    </m:sSubPr>
                                    <m:e>
                                      <m:r>
                                        <a:rPr lang="es-ES" i="1">
                                          <a:latin typeface="Cambria Math" panose="02040503050406030204" pitchFamily="18" charset="0"/>
                                        </a:rPr>
                                        <m:t>𝐶</m:t>
                                      </m:r>
                                    </m:e>
                                    <m:sub>
                                      <m:r>
                                        <a:rPr lang="es-ES" i="1">
                                          <a:latin typeface="Cambria Math" panose="02040503050406030204" pitchFamily="18" charset="0"/>
                                        </a:rPr>
                                        <m:t>1</m:t>
                                      </m:r>
                                    </m:sub>
                                  </m:sSub>
                                </m:num>
                                <m:den>
                                  <m:sSub>
                                    <m:sSubPr>
                                      <m:ctrlPr>
                                        <a:rPr lang="es-ES" i="1">
                                          <a:latin typeface="Cambria Math" panose="02040503050406030204" pitchFamily="18" charset="0"/>
                                        </a:rPr>
                                      </m:ctrlPr>
                                    </m:sSubPr>
                                    <m:e>
                                      <m:r>
                                        <a:rPr lang="es-ES" i="1">
                                          <a:latin typeface="Cambria Math" panose="02040503050406030204" pitchFamily="18" charset="0"/>
                                        </a:rPr>
                                        <m:t>𝐶</m:t>
                                      </m:r>
                                    </m:e>
                                    <m:sub>
                                      <m:r>
                                        <a:rPr lang="es-ES" i="1">
                                          <a:latin typeface="Cambria Math" panose="02040503050406030204" pitchFamily="18" charset="0"/>
                                        </a:rPr>
                                        <m:t>2</m:t>
                                      </m:r>
                                    </m:sub>
                                  </m:sSub>
                                </m:den>
                              </m:f>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2</m:t>
                                  </m:r>
                                </m:sub>
                              </m:sSub>
                              <m:r>
                                <a:rPr lang="es-ES" i="1">
                                  <a:latin typeface="Cambria Math" panose="02040503050406030204" pitchFamily="18" charset="0"/>
                                </a:rPr>
                                <m:t>+</m:t>
                              </m:r>
                              <m:f>
                                <m:fPr>
                                  <m:ctrlPr>
                                    <a:rPr lang="es-ES" i="1" dirty="0">
                                      <a:latin typeface="Cambria Math" panose="02040503050406030204" pitchFamily="18" charset="0"/>
                                    </a:rPr>
                                  </m:ctrlPr>
                                </m:fPr>
                                <m:num>
                                  <m:r>
                                    <a:rPr lang="es-ES" i="1" dirty="0">
                                      <a:latin typeface="Cambria Math" panose="02040503050406030204" pitchFamily="18" charset="0"/>
                                    </a:rPr>
                                    <m:t>1</m:t>
                                  </m:r>
                                </m:num>
                                <m:den>
                                  <m:r>
                                    <a:rPr lang="es-ES" i="1" dirty="0">
                                      <a:latin typeface="Cambria Math" panose="02040503050406030204" pitchFamily="18" charset="0"/>
                                    </a:rPr>
                                    <m:t>𝑗</m:t>
                                  </m:r>
                                  <m:r>
                                    <a:rPr lang="es-ES" i="1" dirty="0">
                                      <a:latin typeface="Cambria Math" panose="02040503050406030204" pitchFamily="18" charset="0"/>
                                      <a:ea typeface="Cambria Math" panose="02040503050406030204" pitchFamily="18" charset="0"/>
                                    </a:rPr>
                                    <m:t>𝜔</m:t>
                                  </m:r>
                                  <m:sSub>
                                    <m:sSubPr>
                                      <m:ctrlPr>
                                        <a:rPr lang="es-ES" i="1" dirty="0">
                                          <a:latin typeface="Cambria Math" panose="02040503050406030204" pitchFamily="18" charset="0"/>
                                        </a:rPr>
                                      </m:ctrlPr>
                                    </m:sSubPr>
                                    <m:e>
                                      <m:r>
                                        <a:rPr lang="es-ES" i="1" dirty="0">
                                          <a:latin typeface="Cambria Math" panose="02040503050406030204" pitchFamily="18" charset="0"/>
                                        </a:rPr>
                                        <m:t>𝐶</m:t>
                                      </m:r>
                                    </m:e>
                                    <m:sub>
                                      <m:r>
                                        <a:rPr lang="es-ES" i="1" dirty="0">
                                          <a:latin typeface="Cambria Math" panose="02040503050406030204" pitchFamily="18" charset="0"/>
                                        </a:rPr>
                                        <m:t>2</m:t>
                                      </m:r>
                                    </m:sub>
                                  </m:sSub>
                                </m:den>
                              </m:f>
                              <m:r>
                                <a:rPr lang="es-ES" i="1" dirty="0">
                                  <a:latin typeface="Cambria Math" panose="02040503050406030204" pitchFamily="18" charset="0"/>
                                </a:rPr>
                                <m:t>+</m:t>
                              </m:r>
                              <m:f>
                                <m:fPr>
                                  <m:ctrlPr>
                                    <a:rPr lang="es-ES" i="1" dirty="0">
                                      <a:latin typeface="Cambria Math" panose="02040503050406030204" pitchFamily="18" charset="0"/>
                                    </a:rPr>
                                  </m:ctrlPr>
                                </m:fPr>
                                <m:num>
                                  <m:r>
                                    <a:rPr lang="es-ES" i="1" dirty="0">
                                      <a:latin typeface="Cambria Math" panose="02040503050406030204" pitchFamily="18" charset="0"/>
                                    </a:rPr>
                                    <m:t>1</m:t>
                                  </m:r>
                                </m:num>
                                <m:den>
                                  <m:r>
                                    <a:rPr lang="es-ES" i="1" dirty="0">
                                      <a:latin typeface="Cambria Math" panose="02040503050406030204" pitchFamily="18" charset="0"/>
                                    </a:rPr>
                                    <m:t>𝑗</m:t>
                                  </m:r>
                                  <m:r>
                                    <a:rPr lang="es-ES" i="1" dirty="0">
                                      <a:latin typeface="Cambria Math" panose="02040503050406030204" pitchFamily="18" charset="0"/>
                                      <a:ea typeface="Cambria Math" panose="02040503050406030204" pitchFamily="18" charset="0"/>
                                    </a:rPr>
                                    <m:t>𝜔</m:t>
                                  </m:r>
                                  <m:sSub>
                                    <m:sSubPr>
                                      <m:ctrlPr>
                                        <a:rPr lang="es-ES" i="1" dirty="0">
                                          <a:latin typeface="Cambria Math" panose="02040503050406030204" pitchFamily="18" charset="0"/>
                                        </a:rPr>
                                      </m:ctrlPr>
                                    </m:sSubPr>
                                    <m:e>
                                      <m:r>
                                        <a:rPr lang="es-ES" i="1" dirty="0">
                                          <a:latin typeface="Cambria Math" panose="02040503050406030204" pitchFamily="18" charset="0"/>
                                        </a:rPr>
                                        <m:t>𝐶</m:t>
                                      </m:r>
                                    </m:e>
                                    <m:sub>
                                      <m:r>
                                        <a:rPr lang="es-ES" i="1" dirty="0">
                                          <a:latin typeface="Cambria Math" panose="02040503050406030204" pitchFamily="18" charset="0"/>
                                        </a:rPr>
                                        <m:t>1</m:t>
                                      </m:r>
                                    </m:sub>
                                  </m:sSub>
                                </m:den>
                              </m:f>
                              <m:r>
                                <a:rPr lang="es-ES" i="1" dirty="0">
                                  <a:latin typeface="Cambria Math" panose="02040503050406030204" pitchFamily="18" charset="0"/>
                                </a:rPr>
                                <m:t>−</m:t>
                              </m:r>
                              <m:f>
                                <m:fPr>
                                  <m:ctrlPr>
                                    <a:rPr lang="es-ES" i="1" dirty="0">
                                      <a:latin typeface="Cambria Math" panose="02040503050406030204" pitchFamily="18" charset="0"/>
                                    </a:rPr>
                                  </m:ctrlPr>
                                </m:fPr>
                                <m:num>
                                  <m:r>
                                    <a:rPr lang="es-ES" i="1" dirty="0">
                                      <a:latin typeface="Cambria Math" panose="02040503050406030204" pitchFamily="18" charset="0"/>
                                    </a:rPr>
                                    <m:t>1</m:t>
                                  </m:r>
                                </m:num>
                                <m:den>
                                  <m:r>
                                    <a:rPr lang="es-ES" i="1" dirty="0">
                                      <a:latin typeface="Cambria Math" panose="02040503050406030204" pitchFamily="18" charset="0"/>
                                    </a:rPr>
                                    <m:t>𝑗</m:t>
                                  </m:r>
                                  <m:r>
                                    <a:rPr lang="es-ES" i="1" dirty="0">
                                      <a:latin typeface="Cambria Math" panose="02040503050406030204" pitchFamily="18" charset="0"/>
                                      <a:ea typeface="Cambria Math" panose="02040503050406030204" pitchFamily="18" charset="0"/>
                                    </a:rPr>
                                    <m:t>𝜔</m:t>
                                  </m:r>
                                  <m:sSub>
                                    <m:sSubPr>
                                      <m:ctrlPr>
                                        <a:rPr lang="es-ES" i="1" dirty="0">
                                          <a:latin typeface="Cambria Math" panose="02040503050406030204" pitchFamily="18" charset="0"/>
                                        </a:rPr>
                                      </m:ctrlPr>
                                    </m:sSubPr>
                                    <m:e>
                                      <m:r>
                                        <a:rPr lang="es-ES" i="1" dirty="0">
                                          <a:latin typeface="Cambria Math" panose="02040503050406030204" pitchFamily="18" charset="0"/>
                                        </a:rPr>
                                        <m:t>𝐶</m:t>
                                      </m:r>
                                    </m:e>
                                    <m:sub>
                                      <m:r>
                                        <a:rPr lang="es-ES" i="1" dirty="0">
                                          <a:latin typeface="Cambria Math" panose="02040503050406030204" pitchFamily="18" charset="0"/>
                                        </a:rPr>
                                        <m:t>1</m:t>
                                      </m:r>
                                    </m:sub>
                                  </m:sSub>
                                </m:den>
                              </m:f>
                            </m:e>
                          </m:d>
                        </m:e>
                        <m:sup>
                          <m:r>
                            <a:rPr lang="es-ES" b="0" i="1" smtClean="0">
                              <a:latin typeface="Cambria Math" panose="02040503050406030204" pitchFamily="18" charset="0"/>
                            </a:rPr>
                            <m:t>−</m:t>
                          </m:r>
                          <m:r>
                            <a:rPr lang="es-ES" b="0" i="1" smtClean="0">
                              <a:latin typeface="Cambria Math" panose="02040503050406030204" pitchFamily="18" charset="0"/>
                            </a:rPr>
                            <m:t>1</m:t>
                          </m:r>
                        </m:sup>
                      </m:sSup>
                    </m:oMath>
                  </m:oMathPara>
                </a14:m>
                <a:endParaRPr lang="es-ES" dirty="0"/>
              </a:p>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𝐻</m:t>
                      </m:r>
                      <m:r>
                        <a:rPr lang="es-ES" i="1">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𝑜𝑢𝑡</m:t>
                              </m:r>
                            </m:sub>
                          </m:sSub>
                        </m:num>
                        <m:den>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𝑖𝑛</m:t>
                              </m:r>
                            </m:sub>
                          </m:sSub>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𝑖</m:t>
                              </m:r>
                            </m:e>
                            <m:sub>
                              <m:r>
                                <a:rPr lang="es-ES" b="0" i="1" smtClean="0">
                                  <a:latin typeface="Cambria Math" panose="02040503050406030204" pitchFamily="18" charset="0"/>
                                </a:rPr>
                                <m:t>2</m:t>
                              </m:r>
                            </m:sub>
                          </m:sSub>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𝐶</m:t>
                              </m:r>
                              <m:r>
                                <a:rPr lang="es-ES" b="0" i="1" smtClean="0">
                                  <a:latin typeface="Cambria Math" panose="02040503050406030204" pitchFamily="18" charset="0"/>
                                </a:rPr>
                                <m:t>2</m:t>
                              </m:r>
                            </m:sub>
                          </m:sSub>
                        </m:num>
                        <m:den>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𝑖𝑛</m:t>
                              </m:r>
                            </m:sub>
                          </m:sSub>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𝐶</m:t>
                              </m:r>
                              <m:r>
                                <a:rPr lang="es-ES" b="0" i="1" smtClean="0">
                                  <a:latin typeface="Cambria Math" panose="02040503050406030204" pitchFamily="18" charset="0"/>
                                </a:rPr>
                                <m:t>2</m:t>
                              </m:r>
                            </m:sub>
                          </m:sSub>
                        </m:num>
                        <m:den>
                          <m:d>
                            <m:dPr>
                              <m:ctrlPr>
                                <a:rPr lang="es-ES" i="1">
                                  <a:latin typeface="Cambria Math" panose="02040503050406030204" pitchFamily="18" charset="0"/>
                                </a:rPr>
                              </m:ctrlPr>
                            </m:dPr>
                            <m:e>
                              <m:sSub>
                                <m:sSubPr>
                                  <m:ctrlPr>
                                    <a:rPr lang="es-ES" i="1">
                                      <a:latin typeface="Cambria Math" panose="02040503050406030204" pitchFamily="18" charset="0"/>
                                    </a:rPr>
                                  </m:ctrlPr>
                                </m:sSubPr>
                                <m:e>
                                  <m:r>
                                    <a:rPr lang="es-ES" i="1">
                                      <a:latin typeface="Cambria Math" panose="02040503050406030204" pitchFamily="18" charset="0"/>
                                    </a:rPr>
                                    <m:t>𝑗𝑅</m:t>
                                  </m:r>
                                </m:e>
                                <m:sub>
                                  <m:r>
                                    <a:rPr lang="es-ES" i="1">
                                      <a:latin typeface="Cambria Math" panose="02040503050406030204" pitchFamily="18" charset="0"/>
                                    </a:rPr>
                                    <m:t>1</m:t>
                                  </m:r>
                                </m:sub>
                              </m:sSub>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2</m:t>
                                  </m:r>
                                </m:sub>
                              </m:sSub>
                              <m:r>
                                <a:rPr lang="es-ES" i="1" dirty="0">
                                  <a:latin typeface="Cambria Math" panose="02040503050406030204" pitchFamily="18" charset="0"/>
                                  <a:ea typeface="Cambria Math" panose="02040503050406030204" pitchFamily="18" charset="0"/>
                                </a:rPr>
                                <m:t>𝜔</m:t>
                              </m:r>
                              <m:sSub>
                                <m:sSubPr>
                                  <m:ctrlPr>
                                    <a:rPr lang="es-ES" i="1">
                                      <a:latin typeface="Cambria Math" panose="02040503050406030204" pitchFamily="18" charset="0"/>
                                    </a:rPr>
                                  </m:ctrlPr>
                                </m:sSubPr>
                                <m:e>
                                  <m:r>
                                    <a:rPr lang="es-ES" i="1">
                                      <a:latin typeface="Cambria Math" panose="02040503050406030204" pitchFamily="18" charset="0"/>
                                    </a:rPr>
                                    <m:t>𝐶</m:t>
                                  </m:r>
                                </m:e>
                                <m:sub>
                                  <m:r>
                                    <a:rPr lang="es-ES" i="1">
                                      <a:latin typeface="Cambria Math" panose="02040503050406030204" pitchFamily="18" charset="0"/>
                                    </a:rPr>
                                    <m:t>1</m:t>
                                  </m:r>
                                </m:sub>
                              </m:sSub>
                              <m:r>
                                <a:rPr lang="es-ES" i="1">
                                  <a:latin typeface="Cambria Math" panose="02040503050406030204" pitchFamily="18" charset="0"/>
                                </a:rPr>
                                <m:t>+</m:t>
                              </m:r>
                              <m:f>
                                <m:fPr>
                                  <m:ctrlPr>
                                    <a:rPr lang="es-ES" i="1">
                                      <a:latin typeface="Cambria Math" panose="02040503050406030204" pitchFamily="18" charset="0"/>
                                    </a:rPr>
                                  </m:ctrlPr>
                                </m:fPr>
                                <m:num>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1</m:t>
                                      </m:r>
                                    </m:sub>
                                  </m:sSub>
                                  <m:sSub>
                                    <m:sSubPr>
                                      <m:ctrlPr>
                                        <a:rPr lang="es-ES" i="1">
                                          <a:latin typeface="Cambria Math" panose="02040503050406030204" pitchFamily="18" charset="0"/>
                                        </a:rPr>
                                      </m:ctrlPr>
                                    </m:sSubPr>
                                    <m:e>
                                      <m:r>
                                        <a:rPr lang="es-ES" i="1">
                                          <a:latin typeface="Cambria Math" panose="02040503050406030204" pitchFamily="18" charset="0"/>
                                        </a:rPr>
                                        <m:t>𝐶</m:t>
                                      </m:r>
                                    </m:e>
                                    <m:sub>
                                      <m:r>
                                        <a:rPr lang="es-ES" i="1">
                                          <a:latin typeface="Cambria Math" panose="02040503050406030204" pitchFamily="18" charset="0"/>
                                        </a:rPr>
                                        <m:t>1</m:t>
                                      </m:r>
                                    </m:sub>
                                  </m:sSub>
                                </m:num>
                                <m:den>
                                  <m:sSub>
                                    <m:sSubPr>
                                      <m:ctrlPr>
                                        <a:rPr lang="es-ES" i="1">
                                          <a:latin typeface="Cambria Math" panose="02040503050406030204" pitchFamily="18" charset="0"/>
                                        </a:rPr>
                                      </m:ctrlPr>
                                    </m:sSubPr>
                                    <m:e>
                                      <m:r>
                                        <a:rPr lang="es-ES" i="1">
                                          <a:latin typeface="Cambria Math" panose="02040503050406030204" pitchFamily="18" charset="0"/>
                                        </a:rPr>
                                        <m:t>𝐶</m:t>
                                      </m:r>
                                    </m:e>
                                    <m:sub>
                                      <m:r>
                                        <a:rPr lang="es-ES" i="1">
                                          <a:latin typeface="Cambria Math" panose="02040503050406030204" pitchFamily="18" charset="0"/>
                                        </a:rPr>
                                        <m:t>2</m:t>
                                      </m:r>
                                    </m:sub>
                                  </m:sSub>
                                </m:den>
                              </m:f>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2</m:t>
                                  </m:r>
                                </m:sub>
                              </m:sSub>
                              <m:r>
                                <a:rPr lang="es-ES" i="1">
                                  <a:latin typeface="Cambria Math" panose="02040503050406030204" pitchFamily="18" charset="0"/>
                                </a:rPr>
                                <m:t>+</m:t>
                              </m:r>
                              <m:f>
                                <m:fPr>
                                  <m:ctrlPr>
                                    <a:rPr lang="es-ES" i="1" dirty="0">
                                      <a:latin typeface="Cambria Math" panose="02040503050406030204" pitchFamily="18" charset="0"/>
                                    </a:rPr>
                                  </m:ctrlPr>
                                </m:fPr>
                                <m:num>
                                  <m:r>
                                    <a:rPr lang="es-ES" i="1" dirty="0">
                                      <a:latin typeface="Cambria Math" panose="02040503050406030204" pitchFamily="18" charset="0"/>
                                    </a:rPr>
                                    <m:t>1</m:t>
                                  </m:r>
                                </m:num>
                                <m:den>
                                  <m:r>
                                    <a:rPr lang="es-ES" i="1" dirty="0">
                                      <a:latin typeface="Cambria Math" panose="02040503050406030204" pitchFamily="18" charset="0"/>
                                    </a:rPr>
                                    <m:t>𝑗</m:t>
                                  </m:r>
                                  <m:r>
                                    <a:rPr lang="es-ES" i="1" dirty="0">
                                      <a:latin typeface="Cambria Math" panose="02040503050406030204" pitchFamily="18" charset="0"/>
                                      <a:ea typeface="Cambria Math" panose="02040503050406030204" pitchFamily="18" charset="0"/>
                                    </a:rPr>
                                    <m:t>𝜔</m:t>
                                  </m:r>
                                  <m:sSub>
                                    <m:sSubPr>
                                      <m:ctrlPr>
                                        <a:rPr lang="es-ES" i="1" dirty="0">
                                          <a:latin typeface="Cambria Math" panose="02040503050406030204" pitchFamily="18" charset="0"/>
                                        </a:rPr>
                                      </m:ctrlPr>
                                    </m:sSubPr>
                                    <m:e>
                                      <m:r>
                                        <a:rPr lang="es-ES" i="1" dirty="0">
                                          <a:latin typeface="Cambria Math" panose="02040503050406030204" pitchFamily="18" charset="0"/>
                                        </a:rPr>
                                        <m:t>𝐶</m:t>
                                      </m:r>
                                    </m:e>
                                    <m:sub>
                                      <m:r>
                                        <a:rPr lang="es-ES" i="1" dirty="0">
                                          <a:latin typeface="Cambria Math" panose="02040503050406030204" pitchFamily="18" charset="0"/>
                                        </a:rPr>
                                        <m:t>2</m:t>
                                      </m:r>
                                    </m:sub>
                                  </m:sSub>
                                </m:den>
                              </m:f>
                            </m:e>
                          </m:d>
                        </m:den>
                      </m:f>
                    </m:oMath>
                  </m:oMathPara>
                </a14:m>
                <a:endParaRPr lang="es-ES" dirty="0"/>
              </a:p>
            </p:txBody>
          </p:sp>
        </mc:Choice>
        <mc:Fallback xmlns="">
          <p:sp>
            <p:nvSpPr>
              <p:cNvPr id="39" name="CuadroTexto 38">
                <a:extLst>
                  <a:ext uri="{FF2B5EF4-FFF2-40B4-BE49-F238E27FC236}">
                    <a16:creationId xmlns:a16="http://schemas.microsoft.com/office/drawing/2014/main" id="{AB3B84B6-41DA-4971-85C3-1911936EB46F}"/>
                  </a:ext>
                </a:extLst>
              </p:cNvPr>
              <p:cNvSpPr txBox="1">
                <a:spLocks noRot="1" noChangeAspect="1" noMove="1" noResize="1" noEditPoints="1" noAdjustHandles="1" noChangeArrowheads="1" noChangeShapeType="1" noTextEdit="1"/>
              </p:cNvSpPr>
              <p:nvPr/>
            </p:nvSpPr>
            <p:spPr>
              <a:xfrm>
                <a:off x="96553" y="4660491"/>
                <a:ext cx="6423490" cy="1470082"/>
              </a:xfrm>
              <a:prstGeom prst="rect">
                <a:avLst/>
              </a:prstGeom>
              <a:blipFill>
                <a:blip r:embed="rId7"/>
                <a:stretch>
                  <a:fillRect/>
                </a:stretch>
              </a:blipFill>
            </p:spPr>
            <p:txBody>
              <a:bodyPr/>
              <a:lstStyle/>
              <a:p>
                <a:r>
                  <a:rPr lang="es-ES">
                    <a:noFill/>
                  </a:rPr>
                  <a:t> </a:t>
                </a:r>
              </a:p>
            </p:txBody>
          </p:sp>
        </mc:Fallback>
      </mc:AlternateContent>
      <p:sp>
        <p:nvSpPr>
          <p:cNvPr id="16" name="Marcador de número de diapositiva 1">
            <a:extLst>
              <a:ext uri="{FF2B5EF4-FFF2-40B4-BE49-F238E27FC236}">
                <a16:creationId xmlns:a16="http://schemas.microsoft.com/office/drawing/2014/main" id="{39942B6E-D9EE-4A78-8D3B-02F84D003885}"/>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46</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184760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p:bldP spid="15" grpId="0"/>
      <p:bldP spid="3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9" name="CuadroTexto 38">
                <a:extLst>
                  <a:ext uri="{FF2B5EF4-FFF2-40B4-BE49-F238E27FC236}">
                    <a16:creationId xmlns:a16="http://schemas.microsoft.com/office/drawing/2014/main" id="{AB3B84B6-41DA-4971-85C3-1911936EB46F}"/>
                  </a:ext>
                </a:extLst>
              </p:cNvPr>
              <p:cNvSpPr txBox="1"/>
              <p:nvPr/>
            </p:nvSpPr>
            <p:spPr>
              <a:xfrm>
                <a:off x="155276" y="776388"/>
                <a:ext cx="6387582" cy="1070614"/>
              </a:xfrm>
              <a:prstGeom prst="rect">
                <a:avLst/>
              </a:prstGeom>
              <a:noFill/>
            </p:spPr>
            <p:txBody>
              <a:bodyPr wrap="none" lIns="0" tIns="0" rIns="0" bIns="0" rtlCol="0">
                <a:spAutoFit/>
              </a:bodyPr>
              <a:lstStyle/>
              <a:p>
                <a:endParaRPr lang="es-ES" dirty="0"/>
              </a:p>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𝐻</m:t>
                      </m:r>
                      <m:r>
                        <a:rPr lang="es-ES" i="1">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𝑜𝑢𝑡</m:t>
                              </m:r>
                            </m:sub>
                          </m:sSub>
                        </m:num>
                        <m:den>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𝑖𝑛</m:t>
                              </m:r>
                            </m:sub>
                          </m:sSub>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𝑖</m:t>
                              </m:r>
                            </m:e>
                            <m:sub>
                              <m:r>
                                <a:rPr lang="es-ES" b="0" i="1" smtClean="0">
                                  <a:latin typeface="Cambria Math" panose="02040503050406030204" pitchFamily="18" charset="0"/>
                                </a:rPr>
                                <m:t>2</m:t>
                              </m:r>
                            </m:sub>
                          </m:sSub>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𝐶</m:t>
                              </m:r>
                              <m:r>
                                <a:rPr lang="es-ES" b="0" i="1" smtClean="0">
                                  <a:latin typeface="Cambria Math" panose="02040503050406030204" pitchFamily="18" charset="0"/>
                                </a:rPr>
                                <m:t>2</m:t>
                              </m:r>
                            </m:sub>
                          </m:sSub>
                        </m:num>
                        <m:den>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𝑖𝑛</m:t>
                              </m:r>
                            </m:sub>
                          </m:sSub>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𝐶</m:t>
                              </m:r>
                              <m:r>
                                <a:rPr lang="es-ES" b="0" i="1" smtClean="0">
                                  <a:latin typeface="Cambria Math" panose="02040503050406030204" pitchFamily="18" charset="0"/>
                                </a:rPr>
                                <m:t>2</m:t>
                              </m:r>
                            </m:sub>
                          </m:sSub>
                        </m:num>
                        <m:den>
                          <m:d>
                            <m:dPr>
                              <m:ctrlPr>
                                <a:rPr lang="es-ES" i="1">
                                  <a:latin typeface="Cambria Math" panose="02040503050406030204" pitchFamily="18" charset="0"/>
                                </a:rPr>
                              </m:ctrlPr>
                            </m:dPr>
                            <m:e>
                              <m:sSub>
                                <m:sSubPr>
                                  <m:ctrlPr>
                                    <a:rPr lang="es-ES" i="1">
                                      <a:latin typeface="Cambria Math" panose="02040503050406030204" pitchFamily="18" charset="0"/>
                                    </a:rPr>
                                  </m:ctrlPr>
                                </m:sSubPr>
                                <m:e>
                                  <m:r>
                                    <a:rPr lang="es-ES" i="1">
                                      <a:latin typeface="Cambria Math" panose="02040503050406030204" pitchFamily="18" charset="0"/>
                                    </a:rPr>
                                    <m:t>𝑗𝑅</m:t>
                                  </m:r>
                                </m:e>
                                <m:sub>
                                  <m:r>
                                    <a:rPr lang="es-ES" i="1">
                                      <a:latin typeface="Cambria Math" panose="02040503050406030204" pitchFamily="18" charset="0"/>
                                    </a:rPr>
                                    <m:t>1</m:t>
                                  </m:r>
                                </m:sub>
                              </m:sSub>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2</m:t>
                                  </m:r>
                                </m:sub>
                              </m:sSub>
                              <m:r>
                                <a:rPr lang="es-ES" i="1" dirty="0">
                                  <a:latin typeface="Cambria Math" panose="02040503050406030204" pitchFamily="18" charset="0"/>
                                  <a:ea typeface="Cambria Math" panose="02040503050406030204" pitchFamily="18" charset="0"/>
                                </a:rPr>
                                <m:t>𝜔</m:t>
                              </m:r>
                              <m:sSub>
                                <m:sSubPr>
                                  <m:ctrlPr>
                                    <a:rPr lang="es-ES" i="1">
                                      <a:latin typeface="Cambria Math" panose="02040503050406030204" pitchFamily="18" charset="0"/>
                                    </a:rPr>
                                  </m:ctrlPr>
                                </m:sSubPr>
                                <m:e>
                                  <m:r>
                                    <a:rPr lang="es-ES" i="1">
                                      <a:latin typeface="Cambria Math" panose="02040503050406030204" pitchFamily="18" charset="0"/>
                                    </a:rPr>
                                    <m:t>𝐶</m:t>
                                  </m:r>
                                </m:e>
                                <m:sub>
                                  <m:r>
                                    <a:rPr lang="es-ES" i="1">
                                      <a:latin typeface="Cambria Math" panose="02040503050406030204" pitchFamily="18" charset="0"/>
                                    </a:rPr>
                                    <m:t>1</m:t>
                                  </m:r>
                                </m:sub>
                              </m:sSub>
                              <m:r>
                                <a:rPr lang="es-ES" i="1">
                                  <a:latin typeface="Cambria Math" panose="02040503050406030204" pitchFamily="18" charset="0"/>
                                </a:rPr>
                                <m:t>+</m:t>
                              </m:r>
                              <m:f>
                                <m:fPr>
                                  <m:ctrlPr>
                                    <a:rPr lang="es-ES" i="1">
                                      <a:latin typeface="Cambria Math" panose="02040503050406030204" pitchFamily="18" charset="0"/>
                                    </a:rPr>
                                  </m:ctrlPr>
                                </m:fPr>
                                <m:num>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1</m:t>
                                      </m:r>
                                    </m:sub>
                                  </m:sSub>
                                  <m:sSub>
                                    <m:sSubPr>
                                      <m:ctrlPr>
                                        <a:rPr lang="es-ES" i="1">
                                          <a:latin typeface="Cambria Math" panose="02040503050406030204" pitchFamily="18" charset="0"/>
                                        </a:rPr>
                                      </m:ctrlPr>
                                    </m:sSubPr>
                                    <m:e>
                                      <m:r>
                                        <a:rPr lang="es-ES" i="1">
                                          <a:latin typeface="Cambria Math" panose="02040503050406030204" pitchFamily="18" charset="0"/>
                                        </a:rPr>
                                        <m:t>𝐶</m:t>
                                      </m:r>
                                    </m:e>
                                    <m:sub>
                                      <m:r>
                                        <a:rPr lang="es-ES" i="1">
                                          <a:latin typeface="Cambria Math" panose="02040503050406030204" pitchFamily="18" charset="0"/>
                                        </a:rPr>
                                        <m:t>1</m:t>
                                      </m:r>
                                    </m:sub>
                                  </m:sSub>
                                </m:num>
                                <m:den>
                                  <m:sSub>
                                    <m:sSubPr>
                                      <m:ctrlPr>
                                        <a:rPr lang="es-ES" i="1">
                                          <a:latin typeface="Cambria Math" panose="02040503050406030204" pitchFamily="18" charset="0"/>
                                        </a:rPr>
                                      </m:ctrlPr>
                                    </m:sSubPr>
                                    <m:e>
                                      <m:r>
                                        <a:rPr lang="es-ES" i="1">
                                          <a:latin typeface="Cambria Math" panose="02040503050406030204" pitchFamily="18" charset="0"/>
                                        </a:rPr>
                                        <m:t>𝐶</m:t>
                                      </m:r>
                                    </m:e>
                                    <m:sub>
                                      <m:r>
                                        <a:rPr lang="es-ES" i="1">
                                          <a:latin typeface="Cambria Math" panose="02040503050406030204" pitchFamily="18" charset="0"/>
                                        </a:rPr>
                                        <m:t>2</m:t>
                                      </m:r>
                                    </m:sub>
                                  </m:sSub>
                                </m:den>
                              </m:f>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2</m:t>
                                  </m:r>
                                </m:sub>
                              </m:sSub>
                              <m:r>
                                <a:rPr lang="es-ES" i="1">
                                  <a:latin typeface="Cambria Math" panose="02040503050406030204" pitchFamily="18" charset="0"/>
                                </a:rPr>
                                <m:t>+</m:t>
                              </m:r>
                              <m:f>
                                <m:fPr>
                                  <m:ctrlPr>
                                    <a:rPr lang="es-ES" i="1" dirty="0">
                                      <a:latin typeface="Cambria Math" panose="02040503050406030204" pitchFamily="18" charset="0"/>
                                    </a:rPr>
                                  </m:ctrlPr>
                                </m:fPr>
                                <m:num>
                                  <m:r>
                                    <a:rPr lang="es-ES" i="1" dirty="0">
                                      <a:latin typeface="Cambria Math" panose="02040503050406030204" pitchFamily="18" charset="0"/>
                                    </a:rPr>
                                    <m:t>1</m:t>
                                  </m:r>
                                </m:num>
                                <m:den>
                                  <m:r>
                                    <a:rPr lang="es-ES" i="1" dirty="0">
                                      <a:latin typeface="Cambria Math" panose="02040503050406030204" pitchFamily="18" charset="0"/>
                                    </a:rPr>
                                    <m:t>𝑗</m:t>
                                  </m:r>
                                  <m:r>
                                    <a:rPr lang="es-ES" i="1" dirty="0">
                                      <a:latin typeface="Cambria Math" panose="02040503050406030204" pitchFamily="18" charset="0"/>
                                      <a:ea typeface="Cambria Math" panose="02040503050406030204" pitchFamily="18" charset="0"/>
                                    </a:rPr>
                                    <m:t>𝜔</m:t>
                                  </m:r>
                                  <m:sSub>
                                    <m:sSubPr>
                                      <m:ctrlPr>
                                        <a:rPr lang="es-ES" i="1" dirty="0">
                                          <a:latin typeface="Cambria Math" panose="02040503050406030204" pitchFamily="18" charset="0"/>
                                        </a:rPr>
                                      </m:ctrlPr>
                                    </m:sSubPr>
                                    <m:e>
                                      <m:r>
                                        <a:rPr lang="es-ES" i="1" dirty="0">
                                          <a:latin typeface="Cambria Math" panose="02040503050406030204" pitchFamily="18" charset="0"/>
                                        </a:rPr>
                                        <m:t>𝐶</m:t>
                                      </m:r>
                                    </m:e>
                                    <m:sub>
                                      <m:r>
                                        <a:rPr lang="es-ES" i="1" dirty="0">
                                          <a:latin typeface="Cambria Math" panose="02040503050406030204" pitchFamily="18" charset="0"/>
                                        </a:rPr>
                                        <m:t>2</m:t>
                                      </m:r>
                                    </m:sub>
                                  </m:sSub>
                                </m:den>
                              </m:f>
                            </m:e>
                          </m:d>
                        </m:den>
                      </m:f>
                    </m:oMath>
                  </m:oMathPara>
                </a14:m>
                <a:endParaRPr lang="es-ES" dirty="0"/>
              </a:p>
            </p:txBody>
          </p:sp>
        </mc:Choice>
        <mc:Fallback xmlns="">
          <p:sp>
            <p:nvSpPr>
              <p:cNvPr id="39" name="CuadroTexto 38">
                <a:extLst>
                  <a:ext uri="{FF2B5EF4-FFF2-40B4-BE49-F238E27FC236}">
                    <a16:creationId xmlns:a16="http://schemas.microsoft.com/office/drawing/2014/main" id="{AB3B84B6-41DA-4971-85C3-1911936EB46F}"/>
                  </a:ext>
                </a:extLst>
              </p:cNvPr>
              <p:cNvSpPr txBox="1">
                <a:spLocks noRot="1" noChangeAspect="1" noMove="1" noResize="1" noEditPoints="1" noAdjustHandles="1" noChangeArrowheads="1" noChangeShapeType="1" noTextEdit="1"/>
              </p:cNvSpPr>
              <p:nvPr/>
            </p:nvSpPr>
            <p:spPr>
              <a:xfrm>
                <a:off x="155276" y="776388"/>
                <a:ext cx="6387582" cy="1070614"/>
              </a:xfrm>
              <a:prstGeom prst="rect">
                <a:avLst/>
              </a:prstGeom>
              <a:blipFill>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60182711-9583-4182-A9D1-7853DF666088}"/>
                  </a:ext>
                </a:extLst>
              </p:cNvPr>
              <p:cNvSpPr txBox="1"/>
              <p:nvPr/>
            </p:nvSpPr>
            <p:spPr>
              <a:xfrm>
                <a:off x="-40085" y="1847002"/>
                <a:ext cx="9108584" cy="958339"/>
              </a:xfrm>
              <a:prstGeom prst="rect">
                <a:avLst/>
              </a:prstGeom>
              <a:noFill/>
            </p:spPr>
            <p:txBody>
              <a:bodyPr wrap="square" lIns="0" tIns="0" rIns="0" bIns="0" rtlCol="0">
                <a:spAutoFit/>
              </a:bodyPr>
              <a:lstStyle/>
              <a:p>
                <a:endParaRPr lang="es-ES" sz="1600" dirty="0"/>
              </a:p>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𝐻</m:t>
                      </m:r>
                      <m:r>
                        <a:rPr lang="es-ES" sz="1600" i="1">
                          <a:latin typeface="Cambria Math" panose="02040503050406030204" pitchFamily="18" charset="0"/>
                        </a:rPr>
                        <m:t>=</m:t>
                      </m:r>
                      <m:f>
                        <m:fPr>
                          <m:ctrlPr>
                            <a:rPr lang="es-ES" sz="1600" b="0" i="1" smtClean="0">
                              <a:latin typeface="Cambria Math" panose="02040503050406030204" pitchFamily="18" charset="0"/>
                            </a:rPr>
                          </m:ctrlPr>
                        </m:fPr>
                        <m:num>
                          <m:r>
                            <a:rPr lang="es-ES" sz="1600" b="0" i="1" smtClean="0">
                              <a:latin typeface="Cambria Math" panose="02040503050406030204" pitchFamily="18" charset="0"/>
                            </a:rPr>
                            <m:t>1/</m:t>
                          </m:r>
                          <m:r>
                            <a:rPr lang="es-ES" sz="1600" i="1" dirty="0">
                              <a:latin typeface="Cambria Math" panose="02040503050406030204" pitchFamily="18" charset="0"/>
                            </a:rPr>
                            <m:t>𝑗</m:t>
                          </m:r>
                          <m:r>
                            <a:rPr lang="es-ES" sz="1600" i="1" dirty="0">
                              <a:latin typeface="Cambria Math" panose="02040503050406030204" pitchFamily="18" charset="0"/>
                              <a:ea typeface="Cambria Math" panose="02040503050406030204" pitchFamily="18" charset="0"/>
                            </a:rPr>
                            <m:t>𝜔</m:t>
                          </m:r>
                          <m:sSub>
                            <m:sSubPr>
                              <m:ctrlPr>
                                <a:rPr lang="es-ES" sz="1600" i="1" dirty="0">
                                  <a:latin typeface="Cambria Math" panose="02040503050406030204" pitchFamily="18" charset="0"/>
                                </a:rPr>
                              </m:ctrlPr>
                            </m:sSubPr>
                            <m:e>
                              <m:r>
                                <a:rPr lang="es-ES" sz="1600" i="1" dirty="0">
                                  <a:latin typeface="Cambria Math" panose="02040503050406030204" pitchFamily="18" charset="0"/>
                                </a:rPr>
                                <m:t>𝐶</m:t>
                              </m:r>
                            </m:e>
                            <m:sub>
                              <m:r>
                                <a:rPr lang="es-ES" sz="1600" i="1" dirty="0">
                                  <a:latin typeface="Cambria Math" panose="02040503050406030204" pitchFamily="18" charset="0"/>
                                </a:rPr>
                                <m:t>2</m:t>
                              </m:r>
                            </m:sub>
                          </m:sSub>
                        </m:num>
                        <m:den>
                          <m:d>
                            <m:dPr>
                              <m:ctrlPr>
                                <a:rPr lang="es-ES" sz="1600" i="1">
                                  <a:latin typeface="Cambria Math" panose="02040503050406030204" pitchFamily="18" charset="0"/>
                                </a:rPr>
                              </m:ctrlPr>
                            </m:dPr>
                            <m:e>
                              <m:sSub>
                                <m:sSubPr>
                                  <m:ctrlPr>
                                    <a:rPr lang="es-ES" sz="1600" i="1">
                                      <a:latin typeface="Cambria Math" panose="02040503050406030204" pitchFamily="18" charset="0"/>
                                    </a:rPr>
                                  </m:ctrlPr>
                                </m:sSubPr>
                                <m:e>
                                  <m:r>
                                    <a:rPr lang="es-ES" sz="1600" i="1">
                                      <a:latin typeface="Cambria Math" panose="02040503050406030204" pitchFamily="18" charset="0"/>
                                    </a:rPr>
                                    <m:t>𝑗𝑅</m:t>
                                  </m:r>
                                </m:e>
                                <m:sub>
                                  <m:r>
                                    <a:rPr lang="es-ES" sz="1600" i="1">
                                      <a:latin typeface="Cambria Math" panose="02040503050406030204" pitchFamily="18" charset="0"/>
                                    </a:rPr>
                                    <m:t>1</m:t>
                                  </m:r>
                                </m:sub>
                              </m:sSub>
                              <m:sSub>
                                <m:sSubPr>
                                  <m:ctrlPr>
                                    <a:rPr lang="es-ES" sz="1600" i="1">
                                      <a:latin typeface="Cambria Math" panose="02040503050406030204" pitchFamily="18" charset="0"/>
                                    </a:rPr>
                                  </m:ctrlPr>
                                </m:sSubPr>
                                <m:e>
                                  <m:r>
                                    <a:rPr lang="es-ES" sz="1600" i="1">
                                      <a:latin typeface="Cambria Math" panose="02040503050406030204" pitchFamily="18" charset="0"/>
                                    </a:rPr>
                                    <m:t>𝑅</m:t>
                                  </m:r>
                                </m:e>
                                <m:sub>
                                  <m:r>
                                    <a:rPr lang="es-ES" sz="1600" i="1">
                                      <a:latin typeface="Cambria Math" panose="02040503050406030204" pitchFamily="18" charset="0"/>
                                    </a:rPr>
                                    <m:t>2</m:t>
                                  </m:r>
                                </m:sub>
                              </m:sSub>
                              <m:r>
                                <a:rPr lang="es-ES" sz="1600" i="1" dirty="0">
                                  <a:latin typeface="Cambria Math" panose="02040503050406030204" pitchFamily="18" charset="0"/>
                                  <a:ea typeface="Cambria Math" panose="02040503050406030204" pitchFamily="18" charset="0"/>
                                </a:rPr>
                                <m:t>𝜔</m:t>
                              </m:r>
                              <m:sSub>
                                <m:sSubPr>
                                  <m:ctrlPr>
                                    <a:rPr lang="es-ES" sz="1600" i="1">
                                      <a:latin typeface="Cambria Math" panose="02040503050406030204" pitchFamily="18" charset="0"/>
                                    </a:rPr>
                                  </m:ctrlPr>
                                </m:sSubPr>
                                <m:e>
                                  <m:r>
                                    <a:rPr lang="es-ES" sz="1600" i="1">
                                      <a:latin typeface="Cambria Math" panose="02040503050406030204" pitchFamily="18" charset="0"/>
                                    </a:rPr>
                                    <m:t>𝐶</m:t>
                                  </m:r>
                                </m:e>
                                <m:sub>
                                  <m:r>
                                    <a:rPr lang="es-ES" sz="1600" i="1">
                                      <a:latin typeface="Cambria Math" panose="02040503050406030204" pitchFamily="18" charset="0"/>
                                    </a:rPr>
                                    <m:t>1</m:t>
                                  </m:r>
                                </m:sub>
                              </m:sSub>
                              <m:r>
                                <a:rPr lang="es-ES" sz="1600" i="1">
                                  <a:latin typeface="Cambria Math" panose="02040503050406030204" pitchFamily="18" charset="0"/>
                                </a:rPr>
                                <m:t>+</m:t>
                              </m:r>
                              <m:f>
                                <m:fPr>
                                  <m:ctrlPr>
                                    <a:rPr lang="es-ES" sz="1600" i="1">
                                      <a:latin typeface="Cambria Math" panose="02040503050406030204" pitchFamily="18" charset="0"/>
                                    </a:rPr>
                                  </m:ctrlPr>
                                </m:fPr>
                                <m:num>
                                  <m:sSub>
                                    <m:sSubPr>
                                      <m:ctrlPr>
                                        <a:rPr lang="es-ES" sz="1600" i="1">
                                          <a:latin typeface="Cambria Math" panose="02040503050406030204" pitchFamily="18" charset="0"/>
                                        </a:rPr>
                                      </m:ctrlPr>
                                    </m:sSubPr>
                                    <m:e>
                                      <m:r>
                                        <a:rPr lang="es-ES" sz="1600" i="1">
                                          <a:latin typeface="Cambria Math" panose="02040503050406030204" pitchFamily="18" charset="0"/>
                                        </a:rPr>
                                        <m:t>𝑅</m:t>
                                      </m:r>
                                    </m:e>
                                    <m:sub>
                                      <m:r>
                                        <a:rPr lang="es-ES" sz="1600" i="1">
                                          <a:latin typeface="Cambria Math" panose="02040503050406030204" pitchFamily="18" charset="0"/>
                                        </a:rPr>
                                        <m:t>1</m:t>
                                      </m:r>
                                    </m:sub>
                                  </m:sSub>
                                  <m:sSub>
                                    <m:sSubPr>
                                      <m:ctrlPr>
                                        <a:rPr lang="es-ES" sz="1600" i="1">
                                          <a:latin typeface="Cambria Math" panose="02040503050406030204" pitchFamily="18" charset="0"/>
                                        </a:rPr>
                                      </m:ctrlPr>
                                    </m:sSubPr>
                                    <m:e>
                                      <m:r>
                                        <a:rPr lang="es-ES" sz="1600" i="1">
                                          <a:latin typeface="Cambria Math" panose="02040503050406030204" pitchFamily="18" charset="0"/>
                                        </a:rPr>
                                        <m:t>𝐶</m:t>
                                      </m:r>
                                    </m:e>
                                    <m:sub>
                                      <m:r>
                                        <a:rPr lang="es-ES" sz="1600" i="1">
                                          <a:latin typeface="Cambria Math" panose="02040503050406030204" pitchFamily="18" charset="0"/>
                                        </a:rPr>
                                        <m:t>1</m:t>
                                      </m:r>
                                    </m:sub>
                                  </m:sSub>
                                </m:num>
                                <m:den>
                                  <m:sSub>
                                    <m:sSubPr>
                                      <m:ctrlPr>
                                        <a:rPr lang="es-ES" sz="1600" i="1">
                                          <a:latin typeface="Cambria Math" panose="02040503050406030204" pitchFamily="18" charset="0"/>
                                        </a:rPr>
                                      </m:ctrlPr>
                                    </m:sSubPr>
                                    <m:e>
                                      <m:r>
                                        <a:rPr lang="es-ES" sz="1600" i="1">
                                          <a:latin typeface="Cambria Math" panose="02040503050406030204" pitchFamily="18" charset="0"/>
                                        </a:rPr>
                                        <m:t>𝐶</m:t>
                                      </m:r>
                                    </m:e>
                                    <m:sub>
                                      <m:r>
                                        <a:rPr lang="es-ES" sz="1600" i="1">
                                          <a:latin typeface="Cambria Math" panose="02040503050406030204" pitchFamily="18" charset="0"/>
                                        </a:rPr>
                                        <m:t>2</m:t>
                                      </m:r>
                                    </m:sub>
                                  </m:sSub>
                                </m:den>
                              </m:f>
                              <m:r>
                                <a:rPr lang="es-ES" sz="1600" i="1">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𝑅</m:t>
                                  </m:r>
                                </m:e>
                                <m:sub>
                                  <m:r>
                                    <a:rPr lang="es-ES" sz="1600" i="1">
                                      <a:latin typeface="Cambria Math" panose="02040503050406030204" pitchFamily="18" charset="0"/>
                                    </a:rPr>
                                    <m:t>1</m:t>
                                  </m:r>
                                </m:sub>
                              </m:sSub>
                              <m:r>
                                <a:rPr lang="es-ES" sz="1600" i="1">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𝑅</m:t>
                                  </m:r>
                                </m:e>
                                <m:sub>
                                  <m:r>
                                    <a:rPr lang="es-ES" sz="1600" i="1">
                                      <a:latin typeface="Cambria Math" panose="02040503050406030204" pitchFamily="18" charset="0"/>
                                    </a:rPr>
                                    <m:t>2</m:t>
                                  </m:r>
                                </m:sub>
                              </m:sSub>
                              <m:r>
                                <a:rPr lang="es-ES" sz="1600" i="1">
                                  <a:latin typeface="Cambria Math" panose="02040503050406030204" pitchFamily="18" charset="0"/>
                                </a:rPr>
                                <m:t>+</m:t>
                              </m:r>
                              <m:f>
                                <m:fPr>
                                  <m:ctrlPr>
                                    <a:rPr lang="es-ES" sz="1600" i="1" dirty="0">
                                      <a:latin typeface="Cambria Math" panose="02040503050406030204" pitchFamily="18" charset="0"/>
                                    </a:rPr>
                                  </m:ctrlPr>
                                </m:fPr>
                                <m:num>
                                  <m:r>
                                    <a:rPr lang="es-ES" sz="1600" i="1" dirty="0">
                                      <a:latin typeface="Cambria Math" panose="02040503050406030204" pitchFamily="18" charset="0"/>
                                    </a:rPr>
                                    <m:t>1</m:t>
                                  </m:r>
                                </m:num>
                                <m:den>
                                  <m:r>
                                    <a:rPr lang="es-ES" sz="1600" i="1" dirty="0">
                                      <a:latin typeface="Cambria Math" panose="02040503050406030204" pitchFamily="18" charset="0"/>
                                    </a:rPr>
                                    <m:t>𝑗</m:t>
                                  </m:r>
                                  <m:r>
                                    <a:rPr lang="es-ES" sz="1600" i="1" dirty="0">
                                      <a:latin typeface="Cambria Math" panose="02040503050406030204" pitchFamily="18" charset="0"/>
                                      <a:ea typeface="Cambria Math" panose="02040503050406030204" pitchFamily="18" charset="0"/>
                                    </a:rPr>
                                    <m:t>𝜔</m:t>
                                  </m:r>
                                  <m:sSub>
                                    <m:sSubPr>
                                      <m:ctrlPr>
                                        <a:rPr lang="es-ES" sz="1600" i="1" dirty="0">
                                          <a:latin typeface="Cambria Math" panose="02040503050406030204" pitchFamily="18" charset="0"/>
                                        </a:rPr>
                                      </m:ctrlPr>
                                    </m:sSubPr>
                                    <m:e>
                                      <m:r>
                                        <a:rPr lang="es-ES" sz="1600" i="1" dirty="0">
                                          <a:latin typeface="Cambria Math" panose="02040503050406030204" pitchFamily="18" charset="0"/>
                                        </a:rPr>
                                        <m:t>𝐶</m:t>
                                      </m:r>
                                    </m:e>
                                    <m:sub>
                                      <m:r>
                                        <a:rPr lang="es-ES" sz="1600" i="1" dirty="0">
                                          <a:latin typeface="Cambria Math" panose="02040503050406030204" pitchFamily="18" charset="0"/>
                                        </a:rPr>
                                        <m:t>2</m:t>
                                      </m:r>
                                    </m:sub>
                                  </m:sSub>
                                </m:den>
                              </m:f>
                            </m:e>
                          </m:d>
                        </m:den>
                      </m:f>
                      <m:r>
                        <a:rPr lang="es-ES" sz="1600" b="0" i="1" smtClean="0">
                          <a:latin typeface="Cambria Math" panose="02040503050406030204" pitchFamily="18" charset="0"/>
                        </a:rPr>
                        <m:t>=</m:t>
                      </m:r>
                      <m:f>
                        <m:fPr>
                          <m:ctrlPr>
                            <a:rPr lang="es-ES" sz="1600" i="1">
                              <a:latin typeface="Cambria Math" panose="02040503050406030204" pitchFamily="18" charset="0"/>
                            </a:rPr>
                          </m:ctrlPr>
                        </m:fPr>
                        <m:num>
                          <m:r>
                            <a:rPr lang="es-ES" sz="1600" b="0" i="1" smtClean="0">
                              <a:latin typeface="Cambria Math" panose="02040503050406030204" pitchFamily="18" charset="0"/>
                            </a:rPr>
                            <m:t>1</m:t>
                          </m:r>
                        </m:num>
                        <m:den>
                          <m:d>
                            <m:dPr>
                              <m:ctrlPr>
                                <a:rPr lang="es-ES" sz="1600" i="1">
                                  <a:latin typeface="Cambria Math" panose="02040503050406030204" pitchFamily="18" charset="0"/>
                                </a:rPr>
                              </m:ctrlPr>
                            </m:dPr>
                            <m:e>
                              <m:sSub>
                                <m:sSubPr>
                                  <m:ctrlPr>
                                    <a:rPr lang="es-ES" sz="1600" i="1">
                                      <a:latin typeface="Cambria Math" panose="02040503050406030204" pitchFamily="18" charset="0"/>
                                    </a:rPr>
                                  </m:ctrlPr>
                                </m:sSubPr>
                                <m:e>
                                  <m:r>
                                    <a:rPr lang="es-ES" sz="1600" b="0" i="1" smtClean="0">
                                      <a:latin typeface="Cambria Math" panose="02040503050406030204" pitchFamily="18" charset="0"/>
                                    </a:rPr>
                                    <m:t>−</m:t>
                                  </m:r>
                                  <m:r>
                                    <a:rPr lang="es-ES" sz="1600" i="1">
                                      <a:latin typeface="Cambria Math" panose="02040503050406030204" pitchFamily="18" charset="0"/>
                                    </a:rPr>
                                    <m:t>𝑅</m:t>
                                  </m:r>
                                </m:e>
                                <m:sub>
                                  <m:r>
                                    <a:rPr lang="es-ES" sz="1600" i="1">
                                      <a:latin typeface="Cambria Math" panose="02040503050406030204" pitchFamily="18" charset="0"/>
                                    </a:rPr>
                                    <m:t>1</m:t>
                                  </m:r>
                                </m:sub>
                              </m:sSub>
                              <m:sSub>
                                <m:sSubPr>
                                  <m:ctrlPr>
                                    <a:rPr lang="es-ES" sz="1600" i="1">
                                      <a:latin typeface="Cambria Math" panose="02040503050406030204" pitchFamily="18" charset="0"/>
                                    </a:rPr>
                                  </m:ctrlPr>
                                </m:sSubPr>
                                <m:e>
                                  <m:r>
                                    <a:rPr lang="es-ES" sz="1600" i="1">
                                      <a:latin typeface="Cambria Math" panose="02040503050406030204" pitchFamily="18" charset="0"/>
                                    </a:rPr>
                                    <m:t>𝑅</m:t>
                                  </m:r>
                                </m:e>
                                <m:sub>
                                  <m:r>
                                    <a:rPr lang="es-ES" sz="1600" i="1">
                                      <a:latin typeface="Cambria Math" panose="02040503050406030204" pitchFamily="18" charset="0"/>
                                    </a:rPr>
                                    <m:t>2</m:t>
                                  </m:r>
                                </m:sub>
                              </m:sSub>
                              <m:sSup>
                                <m:sSupPr>
                                  <m:ctrlPr>
                                    <a:rPr lang="es-ES" sz="1600" i="1" smtClean="0">
                                      <a:latin typeface="Cambria Math" panose="02040503050406030204" pitchFamily="18" charset="0"/>
                                    </a:rPr>
                                  </m:ctrlPr>
                                </m:sSupPr>
                                <m:e>
                                  <m:r>
                                    <a:rPr lang="es-ES" sz="1600" i="1" dirty="0">
                                      <a:latin typeface="Cambria Math" panose="02040503050406030204" pitchFamily="18" charset="0"/>
                                      <a:ea typeface="Cambria Math" panose="02040503050406030204" pitchFamily="18" charset="0"/>
                                    </a:rPr>
                                    <m:t>𝜔</m:t>
                                  </m:r>
                                </m:e>
                                <m:sup>
                                  <m:r>
                                    <a:rPr lang="es-ES" sz="1600" b="0" i="1" smtClean="0">
                                      <a:latin typeface="Cambria Math" panose="02040503050406030204" pitchFamily="18" charset="0"/>
                                    </a:rPr>
                                    <m:t>2</m:t>
                                  </m:r>
                                </m:sup>
                              </m:sSup>
                              <m:sSub>
                                <m:sSubPr>
                                  <m:ctrlPr>
                                    <a:rPr lang="es-ES" sz="1600" i="1">
                                      <a:latin typeface="Cambria Math" panose="02040503050406030204" pitchFamily="18" charset="0"/>
                                    </a:rPr>
                                  </m:ctrlPr>
                                </m:sSubPr>
                                <m:e>
                                  <m:r>
                                    <a:rPr lang="es-ES" sz="1600" i="1">
                                      <a:latin typeface="Cambria Math" panose="02040503050406030204" pitchFamily="18" charset="0"/>
                                    </a:rPr>
                                    <m:t>𝐶</m:t>
                                  </m:r>
                                </m:e>
                                <m:sub>
                                  <m:r>
                                    <a:rPr lang="es-ES" sz="1600" i="1">
                                      <a:latin typeface="Cambria Math" panose="02040503050406030204" pitchFamily="18" charset="0"/>
                                    </a:rPr>
                                    <m:t>1</m:t>
                                  </m:r>
                                </m:sub>
                              </m:sSub>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𝐶</m:t>
                                  </m:r>
                                </m:e>
                                <m:sub>
                                  <m:r>
                                    <a:rPr lang="es-ES" sz="1600" b="0" i="1" smtClean="0">
                                      <a:latin typeface="Cambria Math" panose="02040503050406030204" pitchFamily="18" charset="0"/>
                                    </a:rPr>
                                    <m:t>2</m:t>
                                  </m:r>
                                </m:sub>
                              </m:sSub>
                              <m:r>
                                <a:rPr lang="es-ES" sz="1600" i="1">
                                  <a:latin typeface="Cambria Math" panose="02040503050406030204" pitchFamily="18" charset="0"/>
                                </a:rPr>
                                <m:t>+</m:t>
                              </m:r>
                              <m:sSub>
                                <m:sSubPr>
                                  <m:ctrlPr>
                                    <a:rPr lang="es-ES" sz="1600" i="1">
                                      <a:latin typeface="Cambria Math" panose="02040503050406030204" pitchFamily="18" charset="0"/>
                                    </a:rPr>
                                  </m:ctrlPr>
                                </m:sSubPr>
                                <m:e>
                                  <m:r>
                                    <a:rPr lang="es-ES" sz="1600" i="1" dirty="0">
                                      <a:latin typeface="Cambria Math" panose="02040503050406030204" pitchFamily="18" charset="0"/>
                                    </a:rPr>
                                    <m:t>𝑗</m:t>
                                  </m:r>
                                  <m:r>
                                    <a:rPr lang="es-ES" sz="1600" i="1" dirty="0">
                                      <a:latin typeface="Cambria Math" panose="02040503050406030204" pitchFamily="18" charset="0"/>
                                      <a:ea typeface="Cambria Math" panose="02040503050406030204" pitchFamily="18" charset="0"/>
                                    </a:rPr>
                                    <m:t>𝜔</m:t>
                                  </m:r>
                                  <m:r>
                                    <a:rPr lang="es-ES" sz="1600" i="1">
                                      <a:latin typeface="Cambria Math" panose="02040503050406030204" pitchFamily="18" charset="0"/>
                                    </a:rPr>
                                    <m:t>𝑅</m:t>
                                  </m:r>
                                </m:e>
                                <m:sub>
                                  <m:r>
                                    <a:rPr lang="es-ES" sz="1600" i="1">
                                      <a:latin typeface="Cambria Math" panose="02040503050406030204" pitchFamily="18" charset="0"/>
                                    </a:rPr>
                                    <m:t>1</m:t>
                                  </m:r>
                                </m:sub>
                              </m:sSub>
                              <m:sSub>
                                <m:sSubPr>
                                  <m:ctrlPr>
                                    <a:rPr lang="es-ES" sz="1600" i="1">
                                      <a:latin typeface="Cambria Math" panose="02040503050406030204" pitchFamily="18" charset="0"/>
                                    </a:rPr>
                                  </m:ctrlPr>
                                </m:sSubPr>
                                <m:e>
                                  <m:r>
                                    <a:rPr lang="es-ES" sz="1600" i="1">
                                      <a:latin typeface="Cambria Math" panose="02040503050406030204" pitchFamily="18" charset="0"/>
                                    </a:rPr>
                                    <m:t>𝐶</m:t>
                                  </m:r>
                                </m:e>
                                <m:sub>
                                  <m:r>
                                    <a:rPr lang="es-ES" sz="1600" i="1">
                                      <a:latin typeface="Cambria Math" panose="02040503050406030204" pitchFamily="18" charset="0"/>
                                    </a:rPr>
                                    <m:t>1</m:t>
                                  </m:r>
                                </m:sub>
                              </m:sSub>
                              <m:r>
                                <a:rPr lang="es-ES" sz="1600" i="1">
                                  <a:latin typeface="Cambria Math" panose="02040503050406030204" pitchFamily="18" charset="0"/>
                                </a:rPr>
                                <m:t>+</m:t>
                              </m:r>
                              <m:r>
                                <a:rPr lang="es-ES" sz="1600" i="1" dirty="0">
                                  <a:latin typeface="Cambria Math" panose="02040503050406030204" pitchFamily="18" charset="0"/>
                                </a:rPr>
                                <m:t>𝑗</m:t>
                              </m:r>
                              <m:r>
                                <a:rPr lang="es-ES" sz="1600" i="1" dirty="0">
                                  <a:latin typeface="Cambria Math" panose="02040503050406030204" pitchFamily="18" charset="0"/>
                                  <a:ea typeface="Cambria Math" panose="02040503050406030204" pitchFamily="18" charset="0"/>
                                </a:rPr>
                                <m:t>𝜔</m:t>
                              </m:r>
                              <m:sSub>
                                <m:sSubPr>
                                  <m:ctrlPr>
                                    <a:rPr lang="es-ES" sz="1600" i="1" dirty="0">
                                      <a:latin typeface="Cambria Math" panose="02040503050406030204" pitchFamily="18" charset="0"/>
                                    </a:rPr>
                                  </m:ctrlPr>
                                </m:sSubPr>
                                <m:e>
                                  <m:r>
                                    <a:rPr lang="es-ES" sz="1600" i="1" dirty="0">
                                      <a:latin typeface="Cambria Math" panose="02040503050406030204" pitchFamily="18" charset="0"/>
                                    </a:rPr>
                                    <m:t>𝐶</m:t>
                                  </m:r>
                                </m:e>
                                <m:sub>
                                  <m:r>
                                    <a:rPr lang="es-ES" sz="1600" i="1" dirty="0">
                                      <a:latin typeface="Cambria Math" panose="02040503050406030204" pitchFamily="18" charset="0"/>
                                    </a:rPr>
                                    <m:t>2</m:t>
                                  </m:r>
                                </m:sub>
                              </m:sSub>
                              <m:sSub>
                                <m:sSubPr>
                                  <m:ctrlPr>
                                    <a:rPr lang="es-ES" sz="1600" i="1">
                                      <a:latin typeface="Cambria Math" panose="02040503050406030204" pitchFamily="18" charset="0"/>
                                    </a:rPr>
                                  </m:ctrlPr>
                                </m:sSubPr>
                                <m:e>
                                  <m:r>
                                    <a:rPr lang="es-ES" sz="1600" i="1">
                                      <a:latin typeface="Cambria Math" panose="02040503050406030204" pitchFamily="18" charset="0"/>
                                    </a:rPr>
                                    <m:t>𝑅</m:t>
                                  </m:r>
                                </m:e>
                                <m:sub>
                                  <m:r>
                                    <a:rPr lang="es-ES" sz="1600" i="1">
                                      <a:latin typeface="Cambria Math" panose="02040503050406030204" pitchFamily="18" charset="0"/>
                                    </a:rPr>
                                    <m:t>1</m:t>
                                  </m:r>
                                </m:sub>
                              </m:sSub>
                              <m:r>
                                <a:rPr lang="es-ES" sz="1600" i="1">
                                  <a:latin typeface="Cambria Math" panose="02040503050406030204" pitchFamily="18" charset="0"/>
                                </a:rPr>
                                <m:t>+</m:t>
                              </m:r>
                              <m:r>
                                <a:rPr lang="es-ES" sz="1600" i="1" dirty="0">
                                  <a:latin typeface="Cambria Math" panose="02040503050406030204" pitchFamily="18" charset="0"/>
                                </a:rPr>
                                <m:t>𝑗</m:t>
                              </m:r>
                              <m:r>
                                <a:rPr lang="es-ES" sz="1600" i="1" dirty="0">
                                  <a:latin typeface="Cambria Math" panose="02040503050406030204" pitchFamily="18" charset="0"/>
                                  <a:ea typeface="Cambria Math" panose="02040503050406030204" pitchFamily="18" charset="0"/>
                                </a:rPr>
                                <m:t>𝜔</m:t>
                              </m:r>
                              <m:sSub>
                                <m:sSubPr>
                                  <m:ctrlPr>
                                    <a:rPr lang="es-ES" sz="1600" i="1" dirty="0">
                                      <a:latin typeface="Cambria Math" panose="02040503050406030204" pitchFamily="18" charset="0"/>
                                    </a:rPr>
                                  </m:ctrlPr>
                                </m:sSubPr>
                                <m:e>
                                  <m:r>
                                    <a:rPr lang="es-ES" sz="1600" i="1" dirty="0">
                                      <a:latin typeface="Cambria Math" panose="02040503050406030204" pitchFamily="18" charset="0"/>
                                    </a:rPr>
                                    <m:t>𝐶</m:t>
                                  </m:r>
                                </m:e>
                                <m:sub>
                                  <m:r>
                                    <a:rPr lang="es-ES" sz="1600" i="1" dirty="0">
                                      <a:latin typeface="Cambria Math" panose="02040503050406030204" pitchFamily="18" charset="0"/>
                                    </a:rPr>
                                    <m:t>2</m:t>
                                  </m:r>
                                </m:sub>
                              </m:sSub>
                              <m:sSub>
                                <m:sSubPr>
                                  <m:ctrlPr>
                                    <a:rPr lang="es-ES" sz="1600" i="1">
                                      <a:latin typeface="Cambria Math" panose="02040503050406030204" pitchFamily="18" charset="0"/>
                                    </a:rPr>
                                  </m:ctrlPr>
                                </m:sSubPr>
                                <m:e>
                                  <m:r>
                                    <a:rPr lang="es-ES" sz="1600" i="1">
                                      <a:latin typeface="Cambria Math" panose="02040503050406030204" pitchFamily="18" charset="0"/>
                                    </a:rPr>
                                    <m:t>𝑅</m:t>
                                  </m:r>
                                </m:e>
                                <m:sub>
                                  <m:r>
                                    <a:rPr lang="es-ES" sz="1600" i="1">
                                      <a:latin typeface="Cambria Math" panose="02040503050406030204" pitchFamily="18" charset="0"/>
                                    </a:rPr>
                                    <m:t>2</m:t>
                                  </m:r>
                                </m:sub>
                              </m:sSub>
                              <m:r>
                                <a:rPr lang="es-ES" sz="1600" i="1">
                                  <a:latin typeface="Cambria Math" panose="02040503050406030204" pitchFamily="18" charset="0"/>
                                </a:rPr>
                                <m:t>+</m:t>
                              </m:r>
                              <m:r>
                                <a:rPr lang="es-ES" sz="1600" b="0" i="1" dirty="0" smtClean="0">
                                  <a:latin typeface="Cambria Math" panose="02040503050406030204" pitchFamily="18" charset="0"/>
                                </a:rPr>
                                <m:t>1</m:t>
                              </m:r>
                            </m:e>
                          </m:d>
                        </m:den>
                      </m:f>
                    </m:oMath>
                  </m:oMathPara>
                </a14:m>
                <a:endParaRPr lang="es-ES" sz="1600" b="0" i="1" dirty="0">
                  <a:latin typeface="Cambria Math" panose="02040503050406030204" pitchFamily="18" charset="0"/>
                </a:endParaRPr>
              </a:p>
            </p:txBody>
          </p:sp>
        </mc:Choice>
        <mc:Fallback xmlns="">
          <p:sp>
            <p:nvSpPr>
              <p:cNvPr id="16" name="CuadroTexto 15">
                <a:extLst>
                  <a:ext uri="{FF2B5EF4-FFF2-40B4-BE49-F238E27FC236}">
                    <a16:creationId xmlns:a16="http://schemas.microsoft.com/office/drawing/2014/main" id="{60182711-9583-4182-A9D1-7853DF666088}"/>
                  </a:ext>
                </a:extLst>
              </p:cNvPr>
              <p:cNvSpPr txBox="1">
                <a:spLocks noRot="1" noChangeAspect="1" noMove="1" noResize="1" noEditPoints="1" noAdjustHandles="1" noChangeArrowheads="1" noChangeShapeType="1" noTextEdit="1"/>
              </p:cNvSpPr>
              <p:nvPr/>
            </p:nvSpPr>
            <p:spPr>
              <a:xfrm>
                <a:off x="-40085" y="1847002"/>
                <a:ext cx="9108584" cy="958339"/>
              </a:xfrm>
              <a:prstGeom prst="rect">
                <a:avLst/>
              </a:prstGeom>
              <a:blipFill>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 name="Rectángulo 1">
                <a:extLst>
                  <a:ext uri="{FF2B5EF4-FFF2-40B4-BE49-F238E27FC236}">
                    <a16:creationId xmlns:a16="http://schemas.microsoft.com/office/drawing/2014/main" id="{414140FC-417B-48A7-872A-60C2C026B5FD}"/>
                  </a:ext>
                </a:extLst>
              </p:cNvPr>
              <p:cNvSpPr/>
              <p:nvPr/>
            </p:nvSpPr>
            <p:spPr>
              <a:xfrm>
                <a:off x="792759" y="3902286"/>
                <a:ext cx="5414539" cy="66191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𝐻</m:t>
                      </m:r>
                      <m:r>
                        <a:rPr lang="es-ES" i="1">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1</m:t>
                          </m:r>
                        </m:num>
                        <m:den>
                          <m:d>
                            <m:dPr>
                              <m:ctrlPr>
                                <a:rPr lang="es-ES" i="1">
                                  <a:latin typeface="Cambria Math" panose="02040503050406030204" pitchFamily="18" charset="0"/>
                                </a:rPr>
                              </m:ctrlPr>
                            </m:dPr>
                            <m:e>
                              <m:r>
                                <a:rPr lang="es-ES" i="1">
                                  <a:latin typeface="Cambria Math" panose="02040503050406030204" pitchFamily="18" charset="0"/>
                                </a:rPr>
                                <m:t>1</m:t>
                              </m:r>
                              <m:sSub>
                                <m:sSubPr>
                                  <m:ctrlPr>
                                    <a:rPr lang="es-ES" i="1">
                                      <a:latin typeface="Cambria Math" panose="02040503050406030204" pitchFamily="18" charset="0"/>
                                    </a:rPr>
                                  </m:ctrlPr>
                                </m:sSubPr>
                                <m:e>
                                  <m:r>
                                    <a:rPr lang="es-ES" i="1">
                                      <a:latin typeface="Cambria Math" panose="02040503050406030204" pitchFamily="18" charset="0"/>
                                    </a:rPr>
                                    <m:t>−</m:t>
                                  </m:r>
                                  <m:r>
                                    <a:rPr lang="es-ES" i="1">
                                      <a:latin typeface="Cambria Math" panose="02040503050406030204" pitchFamily="18" charset="0"/>
                                    </a:rPr>
                                    <m:t>𝑅</m:t>
                                  </m:r>
                                </m:e>
                                <m:sub>
                                  <m:r>
                                    <a:rPr lang="es-ES" i="1">
                                      <a:latin typeface="Cambria Math" panose="02040503050406030204" pitchFamily="18" charset="0"/>
                                    </a:rPr>
                                    <m:t>1</m:t>
                                  </m:r>
                                </m:sub>
                              </m:sSub>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2</m:t>
                                  </m:r>
                                </m:sub>
                              </m:sSub>
                              <m:sSup>
                                <m:sSupPr>
                                  <m:ctrlPr>
                                    <a:rPr lang="es-ES" i="1">
                                      <a:latin typeface="Cambria Math" panose="02040503050406030204" pitchFamily="18" charset="0"/>
                                    </a:rPr>
                                  </m:ctrlPr>
                                </m:sSupPr>
                                <m:e>
                                  <m:r>
                                    <a:rPr lang="es-ES" i="1" dirty="0">
                                      <a:latin typeface="Cambria Math" panose="02040503050406030204" pitchFamily="18" charset="0"/>
                                      <a:ea typeface="Cambria Math" panose="02040503050406030204" pitchFamily="18" charset="0"/>
                                    </a:rPr>
                                    <m:t>𝜔</m:t>
                                  </m:r>
                                </m:e>
                                <m:sup>
                                  <m:r>
                                    <a:rPr lang="es-ES" i="1">
                                      <a:latin typeface="Cambria Math" panose="02040503050406030204" pitchFamily="18" charset="0"/>
                                    </a:rPr>
                                    <m:t>2</m:t>
                                  </m:r>
                                </m:sup>
                              </m:sSup>
                              <m:sSub>
                                <m:sSubPr>
                                  <m:ctrlPr>
                                    <a:rPr lang="es-ES" i="1">
                                      <a:latin typeface="Cambria Math" panose="02040503050406030204" pitchFamily="18" charset="0"/>
                                    </a:rPr>
                                  </m:ctrlPr>
                                </m:sSubPr>
                                <m:e>
                                  <m:r>
                                    <a:rPr lang="es-ES" i="1">
                                      <a:latin typeface="Cambria Math" panose="02040503050406030204" pitchFamily="18" charset="0"/>
                                    </a:rPr>
                                    <m:t>𝐶</m:t>
                                  </m:r>
                                </m:e>
                                <m:sub>
                                  <m:r>
                                    <a:rPr lang="es-ES" i="1">
                                      <a:latin typeface="Cambria Math" panose="02040503050406030204" pitchFamily="18" charset="0"/>
                                    </a:rPr>
                                    <m:t>1</m:t>
                                  </m:r>
                                </m:sub>
                              </m:sSub>
                              <m:sSub>
                                <m:sSubPr>
                                  <m:ctrlPr>
                                    <a:rPr lang="es-ES" i="1">
                                      <a:latin typeface="Cambria Math" panose="02040503050406030204" pitchFamily="18" charset="0"/>
                                    </a:rPr>
                                  </m:ctrlPr>
                                </m:sSubPr>
                                <m:e>
                                  <m:r>
                                    <a:rPr lang="es-ES" i="1">
                                      <a:latin typeface="Cambria Math" panose="02040503050406030204" pitchFamily="18" charset="0"/>
                                    </a:rPr>
                                    <m:t>𝐶</m:t>
                                  </m:r>
                                </m:e>
                                <m:sub>
                                  <m:r>
                                    <a:rPr lang="es-ES" i="1">
                                      <a:latin typeface="Cambria Math" panose="02040503050406030204" pitchFamily="18" charset="0"/>
                                    </a:rPr>
                                    <m:t>2</m:t>
                                  </m:r>
                                </m:sub>
                              </m:sSub>
                              <m:r>
                                <a:rPr lang="es-ES" i="1">
                                  <a:latin typeface="Cambria Math" panose="02040503050406030204" pitchFamily="18" charset="0"/>
                                </a:rPr>
                                <m:t>+</m:t>
                              </m:r>
                              <m:sSub>
                                <m:sSubPr>
                                  <m:ctrlPr>
                                    <a:rPr lang="es-ES" i="1">
                                      <a:latin typeface="Cambria Math" panose="02040503050406030204" pitchFamily="18" charset="0"/>
                                    </a:rPr>
                                  </m:ctrlPr>
                                </m:sSubPr>
                                <m:e>
                                  <m:r>
                                    <a:rPr lang="es-ES" i="1" dirty="0">
                                      <a:latin typeface="Cambria Math" panose="02040503050406030204" pitchFamily="18" charset="0"/>
                                    </a:rPr>
                                    <m:t>𝑗</m:t>
                                  </m:r>
                                  <m:r>
                                    <a:rPr lang="es-ES" i="1" dirty="0">
                                      <a:latin typeface="Cambria Math" panose="02040503050406030204" pitchFamily="18" charset="0"/>
                                      <a:ea typeface="Cambria Math" panose="02040503050406030204" pitchFamily="18" charset="0"/>
                                    </a:rPr>
                                    <m:t>𝜔</m:t>
                                  </m:r>
                                  <m:r>
                                    <a:rPr lang="es-ES" i="1" dirty="0">
                                      <a:latin typeface="Cambria Math" panose="02040503050406030204" pitchFamily="18" charset="0"/>
                                      <a:ea typeface="Cambria Math" panose="02040503050406030204" pitchFamily="18" charset="0"/>
                                    </a:rPr>
                                    <m:t>(</m:t>
                                  </m:r>
                                  <m:r>
                                    <a:rPr lang="es-ES" i="1">
                                      <a:latin typeface="Cambria Math" panose="02040503050406030204" pitchFamily="18" charset="0"/>
                                    </a:rPr>
                                    <m:t>𝑅</m:t>
                                  </m:r>
                                </m:e>
                                <m:sub>
                                  <m:r>
                                    <a:rPr lang="es-ES" i="1">
                                      <a:latin typeface="Cambria Math" panose="02040503050406030204" pitchFamily="18" charset="0"/>
                                    </a:rPr>
                                    <m:t>1</m:t>
                                  </m:r>
                                </m:sub>
                              </m:sSub>
                              <m:sSub>
                                <m:sSubPr>
                                  <m:ctrlPr>
                                    <a:rPr lang="es-ES" i="1">
                                      <a:latin typeface="Cambria Math" panose="02040503050406030204" pitchFamily="18" charset="0"/>
                                    </a:rPr>
                                  </m:ctrlPr>
                                </m:sSubPr>
                                <m:e>
                                  <m:r>
                                    <a:rPr lang="es-ES" i="1">
                                      <a:latin typeface="Cambria Math" panose="02040503050406030204" pitchFamily="18" charset="0"/>
                                    </a:rPr>
                                    <m:t>𝐶</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𝐶</m:t>
                                  </m:r>
                                </m:e>
                                <m:sub>
                                  <m:r>
                                    <a:rPr lang="es-ES" i="1" dirty="0">
                                      <a:latin typeface="Cambria Math" panose="02040503050406030204" pitchFamily="18" charset="0"/>
                                    </a:rPr>
                                    <m:t>2</m:t>
                                  </m:r>
                                </m:sub>
                              </m:sSub>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1</m:t>
                                  </m:r>
                                </m:sub>
                              </m:sSub>
                              <m:r>
                                <a:rPr lang="es-ES" i="1">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𝐶</m:t>
                                  </m:r>
                                </m:e>
                                <m:sub>
                                  <m:r>
                                    <a:rPr lang="es-ES" i="1" dirty="0">
                                      <a:latin typeface="Cambria Math" panose="02040503050406030204" pitchFamily="18" charset="0"/>
                                    </a:rPr>
                                    <m:t>2</m:t>
                                  </m:r>
                                </m:sub>
                              </m:sSub>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1">
                                      <a:latin typeface="Cambria Math" panose="02040503050406030204" pitchFamily="18" charset="0"/>
                                    </a:rPr>
                                    <m:t>2</m:t>
                                  </m:r>
                                </m:sub>
                              </m:sSub>
                            </m:e>
                          </m:d>
                        </m:den>
                      </m:f>
                    </m:oMath>
                  </m:oMathPara>
                </a14:m>
                <a:endParaRPr lang="es-ES" dirty="0"/>
              </a:p>
            </p:txBody>
          </p:sp>
        </mc:Choice>
        <mc:Fallback xmlns="">
          <p:sp>
            <p:nvSpPr>
              <p:cNvPr id="2" name="Rectángulo 1">
                <a:extLst>
                  <a:ext uri="{FF2B5EF4-FFF2-40B4-BE49-F238E27FC236}">
                    <a16:creationId xmlns:a16="http://schemas.microsoft.com/office/drawing/2014/main" id="{414140FC-417B-48A7-872A-60C2C026B5FD}"/>
                  </a:ext>
                </a:extLst>
              </p:cNvPr>
              <p:cNvSpPr>
                <a:spLocks noRot="1" noChangeAspect="1" noMove="1" noResize="1" noEditPoints="1" noAdjustHandles="1" noChangeArrowheads="1" noChangeShapeType="1" noTextEdit="1"/>
              </p:cNvSpPr>
              <p:nvPr/>
            </p:nvSpPr>
            <p:spPr>
              <a:xfrm>
                <a:off x="792759" y="3902286"/>
                <a:ext cx="5414539" cy="661912"/>
              </a:xfrm>
              <a:prstGeom prst="rect">
                <a:avLst/>
              </a:prstGeom>
              <a:blipFill>
                <a:blip r:embed="rId4"/>
                <a:stretch>
                  <a:fillRect/>
                </a:stretch>
              </a:blipFill>
            </p:spPr>
            <p:txBody>
              <a:bodyPr/>
              <a:lstStyle/>
              <a:p>
                <a:r>
                  <a:rPr lang="es-ES">
                    <a:noFill/>
                  </a:rPr>
                  <a:t> </a:t>
                </a:r>
              </a:p>
            </p:txBody>
          </p:sp>
        </mc:Fallback>
      </mc:AlternateContent>
      <p:sp>
        <p:nvSpPr>
          <p:cNvPr id="5" name="Marcador de número de diapositiva 1">
            <a:extLst>
              <a:ext uri="{FF2B5EF4-FFF2-40B4-BE49-F238E27FC236}">
                <a16:creationId xmlns:a16="http://schemas.microsoft.com/office/drawing/2014/main" id="{0F08F14A-C948-45D8-824A-1E27DF0DC772}"/>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47</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343250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C5B28AE-E671-4D2B-8C99-33EE6AA0CBE0}"/>
              </a:ext>
            </a:extLst>
          </p:cNvPr>
          <p:cNvSpPr/>
          <p:nvPr/>
        </p:nvSpPr>
        <p:spPr>
          <a:xfrm>
            <a:off x="96472" y="806116"/>
            <a:ext cx="8485465" cy="523220"/>
          </a:xfrm>
          <a:prstGeom prst="rect">
            <a:avLst/>
          </a:prstGeom>
        </p:spPr>
        <p:txBody>
          <a:bodyPr wrap="square">
            <a:spAutoFit/>
          </a:bodyPr>
          <a:lstStyle/>
          <a:p>
            <a:r>
              <a:rPr lang="es-ES" sz="1400" b="1" dirty="0"/>
              <a:t>Problema 3. </a:t>
            </a:r>
            <a:r>
              <a:rPr lang="es-ES" sz="1400" dirty="0"/>
              <a:t>Hallar el factor de potencia en un circuito RLC en serie. Particularizar para una frecuencia de red de 50 Hz y valores R = 1 kΩ, L = 1 </a:t>
            </a:r>
            <a:r>
              <a:rPr lang="es-ES" sz="1400" dirty="0" err="1"/>
              <a:t>mH</a:t>
            </a:r>
            <a:r>
              <a:rPr lang="es-ES" sz="1400" dirty="0"/>
              <a:t> y C = 1 µF. </a:t>
            </a:r>
          </a:p>
        </p:txBody>
      </p:sp>
      <p:pic>
        <p:nvPicPr>
          <p:cNvPr id="5" name="Imagen 4">
            <a:extLst>
              <a:ext uri="{FF2B5EF4-FFF2-40B4-BE49-F238E27FC236}">
                <a16:creationId xmlns:a16="http://schemas.microsoft.com/office/drawing/2014/main" id="{87729DA4-6D37-416A-B411-1E31DD945D00}"/>
              </a:ext>
            </a:extLst>
          </p:cNvPr>
          <p:cNvPicPr>
            <a:picLocks noChangeAspect="1"/>
          </p:cNvPicPr>
          <p:nvPr/>
        </p:nvPicPr>
        <p:blipFill>
          <a:blip r:embed="rId2"/>
          <a:stretch>
            <a:fillRect/>
          </a:stretch>
        </p:blipFill>
        <p:spPr>
          <a:xfrm>
            <a:off x="2646102" y="1561021"/>
            <a:ext cx="2905530" cy="533474"/>
          </a:xfrm>
          <a:prstGeom prst="rect">
            <a:avLst/>
          </a:prstGeom>
        </p:spPr>
      </p:pic>
      <p:pic>
        <p:nvPicPr>
          <p:cNvPr id="6" name="Imagen 5">
            <a:extLst>
              <a:ext uri="{FF2B5EF4-FFF2-40B4-BE49-F238E27FC236}">
                <a16:creationId xmlns:a16="http://schemas.microsoft.com/office/drawing/2014/main" id="{6AF1C60B-62D5-4FF8-938C-84316732C52D}"/>
              </a:ext>
            </a:extLst>
          </p:cNvPr>
          <p:cNvPicPr>
            <a:picLocks noChangeAspect="1"/>
          </p:cNvPicPr>
          <p:nvPr/>
        </p:nvPicPr>
        <p:blipFill>
          <a:blip r:embed="rId3"/>
          <a:stretch>
            <a:fillRect/>
          </a:stretch>
        </p:blipFill>
        <p:spPr>
          <a:xfrm>
            <a:off x="592156" y="3942286"/>
            <a:ext cx="2143424" cy="866896"/>
          </a:xfrm>
          <a:prstGeom prst="rect">
            <a:avLst/>
          </a:prstGeom>
        </p:spPr>
      </p:pic>
      <p:pic>
        <p:nvPicPr>
          <p:cNvPr id="7" name="Imagen 6">
            <a:extLst>
              <a:ext uri="{FF2B5EF4-FFF2-40B4-BE49-F238E27FC236}">
                <a16:creationId xmlns:a16="http://schemas.microsoft.com/office/drawing/2014/main" id="{242A2BE8-191F-4810-810E-9F924F158757}"/>
              </a:ext>
            </a:extLst>
          </p:cNvPr>
          <p:cNvPicPr>
            <a:picLocks noChangeAspect="1"/>
          </p:cNvPicPr>
          <p:nvPr/>
        </p:nvPicPr>
        <p:blipFill>
          <a:blip r:embed="rId4"/>
          <a:stretch>
            <a:fillRect/>
          </a:stretch>
        </p:blipFill>
        <p:spPr>
          <a:xfrm>
            <a:off x="3682954" y="3988481"/>
            <a:ext cx="3474838" cy="866896"/>
          </a:xfrm>
          <a:prstGeom prst="rect">
            <a:avLst/>
          </a:prstGeom>
        </p:spPr>
      </p:pic>
      <p:pic>
        <p:nvPicPr>
          <p:cNvPr id="8" name="Imagen 7">
            <a:extLst>
              <a:ext uri="{FF2B5EF4-FFF2-40B4-BE49-F238E27FC236}">
                <a16:creationId xmlns:a16="http://schemas.microsoft.com/office/drawing/2014/main" id="{BF6EDBD7-6135-4FEC-B91F-A94048546412}"/>
              </a:ext>
            </a:extLst>
          </p:cNvPr>
          <p:cNvPicPr>
            <a:picLocks noChangeAspect="1"/>
          </p:cNvPicPr>
          <p:nvPr/>
        </p:nvPicPr>
        <p:blipFill>
          <a:blip r:embed="rId5"/>
          <a:stretch>
            <a:fillRect/>
          </a:stretch>
        </p:blipFill>
        <p:spPr>
          <a:xfrm>
            <a:off x="0" y="1505650"/>
            <a:ext cx="2295761" cy="2062294"/>
          </a:xfrm>
          <a:prstGeom prst="rect">
            <a:avLst/>
          </a:prstGeom>
        </p:spPr>
      </p:pic>
      <p:sp>
        <p:nvSpPr>
          <p:cNvPr id="9" name="CuadroTexto 8">
            <a:extLst>
              <a:ext uri="{FF2B5EF4-FFF2-40B4-BE49-F238E27FC236}">
                <a16:creationId xmlns:a16="http://schemas.microsoft.com/office/drawing/2014/main" id="{042B262C-7806-495D-9675-5ABD50008E2E}"/>
              </a:ext>
            </a:extLst>
          </p:cNvPr>
          <p:cNvSpPr txBox="1"/>
          <p:nvPr/>
        </p:nvSpPr>
        <p:spPr>
          <a:xfrm>
            <a:off x="2528304" y="2445171"/>
            <a:ext cx="5540299" cy="369332"/>
          </a:xfrm>
          <a:prstGeom prst="rect">
            <a:avLst/>
          </a:prstGeom>
          <a:noFill/>
        </p:spPr>
        <p:txBody>
          <a:bodyPr wrap="none" rtlCol="0">
            <a:spAutoFit/>
          </a:bodyPr>
          <a:lstStyle/>
          <a:p>
            <a:r>
              <a:rPr lang="es-ES" dirty="0"/>
              <a:t>El Factor de potencia es el coseno de la fase de Z</a:t>
            </a:r>
            <a:r>
              <a:rPr lang="es-ES" dirty="0">
                <a:sym typeface="Wingdings" panose="05000000000000000000" pitchFamily="2" charset="2"/>
              </a:rPr>
              <a:t></a:t>
            </a:r>
            <a:endParaRPr lang="es-ES" dirty="0"/>
          </a:p>
        </p:txBody>
      </p:sp>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96DCFFFA-44E1-4B1D-B9C0-4FB3B338D00A}"/>
                  </a:ext>
                </a:extLst>
              </p:cNvPr>
              <p:cNvSpPr txBox="1"/>
              <p:nvPr/>
            </p:nvSpPr>
            <p:spPr>
              <a:xfrm>
                <a:off x="2206426" y="2926442"/>
                <a:ext cx="3784882" cy="8116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𝑍</m:t>
                      </m:r>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𝑍</m:t>
                          </m:r>
                        </m:e>
                        <m:sup>
                          <m:r>
                            <a:rPr lang="es-ES" b="0" i="1" smtClean="0">
                              <a:latin typeface="Cambria Math" panose="02040503050406030204" pitchFamily="18" charset="0"/>
                            </a:rPr>
                            <m:t>′</m:t>
                          </m:r>
                        </m:sup>
                      </m:sSup>
                      <m:r>
                        <a:rPr lang="es-ES" b="0" i="1" smtClean="0">
                          <a:latin typeface="Cambria Math" panose="02040503050406030204" pitchFamily="18" charset="0"/>
                        </a:rPr>
                        <m:t>+</m:t>
                      </m:r>
                      <m:r>
                        <a:rPr lang="es-ES" b="0" i="1" smtClean="0">
                          <a:latin typeface="Cambria Math" panose="02040503050406030204" pitchFamily="18" charset="0"/>
                        </a:rPr>
                        <m:t>𝑗</m:t>
                      </m:r>
                      <m:sSup>
                        <m:sSupPr>
                          <m:ctrlPr>
                            <a:rPr lang="es-ES" b="0" i="1" smtClean="0">
                              <a:latin typeface="Cambria Math" panose="02040503050406030204" pitchFamily="18" charset="0"/>
                            </a:rPr>
                          </m:ctrlPr>
                        </m:sSupPr>
                        <m:e>
                          <m:r>
                            <a:rPr lang="es-ES" b="0" i="1" smtClean="0">
                              <a:latin typeface="Cambria Math" panose="02040503050406030204" pitchFamily="18" charset="0"/>
                            </a:rPr>
                            <m:t>𝑍</m:t>
                          </m:r>
                        </m:e>
                        <m:sup>
                          <m:r>
                            <a:rPr lang="es-ES" b="0" i="1" smtClean="0">
                              <a:latin typeface="Cambria Math" panose="02040503050406030204" pitchFamily="18" charset="0"/>
                            </a:rPr>
                            <m:t>′′</m:t>
                          </m:r>
                        </m:sup>
                      </m:sSup>
                    </m:oMath>
                  </m:oMathPara>
                </a14:m>
                <a:endParaRPr lang="es-ES" b="0" dirty="0"/>
              </a:p>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𝑡𝑎𝑛</m:t>
                      </m:r>
                      <m:r>
                        <a:rPr lang="es-ES" b="0" i="1" smtClean="0">
                          <a:latin typeface="Cambria Math" panose="02040503050406030204" pitchFamily="18" charset="0"/>
                          <a:ea typeface="Cambria Math" panose="02040503050406030204" pitchFamily="18" charset="0"/>
                        </a:rPr>
                        <m:t>𝜙</m:t>
                      </m:r>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rPr>
                          </m:ctrlPr>
                        </m:fPr>
                        <m:num>
                          <m:sSup>
                            <m:sSupPr>
                              <m:ctrlPr>
                                <a:rPr lang="es-ES" i="1">
                                  <a:latin typeface="Cambria Math" panose="02040503050406030204" pitchFamily="18" charset="0"/>
                                </a:rPr>
                              </m:ctrlPr>
                            </m:sSupPr>
                            <m:e>
                              <m:r>
                                <a:rPr lang="es-ES" i="1">
                                  <a:latin typeface="Cambria Math" panose="02040503050406030204" pitchFamily="18" charset="0"/>
                                </a:rPr>
                                <m:t>𝑍</m:t>
                              </m:r>
                            </m:e>
                            <m:sup>
                              <m:r>
                                <a:rPr lang="es-ES" i="1">
                                  <a:latin typeface="Cambria Math" panose="02040503050406030204" pitchFamily="18" charset="0"/>
                                </a:rPr>
                                <m:t>′′</m:t>
                              </m:r>
                            </m:sup>
                          </m:sSup>
                        </m:num>
                        <m:den>
                          <m:r>
                            <a:rPr lang="es-ES" b="0" i="1" smtClean="0">
                              <a:latin typeface="Cambria Math" panose="02040503050406030204" pitchFamily="18" charset="0"/>
                            </a:rPr>
                            <m:t>𝑍</m:t>
                          </m:r>
                          <m:r>
                            <a:rPr lang="es-ES" b="0" i="1" smtClean="0">
                              <a:latin typeface="Cambria Math" panose="02040503050406030204" pitchFamily="18" charset="0"/>
                            </a:rPr>
                            <m:t>′</m:t>
                          </m:r>
                        </m:den>
                      </m:f>
                      <m:r>
                        <a:rPr lang="es-ES" b="0" i="1" smtClean="0">
                          <a:latin typeface="Cambria Math" panose="02040503050406030204" pitchFamily="18" charset="0"/>
                        </a:rPr>
                        <m:t>;   </m:t>
                      </m:r>
                      <m:r>
                        <a:rPr lang="es-ES" b="0" i="1" smtClean="0">
                          <a:latin typeface="Cambria Math" panose="02040503050406030204" pitchFamily="18" charset="0"/>
                        </a:rPr>
                        <m:t>𝑐𝑜𝑠</m:t>
                      </m:r>
                      <m:r>
                        <a:rPr lang="es-ES" i="1">
                          <a:latin typeface="Cambria Math" panose="02040503050406030204" pitchFamily="18" charset="0"/>
                          <a:ea typeface="Cambria Math" panose="02040503050406030204" pitchFamily="18" charset="0"/>
                        </a:rPr>
                        <m:t>𝜙</m:t>
                      </m:r>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sSup>
                            <m:sSupPr>
                              <m:ctrlPr>
                                <a:rPr lang="es-ES" b="0" i="1" smtClean="0">
                                  <a:latin typeface="Cambria Math" panose="02040503050406030204" pitchFamily="18" charset="0"/>
                                  <a:ea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𝑍</m:t>
                              </m:r>
                            </m:e>
                            <m:sup>
                              <m:r>
                                <a:rPr lang="es-ES" b="0" i="1" smtClean="0">
                                  <a:latin typeface="Cambria Math" panose="02040503050406030204" pitchFamily="18" charset="0"/>
                                  <a:ea typeface="Cambria Math" panose="02040503050406030204" pitchFamily="18" charset="0"/>
                                </a:rPr>
                                <m:t>′</m:t>
                              </m:r>
                            </m:sup>
                          </m:sSup>
                        </m:num>
                        <m:den>
                          <m:r>
                            <a:rPr lang="es-ES" b="0" i="1" smtClean="0">
                              <a:latin typeface="Cambria Math" panose="02040503050406030204" pitchFamily="18" charset="0"/>
                              <a:ea typeface="Cambria Math" panose="02040503050406030204" pitchFamily="18" charset="0"/>
                            </a:rPr>
                            <m:t>𝑍</m:t>
                          </m:r>
                        </m:den>
                      </m:f>
                      <m:r>
                        <a:rPr lang="es-ES" b="0" i="1" smtClean="0">
                          <a:latin typeface="Cambria Math" panose="02040503050406030204" pitchFamily="18" charset="0"/>
                          <a:ea typeface="Cambria Math" panose="02040503050406030204" pitchFamily="18" charset="0"/>
                        </a:rPr>
                        <m:t>;   </m:t>
                      </m:r>
                      <m:r>
                        <a:rPr lang="es-ES" b="0" i="1" smtClean="0">
                          <a:latin typeface="Cambria Math" panose="02040503050406030204" pitchFamily="18" charset="0"/>
                          <a:ea typeface="Cambria Math" panose="02040503050406030204" pitchFamily="18" charset="0"/>
                        </a:rPr>
                        <m:t>𝑠𝑒𝑛</m:t>
                      </m:r>
                      <m:r>
                        <a:rPr lang="es-ES" i="1">
                          <a:latin typeface="Cambria Math" panose="02040503050406030204" pitchFamily="18" charset="0"/>
                          <a:ea typeface="Cambria Math" panose="02040503050406030204" pitchFamily="18" charset="0"/>
                        </a:rPr>
                        <m:t>𝜙</m:t>
                      </m:r>
                      <m:r>
                        <a:rPr lang="es-ES" i="1">
                          <a:latin typeface="Cambria Math" panose="02040503050406030204" pitchFamily="18" charset="0"/>
                          <a:ea typeface="Cambria Math" panose="02040503050406030204" pitchFamily="18" charset="0"/>
                        </a:rPr>
                        <m:t>=</m:t>
                      </m:r>
                      <m:f>
                        <m:fPr>
                          <m:ctrlPr>
                            <a:rPr lang="es-ES" i="1">
                              <a:latin typeface="Cambria Math" panose="02040503050406030204" pitchFamily="18" charset="0"/>
                              <a:ea typeface="Cambria Math" panose="02040503050406030204" pitchFamily="18" charset="0"/>
                            </a:rPr>
                          </m:ctrlPr>
                        </m:fPr>
                        <m:num>
                          <m:sSup>
                            <m:sSupPr>
                              <m:ctrlPr>
                                <a:rPr lang="es-ES" i="1">
                                  <a:latin typeface="Cambria Math" panose="02040503050406030204" pitchFamily="18" charset="0"/>
                                  <a:ea typeface="Cambria Math" panose="02040503050406030204" pitchFamily="18" charset="0"/>
                                </a:rPr>
                              </m:ctrlPr>
                            </m:sSupPr>
                            <m:e>
                              <m:r>
                                <a:rPr lang="es-ES" i="1">
                                  <a:latin typeface="Cambria Math" panose="02040503050406030204" pitchFamily="18" charset="0"/>
                                  <a:ea typeface="Cambria Math" panose="02040503050406030204" pitchFamily="18" charset="0"/>
                                </a:rPr>
                                <m:t>𝑍</m:t>
                              </m:r>
                            </m:e>
                            <m:sup>
                              <m:r>
                                <a:rPr lang="es-ES" i="1">
                                  <a:latin typeface="Cambria Math" panose="02040503050406030204" pitchFamily="18" charset="0"/>
                                  <a:ea typeface="Cambria Math" panose="02040503050406030204" pitchFamily="18" charset="0"/>
                                </a:rPr>
                                <m:t>′</m:t>
                              </m:r>
                            </m:sup>
                          </m:sSup>
                        </m:num>
                        <m:den>
                          <m:r>
                            <a:rPr lang="es-ES" i="1">
                              <a:latin typeface="Cambria Math" panose="02040503050406030204" pitchFamily="18" charset="0"/>
                              <a:ea typeface="Cambria Math" panose="02040503050406030204" pitchFamily="18" charset="0"/>
                            </a:rPr>
                            <m:t>𝑍</m:t>
                          </m:r>
                        </m:den>
                      </m:f>
                    </m:oMath>
                  </m:oMathPara>
                </a14:m>
                <a:endParaRPr lang="es-ES" dirty="0"/>
              </a:p>
            </p:txBody>
          </p:sp>
        </mc:Choice>
        <mc:Fallback xmlns="">
          <p:sp>
            <p:nvSpPr>
              <p:cNvPr id="10" name="CuadroTexto 9">
                <a:extLst>
                  <a:ext uri="{FF2B5EF4-FFF2-40B4-BE49-F238E27FC236}">
                    <a16:creationId xmlns:a16="http://schemas.microsoft.com/office/drawing/2014/main" id="{96DCFFFA-44E1-4B1D-B9C0-4FB3B338D00A}"/>
                  </a:ext>
                </a:extLst>
              </p:cNvPr>
              <p:cNvSpPr txBox="1">
                <a:spLocks noRot="1" noChangeAspect="1" noMove="1" noResize="1" noEditPoints="1" noAdjustHandles="1" noChangeArrowheads="1" noChangeShapeType="1" noTextEdit="1"/>
              </p:cNvSpPr>
              <p:nvPr/>
            </p:nvSpPr>
            <p:spPr>
              <a:xfrm>
                <a:off x="2206426" y="2926442"/>
                <a:ext cx="3784882" cy="811632"/>
              </a:xfrm>
              <a:prstGeom prst="rect">
                <a:avLst/>
              </a:prstGeom>
              <a:blipFill>
                <a:blip r:embed="rId6"/>
                <a:stretch>
                  <a:fillRect/>
                </a:stretch>
              </a:blipFill>
            </p:spPr>
            <p:txBody>
              <a:bodyPr/>
              <a:lstStyle/>
              <a:p>
                <a:r>
                  <a:rPr lang="es-ES">
                    <a:noFill/>
                  </a:rPr>
                  <a:t> </a:t>
                </a:r>
              </a:p>
            </p:txBody>
          </p:sp>
        </mc:Fallback>
      </mc:AlternateContent>
      <p:grpSp>
        <p:nvGrpSpPr>
          <p:cNvPr id="17" name="Grupo 16">
            <a:extLst>
              <a:ext uri="{FF2B5EF4-FFF2-40B4-BE49-F238E27FC236}">
                <a16:creationId xmlns:a16="http://schemas.microsoft.com/office/drawing/2014/main" id="{E7229B8B-D425-47ED-BD6B-D974A7224B9C}"/>
              </a:ext>
            </a:extLst>
          </p:cNvPr>
          <p:cNvGrpSpPr/>
          <p:nvPr/>
        </p:nvGrpSpPr>
        <p:grpSpPr>
          <a:xfrm>
            <a:off x="6545579" y="2981045"/>
            <a:ext cx="2077294" cy="887738"/>
            <a:chOff x="6545579" y="2981045"/>
            <a:chExt cx="2077294" cy="887738"/>
          </a:xfrm>
        </p:grpSpPr>
        <p:sp>
          <p:nvSpPr>
            <p:cNvPr id="11" name="Triángulo isósceles 10">
              <a:extLst>
                <a:ext uri="{FF2B5EF4-FFF2-40B4-BE49-F238E27FC236}">
                  <a16:creationId xmlns:a16="http://schemas.microsoft.com/office/drawing/2014/main" id="{0E41A9B8-92E9-4C2E-85D4-B08E5AB5513F}"/>
                </a:ext>
              </a:extLst>
            </p:cNvPr>
            <p:cNvSpPr/>
            <p:nvPr/>
          </p:nvSpPr>
          <p:spPr>
            <a:xfrm>
              <a:off x="6545579" y="3025140"/>
              <a:ext cx="1523023" cy="784860"/>
            </a:xfrm>
            <a:prstGeom prst="triangle">
              <a:avLst>
                <a:gd name="adj" fmla="val 10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uadroTexto 11">
              <a:extLst>
                <a:ext uri="{FF2B5EF4-FFF2-40B4-BE49-F238E27FC236}">
                  <a16:creationId xmlns:a16="http://schemas.microsoft.com/office/drawing/2014/main" id="{E87A6BDC-C810-4606-80EE-29A5942123E5}"/>
                </a:ext>
              </a:extLst>
            </p:cNvPr>
            <p:cNvSpPr txBox="1"/>
            <p:nvPr/>
          </p:nvSpPr>
          <p:spPr>
            <a:xfrm>
              <a:off x="7307090" y="2981045"/>
              <a:ext cx="325730" cy="369332"/>
            </a:xfrm>
            <a:prstGeom prst="rect">
              <a:avLst/>
            </a:prstGeom>
            <a:noFill/>
          </p:spPr>
          <p:txBody>
            <a:bodyPr wrap="none" rtlCol="0">
              <a:spAutoFit/>
            </a:bodyPr>
            <a:lstStyle/>
            <a:p>
              <a:r>
                <a:rPr lang="es-ES" dirty="0"/>
                <a:t>Z</a:t>
              </a:r>
            </a:p>
          </p:txBody>
        </p:sp>
        <p:sp>
          <p:nvSpPr>
            <p:cNvPr id="13" name="CuadroTexto 12">
              <a:extLst>
                <a:ext uri="{FF2B5EF4-FFF2-40B4-BE49-F238E27FC236}">
                  <a16:creationId xmlns:a16="http://schemas.microsoft.com/office/drawing/2014/main" id="{19A50BA0-2393-428C-9BBE-112B7EC8335C}"/>
                </a:ext>
              </a:extLst>
            </p:cNvPr>
            <p:cNvSpPr txBox="1"/>
            <p:nvPr/>
          </p:nvSpPr>
          <p:spPr>
            <a:xfrm>
              <a:off x="7491604" y="3499451"/>
              <a:ext cx="402715" cy="369332"/>
            </a:xfrm>
            <a:prstGeom prst="rect">
              <a:avLst/>
            </a:prstGeom>
            <a:noFill/>
          </p:spPr>
          <p:txBody>
            <a:bodyPr wrap="square" rtlCol="0">
              <a:spAutoFit/>
            </a:bodyPr>
            <a:lstStyle/>
            <a:p>
              <a:r>
                <a:rPr lang="es-ES" dirty="0"/>
                <a:t>Z’</a:t>
              </a:r>
            </a:p>
          </p:txBody>
        </p:sp>
        <p:sp>
          <p:nvSpPr>
            <p:cNvPr id="14" name="CuadroTexto 13">
              <a:extLst>
                <a:ext uri="{FF2B5EF4-FFF2-40B4-BE49-F238E27FC236}">
                  <a16:creationId xmlns:a16="http://schemas.microsoft.com/office/drawing/2014/main" id="{E8E5537B-2AD6-40CF-9D50-F2CE6D3FE1F1}"/>
                </a:ext>
              </a:extLst>
            </p:cNvPr>
            <p:cNvSpPr txBox="1"/>
            <p:nvPr/>
          </p:nvSpPr>
          <p:spPr>
            <a:xfrm>
              <a:off x="7991616" y="3244334"/>
              <a:ext cx="631257" cy="369332"/>
            </a:xfrm>
            <a:prstGeom prst="rect">
              <a:avLst/>
            </a:prstGeom>
            <a:noFill/>
          </p:spPr>
          <p:txBody>
            <a:bodyPr wrap="square" rtlCol="0">
              <a:spAutoFit/>
            </a:bodyPr>
            <a:lstStyle/>
            <a:p>
              <a:r>
                <a:rPr lang="es-ES" dirty="0"/>
                <a:t>Z’’</a:t>
              </a:r>
            </a:p>
          </p:txBody>
        </p:sp>
        <p:sp>
          <p:nvSpPr>
            <p:cNvPr id="15" name="CuadroTexto 14">
              <a:extLst>
                <a:ext uri="{FF2B5EF4-FFF2-40B4-BE49-F238E27FC236}">
                  <a16:creationId xmlns:a16="http://schemas.microsoft.com/office/drawing/2014/main" id="{010BCCD3-0C3B-4D4C-9CEE-396AFEE61F10}"/>
                </a:ext>
              </a:extLst>
            </p:cNvPr>
            <p:cNvSpPr txBox="1"/>
            <p:nvPr/>
          </p:nvSpPr>
          <p:spPr>
            <a:xfrm>
              <a:off x="6880240" y="3484763"/>
              <a:ext cx="437081" cy="369332"/>
            </a:xfrm>
            <a:prstGeom prst="rect">
              <a:avLst/>
            </a:prstGeom>
            <a:noFill/>
          </p:spPr>
          <p:txBody>
            <a:bodyPr wrap="square" rtlCol="0">
              <a:spAutoFit/>
            </a:bodyPr>
            <a:lstStyle/>
            <a:p>
              <a:r>
                <a:rPr lang="el-GR" dirty="0"/>
                <a:t>Φ</a:t>
              </a:r>
              <a:endParaRPr lang="es-ES" dirty="0"/>
            </a:p>
          </p:txBody>
        </p:sp>
      </p:grpSp>
      <p:sp>
        <p:nvSpPr>
          <p:cNvPr id="16" name="Flecha: a la derecha 15">
            <a:extLst>
              <a:ext uri="{FF2B5EF4-FFF2-40B4-BE49-F238E27FC236}">
                <a16:creationId xmlns:a16="http://schemas.microsoft.com/office/drawing/2014/main" id="{0AF42D7E-0DAF-45D2-B872-A4ECD6E65C87}"/>
              </a:ext>
            </a:extLst>
          </p:cNvPr>
          <p:cNvSpPr/>
          <p:nvPr/>
        </p:nvSpPr>
        <p:spPr>
          <a:xfrm>
            <a:off x="2933700" y="4107180"/>
            <a:ext cx="487680" cy="1281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Marcador de número de diapositiva 1">
            <a:extLst>
              <a:ext uri="{FF2B5EF4-FFF2-40B4-BE49-F238E27FC236}">
                <a16:creationId xmlns:a16="http://schemas.microsoft.com/office/drawing/2014/main" id="{B8F873EF-04B0-4AAF-8EE8-BE2D8B1A8E4E}"/>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48</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237670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C5B28AE-E671-4D2B-8C99-33EE6AA0CBE0}"/>
              </a:ext>
            </a:extLst>
          </p:cNvPr>
          <p:cNvSpPr/>
          <p:nvPr/>
        </p:nvSpPr>
        <p:spPr>
          <a:xfrm>
            <a:off x="96472" y="806116"/>
            <a:ext cx="8768854" cy="523220"/>
          </a:xfrm>
          <a:prstGeom prst="rect">
            <a:avLst/>
          </a:prstGeom>
        </p:spPr>
        <p:txBody>
          <a:bodyPr wrap="square">
            <a:spAutoFit/>
          </a:bodyPr>
          <a:lstStyle/>
          <a:p>
            <a:r>
              <a:rPr lang="es-ES" sz="1400" b="1" dirty="0"/>
              <a:t>Problema 4. </a:t>
            </a:r>
            <a:r>
              <a:rPr lang="es-ES" sz="1400" dirty="0"/>
              <a:t>Hallar el factor de potencia en un circuito RLC en paralelo para una frecuencia de red de 50 Hz y valores R = 1 kΩ, L = 1 </a:t>
            </a:r>
            <a:r>
              <a:rPr lang="es-ES" sz="1400" dirty="0" err="1"/>
              <a:t>mH</a:t>
            </a:r>
            <a:r>
              <a:rPr lang="es-ES" sz="1400" dirty="0"/>
              <a:t>, C = 1 µF.</a:t>
            </a:r>
          </a:p>
        </p:txBody>
      </p:sp>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96DCFFFA-44E1-4B1D-B9C0-4FB3B338D00A}"/>
                  </a:ext>
                </a:extLst>
              </p:cNvPr>
              <p:cNvSpPr txBox="1"/>
              <p:nvPr/>
            </p:nvSpPr>
            <p:spPr>
              <a:xfrm>
                <a:off x="3937040" y="2600959"/>
                <a:ext cx="2842125" cy="5689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𝑌</m:t>
                          </m:r>
                        </m:e>
                        <m:sub>
                          <m:r>
                            <a:rPr lang="es-ES" b="0" i="1" smtClean="0">
                              <a:latin typeface="Cambria Math" panose="02040503050406030204" pitchFamily="18" charset="0"/>
                            </a:rPr>
                            <m:t>𝑅</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𝑅</m:t>
                          </m:r>
                        </m:den>
                      </m:f>
                      <m:r>
                        <a:rPr lang="es-ES" b="0" i="1" smtClean="0">
                          <a:latin typeface="Cambria Math" panose="02040503050406030204" pitchFamily="18" charset="0"/>
                        </a:rPr>
                        <m:t>; </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𝑌</m:t>
                          </m:r>
                        </m:e>
                        <m:sub>
                          <m:r>
                            <a:rPr lang="es-ES" b="0" i="1" smtClean="0">
                              <a:latin typeface="Cambria Math" panose="02040503050406030204" pitchFamily="18" charset="0"/>
                            </a:rPr>
                            <m:t>𝐶</m:t>
                          </m:r>
                        </m:sub>
                      </m:sSub>
                      <m:r>
                        <a:rPr lang="es-ES" b="0" i="1" smtClean="0">
                          <a:latin typeface="Cambria Math" panose="02040503050406030204" pitchFamily="18" charset="0"/>
                        </a:rPr>
                        <m:t>=</m:t>
                      </m:r>
                      <m:r>
                        <a:rPr lang="es-ES" b="0" i="1" smtClean="0">
                          <a:latin typeface="Cambria Math" panose="02040503050406030204" pitchFamily="18" charset="0"/>
                        </a:rPr>
                        <m:t>𝑗</m:t>
                      </m:r>
                      <m:r>
                        <a:rPr lang="es-ES" b="0" i="1" smtClean="0">
                          <a:latin typeface="Cambria Math" panose="02040503050406030204" pitchFamily="18" charset="0"/>
                          <a:ea typeface="Cambria Math" panose="02040503050406030204" pitchFamily="18" charset="0"/>
                        </a:rPr>
                        <m:t>𝜔</m:t>
                      </m:r>
                      <m:r>
                        <a:rPr lang="es-ES" b="0" i="1" smtClean="0">
                          <a:latin typeface="Cambria Math" panose="02040503050406030204" pitchFamily="18" charset="0"/>
                          <a:ea typeface="Cambria Math" panose="02040503050406030204" pitchFamily="18" charset="0"/>
                        </a:rPr>
                        <m:t>𝐶</m:t>
                      </m:r>
                      <m:r>
                        <a:rPr lang="es-ES" b="0" i="1" smtClean="0">
                          <a:latin typeface="Cambria Math" panose="02040503050406030204" pitchFamily="18" charset="0"/>
                          <a:ea typeface="Cambria Math" panose="02040503050406030204" pitchFamily="18" charset="0"/>
                        </a:rPr>
                        <m:t>;</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𝑌</m:t>
                          </m:r>
                        </m:e>
                        <m:sub>
                          <m:r>
                            <a:rPr lang="es-ES" b="0" i="1" smtClean="0">
                              <a:latin typeface="Cambria Math" panose="02040503050406030204" pitchFamily="18" charset="0"/>
                              <a:ea typeface="Cambria Math" panose="02040503050406030204" pitchFamily="18" charset="0"/>
                            </a:rPr>
                            <m:t>𝐿</m:t>
                          </m:r>
                        </m:sub>
                      </m:sSub>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1</m:t>
                          </m:r>
                        </m:num>
                        <m:den>
                          <m:r>
                            <a:rPr lang="es-ES" i="1">
                              <a:latin typeface="Cambria Math" panose="02040503050406030204" pitchFamily="18" charset="0"/>
                            </a:rPr>
                            <m:t>𝑗</m:t>
                          </m:r>
                          <m:r>
                            <a:rPr lang="es-ES" i="1">
                              <a:latin typeface="Cambria Math" panose="02040503050406030204" pitchFamily="18" charset="0"/>
                              <a:ea typeface="Cambria Math" panose="02040503050406030204" pitchFamily="18" charset="0"/>
                            </a:rPr>
                            <m:t>𝜔</m:t>
                          </m:r>
                          <m:r>
                            <a:rPr lang="es-ES" b="0" i="1" smtClean="0">
                              <a:latin typeface="Cambria Math" panose="02040503050406030204" pitchFamily="18" charset="0"/>
                              <a:ea typeface="Cambria Math" panose="02040503050406030204" pitchFamily="18" charset="0"/>
                            </a:rPr>
                            <m:t>𝐿</m:t>
                          </m:r>
                        </m:den>
                      </m:f>
                    </m:oMath>
                  </m:oMathPara>
                </a14:m>
                <a:endParaRPr lang="es-ES" dirty="0"/>
              </a:p>
            </p:txBody>
          </p:sp>
        </mc:Choice>
        <mc:Fallback xmlns="">
          <p:sp>
            <p:nvSpPr>
              <p:cNvPr id="10" name="CuadroTexto 9">
                <a:extLst>
                  <a:ext uri="{FF2B5EF4-FFF2-40B4-BE49-F238E27FC236}">
                    <a16:creationId xmlns:a16="http://schemas.microsoft.com/office/drawing/2014/main" id="{96DCFFFA-44E1-4B1D-B9C0-4FB3B338D00A}"/>
                  </a:ext>
                </a:extLst>
              </p:cNvPr>
              <p:cNvSpPr txBox="1">
                <a:spLocks noRot="1" noChangeAspect="1" noMove="1" noResize="1" noEditPoints="1" noAdjustHandles="1" noChangeArrowheads="1" noChangeShapeType="1" noTextEdit="1"/>
              </p:cNvSpPr>
              <p:nvPr/>
            </p:nvSpPr>
            <p:spPr>
              <a:xfrm>
                <a:off x="3937040" y="2600959"/>
                <a:ext cx="2842125" cy="568938"/>
              </a:xfrm>
              <a:prstGeom prst="rect">
                <a:avLst/>
              </a:prstGeom>
              <a:blipFill>
                <a:blip r:embed="rId2"/>
                <a:stretch>
                  <a:fillRect/>
                </a:stretch>
              </a:blipFill>
            </p:spPr>
            <p:txBody>
              <a:bodyPr/>
              <a:lstStyle/>
              <a:p>
                <a:r>
                  <a:rPr lang="es-ES">
                    <a:noFill/>
                  </a:rPr>
                  <a:t> </a:t>
                </a:r>
              </a:p>
            </p:txBody>
          </p:sp>
        </mc:Fallback>
      </mc:AlternateContent>
      <p:sp>
        <p:nvSpPr>
          <p:cNvPr id="16" name="Flecha: a la derecha 15">
            <a:extLst>
              <a:ext uri="{FF2B5EF4-FFF2-40B4-BE49-F238E27FC236}">
                <a16:creationId xmlns:a16="http://schemas.microsoft.com/office/drawing/2014/main" id="{0AF42D7E-0DAF-45D2-B872-A4ECD6E65C87}"/>
              </a:ext>
            </a:extLst>
          </p:cNvPr>
          <p:cNvSpPr/>
          <p:nvPr/>
        </p:nvSpPr>
        <p:spPr>
          <a:xfrm>
            <a:off x="3851524" y="4272122"/>
            <a:ext cx="487680" cy="1281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 name="Imagen 1">
            <a:extLst>
              <a:ext uri="{FF2B5EF4-FFF2-40B4-BE49-F238E27FC236}">
                <a16:creationId xmlns:a16="http://schemas.microsoft.com/office/drawing/2014/main" id="{35B03919-4757-4E36-8BC7-E32CA2D88394}"/>
              </a:ext>
            </a:extLst>
          </p:cNvPr>
          <p:cNvPicPr>
            <a:picLocks noChangeAspect="1"/>
          </p:cNvPicPr>
          <p:nvPr/>
        </p:nvPicPr>
        <p:blipFill>
          <a:blip r:embed="rId3"/>
          <a:stretch>
            <a:fillRect/>
          </a:stretch>
        </p:blipFill>
        <p:spPr>
          <a:xfrm>
            <a:off x="96472" y="1517380"/>
            <a:ext cx="3445654" cy="1570709"/>
          </a:xfrm>
          <a:prstGeom prst="rect">
            <a:avLst/>
          </a:prstGeom>
        </p:spPr>
      </p:pic>
      <p:sp>
        <p:nvSpPr>
          <p:cNvPr id="3" name="Rectángulo 2">
            <a:extLst>
              <a:ext uri="{FF2B5EF4-FFF2-40B4-BE49-F238E27FC236}">
                <a16:creationId xmlns:a16="http://schemas.microsoft.com/office/drawing/2014/main" id="{42D1AE00-BA02-41FE-BE42-F5E9CEE601EE}"/>
              </a:ext>
            </a:extLst>
          </p:cNvPr>
          <p:cNvSpPr/>
          <p:nvPr/>
        </p:nvSpPr>
        <p:spPr>
          <a:xfrm>
            <a:off x="3735244" y="1552591"/>
            <a:ext cx="3358976" cy="738664"/>
          </a:xfrm>
          <a:prstGeom prst="rect">
            <a:avLst/>
          </a:prstGeom>
        </p:spPr>
        <p:txBody>
          <a:bodyPr wrap="square">
            <a:spAutoFit/>
          </a:bodyPr>
          <a:lstStyle/>
          <a:p>
            <a:r>
              <a:rPr lang="es-ES" sz="1400" dirty="0"/>
              <a:t>Trabajaremos con la admitancia: Y=1/Z</a:t>
            </a:r>
          </a:p>
          <a:p>
            <a:r>
              <a:rPr lang="es-ES" sz="1400" dirty="0" err="1"/>
              <a:t>ang</a:t>
            </a:r>
            <a:r>
              <a:rPr lang="es-ES" sz="1400" dirty="0"/>
              <a:t>(Y)=-</a:t>
            </a:r>
            <a:r>
              <a:rPr lang="es-ES" sz="1400" dirty="0" err="1"/>
              <a:t>ang</a:t>
            </a:r>
            <a:r>
              <a:rPr lang="es-ES" sz="1400" dirty="0"/>
              <a:t>(Z)</a:t>
            </a:r>
          </a:p>
          <a:p>
            <a:r>
              <a:rPr lang="es-ES" sz="1400" dirty="0"/>
              <a:t>cos φ = cos(-φ)</a:t>
            </a:r>
            <a:r>
              <a:rPr lang="es-ES" sz="1400" dirty="0">
                <a:sym typeface="Wingdings" panose="05000000000000000000" pitchFamily="2" charset="2"/>
              </a:rPr>
              <a:t> </a:t>
            </a:r>
            <a:r>
              <a:rPr lang="es-ES" sz="1400" dirty="0" err="1">
                <a:sym typeface="Wingdings" panose="05000000000000000000" pitchFamily="2" charset="2"/>
              </a:rPr>
              <a:t>fp</a:t>
            </a:r>
            <a:r>
              <a:rPr lang="es-ES" sz="1400" dirty="0">
                <a:sym typeface="Wingdings" panose="05000000000000000000" pitchFamily="2" charset="2"/>
              </a:rPr>
              <a:t>=cos(</a:t>
            </a:r>
            <a:r>
              <a:rPr lang="es-ES" sz="1400" dirty="0"/>
              <a:t>φ</a:t>
            </a:r>
            <a:r>
              <a:rPr lang="es-ES" sz="1400" dirty="0">
                <a:sym typeface="Wingdings" panose="05000000000000000000" pitchFamily="2" charset="2"/>
              </a:rPr>
              <a:t>) no cambia</a:t>
            </a:r>
            <a:endParaRPr lang="es-ES" sz="1400" dirty="0"/>
          </a:p>
        </p:txBody>
      </p:sp>
      <p:pic>
        <p:nvPicPr>
          <p:cNvPr id="18" name="Imagen 17">
            <a:extLst>
              <a:ext uri="{FF2B5EF4-FFF2-40B4-BE49-F238E27FC236}">
                <a16:creationId xmlns:a16="http://schemas.microsoft.com/office/drawing/2014/main" id="{77539A58-C899-4CD9-BD9F-E4FBBC29856F}"/>
              </a:ext>
            </a:extLst>
          </p:cNvPr>
          <p:cNvPicPr>
            <a:picLocks noChangeAspect="1"/>
          </p:cNvPicPr>
          <p:nvPr/>
        </p:nvPicPr>
        <p:blipFill>
          <a:blip r:embed="rId4"/>
          <a:stretch>
            <a:fillRect/>
          </a:stretch>
        </p:blipFill>
        <p:spPr>
          <a:xfrm>
            <a:off x="154900" y="4131453"/>
            <a:ext cx="3474839" cy="569434"/>
          </a:xfrm>
          <a:prstGeom prst="rect">
            <a:avLst/>
          </a:prstGeom>
        </p:spPr>
      </p:pic>
      <p:pic>
        <p:nvPicPr>
          <p:cNvPr id="19" name="Imagen 18">
            <a:extLst>
              <a:ext uri="{FF2B5EF4-FFF2-40B4-BE49-F238E27FC236}">
                <a16:creationId xmlns:a16="http://schemas.microsoft.com/office/drawing/2014/main" id="{6B288873-2F7E-44CC-8B01-A70560E2AA5D}"/>
              </a:ext>
            </a:extLst>
          </p:cNvPr>
          <p:cNvPicPr>
            <a:picLocks noChangeAspect="1"/>
          </p:cNvPicPr>
          <p:nvPr/>
        </p:nvPicPr>
        <p:blipFill>
          <a:blip r:embed="rId5"/>
          <a:stretch>
            <a:fillRect/>
          </a:stretch>
        </p:blipFill>
        <p:spPr>
          <a:xfrm>
            <a:off x="4488350" y="3884154"/>
            <a:ext cx="3674250" cy="1062651"/>
          </a:xfrm>
          <a:prstGeom prst="rect">
            <a:avLst/>
          </a:prstGeom>
        </p:spPr>
      </p:pic>
      <p:sp>
        <p:nvSpPr>
          <p:cNvPr id="20" name="Rectángulo 19">
            <a:extLst>
              <a:ext uri="{FF2B5EF4-FFF2-40B4-BE49-F238E27FC236}">
                <a16:creationId xmlns:a16="http://schemas.microsoft.com/office/drawing/2014/main" id="{C75E9461-8730-4502-A1F7-AF7104E35C16}"/>
              </a:ext>
            </a:extLst>
          </p:cNvPr>
          <p:cNvSpPr/>
          <p:nvPr/>
        </p:nvSpPr>
        <p:spPr>
          <a:xfrm>
            <a:off x="210054" y="3486930"/>
            <a:ext cx="7282940" cy="307777"/>
          </a:xfrm>
          <a:prstGeom prst="rect">
            <a:avLst/>
          </a:prstGeom>
        </p:spPr>
        <p:txBody>
          <a:bodyPr wrap="square">
            <a:spAutoFit/>
          </a:bodyPr>
          <a:lstStyle/>
          <a:p>
            <a:r>
              <a:rPr lang="es-ES" sz="1400" dirty="0"/>
              <a:t>Las admitancias se agrupan al contrario que las impedancias </a:t>
            </a:r>
            <a:r>
              <a:rPr lang="es-ES" sz="1400" dirty="0">
                <a:sym typeface="Wingdings" panose="05000000000000000000" pitchFamily="2" charset="2"/>
              </a:rPr>
              <a:t> en paralelo se suman:</a:t>
            </a:r>
            <a:endParaRPr lang="es-ES" sz="1400" dirty="0"/>
          </a:p>
        </p:txBody>
      </p:sp>
      <p:sp>
        <p:nvSpPr>
          <p:cNvPr id="11" name="Marcador de número de diapositiva 1">
            <a:extLst>
              <a:ext uri="{FF2B5EF4-FFF2-40B4-BE49-F238E27FC236}">
                <a16:creationId xmlns:a16="http://schemas.microsoft.com/office/drawing/2014/main" id="{816F3554-0CED-4E75-B459-98253CBF7B52}"/>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49</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41998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animBg="1"/>
      <p:bldP spid="3"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8" name="Imagen 1">
            <a:extLst>
              <a:ext uri="{FF2B5EF4-FFF2-40B4-BE49-F238E27FC236}">
                <a16:creationId xmlns:a16="http://schemas.microsoft.com/office/drawing/2014/main" id="{A508EE92-FB12-15E1-FDE3-D5CD3F7F40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010" r="21301"/>
          <a:stretch/>
        </p:blipFill>
        <p:spPr bwMode="auto">
          <a:xfrm>
            <a:off x="1797882" y="1007134"/>
            <a:ext cx="2545518" cy="1238545"/>
          </a:xfrm>
          <a:prstGeom prst="rect">
            <a:avLst/>
          </a:prstGeom>
          <a:noFill/>
          <a:extLst>
            <a:ext uri="{909E8E84-426E-40DD-AFC4-6F175D3DCCD1}">
              <a14:hiddenFill xmlns:a14="http://schemas.microsoft.com/office/drawing/2010/main">
                <a:solidFill>
                  <a:srgbClr val="FFFFFF"/>
                </a:solidFill>
              </a14:hiddenFill>
            </a:ext>
          </a:extLst>
        </p:spPr>
      </p:pic>
      <p:pic>
        <p:nvPicPr>
          <p:cNvPr id="1077" name="Imagen 5">
            <a:extLst>
              <a:ext uri="{FF2B5EF4-FFF2-40B4-BE49-F238E27FC236}">
                <a16:creationId xmlns:a16="http://schemas.microsoft.com/office/drawing/2014/main" id="{B63755EF-BC61-F664-DC74-835DC8B16C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5431" y="2868222"/>
            <a:ext cx="230505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1076" name="Imagen 11" descr="Ppio_superp">
            <a:extLst>
              <a:ext uri="{FF2B5EF4-FFF2-40B4-BE49-F238E27FC236}">
                <a16:creationId xmlns:a16="http://schemas.microsoft.com/office/drawing/2014/main" id="{D5B8DD05-45E5-9BF0-3ADA-A8F960D6E9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49954"/>
          <a:stretch>
            <a:fillRect/>
          </a:stretch>
        </p:blipFill>
        <p:spPr bwMode="auto">
          <a:xfrm>
            <a:off x="1247502" y="4920178"/>
            <a:ext cx="3543300" cy="1209675"/>
          </a:xfrm>
          <a:prstGeom prst="rect">
            <a:avLst/>
          </a:prstGeom>
          <a:noFill/>
          <a:extLst>
            <a:ext uri="{909E8E84-426E-40DD-AFC4-6F175D3DCCD1}">
              <a14:hiddenFill xmlns:a14="http://schemas.microsoft.com/office/drawing/2010/main">
                <a:solidFill>
                  <a:srgbClr val="FFFFFF"/>
                </a:solidFill>
              </a14:hiddenFill>
            </a:ext>
          </a:extLst>
        </p:spPr>
      </p:pic>
      <p:sp>
        <p:nvSpPr>
          <p:cNvPr id="44" name="Rectangle 55">
            <a:extLst>
              <a:ext uri="{FF2B5EF4-FFF2-40B4-BE49-F238E27FC236}">
                <a16:creationId xmlns:a16="http://schemas.microsoft.com/office/drawing/2014/main" id="{618A316F-5EB2-CBF8-D218-690B5A18E07E}"/>
              </a:ext>
            </a:extLst>
          </p:cNvPr>
          <p:cNvSpPr>
            <a:spLocks noChangeArrowheads="1"/>
          </p:cNvSpPr>
          <p:nvPr/>
        </p:nvSpPr>
        <p:spPr bwMode="auto">
          <a:xfrm>
            <a:off x="88900" y="728148"/>
            <a:ext cx="85090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Problema 1. </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Calcular el voltaje de salida, V</a:t>
            </a:r>
            <a:r>
              <a:rPr kumimoji="0" lang="es-ES" altLang="es-ES" sz="12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out</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si el de entrada, </a:t>
            </a:r>
            <a:r>
              <a:rPr kumimoji="0" lang="es-ES" altLang="es-ES" sz="12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v</a:t>
            </a:r>
            <a:r>
              <a:rPr kumimoji="0" lang="es-ES" altLang="es-ES" sz="1200" b="0" i="0" u="none" strike="noStrike" cap="none" normalizeH="0" baseline="-30000" dirty="0" err="1">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a:t>
            </a:r>
            <a:r>
              <a:rPr kumimoji="0" lang="es-ES" altLang="es-ES" sz="12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es 6 V y el valor de las resistencias es R</a:t>
            </a:r>
            <a:r>
              <a:rPr kumimoji="0" lang="es-ES" altLang="es-ES" sz="12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R</a:t>
            </a:r>
            <a:r>
              <a:rPr kumimoji="0" lang="es-ES" altLang="es-ES" sz="12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10 k</a:t>
            </a:r>
            <a:r>
              <a:rPr kumimoji="0" lang="es-ES" altLang="es-ES" sz="12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rPr>
              <a:t>W </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y R</a:t>
            </a:r>
            <a:r>
              <a:rPr kumimoji="0" lang="es-ES" altLang="es-ES" sz="12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R</a:t>
            </a:r>
            <a:r>
              <a:rPr kumimoji="0" lang="es-ES" altLang="es-ES" sz="12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4</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20 k</a:t>
            </a:r>
            <a:r>
              <a:rPr kumimoji="0" lang="es-ES" altLang="es-ES" sz="12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rPr>
              <a:t>W</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s-ES" altLang="es-E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45" name="Rectangle 56">
            <a:extLst>
              <a:ext uri="{FF2B5EF4-FFF2-40B4-BE49-F238E27FC236}">
                <a16:creationId xmlns:a16="http://schemas.microsoft.com/office/drawing/2014/main" id="{E8148EB7-37AB-A640-30D7-A6ED35FCBED6}"/>
              </a:ext>
            </a:extLst>
          </p:cNvPr>
          <p:cNvSpPr>
            <a:spLocks noChangeArrowheads="1"/>
          </p:cNvSpPr>
          <p:nvPr/>
        </p:nvSpPr>
        <p:spPr bwMode="auto">
          <a:xfrm>
            <a:off x="133350" y="2245679"/>
            <a:ext cx="88773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Problema 2. </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Calcular el voltaje que cae entre a y a’ si V</a:t>
            </a:r>
            <a:r>
              <a:rPr kumimoji="0" lang="es-ES" altLang="es-ES" sz="12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12 V, V</a:t>
            </a:r>
            <a:r>
              <a:rPr kumimoji="0" lang="es-ES" altLang="es-ES" sz="12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5 V y las resistencias valen 10 k</a:t>
            </a:r>
            <a:r>
              <a:rPr kumimoji="0" lang="es-ES" altLang="es-ES" sz="12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rPr>
              <a:t>W</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Calculad la corriente que circula entre a y a’ si se hace un cortocircuito entre ambos puntos.</a:t>
            </a:r>
            <a:endParaRPr kumimoji="0" lang="es-ES" altLang="es-E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46" name="Rectangle 57">
            <a:extLst>
              <a:ext uri="{FF2B5EF4-FFF2-40B4-BE49-F238E27FC236}">
                <a16:creationId xmlns:a16="http://schemas.microsoft.com/office/drawing/2014/main" id="{00D61B5A-2558-1C82-AE1E-0725BBFEAB7D}"/>
              </a:ext>
            </a:extLst>
          </p:cNvPr>
          <p:cNvSpPr>
            <a:spLocks noChangeArrowheads="1"/>
          </p:cNvSpPr>
          <p:nvPr/>
        </p:nvSpPr>
        <p:spPr bwMode="auto">
          <a:xfrm>
            <a:off x="133350" y="4441207"/>
            <a:ext cx="8618764"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Problema 3</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Hallar aplicando el principio de superposición el voltaje que cae entre a y a’.</a:t>
            </a:r>
            <a:endParaRPr kumimoji="0" lang="es-ES" altLang="es-E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8" name="Marcador de número de diapositiva 1">
            <a:extLst>
              <a:ext uri="{FF2B5EF4-FFF2-40B4-BE49-F238E27FC236}">
                <a16:creationId xmlns:a16="http://schemas.microsoft.com/office/drawing/2014/main" id="{D99B1E40-8AC6-4EAD-92CA-A867E266FDC6}"/>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5</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32700263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C5B28AE-E671-4D2B-8C99-33EE6AA0CBE0}"/>
              </a:ext>
            </a:extLst>
          </p:cNvPr>
          <p:cNvSpPr/>
          <p:nvPr/>
        </p:nvSpPr>
        <p:spPr>
          <a:xfrm>
            <a:off x="96472" y="806116"/>
            <a:ext cx="8847231" cy="307777"/>
          </a:xfrm>
          <a:prstGeom prst="rect">
            <a:avLst/>
          </a:prstGeom>
        </p:spPr>
        <p:txBody>
          <a:bodyPr wrap="square">
            <a:spAutoFit/>
          </a:bodyPr>
          <a:lstStyle/>
          <a:p>
            <a:r>
              <a:rPr lang="es-ES" sz="1400" b="1" dirty="0"/>
              <a:t>Problema 5. </a:t>
            </a:r>
            <a:r>
              <a:rPr lang="es-ES" sz="1400" dirty="0"/>
              <a:t>Hallar la frecuencia de resonancia de un circuito RLC con valores R = 1 kΩ, L = 1 </a:t>
            </a:r>
            <a:r>
              <a:rPr lang="es-ES" sz="1400" dirty="0" err="1"/>
              <a:t>mH</a:t>
            </a:r>
            <a:r>
              <a:rPr lang="es-ES" sz="1400" dirty="0"/>
              <a:t>, C = 1 µF.</a:t>
            </a:r>
          </a:p>
        </p:txBody>
      </p:sp>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96DCFFFA-44E1-4B1D-B9C0-4FB3B338D00A}"/>
                  </a:ext>
                </a:extLst>
              </p:cNvPr>
              <p:cNvSpPr txBox="1"/>
              <p:nvPr/>
            </p:nvSpPr>
            <p:spPr>
              <a:xfrm>
                <a:off x="2554168" y="2585074"/>
                <a:ext cx="6106543" cy="72750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ea typeface="Cambria Math" panose="02040503050406030204" pitchFamily="18" charset="0"/>
                        </a:rPr>
                        <m:t>𝜔</m:t>
                      </m:r>
                      <m:r>
                        <a:rPr lang="es-ES" sz="1600" b="0" i="1" smtClean="0">
                          <a:latin typeface="Cambria Math" panose="02040503050406030204" pitchFamily="18" charset="0"/>
                          <a:ea typeface="Cambria Math" panose="02040503050406030204" pitchFamily="18" charset="0"/>
                        </a:rPr>
                        <m:t>𝐿</m:t>
                      </m:r>
                      <m:r>
                        <a:rPr lang="es-ES" sz="1600" b="0" i="1" smtClean="0">
                          <a:latin typeface="Cambria Math" panose="02040503050406030204" pitchFamily="18" charset="0"/>
                          <a:ea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1</m:t>
                          </m:r>
                        </m:num>
                        <m:den>
                          <m:r>
                            <a:rPr lang="es-ES" sz="1600" i="1">
                              <a:latin typeface="Cambria Math" panose="02040503050406030204" pitchFamily="18" charset="0"/>
                              <a:ea typeface="Cambria Math" panose="02040503050406030204" pitchFamily="18" charset="0"/>
                            </a:rPr>
                            <m:t>𝜔</m:t>
                          </m:r>
                          <m:r>
                            <a:rPr lang="es-ES" sz="1600" b="0" i="1" smtClean="0">
                              <a:latin typeface="Cambria Math" panose="02040503050406030204" pitchFamily="18" charset="0"/>
                              <a:ea typeface="Cambria Math" panose="02040503050406030204" pitchFamily="18" charset="0"/>
                            </a:rPr>
                            <m:t>𝐶</m:t>
                          </m:r>
                        </m:den>
                      </m:f>
                      <m:r>
                        <a:rPr lang="es-ES" sz="1600" b="0" i="1" smtClean="0">
                          <a:latin typeface="Cambria Math" panose="02040503050406030204" pitchFamily="18" charset="0"/>
                          <a:ea typeface="Cambria Math" panose="02040503050406030204" pitchFamily="18" charset="0"/>
                        </a:rPr>
                        <m:t>→</m:t>
                      </m:r>
                      <m:sSup>
                        <m:sSupPr>
                          <m:ctrlPr>
                            <a:rPr lang="es-ES" sz="1600" b="0" i="1" smtClean="0">
                              <a:latin typeface="Cambria Math" panose="02040503050406030204" pitchFamily="18" charset="0"/>
                              <a:ea typeface="Cambria Math" panose="02040503050406030204" pitchFamily="18" charset="0"/>
                            </a:rPr>
                          </m:ctrlPr>
                        </m:sSupPr>
                        <m:e>
                          <m:r>
                            <a:rPr lang="es-ES" sz="1600" i="1" smtClean="0">
                              <a:latin typeface="Cambria Math" panose="02040503050406030204" pitchFamily="18" charset="0"/>
                              <a:ea typeface="Cambria Math" panose="02040503050406030204" pitchFamily="18" charset="0"/>
                            </a:rPr>
                            <m:t>𝜔</m:t>
                          </m:r>
                        </m:e>
                        <m:sup>
                          <m:r>
                            <a:rPr lang="es-ES" sz="1600" b="0" i="1" smtClean="0">
                              <a:latin typeface="Cambria Math" panose="02040503050406030204" pitchFamily="18" charset="0"/>
                              <a:ea typeface="Cambria Math" panose="02040503050406030204" pitchFamily="18" charset="0"/>
                            </a:rPr>
                            <m:t>2</m:t>
                          </m:r>
                        </m:sup>
                      </m:sSup>
                      <m:r>
                        <a:rPr lang="es-ES" sz="1600" b="0" i="0" smtClean="0">
                          <a:latin typeface="Cambria Math" panose="02040503050406030204" pitchFamily="18" charset="0"/>
                          <a:ea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0" smtClean="0">
                              <a:latin typeface="Cambria Math" panose="02040503050406030204" pitchFamily="18" charset="0"/>
                              <a:ea typeface="Cambria Math" panose="02040503050406030204" pitchFamily="18" charset="0"/>
                            </a:rPr>
                            <m:t>1</m:t>
                          </m:r>
                        </m:num>
                        <m:den>
                          <m:r>
                            <m:rPr>
                              <m:sty m:val="p"/>
                            </m:rPr>
                            <a:rPr lang="es-ES" sz="1600" b="0" i="0" smtClean="0">
                              <a:latin typeface="Cambria Math" panose="02040503050406030204" pitchFamily="18" charset="0"/>
                              <a:ea typeface="Cambria Math" panose="02040503050406030204" pitchFamily="18" charset="0"/>
                            </a:rPr>
                            <m:t>LC</m:t>
                          </m:r>
                        </m:den>
                      </m:f>
                      <m:r>
                        <a:rPr lang="es-ES" sz="1600" b="0" i="0" smtClean="0">
                          <a:latin typeface="Cambria Math" panose="02040503050406030204" pitchFamily="18" charset="0"/>
                          <a:ea typeface="Cambria Math" panose="02040503050406030204" pitchFamily="18" charset="0"/>
                        </a:rPr>
                        <m:t>→</m:t>
                      </m:r>
                      <m:r>
                        <a:rPr lang="es-ES" sz="1600" i="1">
                          <a:latin typeface="Cambria Math" panose="02040503050406030204" pitchFamily="18" charset="0"/>
                          <a:ea typeface="Cambria Math" panose="02040503050406030204" pitchFamily="18" charset="0"/>
                        </a:rPr>
                        <m:t>𝜔</m:t>
                      </m:r>
                      <m:r>
                        <a:rPr lang="es-ES" sz="1600">
                          <a:latin typeface="Cambria Math" panose="02040503050406030204" pitchFamily="18" charset="0"/>
                          <a:ea typeface="Cambria Math" panose="02040503050406030204" pitchFamily="18" charset="0"/>
                        </a:rPr>
                        <m:t>=</m:t>
                      </m:r>
                      <m:rad>
                        <m:radPr>
                          <m:degHide m:val="on"/>
                          <m:ctrlPr>
                            <a:rPr lang="es-ES" sz="1600" i="1" smtClean="0">
                              <a:latin typeface="Cambria Math" panose="02040503050406030204" pitchFamily="18" charset="0"/>
                              <a:ea typeface="Cambria Math" panose="02040503050406030204" pitchFamily="18" charset="0"/>
                            </a:rPr>
                          </m:ctrlPr>
                        </m:radPr>
                        <m:deg/>
                        <m:e>
                          <m:f>
                            <m:fPr>
                              <m:ctrlPr>
                                <a:rPr lang="es-ES" sz="1600" i="1">
                                  <a:latin typeface="Cambria Math" panose="02040503050406030204" pitchFamily="18" charset="0"/>
                                  <a:ea typeface="Cambria Math" panose="02040503050406030204" pitchFamily="18" charset="0"/>
                                </a:rPr>
                              </m:ctrlPr>
                            </m:fPr>
                            <m:num>
                              <m:r>
                                <a:rPr lang="es-ES" sz="1600">
                                  <a:latin typeface="Cambria Math" panose="02040503050406030204" pitchFamily="18" charset="0"/>
                                  <a:ea typeface="Cambria Math" panose="02040503050406030204" pitchFamily="18" charset="0"/>
                                </a:rPr>
                                <m:t>1</m:t>
                              </m:r>
                            </m:num>
                            <m:den>
                              <m:r>
                                <m:rPr>
                                  <m:sty m:val="p"/>
                                </m:rPr>
                                <a:rPr lang="es-ES" sz="1600">
                                  <a:latin typeface="Cambria Math" panose="02040503050406030204" pitchFamily="18" charset="0"/>
                                  <a:ea typeface="Cambria Math" panose="02040503050406030204" pitchFamily="18" charset="0"/>
                                </a:rPr>
                                <m:t>LC</m:t>
                              </m:r>
                            </m:den>
                          </m:f>
                        </m:e>
                      </m:rad>
                      <m:r>
                        <a:rPr lang="es-ES" sz="1600" b="0" i="1" smtClean="0">
                          <a:latin typeface="Cambria Math" panose="02040503050406030204" pitchFamily="18" charset="0"/>
                          <a:ea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1</m:t>
                          </m:r>
                        </m:num>
                        <m:den>
                          <m:rad>
                            <m:radPr>
                              <m:degHide m:val="on"/>
                              <m:ctrlPr>
                                <a:rPr lang="es-ES" sz="1600" b="0" i="1" smtClean="0">
                                  <a:latin typeface="Cambria Math" panose="02040503050406030204" pitchFamily="18" charset="0"/>
                                  <a:ea typeface="Cambria Math" panose="02040503050406030204" pitchFamily="18" charset="0"/>
                                </a:rPr>
                              </m:ctrlPr>
                            </m:radPr>
                            <m:deg/>
                            <m:e>
                              <m:sSup>
                                <m:sSupPr>
                                  <m:ctrlPr>
                                    <a:rPr lang="es-ES" sz="1600" i="1">
                                      <a:latin typeface="Cambria Math" panose="02040503050406030204" pitchFamily="18" charset="0"/>
                                      <a:ea typeface="Cambria Math" panose="02040503050406030204" pitchFamily="18" charset="0"/>
                                    </a:rPr>
                                  </m:ctrlPr>
                                </m:sSupPr>
                                <m:e>
                                  <m:r>
                                    <a:rPr lang="es-ES" sz="1600" i="1">
                                      <a:latin typeface="Cambria Math" panose="02040503050406030204" pitchFamily="18" charset="0"/>
                                      <a:ea typeface="Cambria Math" panose="02040503050406030204" pitchFamily="18" charset="0"/>
                                    </a:rPr>
                                    <m:t>10</m:t>
                                  </m:r>
                                </m:e>
                                <m:sup>
                                  <m:r>
                                    <a:rPr lang="es-ES" sz="1600" i="1">
                                      <a:latin typeface="Cambria Math" panose="02040503050406030204" pitchFamily="18" charset="0"/>
                                      <a:ea typeface="Cambria Math" panose="02040503050406030204" pitchFamily="18" charset="0"/>
                                    </a:rPr>
                                    <m:t>−</m:t>
                                  </m:r>
                                  <m:r>
                                    <a:rPr lang="es-ES" sz="1600" i="1">
                                      <a:latin typeface="Cambria Math" panose="02040503050406030204" pitchFamily="18" charset="0"/>
                                      <a:ea typeface="Cambria Math" panose="02040503050406030204" pitchFamily="18" charset="0"/>
                                    </a:rPr>
                                    <m:t>3</m:t>
                                  </m:r>
                                </m:sup>
                              </m:sSup>
                              <m:r>
                                <a:rPr lang="es-ES" sz="1600" i="1">
                                  <a:latin typeface="Cambria Math" panose="02040503050406030204" pitchFamily="18" charset="0"/>
                                  <a:ea typeface="Cambria Math" panose="02040503050406030204" pitchFamily="18" charset="0"/>
                                </a:rPr>
                                <m:t>𝑥</m:t>
                              </m:r>
                              <m:sSup>
                                <m:sSupPr>
                                  <m:ctrlPr>
                                    <a:rPr lang="es-ES" sz="1600" i="1">
                                      <a:latin typeface="Cambria Math" panose="02040503050406030204" pitchFamily="18" charset="0"/>
                                      <a:ea typeface="Cambria Math" panose="02040503050406030204" pitchFamily="18" charset="0"/>
                                    </a:rPr>
                                  </m:ctrlPr>
                                </m:sSupPr>
                                <m:e>
                                  <m:r>
                                    <a:rPr lang="es-ES" sz="1600" i="1">
                                      <a:latin typeface="Cambria Math" panose="02040503050406030204" pitchFamily="18" charset="0"/>
                                      <a:ea typeface="Cambria Math" panose="02040503050406030204" pitchFamily="18" charset="0"/>
                                    </a:rPr>
                                    <m:t>10</m:t>
                                  </m:r>
                                </m:e>
                                <m:sup>
                                  <m:r>
                                    <a:rPr lang="es-ES" sz="1600" i="1">
                                      <a:latin typeface="Cambria Math" panose="02040503050406030204" pitchFamily="18" charset="0"/>
                                      <a:ea typeface="Cambria Math" panose="02040503050406030204" pitchFamily="18" charset="0"/>
                                    </a:rPr>
                                    <m:t>−</m:t>
                                  </m:r>
                                  <m:r>
                                    <a:rPr lang="es-ES" sz="1600" i="1">
                                      <a:latin typeface="Cambria Math" panose="02040503050406030204" pitchFamily="18" charset="0"/>
                                      <a:ea typeface="Cambria Math" panose="02040503050406030204" pitchFamily="18" charset="0"/>
                                    </a:rPr>
                                    <m:t>6</m:t>
                                  </m:r>
                                </m:sup>
                              </m:sSup>
                            </m:e>
                          </m:rad>
                        </m:den>
                      </m:f>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3</m:t>
                      </m:r>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1622</m:t>
                      </m:r>
                      <m:r>
                        <a:rPr lang="es-ES" sz="1600" b="0" i="1" smtClean="0">
                          <a:latin typeface="Cambria Math" panose="02040503050406030204" pitchFamily="18" charset="0"/>
                          <a:ea typeface="Cambria Math" panose="02040503050406030204" pitchFamily="18" charset="0"/>
                        </a:rPr>
                        <m:t>𝑥</m:t>
                      </m:r>
                      <m:sSup>
                        <m:sSupPr>
                          <m:ctrlPr>
                            <a:rPr lang="es-ES" sz="1600" b="0" i="1" smtClean="0">
                              <a:latin typeface="Cambria Math" panose="02040503050406030204" pitchFamily="18" charset="0"/>
                              <a:ea typeface="Cambria Math" panose="02040503050406030204" pitchFamily="18" charset="0"/>
                            </a:rPr>
                          </m:ctrlPr>
                        </m:sSupPr>
                        <m:e>
                          <m:r>
                            <a:rPr lang="es-ES" sz="1600" b="0" i="1" smtClean="0">
                              <a:latin typeface="Cambria Math" panose="02040503050406030204" pitchFamily="18" charset="0"/>
                              <a:ea typeface="Cambria Math" panose="02040503050406030204" pitchFamily="18" charset="0"/>
                            </a:rPr>
                            <m:t>10</m:t>
                          </m:r>
                        </m:e>
                        <m:sup>
                          <m:r>
                            <a:rPr lang="es-ES" sz="1600" b="0" i="1" smtClean="0">
                              <a:latin typeface="Cambria Math" panose="02040503050406030204" pitchFamily="18" charset="0"/>
                              <a:ea typeface="Cambria Math" panose="02040503050406030204" pitchFamily="18" charset="0"/>
                            </a:rPr>
                            <m:t>4</m:t>
                          </m:r>
                        </m:sup>
                      </m:sSup>
                      <m:r>
                        <a:rPr lang="es-ES" sz="1600" b="0" i="1" smtClean="0">
                          <a:latin typeface="Cambria Math" panose="02040503050406030204" pitchFamily="18" charset="0"/>
                          <a:ea typeface="Cambria Math" panose="02040503050406030204" pitchFamily="18" charset="0"/>
                        </a:rPr>
                        <m:t>𝑟𝑑</m:t>
                      </m:r>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𝑠</m:t>
                      </m:r>
                    </m:oMath>
                  </m:oMathPara>
                </a14:m>
                <a:endParaRPr lang="es-ES" sz="1600" dirty="0"/>
              </a:p>
            </p:txBody>
          </p:sp>
        </mc:Choice>
        <mc:Fallback xmlns="">
          <p:sp>
            <p:nvSpPr>
              <p:cNvPr id="10" name="CuadroTexto 9">
                <a:extLst>
                  <a:ext uri="{FF2B5EF4-FFF2-40B4-BE49-F238E27FC236}">
                    <a16:creationId xmlns:a16="http://schemas.microsoft.com/office/drawing/2014/main" id="{96DCFFFA-44E1-4B1D-B9C0-4FB3B338D00A}"/>
                  </a:ext>
                </a:extLst>
              </p:cNvPr>
              <p:cNvSpPr txBox="1">
                <a:spLocks noRot="1" noChangeAspect="1" noMove="1" noResize="1" noEditPoints="1" noAdjustHandles="1" noChangeArrowheads="1" noChangeShapeType="1" noTextEdit="1"/>
              </p:cNvSpPr>
              <p:nvPr/>
            </p:nvSpPr>
            <p:spPr>
              <a:xfrm>
                <a:off x="2554168" y="2585074"/>
                <a:ext cx="6106543" cy="727507"/>
              </a:xfrm>
              <a:prstGeom prst="rect">
                <a:avLst/>
              </a:prstGeom>
              <a:blipFill>
                <a:blip r:embed="rId2"/>
                <a:stretch>
                  <a:fillRect/>
                </a:stretch>
              </a:blipFill>
            </p:spPr>
            <p:txBody>
              <a:bodyPr/>
              <a:lstStyle/>
              <a:p>
                <a:r>
                  <a:rPr lang="es-ES">
                    <a:noFill/>
                  </a:rPr>
                  <a:t> </a:t>
                </a:r>
              </a:p>
            </p:txBody>
          </p:sp>
        </mc:Fallback>
      </mc:AlternateContent>
      <p:sp>
        <p:nvSpPr>
          <p:cNvPr id="3" name="Rectángulo 2">
            <a:extLst>
              <a:ext uri="{FF2B5EF4-FFF2-40B4-BE49-F238E27FC236}">
                <a16:creationId xmlns:a16="http://schemas.microsoft.com/office/drawing/2014/main" id="{42D1AE00-BA02-41FE-BE42-F5E9CEE601EE}"/>
              </a:ext>
            </a:extLst>
          </p:cNvPr>
          <p:cNvSpPr/>
          <p:nvPr/>
        </p:nvSpPr>
        <p:spPr>
          <a:xfrm>
            <a:off x="2487837" y="2140857"/>
            <a:ext cx="4948468" cy="307777"/>
          </a:xfrm>
          <a:prstGeom prst="rect">
            <a:avLst/>
          </a:prstGeom>
        </p:spPr>
        <p:txBody>
          <a:bodyPr wrap="square">
            <a:spAutoFit/>
          </a:bodyPr>
          <a:lstStyle/>
          <a:p>
            <a:r>
              <a:rPr lang="es-ES" sz="1400" dirty="0"/>
              <a:t>Frecuencia de resonancia: aquella a la cual Z’’=0</a:t>
            </a:r>
          </a:p>
        </p:txBody>
      </p:sp>
      <p:pic>
        <p:nvPicPr>
          <p:cNvPr id="11" name="Imagen 10">
            <a:extLst>
              <a:ext uri="{FF2B5EF4-FFF2-40B4-BE49-F238E27FC236}">
                <a16:creationId xmlns:a16="http://schemas.microsoft.com/office/drawing/2014/main" id="{5283479F-4980-46C9-9BA8-58C23167D100}"/>
              </a:ext>
            </a:extLst>
          </p:cNvPr>
          <p:cNvPicPr>
            <a:picLocks noChangeAspect="1"/>
          </p:cNvPicPr>
          <p:nvPr/>
        </p:nvPicPr>
        <p:blipFill>
          <a:blip r:embed="rId3"/>
          <a:stretch>
            <a:fillRect/>
          </a:stretch>
        </p:blipFill>
        <p:spPr>
          <a:xfrm>
            <a:off x="96472" y="1308776"/>
            <a:ext cx="2295761" cy="2062294"/>
          </a:xfrm>
          <a:prstGeom prst="rect">
            <a:avLst/>
          </a:prstGeom>
        </p:spPr>
      </p:pic>
      <p:pic>
        <p:nvPicPr>
          <p:cNvPr id="13" name="Imagen 12">
            <a:extLst>
              <a:ext uri="{FF2B5EF4-FFF2-40B4-BE49-F238E27FC236}">
                <a16:creationId xmlns:a16="http://schemas.microsoft.com/office/drawing/2014/main" id="{AB7F5F99-E4BC-4828-9BE6-8EC8CE288449}"/>
              </a:ext>
            </a:extLst>
          </p:cNvPr>
          <p:cNvPicPr>
            <a:picLocks noChangeAspect="1"/>
          </p:cNvPicPr>
          <p:nvPr/>
        </p:nvPicPr>
        <p:blipFill>
          <a:blip r:embed="rId4"/>
          <a:stretch>
            <a:fillRect/>
          </a:stretch>
        </p:blipFill>
        <p:spPr>
          <a:xfrm>
            <a:off x="2701909" y="1470944"/>
            <a:ext cx="2905530" cy="533474"/>
          </a:xfrm>
          <a:prstGeom prst="rect">
            <a:avLst/>
          </a:prstGeom>
        </p:spPr>
      </p:pic>
      <mc:AlternateContent xmlns:mc="http://schemas.openxmlformats.org/markup-compatibility/2006" xmlns:a14="http://schemas.microsoft.com/office/drawing/2010/main">
        <mc:Choice Requires="a14">
          <p:sp>
            <p:nvSpPr>
              <p:cNvPr id="5" name="Rectángulo 4">
                <a:extLst>
                  <a:ext uri="{FF2B5EF4-FFF2-40B4-BE49-F238E27FC236}">
                    <a16:creationId xmlns:a16="http://schemas.microsoft.com/office/drawing/2014/main" id="{2B708FB9-4928-4181-9FD8-D2ABC803CBEC}"/>
                  </a:ext>
                </a:extLst>
              </p:cNvPr>
              <p:cNvSpPr/>
              <p:nvPr/>
            </p:nvSpPr>
            <p:spPr>
              <a:xfrm>
                <a:off x="619247" y="3535812"/>
                <a:ext cx="6817058" cy="6521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smtClean="0">
                          <a:latin typeface="Cambria Math" panose="02040503050406030204" pitchFamily="18" charset="0"/>
                          <a:ea typeface="Cambria Math" panose="02040503050406030204" pitchFamily="18" charset="0"/>
                        </a:rPr>
                        <m:t>𝜔</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2</m:t>
                      </m:r>
                      <m:r>
                        <a:rPr lang="el-GR" b="0" i="1" smtClean="0">
                          <a:latin typeface="Cambria Math" panose="02040503050406030204" pitchFamily="18" charset="0"/>
                          <a:ea typeface="Cambria Math" panose="02040503050406030204" pitchFamily="18" charset="0"/>
                        </a:rPr>
                        <m:t>𝜋</m:t>
                      </m:r>
                      <m:r>
                        <a:rPr lang="es-ES" b="0" i="1" smtClean="0">
                          <a:latin typeface="Cambria Math" panose="02040503050406030204" pitchFamily="18" charset="0"/>
                          <a:ea typeface="Cambria Math" panose="02040503050406030204" pitchFamily="18" charset="0"/>
                        </a:rPr>
                        <m:t>𝑓</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3</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16</m:t>
                      </m:r>
                      <m:r>
                        <a:rPr lang="es-ES" i="1">
                          <a:latin typeface="Cambria Math" panose="02040503050406030204" pitchFamily="18" charset="0"/>
                          <a:ea typeface="Cambria Math" panose="02040503050406030204" pitchFamily="18" charset="0"/>
                        </a:rPr>
                        <m:t>𝑥</m:t>
                      </m:r>
                      <m:sSup>
                        <m:sSupPr>
                          <m:ctrlPr>
                            <a:rPr lang="es-ES" i="1">
                              <a:latin typeface="Cambria Math" panose="02040503050406030204" pitchFamily="18" charset="0"/>
                              <a:ea typeface="Cambria Math" panose="02040503050406030204" pitchFamily="18" charset="0"/>
                            </a:rPr>
                          </m:ctrlPr>
                        </m:sSupPr>
                        <m:e>
                          <m:r>
                            <a:rPr lang="es-ES" i="1">
                              <a:latin typeface="Cambria Math" panose="02040503050406030204" pitchFamily="18" charset="0"/>
                              <a:ea typeface="Cambria Math" panose="02040503050406030204" pitchFamily="18" charset="0"/>
                            </a:rPr>
                            <m:t>10</m:t>
                          </m:r>
                        </m:e>
                        <m:sup>
                          <m:r>
                            <a:rPr lang="es-ES" b="0" i="1" smtClean="0">
                              <a:latin typeface="Cambria Math" panose="02040503050406030204" pitchFamily="18" charset="0"/>
                              <a:ea typeface="Cambria Math" panose="02040503050406030204" pitchFamily="18" charset="0"/>
                            </a:rPr>
                            <m:t>4</m:t>
                          </m:r>
                        </m:sup>
                      </m:sSup>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𝑓</m:t>
                      </m:r>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i="1">
                              <a:latin typeface="Cambria Math" panose="02040503050406030204" pitchFamily="18" charset="0"/>
                              <a:ea typeface="Cambria Math" panose="02040503050406030204" pitchFamily="18" charset="0"/>
                            </a:rPr>
                            <m:t>3</m:t>
                          </m:r>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16</m:t>
                          </m:r>
                          <m:r>
                            <a:rPr lang="es-ES" i="1">
                              <a:latin typeface="Cambria Math" panose="02040503050406030204" pitchFamily="18" charset="0"/>
                              <a:ea typeface="Cambria Math" panose="02040503050406030204" pitchFamily="18" charset="0"/>
                            </a:rPr>
                            <m:t>𝑥</m:t>
                          </m:r>
                          <m:sSup>
                            <m:sSupPr>
                              <m:ctrlPr>
                                <a:rPr lang="es-ES" i="1">
                                  <a:latin typeface="Cambria Math" panose="02040503050406030204" pitchFamily="18" charset="0"/>
                                  <a:ea typeface="Cambria Math" panose="02040503050406030204" pitchFamily="18" charset="0"/>
                                </a:rPr>
                              </m:ctrlPr>
                            </m:sSupPr>
                            <m:e>
                              <m:r>
                                <a:rPr lang="es-ES" i="1">
                                  <a:latin typeface="Cambria Math" panose="02040503050406030204" pitchFamily="18" charset="0"/>
                                  <a:ea typeface="Cambria Math" panose="02040503050406030204" pitchFamily="18" charset="0"/>
                                </a:rPr>
                                <m:t>10</m:t>
                              </m:r>
                            </m:e>
                            <m:sup>
                              <m:r>
                                <a:rPr lang="es-ES" b="0" i="1" smtClean="0">
                                  <a:latin typeface="Cambria Math" panose="02040503050406030204" pitchFamily="18" charset="0"/>
                                  <a:ea typeface="Cambria Math" panose="02040503050406030204" pitchFamily="18" charset="0"/>
                                </a:rPr>
                                <m:t>4</m:t>
                              </m:r>
                            </m:sup>
                          </m:sSup>
                        </m:num>
                        <m:den>
                          <m:r>
                            <m:rPr>
                              <m:nor/>
                            </m:rPr>
                            <a:rPr lang="es-ES">
                              <a:latin typeface="Cambria Math" panose="02040503050406030204" pitchFamily="18" charset="0"/>
                              <a:ea typeface="Cambria Math" panose="02040503050406030204" pitchFamily="18" charset="0"/>
                            </a:rPr>
                            <m:t>2</m:t>
                          </m:r>
                          <m:r>
                            <m:rPr>
                              <m:nor/>
                            </m:rPr>
                            <a:rPr lang="el-GR">
                              <a:latin typeface="Cambria Math" panose="02040503050406030204" pitchFamily="18" charset="0"/>
                              <a:ea typeface="Cambria Math" panose="02040503050406030204" pitchFamily="18" charset="0"/>
                            </a:rPr>
                            <m:t>𝜋</m:t>
                          </m:r>
                        </m:den>
                      </m:f>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5</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03</m:t>
                      </m:r>
                      <m:r>
                        <a:rPr lang="es-ES" b="0" i="1" smtClean="0">
                          <a:latin typeface="Cambria Math" panose="02040503050406030204" pitchFamily="18" charset="0"/>
                          <a:ea typeface="Cambria Math" panose="02040503050406030204" pitchFamily="18" charset="0"/>
                        </a:rPr>
                        <m:t>𝑥</m:t>
                      </m:r>
                      <m:sSup>
                        <m:sSupPr>
                          <m:ctrlPr>
                            <a:rPr lang="es-ES" b="0" i="1" smtClean="0">
                              <a:latin typeface="Cambria Math" panose="02040503050406030204" pitchFamily="18" charset="0"/>
                              <a:ea typeface="Cambria Math" panose="02040503050406030204" pitchFamily="18" charset="0"/>
                            </a:rPr>
                          </m:ctrlPr>
                        </m:sSupPr>
                        <m:e>
                          <m:r>
                            <a:rPr lang="es-ES" b="0" i="1" smtClean="0">
                              <a:latin typeface="Cambria Math" panose="02040503050406030204" pitchFamily="18" charset="0"/>
                              <a:ea typeface="Cambria Math" panose="02040503050406030204" pitchFamily="18" charset="0"/>
                            </a:rPr>
                            <m:t>10</m:t>
                          </m:r>
                        </m:e>
                        <m:sup>
                          <m:r>
                            <a:rPr lang="es-ES" b="0" i="1" smtClean="0">
                              <a:latin typeface="Cambria Math" panose="02040503050406030204" pitchFamily="18" charset="0"/>
                              <a:ea typeface="Cambria Math" panose="02040503050406030204" pitchFamily="18" charset="0"/>
                            </a:rPr>
                            <m:t>3</m:t>
                          </m:r>
                        </m:sup>
                      </m:sSup>
                      <m:r>
                        <a:rPr lang="es-ES" b="0" i="1" smtClean="0">
                          <a:latin typeface="Cambria Math" panose="02040503050406030204" pitchFamily="18" charset="0"/>
                          <a:ea typeface="Cambria Math" panose="02040503050406030204" pitchFamily="18" charset="0"/>
                        </a:rPr>
                        <m:t> </m:t>
                      </m:r>
                      <m:r>
                        <a:rPr lang="es-ES" b="0" i="1" smtClean="0">
                          <a:latin typeface="Cambria Math" panose="02040503050406030204" pitchFamily="18" charset="0"/>
                          <a:ea typeface="Cambria Math" panose="02040503050406030204" pitchFamily="18" charset="0"/>
                        </a:rPr>
                        <m:t>𝐻𝑧</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5</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03</m:t>
                      </m:r>
                      <m:r>
                        <a:rPr lang="es-ES" b="0" i="1" smtClean="0">
                          <a:latin typeface="Cambria Math" panose="02040503050406030204" pitchFamily="18" charset="0"/>
                          <a:ea typeface="Cambria Math" panose="02040503050406030204" pitchFamily="18" charset="0"/>
                        </a:rPr>
                        <m:t> </m:t>
                      </m:r>
                      <m:r>
                        <a:rPr lang="es-ES" b="0" i="1" smtClean="0">
                          <a:latin typeface="Cambria Math" panose="02040503050406030204" pitchFamily="18" charset="0"/>
                          <a:ea typeface="Cambria Math" panose="02040503050406030204" pitchFamily="18" charset="0"/>
                        </a:rPr>
                        <m:t>𝑘𝐻𝑧</m:t>
                      </m:r>
                    </m:oMath>
                  </m:oMathPara>
                </a14:m>
                <a:endParaRPr lang="es-ES" dirty="0"/>
              </a:p>
            </p:txBody>
          </p:sp>
        </mc:Choice>
        <mc:Fallback xmlns="">
          <p:sp>
            <p:nvSpPr>
              <p:cNvPr id="5" name="Rectángulo 4">
                <a:extLst>
                  <a:ext uri="{FF2B5EF4-FFF2-40B4-BE49-F238E27FC236}">
                    <a16:creationId xmlns:a16="http://schemas.microsoft.com/office/drawing/2014/main" id="{2B708FB9-4928-4181-9FD8-D2ABC803CBEC}"/>
                  </a:ext>
                </a:extLst>
              </p:cNvPr>
              <p:cNvSpPr>
                <a:spLocks noRot="1" noChangeAspect="1" noMove="1" noResize="1" noEditPoints="1" noAdjustHandles="1" noChangeArrowheads="1" noChangeShapeType="1" noTextEdit="1"/>
              </p:cNvSpPr>
              <p:nvPr/>
            </p:nvSpPr>
            <p:spPr>
              <a:xfrm>
                <a:off x="619247" y="3535812"/>
                <a:ext cx="6817058" cy="652102"/>
              </a:xfrm>
              <a:prstGeom prst="rect">
                <a:avLst/>
              </a:prstGeom>
              <a:blipFill>
                <a:blip r:embed="rId5"/>
                <a:stretch>
                  <a:fillRect/>
                </a:stretch>
              </a:blipFill>
            </p:spPr>
            <p:txBody>
              <a:bodyPr/>
              <a:lstStyle/>
              <a:p>
                <a:r>
                  <a:rPr lang="es-ES">
                    <a:noFill/>
                  </a:rPr>
                  <a:t> </a:t>
                </a:r>
              </a:p>
            </p:txBody>
          </p:sp>
        </mc:Fallback>
      </mc:AlternateContent>
      <p:sp>
        <p:nvSpPr>
          <p:cNvPr id="8" name="Marcador de número de diapositiva 1">
            <a:extLst>
              <a:ext uri="{FF2B5EF4-FFF2-40B4-BE49-F238E27FC236}">
                <a16:creationId xmlns:a16="http://schemas.microsoft.com/office/drawing/2014/main" id="{9944BCC7-8FFF-4965-A467-47B3DECAC1C2}"/>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50</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355573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C5B28AE-E671-4D2B-8C99-33EE6AA0CBE0}"/>
              </a:ext>
            </a:extLst>
          </p:cNvPr>
          <p:cNvSpPr/>
          <p:nvPr/>
        </p:nvSpPr>
        <p:spPr>
          <a:xfrm>
            <a:off x="96472" y="806116"/>
            <a:ext cx="8951056" cy="523220"/>
          </a:xfrm>
          <a:prstGeom prst="rect">
            <a:avLst/>
          </a:prstGeom>
        </p:spPr>
        <p:txBody>
          <a:bodyPr wrap="square">
            <a:spAutoFit/>
          </a:bodyPr>
          <a:lstStyle/>
          <a:p>
            <a:pPr algn="just"/>
            <a:r>
              <a:rPr lang="es-ES" sz="1400" b="1" dirty="0"/>
              <a:t>Problema 6. </a:t>
            </a:r>
            <a:r>
              <a:rPr lang="es-ES" sz="1400" dirty="0"/>
              <a:t>Hallad la corriente en un circuito RLC en serie si el voltaje de entrada es V= 10 cos8t. R = 4 Ω, L =1 H y C =0,025 F. </a:t>
            </a:r>
          </a:p>
        </p:txBody>
      </p:sp>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96DCFFFA-44E1-4B1D-B9C0-4FB3B338D00A}"/>
                  </a:ext>
                </a:extLst>
              </p:cNvPr>
              <p:cNvSpPr txBox="1"/>
              <p:nvPr/>
            </p:nvSpPr>
            <p:spPr>
              <a:xfrm>
                <a:off x="2654417" y="1413350"/>
                <a:ext cx="102463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dirty="0" smtClean="0">
                          <a:latin typeface="Cambria Math" panose="02040503050406030204" pitchFamily="18" charset="0"/>
                          <a:ea typeface="Cambria Math" panose="02040503050406030204" pitchFamily="18" charset="0"/>
                        </a:rPr>
                        <m:t>𝑉</m:t>
                      </m:r>
                      <m:r>
                        <a:rPr lang="es-ES" sz="1600" b="0" i="1" dirty="0" smtClean="0">
                          <a:latin typeface="Cambria Math" panose="02040503050406030204" pitchFamily="18" charset="0"/>
                          <a:ea typeface="Cambria Math" panose="02040503050406030204" pitchFamily="18" charset="0"/>
                        </a:rPr>
                        <m:t>=</m:t>
                      </m:r>
                      <m:r>
                        <a:rPr lang="es-ES" sz="1600" b="0" i="1" dirty="0" smtClean="0">
                          <a:latin typeface="Cambria Math" panose="02040503050406030204" pitchFamily="18" charset="0"/>
                          <a:ea typeface="Cambria Math" panose="02040503050406030204" pitchFamily="18" charset="0"/>
                        </a:rPr>
                        <m:t>10</m:t>
                      </m:r>
                      <m:r>
                        <a:rPr lang="es-ES" sz="1600" b="0" i="1" dirty="0" smtClean="0">
                          <a:latin typeface="Cambria Math" panose="02040503050406030204" pitchFamily="18" charset="0"/>
                          <a:ea typeface="Cambria Math" panose="02040503050406030204" pitchFamily="18" charset="0"/>
                        </a:rPr>
                        <m:t>∠</m:t>
                      </m:r>
                      <m:r>
                        <a:rPr lang="es-ES" sz="1600" b="0" i="1" dirty="0" smtClean="0">
                          <a:latin typeface="Cambria Math" panose="02040503050406030204" pitchFamily="18" charset="0"/>
                          <a:ea typeface="Cambria Math" panose="02040503050406030204" pitchFamily="18" charset="0"/>
                        </a:rPr>
                        <m:t>0</m:t>
                      </m:r>
                      <m:r>
                        <a:rPr lang="es-ES" sz="1600" b="0" i="1" dirty="0" smtClean="0">
                          <a:latin typeface="Cambria Math" panose="02040503050406030204" pitchFamily="18" charset="0"/>
                          <a:ea typeface="Cambria Math" panose="02040503050406030204" pitchFamily="18" charset="0"/>
                        </a:rPr>
                        <m:t>º</m:t>
                      </m:r>
                    </m:oMath>
                  </m:oMathPara>
                </a14:m>
                <a:endParaRPr lang="es-ES" sz="1600" dirty="0"/>
              </a:p>
            </p:txBody>
          </p:sp>
        </mc:Choice>
        <mc:Fallback xmlns="">
          <p:sp>
            <p:nvSpPr>
              <p:cNvPr id="10" name="CuadroTexto 9">
                <a:extLst>
                  <a:ext uri="{FF2B5EF4-FFF2-40B4-BE49-F238E27FC236}">
                    <a16:creationId xmlns:a16="http://schemas.microsoft.com/office/drawing/2014/main" id="{96DCFFFA-44E1-4B1D-B9C0-4FB3B338D00A}"/>
                  </a:ext>
                </a:extLst>
              </p:cNvPr>
              <p:cNvSpPr txBox="1">
                <a:spLocks noRot="1" noChangeAspect="1" noMove="1" noResize="1" noEditPoints="1" noAdjustHandles="1" noChangeArrowheads="1" noChangeShapeType="1" noTextEdit="1"/>
              </p:cNvSpPr>
              <p:nvPr/>
            </p:nvSpPr>
            <p:spPr>
              <a:xfrm>
                <a:off x="2654417" y="1413350"/>
                <a:ext cx="1024639" cy="246221"/>
              </a:xfrm>
              <a:prstGeom prst="rect">
                <a:avLst/>
              </a:prstGeom>
              <a:blipFill>
                <a:blip r:embed="rId2"/>
                <a:stretch>
                  <a:fillRect l="-3550" r="-2959" b="-7500"/>
                </a:stretch>
              </a:blipFill>
            </p:spPr>
            <p:txBody>
              <a:bodyPr/>
              <a:lstStyle/>
              <a:p>
                <a:r>
                  <a:rPr lang="es-ES">
                    <a:noFill/>
                  </a:rPr>
                  <a:t> </a:t>
                </a:r>
              </a:p>
            </p:txBody>
          </p:sp>
        </mc:Fallback>
      </mc:AlternateContent>
      <p:pic>
        <p:nvPicPr>
          <p:cNvPr id="11" name="Imagen 10">
            <a:extLst>
              <a:ext uri="{FF2B5EF4-FFF2-40B4-BE49-F238E27FC236}">
                <a16:creationId xmlns:a16="http://schemas.microsoft.com/office/drawing/2014/main" id="{5283479F-4980-46C9-9BA8-58C23167D100}"/>
              </a:ext>
            </a:extLst>
          </p:cNvPr>
          <p:cNvPicPr>
            <a:picLocks noChangeAspect="1"/>
          </p:cNvPicPr>
          <p:nvPr/>
        </p:nvPicPr>
        <p:blipFill>
          <a:blip r:embed="rId3"/>
          <a:stretch>
            <a:fillRect/>
          </a:stretch>
        </p:blipFill>
        <p:spPr>
          <a:xfrm>
            <a:off x="96472" y="1308776"/>
            <a:ext cx="2295761" cy="2062294"/>
          </a:xfrm>
          <a:prstGeom prst="rect">
            <a:avLst/>
          </a:prstGeom>
        </p:spPr>
      </p:pic>
      <mc:AlternateContent xmlns:mc="http://schemas.openxmlformats.org/markup-compatibility/2006" xmlns:a14="http://schemas.microsoft.com/office/drawing/2010/main">
        <mc:Choice Requires="a14">
          <p:sp>
            <p:nvSpPr>
              <p:cNvPr id="2" name="Rectángulo 1">
                <a:extLst>
                  <a:ext uri="{FF2B5EF4-FFF2-40B4-BE49-F238E27FC236}">
                    <a16:creationId xmlns:a16="http://schemas.microsoft.com/office/drawing/2014/main" id="{A90BA431-66FB-4880-99D5-898CFEFF083A}"/>
                  </a:ext>
                </a:extLst>
              </p:cNvPr>
              <p:cNvSpPr/>
              <p:nvPr/>
            </p:nvSpPr>
            <p:spPr>
              <a:xfrm>
                <a:off x="2206214" y="3668811"/>
                <a:ext cx="6215319" cy="14657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ea typeface="Cambria Math" panose="02040503050406030204" pitchFamily="18" charset="0"/>
                        </a:rPr>
                        <m:t>𝐼</m:t>
                      </m:r>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𝑉</m:t>
                          </m:r>
                        </m:num>
                        <m:den>
                          <m:r>
                            <a:rPr lang="es-ES" b="0" i="1" smtClean="0">
                              <a:latin typeface="Cambria Math" panose="02040503050406030204" pitchFamily="18" charset="0"/>
                              <a:ea typeface="Cambria Math" panose="02040503050406030204" pitchFamily="18" charset="0"/>
                            </a:rPr>
                            <m:t>𝑍</m:t>
                          </m:r>
                        </m:den>
                      </m:f>
                      <m:r>
                        <a:rPr lang="es-ES" b="0" i="1" smtClean="0">
                          <a:latin typeface="Cambria Math" panose="02040503050406030204" pitchFamily="18" charset="0"/>
                          <a:ea typeface="Cambria Math" panose="02040503050406030204" pitchFamily="18" charset="0"/>
                        </a:rPr>
                        <m:t>=</m:t>
                      </m:r>
                      <m:f>
                        <m:fPr>
                          <m:ctrlPr>
                            <a:rPr lang="es-ES" b="0" i="1" dirty="0" smtClean="0">
                              <a:latin typeface="Cambria Math" panose="02040503050406030204" pitchFamily="18" charset="0"/>
                              <a:ea typeface="Cambria Math" panose="02040503050406030204" pitchFamily="18" charset="0"/>
                            </a:rPr>
                          </m:ctrlPr>
                        </m:fPr>
                        <m:num>
                          <m:r>
                            <a:rPr lang="es-ES" i="1" dirty="0">
                              <a:latin typeface="Cambria Math" panose="02040503050406030204" pitchFamily="18" charset="0"/>
                              <a:ea typeface="Cambria Math" panose="02040503050406030204" pitchFamily="18" charset="0"/>
                            </a:rPr>
                            <m:t>10</m:t>
                          </m:r>
                          <m:r>
                            <a:rPr lang="es-ES" i="1" dirty="0">
                              <a:latin typeface="Cambria Math" panose="02040503050406030204" pitchFamily="18" charset="0"/>
                              <a:ea typeface="Cambria Math" panose="02040503050406030204" pitchFamily="18" charset="0"/>
                            </a:rPr>
                            <m:t>∠</m:t>
                          </m:r>
                          <m:r>
                            <a:rPr lang="es-ES" i="1" dirty="0">
                              <a:latin typeface="Cambria Math" panose="02040503050406030204" pitchFamily="18" charset="0"/>
                              <a:ea typeface="Cambria Math" panose="02040503050406030204" pitchFamily="18" charset="0"/>
                            </a:rPr>
                            <m:t>0</m:t>
                          </m:r>
                          <m:r>
                            <a:rPr lang="es-ES" i="1" dirty="0">
                              <a:latin typeface="Cambria Math" panose="02040503050406030204" pitchFamily="18" charset="0"/>
                              <a:ea typeface="Cambria Math" panose="02040503050406030204" pitchFamily="18" charset="0"/>
                            </a:rPr>
                            <m:t>º</m:t>
                          </m:r>
                        </m:num>
                        <m:den>
                          <m:r>
                            <a:rPr lang="es-ES" i="1">
                              <a:latin typeface="Cambria Math" panose="02040503050406030204" pitchFamily="18" charset="0"/>
                              <a:ea typeface="Cambria Math" panose="02040503050406030204" pitchFamily="18" charset="0"/>
                            </a:rPr>
                            <m:t>5</m:t>
                          </m:r>
                          <m:r>
                            <a:rPr lang="es-ES" i="1">
                              <a:latin typeface="Cambria Math" panose="02040503050406030204" pitchFamily="18" charset="0"/>
                              <a:ea typeface="Cambria Math" panose="02040503050406030204" pitchFamily="18" charset="0"/>
                            </a:rPr>
                            <m:t> </m:t>
                          </m:r>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36</m:t>
                          </m:r>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87</m:t>
                          </m:r>
                          <m:r>
                            <a:rPr lang="es-ES" i="1">
                              <a:latin typeface="Cambria Math" panose="02040503050406030204" pitchFamily="18" charset="0"/>
                              <a:ea typeface="Cambria Math" panose="02040503050406030204" pitchFamily="18" charset="0"/>
                            </a:rPr>
                            <m:t>º </m:t>
                          </m:r>
                          <m:r>
                            <a:rPr lang="es-ES" i="1">
                              <a:latin typeface="Cambria Math" panose="02040503050406030204" pitchFamily="18" charset="0"/>
                              <a:ea typeface="Cambria Math" panose="02040503050406030204" pitchFamily="18" charset="0"/>
                            </a:rPr>
                            <m:t>Ω</m:t>
                          </m:r>
                        </m:den>
                      </m:f>
                      <m:r>
                        <a:rPr lang="es-ES" b="0" i="1" dirty="0" smtClean="0">
                          <a:latin typeface="Cambria Math" panose="02040503050406030204" pitchFamily="18" charset="0"/>
                          <a:ea typeface="Cambria Math" panose="02040503050406030204" pitchFamily="18" charset="0"/>
                        </a:rPr>
                        <m:t>=</m:t>
                      </m:r>
                      <m:r>
                        <a:rPr lang="es-ES" b="0" i="1" dirty="0" smtClean="0">
                          <a:latin typeface="Cambria Math" panose="02040503050406030204" pitchFamily="18" charset="0"/>
                          <a:ea typeface="Cambria Math" panose="02040503050406030204" pitchFamily="18" charset="0"/>
                        </a:rPr>
                        <m:t>2</m:t>
                      </m:r>
                      <m:r>
                        <a:rPr lang="es-ES" i="1">
                          <a:latin typeface="Cambria Math" panose="02040503050406030204" pitchFamily="18" charset="0"/>
                          <a:ea typeface="Cambria Math" panose="02040503050406030204" pitchFamily="18" charset="0"/>
                        </a:rPr>
                        <m:t> </m:t>
                      </m:r>
                      <m:r>
                        <a:rPr lang="es-ES" i="1">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36</m:t>
                      </m:r>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87</m:t>
                      </m:r>
                      <m:r>
                        <a:rPr lang="es-ES" i="1">
                          <a:latin typeface="Cambria Math" panose="02040503050406030204" pitchFamily="18" charset="0"/>
                          <a:ea typeface="Cambria Math" panose="02040503050406030204" pitchFamily="18" charset="0"/>
                        </a:rPr>
                        <m:t>º →</m:t>
                      </m:r>
                    </m:oMath>
                  </m:oMathPara>
                </a14:m>
                <a:endParaRPr lang="es-ES"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ea typeface="Cambria Math" panose="02040503050406030204" pitchFamily="18" charset="0"/>
                        </a:rPr>
                        <m:t>𝐼</m:t>
                      </m:r>
                      <m:r>
                        <a:rPr lang="es-ES" i="1">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2</m:t>
                      </m:r>
                      <m:func>
                        <m:funcPr>
                          <m:ctrlPr>
                            <a:rPr lang="es-ES" b="0" i="1" smtClean="0">
                              <a:latin typeface="Cambria Math" panose="02040503050406030204" pitchFamily="18" charset="0"/>
                              <a:ea typeface="Cambria Math" panose="02040503050406030204" pitchFamily="18" charset="0"/>
                            </a:rPr>
                          </m:ctrlPr>
                        </m:funcPr>
                        <m:fName>
                          <m:r>
                            <m:rPr>
                              <m:sty m:val="p"/>
                            </m:rPr>
                            <a:rPr lang="es-ES" b="0" i="0" smtClean="0">
                              <a:latin typeface="Cambria Math" panose="02040503050406030204" pitchFamily="18" charset="0"/>
                              <a:ea typeface="Cambria Math" panose="02040503050406030204" pitchFamily="18" charset="0"/>
                            </a:rPr>
                            <m:t>cos</m:t>
                          </m:r>
                        </m:fName>
                        <m:e>
                          <m:d>
                            <m:dPr>
                              <m:ctrlPr>
                                <a:rPr lang="es-ES" b="0" i="1" smtClean="0">
                                  <a:latin typeface="Cambria Math" panose="02040503050406030204" pitchFamily="18" charset="0"/>
                                  <a:ea typeface="Cambria Math" panose="02040503050406030204" pitchFamily="18" charset="0"/>
                                </a:rPr>
                              </m:ctrlPr>
                            </m:dPr>
                            <m:e>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36</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87</m:t>
                              </m:r>
                              <m:r>
                                <a:rPr lang="es-ES" b="0" i="1" smtClean="0">
                                  <a:latin typeface="Cambria Math" panose="02040503050406030204" pitchFamily="18" charset="0"/>
                                  <a:ea typeface="Cambria Math" panose="02040503050406030204" pitchFamily="18" charset="0"/>
                                </a:rPr>
                                <m:t>º</m:t>
                              </m:r>
                            </m:e>
                          </m:d>
                        </m:e>
                      </m:func>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𝑗</m:t>
                      </m:r>
                      <m:r>
                        <a:rPr lang="es-ES" b="0" i="1" smtClean="0">
                          <a:latin typeface="Cambria Math" panose="02040503050406030204" pitchFamily="18" charset="0"/>
                          <a:ea typeface="Cambria Math" panose="02040503050406030204" pitchFamily="18" charset="0"/>
                        </a:rPr>
                        <m:t>2</m:t>
                      </m:r>
                      <m:r>
                        <a:rPr lang="es-ES" b="0" i="1" smtClean="0">
                          <a:latin typeface="Cambria Math" panose="02040503050406030204" pitchFamily="18" charset="0"/>
                          <a:ea typeface="Cambria Math" panose="02040503050406030204" pitchFamily="18" charset="0"/>
                        </a:rPr>
                        <m:t>𝑠𝑒𝑛</m:t>
                      </m:r>
                      <m:d>
                        <m:dPr>
                          <m:ctrlPr>
                            <a:rPr lang="es-ES" b="0" i="1" smtClean="0">
                              <a:latin typeface="Cambria Math" panose="02040503050406030204" pitchFamily="18" charset="0"/>
                              <a:ea typeface="Cambria Math" panose="02040503050406030204" pitchFamily="18" charset="0"/>
                            </a:rPr>
                          </m:ctrlPr>
                        </m:dPr>
                        <m:e>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36</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87</m:t>
                          </m:r>
                          <m:r>
                            <a:rPr lang="es-ES" b="0" i="1" smtClean="0">
                              <a:latin typeface="Cambria Math" panose="02040503050406030204" pitchFamily="18" charset="0"/>
                              <a:ea typeface="Cambria Math" panose="02040503050406030204" pitchFamily="18" charset="0"/>
                            </a:rPr>
                            <m:t>º</m:t>
                          </m:r>
                        </m:e>
                      </m:d>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𝐼</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1</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6</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1</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2</m:t>
                      </m:r>
                      <m:r>
                        <a:rPr lang="es-ES" b="0" i="1" smtClean="0">
                          <a:latin typeface="Cambria Math" panose="02040503050406030204" pitchFamily="18" charset="0"/>
                          <a:ea typeface="Cambria Math" panose="02040503050406030204" pitchFamily="18" charset="0"/>
                        </a:rPr>
                        <m:t>𝑗</m:t>
                      </m:r>
                      <m:r>
                        <a:rPr lang="es-ES" b="0" i="1" smtClean="0">
                          <a:latin typeface="Cambria Math" panose="02040503050406030204" pitchFamily="18" charset="0"/>
                          <a:ea typeface="Cambria Math" panose="02040503050406030204" pitchFamily="18" charset="0"/>
                        </a:rPr>
                        <m:t> </m:t>
                      </m:r>
                      <m:r>
                        <a:rPr lang="es-ES" b="0" i="1" smtClean="0">
                          <a:latin typeface="Cambria Math" panose="02040503050406030204" pitchFamily="18" charset="0"/>
                          <a:ea typeface="Cambria Math" panose="02040503050406030204" pitchFamily="18" charset="0"/>
                        </a:rPr>
                        <m:t>𝐴</m:t>
                      </m:r>
                    </m:oMath>
                  </m:oMathPara>
                </a14:m>
                <a:endParaRPr lang="es-ES" dirty="0">
                  <a:ea typeface="Cambria Math" panose="02040503050406030204" pitchFamily="18" charset="0"/>
                </a:endParaRPr>
              </a:p>
              <a:p>
                <a:endParaRPr lang="es-ES"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ea typeface="Cambria Math" panose="02040503050406030204" pitchFamily="18" charset="0"/>
                        </a:rPr>
                        <m:t>𝐸𝑛</m:t>
                      </m:r>
                      <m:r>
                        <a:rPr lang="es-ES" b="0" i="1" smtClean="0">
                          <a:latin typeface="Cambria Math" panose="02040503050406030204" pitchFamily="18" charset="0"/>
                          <a:ea typeface="Cambria Math" panose="02040503050406030204" pitchFamily="18" charset="0"/>
                        </a:rPr>
                        <m:t> </m:t>
                      </m:r>
                      <m:r>
                        <a:rPr lang="es-ES" b="0" i="1" smtClean="0">
                          <a:latin typeface="Cambria Math" panose="02040503050406030204" pitchFamily="18" charset="0"/>
                          <a:ea typeface="Cambria Math" panose="02040503050406030204" pitchFamily="18" charset="0"/>
                        </a:rPr>
                        <m:t>𝑓𝑜𝑟𝑚𝑎</m:t>
                      </m:r>
                      <m:r>
                        <a:rPr lang="es-ES" b="0" i="1" smtClean="0">
                          <a:latin typeface="Cambria Math" panose="02040503050406030204" pitchFamily="18" charset="0"/>
                          <a:ea typeface="Cambria Math" panose="02040503050406030204" pitchFamily="18" charset="0"/>
                        </a:rPr>
                        <m:t> </m:t>
                      </m:r>
                      <m:r>
                        <a:rPr lang="es-ES" b="0" i="1" smtClean="0">
                          <a:latin typeface="Cambria Math" panose="02040503050406030204" pitchFamily="18" charset="0"/>
                          <a:ea typeface="Cambria Math" panose="02040503050406030204" pitchFamily="18" charset="0"/>
                        </a:rPr>
                        <m:t>𝑠𝑖𝑛𝑢𝑠𝑜𝑖𝑑𝑎𝑙</m:t>
                      </m:r>
                      <m:r>
                        <a:rPr lang="es-ES" b="0" i="1" smtClean="0">
                          <a:latin typeface="Cambria Math" panose="02040503050406030204" pitchFamily="18" charset="0"/>
                          <a:ea typeface="Cambria Math" panose="02040503050406030204" pitchFamily="18" charset="0"/>
                        </a:rPr>
                        <m:t>: </m:t>
                      </m:r>
                      <m:r>
                        <a:rPr lang="es-ES" i="1">
                          <a:latin typeface="Cambria Math" panose="02040503050406030204" pitchFamily="18" charset="0"/>
                          <a:ea typeface="Cambria Math" panose="02040503050406030204" pitchFamily="18" charset="0"/>
                        </a:rPr>
                        <m:t>𝐼</m:t>
                      </m:r>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2</m:t>
                      </m:r>
                      <m:r>
                        <m:rPr>
                          <m:sty m:val="p"/>
                        </m:rPr>
                        <a:rPr lang="es-ES" b="0" i="0" smtClean="0">
                          <a:latin typeface="Cambria Math" panose="02040503050406030204" pitchFamily="18" charset="0"/>
                          <a:ea typeface="Cambria Math" panose="02040503050406030204" pitchFamily="18" charset="0"/>
                        </a:rPr>
                        <m:t>cos</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8</m:t>
                      </m:r>
                      <m:r>
                        <a:rPr lang="es-ES" b="0" i="1" smtClean="0">
                          <a:latin typeface="Cambria Math" panose="02040503050406030204" pitchFamily="18" charset="0"/>
                          <a:ea typeface="Cambria Math" panose="02040503050406030204" pitchFamily="18" charset="0"/>
                        </a:rPr>
                        <m:t>𝑡</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36</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9</m:t>
                      </m:r>
                      <m:r>
                        <a:rPr lang="es-ES" b="0" i="1" smtClean="0">
                          <a:latin typeface="Cambria Math" panose="02040503050406030204" pitchFamily="18" charset="0"/>
                          <a:ea typeface="Cambria Math" panose="02040503050406030204" pitchFamily="18" charset="0"/>
                        </a:rPr>
                        <m:t>º) </m:t>
                      </m:r>
                      <m:r>
                        <a:rPr lang="es-ES" i="1">
                          <a:latin typeface="Cambria Math" panose="02040503050406030204" pitchFamily="18" charset="0"/>
                          <a:ea typeface="Cambria Math" panose="02040503050406030204" pitchFamily="18" charset="0"/>
                        </a:rPr>
                        <m:t>𝐴</m:t>
                      </m:r>
                    </m:oMath>
                  </m:oMathPara>
                </a14:m>
                <a:endParaRPr lang="es-ES" dirty="0">
                  <a:ea typeface="Cambria Math" panose="02040503050406030204" pitchFamily="18" charset="0"/>
                </a:endParaRPr>
              </a:p>
            </p:txBody>
          </p:sp>
        </mc:Choice>
        <mc:Fallback xmlns="">
          <p:sp>
            <p:nvSpPr>
              <p:cNvPr id="2" name="Rectángulo 1">
                <a:extLst>
                  <a:ext uri="{FF2B5EF4-FFF2-40B4-BE49-F238E27FC236}">
                    <a16:creationId xmlns:a16="http://schemas.microsoft.com/office/drawing/2014/main" id="{A90BA431-66FB-4880-99D5-898CFEFF083A}"/>
                  </a:ext>
                </a:extLst>
              </p:cNvPr>
              <p:cNvSpPr>
                <a:spLocks noRot="1" noChangeAspect="1" noMove="1" noResize="1" noEditPoints="1" noAdjustHandles="1" noChangeArrowheads="1" noChangeShapeType="1" noTextEdit="1"/>
              </p:cNvSpPr>
              <p:nvPr/>
            </p:nvSpPr>
            <p:spPr>
              <a:xfrm>
                <a:off x="2206214" y="3668811"/>
                <a:ext cx="6215319" cy="1465786"/>
              </a:xfrm>
              <a:prstGeom prst="rect">
                <a:avLst/>
              </a:prstGeom>
              <a:blipFill>
                <a:blip r:embed="rId4"/>
                <a:stretch>
                  <a:fillRect b="-166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D43B4BC5-B4AC-4FB4-A3A8-5F7F19E6CABD}"/>
                  </a:ext>
                </a:extLst>
              </p:cNvPr>
              <p:cNvSpPr/>
              <p:nvPr/>
            </p:nvSpPr>
            <p:spPr>
              <a:xfrm>
                <a:off x="2578764" y="2544203"/>
                <a:ext cx="6215319" cy="99168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ea typeface="Cambria Math" panose="02040503050406030204" pitchFamily="18" charset="0"/>
                        </a:rPr>
                        <m:t>𝑍</m:t>
                      </m:r>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4</m:t>
                      </m:r>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𝑗</m:t>
                      </m:r>
                      <m:d>
                        <m:dPr>
                          <m:ctrlPr>
                            <a:rPr lang="es-ES" i="1">
                              <a:latin typeface="Cambria Math" panose="02040503050406030204" pitchFamily="18" charset="0"/>
                              <a:ea typeface="Cambria Math" panose="02040503050406030204" pitchFamily="18" charset="0"/>
                            </a:rPr>
                          </m:ctrlPr>
                        </m:dPr>
                        <m:e>
                          <m:r>
                            <a:rPr lang="es-ES" i="1">
                              <a:latin typeface="Cambria Math" panose="02040503050406030204" pitchFamily="18" charset="0"/>
                              <a:ea typeface="Cambria Math" panose="02040503050406030204" pitchFamily="18" charset="0"/>
                            </a:rPr>
                            <m:t>8</m:t>
                          </m:r>
                          <m:r>
                            <a:rPr lang="es-ES" i="1">
                              <a:latin typeface="Cambria Math" panose="02040503050406030204" pitchFamily="18" charset="0"/>
                              <a:ea typeface="Cambria Math" panose="02040503050406030204" pitchFamily="18" charset="0"/>
                            </a:rPr>
                            <m:t>𝑥</m:t>
                          </m:r>
                          <m:r>
                            <a:rPr lang="es-ES" i="1">
                              <a:latin typeface="Cambria Math" panose="02040503050406030204" pitchFamily="18" charset="0"/>
                              <a:ea typeface="Cambria Math" panose="02040503050406030204" pitchFamily="18" charset="0"/>
                            </a:rPr>
                            <m:t>1</m:t>
                          </m:r>
                          <m:r>
                            <a:rPr lang="es-ES" i="1">
                              <a:latin typeface="Cambria Math" panose="02040503050406030204" pitchFamily="18" charset="0"/>
                              <a:ea typeface="Cambria Math" panose="02040503050406030204" pitchFamily="18" charset="0"/>
                            </a:rPr>
                            <m:t>−</m:t>
                          </m:r>
                          <m:f>
                            <m:fPr>
                              <m:ctrlPr>
                                <a:rPr lang="es-ES" i="1">
                                  <a:latin typeface="Cambria Math" panose="02040503050406030204" pitchFamily="18" charset="0"/>
                                  <a:ea typeface="Cambria Math" panose="02040503050406030204" pitchFamily="18" charset="0"/>
                                </a:rPr>
                              </m:ctrlPr>
                            </m:fPr>
                            <m:num>
                              <m:r>
                                <a:rPr lang="es-ES" i="1">
                                  <a:latin typeface="Cambria Math" panose="02040503050406030204" pitchFamily="18" charset="0"/>
                                  <a:ea typeface="Cambria Math" panose="02040503050406030204" pitchFamily="18" charset="0"/>
                                </a:rPr>
                                <m:t>1</m:t>
                              </m:r>
                            </m:num>
                            <m:den>
                              <m:r>
                                <a:rPr lang="es-ES" i="1">
                                  <a:latin typeface="Cambria Math" panose="02040503050406030204" pitchFamily="18" charset="0"/>
                                  <a:ea typeface="Cambria Math" panose="02040503050406030204" pitchFamily="18" charset="0"/>
                                </a:rPr>
                                <m:t>8</m:t>
                              </m:r>
                              <m:r>
                                <a:rPr lang="es-ES" i="1">
                                  <a:latin typeface="Cambria Math" panose="02040503050406030204" pitchFamily="18" charset="0"/>
                                  <a:ea typeface="Cambria Math" panose="02040503050406030204" pitchFamily="18" charset="0"/>
                                </a:rPr>
                                <m:t>𝑥</m:t>
                              </m:r>
                              <m:r>
                                <a:rPr lang="es-ES" i="1">
                                  <a:latin typeface="Cambria Math" panose="02040503050406030204" pitchFamily="18" charset="0"/>
                                  <a:ea typeface="Cambria Math" panose="02040503050406030204" pitchFamily="18" charset="0"/>
                                </a:rPr>
                                <m:t>0</m:t>
                              </m:r>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025</m:t>
                              </m:r>
                            </m:den>
                          </m:f>
                        </m:e>
                      </m:d>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4</m:t>
                      </m:r>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𝑗</m:t>
                      </m:r>
                      <m:r>
                        <a:rPr lang="es-ES" i="1">
                          <a:latin typeface="Cambria Math" panose="02040503050406030204" pitchFamily="18" charset="0"/>
                          <a:ea typeface="Cambria Math" panose="02040503050406030204" pitchFamily="18" charset="0"/>
                        </a:rPr>
                        <m:t>3</m:t>
                      </m:r>
                      <m:r>
                        <a:rPr lang="es-ES" i="1">
                          <a:latin typeface="Cambria Math" panose="02040503050406030204" pitchFamily="18" charset="0"/>
                          <a:ea typeface="Cambria Math" panose="02040503050406030204" pitchFamily="18" charset="0"/>
                        </a:rPr>
                        <m:t>=</m:t>
                      </m:r>
                      <m:rad>
                        <m:radPr>
                          <m:degHide m:val="on"/>
                          <m:ctrlPr>
                            <a:rPr lang="es-ES" i="1">
                              <a:latin typeface="Cambria Math" panose="02040503050406030204" pitchFamily="18" charset="0"/>
                              <a:ea typeface="Cambria Math" panose="02040503050406030204" pitchFamily="18" charset="0"/>
                            </a:rPr>
                          </m:ctrlPr>
                        </m:radPr>
                        <m:deg/>
                        <m:e>
                          <m:r>
                            <a:rPr lang="es-ES" i="1">
                              <a:latin typeface="Cambria Math" panose="02040503050406030204" pitchFamily="18" charset="0"/>
                              <a:ea typeface="Cambria Math" panose="02040503050406030204" pitchFamily="18" charset="0"/>
                            </a:rPr>
                            <m:t>16</m:t>
                          </m:r>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9</m:t>
                          </m:r>
                        </m:e>
                      </m:rad>
                      <m:r>
                        <a:rPr lang="es-ES" i="1">
                          <a:latin typeface="Cambria Math" panose="02040503050406030204" pitchFamily="18" charset="0"/>
                          <a:ea typeface="Cambria Math" panose="02040503050406030204" pitchFamily="18" charset="0"/>
                        </a:rPr>
                        <m:t> </m:t>
                      </m:r>
                      <m:r>
                        <a:rPr lang="es-ES" i="1">
                          <a:latin typeface="Cambria Math" panose="02040503050406030204" pitchFamily="18" charset="0"/>
                          <a:ea typeface="Cambria Math" panose="02040503050406030204" pitchFamily="18" charset="0"/>
                        </a:rPr>
                        <m:t>∠</m:t>
                      </m:r>
                      <m:func>
                        <m:funcPr>
                          <m:ctrlPr>
                            <a:rPr lang="es-ES" i="1">
                              <a:latin typeface="Cambria Math" panose="02040503050406030204" pitchFamily="18" charset="0"/>
                              <a:ea typeface="Cambria Math" panose="02040503050406030204" pitchFamily="18" charset="0"/>
                            </a:rPr>
                          </m:ctrlPr>
                        </m:funcPr>
                        <m:fName>
                          <m:r>
                            <m:rPr>
                              <m:sty m:val="p"/>
                            </m:rPr>
                            <a:rPr lang="es-ES">
                              <a:latin typeface="Cambria Math" panose="02040503050406030204" pitchFamily="18" charset="0"/>
                              <a:ea typeface="Cambria Math" panose="02040503050406030204" pitchFamily="18" charset="0"/>
                            </a:rPr>
                            <m:t>atan</m:t>
                          </m:r>
                        </m:fName>
                        <m:e>
                          <m:d>
                            <m:dPr>
                              <m:ctrlPr>
                                <a:rPr lang="es-ES" i="1">
                                  <a:latin typeface="Cambria Math" panose="02040503050406030204" pitchFamily="18" charset="0"/>
                                  <a:ea typeface="Cambria Math" panose="02040503050406030204" pitchFamily="18" charset="0"/>
                                </a:rPr>
                              </m:ctrlPr>
                            </m:dPr>
                            <m:e>
                              <m:f>
                                <m:fPr>
                                  <m:ctrlPr>
                                    <a:rPr lang="es-ES" i="1">
                                      <a:latin typeface="Cambria Math" panose="02040503050406030204" pitchFamily="18" charset="0"/>
                                      <a:ea typeface="Cambria Math" panose="02040503050406030204" pitchFamily="18" charset="0"/>
                                    </a:rPr>
                                  </m:ctrlPr>
                                </m:fPr>
                                <m:num>
                                  <m:r>
                                    <a:rPr lang="es-ES" i="1">
                                      <a:latin typeface="Cambria Math" panose="02040503050406030204" pitchFamily="18" charset="0"/>
                                      <a:ea typeface="Cambria Math" panose="02040503050406030204" pitchFamily="18" charset="0"/>
                                    </a:rPr>
                                    <m:t>3</m:t>
                                  </m:r>
                                </m:num>
                                <m:den>
                                  <m:r>
                                    <a:rPr lang="es-ES" i="1">
                                      <a:latin typeface="Cambria Math" panose="02040503050406030204" pitchFamily="18" charset="0"/>
                                      <a:ea typeface="Cambria Math" panose="02040503050406030204" pitchFamily="18" charset="0"/>
                                    </a:rPr>
                                    <m:t>4</m:t>
                                  </m:r>
                                </m:den>
                              </m:f>
                            </m:e>
                          </m:d>
                        </m:e>
                      </m:func>
                    </m:oMath>
                  </m:oMathPara>
                </a14:m>
                <a:endParaRPr lang="es-ES"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ea typeface="Cambria Math" panose="02040503050406030204" pitchFamily="18" charset="0"/>
                        </a:rPr>
                        <m:t>𝑍</m:t>
                      </m:r>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5</m:t>
                      </m:r>
                      <m:r>
                        <a:rPr lang="es-ES" i="1">
                          <a:latin typeface="Cambria Math" panose="02040503050406030204" pitchFamily="18" charset="0"/>
                          <a:ea typeface="Cambria Math" panose="02040503050406030204" pitchFamily="18" charset="0"/>
                        </a:rPr>
                        <m:t> </m:t>
                      </m:r>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36</m:t>
                      </m:r>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87</m:t>
                      </m:r>
                      <m:r>
                        <a:rPr lang="es-ES" i="1">
                          <a:latin typeface="Cambria Math" panose="02040503050406030204" pitchFamily="18" charset="0"/>
                          <a:ea typeface="Cambria Math" panose="02040503050406030204" pitchFamily="18" charset="0"/>
                        </a:rPr>
                        <m:t>º </m:t>
                      </m:r>
                      <m:r>
                        <a:rPr lang="es-ES" i="1">
                          <a:latin typeface="Cambria Math" panose="02040503050406030204" pitchFamily="18" charset="0"/>
                          <a:ea typeface="Cambria Math" panose="02040503050406030204" pitchFamily="18" charset="0"/>
                        </a:rPr>
                        <m:t>Ω</m:t>
                      </m:r>
                      <m:r>
                        <m:rPr>
                          <m:nor/>
                        </m:rPr>
                        <a:rPr lang="es-ES" dirty="0">
                          <a:ea typeface="Cambria Math" panose="02040503050406030204" pitchFamily="18" charset="0"/>
                        </a:rPr>
                        <m:t> </m:t>
                      </m:r>
                    </m:oMath>
                  </m:oMathPara>
                </a14:m>
                <a:endParaRPr lang="es-ES" dirty="0">
                  <a:ea typeface="Cambria Math" panose="02040503050406030204" pitchFamily="18" charset="0"/>
                </a:endParaRPr>
              </a:p>
            </p:txBody>
          </p:sp>
        </mc:Choice>
        <mc:Fallback xmlns="">
          <p:sp>
            <p:nvSpPr>
              <p:cNvPr id="8" name="Rectángulo 7">
                <a:extLst>
                  <a:ext uri="{FF2B5EF4-FFF2-40B4-BE49-F238E27FC236}">
                    <a16:creationId xmlns:a16="http://schemas.microsoft.com/office/drawing/2014/main" id="{D43B4BC5-B4AC-4FB4-A3A8-5F7F19E6CABD}"/>
                  </a:ext>
                </a:extLst>
              </p:cNvPr>
              <p:cNvSpPr>
                <a:spLocks noRot="1" noChangeAspect="1" noMove="1" noResize="1" noEditPoints="1" noAdjustHandles="1" noChangeArrowheads="1" noChangeShapeType="1" noTextEdit="1"/>
              </p:cNvSpPr>
              <p:nvPr/>
            </p:nvSpPr>
            <p:spPr>
              <a:xfrm>
                <a:off x="2578764" y="2544203"/>
                <a:ext cx="6215319" cy="991682"/>
              </a:xfrm>
              <a:prstGeom prst="rect">
                <a:avLst/>
              </a:prstGeom>
              <a:blipFill>
                <a:blip r:embed="rId6"/>
                <a:stretch>
                  <a:fillRect/>
                </a:stretch>
              </a:blipFill>
            </p:spPr>
            <p:txBody>
              <a:bodyPr/>
              <a:lstStyle/>
              <a:p>
                <a:r>
                  <a:rPr lang="es-ES">
                    <a:noFill/>
                  </a:rPr>
                  <a:t> </a:t>
                </a:r>
              </a:p>
            </p:txBody>
          </p:sp>
        </mc:Fallback>
      </mc:AlternateContent>
      <p:sp>
        <p:nvSpPr>
          <p:cNvPr id="9" name="Rectángulo 8">
            <a:extLst>
              <a:ext uri="{FF2B5EF4-FFF2-40B4-BE49-F238E27FC236}">
                <a16:creationId xmlns:a16="http://schemas.microsoft.com/office/drawing/2014/main" id="{5265326F-F355-4BE2-B939-872E3B8CCAF5}"/>
              </a:ext>
            </a:extLst>
          </p:cNvPr>
          <p:cNvSpPr/>
          <p:nvPr/>
        </p:nvSpPr>
        <p:spPr>
          <a:xfrm>
            <a:off x="1038835" y="1886514"/>
            <a:ext cx="411033"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976E3BEE-4228-4B0E-AAFF-B7BC17D8C188}"/>
              </a:ext>
            </a:extLst>
          </p:cNvPr>
          <p:cNvSpPr/>
          <p:nvPr/>
        </p:nvSpPr>
        <p:spPr>
          <a:xfrm>
            <a:off x="2013419" y="2135160"/>
            <a:ext cx="411033"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01E9663E-811C-402B-BDDD-9B4A0BA4125E}"/>
              </a:ext>
            </a:extLst>
          </p:cNvPr>
          <p:cNvSpPr/>
          <p:nvPr/>
        </p:nvSpPr>
        <p:spPr>
          <a:xfrm>
            <a:off x="1449868" y="3067948"/>
            <a:ext cx="411033"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D62D499E-3E12-4810-A8FC-786D3A4A7621}"/>
              </a:ext>
            </a:extLst>
          </p:cNvPr>
          <p:cNvSpPr/>
          <p:nvPr/>
        </p:nvSpPr>
        <p:spPr>
          <a:xfrm>
            <a:off x="711175" y="2279962"/>
            <a:ext cx="411033" cy="5323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3" name="Rectángulo 2">
                <a:extLst>
                  <a:ext uri="{FF2B5EF4-FFF2-40B4-BE49-F238E27FC236}">
                    <a16:creationId xmlns:a16="http://schemas.microsoft.com/office/drawing/2014/main" id="{9A8267EC-2E96-43A5-9FF4-FA4B150F6265}"/>
                  </a:ext>
                </a:extLst>
              </p:cNvPr>
              <p:cNvSpPr/>
              <p:nvPr/>
            </p:nvSpPr>
            <p:spPr>
              <a:xfrm>
                <a:off x="2578764" y="1917221"/>
                <a:ext cx="4996302"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i="1" dirty="0" smtClean="0">
                          <a:latin typeface="Cambria Math" panose="02040503050406030204" pitchFamily="18" charset="0"/>
                        </a:rPr>
                        <m:t>𝑉</m:t>
                      </m:r>
                      <m:r>
                        <a:rPr lang="es-ES" i="1" dirty="0" smtClean="0">
                          <a:latin typeface="Cambria Math" panose="02040503050406030204" pitchFamily="18" charset="0"/>
                        </a:rPr>
                        <m:t>= </m:t>
                      </m:r>
                      <m:r>
                        <a:rPr lang="es-ES" i="1" dirty="0" smtClean="0">
                          <a:latin typeface="Cambria Math" panose="02040503050406030204" pitchFamily="18" charset="0"/>
                        </a:rPr>
                        <m:t>10</m:t>
                      </m:r>
                      <m:r>
                        <a:rPr lang="es-ES" i="1" dirty="0" smtClean="0">
                          <a:latin typeface="Cambria Math" panose="02040503050406030204" pitchFamily="18" charset="0"/>
                        </a:rPr>
                        <m:t> </m:t>
                      </m:r>
                      <m:r>
                        <m:rPr>
                          <m:sty m:val="p"/>
                        </m:rPr>
                        <a:rPr lang="es-ES" i="1" dirty="0" smtClean="0">
                          <a:latin typeface="Cambria Math" panose="02040503050406030204" pitchFamily="18" charset="0"/>
                        </a:rPr>
                        <m:t>cos</m:t>
                      </m:r>
                      <m:r>
                        <a:rPr lang="es-ES" i="1" dirty="0" smtClean="0">
                          <a:latin typeface="Cambria Math" panose="02040503050406030204" pitchFamily="18" charset="0"/>
                        </a:rPr>
                        <m:t>8</m:t>
                      </m:r>
                      <m:r>
                        <a:rPr lang="es-ES" i="1" dirty="0" smtClean="0">
                          <a:latin typeface="Cambria Math" panose="02040503050406030204" pitchFamily="18" charset="0"/>
                        </a:rPr>
                        <m:t>𝑡</m:t>
                      </m:r>
                      <m:r>
                        <a:rPr lang="es-ES" i="1" dirty="0" smtClean="0">
                          <a:latin typeface="Cambria Math" panose="02040503050406030204" pitchFamily="18" charset="0"/>
                          <a:sym typeface="Wingdings" panose="05000000000000000000" pitchFamily="2" charset="2"/>
                        </a:rPr>
                        <m:t></m:t>
                      </m:r>
                      <m:r>
                        <a:rPr lang="el-GR" i="1" dirty="0" smtClean="0">
                          <a:latin typeface="Cambria Math" panose="02040503050406030204" pitchFamily="18" charset="0"/>
                          <a:sym typeface="Wingdings" panose="05000000000000000000" pitchFamily="2" charset="2"/>
                        </a:rPr>
                        <m:t>𝜔</m:t>
                      </m:r>
                      <m:r>
                        <a:rPr lang="es-ES" i="1" dirty="0" smtClean="0">
                          <a:latin typeface="Cambria Math" panose="02040503050406030204" pitchFamily="18" charset="0"/>
                          <a:sym typeface="Wingdings" panose="05000000000000000000" pitchFamily="2" charset="2"/>
                        </a:rPr>
                        <m:t>=</m:t>
                      </m:r>
                      <m:r>
                        <a:rPr lang="es-ES" i="1" dirty="0" smtClean="0">
                          <a:latin typeface="Cambria Math" panose="02040503050406030204" pitchFamily="18" charset="0"/>
                          <a:sym typeface="Wingdings" panose="05000000000000000000" pitchFamily="2" charset="2"/>
                        </a:rPr>
                        <m:t>8</m:t>
                      </m:r>
                      <m:r>
                        <a:rPr lang="es-ES" b="0" i="1" dirty="0" smtClean="0">
                          <a:latin typeface="Cambria Math" panose="02040503050406030204" pitchFamily="18" charset="0"/>
                          <a:sym typeface="Wingdings" panose="05000000000000000000" pitchFamily="2" charset="2"/>
                        </a:rPr>
                        <m:t> </m:t>
                      </m:r>
                      <m:r>
                        <a:rPr lang="es-ES" b="0" i="1" dirty="0" smtClean="0">
                          <a:latin typeface="Cambria Math" panose="02040503050406030204" pitchFamily="18" charset="0"/>
                          <a:sym typeface="Wingdings" panose="05000000000000000000" pitchFamily="2" charset="2"/>
                        </a:rPr>
                        <m:t>𝑟𝑑</m:t>
                      </m:r>
                      <m:r>
                        <a:rPr lang="es-ES" b="0" i="1" dirty="0" smtClean="0">
                          <a:latin typeface="Cambria Math" panose="02040503050406030204" pitchFamily="18" charset="0"/>
                          <a:sym typeface="Wingdings" panose="05000000000000000000" pitchFamily="2" charset="2"/>
                        </a:rPr>
                        <m:t>/</m:t>
                      </m:r>
                      <m:r>
                        <a:rPr lang="es-ES" b="0" i="1" dirty="0" smtClean="0">
                          <a:latin typeface="Cambria Math" panose="02040503050406030204" pitchFamily="18" charset="0"/>
                          <a:sym typeface="Wingdings" panose="05000000000000000000" pitchFamily="2" charset="2"/>
                        </a:rPr>
                        <m:t>𝑠</m:t>
                      </m:r>
                      <m:r>
                        <a:rPr lang="es-ES" b="0" i="1" dirty="0" smtClean="0">
                          <a:latin typeface="Cambria Math" panose="02040503050406030204" pitchFamily="18" charset="0"/>
                          <a:sym typeface="Wingdings" panose="05000000000000000000" pitchFamily="2" charset="2"/>
                        </a:rPr>
                        <m:t>; </m:t>
                      </m:r>
                      <m:sSub>
                        <m:sSubPr>
                          <m:ctrlPr>
                            <a:rPr lang="es-ES" b="0" i="1" dirty="0" smtClean="0">
                              <a:latin typeface="Cambria Math" panose="02040503050406030204" pitchFamily="18" charset="0"/>
                              <a:sym typeface="Wingdings" panose="05000000000000000000" pitchFamily="2" charset="2"/>
                            </a:rPr>
                          </m:ctrlPr>
                        </m:sSubPr>
                        <m:e>
                          <m:r>
                            <a:rPr lang="es-ES" i="1" dirty="0" err="1" smtClean="0">
                              <a:latin typeface="Cambria Math" panose="02040503050406030204" pitchFamily="18" charset="0"/>
                              <a:sym typeface="Wingdings" panose="05000000000000000000" pitchFamily="2" charset="2"/>
                            </a:rPr>
                            <m:t>𝑉</m:t>
                          </m:r>
                        </m:e>
                        <m:sub>
                          <m:r>
                            <a:rPr lang="es-ES" b="0" i="1" dirty="0" smtClean="0">
                              <a:latin typeface="Cambria Math" panose="02040503050406030204" pitchFamily="18" charset="0"/>
                              <a:sym typeface="Wingdings" panose="05000000000000000000" pitchFamily="2" charset="2"/>
                            </a:rPr>
                            <m:t>𝑃</m:t>
                          </m:r>
                        </m:sub>
                      </m:sSub>
                      <m:r>
                        <a:rPr lang="es-ES" i="1" dirty="0" smtClean="0">
                          <a:latin typeface="Cambria Math" panose="02040503050406030204" pitchFamily="18" charset="0"/>
                          <a:sym typeface="Wingdings" panose="05000000000000000000" pitchFamily="2" charset="2"/>
                        </a:rPr>
                        <m:t>=</m:t>
                      </m:r>
                      <m:r>
                        <a:rPr lang="es-ES" i="1" dirty="0" smtClean="0">
                          <a:latin typeface="Cambria Math" panose="02040503050406030204" pitchFamily="18" charset="0"/>
                          <a:sym typeface="Wingdings" panose="05000000000000000000" pitchFamily="2" charset="2"/>
                        </a:rPr>
                        <m:t>10</m:t>
                      </m:r>
                      <m:r>
                        <a:rPr lang="es-ES" i="1" dirty="0" smtClean="0">
                          <a:latin typeface="Cambria Math" panose="02040503050406030204" pitchFamily="18" charset="0"/>
                          <a:sym typeface="Wingdings" panose="05000000000000000000" pitchFamily="2" charset="2"/>
                        </a:rPr>
                        <m:t> </m:t>
                      </m:r>
                      <m:r>
                        <a:rPr lang="es-ES" i="1" dirty="0" smtClean="0">
                          <a:latin typeface="Cambria Math" panose="02040503050406030204" pitchFamily="18" charset="0"/>
                          <a:sym typeface="Wingdings" panose="05000000000000000000" pitchFamily="2" charset="2"/>
                        </a:rPr>
                        <m:t>𝑉</m:t>
                      </m:r>
                      <m:r>
                        <a:rPr lang="es-ES" b="0" i="1" dirty="0" smtClean="0">
                          <a:latin typeface="Cambria Math" panose="02040503050406030204" pitchFamily="18" charset="0"/>
                          <a:sym typeface="Wingdings" panose="05000000000000000000" pitchFamily="2" charset="2"/>
                        </a:rPr>
                        <m:t>;</m:t>
                      </m:r>
                      <m:sSub>
                        <m:sSubPr>
                          <m:ctrlPr>
                            <a:rPr lang="es-ES" b="0" i="1" dirty="0" smtClean="0">
                              <a:latin typeface="Cambria Math" panose="02040503050406030204" pitchFamily="18" charset="0"/>
                              <a:sym typeface="Wingdings" panose="05000000000000000000" pitchFamily="2" charset="2"/>
                            </a:rPr>
                          </m:ctrlPr>
                        </m:sSubPr>
                        <m:e>
                          <m:r>
                            <m:rPr>
                              <m:sty m:val="p"/>
                            </m:rPr>
                            <a:rPr lang="el-GR" i="0" dirty="0" smtClean="0">
                              <a:latin typeface="Cambria Math" panose="02040503050406030204" pitchFamily="18" charset="0"/>
                              <a:sym typeface="Wingdings" panose="05000000000000000000" pitchFamily="2" charset="2"/>
                            </a:rPr>
                            <m:t>Φ</m:t>
                          </m:r>
                        </m:e>
                        <m:sub>
                          <m:r>
                            <a:rPr lang="es-ES" i="1" dirty="0" smtClean="0">
                              <a:latin typeface="Cambria Math" panose="02040503050406030204" pitchFamily="18" charset="0"/>
                              <a:sym typeface="Wingdings" panose="05000000000000000000" pitchFamily="2" charset="2"/>
                            </a:rPr>
                            <m:t>𝑣</m:t>
                          </m:r>
                        </m:sub>
                      </m:sSub>
                      <m:r>
                        <a:rPr lang="es-ES" b="0" i="1" dirty="0" smtClean="0">
                          <a:latin typeface="Cambria Math" panose="02040503050406030204" pitchFamily="18" charset="0"/>
                          <a:sym typeface="Wingdings" panose="05000000000000000000" pitchFamily="2" charset="2"/>
                        </a:rPr>
                        <m:t>=</m:t>
                      </m:r>
                      <m:r>
                        <a:rPr lang="es-ES" b="0" i="1" dirty="0" smtClean="0">
                          <a:latin typeface="Cambria Math" panose="02040503050406030204" pitchFamily="18" charset="0"/>
                          <a:sym typeface="Wingdings" panose="05000000000000000000" pitchFamily="2" charset="2"/>
                        </a:rPr>
                        <m:t>0</m:t>
                      </m:r>
                      <m:r>
                        <a:rPr lang="es-ES" b="0" i="1" dirty="0" smtClean="0">
                          <a:latin typeface="Cambria Math" panose="02040503050406030204" pitchFamily="18" charset="0"/>
                          <a:sym typeface="Wingdings" panose="05000000000000000000" pitchFamily="2" charset="2"/>
                        </a:rPr>
                        <m:t>º</m:t>
                      </m:r>
                    </m:oMath>
                  </m:oMathPara>
                </a14:m>
                <a:endParaRPr lang="es-ES" dirty="0"/>
              </a:p>
            </p:txBody>
          </p:sp>
        </mc:Choice>
        <mc:Fallback xmlns="">
          <p:sp>
            <p:nvSpPr>
              <p:cNvPr id="3" name="Rectángulo 2">
                <a:extLst>
                  <a:ext uri="{FF2B5EF4-FFF2-40B4-BE49-F238E27FC236}">
                    <a16:creationId xmlns:a16="http://schemas.microsoft.com/office/drawing/2014/main" id="{9A8267EC-2E96-43A5-9FF4-FA4B150F6265}"/>
                  </a:ext>
                </a:extLst>
              </p:cNvPr>
              <p:cNvSpPr>
                <a:spLocks noRot="1" noChangeAspect="1" noMove="1" noResize="1" noEditPoints="1" noAdjustHandles="1" noChangeArrowheads="1" noChangeShapeType="1" noTextEdit="1"/>
              </p:cNvSpPr>
              <p:nvPr/>
            </p:nvSpPr>
            <p:spPr>
              <a:xfrm>
                <a:off x="2578764" y="1917221"/>
                <a:ext cx="4996302" cy="369332"/>
              </a:xfrm>
              <a:prstGeom prst="rect">
                <a:avLst/>
              </a:prstGeom>
              <a:blipFill>
                <a:blip r:embed="rId7"/>
                <a:stretch>
                  <a:fillRect b="-15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5" name="Rectángulo 14">
                <a:extLst>
                  <a:ext uri="{FF2B5EF4-FFF2-40B4-BE49-F238E27FC236}">
                    <a16:creationId xmlns:a16="http://schemas.microsoft.com/office/drawing/2014/main" id="{77F1F21A-E2A7-49B2-BFE2-048EE495BC0B}"/>
                  </a:ext>
                </a:extLst>
              </p:cNvPr>
              <p:cNvSpPr/>
              <p:nvPr/>
            </p:nvSpPr>
            <p:spPr>
              <a:xfrm>
                <a:off x="4504315" y="1189865"/>
                <a:ext cx="3917218" cy="6455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ea typeface="Cambria Math" panose="02040503050406030204" pitchFamily="18" charset="0"/>
                        </a:rPr>
                        <m:t>𝑍</m:t>
                      </m:r>
                      <m:r>
                        <a:rPr lang="es-ES" sz="1600" b="0" i="1" smtClean="0">
                          <a:latin typeface="Cambria Math" panose="02040503050406030204" pitchFamily="18" charset="0"/>
                          <a:ea typeface="Cambria Math" panose="02040503050406030204" pitchFamily="18" charset="0"/>
                        </a:rPr>
                        <m:t>=</m:t>
                      </m:r>
                      <m:r>
                        <a:rPr lang="es-ES" sz="1600" i="1">
                          <a:latin typeface="Cambria Math" panose="02040503050406030204" pitchFamily="18" charset="0"/>
                          <a:ea typeface="Cambria Math" panose="02040503050406030204" pitchFamily="18" charset="0"/>
                        </a:rPr>
                        <m:t>𝑅</m:t>
                      </m:r>
                      <m:r>
                        <a:rPr lang="es-ES" sz="1600" i="1">
                          <a:latin typeface="Cambria Math" panose="02040503050406030204" pitchFamily="18" charset="0"/>
                          <a:ea typeface="Cambria Math" panose="02040503050406030204" pitchFamily="18" charset="0"/>
                        </a:rPr>
                        <m:t>+</m:t>
                      </m:r>
                      <m:r>
                        <a:rPr lang="es-ES" sz="1600" i="1">
                          <a:latin typeface="Cambria Math" panose="02040503050406030204" pitchFamily="18" charset="0"/>
                          <a:ea typeface="Cambria Math" panose="02040503050406030204" pitchFamily="18" charset="0"/>
                        </a:rPr>
                        <m:t>𝑗</m:t>
                      </m:r>
                      <m:r>
                        <a:rPr lang="es-ES" sz="1600" i="1">
                          <a:latin typeface="Cambria Math" panose="02040503050406030204" pitchFamily="18" charset="0"/>
                          <a:ea typeface="Cambria Math" panose="02040503050406030204" pitchFamily="18" charset="0"/>
                        </a:rPr>
                        <m:t>𝜔</m:t>
                      </m:r>
                      <m:r>
                        <a:rPr lang="es-ES" sz="1600" b="0" i="1" smtClean="0">
                          <a:latin typeface="Cambria Math" panose="02040503050406030204" pitchFamily="18" charset="0"/>
                          <a:ea typeface="Cambria Math" panose="02040503050406030204" pitchFamily="18" charset="0"/>
                        </a:rPr>
                        <m:t>𝐿</m:t>
                      </m:r>
                      <m:r>
                        <a:rPr lang="es-ES" sz="1600" b="0" i="1" smtClean="0">
                          <a:latin typeface="Cambria Math" panose="02040503050406030204" pitchFamily="18" charset="0"/>
                          <a:ea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1</m:t>
                          </m:r>
                        </m:num>
                        <m:den>
                          <m:r>
                            <a:rPr lang="es-ES" sz="1600" b="0" i="1" smtClean="0">
                              <a:latin typeface="Cambria Math" panose="02040503050406030204" pitchFamily="18" charset="0"/>
                              <a:ea typeface="Cambria Math" panose="02040503050406030204" pitchFamily="18" charset="0"/>
                            </a:rPr>
                            <m:t>𝑗</m:t>
                          </m:r>
                          <m:r>
                            <a:rPr lang="es-ES" sz="1600" b="0" i="1" smtClean="0">
                              <a:latin typeface="Cambria Math" panose="02040503050406030204" pitchFamily="18" charset="0"/>
                              <a:ea typeface="Cambria Math" panose="02040503050406030204" pitchFamily="18" charset="0"/>
                            </a:rPr>
                            <m:t>𝜔</m:t>
                          </m:r>
                          <m:r>
                            <a:rPr lang="es-ES" sz="1600" b="0" i="1" smtClean="0">
                              <a:latin typeface="Cambria Math" panose="02040503050406030204" pitchFamily="18" charset="0"/>
                              <a:ea typeface="Cambria Math" panose="02040503050406030204" pitchFamily="18" charset="0"/>
                            </a:rPr>
                            <m:t>𝐶</m:t>
                          </m:r>
                        </m:den>
                      </m:f>
                      <m:r>
                        <a:rPr lang="es-ES" sz="1600" b="0" i="1" smtClean="0">
                          <a:latin typeface="Cambria Math" panose="02040503050406030204" pitchFamily="18" charset="0"/>
                          <a:ea typeface="Cambria Math" panose="02040503050406030204" pitchFamily="18" charset="0"/>
                        </a:rPr>
                        <m:t>=</m:t>
                      </m:r>
                      <m:r>
                        <a:rPr lang="es-ES" sz="1600" i="1">
                          <a:latin typeface="Cambria Math" panose="02040503050406030204" pitchFamily="18" charset="0"/>
                          <a:ea typeface="Cambria Math" panose="02040503050406030204" pitchFamily="18" charset="0"/>
                        </a:rPr>
                        <m:t>𝑅</m:t>
                      </m:r>
                      <m:r>
                        <a:rPr lang="es-ES" sz="1600" i="1">
                          <a:latin typeface="Cambria Math" panose="02040503050406030204" pitchFamily="18" charset="0"/>
                          <a:ea typeface="Cambria Math" panose="02040503050406030204" pitchFamily="18" charset="0"/>
                        </a:rPr>
                        <m:t>+</m:t>
                      </m:r>
                      <m:r>
                        <a:rPr lang="es-ES" sz="1600" i="1">
                          <a:latin typeface="Cambria Math" panose="02040503050406030204" pitchFamily="18" charset="0"/>
                          <a:ea typeface="Cambria Math" panose="02040503050406030204" pitchFamily="18" charset="0"/>
                        </a:rPr>
                        <m:t>𝑗</m:t>
                      </m:r>
                      <m:d>
                        <m:dPr>
                          <m:ctrlPr>
                            <a:rPr lang="es-ES" sz="1600" b="0" i="1" smtClean="0">
                              <a:latin typeface="Cambria Math" panose="02040503050406030204" pitchFamily="18" charset="0"/>
                              <a:ea typeface="Cambria Math" panose="02040503050406030204" pitchFamily="18" charset="0"/>
                            </a:rPr>
                          </m:ctrlPr>
                        </m:dPr>
                        <m:e>
                          <m:r>
                            <a:rPr lang="es-ES" sz="1600" i="1">
                              <a:latin typeface="Cambria Math" panose="02040503050406030204" pitchFamily="18" charset="0"/>
                              <a:ea typeface="Cambria Math" panose="02040503050406030204" pitchFamily="18" charset="0"/>
                            </a:rPr>
                            <m:t>𝜔</m:t>
                          </m:r>
                          <m:r>
                            <a:rPr lang="es-ES" sz="1600" i="1">
                              <a:latin typeface="Cambria Math" panose="02040503050406030204" pitchFamily="18" charset="0"/>
                              <a:ea typeface="Cambria Math" panose="02040503050406030204" pitchFamily="18" charset="0"/>
                            </a:rPr>
                            <m:t>𝐿</m:t>
                          </m:r>
                          <m:r>
                            <a:rPr lang="es-ES" sz="1600" b="0" i="1" smtClean="0">
                              <a:latin typeface="Cambria Math" panose="02040503050406030204" pitchFamily="18" charset="0"/>
                              <a:ea typeface="Cambria Math" panose="02040503050406030204" pitchFamily="18" charset="0"/>
                            </a:rPr>
                            <m:t>−</m:t>
                          </m:r>
                          <m:f>
                            <m:fPr>
                              <m:ctrlPr>
                                <a:rPr lang="es-ES" sz="1600" i="1">
                                  <a:latin typeface="Cambria Math" panose="02040503050406030204" pitchFamily="18" charset="0"/>
                                  <a:ea typeface="Cambria Math" panose="02040503050406030204" pitchFamily="18" charset="0"/>
                                </a:rPr>
                              </m:ctrlPr>
                            </m:fPr>
                            <m:num>
                              <m:r>
                                <a:rPr lang="es-ES" sz="1600" i="1">
                                  <a:latin typeface="Cambria Math" panose="02040503050406030204" pitchFamily="18" charset="0"/>
                                  <a:ea typeface="Cambria Math" panose="02040503050406030204" pitchFamily="18" charset="0"/>
                                </a:rPr>
                                <m:t>1</m:t>
                              </m:r>
                            </m:num>
                            <m:den>
                              <m:r>
                                <a:rPr lang="es-ES" sz="1600" i="1">
                                  <a:latin typeface="Cambria Math" panose="02040503050406030204" pitchFamily="18" charset="0"/>
                                  <a:ea typeface="Cambria Math" panose="02040503050406030204" pitchFamily="18" charset="0"/>
                                </a:rPr>
                                <m:t>𝜔</m:t>
                              </m:r>
                              <m:r>
                                <a:rPr lang="es-ES" sz="1600" i="1">
                                  <a:latin typeface="Cambria Math" panose="02040503050406030204" pitchFamily="18" charset="0"/>
                                  <a:ea typeface="Cambria Math" panose="02040503050406030204" pitchFamily="18" charset="0"/>
                                </a:rPr>
                                <m:t>𝐶</m:t>
                              </m:r>
                            </m:den>
                          </m:f>
                        </m:e>
                      </m:d>
                    </m:oMath>
                  </m:oMathPara>
                </a14:m>
                <a:endParaRPr lang="es-ES" sz="1600" dirty="0"/>
              </a:p>
            </p:txBody>
          </p:sp>
        </mc:Choice>
        <mc:Fallback xmlns="">
          <p:sp>
            <p:nvSpPr>
              <p:cNvPr id="15" name="Rectángulo 14">
                <a:extLst>
                  <a:ext uri="{FF2B5EF4-FFF2-40B4-BE49-F238E27FC236}">
                    <a16:creationId xmlns:a16="http://schemas.microsoft.com/office/drawing/2014/main" id="{77F1F21A-E2A7-49B2-BFE2-048EE495BC0B}"/>
                  </a:ext>
                </a:extLst>
              </p:cNvPr>
              <p:cNvSpPr>
                <a:spLocks noRot="1" noChangeAspect="1" noMove="1" noResize="1" noEditPoints="1" noAdjustHandles="1" noChangeArrowheads="1" noChangeShapeType="1" noTextEdit="1"/>
              </p:cNvSpPr>
              <p:nvPr/>
            </p:nvSpPr>
            <p:spPr>
              <a:xfrm>
                <a:off x="4504315" y="1189865"/>
                <a:ext cx="3917218" cy="645561"/>
              </a:xfrm>
              <a:prstGeom prst="rect">
                <a:avLst/>
              </a:prstGeom>
              <a:blipFill>
                <a:blip r:embed="rId8"/>
                <a:stretch>
                  <a:fillRect/>
                </a:stretch>
              </a:blipFill>
            </p:spPr>
            <p:txBody>
              <a:bodyPr/>
              <a:lstStyle/>
              <a:p>
                <a:r>
                  <a:rPr lang="es-ES">
                    <a:noFill/>
                  </a:rPr>
                  <a:t> </a:t>
                </a:r>
              </a:p>
            </p:txBody>
          </p:sp>
        </mc:Fallback>
      </mc:AlternateContent>
      <p:sp>
        <p:nvSpPr>
          <p:cNvPr id="16" name="Marcador de número de diapositiva 1">
            <a:extLst>
              <a:ext uri="{FF2B5EF4-FFF2-40B4-BE49-F238E27FC236}">
                <a16:creationId xmlns:a16="http://schemas.microsoft.com/office/drawing/2014/main" id="{BE433FA2-E89D-488A-ACB4-1BA74EA5DB55}"/>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51</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337944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5" grpId="0"/>
      <p:bldP spid="15" grpId="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C5B28AE-E671-4D2B-8C99-33EE6AA0CBE0}"/>
              </a:ext>
            </a:extLst>
          </p:cNvPr>
          <p:cNvSpPr/>
          <p:nvPr/>
        </p:nvSpPr>
        <p:spPr>
          <a:xfrm>
            <a:off x="96472" y="806116"/>
            <a:ext cx="8951056" cy="307777"/>
          </a:xfrm>
          <a:prstGeom prst="rect">
            <a:avLst/>
          </a:prstGeom>
        </p:spPr>
        <p:txBody>
          <a:bodyPr wrap="square">
            <a:spAutoFit/>
          </a:bodyPr>
          <a:lstStyle/>
          <a:p>
            <a:pPr algn="just"/>
            <a:r>
              <a:rPr lang="es-ES" sz="1400" b="1" dirty="0"/>
              <a:t>Problema 7. </a:t>
            </a:r>
            <a:r>
              <a:rPr lang="es-ES" sz="1400" dirty="0"/>
              <a:t>Hallad el voltaje que cae en el condensador del ejercicio anterior.</a:t>
            </a:r>
          </a:p>
        </p:txBody>
      </p:sp>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96DCFFFA-44E1-4B1D-B9C0-4FB3B338D00A}"/>
                  </a:ext>
                </a:extLst>
              </p:cNvPr>
              <p:cNvSpPr txBox="1"/>
              <p:nvPr/>
            </p:nvSpPr>
            <p:spPr>
              <a:xfrm>
                <a:off x="2654417" y="1413350"/>
                <a:ext cx="1024639"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dirty="0" smtClean="0">
                          <a:latin typeface="Cambria Math" panose="02040503050406030204" pitchFamily="18" charset="0"/>
                          <a:ea typeface="Cambria Math" panose="02040503050406030204" pitchFamily="18" charset="0"/>
                        </a:rPr>
                        <m:t>𝑉</m:t>
                      </m:r>
                      <m:r>
                        <a:rPr lang="es-ES" sz="1600" b="0" i="1" dirty="0" smtClean="0">
                          <a:latin typeface="Cambria Math" panose="02040503050406030204" pitchFamily="18" charset="0"/>
                          <a:ea typeface="Cambria Math" panose="02040503050406030204" pitchFamily="18" charset="0"/>
                        </a:rPr>
                        <m:t>=</m:t>
                      </m:r>
                      <m:r>
                        <a:rPr lang="es-ES" sz="1600" b="0" i="1" dirty="0" smtClean="0">
                          <a:latin typeface="Cambria Math" panose="02040503050406030204" pitchFamily="18" charset="0"/>
                          <a:ea typeface="Cambria Math" panose="02040503050406030204" pitchFamily="18" charset="0"/>
                        </a:rPr>
                        <m:t>10</m:t>
                      </m:r>
                      <m:r>
                        <a:rPr lang="es-ES" sz="1600" b="0" i="1" dirty="0" smtClean="0">
                          <a:latin typeface="Cambria Math" panose="02040503050406030204" pitchFamily="18" charset="0"/>
                          <a:ea typeface="Cambria Math" panose="02040503050406030204" pitchFamily="18" charset="0"/>
                        </a:rPr>
                        <m:t>∠</m:t>
                      </m:r>
                      <m:r>
                        <a:rPr lang="es-ES" sz="1600" b="0" i="1" dirty="0" smtClean="0">
                          <a:latin typeface="Cambria Math" panose="02040503050406030204" pitchFamily="18" charset="0"/>
                          <a:ea typeface="Cambria Math" panose="02040503050406030204" pitchFamily="18" charset="0"/>
                        </a:rPr>
                        <m:t>0</m:t>
                      </m:r>
                      <m:r>
                        <a:rPr lang="es-ES" sz="1600" b="0" i="1" dirty="0" smtClean="0">
                          <a:latin typeface="Cambria Math" panose="02040503050406030204" pitchFamily="18" charset="0"/>
                          <a:ea typeface="Cambria Math" panose="02040503050406030204" pitchFamily="18" charset="0"/>
                        </a:rPr>
                        <m:t>º</m:t>
                      </m:r>
                    </m:oMath>
                  </m:oMathPara>
                </a14:m>
                <a:endParaRPr lang="es-ES" sz="1600" dirty="0"/>
              </a:p>
            </p:txBody>
          </p:sp>
        </mc:Choice>
        <mc:Fallback xmlns="">
          <p:sp>
            <p:nvSpPr>
              <p:cNvPr id="10" name="CuadroTexto 9">
                <a:extLst>
                  <a:ext uri="{FF2B5EF4-FFF2-40B4-BE49-F238E27FC236}">
                    <a16:creationId xmlns:a16="http://schemas.microsoft.com/office/drawing/2014/main" id="{96DCFFFA-44E1-4B1D-B9C0-4FB3B338D00A}"/>
                  </a:ext>
                </a:extLst>
              </p:cNvPr>
              <p:cNvSpPr txBox="1">
                <a:spLocks noRot="1" noChangeAspect="1" noMove="1" noResize="1" noEditPoints="1" noAdjustHandles="1" noChangeArrowheads="1" noChangeShapeType="1" noTextEdit="1"/>
              </p:cNvSpPr>
              <p:nvPr/>
            </p:nvSpPr>
            <p:spPr>
              <a:xfrm>
                <a:off x="2654417" y="1413350"/>
                <a:ext cx="1024639" cy="246221"/>
              </a:xfrm>
              <a:prstGeom prst="rect">
                <a:avLst/>
              </a:prstGeom>
              <a:blipFill>
                <a:blip r:embed="rId2"/>
                <a:stretch>
                  <a:fillRect l="-3550" r="-2959" b="-7500"/>
                </a:stretch>
              </a:blipFill>
            </p:spPr>
            <p:txBody>
              <a:bodyPr/>
              <a:lstStyle/>
              <a:p>
                <a:r>
                  <a:rPr lang="es-ES">
                    <a:noFill/>
                  </a:rPr>
                  <a:t> </a:t>
                </a:r>
              </a:p>
            </p:txBody>
          </p:sp>
        </mc:Fallback>
      </mc:AlternateContent>
      <p:pic>
        <p:nvPicPr>
          <p:cNvPr id="11" name="Imagen 10">
            <a:extLst>
              <a:ext uri="{FF2B5EF4-FFF2-40B4-BE49-F238E27FC236}">
                <a16:creationId xmlns:a16="http://schemas.microsoft.com/office/drawing/2014/main" id="{5283479F-4980-46C9-9BA8-58C23167D100}"/>
              </a:ext>
            </a:extLst>
          </p:cNvPr>
          <p:cNvPicPr>
            <a:picLocks noChangeAspect="1"/>
          </p:cNvPicPr>
          <p:nvPr/>
        </p:nvPicPr>
        <p:blipFill>
          <a:blip r:embed="rId3"/>
          <a:stretch>
            <a:fillRect/>
          </a:stretch>
        </p:blipFill>
        <p:spPr>
          <a:xfrm>
            <a:off x="96472" y="1308776"/>
            <a:ext cx="2295761" cy="2062294"/>
          </a:xfrm>
          <a:prstGeom prst="rect">
            <a:avLst/>
          </a:prstGeom>
        </p:spPr>
      </p:pic>
      <mc:AlternateContent xmlns:mc="http://schemas.openxmlformats.org/markup-compatibility/2006" xmlns:a14="http://schemas.microsoft.com/office/drawing/2010/main">
        <mc:Choice Requires="a14">
          <p:sp>
            <p:nvSpPr>
              <p:cNvPr id="2" name="Rectángulo 1">
                <a:extLst>
                  <a:ext uri="{FF2B5EF4-FFF2-40B4-BE49-F238E27FC236}">
                    <a16:creationId xmlns:a16="http://schemas.microsoft.com/office/drawing/2014/main" id="{A90BA431-66FB-4880-99D5-898CFEFF083A}"/>
                  </a:ext>
                </a:extLst>
              </p:cNvPr>
              <p:cNvSpPr/>
              <p:nvPr/>
            </p:nvSpPr>
            <p:spPr>
              <a:xfrm>
                <a:off x="2041832" y="1751740"/>
                <a:ext cx="7845971" cy="92333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ea typeface="Cambria Math" panose="02040503050406030204" pitchFamily="18" charset="0"/>
                        </a:rPr>
                        <m:t>𝐼</m:t>
                      </m:r>
                      <m:r>
                        <a:rPr lang="es-ES" i="1">
                          <a:latin typeface="Cambria Math" panose="02040503050406030204" pitchFamily="18" charset="0"/>
                          <a:ea typeface="Cambria Math" panose="02040503050406030204" pitchFamily="18" charset="0"/>
                        </a:rPr>
                        <m:t>=</m:t>
                      </m:r>
                      <m:r>
                        <a:rPr lang="es-ES" i="1" dirty="0">
                          <a:latin typeface="Cambria Math" panose="02040503050406030204" pitchFamily="18" charset="0"/>
                          <a:ea typeface="Cambria Math" panose="02040503050406030204" pitchFamily="18" charset="0"/>
                        </a:rPr>
                        <m:t>2</m:t>
                      </m:r>
                      <m:r>
                        <a:rPr lang="es-ES" i="1">
                          <a:latin typeface="Cambria Math" panose="02040503050406030204" pitchFamily="18" charset="0"/>
                          <a:ea typeface="Cambria Math" panose="02040503050406030204" pitchFamily="18" charset="0"/>
                        </a:rPr>
                        <m:t> </m:t>
                      </m:r>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36</m:t>
                      </m:r>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87</m:t>
                      </m:r>
                      <m:r>
                        <a:rPr lang="es-ES" i="1">
                          <a:latin typeface="Cambria Math" panose="02040503050406030204" pitchFamily="18" charset="0"/>
                          <a:ea typeface="Cambria Math" panose="02040503050406030204" pitchFamily="18" charset="0"/>
                        </a:rPr>
                        <m:t>º→</m:t>
                      </m:r>
                      <m:r>
                        <a:rPr lang="es-ES" b="0" i="1" smtClean="0">
                          <a:latin typeface="Cambria Math" panose="02040503050406030204" pitchFamily="18" charset="0"/>
                          <a:ea typeface="Cambria Math" panose="02040503050406030204" pitchFamily="18" charset="0"/>
                        </a:rPr>
                        <m:t>𝐼</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1</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6</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1</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2</m:t>
                      </m:r>
                      <m:r>
                        <a:rPr lang="es-ES" b="0" i="1" smtClean="0">
                          <a:latin typeface="Cambria Math" panose="02040503050406030204" pitchFamily="18" charset="0"/>
                          <a:ea typeface="Cambria Math" panose="02040503050406030204" pitchFamily="18" charset="0"/>
                        </a:rPr>
                        <m:t>𝑗</m:t>
                      </m:r>
                      <m:r>
                        <a:rPr lang="es-ES" b="0" i="1" smtClean="0">
                          <a:latin typeface="Cambria Math" panose="02040503050406030204" pitchFamily="18" charset="0"/>
                          <a:ea typeface="Cambria Math" panose="02040503050406030204" pitchFamily="18" charset="0"/>
                        </a:rPr>
                        <m:t> </m:t>
                      </m:r>
                      <m:r>
                        <a:rPr lang="es-ES" b="0" i="1" smtClean="0">
                          <a:latin typeface="Cambria Math" panose="02040503050406030204" pitchFamily="18" charset="0"/>
                          <a:ea typeface="Cambria Math" panose="02040503050406030204" pitchFamily="18" charset="0"/>
                        </a:rPr>
                        <m:t>𝐴</m:t>
                      </m:r>
                    </m:oMath>
                  </m:oMathPara>
                </a14:m>
                <a:endParaRPr lang="es-ES" dirty="0">
                  <a:ea typeface="Cambria Math" panose="02040503050406030204" pitchFamily="18" charset="0"/>
                </a:endParaRPr>
              </a:p>
              <a:p>
                <a:endParaRPr lang="es-ES"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ea typeface="Cambria Math" panose="02040503050406030204" pitchFamily="18" charset="0"/>
                        </a:rPr>
                        <m:t>𝐸𝑛</m:t>
                      </m:r>
                      <m:r>
                        <a:rPr lang="es-ES" b="0" i="1" smtClean="0">
                          <a:latin typeface="Cambria Math" panose="02040503050406030204" pitchFamily="18" charset="0"/>
                          <a:ea typeface="Cambria Math" panose="02040503050406030204" pitchFamily="18" charset="0"/>
                        </a:rPr>
                        <m:t> </m:t>
                      </m:r>
                      <m:r>
                        <a:rPr lang="es-ES" b="0" i="1" smtClean="0">
                          <a:latin typeface="Cambria Math" panose="02040503050406030204" pitchFamily="18" charset="0"/>
                          <a:ea typeface="Cambria Math" panose="02040503050406030204" pitchFamily="18" charset="0"/>
                        </a:rPr>
                        <m:t>𝑓𝑜𝑟𝑚𝑎</m:t>
                      </m:r>
                      <m:r>
                        <a:rPr lang="es-ES" b="0" i="1" smtClean="0">
                          <a:latin typeface="Cambria Math" panose="02040503050406030204" pitchFamily="18" charset="0"/>
                          <a:ea typeface="Cambria Math" panose="02040503050406030204" pitchFamily="18" charset="0"/>
                        </a:rPr>
                        <m:t> </m:t>
                      </m:r>
                      <m:r>
                        <a:rPr lang="es-ES" b="0" i="1" smtClean="0">
                          <a:latin typeface="Cambria Math" panose="02040503050406030204" pitchFamily="18" charset="0"/>
                          <a:ea typeface="Cambria Math" panose="02040503050406030204" pitchFamily="18" charset="0"/>
                        </a:rPr>
                        <m:t>𝑠𝑖𝑛𝑢𝑠𝑜𝑖𝑑𝑎𝑙</m:t>
                      </m:r>
                      <m:r>
                        <a:rPr lang="es-ES" b="0" i="1" smtClean="0">
                          <a:latin typeface="Cambria Math" panose="02040503050406030204" pitchFamily="18" charset="0"/>
                          <a:ea typeface="Cambria Math" panose="02040503050406030204" pitchFamily="18" charset="0"/>
                        </a:rPr>
                        <m:t>: </m:t>
                      </m:r>
                      <m:r>
                        <a:rPr lang="es-ES" i="1">
                          <a:latin typeface="Cambria Math" panose="02040503050406030204" pitchFamily="18" charset="0"/>
                          <a:ea typeface="Cambria Math" panose="02040503050406030204" pitchFamily="18" charset="0"/>
                        </a:rPr>
                        <m:t>𝐼</m:t>
                      </m:r>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2</m:t>
                      </m:r>
                      <m:r>
                        <m:rPr>
                          <m:sty m:val="p"/>
                        </m:rPr>
                        <a:rPr lang="es-ES" b="0" i="0" smtClean="0">
                          <a:latin typeface="Cambria Math" panose="02040503050406030204" pitchFamily="18" charset="0"/>
                          <a:ea typeface="Cambria Math" panose="02040503050406030204" pitchFamily="18" charset="0"/>
                        </a:rPr>
                        <m:t>cos</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8</m:t>
                      </m:r>
                      <m:r>
                        <a:rPr lang="es-ES" b="0" i="1" smtClean="0">
                          <a:latin typeface="Cambria Math" panose="02040503050406030204" pitchFamily="18" charset="0"/>
                          <a:ea typeface="Cambria Math" panose="02040503050406030204" pitchFamily="18" charset="0"/>
                        </a:rPr>
                        <m:t>𝑡</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36</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9</m:t>
                      </m:r>
                      <m:r>
                        <a:rPr lang="es-ES" b="0" i="1" smtClean="0">
                          <a:latin typeface="Cambria Math" panose="02040503050406030204" pitchFamily="18" charset="0"/>
                          <a:ea typeface="Cambria Math" panose="02040503050406030204" pitchFamily="18" charset="0"/>
                        </a:rPr>
                        <m:t>º) </m:t>
                      </m:r>
                      <m:r>
                        <a:rPr lang="es-ES" i="1">
                          <a:latin typeface="Cambria Math" panose="02040503050406030204" pitchFamily="18" charset="0"/>
                          <a:ea typeface="Cambria Math" panose="02040503050406030204" pitchFamily="18" charset="0"/>
                        </a:rPr>
                        <m:t>𝐴</m:t>
                      </m:r>
                    </m:oMath>
                  </m:oMathPara>
                </a14:m>
                <a:endParaRPr lang="es-ES" dirty="0">
                  <a:ea typeface="Cambria Math" panose="02040503050406030204" pitchFamily="18" charset="0"/>
                </a:endParaRPr>
              </a:p>
            </p:txBody>
          </p:sp>
        </mc:Choice>
        <mc:Fallback xmlns="">
          <p:sp>
            <p:nvSpPr>
              <p:cNvPr id="2" name="Rectángulo 1">
                <a:extLst>
                  <a:ext uri="{FF2B5EF4-FFF2-40B4-BE49-F238E27FC236}">
                    <a16:creationId xmlns:a16="http://schemas.microsoft.com/office/drawing/2014/main" id="{A90BA431-66FB-4880-99D5-898CFEFF083A}"/>
                  </a:ext>
                </a:extLst>
              </p:cNvPr>
              <p:cNvSpPr>
                <a:spLocks noRot="1" noChangeAspect="1" noMove="1" noResize="1" noEditPoints="1" noAdjustHandles="1" noChangeArrowheads="1" noChangeShapeType="1" noTextEdit="1"/>
              </p:cNvSpPr>
              <p:nvPr/>
            </p:nvSpPr>
            <p:spPr>
              <a:xfrm>
                <a:off x="2041832" y="1751740"/>
                <a:ext cx="7845971" cy="923330"/>
              </a:xfrm>
              <a:prstGeom prst="rect">
                <a:avLst/>
              </a:prstGeom>
              <a:blipFill>
                <a:blip r:embed="rId4"/>
                <a:stretch>
                  <a:fillRect b="-526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6" name="Rectángulo 15">
                <a:extLst>
                  <a:ext uri="{FF2B5EF4-FFF2-40B4-BE49-F238E27FC236}">
                    <a16:creationId xmlns:a16="http://schemas.microsoft.com/office/drawing/2014/main" id="{59A1D6E9-C3A7-410F-88AA-9F41CED28FBD}"/>
                  </a:ext>
                </a:extLst>
              </p:cNvPr>
              <p:cNvSpPr/>
              <p:nvPr/>
            </p:nvSpPr>
            <p:spPr>
              <a:xfrm>
                <a:off x="3304031" y="2805265"/>
                <a:ext cx="3975535" cy="93827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𝑍</m:t>
                          </m:r>
                        </m:e>
                        <m:sub>
                          <m:r>
                            <a:rPr lang="es-ES" b="0" i="1" smtClean="0">
                              <a:latin typeface="Cambria Math" panose="02040503050406030204" pitchFamily="18" charset="0"/>
                              <a:ea typeface="Cambria Math" panose="02040503050406030204" pitchFamily="18" charset="0"/>
                            </a:rPr>
                            <m:t>𝑐</m:t>
                          </m:r>
                        </m:sub>
                      </m:sSub>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1</m:t>
                          </m:r>
                        </m:num>
                        <m:den>
                          <m:r>
                            <a:rPr lang="es-ES" b="0" i="1" smtClean="0">
                              <a:latin typeface="Cambria Math" panose="02040503050406030204" pitchFamily="18" charset="0"/>
                              <a:ea typeface="Cambria Math" panose="02040503050406030204" pitchFamily="18" charset="0"/>
                            </a:rPr>
                            <m:t>𝑗</m:t>
                          </m:r>
                          <m:r>
                            <a:rPr lang="es-ES" b="0" i="1" smtClean="0">
                              <a:latin typeface="Cambria Math" panose="02040503050406030204" pitchFamily="18" charset="0"/>
                              <a:ea typeface="Cambria Math" panose="02040503050406030204" pitchFamily="18" charset="0"/>
                            </a:rPr>
                            <m:t>𝜔</m:t>
                          </m:r>
                          <m:r>
                            <a:rPr lang="es-ES" b="0" i="1" smtClean="0">
                              <a:latin typeface="Cambria Math" panose="02040503050406030204" pitchFamily="18" charset="0"/>
                              <a:ea typeface="Cambria Math" panose="02040503050406030204" pitchFamily="18" charset="0"/>
                            </a:rPr>
                            <m:t>𝐶</m:t>
                          </m:r>
                        </m:den>
                      </m:f>
                      <m:r>
                        <a:rPr lang="es-ES" b="0" i="1" smtClean="0">
                          <a:latin typeface="Cambria Math" panose="02040503050406030204" pitchFamily="18" charset="0"/>
                          <a:ea typeface="Cambria Math" panose="02040503050406030204" pitchFamily="18" charset="0"/>
                        </a:rPr>
                        <m:t>=</m:t>
                      </m:r>
                      <m:f>
                        <m:fPr>
                          <m:ctrlPr>
                            <a:rPr lang="es-ES" i="1">
                              <a:latin typeface="Cambria Math" panose="02040503050406030204" pitchFamily="18" charset="0"/>
                              <a:ea typeface="Cambria Math" panose="02040503050406030204" pitchFamily="18" charset="0"/>
                            </a:rPr>
                          </m:ctrlPr>
                        </m:fPr>
                        <m:num>
                          <m:r>
                            <a:rPr lang="es-ES" i="1">
                              <a:latin typeface="Cambria Math" panose="02040503050406030204" pitchFamily="18" charset="0"/>
                              <a:ea typeface="Cambria Math" panose="02040503050406030204" pitchFamily="18" charset="0"/>
                            </a:rPr>
                            <m:t>1</m:t>
                          </m:r>
                        </m:num>
                        <m:den>
                          <m:r>
                            <a:rPr lang="es-ES" i="1">
                              <a:latin typeface="Cambria Math" panose="02040503050406030204" pitchFamily="18" charset="0"/>
                              <a:ea typeface="Cambria Math" panose="02040503050406030204" pitchFamily="18" charset="0"/>
                            </a:rPr>
                            <m:t>𝑗</m:t>
                          </m:r>
                          <m:r>
                            <a:rPr lang="es-ES" b="0" i="1" smtClean="0">
                              <a:latin typeface="Cambria Math" panose="02040503050406030204" pitchFamily="18" charset="0"/>
                              <a:ea typeface="Cambria Math" panose="02040503050406030204" pitchFamily="18" charset="0"/>
                            </a:rPr>
                            <m:t>8</m:t>
                          </m:r>
                          <m:r>
                            <a:rPr lang="es-ES" b="0" i="1" smtClean="0">
                              <a:latin typeface="Cambria Math" panose="02040503050406030204" pitchFamily="18" charset="0"/>
                              <a:ea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0</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025</m:t>
                          </m:r>
                        </m:den>
                      </m:f>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5</m:t>
                      </m:r>
                      <m:r>
                        <a:rPr lang="es-ES" b="0" i="1" smtClean="0">
                          <a:latin typeface="Cambria Math" panose="02040503050406030204" pitchFamily="18" charset="0"/>
                          <a:ea typeface="Cambria Math" panose="02040503050406030204" pitchFamily="18" charset="0"/>
                        </a:rPr>
                        <m:t>𝑗</m:t>
                      </m:r>
                      <m:r>
                        <a:rPr lang="es-ES" b="0" i="1" smtClean="0">
                          <a:latin typeface="Cambria Math" panose="02040503050406030204" pitchFamily="18" charset="0"/>
                          <a:ea typeface="Cambria Math" panose="02040503050406030204" pitchFamily="18" charset="0"/>
                        </a:rPr>
                        <m:t> </m:t>
                      </m:r>
                      <m:r>
                        <m:rPr>
                          <m:sty m:val="p"/>
                        </m:rPr>
                        <a:rPr lang="el-GR" b="0" i="1" smtClean="0">
                          <a:latin typeface="Cambria Math" panose="02040503050406030204" pitchFamily="18" charset="0"/>
                          <a:ea typeface="Cambria Math" panose="02040503050406030204" pitchFamily="18" charset="0"/>
                        </a:rPr>
                        <m:t>Ω</m:t>
                      </m:r>
                    </m:oMath>
                  </m:oMathPara>
                </a14:m>
                <a:endParaRPr lang="es-ES" b="0" i="1" dirty="0">
                  <a:latin typeface="Cambria Math" panose="02040503050406030204" pitchFamily="18" charset="0"/>
                  <a:ea typeface="Cambria Math" panose="02040503050406030204" pitchFamily="18" charset="0"/>
                </a:endParaRPr>
              </a:p>
              <a:p>
                <a:endParaRPr lang="es-ES" dirty="0"/>
              </a:p>
            </p:txBody>
          </p:sp>
        </mc:Choice>
        <mc:Fallback xmlns="">
          <p:sp>
            <p:nvSpPr>
              <p:cNvPr id="16" name="Rectángulo 15">
                <a:extLst>
                  <a:ext uri="{FF2B5EF4-FFF2-40B4-BE49-F238E27FC236}">
                    <a16:creationId xmlns:a16="http://schemas.microsoft.com/office/drawing/2014/main" id="{59A1D6E9-C3A7-410F-88AA-9F41CED28FBD}"/>
                  </a:ext>
                </a:extLst>
              </p:cNvPr>
              <p:cNvSpPr>
                <a:spLocks noRot="1" noChangeAspect="1" noMove="1" noResize="1" noEditPoints="1" noAdjustHandles="1" noChangeArrowheads="1" noChangeShapeType="1" noTextEdit="1"/>
              </p:cNvSpPr>
              <p:nvPr/>
            </p:nvSpPr>
            <p:spPr>
              <a:xfrm>
                <a:off x="3304031" y="2805265"/>
                <a:ext cx="3975535" cy="938270"/>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Rectángulo 5">
                <a:extLst>
                  <a:ext uri="{FF2B5EF4-FFF2-40B4-BE49-F238E27FC236}">
                    <a16:creationId xmlns:a16="http://schemas.microsoft.com/office/drawing/2014/main" id="{94D501F2-FB88-4419-937B-AD13AC83612C}"/>
                  </a:ext>
                </a:extLst>
              </p:cNvPr>
              <p:cNvSpPr/>
              <p:nvPr/>
            </p:nvSpPr>
            <p:spPr>
              <a:xfrm>
                <a:off x="880736" y="3873730"/>
                <a:ext cx="7092832" cy="147732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𝑉</m:t>
                          </m:r>
                        </m:e>
                        <m:sub>
                          <m:r>
                            <a:rPr lang="es-ES" i="1">
                              <a:latin typeface="Cambria Math" panose="02040503050406030204" pitchFamily="18" charset="0"/>
                              <a:ea typeface="Cambria Math" panose="02040503050406030204" pitchFamily="18" charset="0"/>
                            </a:rPr>
                            <m:t>𝑐</m:t>
                          </m:r>
                        </m:sub>
                      </m:sSub>
                      <m:r>
                        <a:rPr lang="es-ES" i="1">
                          <a:latin typeface="Cambria Math" panose="02040503050406030204" pitchFamily="18" charset="0"/>
                          <a:ea typeface="Cambria Math" panose="02040503050406030204" pitchFamily="18" charset="0"/>
                        </a:rPr>
                        <m:t>=</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𝐼</m:t>
                          </m:r>
                        </m:e>
                        <m:sub>
                          <m:r>
                            <a:rPr lang="es-ES" i="1">
                              <a:latin typeface="Cambria Math" panose="02040503050406030204" pitchFamily="18" charset="0"/>
                              <a:ea typeface="Cambria Math" panose="02040503050406030204" pitchFamily="18" charset="0"/>
                            </a:rPr>
                            <m:t>𝑐</m:t>
                          </m:r>
                        </m:sub>
                      </m:sSub>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𝑍</m:t>
                          </m:r>
                        </m:e>
                        <m:sub>
                          <m:r>
                            <a:rPr lang="es-ES" i="1">
                              <a:latin typeface="Cambria Math" panose="02040503050406030204" pitchFamily="18" charset="0"/>
                              <a:ea typeface="Cambria Math" panose="02040503050406030204" pitchFamily="18" charset="0"/>
                            </a:rPr>
                            <m:t>𝑐</m:t>
                          </m:r>
                        </m:sub>
                      </m:sSub>
                      <m:r>
                        <a:rPr lang="es-ES" i="1">
                          <a:latin typeface="Cambria Math" panose="02040503050406030204" pitchFamily="18" charset="0"/>
                          <a:ea typeface="Cambria Math" panose="02040503050406030204" pitchFamily="18" charset="0"/>
                        </a:rPr>
                        <m:t>=</m:t>
                      </m:r>
                      <m:d>
                        <m:dPr>
                          <m:ctrlPr>
                            <a:rPr lang="es-ES" b="0" i="1" dirty="0" smtClean="0">
                              <a:latin typeface="Cambria Math" panose="02040503050406030204" pitchFamily="18" charset="0"/>
                              <a:ea typeface="Cambria Math" panose="02040503050406030204" pitchFamily="18" charset="0"/>
                            </a:rPr>
                          </m:ctrlPr>
                        </m:dPr>
                        <m:e>
                          <m:r>
                            <a:rPr lang="es-ES" i="1" dirty="0">
                              <a:latin typeface="Cambria Math" panose="02040503050406030204" pitchFamily="18" charset="0"/>
                              <a:ea typeface="Cambria Math" panose="02040503050406030204" pitchFamily="18" charset="0"/>
                            </a:rPr>
                            <m:t>2</m:t>
                          </m:r>
                          <m:r>
                            <a:rPr lang="es-ES" i="1">
                              <a:latin typeface="Cambria Math" panose="02040503050406030204" pitchFamily="18" charset="0"/>
                              <a:ea typeface="Cambria Math" panose="02040503050406030204" pitchFamily="18" charset="0"/>
                            </a:rPr>
                            <m:t> </m:t>
                          </m:r>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36</m:t>
                          </m:r>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87</m:t>
                          </m:r>
                          <m:r>
                            <a:rPr lang="es-ES" i="1">
                              <a:latin typeface="Cambria Math" panose="02040503050406030204" pitchFamily="18" charset="0"/>
                              <a:ea typeface="Cambria Math" panose="02040503050406030204" pitchFamily="18" charset="0"/>
                            </a:rPr>
                            <m:t>º</m:t>
                          </m:r>
                        </m:e>
                      </m:d>
                      <m:r>
                        <a:rPr lang="es-ES" b="0" i="1" smtClean="0">
                          <a:latin typeface="Cambria Math" panose="02040503050406030204" pitchFamily="18" charset="0"/>
                          <a:ea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5</m:t>
                      </m:r>
                      <m:r>
                        <a:rPr lang="es-ES" b="0" i="1" smtClean="0">
                          <a:latin typeface="Cambria Math" panose="02040503050406030204" pitchFamily="18" charset="0"/>
                          <a:ea typeface="Cambria Math" panose="02040503050406030204" pitchFamily="18" charset="0"/>
                        </a:rPr>
                        <m:t> </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90</m:t>
                      </m:r>
                      <m:r>
                        <a:rPr lang="es-ES" b="0" i="1" smtClean="0">
                          <a:latin typeface="Cambria Math" panose="02040503050406030204" pitchFamily="18" charset="0"/>
                          <a:ea typeface="Cambria Math" panose="02040503050406030204" pitchFamily="18" charset="0"/>
                        </a:rPr>
                        <m:t>º)=</m:t>
                      </m:r>
                      <m:r>
                        <a:rPr lang="es-ES" b="0" i="1" smtClean="0">
                          <a:latin typeface="Cambria Math" panose="02040503050406030204" pitchFamily="18" charset="0"/>
                          <a:ea typeface="Cambria Math" panose="02040503050406030204" pitchFamily="18" charset="0"/>
                        </a:rPr>
                        <m:t>10</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126</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87</m:t>
                      </m:r>
                      <m:r>
                        <a:rPr lang="es-ES" b="0" i="1" smtClean="0">
                          <a:latin typeface="Cambria Math" panose="02040503050406030204" pitchFamily="18" charset="0"/>
                          <a:ea typeface="Cambria Math" panose="02040503050406030204" pitchFamily="18" charset="0"/>
                        </a:rPr>
                        <m:t>º </m:t>
                      </m:r>
                      <m:r>
                        <a:rPr lang="es-ES" i="1">
                          <a:latin typeface="Cambria Math" panose="02040503050406030204" pitchFamily="18" charset="0"/>
                          <a:ea typeface="Cambria Math" panose="02040503050406030204" pitchFamily="18" charset="0"/>
                        </a:rPr>
                        <m:t>𝑉</m:t>
                      </m:r>
                      <m:r>
                        <a:rPr lang="es-ES" i="1">
                          <a:latin typeface="Cambria Math" panose="02040503050406030204" pitchFamily="18" charset="0"/>
                          <a:ea typeface="Cambria Math" panose="02040503050406030204" pitchFamily="18" charset="0"/>
                        </a:rPr>
                        <m:t>→</m:t>
                      </m:r>
                    </m:oMath>
                  </m:oMathPara>
                </a14:m>
                <a:endParaRPr lang="es-ES" dirty="0">
                  <a:ea typeface="Cambria Math" panose="02040503050406030204" pitchFamily="18" charset="0"/>
                </a:endParaRPr>
              </a:p>
              <a:p>
                <a:endParaRPr lang="es-ES"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𝑉</m:t>
                          </m:r>
                        </m:e>
                        <m:sub>
                          <m:r>
                            <a:rPr lang="es-ES" i="1">
                              <a:latin typeface="Cambria Math" panose="02040503050406030204" pitchFamily="18" charset="0"/>
                              <a:ea typeface="Cambria Math" panose="02040503050406030204" pitchFamily="18" charset="0"/>
                            </a:rPr>
                            <m:t>𝑐</m:t>
                          </m:r>
                        </m:sub>
                      </m:sSub>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10</m:t>
                      </m:r>
                      <m:func>
                        <m:funcPr>
                          <m:ctrlPr>
                            <a:rPr lang="es-ES" i="1">
                              <a:latin typeface="Cambria Math" panose="02040503050406030204" pitchFamily="18" charset="0"/>
                              <a:ea typeface="Cambria Math" panose="02040503050406030204" pitchFamily="18" charset="0"/>
                            </a:rPr>
                          </m:ctrlPr>
                        </m:funcPr>
                        <m:fName>
                          <m:r>
                            <m:rPr>
                              <m:sty m:val="p"/>
                            </m:rPr>
                            <a:rPr lang="es-ES">
                              <a:latin typeface="Cambria Math" panose="02040503050406030204" pitchFamily="18" charset="0"/>
                              <a:ea typeface="Cambria Math" panose="02040503050406030204" pitchFamily="18" charset="0"/>
                            </a:rPr>
                            <m:t>cos</m:t>
                          </m:r>
                        </m:fName>
                        <m:e>
                          <m:d>
                            <m:dPr>
                              <m:ctrlPr>
                                <a:rPr lang="es-ES" i="1">
                                  <a:latin typeface="Cambria Math" panose="02040503050406030204" pitchFamily="18" charset="0"/>
                                  <a:ea typeface="Cambria Math" panose="02040503050406030204" pitchFamily="18" charset="0"/>
                                </a:rPr>
                              </m:ctrlPr>
                            </m:dPr>
                            <m:e>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126</m:t>
                              </m:r>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87</m:t>
                              </m:r>
                              <m:r>
                                <a:rPr lang="es-ES" i="1">
                                  <a:latin typeface="Cambria Math" panose="02040503050406030204" pitchFamily="18" charset="0"/>
                                  <a:ea typeface="Cambria Math" panose="02040503050406030204" pitchFamily="18" charset="0"/>
                                </a:rPr>
                                <m:t>º</m:t>
                              </m:r>
                            </m:e>
                          </m:d>
                        </m:e>
                      </m:func>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𝑗</m:t>
                      </m:r>
                      <m:r>
                        <a:rPr lang="es-ES" i="1">
                          <a:latin typeface="Cambria Math" panose="02040503050406030204" pitchFamily="18" charset="0"/>
                          <a:ea typeface="Cambria Math" panose="02040503050406030204" pitchFamily="18" charset="0"/>
                        </a:rPr>
                        <m:t>10</m:t>
                      </m:r>
                      <m:r>
                        <a:rPr lang="es-ES" i="1">
                          <a:latin typeface="Cambria Math" panose="02040503050406030204" pitchFamily="18" charset="0"/>
                          <a:ea typeface="Cambria Math" panose="02040503050406030204" pitchFamily="18" charset="0"/>
                        </a:rPr>
                        <m:t>𝑠𝑒𝑛</m:t>
                      </m:r>
                      <m:d>
                        <m:dPr>
                          <m:ctrlPr>
                            <a:rPr lang="es-ES" i="1">
                              <a:latin typeface="Cambria Math" panose="02040503050406030204" pitchFamily="18" charset="0"/>
                              <a:ea typeface="Cambria Math" panose="02040503050406030204" pitchFamily="18" charset="0"/>
                            </a:rPr>
                          </m:ctrlPr>
                        </m:dPr>
                        <m:e>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126</m:t>
                          </m:r>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87</m:t>
                          </m:r>
                          <m:r>
                            <a:rPr lang="es-ES" i="1">
                              <a:latin typeface="Cambria Math" panose="02040503050406030204" pitchFamily="18" charset="0"/>
                              <a:ea typeface="Cambria Math" panose="02040503050406030204" pitchFamily="18" charset="0"/>
                            </a:rPr>
                            <m:t>º</m:t>
                          </m:r>
                        </m:e>
                      </m:d>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6</m:t>
                      </m:r>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8</m:t>
                      </m:r>
                      <m:r>
                        <a:rPr lang="es-ES" i="1">
                          <a:latin typeface="Cambria Math" panose="02040503050406030204" pitchFamily="18" charset="0"/>
                          <a:ea typeface="Cambria Math" panose="02040503050406030204" pitchFamily="18" charset="0"/>
                        </a:rPr>
                        <m:t>𝑗</m:t>
                      </m:r>
                    </m:oMath>
                  </m:oMathPara>
                </a14:m>
                <a:endParaRPr lang="es-ES" dirty="0">
                  <a:ea typeface="Cambria Math" panose="02040503050406030204" pitchFamily="18" charset="0"/>
                </a:endParaRPr>
              </a:p>
              <a:p>
                <a:endParaRPr lang="es-ES"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𝑉</m:t>
                          </m:r>
                        </m:e>
                        <m:sub>
                          <m:r>
                            <a:rPr lang="es-ES" i="1">
                              <a:latin typeface="Cambria Math" panose="02040503050406030204" pitchFamily="18" charset="0"/>
                              <a:ea typeface="Cambria Math" panose="02040503050406030204" pitchFamily="18" charset="0"/>
                            </a:rPr>
                            <m:t>𝑐</m:t>
                          </m:r>
                        </m:sub>
                      </m:sSub>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10</m:t>
                      </m:r>
                      <m:r>
                        <m:rPr>
                          <m:sty m:val="p"/>
                        </m:rPr>
                        <a:rPr lang="es-ES">
                          <a:latin typeface="Cambria Math" panose="02040503050406030204" pitchFamily="18" charset="0"/>
                          <a:ea typeface="Cambria Math" panose="02040503050406030204" pitchFamily="18" charset="0"/>
                        </a:rPr>
                        <m:t>cos</m:t>
                      </m:r>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8</m:t>
                      </m:r>
                      <m:r>
                        <a:rPr lang="es-ES" i="1">
                          <a:latin typeface="Cambria Math" panose="02040503050406030204" pitchFamily="18" charset="0"/>
                          <a:ea typeface="Cambria Math" panose="02040503050406030204" pitchFamily="18" charset="0"/>
                        </a:rPr>
                        <m:t>𝑡</m:t>
                      </m:r>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126</m:t>
                      </m:r>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87</m:t>
                      </m:r>
                      <m:r>
                        <a:rPr lang="es-ES" i="1">
                          <a:latin typeface="Cambria Math" panose="02040503050406030204" pitchFamily="18" charset="0"/>
                          <a:ea typeface="Cambria Math" panose="02040503050406030204" pitchFamily="18" charset="0"/>
                        </a:rPr>
                        <m:t>º)</m:t>
                      </m:r>
                    </m:oMath>
                  </m:oMathPara>
                </a14:m>
                <a:endParaRPr lang="es-ES" dirty="0">
                  <a:ea typeface="Cambria Math" panose="02040503050406030204" pitchFamily="18" charset="0"/>
                </a:endParaRPr>
              </a:p>
            </p:txBody>
          </p:sp>
        </mc:Choice>
        <mc:Fallback xmlns="">
          <p:sp>
            <p:nvSpPr>
              <p:cNvPr id="6" name="Rectángulo 5">
                <a:extLst>
                  <a:ext uri="{FF2B5EF4-FFF2-40B4-BE49-F238E27FC236}">
                    <a16:creationId xmlns:a16="http://schemas.microsoft.com/office/drawing/2014/main" id="{94D501F2-FB88-4419-937B-AD13AC83612C}"/>
                  </a:ext>
                </a:extLst>
              </p:cNvPr>
              <p:cNvSpPr>
                <a:spLocks noRot="1" noChangeAspect="1" noMove="1" noResize="1" noEditPoints="1" noAdjustHandles="1" noChangeArrowheads="1" noChangeShapeType="1" noTextEdit="1"/>
              </p:cNvSpPr>
              <p:nvPr/>
            </p:nvSpPr>
            <p:spPr>
              <a:xfrm>
                <a:off x="880736" y="3873730"/>
                <a:ext cx="7092832" cy="1477328"/>
              </a:xfrm>
              <a:prstGeom prst="rect">
                <a:avLst/>
              </a:prstGeom>
              <a:blipFill>
                <a:blip r:embed="rId6"/>
                <a:stretch>
                  <a:fillRect b="-2881"/>
                </a:stretch>
              </a:blipFill>
            </p:spPr>
            <p:txBody>
              <a:bodyPr/>
              <a:lstStyle/>
              <a:p>
                <a:r>
                  <a:rPr lang="es-ES">
                    <a:noFill/>
                  </a:rPr>
                  <a:t> </a:t>
                </a:r>
              </a:p>
            </p:txBody>
          </p:sp>
        </mc:Fallback>
      </mc:AlternateContent>
      <p:sp>
        <p:nvSpPr>
          <p:cNvPr id="9" name="Rectángulo 8">
            <a:extLst>
              <a:ext uri="{FF2B5EF4-FFF2-40B4-BE49-F238E27FC236}">
                <a16:creationId xmlns:a16="http://schemas.microsoft.com/office/drawing/2014/main" id="{315E01BC-5BDE-44F8-9976-E91562556D12}"/>
              </a:ext>
            </a:extLst>
          </p:cNvPr>
          <p:cNvSpPr/>
          <p:nvPr/>
        </p:nvSpPr>
        <p:spPr>
          <a:xfrm>
            <a:off x="1981200" y="2095500"/>
            <a:ext cx="411033"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13C57F25-4816-49FE-9A9A-A7811F4AAFFE}"/>
              </a:ext>
            </a:extLst>
          </p:cNvPr>
          <p:cNvSpPr/>
          <p:nvPr/>
        </p:nvSpPr>
        <p:spPr>
          <a:xfrm>
            <a:off x="1386840" y="3104370"/>
            <a:ext cx="411033"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3C8CA09E-786F-47AD-8037-84663B6C15F4}"/>
              </a:ext>
            </a:extLst>
          </p:cNvPr>
          <p:cNvSpPr/>
          <p:nvPr/>
        </p:nvSpPr>
        <p:spPr>
          <a:xfrm>
            <a:off x="719001" y="2204595"/>
            <a:ext cx="471915" cy="5847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BE8C1F15-8433-4E9F-9C8E-1BE696284A60}"/>
              </a:ext>
            </a:extLst>
          </p:cNvPr>
          <p:cNvSpPr/>
          <p:nvPr/>
        </p:nvSpPr>
        <p:spPr>
          <a:xfrm>
            <a:off x="1038835" y="1886514"/>
            <a:ext cx="411033"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2">
            <a:extLst>
              <a:ext uri="{FF2B5EF4-FFF2-40B4-BE49-F238E27FC236}">
                <a16:creationId xmlns:a16="http://schemas.microsoft.com/office/drawing/2014/main" id="{6B1191D7-425C-4C21-B072-7DA7A1CF633B}"/>
              </a:ext>
            </a:extLst>
          </p:cNvPr>
          <p:cNvSpPr/>
          <p:nvPr/>
        </p:nvSpPr>
        <p:spPr>
          <a:xfrm>
            <a:off x="4014132" y="1098325"/>
            <a:ext cx="4475527" cy="523220"/>
          </a:xfrm>
          <a:prstGeom prst="rect">
            <a:avLst/>
          </a:prstGeom>
        </p:spPr>
        <p:txBody>
          <a:bodyPr wrap="square">
            <a:spAutoFit/>
          </a:bodyPr>
          <a:lstStyle/>
          <a:p>
            <a:r>
              <a:rPr lang="es-ES" sz="1400" dirty="0"/>
              <a:t>El voltaje en el condensador se haya multiplicando la corriente por la impedancia del condensador:</a:t>
            </a:r>
          </a:p>
        </p:txBody>
      </p:sp>
      <p:sp>
        <p:nvSpPr>
          <p:cNvPr id="13" name="Marcador de número de diapositiva 1">
            <a:extLst>
              <a:ext uri="{FF2B5EF4-FFF2-40B4-BE49-F238E27FC236}">
                <a16:creationId xmlns:a16="http://schemas.microsoft.com/office/drawing/2014/main" id="{56E8446A-5168-4D60-9FE3-E89926B90B6F}"/>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52</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108525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6" grpId="1"/>
      <p:bldP spid="6" grpId="0"/>
      <p:bldP spid="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C5B28AE-E671-4D2B-8C99-33EE6AA0CBE0}"/>
              </a:ext>
            </a:extLst>
          </p:cNvPr>
          <p:cNvSpPr/>
          <p:nvPr/>
        </p:nvSpPr>
        <p:spPr>
          <a:xfrm>
            <a:off x="96472" y="806116"/>
            <a:ext cx="8951056" cy="307777"/>
          </a:xfrm>
          <a:prstGeom prst="rect">
            <a:avLst/>
          </a:prstGeom>
        </p:spPr>
        <p:txBody>
          <a:bodyPr wrap="square">
            <a:spAutoFit/>
          </a:bodyPr>
          <a:lstStyle/>
          <a:p>
            <a:pPr algn="just"/>
            <a:r>
              <a:rPr lang="es-ES" sz="1400" b="1" dirty="0"/>
              <a:t>Problema 8. </a:t>
            </a:r>
            <a:r>
              <a:rPr lang="es-ES" sz="1400" dirty="0"/>
              <a:t>Hallad el voltaje que cae en R2 de la figura inferior si R1 = 1Ω, R2 =2 Ω, L= 0,5 H y I1 =10 cos 8t.</a:t>
            </a:r>
          </a:p>
        </p:txBody>
      </p:sp>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96DCFFFA-44E1-4B1D-B9C0-4FB3B338D00A}"/>
                  </a:ext>
                </a:extLst>
              </p:cNvPr>
              <p:cNvSpPr txBox="1"/>
              <p:nvPr/>
            </p:nvSpPr>
            <p:spPr>
              <a:xfrm>
                <a:off x="4995688" y="1302035"/>
                <a:ext cx="115166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600" b="0" i="1" dirty="0" smtClean="0">
                          <a:latin typeface="Cambria Math" panose="02040503050406030204" pitchFamily="18" charset="0"/>
                          <a:ea typeface="Cambria Math" panose="02040503050406030204" pitchFamily="18" charset="0"/>
                        </a:rPr>
                        <m:t>𝐼</m:t>
                      </m:r>
                      <m:r>
                        <a:rPr lang="es-ES" sz="1600" b="0" i="1" dirty="0" smtClean="0">
                          <a:latin typeface="Cambria Math" panose="02040503050406030204" pitchFamily="18" charset="0"/>
                          <a:ea typeface="Cambria Math" panose="02040503050406030204" pitchFamily="18" charset="0"/>
                        </a:rPr>
                        <m:t>=10∠0º </m:t>
                      </m:r>
                      <m:r>
                        <a:rPr lang="es-ES" sz="1600" b="0" i="1" dirty="0" smtClean="0">
                          <a:latin typeface="Cambria Math" panose="02040503050406030204" pitchFamily="18" charset="0"/>
                          <a:ea typeface="Cambria Math" panose="02040503050406030204" pitchFamily="18" charset="0"/>
                        </a:rPr>
                        <m:t>𝐴</m:t>
                      </m:r>
                    </m:oMath>
                  </m:oMathPara>
                </a14:m>
                <a:endParaRPr lang="es-ES" sz="1600" dirty="0"/>
              </a:p>
            </p:txBody>
          </p:sp>
        </mc:Choice>
        <mc:Fallback xmlns="">
          <p:sp>
            <p:nvSpPr>
              <p:cNvPr id="10" name="CuadroTexto 9">
                <a:extLst>
                  <a:ext uri="{FF2B5EF4-FFF2-40B4-BE49-F238E27FC236}">
                    <a16:creationId xmlns:a16="http://schemas.microsoft.com/office/drawing/2014/main" id="{96DCFFFA-44E1-4B1D-B9C0-4FB3B338D00A}"/>
                  </a:ext>
                </a:extLst>
              </p:cNvPr>
              <p:cNvSpPr txBox="1">
                <a:spLocks noRot="1" noChangeAspect="1" noMove="1" noResize="1" noEditPoints="1" noAdjustHandles="1" noChangeArrowheads="1" noChangeShapeType="1" noTextEdit="1"/>
              </p:cNvSpPr>
              <p:nvPr/>
            </p:nvSpPr>
            <p:spPr>
              <a:xfrm>
                <a:off x="4995688" y="1302035"/>
                <a:ext cx="1151662" cy="246221"/>
              </a:xfrm>
              <a:prstGeom prst="rect">
                <a:avLst/>
              </a:prstGeom>
              <a:blipFill>
                <a:blip r:embed="rId2"/>
                <a:stretch>
                  <a:fillRect l="-3191" r="-3191" b="-75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 name="Rectángulo 1">
                <a:extLst>
                  <a:ext uri="{FF2B5EF4-FFF2-40B4-BE49-F238E27FC236}">
                    <a16:creationId xmlns:a16="http://schemas.microsoft.com/office/drawing/2014/main" id="{A90BA431-66FB-4880-99D5-898CFEFF083A}"/>
                  </a:ext>
                </a:extLst>
              </p:cNvPr>
              <p:cNvSpPr/>
              <p:nvPr/>
            </p:nvSpPr>
            <p:spPr>
              <a:xfrm>
                <a:off x="4645339" y="1824104"/>
                <a:ext cx="4229428" cy="933204"/>
              </a:xfrm>
              <a:prstGeom prst="rect">
                <a:avLst/>
              </a:prstGeom>
            </p:spPr>
            <p:txBody>
              <a:bodyPr wrap="square">
                <a:spAutoFit/>
              </a:bodyPr>
              <a:lstStyle/>
              <a:p>
                <a:r>
                  <a:rPr lang="es-ES" dirty="0">
                    <a:ea typeface="Cambria Math" panose="02040503050406030204" pitchFamily="18" charset="0"/>
                  </a:rPr>
                  <a:t> </a:t>
                </a:r>
                <a14:m>
                  <m:oMath xmlns:m="http://schemas.openxmlformats.org/officeDocument/2006/math">
                    <m:r>
                      <m:rPr>
                        <m:sty m:val="p"/>
                      </m:rPr>
                      <a:rPr lang="es-ES" b="0" i="0" smtClean="0">
                        <a:latin typeface="Cambria Math" panose="02040503050406030204" pitchFamily="18" charset="0"/>
                        <a:ea typeface="Cambria Math" panose="02040503050406030204" pitchFamily="18" charset="0"/>
                      </a:rPr>
                      <m:t>Podemos</m:t>
                    </m:r>
                    <m:r>
                      <a:rPr lang="es-ES" b="0" i="0" smtClean="0">
                        <a:latin typeface="Cambria Math" panose="02040503050406030204" pitchFamily="18" charset="0"/>
                        <a:ea typeface="Cambria Math" panose="02040503050406030204" pitchFamily="18" charset="0"/>
                      </a:rPr>
                      <m:t> </m:t>
                    </m:r>
                    <m:r>
                      <m:rPr>
                        <m:sty m:val="p"/>
                      </m:rPr>
                      <a:rPr lang="es-ES" b="0" i="0" smtClean="0">
                        <a:latin typeface="Cambria Math" panose="02040503050406030204" pitchFamily="18" charset="0"/>
                        <a:ea typeface="Cambria Math" panose="02040503050406030204" pitchFamily="18" charset="0"/>
                      </a:rPr>
                      <m:t>utilizar</m:t>
                    </m:r>
                    <m:r>
                      <a:rPr lang="es-ES" b="0" i="0" smtClean="0">
                        <a:latin typeface="Cambria Math" panose="02040503050406030204" pitchFamily="18" charset="0"/>
                        <a:ea typeface="Cambria Math" panose="02040503050406030204" pitchFamily="18" charset="0"/>
                      </a:rPr>
                      <m:t> </m:t>
                    </m:r>
                    <m:r>
                      <m:rPr>
                        <m:sty m:val="p"/>
                      </m:rPr>
                      <a:rPr lang="es-ES" b="0" i="0" smtClean="0">
                        <a:latin typeface="Cambria Math" panose="02040503050406030204" pitchFamily="18" charset="0"/>
                        <a:ea typeface="Cambria Math" panose="02040503050406030204" pitchFamily="18" charset="0"/>
                      </a:rPr>
                      <m:t>el</m:t>
                    </m:r>
                    <m:r>
                      <a:rPr lang="es-ES" b="0" i="0" smtClean="0">
                        <a:latin typeface="Cambria Math" panose="02040503050406030204" pitchFamily="18" charset="0"/>
                        <a:ea typeface="Cambria Math" panose="02040503050406030204" pitchFamily="18" charset="0"/>
                      </a:rPr>
                      <m:t> </m:t>
                    </m:r>
                    <m:r>
                      <m:rPr>
                        <m:sty m:val="p"/>
                      </m:rPr>
                      <a:rPr lang="es-ES" b="0" i="0" smtClean="0">
                        <a:latin typeface="Cambria Math" panose="02040503050406030204" pitchFamily="18" charset="0"/>
                        <a:ea typeface="Cambria Math" panose="02040503050406030204" pitchFamily="18" charset="0"/>
                      </a:rPr>
                      <m:t>divisor</m:t>
                    </m:r>
                    <m:r>
                      <a:rPr lang="es-ES" b="0" i="0" smtClean="0">
                        <a:latin typeface="Cambria Math" panose="02040503050406030204" pitchFamily="18" charset="0"/>
                        <a:ea typeface="Cambria Math" panose="02040503050406030204" pitchFamily="18" charset="0"/>
                      </a:rPr>
                      <m:t> </m:t>
                    </m:r>
                    <m:r>
                      <m:rPr>
                        <m:sty m:val="p"/>
                      </m:rPr>
                      <a:rPr lang="es-ES" b="0" i="0" smtClean="0">
                        <a:latin typeface="Cambria Math" panose="02040503050406030204" pitchFamily="18" charset="0"/>
                        <a:ea typeface="Cambria Math" panose="02040503050406030204" pitchFamily="18" charset="0"/>
                      </a:rPr>
                      <m:t>de</m:t>
                    </m:r>
                    <m:r>
                      <a:rPr lang="es-ES" b="0" i="0" smtClean="0">
                        <a:latin typeface="Cambria Math" panose="02040503050406030204" pitchFamily="18" charset="0"/>
                        <a:ea typeface="Cambria Math" panose="02040503050406030204" pitchFamily="18" charset="0"/>
                      </a:rPr>
                      <m:t> </m:t>
                    </m:r>
                    <m:r>
                      <m:rPr>
                        <m:sty m:val="p"/>
                      </m:rPr>
                      <a:rPr lang="es-ES" b="0" i="0" smtClean="0">
                        <a:latin typeface="Cambria Math" panose="02040503050406030204" pitchFamily="18" charset="0"/>
                        <a:ea typeface="Cambria Math" panose="02040503050406030204" pitchFamily="18" charset="0"/>
                      </a:rPr>
                      <m:t>cor</m:t>
                    </m:r>
                    <m:r>
                      <a:rPr lang="es-ES" b="0" i="1" smtClean="0">
                        <a:latin typeface="Cambria Math" panose="02040503050406030204" pitchFamily="18" charset="0"/>
                        <a:ea typeface="Cambria Math" panose="02040503050406030204" pitchFamily="18" charset="0"/>
                      </a:rPr>
                      <m:t>𝑟𝑖𝑒𝑛𝑡𝑒</m:t>
                    </m:r>
                    <m:r>
                      <a:rPr lang="es-ES" b="0" i="1" smtClean="0">
                        <a:latin typeface="Cambria Math" panose="02040503050406030204" pitchFamily="18" charset="0"/>
                        <a:ea typeface="Cambria Math" panose="02040503050406030204" pitchFamily="18" charset="0"/>
                      </a:rPr>
                      <m:t>:</m:t>
                    </m:r>
                  </m:oMath>
                </a14:m>
                <a:endParaRPr lang="es-ES"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𝐼</m:t>
                          </m:r>
                        </m:e>
                        <m:sub>
                          <m:r>
                            <a:rPr lang="es-ES" b="0" i="0" smtClean="0">
                              <a:latin typeface="Cambria Math" panose="02040503050406030204" pitchFamily="18" charset="0"/>
                            </a:rPr>
                            <m:t>2</m:t>
                          </m:r>
                        </m:sub>
                      </m:sSub>
                      <m:r>
                        <a:rPr lang="ar-AE">
                          <a:latin typeface="Cambria Math" panose="02040503050406030204" pitchFamily="18" charset="0"/>
                        </a:rPr>
                        <m:t>=</m:t>
                      </m:r>
                      <m:r>
                        <a:rPr lang="ar-AE">
                          <a:latin typeface="Cambria Math" panose="02040503050406030204" pitchFamily="18" charset="0"/>
                        </a:rPr>
                        <m:t>𝐼</m:t>
                      </m:r>
                      <m:r>
                        <a:rPr lang="ar-AE">
                          <a:latin typeface="Cambria Math" panose="02040503050406030204" pitchFamily="18" charset="0"/>
                        </a:rPr>
                        <m:t>·</m:t>
                      </m:r>
                      <m:f>
                        <m:fPr>
                          <m:ctrlPr>
                            <a:rPr lang="ar-AE" i="1">
                              <a:latin typeface="Cambria Math" panose="02040503050406030204" pitchFamily="18" charset="0"/>
                            </a:rPr>
                          </m:ctrlPr>
                        </m:fPr>
                        <m:num>
                          <m:sSub>
                            <m:sSubPr>
                              <m:ctrlPr>
                                <a:rPr lang="ar-AE" i="1">
                                  <a:latin typeface="Cambria Math" panose="02040503050406030204" pitchFamily="18" charset="0"/>
                                </a:rPr>
                              </m:ctrlPr>
                            </m:sSubPr>
                            <m:e>
                              <m:r>
                                <m:rPr>
                                  <m:sty m:val="p"/>
                                </m:rPr>
                                <a:rPr lang="es-ES" b="0" i="0" smtClean="0">
                                  <a:latin typeface="Cambria Math" panose="02040503050406030204" pitchFamily="18" charset="0"/>
                                </a:rPr>
                                <m:t>Z</m:t>
                              </m:r>
                            </m:e>
                            <m:sub>
                              <m:r>
                                <a:rPr lang="es-ES" b="0" i="1" smtClean="0">
                                  <a:latin typeface="Cambria Math" panose="02040503050406030204" pitchFamily="18" charset="0"/>
                                </a:rPr>
                                <m:t>1</m:t>
                              </m:r>
                            </m:sub>
                          </m:sSub>
                        </m:num>
                        <m:den>
                          <m:sSub>
                            <m:sSubPr>
                              <m:ctrlPr>
                                <a:rPr lang="ar-AE" i="1">
                                  <a:latin typeface="Cambria Math" panose="02040503050406030204" pitchFamily="18" charset="0"/>
                                </a:rPr>
                              </m:ctrlPr>
                            </m:sSubPr>
                            <m:e>
                              <m:r>
                                <m:rPr>
                                  <m:sty m:val="p"/>
                                </m:rPr>
                                <a:rPr lang="es-ES" b="0" i="0" smtClean="0">
                                  <a:latin typeface="Cambria Math" panose="02040503050406030204" pitchFamily="18" charset="0"/>
                                </a:rPr>
                                <m:t>Z</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m:rPr>
                                  <m:sty m:val="p"/>
                                </m:rPr>
                                <a:rPr lang="es-ES" b="0" i="0" smtClean="0">
                                  <a:latin typeface="Cambria Math" panose="02040503050406030204" pitchFamily="18" charset="0"/>
                                </a:rPr>
                                <m:t>Z</m:t>
                              </m:r>
                            </m:e>
                            <m:sub>
                              <m:r>
                                <a:rPr lang="ar-AE">
                                  <a:latin typeface="Cambria Math" panose="02040503050406030204" pitchFamily="18" charset="0"/>
                                </a:rPr>
                                <m:t>2</m:t>
                              </m:r>
                            </m:sub>
                          </m:sSub>
                        </m:den>
                      </m:f>
                    </m:oMath>
                  </m:oMathPara>
                </a14:m>
                <a:endParaRPr lang="es-ES" dirty="0"/>
              </a:p>
            </p:txBody>
          </p:sp>
        </mc:Choice>
        <mc:Fallback xmlns="">
          <p:sp>
            <p:nvSpPr>
              <p:cNvPr id="2" name="Rectángulo 1">
                <a:extLst>
                  <a:ext uri="{FF2B5EF4-FFF2-40B4-BE49-F238E27FC236}">
                    <a16:creationId xmlns:a16="http://schemas.microsoft.com/office/drawing/2014/main" id="{A90BA431-66FB-4880-99D5-898CFEFF083A}"/>
                  </a:ext>
                </a:extLst>
              </p:cNvPr>
              <p:cNvSpPr>
                <a:spLocks noRot="1" noChangeAspect="1" noMove="1" noResize="1" noEditPoints="1" noAdjustHandles="1" noChangeArrowheads="1" noChangeShapeType="1" noTextEdit="1"/>
              </p:cNvSpPr>
              <p:nvPr/>
            </p:nvSpPr>
            <p:spPr>
              <a:xfrm>
                <a:off x="4645339" y="1824104"/>
                <a:ext cx="4229428" cy="933204"/>
              </a:xfrm>
              <a:prstGeom prst="rect">
                <a:avLst/>
              </a:prstGeom>
              <a:blipFill>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6" name="Rectángulo 15">
                <a:extLst>
                  <a:ext uri="{FF2B5EF4-FFF2-40B4-BE49-F238E27FC236}">
                    <a16:creationId xmlns:a16="http://schemas.microsoft.com/office/drawing/2014/main" id="{59A1D6E9-C3A7-410F-88AA-9F41CED28FBD}"/>
                  </a:ext>
                </a:extLst>
              </p:cNvPr>
              <p:cNvSpPr/>
              <p:nvPr/>
            </p:nvSpPr>
            <p:spPr>
              <a:xfrm>
                <a:off x="373228" y="2983302"/>
                <a:ext cx="2591044"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𝑍</m:t>
                          </m:r>
                        </m:e>
                        <m:sub>
                          <m:r>
                            <a:rPr lang="es-ES" b="0" i="1" smtClean="0">
                              <a:latin typeface="Cambria Math" panose="02040503050406030204" pitchFamily="18" charset="0"/>
                              <a:ea typeface="Cambria Math" panose="02040503050406030204" pitchFamily="18" charset="0"/>
                            </a:rPr>
                            <m:t>1</m:t>
                          </m:r>
                        </m:sub>
                      </m:sSub>
                      <m:r>
                        <a:rPr lang="es-ES" b="0" i="1" smtClean="0">
                          <a:latin typeface="Cambria Math" panose="02040503050406030204" pitchFamily="18" charset="0"/>
                          <a:ea typeface="Cambria Math" panose="02040503050406030204" pitchFamily="18" charset="0"/>
                        </a:rPr>
                        <m:t>=</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𝑅</m:t>
                          </m:r>
                        </m:e>
                        <m:sub>
                          <m:r>
                            <a:rPr lang="es-ES" b="0" i="1" smtClean="0">
                              <a:latin typeface="Cambria Math" panose="02040503050406030204" pitchFamily="18" charset="0"/>
                              <a:ea typeface="Cambria Math" panose="02040503050406030204" pitchFamily="18" charset="0"/>
                            </a:rPr>
                            <m:t>1</m:t>
                          </m:r>
                        </m:sub>
                      </m:sSub>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1</m:t>
                      </m:r>
                      <m:r>
                        <m:rPr>
                          <m:nor/>
                        </m:rPr>
                        <a:rPr lang="es-ES" b="0" i="0" smtClean="0">
                          <a:latin typeface="Cambria Math" panose="02040503050406030204" pitchFamily="18" charset="0"/>
                          <a:ea typeface="Cambria Math" panose="02040503050406030204" pitchFamily="18" charset="0"/>
                        </a:rPr>
                        <m:t> </m:t>
                      </m:r>
                      <m:r>
                        <m:rPr>
                          <m:sty m:val="p"/>
                        </m:rPr>
                        <a:rPr lang="el-GR" b="0" i="1" smtClean="0">
                          <a:latin typeface="Cambria Math" panose="02040503050406030204" pitchFamily="18" charset="0"/>
                          <a:ea typeface="Cambria Math" panose="02040503050406030204" pitchFamily="18" charset="0"/>
                        </a:rPr>
                        <m:t>Ω</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1</m:t>
                      </m:r>
                      <m:r>
                        <a:rPr lang="es-ES" i="1">
                          <a:latin typeface="Cambria Math" panose="02040503050406030204" pitchFamily="18" charset="0"/>
                          <a:ea typeface="Cambria Math" panose="02040503050406030204" pitchFamily="18" charset="0"/>
                        </a:rPr>
                        <m:t>∠</m:t>
                      </m:r>
                      <m:r>
                        <a:rPr lang="es-ES" b="0" i="0" smtClean="0">
                          <a:latin typeface="Cambria Math" panose="02040503050406030204" pitchFamily="18" charset="0"/>
                          <a:ea typeface="Cambria Math" panose="02040503050406030204" pitchFamily="18" charset="0"/>
                        </a:rPr>
                        <m:t>0</m:t>
                      </m:r>
                      <m:r>
                        <a:rPr lang="es-ES" b="0" i="0" smtClean="0">
                          <a:latin typeface="Cambria Math" panose="02040503050406030204" pitchFamily="18" charset="0"/>
                          <a:ea typeface="Cambria Math" panose="02040503050406030204" pitchFamily="18" charset="0"/>
                        </a:rPr>
                        <m:t>º</m:t>
                      </m:r>
                    </m:oMath>
                  </m:oMathPara>
                </a14:m>
                <a:endParaRPr lang="es-ES" dirty="0"/>
              </a:p>
            </p:txBody>
          </p:sp>
        </mc:Choice>
        <mc:Fallback xmlns="">
          <p:sp>
            <p:nvSpPr>
              <p:cNvPr id="16" name="Rectángulo 15">
                <a:extLst>
                  <a:ext uri="{FF2B5EF4-FFF2-40B4-BE49-F238E27FC236}">
                    <a16:creationId xmlns:a16="http://schemas.microsoft.com/office/drawing/2014/main" id="{59A1D6E9-C3A7-410F-88AA-9F41CED28FBD}"/>
                  </a:ext>
                </a:extLst>
              </p:cNvPr>
              <p:cNvSpPr>
                <a:spLocks noRot="1" noChangeAspect="1" noMove="1" noResize="1" noEditPoints="1" noAdjustHandles="1" noChangeArrowheads="1" noChangeShapeType="1" noTextEdit="1"/>
              </p:cNvSpPr>
              <p:nvPr/>
            </p:nvSpPr>
            <p:spPr>
              <a:xfrm>
                <a:off x="373228" y="2983302"/>
                <a:ext cx="2591044" cy="369332"/>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Rectángulo 5">
                <a:extLst>
                  <a:ext uri="{FF2B5EF4-FFF2-40B4-BE49-F238E27FC236}">
                    <a16:creationId xmlns:a16="http://schemas.microsoft.com/office/drawing/2014/main" id="{94D501F2-FB88-4419-937B-AD13AC83612C}"/>
                  </a:ext>
                </a:extLst>
              </p:cNvPr>
              <p:cNvSpPr/>
              <p:nvPr/>
            </p:nvSpPr>
            <p:spPr>
              <a:xfrm>
                <a:off x="41354" y="4109415"/>
                <a:ext cx="7092832" cy="120032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𝑉</m:t>
                          </m:r>
                        </m:e>
                        <m:sub>
                          <m:r>
                            <a:rPr lang="es-ES" b="0" i="1" smtClean="0">
                              <a:latin typeface="Cambria Math" panose="02040503050406030204" pitchFamily="18" charset="0"/>
                              <a:ea typeface="Cambria Math" panose="02040503050406030204" pitchFamily="18" charset="0"/>
                            </a:rPr>
                            <m:t>𝑅</m:t>
                          </m:r>
                          <m:r>
                            <a:rPr lang="es-ES" b="0" i="1" smtClean="0">
                              <a:latin typeface="Cambria Math" panose="02040503050406030204" pitchFamily="18" charset="0"/>
                              <a:ea typeface="Cambria Math" panose="02040503050406030204" pitchFamily="18" charset="0"/>
                            </a:rPr>
                            <m:t>2</m:t>
                          </m:r>
                        </m:sub>
                      </m:sSub>
                      <m:r>
                        <a:rPr lang="es-ES" i="1">
                          <a:latin typeface="Cambria Math" panose="02040503050406030204" pitchFamily="18" charset="0"/>
                          <a:ea typeface="Cambria Math" panose="02040503050406030204" pitchFamily="18" charset="0"/>
                        </a:rPr>
                        <m:t>=</m:t>
                      </m:r>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𝐼</m:t>
                          </m:r>
                        </m:e>
                        <m:sub>
                          <m:r>
                            <a:rPr lang="es-ES" b="0" i="1" smtClean="0">
                              <a:latin typeface="Cambria Math" panose="02040503050406030204" pitchFamily="18" charset="0"/>
                              <a:ea typeface="Cambria Math" panose="02040503050406030204" pitchFamily="18" charset="0"/>
                            </a:rPr>
                            <m:t>2</m:t>
                          </m:r>
                        </m:sub>
                      </m:sSub>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𝑍</m:t>
                          </m:r>
                        </m:e>
                        <m:sub>
                          <m:r>
                            <a:rPr lang="es-ES" b="0" i="1" smtClean="0">
                              <a:latin typeface="Cambria Math" panose="02040503050406030204" pitchFamily="18" charset="0"/>
                              <a:ea typeface="Cambria Math" panose="02040503050406030204" pitchFamily="18" charset="0"/>
                            </a:rPr>
                            <m:t>𝑅</m:t>
                          </m:r>
                          <m:r>
                            <a:rPr lang="es-ES" b="0" i="1" smtClean="0">
                              <a:latin typeface="Cambria Math" panose="02040503050406030204" pitchFamily="18" charset="0"/>
                              <a:ea typeface="Cambria Math" panose="02040503050406030204" pitchFamily="18" charset="0"/>
                            </a:rPr>
                            <m:t>2</m:t>
                          </m:r>
                        </m:sub>
                      </m:sSub>
                      <m:r>
                        <a:rPr lang="es-ES" i="1">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2</m:t>
                      </m:r>
                      <m:r>
                        <a:rPr lang="es-ES" i="1">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53</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13</m:t>
                      </m:r>
                      <m:r>
                        <a:rPr lang="es-ES" i="1">
                          <a:latin typeface="Cambria Math" panose="02040503050406030204" pitchFamily="18" charset="0"/>
                          <a:ea typeface="Cambria Math" panose="02040503050406030204" pitchFamily="18" charset="0"/>
                        </a:rPr>
                        <m:t>º</m:t>
                      </m:r>
                      <m:r>
                        <a:rPr lang="es-ES" b="0" i="1" smtClean="0">
                          <a:latin typeface="Cambria Math" panose="02040503050406030204" pitchFamily="18" charset="0"/>
                          <a:ea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2</m:t>
                      </m:r>
                      <m:r>
                        <a:rPr lang="es-ES" i="1">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0</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4</m:t>
                      </m:r>
                      <m:r>
                        <a:rPr lang="es-ES" i="1">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53</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13</m:t>
                      </m:r>
                      <m:r>
                        <a:rPr lang="es-ES" i="1" smtClean="0">
                          <a:latin typeface="Cambria Math" panose="02040503050406030204" pitchFamily="18" charset="0"/>
                          <a:ea typeface="Cambria Math" panose="02040503050406030204" pitchFamily="18" charset="0"/>
                        </a:rPr>
                        <m:t>º</m:t>
                      </m:r>
                      <m:r>
                        <a:rPr lang="es-ES" b="0" i="1" smtClean="0">
                          <a:latin typeface="Cambria Math" panose="02040503050406030204" pitchFamily="18" charset="0"/>
                          <a:ea typeface="Cambria Math" panose="02040503050406030204" pitchFamily="18" charset="0"/>
                        </a:rPr>
                        <m:t> </m:t>
                      </m:r>
                      <m:r>
                        <a:rPr lang="es-ES" b="0" i="1" smtClean="0">
                          <a:latin typeface="Cambria Math" panose="02040503050406030204" pitchFamily="18" charset="0"/>
                          <a:ea typeface="Cambria Math" panose="02040503050406030204" pitchFamily="18" charset="0"/>
                        </a:rPr>
                        <m:t>𝑉</m:t>
                      </m:r>
                    </m:oMath>
                  </m:oMathPara>
                </a14:m>
                <a:endParaRPr lang="es-ES" dirty="0">
                  <a:ea typeface="Cambria Math" panose="02040503050406030204" pitchFamily="18" charset="0"/>
                </a:endParaRPr>
              </a:p>
              <a:p>
                <a:endParaRPr lang="es-ES"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𝑉</m:t>
                          </m:r>
                        </m:e>
                        <m:sub>
                          <m:r>
                            <a:rPr lang="es-ES" b="0" i="1" smtClean="0">
                              <a:latin typeface="Cambria Math" panose="02040503050406030204" pitchFamily="18" charset="0"/>
                              <a:ea typeface="Cambria Math" panose="02040503050406030204" pitchFamily="18" charset="0"/>
                            </a:rPr>
                            <m:t>𝑅</m:t>
                          </m:r>
                          <m:r>
                            <a:rPr lang="es-ES" b="0" i="1" smtClean="0">
                              <a:latin typeface="Cambria Math" panose="02040503050406030204" pitchFamily="18" charset="0"/>
                              <a:ea typeface="Cambria Math" panose="02040503050406030204" pitchFamily="18" charset="0"/>
                            </a:rPr>
                            <m:t>2</m:t>
                          </m:r>
                        </m:sub>
                      </m:sSub>
                      <m:r>
                        <a:rPr lang="es-ES" i="1">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2</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4</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3</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2</m:t>
                      </m:r>
                      <m:r>
                        <a:rPr lang="es-ES" b="0" i="1" smtClean="0">
                          <a:latin typeface="Cambria Math" panose="02040503050406030204" pitchFamily="18" charset="0"/>
                          <a:ea typeface="Cambria Math" panose="02040503050406030204" pitchFamily="18" charset="0"/>
                        </a:rPr>
                        <m:t>𝑗</m:t>
                      </m:r>
                    </m:oMath>
                  </m:oMathPara>
                </a14:m>
                <a:endParaRPr lang="es-ES"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ea typeface="Cambria Math" panose="02040503050406030204" pitchFamily="18" charset="0"/>
                            </a:rPr>
                          </m:ctrlPr>
                        </m:sSubPr>
                        <m:e>
                          <m:r>
                            <a:rPr lang="es-ES" i="1">
                              <a:latin typeface="Cambria Math" panose="02040503050406030204" pitchFamily="18" charset="0"/>
                              <a:ea typeface="Cambria Math" panose="02040503050406030204" pitchFamily="18" charset="0"/>
                            </a:rPr>
                            <m:t>𝑉</m:t>
                          </m:r>
                        </m:e>
                        <m:sub>
                          <m:r>
                            <a:rPr lang="es-ES" i="1">
                              <a:latin typeface="Cambria Math" panose="02040503050406030204" pitchFamily="18" charset="0"/>
                              <a:ea typeface="Cambria Math" panose="02040503050406030204" pitchFamily="18" charset="0"/>
                            </a:rPr>
                            <m:t>𝑐</m:t>
                          </m:r>
                        </m:sub>
                      </m:sSub>
                      <m:r>
                        <a:rPr lang="es-ES" i="1">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4</m:t>
                      </m:r>
                      <m:func>
                        <m:funcPr>
                          <m:ctrlPr>
                            <a:rPr lang="es-ES" b="0" i="1" smtClean="0">
                              <a:latin typeface="Cambria Math" panose="02040503050406030204" pitchFamily="18" charset="0"/>
                              <a:ea typeface="Cambria Math" panose="02040503050406030204" pitchFamily="18" charset="0"/>
                            </a:rPr>
                          </m:ctrlPr>
                        </m:funcPr>
                        <m:fName>
                          <m:r>
                            <m:rPr>
                              <m:sty m:val="p"/>
                            </m:rPr>
                            <a:rPr lang="es-ES">
                              <a:latin typeface="Cambria Math" panose="02040503050406030204" pitchFamily="18" charset="0"/>
                              <a:ea typeface="Cambria Math" panose="02040503050406030204" pitchFamily="18" charset="0"/>
                            </a:rPr>
                            <m:t>cos</m:t>
                          </m:r>
                        </m:fName>
                        <m:e>
                          <m:d>
                            <m:dPr>
                              <m:ctrlPr>
                                <a:rPr lang="es-ES" i="1">
                                  <a:latin typeface="Cambria Math" panose="02040503050406030204" pitchFamily="18" charset="0"/>
                                  <a:ea typeface="Cambria Math" panose="02040503050406030204" pitchFamily="18" charset="0"/>
                                </a:rPr>
                              </m:ctrlPr>
                            </m:dPr>
                            <m:e>
                              <m:r>
                                <a:rPr lang="es-ES" i="1">
                                  <a:latin typeface="Cambria Math" panose="02040503050406030204" pitchFamily="18" charset="0"/>
                                  <a:ea typeface="Cambria Math" panose="02040503050406030204" pitchFamily="18" charset="0"/>
                                </a:rPr>
                                <m:t>8</m:t>
                              </m:r>
                              <m:r>
                                <a:rPr lang="es-ES" i="1">
                                  <a:latin typeface="Cambria Math" panose="02040503050406030204" pitchFamily="18" charset="0"/>
                                  <a:ea typeface="Cambria Math" panose="02040503050406030204" pitchFamily="18" charset="0"/>
                                </a:rPr>
                                <m:t>𝑡</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53</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13</m:t>
                              </m:r>
                              <m:r>
                                <a:rPr lang="es-ES" i="1">
                                  <a:latin typeface="Cambria Math" panose="02040503050406030204" pitchFamily="18" charset="0"/>
                                  <a:ea typeface="Cambria Math" panose="02040503050406030204" pitchFamily="18" charset="0"/>
                                </a:rPr>
                                <m:t>º</m:t>
                              </m:r>
                            </m:e>
                          </m:d>
                        </m:e>
                      </m:func>
                      <m:r>
                        <a:rPr lang="es-ES" b="0" i="1" smtClean="0">
                          <a:latin typeface="Cambria Math" panose="02040503050406030204" pitchFamily="18" charset="0"/>
                          <a:ea typeface="Cambria Math" panose="02040503050406030204" pitchFamily="18" charset="0"/>
                        </a:rPr>
                        <m:t>𝑉</m:t>
                      </m:r>
                    </m:oMath>
                  </m:oMathPara>
                </a14:m>
                <a:endParaRPr lang="es-ES" dirty="0">
                  <a:ea typeface="Cambria Math" panose="02040503050406030204" pitchFamily="18" charset="0"/>
                </a:endParaRPr>
              </a:p>
            </p:txBody>
          </p:sp>
        </mc:Choice>
        <mc:Fallback xmlns="">
          <p:sp>
            <p:nvSpPr>
              <p:cNvPr id="6" name="Rectángulo 5">
                <a:extLst>
                  <a:ext uri="{FF2B5EF4-FFF2-40B4-BE49-F238E27FC236}">
                    <a16:creationId xmlns:a16="http://schemas.microsoft.com/office/drawing/2014/main" id="{94D501F2-FB88-4419-937B-AD13AC83612C}"/>
                  </a:ext>
                </a:extLst>
              </p:cNvPr>
              <p:cNvSpPr>
                <a:spLocks noRot="1" noChangeAspect="1" noMove="1" noResize="1" noEditPoints="1" noAdjustHandles="1" noChangeArrowheads="1" noChangeShapeType="1" noTextEdit="1"/>
              </p:cNvSpPr>
              <p:nvPr/>
            </p:nvSpPr>
            <p:spPr>
              <a:xfrm>
                <a:off x="41354" y="4109415"/>
                <a:ext cx="7092832" cy="1200329"/>
              </a:xfrm>
              <a:prstGeom prst="rect">
                <a:avLst/>
              </a:prstGeom>
              <a:blipFill>
                <a:blip r:embed="rId5"/>
                <a:stretch>
                  <a:fillRect/>
                </a:stretch>
              </a:blipFill>
            </p:spPr>
            <p:txBody>
              <a:bodyPr/>
              <a:lstStyle/>
              <a:p>
                <a:r>
                  <a:rPr lang="es-ES">
                    <a:noFill/>
                  </a:rPr>
                  <a:t> </a:t>
                </a:r>
              </a:p>
            </p:txBody>
          </p:sp>
        </mc:Fallback>
      </mc:AlternateContent>
      <p:pic>
        <p:nvPicPr>
          <p:cNvPr id="3" name="Imagen 2">
            <a:extLst>
              <a:ext uri="{FF2B5EF4-FFF2-40B4-BE49-F238E27FC236}">
                <a16:creationId xmlns:a16="http://schemas.microsoft.com/office/drawing/2014/main" id="{B7BF162B-F84A-4122-A80F-61F464FFE2B1}"/>
              </a:ext>
            </a:extLst>
          </p:cNvPr>
          <p:cNvPicPr>
            <a:picLocks noChangeAspect="1"/>
          </p:cNvPicPr>
          <p:nvPr/>
        </p:nvPicPr>
        <p:blipFill>
          <a:blip r:embed="rId6"/>
          <a:stretch>
            <a:fillRect/>
          </a:stretch>
        </p:blipFill>
        <p:spPr>
          <a:xfrm>
            <a:off x="96472" y="1390891"/>
            <a:ext cx="2080601" cy="1371825"/>
          </a:xfrm>
          <a:prstGeom prst="rect">
            <a:avLst/>
          </a:prstGeom>
        </p:spPr>
      </p:pic>
      <p:grpSp>
        <p:nvGrpSpPr>
          <p:cNvPr id="33" name="Grupo 32">
            <a:extLst>
              <a:ext uri="{FF2B5EF4-FFF2-40B4-BE49-F238E27FC236}">
                <a16:creationId xmlns:a16="http://schemas.microsoft.com/office/drawing/2014/main" id="{A0E802A8-C1F5-41E5-9A1A-096AAC4323AB}"/>
              </a:ext>
            </a:extLst>
          </p:cNvPr>
          <p:cNvGrpSpPr/>
          <p:nvPr/>
        </p:nvGrpSpPr>
        <p:grpSpPr>
          <a:xfrm>
            <a:off x="2237953" y="1589666"/>
            <a:ext cx="1979606" cy="1016823"/>
            <a:chOff x="2237953" y="1589666"/>
            <a:chExt cx="1979606" cy="1016823"/>
          </a:xfrm>
        </p:grpSpPr>
        <p:sp>
          <p:nvSpPr>
            <p:cNvPr id="5" name="Flecha: a la derecha 4">
              <a:extLst>
                <a:ext uri="{FF2B5EF4-FFF2-40B4-BE49-F238E27FC236}">
                  <a16:creationId xmlns:a16="http://schemas.microsoft.com/office/drawing/2014/main" id="{624B309B-4DF6-4440-9937-6D5741CB6A59}"/>
                </a:ext>
              </a:extLst>
            </p:cNvPr>
            <p:cNvSpPr/>
            <p:nvPr/>
          </p:nvSpPr>
          <p:spPr>
            <a:xfrm>
              <a:off x="2237953" y="2013557"/>
              <a:ext cx="246087" cy="1544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32" name="Grupo 31">
              <a:extLst>
                <a:ext uri="{FF2B5EF4-FFF2-40B4-BE49-F238E27FC236}">
                  <a16:creationId xmlns:a16="http://schemas.microsoft.com/office/drawing/2014/main" id="{390B0B39-451A-4B11-8DBF-B0EAA2798DED}"/>
                </a:ext>
              </a:extLst>
            </p:cNvPr>
            <p:cNvGrpSpPr/>
            <p:nvPr/>
          </p:nvGrpSpPr>
          <p:grpSpPr>
            <a:xfrm>
              <a:off x="2632904" y="1589666"/>
              <a:ext cx="1584655" cy="1016823"/>
              <a:chOff x="2632904" y="1589666"/>
              <a:chExt cx="1584655" cy="1016823"/>
            </a:xfrm>
          </p:grpSpPr>
          <p:grpSp>
            <p:nvGrpSpPr>
              <p:cNvPr id="9" name="Grupo 8">
                <a:extLst>
                  <a:ext uri="{FF2B5EF4-FFF2-40B4-BE49-F238E27FC236}">
                    <a16:creationId xmlns:a16="http://schemas.microsoft.com/office/drawing/2014/main" id="{145E94AA-84A9-4A31-BC9D-3FC8960A49A1}"/>
                  </a:ext>
                </a:extLst>
              </p:cNvPr>
              <p:cNvGrpSpPr/>
              <p:nvPr/>
            </p:nvGrpSpPr>
            <p:grpSpPr>
              <a:xfrm>
                <a:off x="2632904" y="1589666"/>
                <a:ext cx="1496809" cy="1016823"/>
                <a:chOff x="909990" y="2587939"/>
                <a:chExt cx="2263776" cy="1537844"/>
              </a:xfrm>
            </p:grpSpPr>
            <p:grpSp>
              <p:nvGrpSpPr>
                <p:cNvPr id="12" name="Grupo 11">
                  <a:extLst>
                    <a:ext uri="{FF2B5EF4-FFF2-40B4-BE49-F238E27FC236}">
                      <a16:creationId xmlns:a16="http://schemas.microsoft.com/office/drawing/2014/main" id="{1B08A020-5010-4BDD-AA39-34449E0A674E}"/>
                    </a:ext>
                  </a:extLst>
                </p:cNvPr>
                <p:cNvGrpSpPr/>
                <p:nvPr/>
              </p:nvGrpSpPr>
              <p:grpSpPr>
                <a:xfrm>
                  <a:off x="909990" y="3039733"/>
                  <a:ext cx="654050" cy="654050"/>
                  <a:chOff x="5651500" y="1016000"/>
                  <a:chExt cx="654050" cy="654050"/>
                </a:xfrm>
              </p:grpSpPr>
              <p:sp>
                <p:nvSpPr>
                  <p:cNvPr id="26" name="Elipse 25">
                    <a:extLst>
                      <a:ext uri="{FF2B5EF4-FFF2-40B4-BE49-F238E27FC236}">
                        <a16:creationId xmlns:a16="http://schemas.microsoft.com/office/drawing/2014/main" id="{E28C8A55-223B-4EC2-82C2-8C6C49EDD0FC}"/>
                      </a:ext>
                    </a:extLst>
                  </p:cNvPr>
                  <p:cNvSpPr/>
                  <p:nvPr/>
                </p:nvSpPr>
                <p:spPr>
                  <a:xfrm>
                    <a:off x="5651500" y="1016000"/>
                    <a:ext cx="654050" cy="65405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0"/>
                  </a:p>
                </p:txBody>
              </p:sp>
              <p:sp>
                <p:nvSpPr>
                  <p:cNvPr id="27" name="Forma libre: forma 26">
                    <a:extLst>
                      <a:ext uri="{FF2B5EF4-FFF2-40B4-BE49-F238E27FC236}">
                        <a16:creationId xmlns:a16="http://schemas.microsoft.com/office/drawing/2014/main" id="{82F0B362-5E80-48B7-88E4-9860A15DF94A}"/>
                      </a:ext>
                    </a:extLst>
                  </p:cNvPr>
                  <p:cNvSpPr/>
                  <p:nvPr/>
                </p:nvSpPr>
                <p:spPr>
                  <a:xfrm>
                    <a:off x="5743575" y="1205300"/>
                    <a:ext cx="409086" cy="274250"/>
                  </a:xfrm>
                  <a:custGeom>
                    <a:avLst/>
                    <a:gdLst>
                      <a:gd name="connsiteX0" fmla="*/ 0 w 1009650"/>
                      <a:gd name="connsiteY0" fmla="*/ 369500 h 426747"/>
                      <a:gd name="connsiteX1" fmla="*/ 400050 w 1009650"/>
                      <a:gd name="connsiteY1" fmla="*/ 20250 h 426747"/>
                      <a:gd name="connsiteX2" fmla="*/ 717550 w 1009650"/>
                      <a:gd name="connsiteY2" fmla="*/ 426650 h 426747"/>
                      <a:gd name="connsiteX3" fmla="*/ 977900 w 1009650"/>
                      <a:gd name="connsiteY3" fmla="*/ 58350 h 426747"/>
                      <a:gd name="connsiteX4" fmla="*/ 1003300 w 1009650"/>
                      <a:gd name="connsiteY4" fmla="*/ 7550 h 426747"/>
                      <a:gd name="connsiteX5" fmla="*/ 1009650 w 1009650"/>
                      <a:gd name="connsiteY5" fmla="*/ 1200 h 426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650" h="426747">
                        <a:moveTo>
                          <a:pt x="0" y="369500"/>
                        </a:moveTo>
                        <a:cubicBezTo>
                          <a:pt x="140229" y="190112"/>
                          <a:pt x="280458" y="10725"/>
                          <a:pt x="400050" y="20250"/>
                        </a:cubicBezTo>
                        <a:cubicBezTo>
                          <a:pt x="519642" y="29775"/>
                          <a:pt x="621242" y="420300"/>
                          <a:pt x="717550" y="426650"/>
                        </a:cubicBezTo>
                        <a:cubicBezTo>
                          <a:pt x="813858" y="433000"/>
                          <a:pt x="930275" y="128200"/>
                          <a:pt x="977900" y="58350"/>
                        </a:cubicBezTo>
                        <a:cubicBezTo>
                          <a:pt x="1025525" y="-11500"/>
                          <a:pt x="998008" y="17075"/>
                          <a:pt x="1003300" y="7550"/>
                        </a:cubicBezTo>
                        <a:cubicBezTo>
                          <a:pt x="1008592" y="-1975"/>
                          <a:pt x="1009121" y="-388"/>
                          <a:pt x="1009650" y="1200"/>
                        </a:cubicBezTo>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050"/>
                  </a:p>
                </p:txBody>
              </p:sp>
            </p:grpSp>
            <p:cxnSp>
              <p:nvCxnSpPr>
                <p:cNvPr id="13" name="Conector recto 12">
                  <a:extLst>
                    <a:ext uri="{FF2B5EF4-FFF2-40B4-BE49-F238E27FC236}">
                      <a16:creationId xmlns:a16="http://schemas.microsoft.com/office/drawing/2014/main" id="{46F4F39C-735F-4BE1-B158-28F0EB6AF45E}"/>
                    </a:ext>
                  </a:extLst>
                </p:cNvPr>
                <p:cNvCxnSpPr>
                  <a:cxnSpLocks/>
                </p:cNvCxnSpPr>
                <p:nvPr/>
              </p:nvCxnSpPr>
              <p:spPr>
                <a:xfrm flipV="1">
                  <a:off x="1252890" y="2593217"/>
                  <a:ext cx="855036" cy="1"/>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02118E1B-39E9-4FCC-84A2-810B190D008D}"/>
                    </a:ext>
                  </a:extLst>
                </p:cNvPr>
                <p:cNvCxnSpPr/>
                <p:nvPr/>
              </p:nvCxnSpPr>
              <p:spPr>
                <a:xfrm flipV="1">
                  <a:off x="1252890" y="2593083"/>
                  <a:ext cx="0" cy="4320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40E2A3D4-9E82-4D26-8F2D-9BDB50B37DC5}"/>
                    </a:ext>
                  </a:extLst>
                </p:cNvPr>
                <p:cNvCxnSpPr/>
                <p:nvPr/>
              </p:nvCxnSpPr>
              <p:spPr>
                <a:xfrm flipV="1">
                  <a:off x="1261180" y="3693783"/>
                  <a:ext cx="0" cy="4320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ángulo 16">
                  <a:extLst>
                    <a:ext uri="{FF2B5EF4-FFF2-40B4-BE49-F238E27FC236}">
                      <a16:creationId xmlns:a16="http://schemas.microsoft.com/office/drawing/2014/main" id="{5E65BE56-EABF-4200-9021-E48C7A29C11F}"/>
                    </a:ext>
                  </a:extLst>
                </p:cNvPr>
                <p:cNvSpPr/>
                <p:nvPr/>
              </p:nvSpPr>
              <p:spPr>
                <a:xfrm>
                  <a:off x="1831226" y="2922825"/>
                  <a:ext cx="522905" cy="886665"/>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dirty="0">
                      <a:solidFill>
                        <a:schemeClr val="tx1"/>
                      </a:solidFill>
                    </a:rPr>
                    <a:t>Z1</a:t>
                  </a:r>
                </a:p>
              </p:txBody>
            </p:sp>
            <p:sp>
              <p:nvSpPr>
                <p:cNvPr id="18" name="Rectángulo 17">
                  <a:extLst>
                    <a:ext uri="{FF2B5EF4-FFF2-40B4-BE49-F238E27FC236}">
                      <a16:creationId xmlns:a16="http://schemas.microsoft.com/office/drawing/2014/main" id="{A904C765-76BF-457F-A8C6-CC44FE671F60}"/>
                    </a:ext>
                  </a:extLst>
                </p:cNvPr>
                <p:cNvSpPr/>
                <p:nvPr/>
              </p:nvSpPr>
              <p:spPr>
                <a:xfrm>
                  <a:off x="2650861" y="2922825"/>
                  <a:ext cx="522905" cy="886665"/>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dirty="0">
                      <a:solidFill>
                        <a:schemeClr val="tx1"/>
                      </a:solidFill>
                    </a:rPr>
                    <a:t>Z2</a:t>
                  </a:r>
                </a:p>
              </p:txBody>
            </p:sp>
            <p:cxnSp>
              <p:nvCxnSpPr>
                <p:cNvPr id="19" name="Conector recto 18">
                  <a:extLst>
                    <a:ext uri="{FF2B5EF4-FFF2-40B4-BE49-F238E27FC236}">
                      <a16:creationId xmlns:a16="http://schemas.microsoft.com/office/drawing/2014/main" id="{676F76F9-4A7E-4DDD-BDBD-7DD056A57193}"/>
                    </a:ext>
                  </a:extLst>
                </p:cNvPr>
                <p:cNvCxnSpPr/>
                <p:nvPr/>
              </p:nvCxnSpPr>
              <p:spPr>
                <a:xfrm flipV="1">
                  <a:off x="2099028" y="2588566"/>
                  <a:ext cx="0" cy="3240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BC57A921-A8C7-458A-8184-BFF0A92817D6}"/>
                    </a:ext>
                  </a:extLst>
                </p:cNvPr>
                <p:cNvCxnSpPr>
                  <a:cxnSpLocks/>
                </p:cNvCxnSpPr>
                <p:nvPr/>
              </p:nvCxnSpPr>
              <p:spPr>
                <a:xfrm flipV="1">
                  <a:off x="2088602" y="2592590"/>
                  <a:ext cx="855036" cy="1"/>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8DF5D3F1-DAAE-4B58-A0C8-52267951485F}"/>
                    </a:ext>
                  </a:extLst>
                </p:cNvPr>
                <p:cNvCxnSpPr/>
                <p:nvPr/>
              </p:nvCxnSpPr>
              <p:spPr>
                <a:xfrm flipV="1">
                  <a:off x="2934740" y="2587939"/>
                  <a:ext cx="0" cy="3240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620E69C5-B5AA-4CDC-B760-E041457F9D03}"/>
                    </a:ext>
                  </a:extLst>
                </p:cNvPr>
                <p:cNvCxnSpPr>
                  <a:cxnSpLocks/>
                </p:cNvCxnSpPr>
                <p:nvPr/>
              </p:nvCxnSpPr>
              <p:spPr>
                <a:xfrm flipV="1">
                  <a:off x="1275961" y="4122146"/>
                  <a:ext cx="855036" cy="1"/>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3AF292F1-F31B-43BD-B450-DF0F2EE0171F}"/>
                    </a:ext>
                  </a:extLst>
                </p:cNvPr>
                <p:cNvCxnSpPr/>
                <p:nvPr/>
              </p:nvCxnSpPr>
              <p:spPr>
                <a:xfrm flipV="1">
                  <a:off x="2111454" y="3798146"/>
                  <a:ext cx="0" cy="3240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CB0B4609-63C2-451C-A8FA-F02BAA51A5BD}"/>
                    </a:ext>
                  </a:extLst>
                </p:cNvPr>
                <p:cNvCxnSpPr>
                  <a:cxnSpLocks/>
                </p:cNvCxnSpPr>
                <p:nvPr/>
              </p:nvCxnSpPr>
              <p:spPr>
                <a:xfrm flipV="1">
                  <a:off x="2088602" y="4122145"/>
                  <a:ext cx="855036" cy="1"/>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03FC13C1-10DC-4F41-A1BF-E4C701BAE5F5}"/>
                    </a:ext>
                  </a:extLst>
                </p:cNvPr>
                <p:cNvCxnSpPr/>
                <p:nvPr/>
              </p:nvCxnSpPr>
              <p:spPr>
                <a:xfrm flipV="1">
                  <a:off x="2924095" y="3798145"/>
                  <a:ext cx="0" cy="3240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8" name="Flecha: a la derecha 27">
                <a:extLst>
                  <a:ext uri="{FF2B5EF4-FFF2-40B4-BE49-F238E27FC236}">
                    <a16:creationId xmlns:a16="http://schemas.microsoft.com/office/drawing/2014/main" id="{88F3AF7D-E53E-410A-9309-716118DEF896}"/>
                  </a:ext>
                </a:extLst>
              </p:cNvPr>
              <p:cNvSpPr/>
              <p:nvPr/>
            </p:nvSpPr>
            <p:spPr>
              <a:xfrm rot="16200000">
                <a:off x="2655013" y="1696199"/>
                <a:ext cx="204233" cy="132467"/>
              </a:xfrm>
              <a:prstGeom prst="rightArrow">
                <a:avLst>
                  <a:gd name="adj1" fmla="val 25337"/>
                  <a:gd name="adj2" fmla="val 59249"/>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8" name="Conector recto de flecha 7">
                <a:extLst>
                  <a:ext uri="{FF2B5EF4-FFF2-40B4-BE49-F238E27FC236}">
                    <a16:creationId xmlns:a16="http://schemas.microsoft.com/office/drawing/2014/main" id="{0AAC7E50-63DD-480B-8A21-553D1B369854}"/>
                  </a:ext>
                </a:extLst>
              </p:cNvPr>
              <p:cNvCxnSpPr/>
              <p:nvPr/>
            </p:nvCxnSpPr>
            <p:spPr>
              <a:xfrm>
                <a:off x="3196479" y="1631476"/>
                <a:ext cx="0" cy="8654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a:extLst>
                  <a:ext uri="{FF2B5EF4-FFF2-40B4-BE49-F238E27FC236}">
                    <a16:creationId xmlns:a16="http://schemas.microsoft.com/office/drawing/2014/main" id="{EE9A3AA6-4FBB-4579-BB0A-716C5EB7D77A}"/>
                  </a:ext>
                </a:extLst>
              </p:cNvPr>
              <p:cNvCxnSpPr/>
              <p:nvPr/>
            </p:nvCxnSpPr>
            <p:spPr>
              <a:xfrm>
                <a:off x="4217559" y="1651511"/>
                <a:ext cx="0" cy="8654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mc:AlternateContent xmlns:mc="http://schemas.openxmlformats.org/markup-compatibility/2006" xmlns:a14="http://schemas.microsoft.com/office/drawing/2010/main">
        <mc:Choice Requires="a14">
          <p:sp>
            <p:nvSpPr>
              <p:cNvPr id="30" name="Rectángulo 29">
                <a:extLst>
                  <a:ext uri="{FF2B5EF4-FFF2-40B4-BE49-F238E27FC236}">
                    <a16:creationId xmlns:a16="http://schemas.microsoft.com/office/drawing/2014/main" id="{C47A2500-F294-42EE-9C8E-A0FD87485F6D}"/>
                  </a:ext>
                </a:extLst>
              </p:cNvPr>
              <p:cNvSpPr/>
              <p:nvPr/>
            </p:nvSpPr>
            <p:spPr>
              <a:xfrm>
                <a:off x="2964272" y="2950564"/>
                <a:ext cx="6019707" cy="40197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𝑍</m:t>
                          </m:r>
                        </m:e>
                        <m:sub>
                          <m:r>
                            <a:rPr lang="es-ES" b="0" i="1" smtClean="0">
                              <a:latin typeface="Cambria Math" panose="02040503050406030204" pitchFamily="18" charset="0"/>
                              <a:ea typeface="Cambria Math" panose="02040503050406030204" pitchFamily="18" charset="0"/>
                            </a:rPr>
                            <m:t>2</m:t>
                          </m:r>
                        </m:sub>
                      </m:sSub>
                      <m:r>
                        <a:rPr lang="es-ES" b="0" i="1" smtClean="0">
                          <a:latin typeface="Cambria Math" panose="02040503050406030204" pitchFamily="18" charset="0"/>
                          <a:ea typeface="Cambria Math" panose="02040503050406030204" pitchFamily="18" charset="0"/>
                        </a:rPr>
                        <m:t>=</m:t>
                      </m:r>
                      <m:sSub>
                        <m:sSubPr>
                          <m:ctrlPr>
                            <a:rPr lang="es-ES" b="0" i="1" smtClean="0">
                              <a:latin typeface="Cambria Math" panose="02040503050406030204" pitchFamily="18" charset="0"/>
                              <a:ea typeface="Cambria Math" panose="02040503050406030204" pitchFamily="18" charset="0"/>
                            </a:rPr>
                          </m:ctrlPr>
                        </m:sSubPr>
                        <m:e>
                          <m:r>
                            <a:rPr lang="es-ES" b="0" i="1" smtClean="0">
                              <a:latin typeface="Cambria Math" panose="02040503050406030204" pitchFamily="18" charset="0"/>
                              <a:ea typeface="Cambria Math" panose="02040503050406030204" pitchFamily="18" charset="0"/>
                            </a:rPr>
                            <m:t>𝑅</m:t>
                          </m:r>
                        </m:e>
                        <m:sub>
                          <m:r>
                            <a:rPr lang="es-ES" b="0" i="1" smtClean="0">
                              <a:latin typeface="Cambria Math" panose="02040503050406030204" pitchFamily="18" charset="0"/>
                              <a:ea typeface="Cambria Math" panose="02040503050406030204" pitchFamily="18" charset="0"/>
                            </a:rPr>
                            <m:t>2</m:t>
                          </m:r>
                        </m:sub>
                      </m:sSub>
                      <m:r>
                        <a:rPr lang="es-ES" b="0" i="1" smtClean="0">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𝑗</m:t>
                      </m:r>
                      <m:r>
                        <a:rPr lang="es-ES" i="1">
                          <a:latin typeface="Cambria Math" panose="02040503050406030204" pitchFamily="18" charset="0"/>
                          <a:ea typeface="Cambria Math" panose="02040503050406030204" pitchFamily="18" charset="0"/>
                        </a:rPr>
                        <m:t>𝜔</m:t>
                      </m:r>
                      <m:r>
                        <a:rPr lang="es-ES" b="0" i="1" smtClean="0">
                          <a:latin typeface="Cambria Math" panose="02040503050406030204" pitchFamily="18" charset="0"/>
                          <a:ea typeface="Cambria Math" panose="02040503050406030204" pitchFamily="18" charset="0"/>
                        </a:rPr>
                        <m:t>𝐿</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2</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𝑗𝑥</m:t>
                      </m:r>
                      <m:r>
                        <a:rPr lang="es-ES" b="0" i="1" smtClean="0">
                          <a:latin typeface="Cambria Math" panose="02040503050406030204" pitchFamily="18" charset="0"/>
                          <a:ea typeface="Cambria Math" panose="02040503050406030204" pitchFamily="18" charset="0"/>
                        </a:rPr>
                        <m:t>8</m:t>
                      </m:r>
                      <m:r>
                        <a:rPr lang="es-ES" b="0" i="1" smtClean="0">
                          <a:latin typeface="Cambria Math" panose="02040503050406030204" pitchFamily="18" charset="0"/>
                          <a:ea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0</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5</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2</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4</m:t>
                      </m:r>
                      <m:r>
                        <a:rPr lang="es-ES" b="0" i="1" smtClean="0">
                          <a:latin typeface="Cambria Math" panose="02040503050406030204" pitchFamily="18" charset="0"/>
                          <a:ea typeface="Cambria Math" panose="02040503050406030204" pitchFamily="18" charset="0"/>
                        </a:rPr>
                        <m:t>𝑗</m:t>
                      </m:r>
                      <m:r>
                        <a:rPr lang="es-ES" b="0" i="1" smtClean="0">
                          <a:latin typeface="Cambria Math" panose="02040503050406030204" pitchFamily="18" charset="0"/>
                          <a:ea typeface="Cambria Math" panose="02040503050406030204" pitchFamily="18" charset="0"/>
                        </a:rPr>
                        <m:t> </m:t>
                      </m:r>
                      <m:r>
                        <m:rPr>
                          <m:sty m:val="p"/>
                        </m:rPr>
                        <a:rPr lang="el-GR" i="1">
                          <a:latin typeface="Cambria Math" panose="02040503050406030204" pitchFamily="18" charset="0"/>
                          <a:ea typeface="Cambria Math" panose="02040503050406030204" pitchFamily="18" charset="0"/>
                        </a:rPr>
                        <m:t>Ω</m:t>
                      </m:r>
                      <m:r>
                        <a:rPr lang="es-ES" b="0" i="1" smtClean="0">
                          <a:latin typeface="Cambria Math" panose="02040503050406030204" pitchFamily="18" charset="0"/>
                          <a:ea typeface="Cambria Math" panose="02040503050406030204" pitchFamily="18" charset="0"/>
                        </a:rPr>
                        <m:t>=</m:t>
                      </m:r>
                      <m:rad>
                        <m:radPr>
                          <m:degHide m:val="on"/>
                          <m:ctrlPr>
                            <a:rPr lang="es-ES" b="0" i="1" smtClean="0">
                              <a:latin typeface="Cambria Math" panose="02040503050406030204" pitchFamily="18" charset="0"/>
                              <a:ea typeface="Cambria Math" panose="02040503050406030204" pitchFamily="18" charset="0"/>
                            </a:rPr>
                          </m:ctrlPr>
                        </m:radPr>
                        <m:deg/>
                        <m:e>
                          <m:r>
                            <a:rPr lang="es-ES" b="0" i="1" smtClean="0">
                              <a:latin typeface="Cambria Math" panose="02040503050406030204" pitchFamily="18" charset="0"/>
                              <a:ea typeface="Cambria Math" panose="02040503050406030204" pitchFamily="18" charset="0"/>
                            </a:rPr>
                            <m:t>20</m:t>
                          </m:r>
                        </m:e>
                      </m:rad>
                      <m:r>
                        <a:rPr lang="es-ES" i="1">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63</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43</m:t>
                      </m:r>
                      <m:r>
                        <a:rPr lang="es-ES" b="0" i="1" smtClean="0">
                          <a:latin typeface="Cambria Math" panose="02040503050406030204" pitchFamily="18" charset="0"/>
                          <a:ea typeface="Cambria Math" panose="02040503050406030204" pitchFamily="18" charset="0"/>
                        </a:rPr>
                        <m:t>º</m:t>
                      </m:r>
                    </m:oMath>
                  </m:oMathPara>
                </a14:m>
                <a:endParaRPr lang="es-ES" dirty="0"/>
              </a:p>
            </p:txBody>
          </p:sp>
        </mc:Choice>
        <mc:Fallback xmlns="">
          <p:sp>
            <p:nvSpPr>
              <p:cNvPr id="30" name="Rectángulo 29">
                <a:extLst>
                  <a:ext uri="{FF2B5EF4-FFF2-40B4-BE49-F238E27FC236}">
                    <a16:creationId xmlns:a16="http://schemas.microsoft.com/office/drawing/2014/main" id="{C47A2500-F294-42EE-9C8E-A0FD87485F6D}"/>
                  </a:ext>
                </a:extLst>
              </p:cNvPr>
              <p:cNvSpPr>
                <a:spLocks noRot="1" noChangeAspect="1" noMove="1" noResize="1" noEditPoints="1" noAdjustHandles="1" noChangeArrowheads="1" noChangeShapeType="1" noTextEdit="1"/>
              </p:cNvSpPr>
              <p:nvPr/>
            </p:nvSpPr>
            <p:spPr>
              <a:xfrm>
                <a:off x="2964272" y="2950564"/>
                <a:ext cx="6019707" cy="401970"/>
              </a:xfrm>
              <a:prstGeom prst="rect">
                <a:avLst/>
              </a:prstGeom>
              <a:blipFill>
                <a:blip r:embed="rId7"/>
                <a:stretch>
                  <a:fillRect b="-1515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1" name="Rectángulo 30">
                <a:extLst>
                  <a:ext uri="{FF2B5EF4-FFF2-40B4-BE49-F238E27FC236}">
                    <a16:creationId xmlns:a16="http://schemas.microsoft.com/office/drawing/2014/main" id="{EC170A4C-BF57-4F62-8960-B11F974BDBD4}"/>
                  </a:ext>
                </a:extLst>
              </p:cNvPr>
              <p:cNvSpPr/>
              <p:nvPr/>
            </p:nvSpPr>
            <p:spPr>
              <a:xfrm>
                <a:off x="306509" y="3347491"/>
                <a:ext cx="6621428" cy="6646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ar-AE" i="1" smtClean="0">
                              <a:latin typeface="Cambria Math" panose="02040503050406030204" pitchFamily="18" charset="0"/>
                            </a:rPr>
                          </m:ctrlPr>
                        </m:sSubPr>
                        <m:e>
                          <m:r>
                            <a:rPr lang="ar-AE">
                              <a:latin typeface="Cambria Math" panose="02040503050406030204" pitchFamily="18" charset="0"/>
                            </a:rPr>
                            <m:t>𝐼</m:t>
                          </m:r>
                        </m:e>
                        <m:sub>
                          <m:r>
                            <a:rPr lang="es-ES">
                              <a:latin typeface="Cambria Math" panose="02040503050406030204" pitchFamily="18" charset="0"/>
                            </a:rPr>
                            <m:t>2</m:t>
                          </m:r>
                        </m:sub>
                      </m:sSub>
                      <m:r>
                        <a:rPr lang="ar-AE">
                          <a:latin typeface="Cambria Math" panose="02040503050406030204" pitchFamily="18" charset="0"/>
                        </a:rPr>
                        <m:t>=</m:t>
                      </m:r>
                      <m:r>
                        <a:rPr lang="es-ES" b="0" i="0" smtClean="0">
                          <a:latin typeface="Cambria Math" panose="02040503050406030204" pitchFamily="18" charset="0"/>
                        </a:rPr>
                        <m:t>10</m:t>
                      </m:r>
                      <m:r>
                        <a:rPr lang="es-ES" i="1">
                          <a:latin typeface="Cambria Math" panose="02040503050406030204" pitchFamily="18" charset="0"/>
                          <a:ea typeface="Cambria Math" panose="02040503050406030204" pitchFamily="18" charset="0"/>
                        </a:rPr>
                        <m:t>∠</m:t>
                      </m:r>
                      <m:r>
                        <a:rPr lang="es-ES" b="0" i="0" smtClean="0">
                          <a:latin typeface="Cambria Math" panose="02040503050406030204" pitchFamily="18" charset="0"/>
                          <a:ea typeface="Cambria Math" panose="02040503050406030204" pitchFamily="18" charset="0"/>
                        </a:rPr>
                        <m:t>0</m:t>
                      </m:r>
                      <m:r>
                        <a:rPr lang="ar-AE">
                          <a:latin typeface="Cambria Math" panose="02040503050406030204" pitchFamily="18" charset="0"/>
                        </a:rPr>
                        <m:t>·</m:t>
                      </m:r>
                      <m:f>
                        <m:fPr>
                          <m:ctrlPr>
                            <a:rPr lang="ar-AE" i="1">
                              <a:latin typeface="Cambria Math" panose="02040503050406030204" pitchFamily="18" charset="0"/>
                            </a:rPr>
                          </m:ctrlPr>
                        </m:fPr>
                        <m:num>
                          <m:r>
                            <a:rPr lang="es-ES" b="0" i="1" smtClean="0">
                              <a:latin typeface="Cambria Math" panose="02040503050406030204" pitchFamily="18" charset="0"/>
                            </a:rPr>
                            <m:t>1</m:t>
                          </m:r>
                          <m:r>
                            <a:rPr lang="es-ES" i="1">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0</m:t>
                          </m:r>
                        </m:num>
                        <m:den>
                          <m:r>
                            <a:rPr lang="es-ES" b="0" i="1" smtClean="0">
                              <a:latin typeface="Cambria Math" panose="02040503050406030204" pitchFamily="18" charset="0"/>
                            </a:rPr>
                            <m:t>1</m:t>
                          </m:r>
                          <m:r>
                            <a:rPr lang="es-ES" b="0" i="1" smtClean="0">
                              <a:latin typeface="Cambria Math" panose="02040503050406030204" pitchFamily="18" charset="0"/>
                            </a:rPr>
                            <m:t>+</m:t>
                          </m:r>
                          <m:r>
                            <a:rPr lang="es-ES" b="0" i="1" smtClean="0">
                              <a:latin typeface="Cambria Math" panose="02040503050406030204" pitchFamily="18" charset="0"/>
                            </a:rPr>
                            <m:t>2</m:t>
                          </m:r>
                          <m:r>
                            <a:rPr lang="es-ES" b="0" i="1" smtClean="0">
                              <a:latin typeface="Cambria Math" panose="02040503050406030204" pitchFamily="18" charset="0"/>
                            </a:rPr>
                            <m:t>+</m:t>
                          </m:r>
                          <m:r>
                            <a:rPr lang="es-ES" b="0" i="1" smtClean="0">
                              <a:latin typeface="Cambria Math" panose="02040503050406030204" pitchFamily="18" charset="0"/>
                            </a:rPr>
                            <m:t>4</m:t>
                          </m:r>
                          <m:r>
                            <a:rPr lang="es-ES" b="0" i="1" smtClean="0">
                              <a:latin typeface="Cambria Math" panose="02040503050406030204" pitchFamily="18" charset="0"/>
                            </a:rPr>
                            <m:t>𝑗</m:t>
                          </m:r>
                        </m:den>
                      </m:f>
                      <m:r>
                        <a:rPr lang="es-ES" b="0" i="1" smtClean="0">
                          <a:latin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10</m:t>
                          </m:r>
                          <m:r>
                            <a:rPr lang="es-ES" i="1">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0</m:t>
                          </m:r>
                        </m:num>
                        <m:den>
                          <m:r>
                            <a:rPr lang="es-ES" b="0" i="1" smtClean="0">
                              <a:latin typeface="Cambria Math" panose="02040503050406030204" pitchFamily="18" charset="0"/>
                              <a:ea typeface="Cambria Math" panose="02040503050406030204" pitchFamily="18" charset="0"/>
                            </a:rPr>
                            <m:t>3</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4</m:t>
                          </m:r>
                          <m:r>
                            <a:rPr lang="es-ES" b="0" i="1" smtClean="0">
                              <a:latin typeface="Cambria Math" panose="02040503050406030204" pitchFamily="18" charset="0"/>
                              <a:ea typeface="Cambria Math" panose="02040503050406030204" pitchFamily="18" charset="0"/>
                            </a:rPr>
                            <m:t>𝑗</m:t>
                          </m:r>
                        </m:den>
                      </m:f>
                      <m:r>
                        <a:rPr lang="es-ES" b="0" i="1" smtClean="0">
                          <a:latin typeface="Cambria Math" panose="02040503050406030204" pitchFamily="18" charset="0"/>
                          <a:ea typeface="Cambria Math" panose="02040503050406030204" pitchFamily="18" charset="0"/>
                        </a:rPr>
                        <m:t>=</m:t>
                      </m:r>
                      <m:f>
                        <m:fPr>
                          <m:ctrlPr>
                            <a:rPr lang="es-ES" i="1">
                              <a:latin typeface="Cambria Math" panose="02040503050406030204" pitchFamily="18" charset="0"/>
                              <a:ea typeface="Cambria Math" panose="02040503050406030204" pitchFamily="18" charset="0"/>
                            </a:rPr>
                          </m:ctrlPr>
                        </m:fPr>
                        <m:num>
                          <m:r>
                            <a:rPr lang="es-ES" i="1">
                              <a:latin typeface="Cambria Math" panose="02040503050406030204" pitchFamily="18" charset="0"/>
                              <a:ea typeface="Cambria Math" panose="02040503050406030204" pitchFamily="18" charset="0"/>
                            </a:rPr>
                            <m:t>10</m:t>
                          </m:r>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0</m:t>
                          </m:r>
                        </m:num>
                        <m:den>
                          <m:rad>
                            <m:radPr>
                              <m:degHide m:val="on"/>
                              <m:ctrlPr>
                                <a:rPr lang="es-ES" i="1" smtClean="0">
                                  <a:latin typeface="Cambria Math" panose="02040503050406030204" pitchFamily="18" charset="0"/>
                                  <a:ea typeface="Cambria Math" panose="02040503050406030204" pitchFamily="18" charset="0"/>
                                </a:rPr>
                              </m:ctrlPr>
                            </m:radPr>
                            <m:deg/>
                            <m:e>
                              <m:r>
                                <a:rPr lang="es-ES" b="0" i="1" smtClean="0">
                                  <a:latin typeface="Cambria Math" panose="02040503050406030204" pitchFamily="18" charset="0"/>
                                  <a:ea typeface="Cambria Math" panose="02040503050406030204" pitchFamily="18" charset="0"/>
                                </a:rPr>
                                <m:t>25</m:t>
                              </m:r>
                            </m:e>
                          </m:rad>
                          <m:r>
                            <a:rPr lang="es-ES" i="1">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53</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13</m:t>
                          </m:r>
                          <m:r>
                            <a:rPr lang="es-ES" b="0" i="1" smtClean="0">
                              <a:latin typeface="Cambria Math" panose="02040503050406030204" pitchFamily="18" charset="0"/>
                              <a:ea typeface="Cambria Math" panose="02040503050406030204" pitchFamily="18" charset="0"/>
                            </a:rPr>
                            <m:t>º</m:t>
                          </m:r>
                        </m:den>
                      </m:f>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2</m:t>
                      </m:r>
                      <m:r>
                        <a:rPr lang="es-ES" i="1">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53</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13</m:t>
                      </m:r>
                      <m:r>
                        <a:rPr lang="es-ES" b="0" i="1" smtClean="0">
                          <a:latin typeface="Cambria Math" panose="02040503050406030204" pitchFamily="18" charset="0"/>
                          <a:ea typeface="Cambria Math" panose="02040503050406030204" pitchFamily="18" charset="0"/>
                        </a:rPr>
                        <m:t>º </m:t>
                      </m:r>
                      <m:r>
                        <a:rPr lang="es-ES" b="0" i="1" smtClean="0">
                          <a:latin typeface="Cambria Math" panose="02040503050406030204" pitchFamily="18" charset="0"/>
                          <a:ea typeface="Cambria Math" panose="02040503050406030204" pitchFamily="18" charset="0"/>
                        </a:rPr>
                        <m:t>𝐴</m:t>
                      </m:r>
                    </m:oMath>
                  </m:oMathPara>
                </a14:m>
                <a:endParaRPr lang="es-ES" dirty="0"/>
              </a:p>
            </p:txBody>
          </p:sp>
        </mc:Choice>
        <mc:Fallback xmlns="">
          <p:sp>
            <p:nvSpPr>
              <p:cNvPr id="31" name="Rectángulo 30">
                <a:extLst>
                  <a:ext uri="{FF2B5EF4-FFF2-40B4-BE49-F238E27FC236}">
                    <a16:creationId xmlns:a16="http://schemas.microsoft.com/office/drawing/2014/main" id="{EC170A4C-BF57-4F62-8960-B11F974BDBD4}"/>
                  </a:ext>
                </a:extLst>
              </p:cNvPr>
              <p:cNvSpPr>
                <a:spLocks noRot="1" noChangeAspect="1" noMove="1" noResize="1" noEditPoints="1" noAdjustHandles="1" noChangeArrowheads="1" noChangeShapeType="1" noTextEdit="1"/>
              </p:cNvSpPr>
              <p:nvPr/>
            </p:nvSpPr>
            <p:spPr>
              <a:xfrm>
                <a:off x="306509" y="3347491"/>
                <a:ext cx="6621428" cy="664606"/>
              </a:xfrm>
              <a:prstGeom prst="rect">
                <a:avLst/>
              </a:prstGeom>
              <a:blipFill>
                <a:blip r:embed="rId8"/>
                <a:stretch>
                  <a:fillRect/>
                </a:stretch>
              </a:blipFill>
            </p:spPr>
            <p:txBody>
              <a:bodyPr/>
              <a:lstStyle/>
              <a:p>
                <a:r>
                  <a:rPr lang="es-ES">
                    <a:noFill/>
                  </a:rPr>
                  <a:t> </a:t>
                </a:r>
              </a:p>
            </p:txBody>
          </p:sp>
        </mc:Fallback>
      </mc:AlternateContent>
      <p:sp>
        <p:nvSpPr>
          <p:cNvPr id="34" name="Marcador de número de diapositiva 1">
            <a:extLst>
              <a:ext uri="{FF2B5EF4-FFF2-40B4-BE49-F238E27FC236}">
                <a16:creationId xmlns:a16="http://schemas.microsoft.com/office/drawing/2014/main" id="{EA317DC4-20FB-476F-9922-28F62609E297}"/>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53</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66080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6" grpId="0"/>
      <p:bldP spid="30" grpId="0"/>
      <p:bldP spid="3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C5B28AE-E671-4D2B-8C99-33EE6AA0CBE0}"/>
              </a:ext>
            </a:extLst>
          </p:cNvPr>
          <p:cNvSpPr/>
          <p:nvPr/>
        </p:nvSpPr>
        <p:spPr>
          <a:xfrm>
            <a:off x="96472" y="806116"/>
            <a:ext cx="8951056" cy="523220"/>
          </a:xfrm>
          <a:prstGeom prst="rect">
            <a:avLst/>
          </a:prstGeom>
        </p:spPr>
        <p:txBody>
          <a:bodyPr wrap="square">
            <a:spAutoFit/>
          </a:bodyPr>
          <a:lstStyle/>
          <a:p>
            <a:pPr algn="just"/>
            <a:r>
              <a:rPr lang="es-ES" sz="1400" b="1" dirty="0"/>
              <a:t>Problema 9. </a:t>
            </a:r>
            <a:r>
              <a:rPr lang="es-ES" sz="1400" dirty="0"/>
              <a:t>Hallad i(t) (corriente que genera V1) en el circuito inferior, sabiendo que R1=0,5 </a:t>
            </a:r>
            <a:r>
              <a:rPr lang="el-GR" sz="1400" dirty="0"/>
              <a:t>Ω, </a:t>
            </a:r>
            <a:r>
              <a:rPr lang="es-ES" sz="1400" dirty="0"/>
              <a:t>C1 =1 F, L =1 H, C2=0,5F, R2 =3</a:t>
            </a:r>
            <a:r>
              <a:rPr lang="el-GR" sz="1400" dirty="0"/>
              <a:t>Ω, </a:t>
            </a:r>
            <a:r>
              <a:rPr lang="es-ES" sz="1400" dirty="0"/>
              <a:t>R3 =2</a:t>
            </a:r>
            <a:r>
              <a:rPr lang="el-GR" sz="1400" dirty="0"/>
              <a:t>Ω </a:t>
            </a:r>
            <a:r>
              <a:rPr lang="es-ES" sz="1400" dirty="0"/>
              <a:t>y V=12cos(t+14)</a:t>
            </a:r>
          </a:p>
        </p:txBody>
      </p:sp>
      <mc:AlternateContent xmlns:mc="http://schemas.openxmlformats.org/markup-compatibility/2006" xmlns:a14="http://schemas.microsoft.com/office/drawing/2010/main">
        <mc:Choice Requires="a14">
          <p:sp>
            <p:nvSpPr>
              <p:cNvPr id="11" name="Rectángulo 10">
                <a:extLst>
                  <a:ext uri="{FF2B5EF4-FFF2-40B4-BE49-F238E27FC236}">
                    <a16:creationId xmlns:a16="http://schemas.microsoft.com/office/drawing/2014/main" id="{3D50F3B8-209E-4629-BA54-F90D8D4C331A}"/>
                  </a:ext>
                </a:extLst>
              </p:cNvPr>
              <p:cNvSpPr/>
              <p:nvPr/>
            </p:nvSpPr>
            <p:spPr>
              <a:xfrm>
                <a:off x="3550660" y="1656398"/>
                <a:ext cx="4299357" cy="3385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1600" b="0" i="1" dirty="0" smtClean="0">
                              <a:latin typeface="Cambria Math" panose="02040503050406030204" pitchFamily="18" charset="0"/>
                            </a:rPr>
                          </m:ctrlPr>
                        </m:sSubPr>
                        <m:e>
                          <m:r>
                            <a:rPr lang="es-ES" sz="1600" i="1" dirty="0" smtClean="0">
                              <a:latin typeface="Cambria Math" panose="02040503050406030204" pitchFamily="18" charset="0"/>
                            </a:rPr>
                            <m:t>𝑍</m:t>
                          </m:r>
                        </m:e>
                        <m:sub>
                          <m:r>
                            <a:rPr lang="es-ES" sz="1600" i="1" dirty="0" smtClean="0">
                              <a:latin typeface="Cambria Math" panose="02040503050406030204" pitchFamily="18" charset="0"/>
                            </a:rPr>
                            <m:t>1</m:t>
                          </m:r>
                        </m:sub>
                      </m:sSub>
                      <m:r>
                        <a:rPr lang="es-ES" sz="1600" i="1" dirty="0" smtClean="0">
                          <a:latin typeface="Cambria Math" panose="02040503050406030204" pitchFamily="18" charset="0"/>
                        </a:rPr>
                        <m:t>=</m:t>
                      </m:r>
                      <m:sSub>
                        <m:sSubPr>
                          <m:ctrlPr>
                            <a:rPr lang="es-ES" sz="1600" b="0" i="1" dirty="0" smtClean="0">
                              <a:latin typeface="Cambria Math" panose="02040503050406030204" pitchFamily="18" charset="0"/>
                            </a:rPr>
                          </m:ctrlPr>
                        </m:sSubPr>
                        <m:e>
                          <m:r>
                            <a:rPr lang="es-ES" sz="1600" i="1" dirty="0" smtClean="0">
                              <a:latin typeface="Cambria Math" panose="02040503050406030204" pitchFamily="18" charset="0"/>
                            </a:rPr>
                            <m:t>𝑍</m:t>
                          </m:r>
                        </m:e>
                        <m:sub>
                          <m:r>
                            <a:rPr lang="es-ES" sz="1600" i="1" dirty="0" smtClean="0">
                              <a:latin typeface="Cambria Math" panose="02040503050406030204" pitchFamily="18" charset="0"/>
                            </a:rPr>
                            <m:t>𝑅</m:t>
                          </m:r>
                          <m:r>
                            <a:rPr lang="es-ES" sz="1600" i="1" dirty="0" smtClean="0">
                              <a:latin typeface="Cambria Math" panose="02040503050406030204" pitchFamily="18" charset="0"/>
                            </a:rPr>
                            <m:t>3</m:t>
                          </m:r>
                        </m:sub>
                      </m:sSub>
                      <m:r>
                        <a:rPr lang="es-ES" sz="1600" b="0" i="1" dirty="0" smtClean="0">
                          <a:latin typeface="Cambria Math" panose="02040503050406030204" pitchFamily="18" charset="0"/>
                        </a:rPr>
                        <m:t>+</m:t>
                      </m:r>
                      <m:sSub>
                        <m:sSubPr>
                          <m:ctrlPr>
                            <a:rPr lang="es-ES" sz="1600" b="0" i="1" dirty="0" smtClean="0">
                              <a:latin typeface="Cambria Math" panose="02040503050406030204" pitchFamily="18" charset="0"/>
                            </a:rPr>
                          </m:ctrlPr>
                        </m:sSubPr>
                        <m:e>
                          <m:r>
                            <m:rPr>
                              <m:sty m:val="p"/>
                            </m:rPr>
                            <a:rPr lang="es-ES" sz="1600" i="1" dirty="0" smtClean="0">
                              <a:latin typeface="Cambria Math" panose="02040503050406030204" pitchFamily="18" charset="0"/>
                            </a:rPr>
                            <m:t>Z</m:t>
                          </m:r>
                        </m:e>
                        <m:sub>
                          <m:r>
                            <m:rPr>
                              <m:sty m:val="p"/>
                            </m:rPr>
                            <a:rPr lang="es-ES" sz="1600" i="1" dirty="0" smtClean="0">
                              <a:latin typeface="Cambria Math" panose="02040503050406030204" pitchFamily="18" charset="0"/>
                            </a:rPr>
                            <m:t>C</m:t>
                          </m:r>
                          <m:r>
                            <a:rPr lang="es-ES" sz="1600" i="1" dirty="0" smtClean="0">
                              <a:latin typeface="Cambria Math" panose="02040503050406030204" pitchFamily="18" charset="0"/>
                            </a:rPr>
                            <m:t>2</m:t>
                          </m:r>
                        </m:sub>
                      </m:sSub>
                    </m:oMath>
                  </m:oMathPara>
                </a14:m>
                <a:endParaRPr lang="es-ES" sz="1600" dirty="0"/>
              </a:p>
            </p:txBody>
          </p:sp>
        </mc:Choice>
        <mc:Fallback xmlns="">
          <p:sp>
            <p:nvSpPr>
              <p:cNvPr id="11" name="Rectángulo 10">
                <a:extLst>
                  <a:ext uri="{FF2B5EF4-FFF2-40B4-BE49-F238E27FC236}">
                    <a16:creationId xmlns:a16="http://schemas.microsoft.com/office/drawing/2014/main" id="{3D50F3B8-209E-4629-BA54-F90D8D4C331A}"/>
                  </a:ext>
                </a:extLst>
              </p:cNvPr>
              <p:cNvSpPr>
                <a:spLocks noRot="1" noChangeAspect="1" noMove="1" noResize="1" noEditPoints="1" noAdjustHandles="1" noChangeArrowheads="1" noChangeShapeType="1" noTextEdit="1"/>
              </p:cNvSpPr>
              <p:nvPr/>
            </p:nvSpPr>
            <p:spPr>
              <a:xfrm>
                <a:off x="3550660" y="1656398"/>
                <a:ext cx="4299357" cy="338554"/>
              </a:xfrm>
              <a:prstGeom prst="rect">
                <a:avLst/>
              </a:prstGeom>
              <a:blipFill>
                <a:blip r:embed="rId2"/>
                <a:stretch>
                  <a:fillRect/>
                </a:stretch>
              </a:blipFill>
            </p:spPr>
            <p:txBody>
              <a:bodyPr/>
              <a:lstStyle/>
              <a:p>
                <a:r>
                  <a:rPr lang="es-ES">
                    <a:noFill/>
                  </a:rPr>
                  <a:t> </a:t>
                </a:r>
              </a:p>
            </p:txBody>
          </p:sp>
        </mc:Fallback>
      </mc:AlternateContent>
      <p:pic>
        <p:nvPicPr>
          <p:cNvPr id="35" name="Imagen 34">
            <a:extLst>
              <a:ext uri="{FF2B5EF4-FFF2-40B4-BE49-F238E27FC236}">
                <a16:creationId xmlns:a16="http://schemas.microsoft.com/office/drawing/2014/main" id="{0C5887B9-A50D-4664-9BCE-C66CBF75565C}"/>
              </a:ext>
            </a:extLst>
          </p:cNvPr>
          <p:cNvPicPr>
            <a:picLocks noChangeAspect="1"/>
          </p:cNvPicPr>
          <p:nvPr/>
        </p:nvPicPr>
        <p:blipFill rotWithShape="1">
          <a:blip r:embed="rId3"/>
          <a:srcRect b="29032"/>
          <a:stretch/>
        </p:blipFill>
        <p:spPr>
          <a:xfrm>
            <a:off x="380338" y="4725474"/>
            <a:ext cx="3565452" cy="1238711"/>
          </a:xfrm>
          <a:prstGeom prst="rect">
            <a:avLst/>
          </a:prstGeom>
        </p:spPr>
      </p:pic>
      <p:sp>
        <p:nvSpPr>
          <p:cNvPr id="36" name="Rectángulo 35">
            <a:extLst>
              <a:ext uri="{FF2B5EF4-FFF2-40B4-BE49-F238E27FC236}">
                <a16:creationId xmlns:a16="http://schemas.microsoft.com/office/drawing/2014/main" id="{3374EA0B-6259-40A7-8D68-8609E9A71640}"/>
              </a:ext>
            </a:extLst>
          </p:cNvPr>
          <p:cNvSpPr/>
          <p:nvPr/>
        </p:nvSpPr>
        <p:spPr>
          <a:xfrm>
            <a:off x="3288098" y="1403158"/>
            <a:ext cx="4572000" cy="307777"/>
          </a:xfrm>
          <a:prstGeom prst="rect">
            <a:avLst/>
          </a:prstGeom>
        </p:spPr>
        <p:txBody>
          <a:bodyPr>
            <a:spAutoFit/>
          </a:bodyPr>
          <a:lstStyle/>
          <a:p>
            <a:r>
              <a:rPr lang="es-ES" sz="1400" dirty="0"/>
              <a:t>Asociamos las impedancias de derecha </a:t>
            </a:r>
            <a:r>
              <a:rPr lang="es-ES" sz="1400" dirty="0">
                <a:sym typeface="Wingdings" panose="05000000000000000000" pitchFamily="2" charset="2"/>
              </a:rPr>
              <a:t> izquierda</a:t>
            </a:r>
            <a:r>
              <a:rPr lang="es-ES" sz="1400" dirty="0"/>
              <a:t> </a:t>
            </a:r>
          </a:p>
        </p:txBody>
      </p:sp>
      <p:grpSp>
        <p:nvGrpSpPr>
          <p:cNvPr id="74" name="Grupo 73">
            <a:extLst>
              <a:ext uri="{FF2B5EF4-FFF2-40B4-BE49-F238E27FC236}">
                <a16:creationId xmlns:a16="http://schemas.microsoft.com/office/drawing/2014/main" id="{8F548659-37B5-4B90-9290-F8E090AC92F0}"/>
              </a:ext>
            </a:extLst>
          </p:cNvPr>
          <p:cNvGrpSpPr/>
          <p:nvPr/>
        </p:nvGrpSpPr>
        <p:grpSpPr>
          <a:xfrm>
            <a:off x="192533" y="1386035"/>
            <a:ext cx="3095565" cy="1390623"/>
            <a:chOff x="5652111" y="380134"/>
            <a:chExt cx="3941061" cy="1770446"/>
          </a:xfrm>
        </p:grpSpPr>
        <p:pic>
          <p:nvPicPr>
            <p:cNvPr id="76" name="Imagen 75">
              <a:extLst>
                <a:ext uri="{FF2B5EF4-FFF2-40B4-BE49-F238E27FC236}">
                  <a16:creationId xmlns:a16="http://schemas.microsoft.com/office/drawing/2014/main" id="{59205ABB-747F-464B-B3D9-6166806FE9F4}"/>
                </a:ext>
              </a:extLst>
            </p:cNvPr>
            <p:cNvPicPr>
              <a:picLocks noChangeAspect="1"/>
            </p:cNvPicPr>
            <p:nvPr/>
          </p:nvPicPr>
          <p:blipFill>
            <a:blip r:embed="rId4"/>
            <a:stretch>
              <a:fillRect/>
            </a:stretch>
          </p:blipFill>
          <p:spPr>
            <a:xfrm>
              <a:off x="5652111" y="380134"/>
              <a:ext cx="3941061" cy="1770446"/>
            </a:xfrm>
            <a:prstGeom prst="rect">
              <a:avLst/>
            </a:prstGeom>
          </p:spPr>
        </p:pic>
        <p:sp>
          <p:nvSpPr>
            <p:cNvPr id="77" name="Rectángulo 76">
              <a:extLst>
                <a:ext uri="{FF2B5EF4-FFF2-40B4-BE49-F238E27FC236}">
                  <a16:creationId xmlns:a16="http://schemas.microsoft.com/office/drawing/2014/main" id="{D884FABC-63A9-4785-BFA7-D91FE14CA32D}"/>
                </a:ext>
              </a:extLst>
            </p:cNvPr>
            <p:cNvSpPr/>
            <p:nvPr/>
          </p:nvSpPr>
          <p:spPr>
            <a:xfrm>
              <a:off x="8445500" y="438150"/>
              <a:ext cx="522905" cy="5585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78" name="Conector recto 77">
              <a:extLst>
                <a:ext uri="{FF2B5EF4-FFF2-40B4-BE49-F238E27FC236}">
                  <a16:creationId xmlns:a16="http://schemas.microsoft.com/office/drawing/2014/main" id="{99DAF90D-3980-4803-BDA2-3BFF0EDDA3D2}"/>
                </a:ext>
              </a:extLst>
            </p:cNvPr>
            <p:cNvCxnSpPr/>
            <p:nvPr/>
          </p:nvCxnSpPr>
          <p:spPr>
            <a:xfrm>
              <a:off x="8299450" y="808039"/>
              <a:ext cx="80645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93" name="Rectángulo 92">
                <a:extLst>
                  <a:ext uri="{FF2B5EF4-FFF2-40B4-BE49-F238E27FC236}">
                    <a16:creationId xmlns:a16="http://schemas.microsoft.com/office/drawing/2014/main" id="{B633ABCE-D50E-4402-A644-66626A4E7651}"/>
                  </a:ext>
                </a:extLst>
              </p:cNvPr>
              <p:cNvSpPr/>
              <p:nvPr/>
            </p:nvSpPr>
            <p:spPr>
              <a:xfrm>
                <a:off x="3432471" y="1946820"/>
                <a:ext cx="4572000" cy="369332"/>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s-ES" i="1" dirty="0">
                              <a:latin typeface="Cambria Math" panose="02040503050406030204" pitchFamily="18" charset="0"/>
                            </a:rPr>
                          </m:ctrlPr>
                        </m:sSubPr>
                        <m:e>
                          <m:r>
                            <a:rPr lang="es-ES" i="1" dirty="0">
                              <a:latin typeface="Cambria Math" panose="02040503050406030204" pitchFamily="18" charset="0"/>
                            </a:rPr>
                            <m:t>𝑍</m:t>
                          </m:r>
                        </m:e>
                        <m:sub>
                          <m:r>
                            <a:rPr lang="es-ES" i="1" dirty="0">
                              <a:latin typeface="Cambria Math" panose="02040503050406030204" pitchFamily="18" charset="0"/>
                            </a:rPr>
                            <m:t>2</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𝑍</m:t>
                          </m:r>
                        </m:e>
                        <m:sub>
                          <m:r>
                            <a:rPr lang="es-ES" i="1" dirty="0">
                              <a:latin typeface="Cambria Math" panose="02040503050406030204" pitchFamily="18" charset="0"/>
                            </a:rPr>
                            <m:t>1</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m:rPr>
                              <m:sty m:val="p"/>
                            </m:rPr>
                            <a:rPr lang="es-ES" i="1" dirty="0">
                              <a:latin typeface="Cambria Math" panose="02040503050406030204" pitchFamily="18" charset="0"/>
                            </a:rPr>
                            <m:t>Z</m:t>
                          </m:r>
                        </m:e>
                        <m:sub>
                          <m:r>
                            <m:rPr>
                              <m:sty m:val="p"/>
                            </m:rPr>
                            <a:rPr lang="es-ES" i="1" dirty="0">
                              <a:latin typeface="Cambria Math" panose="02040503050406030204" pitchFamily="18" charset="0"/>
                            </a:rPr>
                            <m:t>R</m:t>
                          </m:r>
                          <m:r>
                            <a:rPr lang="es-ES" i="1" dirty="0">
                              <a:latin typeface="Cambria Math" panose="02040503050406030204" pitchFamily="18" charset="0"/>
                            </a:rPr>
                            <m:t>2</m:t>
                          </m:r>
                        </m:sub>
                      </m:sSub>
                    </m:oMath>
                  </m:oMathPara>
                </a14:m>
                <a:endParaRPr lang="es-ES" dirty="0"/>
              </a:p>
            </p:txBody>
          </p:sp>
        </mc:Choice>
        <mc:Fallback xmlns="">
          <p:sp>
            <p:nvSpPr>
              <p:cNvPr id="93" name="Rectángulo 92">
                <a:extLst>
                  <a:ext uri="{FF2B5EF4-FFF2-40B4-BE49-F238E27FC236}">
                    <a16:creationId xmlns:a16="http://schemas.microsoft.com/office/drawing/2014/main" id="{B633ABCE-D50E-4402-A644-66626A4E7651}"/>
                  </a:ext>
                </a:extLst>
              </p:cNvPr>
              <p:cNvSpPr>
                <a:spLocks noRot="1" noChangeAspect="1" noMove="1" noResize="1" noEditPoints="1" noAdjustHandles="1" noChangeArrowheads="1" noChangeShapeType="1" noTextEdit="1"/>
              </p:cNvSpPr>
              <p:nvPr/>
            </p:nvSpPr>
            <p:spPr>
              <a:xfrm>
                <a:off x="3432471" y="1946820"/>
                <a:ext cx="4572000" cy="369332"/>
              </a:xfrm>
              <a:prstGeom prst="rect">
                <a:avLst/>
              </a:prstGeom>
              <a:blipFill>
                <a:blip r:embed="rId5"/>
                <a:stretch>
                  <a:fillRect b="-14754"/>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4" name="Rectángulo 93">
                <a:extLst>
                  <a:ext uri="{FF2B5EF4-FFF2-40B4-BE49-F238E27FC236}">
                    <a16:creationId xmlns:a16="http://schemas.microsoft.com/office/drawing/2014/main" id="{C89DEA33-5415-4660-B458-3BC348560296}"/>
                  </a:ext>
                </a:extLst>
              </p:cNvPr>
              <p:cNvSpPr/>
              <p:nvPr/>
            </p:nvSpPr>
            <p:spPr>
              <a:xfrm>
                <a:off x="3398667" y="2253140"/>
                <a:ext cx="4572000" cy="369332"/>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s-ES" i="1" dirty="0">
                              <a:latin typeface="Cambria Math" panose="02040503050406030204" pitchFamily="18" charset="0"/>
                            </a:rPr>
                          </m:ctrlPr>
                        </m:sSubPr>
                        <m:e>
                          <m:r>
                            <a:rPr lang="es-ES" i="1" dirty="0">
                              <a:latin typeface="Cambria Math" panose="02040503050406030204" pitchFamily="18" charset="0"/>
                            </a:rPr>
                            <m:t>𝑍</m:t>
                          </m:r>
                        </m:e>
                        <m:sub>
                          <m:r>
                            <a:rPr lang="es-ES" i="1" dirty="0">
                              <a:latin typeface="Cambria Math" panose="02040503050406030204" pitchFamily="18" charset="0"/>
                            </a:rPr>
                            <m:t>3</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𝑍</m:t>
                          </m:r>
                        </m:e>
                        <m:sub>
                          <m:r>
                            <a:rPr lang="es-ES" i="1" dirty="0">
                              <a:latin typeface="Cambria Math" panose="02040503050406030204" pitchFamily="18" charset="0"/>
                            </a:rPr>
                            <m:t>2</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𝑍</m:t>
                          </m:r>
                        </m:e>
                        <m:sub>
                          <m:r>
                            <a:rPr lang="es-ES" i="1" dirty="0">
                              <a:latin typeface="Cambria Math" panose="02040503050406030204" pitchFamily="18" charset="0"/>
                            </a:rPr>
                            <m:t>𝐿</m:t>
                          </m:r>
                        </m:sub>
                      </m:sSub>
                    </m:oMath>
                  </m:oMathPara>
                </a14:m>
                <a:endParaRPr lang="es-ES" dirty="0"/>
              </a:p>
            </p:txBody>
          </p:sp>
        </mc:Choice>
        <mc:Fallback xmlns="">
          <p:sp>
            <p:nvSpPr>
              <p:cNvPr id="94" name="Rectángulo 93">
                <a:extLst>
                  <a:ext uri="{FF2B5EF4-FFF2-40B4-BE49-F238E27FC236}">
                    <a16:creationId xmlns:a16="http://schemas.microsoft.com/office/drawing/2014/main" id="{C89DEA33-5415-4660-B458-3BC348560296}"/>
                  </a:ext>
                </a:extLst>
              </p:cNvPr>
              <p:cNvSpPr>
                <a:spLocks noRot="1" noChangeAspect="1" noMove="1" noResize="1" noEditPoints="1" noAdjustHandles="1" noChangeArrowheads="1" noChangeShapeType="1" noTextEdit="1"/>
              </p:cNvSpPr>
              <p:nvPr/>
            </p:nvSpPr>
            <p:spPr>
              <a:xfrm>
                <a:off x="3398667" y="2253140"/>
                <a:ext cx="4572000" cy="369332"/>
              </a:xfrm>
              <a:prstGeom prst="rect">
                <a:avLst/>
              </a:prstGeom>
              <a:blipFill>
                <a:blip r:embed="rId6"/>
                <a:stretch>
                  <a:fillRect b="-166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5" name="Rectángulo 94">
                <a:extLst>
                  <a:ext uri="{FF2B5EF4-FFF2-40B4-BE49-F238E27FC236}">
                    <a16:creationId xmlns:a16="http://schemas.microsoft.com/office/drawing/2014/main" id="{1C8F6CB1-AA97-4717-B80D-EB179C3FAA8B}"/>
                  </a:ext>
                </a:extLst>
              </p:cNvPr>
              <p:cNvSpPr/>
              <p:nvPr/>
            </p:nvSpPr>
            <p:spPr>
              <a:xfrm>
                <a:off x="3389679" y="2552801"/>
                <a:ext cx="4572000" cy="369332"/>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s-ES" i="1" dirty="0">
                              <a:latin typeface="Cambria Math" panose="02040503050406030204" pitchFamily="18" charset="0"/>
                            </a:rPr>
                          </m:ctrlPr>
                        </m:sSubPr>
                        <m:e>
                          <m:r>
                            <a:rPr lang="es-ES" i="1" dirty="0">
                              <a:latin typeface="Cambria Math" panose="02040503050406030204" pitchFamily="18" charset="0"/>
                            </a:rPr>
                            <m:t>𝑍</m:t>
                          </m:r>
                        </m:e>
                        <m:sub>
                          <m:r>
                            <a:rPr lang="es-ES" i="1" dirty="0">
                              <a:latin typeface="Cambria Math" panose="02040503050406030204" pitchFamily="18" charset="0"/>
                            </a:rPr>
                            <m:t>4</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𝑍</m:t>
                          </m:r>
                        </m:e>
                        <m:sub>
                          <m:r>
                            <a:rPr lang="es-ES" i="1" dirty="0">
                              <a:latin typeface="Cambria Math" panose="02040503050406030204" pitchFamily="18" charset="0"/>
                            </a:rPr>
                            <m:t>3</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m:rPr>
                              <m:sty m:val="p"/>
                            </m:rPr>
                            <a:rPr lang="es-ES" i="1" dirty="0">
                              <a:latin typeface="Cambria Math" panose="02040503050406030204" pitchFamily="18" charset="0"/>
                            </a:rPr>
                            <m:t>Z</m:t>
                          </m:r>
                        </m:e>
                        <m:sub>
                          <m:r>
                            <m:rPr>
                              <m:sty m:val="p"/>
                            </m:rPr>
                            <a:rPr lang="es-ES" i="1" dirty="0">
                              <a:latin typeface="Cambria Math" panose="02040503050406030204" pitchFamily="18" charset="0"/>
                            </a:rPr>
                            <m:t>C</m:t>
                          </m:r>
                          <m:r>
                            <a:rPr lang="es-ES" i="1" dirty="0">
                              <a:latin typeface="Cambria Math" panose="02040503050406030204" pitchFamily="18" charset="0"/>
                            </a:rPr>
                            <m:t>1</m:t>
                          </m:r>
                        </m:sub>
                      </m:sSub>
                    </m:oMath>
                  </m:oMathPara>
                </a14:m>
                <a:endParaRPr lang="es-ES" dirty="0"/>
              </a:p>
            </p:txBody>
          </p:sp>
        </mc:Choice>
        <mc:Fallback xmlns="">
          <p:sp>
            <p:nvSpPr>
              <p:cNvPr id="95" name="Rectángulo 94">
                <a:extLst>
                  <a:ext uri="{FF2B5EF4-FFF2-40B4-BE49-F238E27FC236}">
                    <a16:creationId xmlns:a16="http://schemas.microsoft.com/office/drawing/2014/main" id="{1C8F6CB1-AA97-4717-B80D-EB179C3FAA8B}"/>
                  </a:ext>
                </a:extLst>
              </p:cNvPr>
              <p:cNvSpPr>
                <a:spLocks noRot="1" noChangeAspect="1" noMove="1" noResize="1" noEditPoints="1" noAdjustHandles="1" noChangeArrowheads="1" noChangeShapeType="1" noTextEdit="1"/>
              </p:cNvSpPr>
              <p:nvPr/>
            </p:nvSpPr>
            <p:spPr>
              <a:xfrm>
                <a:off x="3389679" y="2552801"/>
                <a:ext cx="4572000" cy="369332"/>
              </a:xfrm>
              <a:prstGeom prst="rect">
                <a:avLst/>
              </a:prstGeom>
              <a:blipFill>
                <a:blip r:embed="rId7"/>
                <a:stretch>
                  <a:fillRect b="-15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6" name="Rectángulo 95">
                <a:extLst>
                  <a:ext uri="{FF2B5EF4-FFF2-40B4-BE49-F238E27FC236}">
                    <a16:creationId xmlns:a16="http://schemas.microsoft.com/office/drawing/2014/main" id="{D8C18FF2-A3DE-4A28-AE30-E442D66CAE35}"/>
                  </a:ext>
                </a:extLst>
              </p:cNvPr>
              <p:cNvSpPr/>
              <p:nvPr/>
            </p:nvSpPr>
            <p:spPr>
              <a:xfrm>
                <a:off x="4645525" y="2855349"/>
                <a:ext cx="206030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dirty="0">
                          <a:latin typeface="Cambria Math" panose="02040503050406030204" pitchFamily="18" charset="0"/>
                        </a:rPr>
                        <m:t>𝑍𝑡𝑜𝑡𝑎𝑙</m:t>
                      </m:r>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𝑍</m:t>
                          </m:r>
                        </m:e>
                        <m:sub>
                          <m:r>
                            <a:rPr lang="es-ES" i="1" dirty="0">
                              <a:latin typeface="Cambria Math" panose="02040503050406030204" pitchFamily="18" charset="0"/>
                            </a:rPr>
                            <m:t>4</m:t>
                          </m:r>
                        </m:sub>
                      </m:sSub>
                      <m:r>
                        <a:rPr lang="es-ES" i="1" dirty="0">
                          <a:latin typeface="Cambria Math" panose="02040503050406030204" pitchFamily="18" charset="0"/>
                        </a:rPr>
                        <m:t>+</m:t>
                      </m:r>
                      <m:sSub>
                        <m:sSubPr>
                          <m:ctrlPr>
                            <a:rPr lang="es-ES" i="1" dirty="0">
                              <a:latin typeface="Cambria Math" panose="02040503050406030204" pitchFamily="18" charset="0"/>
                            </a:rPr>
                          </m:ctrlPr>
                        </m:sSubPr>
                        <m:e>
                          <m:r>
                            <a:rPr lang="es-ES" i="1" dirty="0">
                              <a:latin typeface="Cambria Math" panose="02040503050406030204" pitchFamily="18" charset="0"/>
                            </a:rPr>
                            <m:t>𝑍</m:t>
                          </m:r>
                        </m:e>
                        <m:sub>
                          <m:r>
                            <a:rPr lang="es-ES" i="1" dirty="0">
                              <a:latin typeface="Cambria Math" panose="02040503050406030204" pitchFamily="18" charset="0"/>
                            </a:rPr>
                            <m:t>𝑅</m:t>
                          </m:r>
                          <m:r>
                            <a:rPr lang="es-ES" i="1" dirty="0">
                              <a:latin typeface="Cambria Math" panose="02040503050406030204" pitchFamily="18" charset="0"/>
                            </a:rPr>
                            <m:t>1</m:t>
                          </m:r>
                        </m:sub>
                      </m:sSub>
                    </m:oMath>
                  </m:oMathPara>
                </a14:m>
                <a:endParaRPr lang="es-ES" dirty="0"/>
              </a:p>
            </p:txBody>
          </p:sp>
        </mc:Choice>
        <mc:Fallback xmlns="">
          <p:sp>
            <p:nvSpPr>
              <p:cNvPr id="96" name="Rectángulo 95">
                <a:extLst>
                  <a:ext uri="{FF2B5EF4-FFF2-40B4-BE49-F238E27FC236}">
                    <a16:creationId xmlns:a16="http://schemas.microsoft.com/office/drawing/2014/main" id="{D8C18FF2-A3DE-4A28-AE30-E442D66CAE35}"/>
                  </a:ext>
                </a:extLst>
              </p:cNvPr>
              <p:cNvSpPr>
                <a:spLocks noRot="1" noChangeAspect="1" noMove="1" noResize="1" noEditPoints="1" noAdjustHandles="1" noChangeArrowheads="1" noChangeShapeType="1" noTextEdit="1"/>
              </p:cNvSpPr>
              <p:nvPr/>
            </p:nvSpPr>
            <p:spPr>
              <a:xfrm>
                <a:off x="4645525" y="2855349"/>
                <a:ext cx="2060308" cy="369332"/>
              </a:xfrm>
              <a:prstGeom prst="rect">
                <a:avLst/>
              </a:prstGeom>
              <a:blipFill>
                <a:blip r:embed="rId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9" name="CuadroTexto 98">
                <a:extLst>
                  <a:ext uri="{FF2B5EF4-FFF2-40B4-BE49-F238E27FC236}">
                    <a16:creationId xmlns:a16="http://schemas.microsoft.com/office/drawing/2014/main" id="{DCD99D79-C09D-4A06-92B8-EEB179ADB240}"/>
                  </a:ext>
                </a:extLst>
              </p:cNvPr>
              <p:cNvSpPr txBox="1"/>
              <p:nvPr/>
            </p:nvSpPr>
            <p:spPr>
              <a:xfrm>
                <a:off x="1610560" y="4727018"/>
                <a:ext cx="7281801" cy="894412"/>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400" b="0" i="1" smtClean="0">
                          <a:latin typeface="Cambria Math" panose="02040503050406030204" pitchFamily="18" charset="0"/>
                        </a:rPr>
                        <m:t>=</m:t>
                      </m:r>
                      <m:f>
                        <m:fPr>
                          <m:ctrlPr>
                            <a:rPr lang="es-ES" sz="1400" b="0" i="1" smtClean="0">
                              <a:latin typeface="Cambria Math" panose="02040503050406030204" pitchFamily="18" charset="0"/>
                            </a:rPr>
                          </m:ctrlPr>
                        </m:fPr>
                        <m:num>
                          <m:f>
                            <m:fPr>
                              <m:ctrlPr>
                                <a:rPr lang="es-ES" sz="1400" b="0" i="1" smtClean="0">
                                  <a:latin typeface="Cambria Math" panose="02040503050406030204" pitchFamily="18" charset="0"/>
                                </a:rPr>
                              </m:ctrlPr>
                            </m:fPr>
                            <m:num>
                              <m:r>
                                <a:rPr lang="es-ES" sz="1400" b="0" i="1" smtClean="0">
                                  <a:latin typeface="Cambria Math" panose="02040503050406030204" pitchFamily="18" charset="0"/>
                                </a:rPr>
                                <m:t>1</m:t>
                              </m:r>
                              <m:r>
                                <a:rPr lang="es-ES" sz="1400" b="0" i="1" smtClean="0">
                                  <a:latin typeface="Cambria Math" panose="02040503050406030204" pitchFamily="18" charset="0"/>
                                </a:rPr>
                                <m:t>,</m:t>
                              </m:r>
                              <m:r>
                                <a:rPr lang="es-ES" sz="1400" b="0" i="1" smtClean="0">
                                  <a:latin typeface="Cambria Math" panose="02040503050406030204" pitchFamily="18" charset="0"/>
                                </a:rPr>
                                <m:t>45</m:t>
                              </m:r>
                              <m:r>
                                <a:rPr lang="es-ES" sz="1400" b="0" i="1" smtClean="0">
                                  <a:latin typeface="Cambria Math" panose="02040503050406030204" pitchFamily="18" charset="0"/>
                                </a:rPr>
                                <m:t>+</m:t>
                              </m:r>
                              <m:r>
                                <a:rPr lang="es-ES" sz="1400" b="0" i="1" smtClean="0">
                                  <a:latin typeface="Cambria Math" panose="02040503050406030204" pitchFamily="18" charset="0"/>
                                </a:rPr>
                                <m:t>0</m:t>
                              </m:r>
                              <m:r>
                                <a:rPr lang="es-ES" sz="1400" b="0" i="1" smtClean="0">
                                  <a:latin typeface="Cambria Math" panose="02040503050406030204" pitchFamily="18" charset="0"/>
                                </a:rPr>
                                <m:t>,</m:t>
                              </m:r>
                              <m:r>
                                <a:rPr lang="es-ES" sz="1400" b="0" i="1" smtClean="0">
                                  <a:latin typeface="Cambria Math" panose="02040503050406030204" pitchFamily="18" charset="0"/>
                                </a:rPr>
                                <m:t>379</m:t>
                              </m:r>
                              <m:r>
                                <a:rPr lang="es-ES" sz="1400" b="0" i="1" smtClean="0">
                                  <a:latin typeface="Cambria Math" panose="02040503050406030204" pitchFamily="18" charset="0"/>
                                </a:rPr>
                                <m:t>𝑗</m:t>
                              </m:r>
                            </m:num>
                            <m:den>
                              <m:r>
                                <a:rPr lang="es-ES" sz="1400" b="0" i="1" smtClean="0">
                                  <a:latin typeface="Cambria Math" panose="02040503050406030204" pitchFamily="18" charset="0"/>
                                </a:rPr>
                                <m:t>𝑗</m:t>
                              </m:r>
                            </m:den>
                          </m:f>
                        </m:num>
                        <m:den>
                          <m:f>
                            <m:fPr>
                              <m:ctrlPr>
                                <a:rPr lang="es-ES" sz="1400" b="0" i="1" smtClean="0">
                                  <a:latin typeface="Cambria Math" panose="02040503050406030204" pitchFamily="18" charset="0"/>
                                </a:rPr>
                              </m:ctrlPr>
                            </m:fPr>
                            <m:num>
                              <m:r>
                                <a:rPr lang="es-ES" sz="1400" b="0" i="1" smtClean="0">
                                  <a:latin typeface="Cambria Math" panose="02040503050406030204" pitchFamily="18" charset="0"/>
                                </a:rPr>
                                <m:t>1</m:t>
                              </m:r>
                            </m:num>
                            <m:den>
                              <m:r>
                                <a:rPr lang="es-ES" sz="1400" b="0" i="1" smtClean="0">
                                  <a:latin typeface="Cambria Math" panose="02040503050406030204" pitchFamily="18" charset="0"/>
                                </a:rPr>
                                <m:t>𝑗</m:t>
                              </m:r>
                            </m:den>
                          </m:f>
                          <m:r>
                            <a:rPr lang="es-ES" sz="1400" b="0" i="1" smtClean="0">
                              <a:latin typeface="Cambria Math" panose="02040503050406030204" pitchFamily="18" charset="0"/>
                            </a:rPr>
                            <m:t>+</m:t>
                          </m:r>
                          <m:r>
                            <a:rPr lang="es-ES" sz="1400" i="1">
                              <a:latin typeface="Cambria Math" panose="02040503050406030204" pitchFamily="18" charset="0"/>
                            </a:rPr>
                            <m:t>1</m:t>
                          </m:r>
                          <m:r>
                            <a:rPr lang="es-ES" sz="1400" i="1">
                              <a:latin typeface="Cambria Math" panose="02040503050406030204" pitchFamily="18" charset="0"/>
                            </a:rPr>
                            <m:t>,</m:t>
                          </m:r>
                          <m:r>
                            <a:rPr lang="es-ES" sz="1400" i="1">
                              <a:latin typeface="Cambria Math" panose="02040503050406030204" pitchFamily="18" charset="0"/>
                            </a:rPr>
                            <m:t>45</m:t>
                          </m:r>
                          <m:r>
                            <a:rPr lang="es-ES" sz="1400" i="1">
                              <a:latin typeface="Cambria Math" panose="02040503050406030204" pitchFamily="18" charset="0"/>
                            </a:rPr>
                            <m:t>+</m:t>
                          </m:r>
                          <m:r>
                            <a:rPr lang="es-ES" sz="1400" i="1">
                              <a:latin typeface="Cambria Math" panose="02040503050406030204" pitchFamily="18" charset="0"/>
                            </a:rPr>
                            <m:t>0</m:t>
                          </m:r>
                          <m:r>
                            <a:rPr lang="es-ES" sz="1400" i="1">
                              <a:latin typeface="Cambria Math" panose="02040503050406030204" pitchFamily="18" charset="0"/>
                            </a:rPr>
                            <m:t>,</m:t>
                          </m:r>
                          <m:r>
                            <a:rPr lang="es-ES" sz="1400" i="1">
                              <a:latin typeface="Cambria Math" panose="02040503050406030204" pitchFamily="18" charset="0"/>
                            </a:rPr>
                            <m:t>379</m:t>
                          </m:r>
                          <m:r>
                            <a:rPr lang="es-ES" sz="1400" i="1">
                              <a:latin typeface="Cambria Math" panose="02040503050406030204" pitchFamily="18" charset="0"/>
                            </a:rPr>
                            <m:t>𝑗</m:t>
                          </m:r>
                        </m:den>
                      </m:f>
                      <m:r>
                        <a:rPr lang="es-ES" sz="1400" b="0" i="1" smtClean="0">
                          <a:latin typeface="Cambria Math" panose="02040503050406030204" pitchFamily="18" charset="0"/>
                        </a:rPr>
                        <m:t>=</m:t>
                      </m:r>
                      <m:f>
                        <m:fPr>
                          <m:ctrlPr>
                            <a:rPr lang="es-ES" sz="1400" b="0" i="1" smtClean="0">
                              <a:latin typeface="Cambria Math" panose="02040503050406030204" pitchFamily="18" charset="0"/>
                            </a:rPr>
                          </m:ctrlPr>
                        </m:fPr>
                        <m:num>
                          <m:r>
                            <a:rPr lang="es-ES" sz="1400" i="1">
                              <a:latin typeface="Cambria Math" panose="02040503050406030204" pitchFamily="18" charset="0"/>
                            </a:rPr>
                            <m:t>0</m:t>
                          </m:r>
                          <m:r>
                            <a:rPr lang="es-ES" sz="1400" i="1">
                              <a:latin typeface="Cambria Math" panose="02040503050406030204" pitchFamily="18" charset="0"/>
                            </a:rPr>
                            <m:t>,</m:t>
                          </m:r>
                          <m:r>
                            <a:rPr lang="es-ES" sz="1400" i="1">
                              <a:latin typeface="Cambria Math" panose="02040503050406030204" pitchFamily="18" charset="0"/>
                            </a:rPr>
                            <m:t>379</m:t>
                          </m:r>
                          <m:r>
                            <a:rPr lang="es-ES" sz="1400" b="0" i="1" smtClean="0">
                              <a:latin typeface="Cambria Math" panose="02040503050406030204" pitchFamily="18" charset="0"/>
                            </a:rPr>
                            <m:t>−</m:t>
                          </m:r>
                          <m:r>
                            <a:rPr lang="es-ES" sz="1400" i="1">
                              <a:latin typeface="Cambria Math" panose="02040503050406030204" pitchFamily="18" charset="0"/>
                            </a:rPr>
                            <m:t>1</m:t>
                          </m:r>
                          <m:r>
                            <a:rPr lang="es-ES" sz="1400" i="1">
                              <a:latin typeface="Cambria Math" panose="02040503050406030204" pitchFamily="18" charset="0"/>
                            </a:rPr>
                            <m:t>,</m:t>
                          </m:r>
                          <m:r>
                            <a:rPr lang="es-ES" sz="1400" i="1">
                              <a:latin typeface="Cambria Math" panose="02040503050406030204" pitchFamily="18" charset="0"/>
                            </a:rPr>
                            <m:t>45</m:t>
                          </m:r>
                          <m:r>
                            <a:rPr lang="es-ES" sz="1400" i="1">
                              <a:latin typeface="Cambria Math" panose="02040503050406030204" pitchFamily="18" charset="0"/>
                            </a:rPr>
                            <m:t>𝑗</m:t>
                          </m:r>
                        </m:num>
                        <m:den>
                          <m:r>
                            <a:rPr lang="es-ES" sz="1400" b="0" i="1" smtClean="0">
                              <a:latin typeface="Cambria Math" panose="02040503050406030204" pitchFamily="18" charset="0"/>
                            </a:rPr>
                            <m:t>1</m:t>
                          </m:r>
                          <m:r>
                            <a:rPr lang="es-ES" sz="1400" b="0" i="1" smtClean="0">
                              <a:latin typeface="Cambria Math" panose="02040503050406030204" pitchFamily="18" charset="0"/>
                            </a:rPr>
                            <m:t>,</m:t>
                          </m:r>
                          <m:r>
                            <a:rPr lang="es-ES" sz="1400" b="0" i="1" smtClean="0">
                              <a:latin typeface="Cambria Math" panose="02040503050406030204" pitchFamily="18" charset="0"/>
                            </a:rPr>
                            <m:t>45</m:t>
                          </m:r>
                          <m:r>
                            <a:rPr lang="es-ES" sz="1400" b="0" i="1" smtClean="0">
                              <a:latin typeface="Cambria Math" panose="02040503050406030204" pitchFamily="18" charset="0"/>
                            </a:rPr>
                            <m:t>−</m:t>
                          </m:r>
                          <m:r>
                            <a:rPr lang="es-ES" sz="1400" b="0" i="1" smtClean="0">
                              <a:latin typeface="Cambria Math" panose="02040503050406030204" pitchFamily="18" charset="0"/>
                            </a:rPr>
                            <m:t>0</m:t>
                          </m:r>
                          <m:r>
                            <a:rPr lang="es-ES" sz="1400" b="0" i="1" smtClean="0">
                              <a:latin typeface="Cambria Math" panose="02040503050406030204" pitchFamily="18" charset="0"/>
                            </a:rPr>
                            <m:t>,</m:t>
                          </m:r>
                          <m:r>
                            <a:rPr lang="es-ES" sz="1400" b="0" i="1" smtClean="0">
                              <a:latin typeface="Cambria Math" panose="02040503050406030204" pitchFamily="18" charset="0"/>
                            </a:rPr>
                            <m:t>621</m:t>
                          </m:r>
                          <m:r>
                            <a:rPr lang="es-ES" sz="1400" b="0" i="1" smtClean="0">
                              <a:latin typeface="Cambria Math" panose="02040503050406030204" pitchFamily="18" charset="0"/>
                            </a:rPr>
                            <m:t>𝑗</m:t>
                          </m:r>
                        </m:den>
                      </m:f>
                      <m:r>
                        <a:rPr lang="es-ES" sz="1400" b="0" i="1" smtClean="0">
                          <a:latin typeface="Cambria Math" panose="02040503050406030204" pitchFamily="18" charset="0"/>
                        </a:rPr>
                        <m:t>=</m:t>
                      </m:r>
                      <m:f>
                        <m:fPr>
                          <m:ctrlPr>
                            <a:rPr lang="es-ES" sz="1400" b="0" i="1" smtClean="0">
                              <a:latin typeface="Cambria Math" panose="02040503050406030204" pitchFamily="18" charset="0"/>
                            </a:rPr>
                          </m:ctrlPr>
                        </m:fPr>
                        <m:num>
                          <m:r>
                            <a:rPr lang="es-ES" sz="1400" b="0" i="1" smtClean="0">
                              <a:latin typeface="Cambria Math" panose="02040503050406030204" pitchFamily="18" charset="0"/>
                            </a:rPr>
                            <m:t>1</m:t>
                          </m:r>
                          <m:r>
                            <a:rPr lang="es-ES" sz="1400" b="0" i="1" smtClean="0">
                              <a:latin typeface="Cambria Math" panose="02040503050406030204" pitchFamily="18" charset="0"/>
                            </a:rPr>
                            <m:t>,</m:t>
                          </m:r>
                          <m:r>
                            <a:rPr lang="es-ES" sz="1400" b="0" i="1" smtClean="0">
                              <a:latin typeface="Cambria Math" panose="02040503050406030204" pitchFamily="18" charset="0"/>
                            </a:rPr>
                            <m:t>499</m:t>
                          </m:r>
                          <m:r>
                            <a:rPr lang="es-ES" sz="1400" b="0" i="1" smtClean="0">
                              <a:latin typeface="Cambria Math" panose="02040503050406030204" pitchFamily="18" charset="0"/>
                              <a:ea typeface="Cambria Math" panose="02040503050406030204" pitchFamily="18" charset="0"/>
                            </a:rPr>
                            <m:t>∠</m:t>
                          </m:r>
                          <m:r>
                            <a:rPr lang="es-ES" sz="1400" b="0" i="1" smtClean="0">
                              <a:latin typeface="Cambria Math" panose="02040503050406030204" pitchFamily="18" charset="0"/>
                              <a:ea typeface="Cambria Math" panose="02040503050406030204" pitchFamily="18" charset="0"/>
                            </a:rPr>
                            <m:t>−</m:t>
                          </m:r>
                          <m:r>
                            <a:rPr lang="es-ES" sz="1400" b="0" i="1" smtClean="0">
                              <a:latin typeface="Cambria Math" panose="02040503050406030204" pitchFamily="18" charset="0"/>
                              <a:ea typeface="Cambria Math" panose="02040503050406030204" pitchFamily="18" charset="0"/>
                            </a:rPr>
                            <m:t>75</m:t>
                          </m:r>
                          <m:r>
                            <a:rPr lang="es-ES" sz="1400" b="0" i="1" smtClean="0">
                              <a:latin typeface="Cambria Math" panose="02040503050406030204" pitchFamily="18" charset="0"/>
                              <a:ea typeface="Cambria Math" panose="02040503050406030204" pitchFamily="18" charset="0"/>
                            </a:rPr>
                            <m:t>,</m:t>
                          </m:r>
                          <m:r>
                            <a:rPr lang="es-ES" sz="1400" b="0" i="1" smtClean="0">
                              <a:latin typeface="Cambria Math" panose="02040503050406030204" pitchFamily="18" charset="0"/>
                              <a:ea typeface="Cambria Math" panose="02040503050406030204" pitchFamily="18" charset="0"/>
                            </a:rPr>
                            <m:t>35</m:t>
                          </m:r>
                          <m:r>
                            <a:rPr lang="es-ES" sz="1400" b="0" i="1" smtClean="0">
                              <a:latin typeface="Cambria Math" panose="02040503050406030204" pitchFamily="18" charset="0"/>
                              <a:ea typeface="Cambria Math" panose="02040503050406030204" pitchFamily="18" charset="0"/>
                            </a:rPr>
                            <m:t>º</m:t>
                          </m:r>
                        </m:num>
                        <m:den>
                          <m:r>
                            <a:rPr lang="es-ES" sz="1400" b="0" i="1" smtClean="0">
                              <a:latin typeface="Cambria Math" panose="02040503050406030204" pitchFamily="18" charset="0"/>
                              <a:ea typeface="Cambria Math" panose="02040503050406030204" pitchFamily="18" charset="0"/>
                            </a:rPr>
                            <m:t>1</m:t>
                          </m:r>
                          <m:r>
                            <a:rPr lang="es-ES" sz="1400" b="0" i="1" smtClean="0">
                              <a:latin typeface="Cambria Math" panose="02040503050406030204" pitchFamily="18" charset="0"/>
                              <a:ea typeface="Cambria Math" panose="02040503050406030204" pitchFamily="18" charset="0"/>
                            </a:rPr>
                            <m:t>,</m:t>
                          </m:r>
                          <m:r>
                            <a:rPr lang="es-ES" sz="1400" b="0" i="1" smtClean="0">
                              <a:latin typeface="Cambria Math" panose="02040503050406030204" pitchFamily="18" charset="0"/>
                              <a:ea typeface="Cambria Math" panose="02040503050406030204" pitchFamily="18" charset="0"/>
                            </a:rPr>
                            <m:t>577</m:t>
                          </m:r>
                          <m:r>
                            <a:rPr lang="es-ES" sz="1400" i="1">
                              <a:latin typeface="Cambria Math" panose="02040503050406030204" pitchFamily="18" charset="0"/>
                              <a:ea typeface="Cambria Math" panose="02040503050406030204" pitchFamily="18" charset="0"/>
                            </a:rPr>
                            <m:t>∠</m:t>
                          </m:r>
                          <m:r>
                            <a:rPr lang="es-ES" sz="1400" b="0" i="1" smtClean="0">
                              <a:latin typeface="Cambria Math" panose="02040503050406030204" pitchFamily="18" charset="0"/>
                              <a:ea typeface="Cambria Math" panose="02040503050406030204" pitchFamily="18" charset="0"/>
                            </a:rPr>
                            <m:t>−</m:t>
                          </m:r>
                          <m:r>
                            <a:rPr lang="es-ES" sz="1400" b="0" i="1" smtClean="0">
                              <a:latin typeface="Cambria Math" panose="02040503050406030204" pitchFamily="18" charset="0"/>
                              <a:ea typeface="Cambria Math" panose="02040503050406030204" pitchFamily="18" charset="0"/>
                            </a:rPr>
                            <m:t>23</m:t>
                          </m:r>
                          <m:r>
                            <a:rPr lang="es-ES" sz="1400" b="0" i="1" smtClean="0">
                              <a:latin typeface="Cambria Math" panose="02040503050406030204" pitchFamily="18" charset="0"/>
                              <a:ea typeface="Cambria Math" panose="02040503050406030204" pitchFamily="18" charset="0"/>
                            </a:rPr>
                            <m:t>,</m:t>
                          </m:r>
                          <m:r>
                            <a:rPr lang="es-ES" sz="1400" b="0" i="1" smtClean="0">
                              <a:latin typeface="Cambria Math" panose="02040503050406030204" pitchFamily="18" charset="0"/>
                              <a:ea typeface="Cambria Math" panose="02040503050406030204" pitchFamily="18" charset="0"/>
                            </a:rPr>
                            <m:t>18</m:t>
                          </m:r>
                          <m:r>
                            <a:rPr lang="es-ES" sz="1400" b="0" i="1" smtClean="0">
                              <a:latin typeface="Cambria Math" panose="02040503050406030204" pitchFamily="18" charset="0"/>
                              <a:ea typeface="Cambria Math" panose="02040503050406030204" pitchFamily="18" charset="0"/>
                            </a:rPr>
                            <m:t>º</m:t>
                          </m:r>
                        </m:den>
                      </m:f>
                      <m:r>
                        <a:rPr lang="es-ES" sz="1400" b="0" i="1" smtClean="0">
                          <a:latin typeface="Cambria Math" panose="02040503050406030204" pitchFamily="18" charset="0"/>
                          <a:ea typeface="Cambria Math" panose="02040503050406030204" pitchFamily="18" charset="0"/>
                        </a:rPr>
                        <m:t>=</m:t>
                      </m:r>
                      <m:r>
                        <a:rPr lang="es-ES" sz="1400" b="0" i="1" smtClean="0">
                          <a:latin typeface="Cambria Math" panose="02040503050406030204" pitchFamily="18" charset="0"/>
                          <a:ea typeface="Cambria Math" panose="02040503050406030204" pitchFamily="18" charset="0"/>
                        </a:rPr>
                        <m:t>0</m:t>
                      </m:r>
                      <m:r>
                        <a:rPr lang="es-ES" sz="1400" b="0" i="1" smtClean="0">
                          <a:latin typeface="Cambria Math" panose="02040503050406030204" pitchFamily="18" charset="0"/>
                          <a:ea typeface="Cambria Math" panose="02040503050406030204" pitchFamily="18" charset="0"/>
                        </a:rPr>
                        <m:t>,</m:t>
                      </m:r>
                      <m:r>
                        <a:rPr lang="es-ES" sz="1400" b="0" i="1" smtClean="0">
                          <a:latin typeface="Cambria Math" panose="02040503050406030204" pitchFamily="18" charset="0"/>
                          <a:ea typeface="Cambria Math" panose="02040503050406030204" pitchFamily="18" charset="0"/>
                        </a:rPr>
                        <m:t>95</m:t>
                      </m:r>
                      <m:r>
                        <a:rPr lang="es-ES" sz="1400" i="1">
                          <a:latin typeface="Cambria Math" panose="02040503050406030204" pitchFamily="18" charset="0"/>
                          <a:ea typeface="Cambria Math" panose="02040503050406030204" pitchFamily="18" charset="0"/>
                        </a:rPr>
                        <m:t>∠</m:t>
                      </m:r>
                      <m:r>
                        <a:rPr lang="es-ES" sz="1400" b="0" i="1" smtClean="0">
                          <a:latin typeface="Cambria Math" panose="02040503050406030204" pitchFamily="18" charset="0"/>
                          <a:ea typeface="Cambria Math" panose="02040503050406030204" pitchFamily="18" charset="0"/>
                        </a:rPr>
                        <m:t>−</m:t>
                      </m:r>
                      <m:r>
                        <a:rPr lang="es-ES" sz="1400" b="0" i="1" smtClean="0">
                          <a:latin typeface="Cambria Math" panose="02040503050406030204" pitchFamily="18" charset="0"/>
                          <a:ea typeface="Cambria Math" panose="02040503050406030204" pitchFamily="18" charset="0"/>
                        </a:rPr>
                        <m:t>52</m:t>
                      </m:r>
                      <m:r>
                        <a:rPr lang="es-ES" sz="1400" b="0" i="1" smtClean="0">
                          <a:latin typeface="Cambria Math" panose="02040503050406030204" pitchFamily="18" charset="0"/>
                          <a:ea typeface="Cambria Math" panose="02040503050406030204" pitchFamily="18" charset="0"/>
                        </a:rPr>
                        <m:t>,</m:t>
                      </m:r>
                      <m:r>
                        <a:rPr lang="es-ES" sz="1400" b="0" i="1" smtClean="0">
                          <a:latin typeface="Cambria Math" panose="02040503050406030204" pitchFamily="18" charset="0"/>
                          <a:ea typeface="Cambria Math" panose="02040503050406030204" pitchFamily="18" charset="0"/>
                        </a:rPr>
                        <m:t>17</m:t>
                      </m:r>
                      <m:r>
                        <a:rPr lang="es-ES" sz="1400" b="0" i="1" smtClean="0">
                          <a:latin typeface="Cambria Math" panose="02040503050406030204" pitchFamily="18" charset="0"/>
                          <a:ea typeface="Cambria Math" panose="02040503050406030204" pitchFamily="18" charset="0"/>
                        </a:rPr>
                        <m:t>º=</m:t>
                      </m:r>
                      <m:r>
                        <a:rPr lang="es-ES" sz="1400" b="0" i="1" smtClean="0">
                          <a:latin typeface="Cambria Math" panose="02040503050406030204" pitchFamily="18" charset="0"/>
                          <a:ea typeface="Cambria Math" panose="02040503050406030204" pitchFamily="18" charset="0"/>
                        </a:rPr>
                        <m:t>0</m:t>
                      </m:r>
                      <m:r>
                        <a:rPr lang="es-ES" sz="1400" b="0" i="1" smtClean="0">
                          <a:latin typeface="Cambria Math" panose="02040503050406030204" pitchFamily="18" charset="0"/>
                          <a:ea typeface="Cambria Math" panose="02040503050406030204" pitchFamily="18" charset="0"/>
                        </a:rPr>
                        <m:t>,</m:t>
                      </m:r>
                      <m:r>
                        <a:rPr lang="es-ES" sz="1400" b="0" i="1" smtClean="0">
                          <a:latin typeface="Cambria Math" panose="02040503050406030204" pitchFamily="18" charset="0"/>
                          <a:ea typeface="Cambria Math" panose="02040503050406030204" pitchFamily="18" charset="0"/>
                        </a:rPr>
                        <m:t>583</m:t>
                      </m:r>
                      <m:r>
                        <a:rPr lang="es-ES" sz="1400" b="0" i="1" smtClean="0">
                          <a:latin typeface="Cambria Math" panose="02040503050406030204" pitchFamily="18" charset="0"/>
                          <a:ea typeface="Cambria Math" panose="02040503050406030204" pitchFamily="18" charset="0"/>
                        </a:rPr>
                        <m:t>−</m:t>
                      </m:r>
                      <m:r>
                        <a:rPr lang="es-ES" sz="1400" b="0" i="1" smtClean="0">
                          <a:latin typeface="Cambria Math" panose="02040503050406030204" pitchFamily="18" charset="0"/>
                          <a:ea typeface="Cambria Math" panose="02040503050406030204" pitchFamily="18" charset="0"/>
                        </a:rPr>
                        <m:t>0</m:t>
                      </m:r>
                      <m:r>
                        <a:rPr lang="es-ES" sz="1400" b="0" i="1" smtClean="0">
                          <a:latin typeface="Cambria Math" panose="02040503050406030204" pitchFamily="18" charset="0"/>
                          <a:ea typeface="Cambria Math" panose="02040503050406030204" pitchFamily="18" charset="0"/>
                        </a:rPr>
                        <m:t>,</m:t>
                      </m:r>
                      <m:r>
                        <a:rPr lang="es-ES" sz="1400" b="0" i="1" smtClean="0">
                          <a:latin typeface="Cambria Math" panose="02040503050406030204" pitchFamily="18" charset="0"/>
                          <a:ea typeface="Cambria Math" panose="02040503050406030204" pitchFamily="18" charset="0"/>
                        </a:rPr>
                        <m:t>75</m:t>
                      </m:r>
                      <m:r>
                        <a:rPr lang="es-ES" sz="1400" b="0" i="1" smtClean="0">
                          <a:latin typeface="Cambria Math" panose="02040503050406030204" pitchFamily="18" charset="0"/>
                          <a:ea typeface="Cambria Math" panose="02040503050406030204" pitchFamily="18" charset="0"/>
                        </a:rPr>
                        <m:t>𝑗</m:t>
                      </m:r>
                    </m:oMath>
                  </m:oMathPara>
                </a14:m>
                <a:endParaRPr lang="es-ES" sz="1400" dirty="0"/>
              </a:p>
            </p:txBody>
          </p:sp>
        </mc:Choice>
        <mc:Fallback xmlns="">
          <p:sp>
            <p:nvSpPr>
              <p:cNvPr id="99" name="CuadroTexto 98">
                <a:extLst>
                  <a:ext uri="{FF2B5EF4-FFF2-40B4-BE49-F238E27FC236}">
                    <a16:creationId xmlns:a16="http://schemas.microsoft.com/office/drawing/2014/main" id="{DCD99D79-C09D-4A06-92B8-EEB179ADB240}"/>
                  </a:ext>
                </a:extLst>
              </p:cNvPr>
              <p:cNvSpPr txBox="1">
                <a:spLocks noRot="1" noChangeAspect="1" noMove="1" noResize="1" noEditPoints="1" noAdjustHandles="1" noChangeArrowheads="1" noChangeShapeType="1" noTextEdit="1"/>
              </p:cNvSpPr>
              <p:nvPr/>
            </p:nvSpPr>
            <p:spPr>
              <a:xfrm>
                <a:off x="1610560" y="4727018"/>
                <a:ext cx="7281801" cy="894412"/>
              </a:xfrm>
              <a:prstGeom prst="rect">
                <a:avLst/>
              </a:prstGeom>
              <a:blipFill>
                <a:blip r:embed="rId1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1" name="CuadroTexto 100">
                <a:extLst>
                  <a:ext uri="{FF2B5EF4-FFF2-40B4-BE49-F238E27FC236}">
                    <a16:creationId xmlns:a16="http://schemas.microsoft.com/office/drawing/2014/main" id="{3F4F5B00-D77B-459E-96A3-C95C5B2B1465}"/>
                  </a:ext>
                </a:extLst>
              </p:cNvPr>
              <p:cNvSpPr txBox="1"/>
              <p:nvPr/>
            </p:nvSpPr>
            <p:spPr>
              <a:xfrm>
                <a:off x="2680398" y="5635547"/>
                <a:ext cx="1598323" cy="307777"/>
              </a:xfrm>
              <a:prstGeom prst="rect">
                <a:avLst/>
              </a:prstGeom>
              <a:solidFill>
                <a:schemeClr val="bg1"/>
              </a:solid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sz="1400" b="0" i="1" smtClean="0">
                          <a:latin typeface="Cambria Math" panose="02040503050406030204" pitchFamily="18" charset="0"/>
                        </a:rPr>
                        <m:t>=</m:t>
                      </m:r>
                      <m:r>
                        <a:rPr lang="es-ES" sz="1400" b="0" i="1" smtClean="0">
                          <a:latin typeface="Cambria Math" panose="02040503050406030204" pitchFamily="18" charset="0"/>
                        </a:rPr>
                        <m:t>1</m:t>
                      </m:r>
                      <m:r>
                        <a:rPr lang="es-ES" sz="1400" b="0" i="1" smtClean="0">
                          <a:latin typeface="Cambria Math" panose="02040503050406030204" pitchFamily="18" charset="0"/>
                        </a:rPr>
                        <m:t>,</m:t>
                      </m:r>
                      <m:r>
                        <a:rPr lang="es-ES" sz="1400" b="0" i="1" smtClean="0">
                          <a:latin typeface="Cambria Math" panose="02040503050406030204" pitchFamily="18" charset="0"/>
                        </a:rPr>
                        <m:t>32</m:t>
                      </m:r>
                      <m:r>
                        <a:rPr lang="es-ES" sz="1400" i="1">
                          <a:latin typeface="Cambria Math" panose="02040503050406030204" pitchFamily="18" charset="0"/>
                          <a:ea typeface="Cambria Math" panose="02040503050406030204" pitchFamily="18" charset="0"/>
                        </a:rPr>
                        <m:t>∠</m:t>
                      </m:r>
                      <m:r>
                        <a:rPr lang="es-ES" sz="1400" b="0" i="1" smtClean="0">
                          <a:latin typeface="Cambria Math" panose="02040503050406030204" pitchFamily="18" charset="0"/>
                          <a:ea typeface="Cambria Math" panose="02040503050406030204" pitchFamily="18" charset="0"/>
                        </a:rPr>
                        <m:t>−</m:t>
                      </m:r>
                      <m:r>
                        <a:rPr lang="es-ES" sz="1400" b="0" i="1" smtClean="0">
                          <a:latin typeface="Cambria Math" panose="02040503050406030204" pitchFamily="18" charset="0"/>
                          <a:ea typeface="Cambria Math" panose="02040503050406030204" pitchFamily="18" charset="0"/>
                        </a:rPr>
                        <m:t>34</m:t>
                      </m:r>
                      <m:r>
                        <a:rPr lang="es-ES" sz="1400" b="0" i="1" smtClean="0">
                          <a:latin typeface="Cambria Math" panose="02040503050406030204" pitchFamily="18" charset="0"/>
                          <a:ea typeface="Cambria Math" panose="02040503050406030204" pitchFamily="18" charset="0"/>
                        </a:rPr>
                        <m:t>,</m:t>
                      </m:r>
                      <m:r>
                        <a:rPr lang="es-ES" sz="1400" b="0" i="1" smtClean="0">
                          <a:latin typeface="Cambria Math" panose="02040503050406030204" pitchFamily="18" charset="0"/>
                          <a:ea typeface="Cambria Math" panose="02040503050406030204" pitchFamily="18" charset="0"/>
                        </a:rPr>
                        <m:t>70</m:t>
                      </m:r>
                      <m:r>
                        <a:rPr lang="es-ES" sz="1400" b="0" i="1" smtClean="0">
                          <a:latin typeface="Cambria Math" panose="02040503050406030204" pitchFamily="18" charset="0"/>
                          <a:ea typeface="Cambria Math" panose="02040503050406030204" pitchFamily="18" charset="0"/>
                        </a:rPr>
                        <m:t>º</m:t>
                      </m:r>
                    </m:oMath>
                  </m:oMathPara>
                </a14:m>
                <a:endParaRPr lang="es-ES" sz="1400" dirty="0"/>
              </a:p>
            </p:txBody>
          </p:sp>
        </mc:Choice>
        <mc:Fallback xmlns="">
          <p:sp>
            <p:nvSpPr>
              <p:cNvPr id="101" name="CuadroTexto 100">
                <a:extLst>
                  <a:ext uri="{FF2B5EF4-FFF2-40B4-BE49-F238E27FC236}">
                    <a16:creationId xmlns:a16="http://schemas.microsoft.com/office/drawing/2014/main" id="{3F4F5B00-D77B-459E-96A3-C95C5B2B1465}"/>
                  </a:ext>
                </a:extLst>
              </p:cNvPr>
              <p:cNvSpPr txBox="1">
                <a:spLocks noRot="1" noChangeAspect="1" noMove="1" noResize="1" noEditPoints="1" noAdjustHandles="1" noChangeArrowheads="1" noChangeShapeType="1" noTextEdit="1"/>
              </p:cNvSpPr>
              <p:nvPr/>
            </p:nvSpPr>
            <p:spPr>
              <a:xfrm>
                <a:off x="2680398" y="5635547"/>
                <a:ext cx="1598323" cy="307777"/>
              </a:xfrm>
              <a:prstGeom prst="rect">
                <a:avLst/>
              </a:prstGeom>
              <a:blipFill>
                <a:blip r:embed="rId1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9C08F16B-05EF-48D4-99C7-7D927FBC59BC}"/>
                  </a:ext>
                </a:extLst>
              </p:cNvPr>
              <p:cNvSpPr txBox="1"/>
              <p:nvPr/>
            </p:nvSpPr>
            <p:spPr>
              <a:xfrm>
                <a:off x="376345" y="3417097"/>
                <a:ext cx="8578182" cy="1206612"/>
              </a:xfrm>
              <a:prstGeom prst="rect">
                <a:avLst/>
              </a:prstGeom>
              <a:noFill/>
            </p:spPr>
            <p:txBody>
              <a:bodyPr wrap="none" rtlCol="0">
                <a:spAutoFit/>
              </a:bodyPr>
              <a:lstStyle/>
              <a:p>
                <a:pPr/>
                <a14:m>
                  <m:oMathPara xmlns:m="http://schemas.openxmlformats.org/officeDocument/2006/math">
                    <m:oMathParaPr>
                      <m:jc m:val="left"/>
                    </m:oMathParaPr>
                    <m:oMath xmlns:m="http://schemas.openxmlformats.org/officeDocument/2006/math">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𝑍</m:t>
                          </m:r>
                        </m:e>
                        <m:sub>
                          <m:r>
                            <a:rPr lang="es-ES" sz="1400" b="0" i="1" smtClean="0">
                              <a:latin typeface="Cambria Math" panose="02040503050406030204" pitchFamily="18" charset="0"/>
                            </a:rPr>
                            <m:t>1</m:t>
                          </m:r>
                        </m:sub>
                      </m:sSub>
                      <m:r>
                        <a:rPr lang="es-ES" sz="1400" b="0" i="1" smtClean="0">
                          <a:latin typeface="Cambria Math" panose="02040503050406030204" pitchFamily="18" charset="0"/>
                        </a:rPr>
                        <m:t>=</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𝑅</m:t>
                          </m:r>
                        </m:e>
                        <m:sub>
                          <m:r>
                            <a:rPr lang="es-ES" sz="1400" b="0" i="1" smtClean="0">
                              <a:latin typeface="Cambria Math" panose="02040503050406030204" pitchFamily="18" charset="0"/>
                            </a:rPr>
                            <m:t>3</m:t>
                          </m:r>
                        </m:sub>
                      </m:sSub>
                      <m:r>
                        <a:rPr lang="es-ES" sz="1400" b="0" i="1" smtClean="0">
                          <a:latin typeface="Cambria Math" panose="02040503050406030204" pitchFamily="18" charset="0"/>
                        </a:rPr>
                        <m:t>+</m:t>
                      </m:r>
                      <m:f>
                        <m:fPr>
                          <m:ctrlPr>
                            <a:rPr lang="es-ES" sz="1400" b="0" i="1" smtClean="0">
                              <a:latin typeface="Cambria Math" panose="02040503050406030204" pitchFamily="18" charset="0"/>
                            </a:rPr>
                          </m:ctrlPr>
                        </m:fPr>
                        <m:num>
                          <m:r>
                            <a:rPr lang="es-ES" sz="1400" b="0" i="1" smtClean="0">
                              <a:latin typeface="Cambria Math" panose="02040503050406030204" pitchFamily="18" charset="0"/>
                            </a:rPr>
                            <m:t>1</m:t>
                          </m:r>
                        </m:num>
                        <m:den>
                          <m:r>
                            <a:rPr lang="es-ES" sz="1400" b="0" i="1" smtClean="0">
                              <a:latin typeface="Cambria Math" panose="02040503050406030204" pitchFamily="18" charset="0"/>
                            </a:rPr>
                            <m:t>𝑗</m:t>
                          </m:r>
                          <m:r>
                            <a:rPr lang="es-ES" sz="1400" b="0" i="1" smtClean="0">
                              <a:latin typeface="Cambria Math" panose="02040503050406030204" pitchFamily="18" charset="0"/>
                              <a:ea typeface="Cambria Math" panose="02040503050406030204" pitchFamily="18" charset="0"/>
                            </a:rPr>
                            <m:t>𝜔</m:t>
                          </m:r>
                          <m:sSub>
                            <m:sSubPr>
                              <m:ctrlPr>
                                <a:rPr lang="es-ES" sz="1400" b="0" i="1" smtClean="0">
                                  <a:latin typeface="Cambria Math" panose="02040503050406030204" pitchFamily="18" charset="0"/>
                                  <a:ea typeface="Cambria Math" panose="02040503050406030204" pitchFamily="18" charset="0"/>
                                </a:rPr>
                              </m:ctrlPr>
                            </m:sSubPr>
                            <m:e>
                              <m:r>
                                <a:rPr lang="es-ES" sz="1400" b="0" i="1" smtClean="0">
                                  <a:latin typeface="Cambria Math" panose="02040503050406030204" pitchFamily="18" charset="0"/>
                                  <a:ea typeface="Cambria Math" panose="02040503050406030204" pitchFamily="18" charset="0"/>
                                </a:rPr>
                                <m:t>𝐶</m:t>
                              </m:r>
                            </m:e>
                            <m:sub>
                              <m:r>
                                <a:rPr lang="es-ES" sz="1400" b="0" i="1" smtClean="0">
                                  <a:latin typeface="Cambria Math" panose="02040503050406030204" pitchFamily="18" charset="0"/>
                                  <a:ea typeface="Cambria Math" panose="02040503050406030204" pitchFamily="18" charset="0"/>
                                </a:rPr>
                                <m:t>2</m:t>
                              </m:r>
                            </m:sub>
                          </m:sSub>
                        </m:den>
                      </m:f>
                      <m:r>
                        <a:rPr lang="es-ES" sz="1400" i="1">
                          <a:latin typeface="Cambria Math" panose="02040503050406030204" pitchFamily="18" charset="0"/>
                          <a:ea typeface="Cambria Math" panose="02040503050406030204" pitchFamily="18" charset="0"/>
                        </a:rPr>
                        <m:t>=</m:t>
                      </m:r>
                      <m:r>
                        <a:rPr lang="es-ES" sz="1400" i="1">
                          <a:latin typeface="Cambria Math" panose="02040503050406030204" pitchFamily="18" charset="0"/>
                          <a:ea typeface="Cambria Math" panose="02040503050406030204" pitchFamily="18" charset="0"/>
                        </a:rPr>
                        <m:t>2</m:t>
                      </m:r>
                      <m:r>
                        <a:rPr lang="es-ES" sz="1400" i="1">
                          <a:latin typeface="Cambria Math" panose="02040503050406030204" pitchFamily="18" charset="0"/>
                          <a:ea typeface="Cambria Math" panose="02040503050406030204" pitchFamily="18" charset="0"/>
                        </a:rPr>
                        <m:t>+</m:t>
                      </m:r>
                      <m:f>
                        <m:fPr>
                          <m:ctrlPr>
                            <a:rPr lang="es-ES" sz="1400" i="1">
                              <a:latin typeface="Cambria Math" panose="02040503050406030204" pitchFamily="18" charset="0"/>
                              <a:ea typeface="Cambria Math" panose="02040503050406030204" pitchFamily="18" charset="0"/>
                            </a:rPr>
                          </m:ctrlPr>
                        </m:fPr>
                        <m:num>
                          <m:r>
                            <a:rPr lang="es-ES" sz="1400" i="1">
                              <a:latin typeface="Cambria Math" panose="02040503050406030204" pitchFamily="18" charset="0"/>
                              <a:ea typeface="Cambria Math" panose="02040503050406030204" pitchFamily="18" charset="0"/>
                            </a:rPr>
                            <m:t>1</m:t>
                          </m:r>
                        </m:num>
                        <m:den>
                          <m:r>
                            <a:rPr lang="es-ES" sz="1400" i="1">
                              <a:latin typeface="Cambria Math" panose="02040503050406030204" pitchFamily="18" charset="0"/>
                              <a:ea typeface="Cambria Math" panose="02040503050406030204" pitchFamily="18" charset="0"/>
                            </a:rPr>
                            <m:t>𝑗</m:t>
                          </m:r>
                          <m:r>
                            <a:rPr lang="es-ES" sz="1400" i="1">
                              <a:latin typeface="Cambria Math" panose="02040503050406030204" pitchFamily="18" charset="0"/>
                              <a:ea typeface="Cambria Math" panose="02040503050406030204" pitchFamily="18" charset="0"/>
                            </a:rPr>
                            <m:t>0</m:t>
                          </m:r>
                          <m:r>
                            <a:rPr lang="es-ES" sz="1400" i="1">
                              <a:latin typeface="Cambria Math" panose="02040503050406030204" pitchFamily="18" charset="0"/>
                              <a:ea typeface="Cambria Math" panose="02040503050406030204" pitchFamily="18" charset="0"/>
                            </a:rPr>
                            <m:t>,</m:t>
                          </m:r>
                          <m:r>
                            <a:rPr lang="es-ES" sz="1400" i="1">
                              <a:latin typeface="Cambria Math" panose="02040503050406030204" pitchFamily="18" charset="0"/>
                              <a:ea typeface="Cambria Math" panose="02040503050406030204" pitchFamily="18" charset="0"/>
                            </a:rPr>
                            <m:t>5</m:t>
                          </m:r>
                        </m:den>
                      </m:f>
                      <m:r>
                        <a:rPr lang="es-ES" sz="1400" i="1">
                          <a:latin typeface="Cambria Math" panose="02040503050406030204" pitchFamily="18" charset="0"/>
                          <a:ea typeface="Cambria Math" panose="02040503050406030204" pitchFamily="18" charset="0"/>
                        </a:rPr>
                        <m:t>=</m:t>
                      </m:r>
                      <m:r>
                        <a:rPr lang="es-ES" sz="1400" i="1">
                          <a:latin typeface="Cambria Math" panose="02040503050406030204" pitchFamily="18" charset="0"/>
                          <a:ea typeface="Cambria Math" panose="02040503050406030204" pitchFamily="18" charset="0"/>
                        </a:rPr>
                        <m:t>2</m:t>
                      </m:r>
                      <m:r>
                        <a:rPr lang="es-ES" sz="1400" i="1">
                          <a:latin typeface="Cambria Math" panose="02040503050406030204" pitchFamily="18" charset="0"/>
                          <a:ea typeface="Cambria Math" panose="02040503050406030204" pitchFamily="18" charset="0"/>
                        </a:rPr>
                        <m:t>−</m:t>
                      </m:r>
                      <m:r>
                        <a:rPr lang="es-ES" sz="1400" i="1">
                          <a:latin typeface="Cambria Math" panose="02040503050406030204" pitchFamily="18" charset="0"/>
                          <a:ea typeface="Cambria Math" panose="02040503050406030204" pitchFamily="18" charset="0"/>
                        </a:rPr>
                        <m:t>2</m:t>
                      </m:r>
                      <m:r>
                        <a:rPr lang="es-ES" sz="1400" i="1">
                          <a:latin typeface="Cambria Math" panose="02040503050406030204" pitchFamily="18" charset="0"/>
                          <a:ea typeface="Cambria Math" panose="02040503050406030204" pitchFamily="18" charset="0"/>
                        </a:rPr>
                        <m:t>𝑗</m:t>
                      </m:r>
                    </m:oMath>
                  </m:oMathPara>
                </a14:m>
                <a:endParaRPr lang="es-ES" sz="1400" b="0" i="1" dirty="0">
                  <a:latin typeface="Cambria Math" panose="02040503050406030204" pitchFamily="18" charset="0"/>
                </a:endParaRPr>
              </a:p>
              <a:p>
                <a:pPr/>
                <a14:m>
                  <m:oMathPara xmlns:m="http://schemas.openxmlformats.org/officeDocument/2006/math">
                    <m:oMathParaPr>
                      <m:jc m:val="left"/>
                    </m:oMathParaPr>
                    <m:oMath xmlns:m="http://schemas.openxmlformats.org/officeDocument/2006/math">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𝑍</m:t>
                          </m:r>
                        </m:e>
                        <m:sub>
                          <m:r>
                            <a:rPr lang="es-ES" sz="1400" b="0" i="1" smtClean="0">
                              <a:latin typeface="Cambria Math" panose="02040503050406030204" pitchFamily="18" charset="0"/>
                            </a:rPr>
                            <m:t>2</m:t>
                          </m:r>
                        </m:sub>
                      </m:sSub>
                      <m:r>
                        <a:rPr lang="es-ES" sz="1400" b="0" i="1" smtClean="0">
                          <a:latin typeface="Cambria Math" panose="02040503050406030204" pitchFamily="18" charset="0"/>
                        </a:rPr>
                        <m:t>=</m:t>
                      </m:r>
                      <m:f>
                        <m:fPr>
                          <m:ctrlPr>
                            <a:rPr lang="es-ES" sz="1400" b="0" i="1" smtClean="0">
                              <a:latin typeface="Cambria Math" panose="02040503050406030204" pitchFamily="18" charset="0"/>
                            </a:rPr>
                          </m:ctrlPr>
                        </m:fPr>
                        <m:num>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𝑅</m:t>
                              </m:r>
                            </m:e>
                            <m:sub>
                              <m:r>
                                <a:rPr lang="es-ES" sz="1400" b="0" i="1" smtClean="0">
                                  <a:latin typeface="Cambria Math" panose="02040503050406030204" pitchFamily="18" charset="0"/>
                                </a:rPr>
                                <m:t>2</m:t>
                              </m:r>
                            </m:sub>
                          </m:sSub>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𝑍</m:t>
                              </m:r>
                            </m:e>
                            <m:sub>
                              <m:r>
                                <a:rPr lang="es-ES" sz="1400" b="0" i="1" smtClean="0">
                                  <a:latin typeface="Cambria Math" panose="02040503050406030204" pitchFamily="18" charset="0"/>
                                </a:rPr>
                                <m:t>1</m:t>
                              </m:r>
                            </m:sub>
                          </m:sSub>
                        </m:num>
                        <m:den>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𝑅</m:t>
                              </m:r>
                            </m:e>
                            <m:sub>
                              <m:r>
                                <a:rPr lang="es-ES" sz="1400" b="0" i="1" smtClean="0">
                                  <a:latin typeface="Cambria Math" panose="02040503050406030204" pitchFamily="18" charset="0"/>
                                </a:rPr>
                                <m:t>2</m:t>
                              </m:r>
                            </m:sub>
                          </m:sSub>
                          <m:r>
                            <a:rPr lang="es-ES" sz="1400" b="0" i="1" smtClean="0">
                              <a:latin typeface="Cambria Math" panose="02040503050406030204" pitchFamily="18" charset="0"/>
                            </a:rPr>
                            <m:t>+</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𝑍</m:t>
                              </m:r>
                            </m:e>
                            <m:sub>
                              <m:r>
                                <a:rPr lang="es-ES" sz="1400" b="0" i="1" smtClean="0">
                                  <a:latin typeface="Cambria Math" panose="02040503050406030204" pitchFamily="18" charset="0"/>
                                </a:rPr>
                                <m:t>1</m:t>
                              </m:r>
                            </m:sub>
                          </m:sSub>
                        </m:den>
                      </m:f>
                      <m:r>
                        <a:rPr lang="es-ES" sz="1400" b="0" i="1" smtClean="0">
                          <a:latin typeface="Cambria Math" panose="02040503050406030204" pitchFamily="18" charset="0"/>
                        </a:rPr>
                        <m:t>=</m:t>
                      </m:r>
                      <m:f>
                        <m:fPr>
                          <m:ctrlPr>
                            <a:rPr lang="es-ES" sz="1400" b="0" i="1" smtClean="0">
                              <a:latin typeface="Cambria Math" panose="02040503050406030204" pitchFamily="18" charset="0"/>
                            </a:rPr>
                          </m:ctrlPr>
                        </m:fPr>
                        <m:num>
                          <m:r>
                            <a:rPr lang="es-ES" sz="1400" b="0" i="1" smtClean="0">
                              <a:latin typeface="Cambria Math" panose="02040503050406030204" pitchFamily="18" charset="0"/>
                            </a:rPr>
                            <m:t>3</m:t>
                          </m:r>
                          <m:d>
                            <m:dPr>
                              <m:ctrlPr>
                                <a:rPr lang="es-ES" sz="1400" b="0" i="1" smtClean="0">
                                  <a:latin typeface="Cambria Math" panose="02040503050406030204" pitchFamily="18" charset="0"/>
                                </a:rPr>
                              </m:ctrlPr>
                            </m:dPr>
                            <m:e>
                              <m:r>
                                <a:rPr lang="es-ES" sz="1400" b="0" i="1" smtClean="0">
                                  <a:latin typeface="Cambria Math" panose="02040503050406030204" pitchFamily="18" charset="0"/>
                                </a:rPr>
                                <m:t>2</m:t>
                              </m:r>
                              <m:r>
                                <a:rPr lang="es-ES" sz="1400" b="0" i="1" smtClean="0">
                                  <a:latin typeface="Cambria Math" panose="02040503050406030204" pitchFamily="18" charset="0"/>
                                </a:rPr>
                                <m:t>−</m:t>
                              </m:r>
                              <m:r>
                                <a:rPr lang="es-ES" sz="1400" b="0" i="1" smtClean="0">
                                  <a:latin typeface="Cambria Math" panose="02040503050406030204" pitchFamily="18" charset="0"/>
                                </a:rPr>
                                <m:t>2</m:t>
                              </m:r>
                              <m:r>
                                <a:rPr lang="es-ES" sz="1400" b="0" i="1" smtClean="0">
                                  <a:latin typeface="Cambria Math" panose="02040503050406030204" pitchFamily="18" charset="0"/>
                                </a:rPr>
                                <m:t>𝑗</m:t>
                              </m:r>
                            </m:e>
                          </m:d>
                        </m:num>
                        <m:den>
                          <m:r>
                            <a:rPr lang="es-ES" sz="1400" b="0" i="1" smtClean="0">
                              <a:latin typeface="Cambria Math" panose="02040503050406030204" pitchFamily="18" charset="0"/>
                            </a:rPr>
                            <m:t>3</m:t>
                          </m:r>
                          <m:r>
                            <a:rPr lang="es-ES" sz="1400" b="0" i="1" smtClean="0">
                              <a:latin typeface="Cambria Math" panose="02040503050406030204" pitchFamily="18" charset="0"/>
                            </a:rPr>
                            <m:t>+</m:t>
                          </m:r>
                          <m:r>
                            <a:rPr lang="es-ES" sz="1400" b="0" i="1" smtClean="0">
                              <a:latin typeface="Cambria Math" panose="02040503050406030204" pitchFamily="18" charset="0"/>
                            </a:rPr>
                            <m:t>2</m:t>
                          </m:r>
                          <m:r>
                            <a:rPr lang="es-ES" sz="1400" b="0" i="1" smtClean="0">
                              <a:latin typeface="Cambria Math" panose="02040503050406030204" pitchFamily="18" charset="0"/>
                            </a:rPr>
                            <m:t>−</m:t>
                          </m:r>
                          <m:r>
                            <a:rPr lang="es-ES" sz="1400" b="0" i="1" smtClean="0">
                              <a:latin typeface="Cambria Math" panose="02040503050406030204" pitchFamily="18" charset="0"/>
                            </a:rPr>
                            <m:t>2</m:t>
                          </m:r>
                          <m:r>
                            <a:rPr lang="es-ES" sz="1400" b="0" i="1" smtClean="0">
                              <a:latin typeface="Cambria Math" panose="02040503050406030204" pitchFamily="18" charset="0"/>
                            </a:rPr>
                            <m:t>𝑗</m:t>
                          </m:r>
                        </m:den>
                      </m:f>
                      <m:r>
                        <a:rPr lang="es-ES" sz="1400" b="0" i="1" smtClean="0">
                          <a:latin typeface="Cambria Math" panose="02040503050406030204" pitchFamily="18" charset="0"/>
                        </a:rPr>
                        <m:t>=</m:t>
                      </m:r>
                      <m:f>
                        <m:fPr>
                          <m:ctrlPr>
                            <a:rPr lang="es-ES" sz="1400" b="0" i="1" smtClean="0">
                              <a:latin typeface="Cambria Math" panose="02040503050406030204" pitchFamily="18" charset="0"/>
                            </a:rPr>
                          </m:ctrlPr>
                        </m:fPr>
                        <m:num>
                          <m:r>
                            <a:rPr lang="es-ES" sz="1400" b="0" i="1" smtClean="0">
                              <a:latin typeface="Cambria Math" panose="02040503050406030204" pitchFamily="18" charset="0"/>
                            </a:rPr>
                            <m:t>6</m:t>
                          </m:r>
                          <m:r>
                            <a:rPr lang="es-ES" sz="1400" b="0" i="1" smtClean="0">
                              <a:latin typeface="Cambria Math" panose="02040503050406030204" pitchFamily="18" charset="0"/>
                            </a:rPr>
                            <m:t>−</m:t>
                          </m:r>
                          <m:r>
                            <a:rPr lang="es-ES" sz="1400" b="0" i="1" smtClean="0">
                              <a:latin typeface="Cambria Math" panose="02040503050406030204" pitchFamily="18" charset="0"/>
                            </a:rPr>
                            <m:t>6</m:t>
                          </m:r>
                          <m:r>
                            <a:rPr lang="es-ES" sz="1400" b="0" i="1" smtClean="0">
                              <a:latin typeface="Cambria Math" panose="02040503050406030204" pitchFamily="18" charset="0"/>
                            </a:rPr>
                            <m:t>𝑗</m:t>
                          </m:r>
                        </m:num>
                        <m:den>
                          <m:r>
                            <a:rPr lang="es-ES" sz="1400" b="0" i="1" smtClean="0">
                              <a:latin typeface="Cambria Math" panose="02040503050406030204" pitchFamily="18" charset="0"/>
                            </a:rPr>
                            <m:t>5</m:t>
                          </m:r>
                          <m:r>
                            <a:rPr lang="es-ES" sz="1400" b="0" i="1" smtClean="0">
                              <a:latin typeface="Cambria Math" panose="02040503050406030204" pitchFamily="18" charset="0"/>
                            </a:rPr>
                            <m:t>−</m:t>
                          </m:r>
                          <m:r>
                            <a:rPr lang="es-ES" sz="1400" b="0" i="1" smtClean="0">
                              <a:latin typeface="Cambria Math" panose="02040503050406030204" pitchFamily="18" charset="0"/>
                            </a:rPr>
                            <m:t>2</m:t>
                          </m:r>
                          <m:r>
                            <a:rPr lang="es-ES" sz="1400" b="0" i="1" smtClean="0">
                              <a:latin typeface="Cambria Math" panose="02040503050406030204" pitchFamily="18" charset="0"/>
                            </a:rPr>
                            <m:t>𝑗</m:t>
                          </m:r>
                        </m:den>
                      </m:f>
                      <m:r>
                        <a:rPr lang="es-ES" sz="1400" b="0" i="1" smtClean="0">
                          <a:latin typeface="Cambria Math" panose="02040503050406030204" pitchFamily="18" charset="0"/>
                        </a:rPr>
                        <m:t>=</m:t>
                      </m:r>
                      <m:f>
                        <m:fPr>
                          <m:ctrlPr>
                            <a:rPr lang="es-ES" sz="1400" i="1">
                              <a:latin typeface="Cambria Math" panose="02040503050406030204" pitchFamily="18" charset="0"/>
                            </a:rPr>
                          </m:ctrlPr>
                        </m:fPr>
                        <m:num>
                          <m:r>
                            <a:rPr lang="es-ES" sz="1400" b="0" i="1" smtClean="0">
                              <a:latin typeface="Cambria Math" panose="02040503050406030204" pitchFamily="18" charset="0"/>
                            </a:rPr>
                            <m:t>(</m:t>
                          </m:r>
                          <m:r>
                            <a:rPr lang="es-ES" sz="1400" i="1">
                              <a:latin typeface="Cambria Math" panose="02040503050406030204" pitchFamily="18" charset="0"/>
                            </a:rPr>
                            <m:t>6</m:t>
                          </m:r>
                          <m:r>
                            <a:rPr lang="es-ES" sz="1400" i="1">
                              <a:latin typeface="Cambria Math" panose="02040503050406030204" pitchFamily="18" charset="0"/>
                            </a:rPr>
                            <m:t>−</m:t>
                          </m:r>
                          <m:r>
                            <a:rPr lang="es-ES" sz="1400" i="1">
                              <a:latin typeface="Cambria Math" panose="02040503050406030204" pitchFamily="18" charset="0"/>
                            </a:rPr>
                            <m:t>6</m:t>
                          </m:r>
                          <m:r>
                            <a:rPr lang="es-ES" sz="1400" i="1">
                              <a:latin typeface="Cambria Math" panose="02040503050406030204" pitchFamily="18" charset="0"/>
                            </a:rPr>
                            <m:t>𝑗</m:t>
                          </m:r>
                          <m:r>
                            <a:rPr lang="es-ES" sz="1400" b="0" i="1" smtClean="0">
                              <a:latin typeface="Cambria Math" panose="02040503050406030204" pitchFamily="18" charset="0"/>
                            </a:rPr>
                            <m:t>)(</m:t>
                          </m:r>
                          <m:r>
                            <a:rPr lang="es-ES" sz="1400" b="0" i="1" smtClean="0">
                              <a:latin typeface="Cambria Math" panose="02040503050406030204" pitchFamily="18" charset="0"/>
                            </a:rPr>
                            <m:t>5</m:t>
                          </m:r>
                          <m:r>
                            <a:rPr lang="es-ES" sz="1400" b="0" i="1" smtClean="0">
                              <a:latin typeface="Cambria Math" panose="02040503050406030204" pitchFamily="18" charset="0"/>
                            </a:rPr>
                            <m:t>+</m:t>
                          </m:r>
                          <m:r>
                            <a:rPr lang="es-ES" sz="1400" b="0" i="1" smtClean="0">
                              <a:latin typeface="Cambria Math" panose="02040503050406030204" pitchFamily="18" charset="0"/>
                            </a:rPr>
                            <m:t>2</m:t>
                          </m:r>
                          <m:r>
                            <a:rPr lang="es-ES" sz="1400" b="0" i="1" smtClean="0">
                              <a:latin typeface="Cambria Math" panose="02040503050406030204" pitchFamily="18" charset="0"/>
                            </a:rPr>
                            <m:t>𝑗</m:t>
                          </m:r>
                          <m:r>
                            <a:rPr lang="es-ES" sz="1400" b="0" i="1" smtClean="0">
                              <a:latin typeface="Cambria Math" panose="02040503050406030204" pitchFamily="18" charset="0"/>
                            </a:rPr>
                            <m:t>)</m:t>
                          </m:r>
                        </m:num>
                        <m:den>
                          <m:r>
                            <a:rPr lang="es-ES" sz="1400" b="0" i="1" smtClean="0">
                              <a:latin typeface="Cambria Math" panose="02040503050406030204" pitchFamily="18" charset="0"/>
                            </a:rPr>
                            <m:t>(</m:t>
                          </m:r>
                          <m:r>
                            <a:rPr lang="es-ES" sz="1400" i="1">
                              <a:latin typeface="Cambria Math" panose="02040503050406030204" pitchFamily="18" charset="0"/>
                            </a:rPr>
                            <m:t>5</m:t>
                          </m:r>
                          <m:r>
                            <a:rPr lang="es-ES" sz="1400" i="1">
                              <a:latin typeface="Cambria Math" panose="02040503050406030204" pitchFamily="18" charset="0"/>
                            </a:rPr>
                            <m:t>−</m:t>
                          </m:r>
                          <m:r>
                            <a:rPr lang="es-ES" sz="1400" i="1">
                              <a:latin typeface="Cambria Math" panose="02040503050406030204" pitchFamily="18" charset="0"/>
                            </a:rPr>
                            <m:t>2</m:t>
                          </m:r>
                          <m:r>
                            <a:rPr lang="es-ES" sz="1400" i="1">
                              <a:latin typeface="Cambria Math" panose="02040503050406030204" pitchFamily="18" charset="0"/>
                            </a:rPr>
                            <m:t>𝑗</m:t>
                          </m:r>
                          <m:r>
                            <a:rPr lang="es-ES" sz="1400" b="0" i="1" smtClean="0">
                              <a:latin typeface="Cambria Math" panose="02040503050406030204" pitchFamily="18" charset="0"/>
                            </a:rPr>
                            <m:t>)(</m:t>
                          </m:r>
                          <m:r>
                            <a:rPr lang="es-ES" sz="1400" b="0" i="1" smtClean="0">
                              <a:latin typeface="Cambria Math" panose="02040503050406030204" pitchFamily="18" charset="0"/>
                            </a:rPr>
                            <m:t>5</m:t>
                          </m:r>
                          <m:r>
                            <a:rPr lang="es-ES" sz="1400" b="0" i="1" smtClean="0">
                              <a:latin typeface="Cambria Math" panose="02040503050406030204" pitchFamily="18" charset="0"/>
                            </a:rPr>
                            <m:t>+</m:t>
                          </m:r>
                          <m:r>
                            <a:rPr lang="es-ES" sz="1400" b="0" i="1" smtClean="0">
                              <a:latin typeface="Cambria Math" panose="02040503050406030204" pitchFamily="18" charset="0"/>
                            </a:rPr>
                            <m:t>2</m:t>
                          </m:r>
                          <m:r>
                            <a:rPr lang="es-ES" sz="1400" b="0" i="1" smtClean="0">
                              <a:latin typeface="Cambria Math" panose="02040503050406030204" pitchFamily="18" charset="0"/>
                            </a:rPr>
                            <m:t>𝑗</m:t>
                          </m:r>
                          <m:r>
                            <a:rPr lang="es-ES" sz="1400" b="0" i="1" smtClean="0">
                              <a:latin typeface="Cambria Math" panose="02040503050406030204" pitchFamily="18" charset="0"/>
                            </a:rPr>
                            <m:t>)</m:t>
                          </m:r>
                        </m:den>
                      </m:f>
                      <m:r>
                        <a:rPr lang="es-ES" sz="1400" b="0" i="1" smtClean="0">
                          <a:latin typeface="Cambria Math" panose="02040503050406030204" pitchFamily="18" charset="0"/>
                        </a:rPr>
                        <m:t>=</m:t>
                      </m:r>
                      <m:f>
                        <m:fPr>
                          <m:ctrlPr>
                            <a:rPr lang="es-ES" sz="1400" i="1" smtClean="0">
                              <a:latin typeface="Cambria Math" panose="02040503050406030204" pitchFamily="18" charset="0"/>
                            </a:rPr>
                          </m:ctrlPr>
                        </m:fPr>
                        <m:num>
                          <m:r>
                            <a:rPr lang="es-ES" sz="1400" b="0" i="1" smtClean="0">
                              <a:latin typeface="Cambria Math" panose="02040503050406030204" pitchFamily="18" charset="0"/>
                            </a:rPr>
                            <m:t>30</m:t>
                          </m:r>
                          <m:r>
                            <a:rPr lang="es-ES" sz="1400" b="0" i="1" smtClean="0">
                              <a:latin typeface="Cambria Math" panose="02040503050406030204" pitchFamily="18" charset="0"/>
                            </a:rPr>
                            <m:t>+</m:t>
                          </m:r>
                          <m:r>
                            <a:rPr lang="es-ES" sz="1400" b="0" i="1" smtClean="0">
                              <a:latin typeface="Cambria Math" panose="02040503050406030204" pitchFamily="18" charset="0"/>
                            </a:rPr>
                            <m:t>12</m:t>
                          </m:r>
                          <m:r>
                            <a:rPr lang="es-ES" sz="1400" b="0" i="1" smtClean="0">
                              <a:latin typeface="Cambria Math" panose="02040503050406030204" pitchFamily="18" charset="0"/>
                            </a:rPr>
                            <m:t>𝑗</m:t>
                          </m:r>
                          <m:r>
                            <a:rPr lang="es-ES" sz="1400" b="0" i="1" smtClean="0">
                              <a:latin typeface="Cambria Math" panose="02040503050406030204" pitchFamily="18" charset="0"/>
                            </a:rPr>
                            <m:t>−</m:t>
                          </m:r>
                          <m:r>
                            <a:rPr lang="es-ES" sz="1400" b="0" i="1" smtClean="0">
                              <a:latin typeface="Cambria Math" panose="02040503050406030204" pitchFamily="18" charset="0"/>
                            </a:rPr>
                            <m:t>30</m:t>
                          </m:r>
                          <m:r>
                            <a:rPr lang="es-ES" sz="1400" b="0" i="1" smtClean="0">
                              <a:latin typeface="Cambria Math" panose="02040503050406030204" pitchFamily="18" charset="0"/>
                            </a:rPr>
                            <m:t>𝑗</m:t>
                          </m:r>
                          <m:r>
                            <a:rPr lang="es-ES" sz="1400" b="0" i="1" smtClean="0">
                              <a:latin typeface="Cambria Math" panose="02040503050406030204" pitchFamily="18" charset="0"/>
                            </a:rPr>
                            <m:t>+</m:t>
                          </m:r>
                          <m:r>
                            <a:rPr lang="es-ES" sz="1400" b="0" i="1" smtClean="0">
                              <a:latin typeface="Cambria Math" panose="02040503050406030204" pitchFamily="18" charset="0"/>
                            </a:rPr>
                            <m:t>12</m:t>
                          </m:r>
                        </m:num>
                        <m:den>
                          <m:r>
                            <a:rPr lang="es-ES" sz="1400" b="0" i="1" smtClean="0">
                              <a:latin typeface="Cambria Math" panose="02040503050406030204" pitchFamily="18" charset="0"/>
                            </a:rPr>
                            <m:t>25</m:t>
                          </m:r>
                          <m:r>
                            <a:rPr lang="es-ES" sz="1400" b="0" i="1" smtClean="0">
                              <a:latin typeface="Cambria Math" panose="02040503050406030204" pitchFamily="18" charset="0"/>
                            </a:rPr>
                            <m:t>+</m:t>
                          </m:r>
                          <m:r>
                            <a:rPr lang="es-ES" sz="1400" b="0" i="1" smtClean="0">
                              <a:latin typeface="Cambria Math" panose="02040503050406030204" pitchFamily="18" charset="0"/>
                            </a:rPr>
                            <m:t>4</m:t>
                          </m:r>
                        </m:den>
                      </m:f>
                      <m:r>
                        <a:rPr lang="es-ES" sz="1400" b="0" i="1" smtClean="0">
                          <a:latin typeface="Cambria Math" panose="02040503050406030204" pitchFamily="18" charset="0"/>
                        </a:rPr>
                        <m:t>=</m:t>
                      </m:r>
                      <m:f>
                        <m:fPr>
                          <m:ctrlPr>
                            <a:rPr lang="es-ES" sz="1400" i="1">
                              <a:latin typeface="Cambria Math" panose="02040503050406030204" pitchFamily="18" charset="0"/>
                            </a:rPr>
                          </m:ctrlPr>
                        </m:fPr>
                        <m:num>
                          <m:r>
                            <a:rPr lang="es-ES" sz="1400" b="0" i="1" smtClean="0">
                              <a:latin typeface="Cambria Math" panose="02040503050406030204" pitchFamily="18" charset="0"/>
                            </a:rPr>
                            <m:t>42</m:t>
                          </m:r>
                          <m:r>
                            <a:rPr lang="es-ES" sz="1400" b="0" i="1" smtClean="0">
                              <a:latin typeface="Cambria Math" panose="02040503050406030204" pitchFamily="18" charset="0"/>
                            </a:rPr>
                            <m:t>−</m:t>
                          </m:r>
                          <m:r>
                            <a:rPr lang="es-ES" sz="1400" b="0" i="1" smtClean="0">
                              <a:latin typeface="Cambria Math" panose="02040503050406030204" pitchFamily="18" charset="0"/>
                            </a:rPr>
                            <m:t>18</m:t>
                          </m:r>
                          <m:r>
                            <a:rPr lang="es-ES" sz="1400" i="1">
                              <a:latin typeface="Cambria Math" panose="02040503050406030204" pitchFamily="18" charset="0"/>
                            </a:rPr>
                            <m:t>𝑗</m:t>
                          </m:r>
                        </m:num>
                        <m:den>
                          <m:r>
                            <a:rPr lang="es-ES" sz="1400" i="1">
                              <a:latin typeface="Cambria Math" panose="02040503050406030204" pitchFamily="18" charset="0"/>
                            </a:rPr>
                            <m:t>2</m:t>
                          </m:r>
                          <m:r>
                            <a:rPr lang="es-ES" sz="1400" b="0" i="1" smtClean="0">
                              <a:latin typeface="Cambria Math" panose="02040503050406030204" pitchFamily="18" charset="0"/>
                            </a:rPr>
                            <m:t>9</m:t>
                          </m:r>
                        </m:den>
                      </m:f>
                      <m:r>
                        <a:rPr lang="es-ES" sz="1400" b="0" i="1" smtClean="0">
                          <a:latin typeface="Cambria Math" panose="02040503050406030204" pitchFamily="18" charset="0"/>
                        </a:rPr>
                        <m:t>=</m:t>
                      </m:r>
                      <m:r>
                        <a:rPr lang="es-ES" sz="1400" b="0" i="1" smtClean="0">
                          <a:latin typeface="Cambria Math" panose="02040503050406030204" pitchFamily="18" charset="0"/>
                        </a:rPr>
                        <m:t>1</m:t>
                      </m:r>
                      <m:r>
                        <a:rPr lang="es-ES" sz="1400" b="0" i="1" smtClean="0">
                          <a:latin typeface="Cambria Math" panose="02040503050406030204" pitchFamily="18" charset="0"/>
                        </a:rPr>
                        <m:t>,</m:t>
                      </m:r>
                      <m:r>
                        <a:rPr lang="es-ES" sz="1400" b="0" i="1" smtClean="0">
                          <a:latin typeface="Cambria Math" panose="02040503050406030204" pitchFamily="18" charset="0"/>
                        </a:rPr>
                        <m:t>45</m:t>
                      </m:r>
                      <m:r>
                        <a:rPr lang="es-ES" sz="1400" b="0" i="1" smtClean="0">
                          <a:latin typeface="Cambria Math" panose="02040503050406030204" pitchFamily="18" charset="0"/>
                        </a:rPr>
                        <m:t>−</m:t>
                      </m:r>
                      <m:r>
                        <a:rPr lang="es-ES" sz="1400" b="0" i="1" smtClean="0">
                          <a:latin typeface="Cambria Math" panose="02040503050406030204" pitchFamily="18" charset="0"/>
                        </a:rPr>
                        <m:t>0</m:t>
                      </m:r>
                      <m:r>
                        <a:rPr lang="es-ES" sz="1400" b="0" i="1" smtClean="0">
                          <a:latin typeface="Cambria Math" panose="02040503050406030204" pitchFamily="18" charset="0"/>
                        </a:rPr>
                        <m:t>,</m:t>
                      </m:r>
                      <m:r>
                        <a:rPr lang="es-ES" sz="1400" b="0" i="1" smtClean="0">
                          <a:latin typeface="Cambria Math" panose="02040503050406030204" pitchFamily="18" charset="0"/>
                        </a:rPr>
                        <m:t>621</m:t>
                      </m:r>
                      <m:r>
                        <a:rPr lang="es-ES" sz="1400" b="0" i="1" smtClean="0">
                          <a:latin typeface="Cambria Math" panose="02040503050406030204" pitchFamily="18" charset="0"/>
                        </a:rPr>
                        <m:t>𝑗</m:t>
                      </m:r>
                    </m:oMath>
                  </m:oMathPara>
                </a14:m>
                <a:endParaRPr lang="es-ES" sz="1400" b="0" dirty="0"/>
              </a:p>
              <a:p>
                <a:pPr/>
                <a14:m>
                  <m:oMathPara xmlns:m="http://schemas.openxmlformats.org/officeDocument/2006/math">
                    <m:oMathParaPr>
                      <m:jc m:val="left"/>
                    </m:oMathParaPr>
                    <m:oMath xmlns:m="http://schemas.openxmlformats.org/officeDocument/2006/math">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𝑍</m:t>
                          </m:r>
                        </m:e>
                        <m:sub>
                          <m:r>
                            <a:rPr lang="es-ES" sz="1400" b="0" i="1" smtClean="0">
                              <a:latin typeface="Cambria Math" panose="02040503050406030204" pitchFamily="18" charset="0"/>
                            </a:rPr>
                            <m:t>3</m:t>
                          </m:r>
                        </m:sub>
                      </m:sSub>
                      <m:r>
                        <a:rPr lang="es-ES" sz="1400" b="0" i="1" smtClean="0">
                          <a:latin typeface="Cambria Math" panose="02040503050406030204" pitchFamily="18" charset="0"/>
                        </a:rPr>
                        <m:t>=</m:t>
                      </m:r>
                      <m:sSub>
                        <m:sSubPr>
                          <m:ctrlPr>
                            <a:rPr lang="es-ES" sz="1400" b="0" i="1" smtClean="0">
                              <a:latin typeface="Cambria Math" panose="02040503050406030204" pitchFamily="18" charset="0"/>
                            </a:rPr>
                          </m:ctrlPr>
                        </m:sSubPr>
                        <m:e>
                          <m:r>
                            <a:rPr lang="es-ES" sz="1400" b="0" i="1" smtClean="0">
                              <a:latin typeface="Cambria Math" panose="02040503050406030204" pitchFamily="18" charset="0"/>
                            </a:rPr>
                            <m:t>𝑍</m:t>
                          </m:r>
                        </m:e>
                        <m:sub>
                          <m:r>
                            <a:rPr lang="es-ES" sz="1400" b="0" i="1" smtClean="0">
                              <a:latin typeface="Cambria Math" panose="02040503050406030204" pitchFamily="18" charset="0"/>
                            </a:rPr>
                            <m:t>2</m:t>
                          </m:r>
                        </m:sub>
                      </m:sSub>
                      <m:r>
                        <a:rPr lang="es-ES" sz="1400" b="0" i="1" smtClean="0">
                          <a:latin typeface="Cambria Math" panose="02040503050406030204" pitchFamily="18" charset="0"/>
                        </a:rPr>
                        <m:t>+</m:t>
                      </m:r>
                      <m:r>
                        <a:rPr lang="es-ES" sz="1400" i="1">
                          <a:latin typeface="Cambria Math" panose="02040503050406030204" pitchFamily="18" charset="0"/>
                        </a:rPr>
                        <m:t>𝑗</m:t>
                      </m:r>
                      <m:r>
                        <a:rPr lang="es-ES" sz="1400" i="1">
                          <a:latin typeface="Cambria Math" panose="02040503050406030204" pitchFamily="18" charset="0"/>
                          <a:ea typeface="Cambria Math" panose="02040503050406030204" pitchFamily="18" charset="0"/>
                        </a:rPr>
                        <m:t>𝜔</m:t>
                      </m:r>
                      <m:r>
                        <a:rPr lang="es-ES" sz="1400" b="0" i="1" smtClean="0">
                          <a:latin typeface="Cambria Math" panose="02040503050406030204" pitchFamily="18" charset="0"/>
                          <a:ea typeface="Cambria Math" panose="02040503050406030204" pitchFamily="18" charset="0"/>
                        </a:rPr>
                        <m:t>𝐿</m:t>
                      </m:r>
                      <m:r>
                        <a:rPr lang="es-ES" sz="1400" b="0" i="1" smtClean="0">
                          <a:latin typeface="Cambria Math" panose="02040503050406030204" pitchFamily="18" charset="0"/>
                          <a:ea typeface="Cambria Math" panose="02040503050406030204" pitchFamily="18" charset="0"/>
                        </a:rPr>
                        <m:t>=</m:t>
                      </m:r>
                      <m:r>
                        <a:rPr lang="es-ES" sz="1400" b="0" i="1" smtClean="0">
                          <a:latin typeface="Cambria Math" panose="02040503050406030204" pitchFamily="18" charset="0"/>
                          <a:ea typeface="Cambria Math" panose="02040503050406030204" pitchFamily="18" charset="0"/>
                        </a:rPr>
                        <m:t>1</m:t>
                      </m:r>
                      <m:r>
                        <a:rPr lang="es-ES" sz="1400" b="0" i="1" smtClean="0">
                          <a:latin typeface="Cambria Math" panose="02040503050406030204" pitchFamily="18" charset="0"/>
                          <a:ea typeface="Cambria Math" panose="02040503050406030204" pitchFamily="18" charset="0"/>
                        </a:rPr>
                        <m:t>,</m:t>
                      </m:r>
                      <m:r>
                        <a:rPr lang="es-ES" sz="1400" b="0" i="1" smtClean="0">
                          <a:latin typeface="Cambria Math" panose="02040503050406030204" pitchFamily="18" charset="0"/>
                          <a:ea typeface="Cambria Math" panose="02040503050406030204" pitchFamily="18" charset="0"/>
                        </a:rPr>
                        <m:t>45</m:t>
                      </m:r>
                      <m:r>
                        <a:rPr lang="es-ES" sz="1400" b="0" i="1" smtClean="0">
                          <a:latin typeface="Cambria Math" panose="02040503050406030204" pitchFamily="18" charset="0"/>
                          <a:ea typeface="Cambria Math" panose="02040503050406030204" pitchFamily="18" charset="0"/>
                        </a:rPr>
                        <m:t>−</m:t>
                      </m:r>
                      <m:r>
                        <a:rPr lang="es-ES" sz="1400" b="0" i="1" smtClean="0">
                          <a:latin typeface="Cambria Math" panose="02040503050406030204" pitchFamily="18" charset="0"/>
                          <a:ea typeface="Cambria Math" panose="02040503050406030204" pitchFamily="18" charset="0"/>
                        </a:rPr>
                        <m:t>0</m:t>
                      </m:r>
                      <m:r>
                        <a:rPr lang="es-ES" sz="1400" b="0" i="1" smtClean="0">
                          <a:latin typeface="Cambria Math" panose="02040503050406030204" pitchFamily="18" charset="0"/>
                          <a:ea typeface="Cambria Math" panose="02040503050406030204" pitchFamily="18" charset="0"/>
                        </a:rPr>
                        <m:t>,</m:t>
                      </m:r>
                      <m:r>
                        <a:rPr lang="es-ES" sz="1400" b="0" i="1" smtClean="0">
                          <a:latin typeface="Cambria Math" panose="02040503050406030204" pitchFamily="18" charset="0"/>
                          <a:ea typeface="Cambria Math" panose="02040503050406030204" pitchFamily="18" charset="0"/>
                        </a:rPr>
                        <m:t>621</m:t>
                      </m:r>
                      <m:r>
                        <a:rPr lang="es-ES" sz="1400" b="0" i="1" smtClean="0">
                          <a:latin typeface="Cambria Math" panose="02040503050406030204" pitchFamily="18" charset="0"/>
                          <a:ea typeface="Cambria Math" panose="02040503050406030204" pitchFamily="18" charset="0"/>
                        </a:rPr>
                        <m:t>𝑗</m:t>
                      </m:r>
                      <m:r>
                        <a:rPr lang="es-ES" sz="1400" b="0" i="1" smtClean="0">
                          <a:latin typeface="Cambria Math" panose="02040503050406030204" pitchFamily="18" charset="0"/>
                          <a:ea typeface="Cambria Math" panose="02040503050406030204" pitchFamily="18" charset="0"/>
                        </a:rPr>
                        <m:t>+</m:t>
                      </m:r>
                      <m:r>
                        <a:rPr lang="es-ES" sz="1400" b="0" i="1" smtClean="0">
                          <a:latin typeface="Cambria Math" panose="02040503050406030204" pitchFamily="18" charset="0"/>
                          <a:ea typeface="Cambria Math" panose="02040503050406030204" pitchFamily="18" charset="0"/>
                        </a:rPr>
                        <m:t>𝑗</m:t>
                      </m:r>
                      <m:r>
                        <a:rPr lang="es-ES" sz="1400" b="0" i="1" smtClean="0">
                          <a:latin typeface="Cambria Math" panose="02040503050406030204" pitchFamily="18" charset="0"/>
                          <a:ea typeface="Cambria Math" panose="02040503050406030204" pitchFamily="18" charset="0"/>
                        </a:rPr>
                        <m:t>=</m:t>
                      </m:r>
                      <m:r>
                        <a:rPr lang="es-ES" sz="1400" b="0" i="1" smtClean="0">
                          <a:latin typeface="Cambria Math" panose="02040503050406030204" pitchFamily="18" charset="0"/>
                          <a:ea typeface="Cambria Math" panose="02040503050406030204" pitchFamily="18" charset="0"/>
                        </a:rPr>
                        <m:t>1</m:t>
                      </m:r>
                      <m:r>
                        <a:rPr lang="es-ES" sz="1400" b="0" i="1" smtClean="0">
                          <a:latin typeface="Cambria Math" panose="02040503050406030204" pitchFamily="18" charset="0"/>
                          <a:ea typeface="Cambria Math" panose="02040503050406030204" pitchFamily="18" charset="0"/>
                        </a:rPr>
                        <m:t>,</m:t>
                      </m:r>
                      <m:r>
                        <a:rPr lang="es-ES" sz="1400" b="0" i="1" smtClean="0">
                          <a:latin typeface="Cambria Math" panose="02040503050406030204" pitchFamily="18" charset="0"/>
                          <a:ea typeface="Cambria Math" panose="02040503050406030204" pitchFamily="18" charset="0"/>
                        </a:rPr>
                        <m:t>45</m:t>
                      </m:r>
                      <m:r>
                        <a:rPr lang="es-ES" sz="1400" b="0" i="1" smtClean="0">
                          <a:latin typeface="Cambria Math" panose="02040503050406030204" pitchFamily="18" charset="0"/>
                          <a:ea typeface="Cambria Math" panose="02040503050406030204" pitchFamily="18" charset="0"/>
                        </a:rPr>
                        <m:t>+</m:t>
                      </m:r>
                      <m:r>
                        <a:rPr lang="es-ES" sz="1400" b="0" i="1" smtClean="0">
                          <a:latin typeface="Cambria Math" panose="02040503050406030204" pitchFamily="18" charset="0"/>
                          <a:ea typeface="Cambria Math" panose="02040503050406030204" pitchFamily="18" charset="0"/>
                        </a:rPr>
                        <m:t>0</m:t>
                      </m:r>
                      <m:r>
                        <a:rPr lang="es-ES" sz="1400" b="0" i="1" smtClean="0">
                          <a:latin typeface="Cambria Math" panose="02040503050406030204" pitchFamily="18" charset="0"/>
                          <a:ea typeface="Cambria Math" panose="02040503050406030204" pitchFamily="18" charset="0"/>
                        </a:rPr>
                        <m:t>,</m:t>
                      </m:r>
                      <m:r>
                        <a:rPr lang="es-ES" sz="1400" b="0" i="1" smtClean="0">
                          <a:latin typeface="Cambria Math" panose="02040503050406030204" pitchFamily="18" charset="0"/>
                          <a:ea typeface="Cambria Math" panose="02040503050406030204" pitchFamily="18" charset="0"/>
                        </a:rPr>
                        <m:t>379</m:t>
                      </m:r>
                      <m:r>
                        <a:rPr lang="es-ES" sz="1400" b="0" i="1" smtClean="0">
                          <a:latin typeface="Cambria Math" panose="02040503050406030204" pitchFamily="18" charset="0"/>
                          <a:ea typeface="Cambria Math" panose="02040503050406030204" pitchFamily="18" charset="0"/>
                        </a:rPr>
                        <m:t>𝑗</m:t>
                      </m:r>
                    </m:oMath>
                  </m:oMathPara>
                </a14:m>
                <a:endParaRPr lang="es-ES" sz="1400" dirty="0"/>
              </a:p>
            </p:txBody>
          </p:sp>
        </mc:Choice>
        <mc:Fallback xmlns="">
          <p:sp>
            <p:nvSpPr>
              <p:cNvPr id="6" name="CuadroTexto 5">
                <a:extLst>
                  <a:ext uri="{FF2B5EF4-FFF2-40B4-BE49-F238E27FC236}">
                    <a16:creationId xmlns:a16="http://schemas.microsoft.com/office/drawing/2014/main" id="{9C08F16B-05EF-48D4-99C7-7D927FBC59BC}"/>
                  </a:ext>
                </a:extLst>
              </p:cNvPr>
              <p:cNvSpPr txBox="1">
                <a:spLocks noRot="1" noChangeAspect="1" noMove="1" noResize="1" noEditPoints="1" noAdjustHandles="1" noChangeArrowheads="1" noChangeShapeType="1" noTextEdit="1"/>
              </p:cNvSpPr>
              <p:nvPr/>
            </p:nvSpPr>
            <p:spPr>
              <a:xfrm>
                <a:off x="376345" y="3417097"/>
                <a:ext cx="8578182" cy="1206612"/>
              </a:xfrm>
              <a:prstGeom prst="rect">
                <a:avLst/>
              </a:prstGeom>
              <a:blipFill>
                <a:blip r:embed="rId14"/>
                <a:stretch>
                  <a:fillRect b="-203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C75B1CF2-F704-418E-8462-B1F4921425EA}"/>
                  </a:ext>
                </a:extLst>
              </p:cNvPr>
              <p:cNvSpPr/>
              <p:nvPr/>
            </p:nvSpPr>
            <p:spPr>
              <a:xfrm>
                <a:off x="1689010" y="5979906"/>
                <a:ext cx="7124899" cy="6612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𝐼</m:t>
                      </m:r>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𝑉</m:t>
                          </m:r>
                        </m:num>
                        <m:den>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𝑡𝑜𝑡𝑎𝑙</m:t>
                              </m:r>
                            </m:sub>
                          </m:sSub>
                        </m:den>
                      </m:f>
                      <m:r>
                        <a:rPr lang="es-ES" b="0" i="1" smtClean="0">
                          <a:latin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i="1">
                              <a:latin typeface="Cambria Math" panose="02040503050406030204" pitchFamily="18" charset="0"/>
                            </a:rPr>
                            <m:t>12</m:t>
                          </m:r>
                          <m:r>
                            <a:rPr lang="es-ES" i="1">
                              <a:latin typeface="Cambria Math" panose="02040503050406030204" pitchFamily="18" charset="0"/>
                              <a:ea typeface="Cambria Math" panose="02040503050406030204" pitchFamily="18" charset="0"/>
                            </a:rPr>
                            <m:t>∠</m:t>
                          </m:r>
                          <m:r>
                            <a:rPr lang="es-ES" i="1">
                              <a:latin typeface="Cambria Math" panose="02040503050406030204" pitchFamily="18" charset="0"/>
                              <a:ea typeface="Cambria Math" panose="02040503050406030204" pitchFamily="18" charset="0"/>
                            </a:rPr>
                            <m:t>14</m:t>
                          </m:r>
                          <m:r>
                            <a:rPr lang="es-ES" i="1">
                              <a:latin typeface="Cambria Math" panose="02040503050406030204" pitchFamily="18" charset="0"/>
                              <a:ea typeface="Cambria Math" panose="02040503050406030204" pitchFamily="18" charset="0"/>
                            </a:rPr>
                            <m:t>º</m:t>
                          </m:r>
                        </m:num>
                        <m:den>
                          <m:r>
                            <a:rPr lang="es-ES" b="0" i="1" smtClean="0">
                              <a:latin typeface="Cambria Math" panose="02040503050406030204" pitchFamily="18" charset="0"/>
                              <a:ea typeface="Cambria Math" panose="02040503050406030204" pitchFamily="18" charset="0"/>
                            </a:rPr>
                            <m:t>1</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083</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0</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75</m:t>
                          </m:r>
                          <m:r>
                            <a:rPr lang="es-ES" b="0" i="1" smtClean="0">
                              <a:latin typeface="Cambria Math" panose="02040503050406030204" pitchFamily="18" charset="0"/>
                              <a:ea typeface="Cambria Math" panose="02040503050406030204" pitchFamily="18" charset="0"/>
                            </a:rPr>
                            <m:t>𝑗</m:t>
                          </m:r>
                        </m:den>
                      </m:f>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9</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11</m:t>
                      </m:r>
                      <m:r>
                        <a:rPr lang="es-ES" i="1">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48</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7</m:t>
                      </m:r>
                      <m:r>
                        <a:rPr lang="es-ES" b="0" i="1" smtClean="0">
                          <a:latin typeface="Cambria Math" panose="02040503050406030204" pitchFamily="18" charset="0"/>
                          <a:ea typeface="Cambria Math" panose="02040503050406030204" pitchFamily="18" charset="0"/>
                        </a:rPr>
                        <m:t>º→</m:t>
                      </m:r>
                      <m:r>
                        <a:rPr lang="es-ES" b="0" i="1" smtClean="0">
                          <a:latin typeface="Cambria Math" panose="02040503050406030204" pitchFamily="18" charset="0"/>
                          <a:ea typeface="Cambria Math" panose="02040503050406030204" pitchFamily="18" charset="0"/>
                        </a:rPr>
                        <m:t>𝑖</m:t>
                      </m:r>
                      <m:d>
                        <m:dPr>
                          <m:ctrlPr>
                            <a:rPr lang="es-ES" b="0" i="1" smtClean="0">
                              <a:latin typeface="Cambria Math" panose="02040503050406030204" pitchFamily="18" charset="0"/>
                              <a:ea typeface="Cambria Math" panose="02040503050406030204" pitchFamily="18" charset="0"/>
                            </a:rPr>
                          </m:ctrlPr>
                        </m:dPr>
                        <m:e>
                          <m:r>
                            <a:rPr lang="es-ES" b="0" i="1" smtClean="0">
                              <a:latin typeface="Cambria Math" panose="02040503050406030204" pitchFamily="18" charset="0"/>
                              <a:ea typeface="Cambria Math" panose="02040503050406030204" pitchFamily="18" charset="0"/>
                            </a:rPr>
                            <m:t>𝑡</m:t>
                          </m:r>
                        </m:e>
                      </m:d>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9</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11</m:t>
                      </m:r>
                      <m:r>
                        <m:rPr>
                          <m:sty m:val="p"/>
                        </m:rPr>
                        <a:rPr lang="es-ES" b="0" i="0" smtClean="0">
                          <a:latin typeface="Cambria Math" panose="02040503050406030204" pitchFamily="18" charset="0"/>
                          <a:ea typeface="Cambria Math" panose="02040503050406030204" pitchFamily="18" charset="0"/>
                        </a:rPr>
                        <m:t>cos</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𝑡</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48</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7</m:t>
                      </m:r>
                      <m:r>
                        <a:rPr lang="es-ES" b="0" i="1" smtClean="0">
                          <a:latin typeface="Cambria Math" panose="02040503050406030204" pitchFamily="18" charset="0"/>
                          <a:ea typeface="Cambria Math" panose="02040503050406030204" pitchFamily="18" charset="0"/>
                        </a:rPr>
                        <m:t>º)</m:t>
                      </m:r>
                    </m:oMath>
                  </m:oMathPara>
                </a14:m>
                <a:endParaRPr lang="es-ES" dirty="0"/>
              </a:p>
            </p:txBody>
          </p:sp>
        </mc:Choice>
        <mc:Fallback xmlns="">
          <p:sp>
            <p:nvSpPr>
              <p:cNvPr id="8" name="Rectángulo 7">
                <a:extLst>
                  <a:ext uri="{FF2B5EF4-FFF2-40B4-BE49-F238E27FC236}">
                    <a16:creationId xmlns:a16="http://schemas.microsoft.com/office/drawing/2014/main" id="{C75B1CF2-F704-418E-8462-B1F4921425EA}"/>
                  </a:ext>
                </a:extLst>
              </p:cNvPr>
              <p:cNvSpPr>
                <a:spLocks noRot="1" noChangeAspect="1" noMove="1" noResize="1" noEditPoints="1" noAdjustHandles="1" noChangeArrowheads="1" noChangeShapeType="1" noTextEdit="1"/>
              </p:cNvSpPr>
              <p:nvPr/>
            </p:nvSpPr>
            <p:spPr>
              <a:xfrm>
                <a:off x="1689010" y="5979906"/>
                <a:ext cx="7124899" cy="661271"/>
              </a:xfrm>
              <a:prstGeom prst="rect">
                <a:avLst/>
              </a:prstGeom>
              <a:blipFill>
                <a:blip r:embed="rId15"/>
                <a:stretch>
                  <a:fillRect/>
                </a:stretch>
              </a:blipFill>
            </p:spPr>
            <p:txBody>
              <a:bodyPr/>
              <a:lstStyle/>
              <a:p>
                <a:r>
                  <a:rPr lang="es-ES">
                    <a:noFill/>
                  </a:rPr>
                  <a:t> </a:t>
                </a:r>
              </a:p>
            </p:txBody>
          </p:sp>
        </mc:Fallback>
      </mc:AlternateContent>
      <p:pic>
        <p:nvPicPr>
          <p:cNvPr id="2" name="Imagen 1">
            <a:extLst>
              <a:ext uri="{FF2B5EF4-FFF2-40B4-BE49-F238E27FC236}">
                <a16:creationId xmlns:a16="http://schemas.microsoft.com/office/drawing/2014/main" id="{285F94AB-FCC5-2456-9294-7CE3984018EF}"/>
              </a:ext>
            </a:extLst>
          </p:cNvPr>
          <p:cNvPicPr>
            <a:picLocks noChangeAspect="1"/>
          </p:cNvPicPr>
          <p:nvPr/>
        </p:nvPicPr>
        <p:blipFill rotWithShape="1">
          <a:blip r:embed="rId16"/>
          <a:srcRect r="47767"/>
          <a:stretch/>
        </p:blipFill>
        <p:spPr>
          <a:xfrm>
            <a:off x="6909477" y="1751394"/>
            <a:ext cx="1523360" cy="1307227"/>
          </a:xfrm>
          <a:prstGeom prst="rect">
            <a:avLst/>
          </a:prstGeom>
        </p:spPr>
      </p:pic>
      <p:sp>
        <p:nvSpPr>
          <p:cNvPr id="19" name="Marcador de número de diapositiva 1">
            <a:extLst>
              <a:ext uri="{FF2B5EF4-FFF2-40B4-BE49-F238E27FC236}">
                <a16:creationId xmlns:a16="http://schemas.microsoft.com/office/drawing/2014/main" id="{881AD8C4-CB72-400A-96F4-4B69226C2119}"/>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54</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220535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93" grpId="0"/>
      <p:bldP spid="94" grpId="0"/>
      <p:bldP spid="95" grpId="0"/>
      <p:bldP spid="96" grpId="0"/>
      <p:bldP spid="99" grpId="0" animBg="1"/>
      <p:bldP spid="101" grpId="0" animBg="1"/>
      <p:bldP spid="6" grpId="0"/>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8A4CB9DD-9BA4-557A-3C98-EBD86845A8A1}"/>
              </a:ext>
            </a:extLst>
          </p:cNvPr>
          <p:cNvSpPr>
            <a:spLocks noGrp="1"/>
          </p:cNvSpPr>
          <p:nvPr>
            <p:ph type="subTitle"/>
          </p:nvPr>
        </p:nvSpPr>
        <p:spPr>
          <a:xfrm>
            <a:off x="171450" y="751939"/>
            <a:ext cx="8629650" cy="695445"/>
          </a:xfrm>
        </p:spPr>
        <p:txBody>
          <a:bodyPr/>
          <a:lstStyle/>
          <a:p>
            <a:pPr marL="0" indent="0" algn="just">
              <a:buNone/>
            </a:pPr>
            <a:r>
              <a:rPr lang="es-ES" sz="1400" b="1" i="0" u="none" strike="noStrike" baseline="0" dirty="0">
                <a:solidFill>
                  <a:srgbClr val="000000"/>
                </a:solidFill>
                <a:latin typeface="Arial" panose="020B0604020202020204" pitchFamily="34" charset="0"/>
              </a:rPr>
              <a:t>Problema 10. </a:t>
            </a:r>
            <a:r>
              <a:rPr lang="es-ES" sz="1400" b="0" i="0" u="none" strike="noStrike" baseline="0" dirty="0">
                <a:solidFill>
                  <a:srgbClr val="000000"/>
                </a:solidFill>
                <a:latin typeface="Arial" panose="020B0604020202020204" pitchFamily="34" charset="0"/>
              </a:rPr>
              <a:t>Hallad la función de transferencia de un circuito RC, tomando la salida en bornes del condensador. Decir cuál es el límite de dicha función a frecuencia muy baja y a frecuencia muy alta. </a:t>
            </a:r>
            <a:endParaRPr lang="es-ES" sz="1400" dirty="0"/>
          </a:p>
        </p:txBody>
      </p:sp>
      <p:sp>
        <p:nvSpPr>
          <p:cNvPr id="5" name="CuadroTexto 4">
            <a:extLst>
              <a:ext uri="{FF2B5EF4-FFF2-40B4-BE49-F238E27FC236}">
                <a16:creationId xmlns:a16="http://schemas.microsoft.com/office/drawing/2014/main" id="{E744C095-98C3-5076-2FBC-56C81E297B29}"/>
              </a:ext>
            </a:extLst>
          </p:cNvPr>
          <p:cNvSpPr txBox="1"/>
          <p:nvPr/>
        </p:nvSpPr>
        <p:spPr>
          <a:xfrm>
            <a:off x="247650" y="1543050"/>
            <a:ext cx="8629650" cy="584775"/>
          </a:xfrm>
          <a:prstGeom prst="rect">
            <a:avLst/>
          </a:prstGeom>
          <a:noFill/>
        </p:spPr>
        <p:txBody>
          <a:bodyPr wrap="square">
            <a:spAutoFit/>
          </a:bodyPr>
          <a:lstStyle/>
          <a:p>
            <a:r>
              <a:rPr lang="es-ES" sz="1600" b="0" i="0" u="none" strike="noStrike" baseline="0" dirty="0">
                <a:solidFill>
                  <a:srgbClr val="000000"/>
                </a:solidFill>
                <a:latin typeface="Arial" panose="020B0604020202020204" pitchFamily="34" charset="0"/>
              </a:rPr>
              <a:t>Primero calculamos la corriente que circula por el circuito y después calculamos el voltaje en bornes del condensador: </a:t>
            </a:r>
            <a:endParaRPr lang="es-ES" sz="1600" dirty="0"/>
          </a:p>
        </p:txBody>
      </p:sp>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792B1539-98D7-157D-94A6-D9E7B91FDE13}"/>
                  </a:ext>
                </a:extLst>
              </p:cNvPr>
              <p:cNvSpPr txBox="1"/>
              <p:nvPr/>
            </p:nvSpPr>
            <p:spPr>
              <a:xfrm>
                <a:off x="266700" y="2319158"/>
                <a:ext cx="1139927" cy="5656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𝐼</m:t>
                      </m:r>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𝑖𝑛</m:t>
                              </m:r>
                            </m:sub>
                          </m:sSub>
                        </m:num>
                        <m:den>
                          <m:r>
                            <a:rPr lang="es-ES" b="0" i="1" smtClean="0">
                              <a:latin typeface="Cambria Math" panose="02040503050406030204" pitchFamily="18" charset="0"/>
                            </a:rPr>
                            <m:t>𝑅</m:t>
                          </m:r>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𝐶</m:t>
                              </m:r>
                            </m:sub>
                          </m:sSub>
                        </m:den>
                      </m:f>
                    </m:oMath>
                  </m:oMathPara>
                </a14:m>
                <a:endParaRPr lang="es-ES" dirty="0"/>
              </a:p>
            </p:txBody>
          </p:sp>
        </mc:Choice>
        <mc:Fallback xmlns="">
          <p:sp>
            <p:nvSpPr>
              <p:cNvPr id="6" name="CuadroTexto 5">
                <a:extLst>
                  <a:ext uri="{FF2B5EF4-FFF2-40B4-BE49-F238E27FC236}">
                    <a16:creationId xmlns:a16="http://schemas.microsoft.com/office/drawing/2014/main" id="{792B1539-98D7-157D-94A6-D9E7B91FDE13}"/>
                  </a:ext>
                </a:extLst>
              </p:cNvPr>
              <p:cNvSpPr txBox="1">
                <a:spLocks noRot="1" noChangeAspect="1" noMove="1" noResize="1" noEditPoints="1" noAdjustHandles="1" noChangeArrowheads="1" noChangeShapeType="1" noTextEdit="1"/>
              </p:cNvSpPr>
              <p:nvPr/>
            </p:nvSpPr>
            <p:spPr>
              <a:xfrm>
                <a:off x="266700" y="2319158"/>
                <a:ext cx="1139927" cy="565668"/>
              </a:xfrm>
              <a:prstGeom prst="rect">
                <a:avLst/>
              </a:prstGeom>
              <a:blipFill>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631001F3-5F5B-FAA4-E01D-04B778DA8550}"/>
                  </a:ext>
                </a:extLst>
              </p:cNvPr>
              <p:cNvSpPr txBox="1"/>
              <p:nvPr/>
            </p:nvSpPr>
            <p:spPr>
              <a:xfrm>
                <a:off x="247650" y="3014603"/>
                <a:ext cx="5278240" cy="12991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𝑜𝑢𝑡</m:t>
                          </m:r>
                        </m:sub>
                      </m:sSub>
                      <m:r>
                        <a:rPr lang="es-ES" b="0" i="1" smtClean="0">
                          <a:latin typeface="Cambria Math" panose="02040503050406030204" pitchFamily="18" charset="0"/>
                        </a:rPr>
                        <m:t>=</m:t>
                      </m:r>
                      <m:r>
                        <a:rPr lang="es-ES" b="0" i="1" smtClean="0">
                          <a:latin typeface="Cambria Math" panose="02040503050406030204" pitchFamily="18" charset="0"/>
                        </a:rPr>
                        <m:t>𝐼</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𝐶</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𝑖𝑛</m:t>
                              </m:r>
                            </m:sub>
                          </m:sSub>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𝐶</m:t>
                              </m:r>
                            </m:sub>
                          </m:sSub>
                        </m:num>
                        <m:den>
                          <m:r>
                            <a:rPr lang="es-ES" b="0" i="1" smtClean="0">
                              <a:latin typeface="Cambria Math" panose="02040503050406030204" pitchFamily="18" charset="0"/>
                            </a:rPr>
                            <m:t>𝑅</m:t>
                          </m:r>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𝐶</m:t>
                              </m:r>
                            </m:sub>
                          </m:sSub>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𝑜𝑢𝑡</m:t>
                              </m:r>
                            </m:sub>
                          </m:sSub>
                        </m:num>
                        <m:den>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𝑖𝑛</m:t>
                              </m:r>
                            </m:sub>
                          </m:sSub>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𝑗</m:t>
                              </m:r>
                              <m:r>
                                <a:rPr lang="es-ES" b="0" i="1" smtClean="0">
                                  <a:latin typeface="Cambria Math" panose="02040503050406030204" pitchFamily="18" charset="0"/>
                                </a:rPr>
                                <m:t>𝜔</m:t>
                              </m:r>
                              <m:r>
                                <a:rPr lang="es-ES" b="0" i="1" smtClean="0">
                                  <a:latin typeface="Cambria Math" panose="02040503050406030204" pitchFamily="18" charset="0"/>
                                </a:rPr>
                                <m:t>𝐶</m:t>
                              </m:r>
                            </m:den>
                          </m:f>
                        </m:num>
                        <m:den>
                          <m:r>
                            <a:rPr lang="es-ES" b="0" i="1" smtClean="0">
                              <a:latin typeface="Cambria Math" panose="02040503050406030204" pitchFamily="18" charset="0"/>
                            </a:rPr>
                            <m:t>𝑅</m:t>
                          </m:r>
                          <m:r>
                            <a:rPr lang="es-ES" b="0" i="1" smtClean="0">
                              <a:latin typeface="Cambria Math" panose="02040503050406030204" pitchFamily="18" charset="0"/>
                            </a:rPr>
                            <m:t>+</m:t>
                          </m:r>
                          <m:f>
                            <m:fPr>
                              <m:ctrlPr>
                                <a:rPr lang="es-ES" i="1">
                                  <a:latin typeface="Cambria Math" panose="02040503050406030204" pitchFamily="18" charset="0"/>
                                </a:rPr>
                              </m:ctrlPr>
                            </m:fPr>
                            <m:num>
                              <m:r>
                                <a:rPr lang="es-ES" i="1">
                                  <a:latin typeface="Cambria Math" panose="02040503050406030204" pitchFamily="18" charset="0"/>
                                </a:rPr>
                                <m:t>1</m:t>
                              </m:r>
                            </m:num>
                            <m:den>
                              <m:r>
                                <a:rPr lang="es-ES" i="1">
                                  <a:latin typeface="Cambria Math" panose="02040503050406030204" pitchFamily="18" charset="0"/>
                                </a:rPr>
                                <m:t>𝑗</m:t>
                              </m:r>
                              <m:r>
                                <a:rPr lang="es-ES" i="1">
                                  <a:latin typeface="Cambria Math" panose="02040503050406030204" pitchFamily="18" charset="0"/>
                                </a:rPr>
                                <m:t>𝜔</m:t>
                              </m:r>
                              <m:r>
                                <a:rPr lang="es-ES" i="1">
                                  <a:latin typeface="Cambria Math" panose="02040503050406030204" pitchFamily="18" charset="0"/>
                                </a:rPr>
                                <m:t>𝐶</m:t>
                              </m:r>
                            </m:den>
                          </m:f>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1+</m:t>
                          </m:r>
                          <m:r>
                            <a:rPr lang="es-ES" b="0" i="1" smtClean="0">
                              <a:latin typeface="Cambria Math" panose="02040503050406030204" pitchFamily="18" charset="0"/>
                            </a:rPr>
                            <m:t>𝑗</m:t>
                          </m:r>
                          <m:r>
                            <a:rPr lang="es-ES" b="0" i="1" smtClean="0">
                              <a:latin typeface="Cambria Math" panose="02040503050406030204" pitchFamily="18" charset="0"/>
                            </a:rPr>
                            <m:t>𝜔</m:t>
                          </m:r>
                          <m:r>
                            <a:rPr lang="es-ES" b="0" i="1" smtClean="0">
                              <a:latin typeface="Cambria Math" panose="02040503050406030204" pitchFamily="18" charset="0"/>
                            </a:rPr>
                            <m:t>𝑅𝐶</m:t>
                          </m:r>
                        </m:den>
                      </m:f>
                    </m:oMath>
                  </m:oMathPara>
                </a14:m>
                <a:endParaRPr lang="es-ES" b="0" dirty="0"/>
              </a:p>
              <a:p>
                <a:endParaRPr lang="es-ES" dirty="0"/>
              </a:p>
            </p:txBody>
          </p:sp>
        </mc:Choice>
        <mc:Fallback xmlns="">
          <p:sp>
            <p:nvSpPr>
              <p:cNvPr id="7" name="CuadroTexto 6">
                <a:extLst>
                  <a:ext uri="{FF2B5EF4-FFF2-40B4-BE49-F238E27FC236}">
                    <a16:creationId xmlns:a16="http://schemas.microsoft.com/office/drawing/2014/main" id="{631001F3-5F5B-FAA4-E01D-04B778DA8550}"/>
                  </a:ext>
                </a:extLst>
              </p:cNvPr>
              <p:cNvSpPr txBox="1">
                <a:spLocks noRot="1" noChangeAspect="1" noMove="1" noResize="1" noEditPoints="1" noAdjustHandles="1" noChangeArrowheads="1" noChangeShapeType="1" noTextEdit="1"/>
              </p:cNvSpPr>
              <p:nvPr/>
            </p:nvSpPr>
            <p:spPr>
              <a:xfrm>
                <a:off x="247650" y="3014603"/>
                <a:ext cx="5278240" cy="1299138"/>
              </a:xfrm>
              <a:prstGeom prst="rect">
                <a:avLst/>
              </a:prstGeom>
              <a:blipFill>
                <a:blip r:embed="rId3"/>
                <a:stretch>
                  <a:fillRect/>
                </a:stretch>
              </a:blipFill>
            </p:spPr>
            <p:txBody>
              <a:bodyPr/>
              <a:lstStyle/>
              <a:p>
                <a:r>
                  <a:rPr lang="es-ES">
                    <a:noFill/>
                  </a:rPr>
                  <a:t> </a:t>
                </a:r>
              </a:p>
            </p:txBody>
          </p:sp>
        </mc:Fallback>
      </mc:AlternateContent>
      <p:sp>
        <p:nvSpPr>
          <p:cNvPr id="9" name="CuadroTexto 8">
            <a:extLst>
              <a:ext uri="{FF2B5EF4-FFF2-40B4-BE49-F238E27FC236}">
                <a16:creationId xmlns:a16="http://schemas.microsoft.com/office/drawing/2014/main" id="{3BEFC787-4835-B0D9-683A-3CC855FB48A7}"/>
              </a:ext>
            </a:extLst>
          </p:cNvPr>
          <p:cNvSpPr txBox="1"/>
          <p:nvPr/>
        </p:nvSpPr>
        <p:spPr>
          <a:xfrm>
            <a:off x="247650" y="4120352"/>
            <a:ext cx="8477250" cy="369332"/>
          </a:xfrm>
          <a:prstGeom prst="rect">
            <a:avLst/>
          </a:prstGeom>
          <a:noFill/>
        </p:spPr>
        <p:txBody>
          <a:bodyPr wrap="square">
            <a:spAutoFit/>
          </a:bodyPr>
          <a:lstStyle/>
          <a:p>
            <a:r>
              <a:rPr lang="es-ES" sz="1800" b="0" i="0" u="none" strike="noStrike" baseline="0" dirty="0">
                <a:solidFill>
                  <a:srgbClr val="000000"/>
                </a:solidFill>
                <a:latin typeface="Arial" panose="020B0604020202020204" pitchFamily="34" charset="0"/>
              </a:rPr>
              <a:t>Calculamos ahora los límites de esa función a baja y a alta frecuencia: </a:t>
            </a:r>
            <a:endParaRPr lang="es-ES" dirty="0"/>
          </a:p>
        </p:txBody>
      </p:sp>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CB74663B-EE55-0C23-425A-E024FDCFD1F4}"/>
                  </a:ext>
                </a:extLst>
              </p:cNvPr>
              <p:cNvSpPr txBox="1"/>
              <p:nvPr/>
            </p:nvSpPr>
            <p:spPr>
              <a:xfrm>
                <a:off x="552450" y="4570025"/>
                <a:ext cx="2657202" cy="5689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pt-BR" b="0" i="1" smtClean="0">
                              <a:latin typeface="Cambria Math" panose="02040503050406030204" pitchFamily="18" charset="0"/>
                            </a:rPr>
                          </m:ctrlPr>
                        </m:funcPr>
                        <m:fName>
                          <m:limLow>
                            <m:limLowPr>
                              <m:ctrlPr>
                                <a:rPr lang="pt-BR" b="0" i="1" smtClean="0">
                                  <a:latin typeface="Cambria Math" panose="02040503050406030204" pitchFamily="18" charset="0"/>
                                </a:rPr>
                              </m:ctrlPr>
                            </m:limLowPr>
                            <m:e>
                              <m:r>
                                <m:rPr>
                                  <m:sty m:val="p"/>
                                </m:rPr>
                                <a:rPr lang="pt-BR" b="0" i="0" smtClean="0">
                                  <a:latin typeface="Cambria Math" panose="02040503050406030204" pitchFamily="18" charset="0"/>
                                </a:rPr>
                                <m:t>lim</m:t>
                              </m:r>
                            </m:e>
                            <m:lim>
                              <m:r>
                                <a:rPr lang="es-ES" b="0" i="1" smtClean="0">
                                  <a:latin typeface="Cambria Math" panose="02040503050406030204" pitchFamily="18" charset="0"/>
                                </a:rPr>
                                <m:t>𝜔</m:t>
                              </m:r>
                              <m:r>
                                <a:rPr lang="pt-BR" b="0" i="1" smtClean="0">
                                  <a:latin typeface="Cambria Math" panose="02040503050406030204" pitchFamily="18" charset="0"/>
                                </a:rPr>
                                <m:t>→</m:t>
                              </m:r>
                              <m:r>
                                <a:rPr lang="es-ES" b="0" i="1" smtClean="0">
                                  <a:latin typeface="Cambria Math" panose="02040503050406030204" pitchFamily="18" charset="0"/>
                                </a:rPr>
                                <m:t>0</m:t>
                              </m:r>
                            </m:lim>
                          </m:limLow>
                        </m:fName>
                        <m:e>
                          <m:f>
                            <m:fPr>
                              <m:ctrlPr>
                                <a:rPr lang="es-ES" i="1">
                                  <a:latin typeface="Cambria Math" panose="02040503050406030204" pitchFamily="18" charset="0"/>
                                </a:rPr>
                              </m:ctrlPr>
                            </m:fPr>
                            <m:num>
                              <m:r>
                                <a:rPr lang="es-ES" i="1">
                                  <a:latin typeface="Cambria Math" panose="02040503050406030204" pitchFamily="18" charset="0"/>
                                </a:rPr>
                                <m:t>1</m:t>
                              </m:r>
                            </m:num>
                            <m:den>
                              <m:r>
                                <a:rPr lang="es-ES" i="1">
                                  <a:latin typeface="Cambria Math" panose="02040503050406030204" pitchFamily="18" charset="0"/>
                                </a:rPr>
                                <m:t>1+</m:t>
                              </m:r>
                              <m:r>
                                <a:rPr lang="es-ES" i="1">
                                  <a:latin typeface="Cambria Math" panose="02040503050406030204" pitchFamily="18" charset="0"/>
                                </a:rPr>
                                <m:t>𝑗</m:t>
                              </m:r>
                              <m:r>
                                <a:rPr lang="es-ES" i="1">
                                  <a:latin typeface="Cambria Math" panose="02040503050406030204" pitchFamily="18" charset="0"/>
                                </a:rPr>
                                <m:t>𝜔</m:t>
                              </m:r>
                              <m:r>
                                <a:rPr lang="es-ES" i="1">
                                  <a:latin typeface="Cambria Math" panose="02040503050406030204" pitchFamily="18" charset="0"/>
                                </a:rPr>
                                <m:t>𝑅𝐶</m:t>
                              </m:r>
                            </m:den>
                          </m:f>
                        </m:e>
                      </m:func>
                      <m:r>
                        <a:rPr lang="es-ES" b="0" i="1" smtClean="0">
                          <a:latin typeface="Cambria Math" panose="02040503050406030204" pitchFamily="18" charset="0"/>
                        </a:rPr>
                        <m:t>=1=1</m:t>
                      </m:r>
                      <m:r>
                        <a:rPr lang="es-ES" i="1">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0</m:t>
                      </m:r>
                      <m:r>
                        <a:rPr lang="es-ES" i="1" smtClean="0">
                          <a:latin typeface="Cambria Math" panose="02040503050406030204" pitchFamily="18" charset="0"/>
                          <a:ea typeface="Cambria Math" panose="02040503050406030204" pitchFamily="18" charset="0"/>
                        </a:rPr>
                        <m:t>°</m:t>
                      </m:r>
                    </m:oMath>
                  </m:oMathPara>
                </a14:m>
                <a:endParaRPr lang="es-ES" dirty="0"/>
              </a:p>
            </p:txBody>
          </p:sp>
        </mc:Choice>
        <mc:Fallback xmlns="">
          <p:sp>
            <p:nvSpPr>
              <p:cNvPr id="10" name="CuadroTexto 9">
                <a:extLst>
                  <a:ext uri="{FF2B5EF4-FFF2-40B4-BE49-F238E27FC236}">
                    <a16:creationId xmlns:a16="http://schemas.microsoft.com/office/drawing/2014/main" id="{CB74663B-EE55-0C23-425A-E024FDCFD1F4}"/>
                  </a:ext>
                </a:extLst>
              </p:cNvPr>
              <p:cNvSpPr txBox="1">
                <a:spLocks noRot="1" noChangeAspect="1" noMove="1" noResize="1" noEditPoints="1" noAdjustHandles="1" noChangeArrowheads="1" noChangeShapeType="1" noTextEdit="1"/>
              </p:cNvSpPr>
              <p:nvPr/>
            </p:nvSpPr>
            <p:spPr>
              <a:xfrm>
                <a:off x="552450" y="4570025"/>
                <a:ext cx="2657202" cy="568938"/>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F97394A0-8C75-8D69-A741-863ACB2D5678}"/>
                  </a:ext>
                </a:extLst>
              </p:cNvPr>
              <p:cNvSpPr txBox="1"/>
              <p:nvPr/>
            </p:nvSpPr>
            <p:spPr>
              <a:xfrm>
                <a:off x="552450" y="5186588"/>
                <a:ext cx="3504100" cy="5689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pt-BR" b="0" i="1" smtClean="0">
                              <a:latin typeface="Cambria Math" panose="02040503050406030204" pitchFamily="18" charset="0"/>
                            </a:rPr>
                          </m:ctrlPr>
                        </m:funcPr>
                        <m:fName>
                          <m:limLow>
                            <m:limLowPr>
                              <m:ctrlPr>
                                <a:rPr lang="pt-BR" b="0" i="1" smtClean="0">
                                  <a:latin typeface="Cambria Math" panose="02040503050406030204" pitchFamily="18" charset="0"/>
                                </a:rPr>
                              </m:ctrlPr>
                            </m:limLowPr>
                            <m:e>
                              <m:r>
                                <m:rPr>
                                  <m:sty m:val="p"/>
                                </m:rPr>
                                <a:rPr lang="pt-BR" b="0" i="0" smtClean="0">
                                  <a:latin typeface="Cambria Math" panose="02040503050406030204" pitchFamily="18" charset="0"/>
                                </a:rPr>
                                <m:t>lim</m:t>
                              </m:r>
                            </m:e>
                            <m:lim>
                              <m:r>
                                <a:rPr lang="es-ES" b="0" i="1" smtClean="0">
                                  <a:latin typeface="Cambria Math" panose="02040503050406030204" pitchFamily="18" charset="0"/>
                                </a:rPr>
                                <m:t>𝜔</m:t>
                              </m:r>
                              <m:r>
                                <a:rPr lang="pt-BR" b="0" i="1" smtClean="0">
                                  <a:latin typeface="Cambria Math" panose="02040503050406030204" pitchFamily="18" charset="0"/>
                                </a:rPr>
                                <m:t>→</m:t>
                              </m:r>
                              <m:r>
                                <a:rPr lang="es-ES" b="0" i="1" smtClean="0">
                                  <a:latin typeface="Cambria Math" panose="02040503050406030204" pitchFamily="18" charset="0"/>
                                  <a:ea typeface="Cambria Math" panose="02040503050406030204" pitchFamily="18" charset="0"/>
                                </a:rPr>
                                <m:t>∞</m:t>
                              </m:r>
                            </m:lim>
                          </m:limLow>
                        </m:fName>
                        <m:e>
                          <m:f>
                            <m:fPr>
                              <m:ctrlPr>
                                <a:rPr lang="es-ES" i="1">
                                  <a:latin typeface="Cambria Math" panose="02040503050406030204" pitchFamily="18" charset="0"/>
                                </a:rPr>
                              </m:ctrlPr>
                            </m:fPr>
                            <m:num>
                              <m:r>
                                <a:rPr lang="es-ES" i="1">
                                  <a:latin typeface="Cambria Math" panose="02040503050406030204" pitchFamily="18" charset="0"/>
                                </a:rPr>
                                <m:t>1</m:t>
                              </m:r>
                            </m:num>
                            <m:den>
                              <m:r>
                                <a:rPr lang="es-ES" i="1">
                                  <a:latin typeface="Cambria Math" panose="02040503050406030204" pitchFamily="18" charset="0"/>
                                </a:rPr>
                                <m:t>1+</m:t>
                              </m:r>
                              <m:r>
                                <a:rPr lang="es-ES" i="1">
                                  <a:latin typeface="Cambria Math" panose="02040503050406030204" pitchFamily="18" charset="0"/>
                                </a:rPr>
                                <m:t>𝑗</m:t>
                              </m:r>
                              <m:r>
                                <a:rPr lang="es-ES" i="1">
                                  <a:latin typeface="Cambria Math" panose="02040503050406030204" pitchFamily="18" charset="0"/>
                                </a:rPr>
                                <m:t>𝜔</m:t>
                              </m:r>
                              <m:r>
                                <a:rPr lang="es-ES" i="1">
                                  <a:latin typeface="Cambria Math" panose="02040503050406030204" pitchFamily="18" charset="0"/>
                                </a:rPr>
                                <m:t>𝑅𝐶</m:t>
                              </m:r>
                            </m:den>
                          </m:f>
                        </m:e>
                      </m:func>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m:t>
                          </m:r>
                          <m:r>
                            <a:rPr lang="es-ES" b="0" i="1" smtClean="0">
                              <a:latin typeface="Cambria Math" panose="02040503050406030204" pitchFamily="18" charset="0"/>
                            </a:rPr>
                            <m:t>𝑗</m:t>
                          </m:r>
                        </m:num>
                        <m:den>
                          <m:r>
                            <a:rPr lang="es-ES" b="0" i="1" smtClean="0">
                              <a:latin typeface="Cambria Math" panose="02040503050406030204" pitchFamily="18" charset="0"/>
                            </a:rPr>
                            <m:t>𝜔</m:t>
                          </m:r>
                          <m:r>
                            <a:rPr lang="es-ES" b="0" i="1" smtClean="0">
                              <a:latin typeface="Cambria Math" panose="02040503050406030204" pitchFamily="18" charset="0"/>
                            </a:rPr>
                            <m:t>𝑅𝐶</m:t>
                          </m:r>
                          <m:r>
                            <a:rPr lang="es-ES" b="0" i="1" smtClean="0">
                              <a:latin typeface="Cambria Math" panose="02040503050406030204" pitchFamily="18" charset="0"/>
                            </a:rPr>
                            <m:t> </m:t>
                          </m:r>
                        </m:den>
                      </m:f>
                      <m:r>
                        <a:rPr lang="es-ES" b="0" i="1" smtClean="0">
                          <a:latin typeface="Cambria Math" panose="02040503050406030204" pitchFamily="18" charset="0"/>
                        </a:rPr>
                        <m:t>=0</m:t>
                      </m:r>
                      <m:r>
                        <a:rPr lang="es-ES" i="1">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−90</m:t>
                      </m:r>
                      <m:r>
                        <a:rPr lang="es-ES" i="1" smtClean="0">
                          <a:latin typeface="Cambria Math" panose="02040503050406030204" pitchFamily="18" charset="0"/>
                          <a:ea typeface="Cambria Math" panose="02040503050406030204" pitchFamily="18" charset="0"/>
                        </a:rPr>
                        <m:t>°</m:t>
                      </m:r>
                    </m:oMath>
                  </m:oMathPara>
                </a14:m>
                <a:endParaRPr lang="es-ES" dirty="0"/>
              </a:p>
            </p:txBody>
          </p:sp>
        </mc:Choice>
        <mc:Fallback xmlns="">
          <p:sp>
            <p:nvSpPr>
              <p:cNvPr id="11" name="CuadroTexto 10">
                <a:extLst>
                  <a:ext uri="{FF2B5EF4-FFF2-40B4-BE49-F238E27FC236}">
                    <a16:creationId xmlns:a16="http://schemas.microsoft.com/office/drawing/2014/main" id="{F97394A0-8C75-8D69-A741-863ACB2D5678}"/>
                  </a:ext>
                </a:extLst>
              </p:cNvPr>
              <p:cNvSpPr txBox="1">
                <a:spLocks noRot="1" noChangeAspect="1" noMove="1" noResize="1" noEditPoints="1" noAdjustHandles="1" noChangeArrowheads="1" noChangeShapeType="1" noTextEdit="1"/>
              </p:cNvSpPr>
              <p:nvPr/>
            </p:nvSpPr>
            <p:spPr>
              <a:xfrm>
                <a:off x="552450" y="5186588"/>
                <a:ext cx="3504100" cy="568938"/>
              </a:xfrm>
              <a:prstGeom prst="rect">
                <a:avLst/>
              </a:prstGeom>
              <a:blipFill>
                <a:blip r:embed="rId5"/>
                <a:stretch>
                  <a:fillRect/>
                </a:stretch>
              </a:blipFill>
            </p:spPr>
            <p:txBody>
              <a:bodyPr/>
              <a:lstStyle/>
              <a:p>
                <a:r>
                  <a:rPr lang="es-ES">
                    <a:noFill/>
                  </a:rPr>
                  <a:t> </a:t>
                </a:r>
              </a:p>
            </p:txBody>
          </p:sp>
        </mc:Fallback>
      </mc:AlternateContent>
      <p:sp>
        <p:nvSpPr>
          <p:cNvPr id="12" name="Marcador de número de diapositiva 1">
            <a:extLst>
              <a:ext uri="{FF2B5EF4-FFF2-40B4-BE49-F238E27FC236}">
                <a16:creationId xmlns:a16="http://schemas.microsoft.com/office/drawing/2014/main" id="{8E60FF69-E770-4543-A100-EC0682AFC57A}"/>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55</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34678129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C5B28AE-E671-4D2B-8C99-33EE6AA0CBE0}"/>
              </a:ext>
            </a:extLst>
          </p:cNvPr>
          <p:cNvSpPr/>
          <p:nvPr/>
        </p:nvSpPr>
        <p:spPr>
          <a:xfrm>
            <a:off x="96472" y="806116"/>
            <a:ext cx="8951056" cy="523220"/>
          </a:xfrm>
          <a:prstGeom prst="rect">
            <a:avLst/>
          </a:prstGeom>
        </p:spPr>
        <p:txBody>
          <a:bodyPr wrap="square">
            <a:spAutoFit/>
          </a:bodyPr>
          <a:lstStyle/>
          <a:p>
            <a:pPr algn="just"/>
            <a:r>
              <a:rPr lang="es-ES" sz="1400" b="1" dirty="0"/>
              <a:t>Problema 11.</a:t>
            </a:r>
            <a:r>
              <a:rPr lang="es-ES" sz="1400" dirty="0"/>
              <a:t> Tenemos una fuente V = 1 V conectada en serie con dos elementos Z1=-2j y Z2=1+2j. Hallad el voltaje que cae en Z2. </a:t>
            </a:r>
          </a:p>
        </p:txBody>
      </p:sp>
      <p:grpSp>
        <p:nvGrpSpPr>
          <p:cNvPr id="34" name="Grupo 33">
            <a:extLst>
              <a:ext uri="{FF2B5EF4-FFF2-40B4-BE49-F238E27FC236}">
                <a16:creationId xmlns:a16="http://schemas.microsoft.com/office/drawing/2014/main" id="{B8F9CB04-042A-4793-AED0-B7DBCF87336D}"/>
              </a:ext>
            </a:extLst>
          </p:cNvPr>
          <p:cNvGrpSpPr/>
          <p:nvPr/>
        </p:nvGrpSpPr>
        <p:grpSpPr>
          <a:xfrm>
            <a:off x="435982" y="1329336"/>
            <a:ext cx="1449356" cy="2170802"/>
            <a:chOff x="3815406" y="195268"/>
            <a:chExt cx="1449356" cy="2170802"/>
          </a:xfrm>
        </p:grpSpPr>
        <p:grpSp>
          <p:nvGrpSpPr>
            <p:cNvPr id="35" name="Grupo 34">
              <a:extLst>
                <a:ext uri="{FF2B5EF4-FFF2-40B4-BE49-F238E27FC236}">
                  <a16:creationId xmlns:a16="http://schemas.microsoft.com/office/drawing/2014/main" id="{48A55ED7-9737-42BF-8C7B-0EF6BFCD7AF6}"/>
                </a:ext>
              </a:extLst>
            </p:cNvPr>
            <p:cNvGrpSpPr/>
            <p:nvPr/>
          </p:nvGrpSpPr>
          <p:grpSpPr>
            <a:xfrm>
              <a:off x="4060826" y="501225"/>
              <a:ext cx="822324" cy="1864845"/>
              <a:chOff x="4060826" y="501225"/>
              <a:chExt cx="822324" cy="1864845"/>
            </a:xfrm>
          </p:grpSpPr>
          <p:sp>
            <p:nvSpPr>
              <p:cNvPr id="41" name="Rectángulo 40">
                <a:extLst>
                  <a:ext uri="{FF2B5EF4-FFF2-40B4-BE49-F238E27FC236}">
                    <a16:creationId xmlns:a16="http://schemas.microsoft.com/office/drawing/2014/main" id="{8FB65D37-5F51-4D91-A902-260F23F1F76B}"/>
                  </a:ext>
                </a:extLst>
              </p:cNvPr>
              <p:cNvSpPr/>
              <p:nvPr/>
            </p:nvSpPr>
            <p:spPr>
              <a:xfrm>
                <a:off x="4140200" y="857037"/>
                <a:ext cx="292100" cy="495300"/>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Rectángulo 41">
                <a:extLst>
                  <a:ext uri="{FF2B5EF4-FFF2-40B4-BE49-F238E27FC236}">
                    <a16:creationId xmlns:a16="http://schemas.microsoft.com/office/drawing/2014/main" id="{D73159C2-A3C4-4F09-AB93-4BAB052611C5}"/>
                  </a:ext>
                </a:extLst>
              </p:cNvPr>
              <p:cNvSpPr/>
              <p:nvPr/>
            </p:nvSpPr>
            <p:spPr>
              <a:xfrm>
                <a:off x="4140200" y="1593637"/>
                <a:ext cx="292100" cy="495300"/>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3" name="Conector recto 42">
                <a:extLst>
                  <a:ext uri="{FF2B5EF4-FFF2-40B4-BE49-F238E27FC236}">
                    <a16:creationId xmlns:a16="http://schemas.microsoft.com/office/drawing/2014/main" id="{90011D9D-491D-4195-9843-F4EC90533BD1}"/>
                  </a:ext>
                </a:extLst>
              </p:cNvPr>
              <p:cNvCxnSpPr>
                <a:stCxn id="42" idx="0"/>
                <a:endCxn id="41" idx="2"/>
              </p:cNvCxnSpPr>
              <p:nvPr/>
            </p:nvCxnSpPr>
            <p:spPr>
              <a:xfrm flipV="1">
                <a:off x="4286250" y="1352337"/>
                <a:ext cx="0" cy="2413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Conector recto 43">
                <a:extLst>
                  <a:ext uri="{FF2B5EF4-FFF2-40B4-BE49-F238E27FC236}">
                    <a16:creationId xmlns:a16="http://schemas.microsoft.com/office/drawing/2014/main" id="{F0DEBCF0-F904-430E-A17B-54EC1AADD636}"/>
                  </a:ext>
                </a:extLst>
              </p:cNvPr>
              <p:cNvCxnSpPr>
                <a:cxnSpLocks/>
              </p:cNvCxnSpPr>
              <p:nvPr/>
            </p:nvCxnSpPr>
            <p:spPr>
              <a:xfrm flipV="1">
                <a:off x="4060826" y="2212654"/>
                <a:ext cx="107950" cy="146262"/>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Conector recto 44">
                <a:extLst>
                  <a:ext uri="{FF2B5EF4-FFF2-40B4-BE49-F238E27FC236}">
                    <a16:creationId xmlns:a16="http://schemas.microsoft.com/office/drawing/2014/main" id="{7174592F-8844-4C6A-8D0F-951DFDA115B4}"/>
                  </a:ext>
                </a:extLst>
              </p:cNvPr>
              <p:cNvCxnSpPr>
                <a:cxnSpLocks/>
              </p:cNvCxnSpPr>
              <p:nvPr/>
            </p:nvCxnSpPr>
            <p:spPr>
              <a:xfrm flipV="1">
                <a:off x="4286250" y="1472987"/>
                <a:ext cx="596900" cy="1"/>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Elipse 45">
                <a:extLst>
                  <a:ext uri="{FF2B5EF4-FFF2-40B4-BE49-F238E27FC236}">
                    <a16:creationId xmlns:a16="http://schemas.microsoft.com/office/drawing/2014/main" id="{A4984B06-7DF5-4EB0-8709-16AF1590568B}"/>
                  </a:ext>
                </a:extLst>
              </p:cNvPr>
              <p:cNvSpPr/>
              <p:nvPr/>
            </p:nvSpPr>
            <p:spPr>
              <a:xfrm>
                <a:off x="4206875" y="501225"/>
                <a:ext cx="133350" cy="127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7" name="Conector recto 46">
                <a:extLst>
                  <a:ext uri="{FF2B5EF4-FFF2-40B4-BE49-F238E27FC236}">
                    <a16:creationId xmlns:a16="http://schemas.microsoft.com/office/drawing/2014/main" id="{1E91D8A1-FBA9-47D2-B122-42B637638928}"/>
                  </a:ext>
                </a:extLst>
              </p:cNvPr>
              <p:cNvCxnSpPr/>
              <p:nvPr/>
            </p:nvCxnSpPr>
            <p:spPr>
              <a:xfrm flipV="1">
                <a:off x="4273550" y="615737"/>
                <a:ext cx="0" cy="2413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Conector recto 47">
                <a:extLst>
                  <a:ext uri="{FF2B5EF4-FFF2-40B4-BE49-F238E27FC236}">
                    <a16:creationId xmlns:a16="http://schemas.microsoft.com/office/drawing/2014/main" id="{B6C5459C-7DD8-41C9-A67B-29E699080E42}"/>
                  </a:ext>
                </a:extLst>
              </p:cNvPr>
              <p:cNvCxnSpPr/>
              <p:nvPr/>
            </p:nvCxnSpPr>
            <p:spPr>
              <a:xfrm flipV="1">
                <a:off x="4273550" y="2088937"/>
                <a:ext cx="0" cy="1440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Conector recto 48">
                <a:extLst>
                  <a:ext uri="{FF2B5EF4-FFF2-40B4-BE49-F238E27FC236}">
                    <a16:creationId xmlns:a16="http://schemas.microsoft.com/office/drawing/2014/main" id="{C6BEDDBA-087D-4CC3-80C8-BECF5343C4B1}"/>
                  </a:ext>
                </a:extLst>
              </p:cNvPr>
              <p:cNvCxnSpPr>
                <a:cxnSpLocks/>
              </p:cNvCxnSpPr>
              <p:nvPr/>
            </p:nvCxnSpPr>
            <p:spPr>
              <a:xfrm flipV="1">
                <a:off x="4165600" y="2219808"/>
                <a:ext cx="107950" cy="146262"/>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Conector recto 49">
                <a:extLst>
                  <a:ext uri="{FF2B5EF4-FFF2-40B4-BE49-F238E27FC236}">
                    <a16:creationId xmlns:a16="http://schemas.microsoft.com/office/drawing/2014/main" id="{0F5378F0-2AF3-479D-9B78-6E8759DE1624}"/>
                  </a:ext>
                </a:extLst>
              </p:cNvPr>
              <p:cNvCxnSpPr>
                <a:cxnSpLocks/>
              </p:cNvCxnSpPr>
              <p:nvPr/>
            </p:nvCxnSpPr>
            <p:spPr>
              <a:xfrm flipV="1">
                <a:off x="4273550" y="2217333"/>
                <a:ext cx="107950" cy="146262"/>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Conector recto 50">
                <a:extLst>
                  <a:ext uri="{FF2B5EF4-FFF2-40B4-BE49-F238E27FC236}">
                    <a16:creationId xmlns:a16="http://schemas.microsoft.com/office/drawing/2014/main" id="{D156D458-FC75-4207-BB98-D0DE373E9136}"/>
                  </a:ext>
                </a:extLst>
              </p:cNvPr>
              <p:cNvCxnSpPr>
                <a:cxnSpLocks/>
              </p:cNvCxnSpPr>
              <p:nvPr/>
            </p:nvCxnSpPr>
            <p:spPr>
              <a:xfrm flipV="1">
                <a:off x="4140200" y="2219808"/>
                <a:ext cx="252000" cy="1"/>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6" name="CuadroTexto 35">
              <a:extLst>
                <a:ext uri="{FF2B5EF4-FFF2-40B4-BE49-F238E27FC236}">
                  <a16:creationId xmlns:a16="http://schemas.microsoft.com/office/drawing/2014/main" id="{7A51D8C5-654C-4BD6-B5D9-A791021158F3}"/>
                </a:ext>
              </a:extLst>
            </p:cNvPr>
            <p:cNvSpPr txBox="1"/>
            <p:nvPr/>
          </p:nvSpPr>
          <p:spPr>
            <a:xfrm>
              <a:off x="3815406" y="195268"/>
              <a:ext cx="490840" cy="369332"/>
            </a:xfrm>
            <a:prstGeom prst="rect">
              <a:avLst/>
            </a:prstGeom>
            <a:noFill/>
          </p:spPr>
          <p:txBody>
            <a:bodyPr wrap="none" rtlCol="0">
              <a:spAutoFit/>
            </a:bodyPr>
            <a:lstStyle/>
            <a:p>
              <a:r>
                <a:rPr lang="es-ES" dirty="0" err="1"/>
                <a:t>Vin</a:t>
              </a:r>
              <a:endParaRPr lang="es-ES" dirty="0"/>
            </a:p>
          </p:txBody>
        </p:sp>
        <p:sp>
          <p:nvSpPr>
            <p:cNvPr id="37" name="CuadroTexto 36">
              <a:extLst>
                <a:ext uri="{FF2B5EF4-FFF2-40B4-BE49-F238E27FC236}">
                  <a16:creationId xmlns:a16="http://schemas.microsoft.com/office/drawing/2014/main" id="{92A2033A-FFBF-488E-9B92-E56EC8BBBCE0}"/>
                </a:ext>
              </a:extLst>
            </p:cNvPr>
            <p:cNvSpPr txBox="1"/>
            <p:nvPr/>
          </p:nvSpPr>
          <p:spPr>
            <a:xfrm>
              <a:off x="4637731" y="1098218"/>
              <a:ext cx="627031" cy="369332"/>
            </a:xfrm>
            <a:prstGeom prst="rect">
              <a:avLst/>
            </a:prstGeom>
            <a:noFill/>
          </p:spPr>
          <p:txBody>
            <a:bodyPr wrap="none" rtlCol="0">
              <a:spAutoFit/>
            </a:bodyPr>
            <a:lstStyle/>
            <a:p>
              <a:r>
                <a:rPr lang="es-ES" dirty="0"/>
                <a:t>Vout</a:t>
              </a:r>
            </a:p>
          </p:txBody>
        </p:sp>
        <p:sp>
          <p:nvSpPr>
            <p:cNvPr id="38" name="Elipse 37">
              <a:extLst>
                <a:ext uri="{FF2B5EF4-FFF2-40B4-BE49-F238E27FC236}">
                  <a16:creationId xmlns:a16="http://schemas.microsoft.com/office/drawing/2014/main" id="{D234FD50-FC0E-4867-A50A-7759E0CEB542}"/>
                </a:ext>
              </a:extLst>
            </p:cNvPr>
            <p:cNvSpPr/>
            <p:nvPr/>
          </p:nvSpPr>
          <p:spPr>
            <a:xfrm>
              <a:off x="4756150" y="1404050"/>
              <a:ext cx="133350" cy="127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CuadroTexto 38">
              <a:extLst>
                <a:ext uri="{FF2B5EF4-FFF2-40B4-BE49-F238E27FC236}">
                  <a16:creationId xmlns:a16="http://schemas.microsoft.com/office/drawing/2014/main" id="{0EE34755-DD33-4816-BA9A-144AD67326E8}"/>
                </a:ext>
              </a:extLst>
            </p:cNvPr>
            <p:cNvSpPr txBox="1"/>
            <p:nvPr/>
          </p:nvSpPr>
          <p:spPr>
            <a:xfrm>
              <a:off x="4442634" y="847334"/>
              <a:ext cx="409086" cy="369332"/>
            </a:xfrm>
            <a:prstGeom prst="rect">
              <a:avLst/>
            </a:prstGeom>
            <a:noFill/>
          </p:spPr>
          <p:txBody>
            <a:bodyPr wrap="none" rtlCol="0">
              <a:spAutoFit/>
            </a:bodyPr>
            <a:lstStyle/>
            <a:p>
              <a:r>
                <a:rPr lang="es-ES" dirty="0"/>
                <a:t>Z1</a:t>
              </a:r>
            </a:p>
          </p:txBody>
        </p:sp>
        <p:sp>
          <p:nvSpPr>
            <p:cNvPr id="40" name="CuadroTexto 39">
              <a:extLst>
                <a:ext uri="{FF2B5EF4-FFF2-40B4-BE49-F238E27FC236}">
                  <a16:creationId xmlns:a16="http://schemas.microsoft.com/office/drawing/2014/main" id="{C1AF6692-53C6-486D-9F78-018A03D2A111}"/>
                </a:ext>
              </a:extLst>
            </p:cNvPr>
            <p:cNvSpPr txBox="1"/>
            <p:nvPr/>
          </p:nvSpPr>
          <p:spPr>
            <a:xfrm>
              <a:off x="4523110" y="1718434"/>
              <a:ext cx="409086" cy="369332"/>
            </a:xfrm>
            <a:prstGeom prst="rect">
              <a:avLst/>
            </a:prstGeom>
            <a:noFill/>
          </p:spPr>
          <p:txBody>
            <a:bodyPr wrap="none" rtlCol="0">
              <a:spAutoFit/>
            </a:bodyPr>
            <a:lstStyle/>
            <a:p>
              <a:r>
                <a:rPr lang="es-ES" dirty="0"/>
                <a:t>Z2</a:t>
              </a:r>
            </a:p>
          </p:txBody>
        </p:sp>
      </p:grpSp>
      <p:pic>
        <p:nvPicPr>
          <p:cNvPr id="7" name="Imagen 6">
            <a:extLst>
              <a:ext uri="{FF2B5EF4-FFF2-40B4-BE49-F238E27FC236}">
                <a16:creationId xmlns:a16="http://schemas.microsoft.com/office/drawing/2014/main" id="{E2CDA5A5-4B5E-4EF6-BC27-B48F791A810C}"/>
              </a:ext>
            </a:extLst>
          </p:cNvPr>
          <p:cNvPicPr>
            <a:picLocks noChangeAspect="1"/>
          </p:cNvPicPr>
          <p:nvPr/>
        </p:nvPicPr>
        <p:blipFill>
          <a:blip r:embed="rId2"/>
          <a:stretch>
            <a:fillRect/>
          </a:stretch>
        </p:blipFill>
        <p:spPr>
          <a:xfrm>
            <a:off x="2546672" y="1714130"/>
            <a:ext cx="3874013" cy="1190486"/>
          </a:xfrm>
          <a:prstGeom prst="rect">
            <a:avLst/>
          </a:prstGeom>
        </p:spPr>
      </p:pic>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752FB131-E694-47E0-9C30-9D5472E740F7}"/>
                  </a:ext>
                </a:extLst>
              </p:cNvPr>
              <p:cNvSpPr txBox="1"/>
              <p:nvPr/>
            </p:nvSpPr>
            <p:spPr>
              <a:xfrm>
                <a:off x="1885338" y="3182059"/>
                <a:ext cx="6559103" cy="8459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𝑃𝑜𝑟</m:t>
                      </m:r>
                      <m:r>
                        <a:rPr lang="es-ES" b="0" i="1" smtClean="0">
                          <a:latin typeface="Cambria Math" panose="02040503050406030204" pitchFamily="18" charset="0"/>
                        </a:rPr>
                        <m:t> </m:t>
                      </m:r>
                      <m:r>
                        <a:rPr lang="es-ES" b="0" i="1" smtClean="0">
                          <a:latin typeface="Cambria Math" panose="02040503050406030204" pitchFamily="18" charset="0"/>
                        </a:rPr>
                        <m:t>𝑑𝑖𝑣𝑖𝑠𝑜𝑟</m:t>
                      </m:r>
                      <m:r>
                        <a:rPr lang="es-ES" b="0" i="1" smtClean="0">
                          <a:latin typeface="Cambria Math" panose="02040503050406030204" pitchFamily="18" charset="0"/>
                        </a:rPr>
                        <m:t> </m:t>
                      </m:r>
                      <m:r>
                        <a:rPr lang="es-ES" b="0" i="1" smtClean="0">
                          <a:latin typeface="Cambria Math" panose="02040503050406030204" pitchFamily="18" charset="0"/>
                        </a:rPr>
                        <m:t>𝑑𝑒</m:t>
                      </m:r>
                      <m:r>
                        <a:rPr lang="es-ES" b="0" i="1" smtClean="0">
                          <a:latin typeface="Cambria Math" panose="02040503050406030204" pitchFamily="18" charset="0"/>
                        </a:rPr>
                        <m:t> </m:t>
                      </m:r>
                      <m:r>
                        <a:rPr lang="es-ES" b="0" i="1" smtClean="0">
                          <a:latin typeface="Cambria Math" panose="02040503050406030204" pitchFamily="18" charset="0"/>
                        </a:rPr>
                        <m:t>𝑡𝑒𝑛𝑠𝑖</m:t>
                      </m:r>
                      <m:r>
                        <a:rPr lang="es-ES" b="0" i="1" smtClean="0">
                          <a:latin typeface="Cambria Math" panose="02040503050406030204" pitchFamily="18" charset="0"/>
                        </a:rPr>
                        <m:t>ó</m:t>
                      </m:r>
                      <m:r>
                        <a:rPr lang="es-ES" b="0" i="1" smtClean="0">
                          <a:latin typeface="Cambria Math" panose="02040503050406030204" pitchFamily="18" charset="0"/>
                        </a:rPr>
                        <m:t>𝑛</m:t>
                      </m:r>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2</m:t>
                              </m:r>
                            </m:sub>
                          </m:sSub>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𝑉𝑥</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2</m:t>
                              </m:r>
                            </m:sub>
                          </m:sSub>
                        </m:num>
                        <m:den>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1</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2</m:t>
                              </m:r>
                            </m:sub>
                          </m:sSub>
                        </m:den>
                      </m:f>
                      <m:r>
                        <a:rPr lang="es-ES" b="0" i="1" smtClean="0">
                          <a:latin typeface="Cambria Math" panose="02040503050406030204" pitchFamily="18" charset="0"/>
                        </a:rPr>
                        <m:t>=</m:t>
                      </m:r>
                      <m:r>
                        <a:rPr lang="es-ES" b="0" i="1" smtClean="0">
                          <a:latin typeface="Cambria Math" panose="02040503050406030204" pitchFamily="18" charset="0"/>
                        </a:rPr>
                        <m:t>1</m:t>
                      </m:r>
                      <m:r>
                        <a:rPr lang="es-ES" b="0" i="1" smtClean="0">
                          <a:latin typeface="Cambria Math" panose="02040503050406030204" pitchFamily="18" charset="0"/>
                        </a:rPr>
                        <m:t>𝑥</m:t>
                      </m:r>
                      <m:r>
                        <a:rPr lang="es-ES" b="0" i="1" smtClean="0">
                          <a:latin typeface="Cambria Math" panose="02040503050406030204" pitchFamily="18" charset="0"/>
                        </a:rPr>
                        <m:t> </m:t>
                      </m:r>
                      <m:f>
                        <m:fPr>
                          <m:ctrlPr>
                            <a:rPr lang="es-ES" b="0" i="1" smtClean="0">
                              <a:latin typeface="Cambria Math" panose="02040503050406030204" pitchFamily="18" charset="0"/>
                            </a:rPr>
                          </m:ctrlPr>
                        </m:fPr>
                        <m:num>
                          <m:r>
                            <a:rPr lang="es-ES" b="0" i="1" smtClean="0">
                              <a:latin typeface="Cambria Math" panose="02040503050406030204" pitchFamily="18" charset="0"/>
                            </a:rPr>
                            <m:t>1</m:t>
                          </m:r>
                          <m:r>
                            <a:rPr lang="es-ES" b="0" i="1" smtClean="0">
                              <a:latin typeface="Cambria Math" panose="02040503050406030204" pitchFamily="18" charset="0"/>
                            </a:rPr>
                            <m:t>+</m:t>
                          </m:r>
                          <m:r>
                            <a:rPr lang="es-ES" b="0" i="1" smtClean="0">
                              <a:latin typeface="Cambria Math" panose="02040503050406030204" pitchFamily="18" charset="0"/>
                            </a:rPr>
                            <m:t>2</m:t>
                          </m:r>
                          <m:r>
                            <a:rPr lang="es-ES" b="0" i="1" smtClean="0">
                              <a:latin typeface="Cambria Math" panose="02040503050406030204" pitchFamily="18" charset="0"/>
                            </a:rPr>
                            <m:t>𝑗</m:t>
                          </m:r>
                        </m:num>
                        <m:den>
                          <m:r>
                            <a:rPr lang="es-ES" b="0" i="1" smtClean="0">
                              <a:latin typeface="Cambria Math" panose="02040503050406030204" pitchFamily="18" charset="0"/>
                            </a:rPr>
                            <m:t>1</m:t>
                          </m:r>
                          <m:r>
                            <a:rPr lang="es-ES" b="0" i="1" smtClean="0">
                              <a:latin typeface="Cambria Math" panose="02040503050406030204" pitchFamily="18" charset="0"/>
                            </a:rPr>
                            <m:t>+</m:t>
                          </m:r>
                          <m:r>
                            <a:rPr lang="es-ES" b="0" i="1" smtClean="0">
                              <a:latin typeface="Cambria Math" panose="02040503050406030204" pitchFamily="18" charset="0"/>
                            </a:rPr>
                            <m:t>2</m:t>
                          </m:r>
                          <m:r>
                            <a:rPr lang="es-ES" b="0" i="1" smtClean="0">
                              <a:latin typeface="Cambria Math" panose="02040503050406030204" pitchFamily="18" charset="0"/>
                            </a:rPr>
                            <m:t>𝑗</m:t>
                          </m:r>
                          <m:r>
                            <a:rPr lang="es-ES" b="0" i="1" smtClean="0">
                              <a:latin typeface="Cambria Math" panose="02040503050406030204" pitchFamily="18" charset="0"/>
                            </a:rPr>
                            <m:t>−</m:t>
                          </m:r>
                          <m:r>
                            <a:rPr lang="es-ES" b="0" i="1" smtClean="0">
                              <a:latin typeface="Cambria Math" panose="02040503050406030204" pitchFamily="18" charset="0"/>
                            </a:rPr>
                            <m:t>2</m:t>
                          </m:r>
                          <m:r>
                            <a:rPr lang="es-ES" b="0" i="1" smtClean="0">
                              <a:latin typeface="Cambria Math" panose="02040503050406030204" pitchFamily="18" charset="0"/>
                            </a:rPr>
                            <m:t>𝑗</m:t>
                          </m:r>
                        </m:den>
                      </m:f>
                      <m:r>
                        <a:rPr lang="es-ES" b="0" i="1" smtClean="0">
                          <a:latin typeface="Cambria Math" panose="02040503050406030204" pitchFamily="18" charset="0"/>
                        </a:rPr>
                        <m:t>=</m:t>
                      </m:r>
                      <m:r>
                        <a:rPr lang="es-ES" b="0" i="1" smtClean="0">
                          <a:latin typeface="Cambria Math" panose="02040503050406030204" pitchFamily="18" charset="0"/>
                        </a:rPr>
                        <m:t>1</m:t>
                      </m:r>
                      <m:r>
                        <a:rPr lang="es-ES" b="0" i="1" smtClean="0">
                          <a:latin typeface="Cambria Math" panose="02040503050406030204" pitchFamily="18" charset="0"/>
                        </a:rPr>
                        <m:t>+</m:t>
                      </m:r>
                      <m:r>
                        <a:rPr lang="es-ES" b="0" i="1" smtClean="0">
                          <a:latin typeface="Cambria Math" panose="02040503050406030204" pitchFamily="18" charset="0"/>
                        </a:rPr>
                        <m:t>2</m:t>
                      </m:r>
                      <m:r>
                        <a:rPr lang="es-ES" b="0" i="1" smtClean="0">
                          <a:latin typeface="Cambria Math" panose="02040503050406030204" pitchFamily="18" charset="0"/>
                        </a:rPr>
                        <m:t>𝑗</m:t>
                      </m:r>
                    </m:oMath>
                  </m:oMathPara>
                </a14:m>
                <a:endParaRPr lang="es-ES" b="0" dirty="0"/>
              </a:p>
              <a:p>
                <a:endParaRPr lang="es-ES" dirty="0"/>
              </a:p>
            </p:txBody>
          </p:sp>
        </mc:Choice>
        <mc:Fallback xmlns="">
          <p:sp>
            <p:nvSpPr>
              <p:cNvPr id="11" name="CuadroTexto 10">
                <a:extLst>
                  <a:ext uri="{FF2B5EF4-FFF2-40B4-BE49-F238E27FC236}">
                    <a16:creationId xmlns:a16="http://schemas.microsoft.com/office/drawing/2014/main" id="{752FB131-E694-47E0-9C30-9D5472E740F7}"/>
                  </a:ext>
                </a:extLst>
              </p:cNvPr>
              <p:cNvSpPr txBox="1">
                <a:spLocks noRot="1" noChangeAspect="1" noMove="1" noResize="1" noEditPoints="1" noAdjustHandles="1" noChangeArrowheads="1" noChangeShapeType="1" noTextEdit="1"/>
              </p:cNvSpPr>
              <p:nvPr/>
            </p:nvSpPr>
            <p:spPr>
              <a:xfrm>
                <a:off x="1885338" y="3182059"/>
                <a:ext cx="6559103" cy="845937"/>
              </a:xfrm>
              <a:prstGeom prst="rect">
                <a:avLst/>
              </a:prstGeom>
              <a:blipFill>
                <a:blip r:embed="rId3"/>
                <a:stretch>
                  <a:fillRect/>
                </a:stretch>
              </a:blipFill>
            </p:spPr>
            <p:txBody>
              <a:bodyPr/>
              <a:lstStyle/>
              <a:p>
                <a:r>
                  <a:rPr lang="es-ES">
                    <a:noFill/>
                  </a:rPr>
                  <a:t> </a:t>
                </a:r>
              </a:p>
            </p:txBody>
          </p:sp>
        </mc:Fallback>
      </mc:AlternateContent>
      <p:sp>
        <p:nvSpPr>
          <p:cNvPr id="23" name="Marcador de número de diapositiva 1">
            <a:extLst>
              <a:ext uri="{FF2B5EF4-FFF2-40B4-BE49-F238E27FC236}">
                <a16:creationId xmlns:a16="http://schemas.microsoft.com/office/drawing/2014/main" id="{7FA20944-4013-4C95-808C-9C736C256892}"/>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56</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310637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C5B28AE-E671-4D2B-8C99-33EE6AA0CBE0}"/>
              </a:ext>
            </a:extLst>
          </p:cNvPr>
          <p:cNvSpPr/>
          <p:nvPr/>
        </p:nvSpPr>
        <p:spPr>
          <a:xfrm>
            <a:off x="96472" y="806116"/>
            <a:ext cx="8951056" cy="523220"/>
          </a:xfrm>
          <a:prstGeom prst="rect">
            <a:avLst/>
          </a:prstGeom>
        </p:spPr>
        <p:txBody>
          <a:bodyPr wrap="square">
            <a:spAutoFit/>
          </a:bodyPr>
          <a:lstStyle/>
          <a:p>
            <a:pPr algn="just"/>
            <a:r>
              <a:rPr lang="es-ES" sz="1400" b="1" dirty="0"/>
              <a:t>Problema 12.</a:t>
            </a:r>
            <a:r>
              <a:rPr lang="es-ES" sz="1400" dirty="0"/>
              <a:t> En el mismo circuito del problema 11 hallad Z2 para que V2 = 7- 3j, sabiendo que V1=3+j y que Z1=-2j. </a:t>
            </a:r>
          </a:p>
        </p:txBody>
      </p:sp>
      <p:grpSp>
        <p:nvGrpSpPr>
          <p:cNvPr id="34" name="Grupo 33">
            <a:extLst>
              <a:ext uri="{FF2B5EF4-FFF2-40B4-BE49-F238E27FC236}">
                <a16:creationId xmlns:a16="http://schemas.microsoft.com/office/drawing/2014/main" id="{B8F9CB04-042A-4793-AED0-B7DBCF87336D}"/>
              </a:ext>
            </a:extLst>
          </p:cNvPr>
          <p:cNvGrpSpPr/>
          <p:nvPr/>
        </p:nvGrpSpPr>
        <p:grpSpPr>
          <a:xfrm>
            <a:off x="548127" y="1304522"/>
            <a:ext cx="1304363" cy="2008599"/>
            <a:chOff x="3815406" y="195268"/>
            <a:chExt cx="1409695" cy="2170802"/>
          </a:xfrm>
        </p:grpSpPr>
        <p:grpSp>
          <p:nvGrpSpPr>
            <p:cNvPr id="35" name="Grupo 34">
              <a:extLst>
                <a:ext uri="{FF2B5EF4-FFF2-40B4-BE49-F238E27FC236}">
                  <a16:creationId xmlns:a16="http://schemas.microsoft.com/office/drawing/2014/main" id="{48A55ED7-9737-42BF-8C7B-0EF6BFCD7AF6}"/>
                </a:ext>
              </a:extLst>
            </p:cNvPr>
            <p:cNvGrpSpPr/>
            <p:nvPr/>
          </p:nvGrpSpPr>
          <p:grpSpPr>
            <a:xfrm>
              <a:off x="4060826" y="501225"/>
              <a:ext cx="822324" cy="1864845"/>
              <a:chOff x="4060826" y="501225"/>
              <a:chExt cx="822324" cy="1864845"/>
            </a:xfrm>
          </p:grpSpPr>
          <p:sp>
            <p:nvSpPr>
              <p:cNvPr id="41" name="Rectángulo 40">
                <a:extLst>
                  <a:ext uri="{FF2B5EF4-FFF2-40B4-BE49-F238E27FC236}">
                    <a16:creationId xmlns:a16="http://schemas.microsoft.com/office/drawing/2014/main" id="{8FB65D37-5F51-4D91-A902-260F23F1F76B}"/>
                  </a:ext>
                </a:extLst>
              </p:cNvPr>
              <p:cNvSpPr/>
              <p:nvPr/>
            </p:nvSpPr>
            <p:spPr>
              <a:xfrm>
                <a:off x="4140200" y="857037"/>
                <a:ext cx="292100" cy="495300"/>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42" name="Rectángulo 41">
                <a:extLst>
                  <a:ext uri="{FF2B5EF4-FFF2-40B4-BE49-F238E27FC236}">
                    <a16:creationId xmlns:a16="http://schemas.microsoft.com/office/drawing/2014/main" id="{D73159C2-A3C4-4F09-AB93-4BAB052611C5}"/>
                  </a:ext>
                </a:extLst>
              </p:cNvPr>
              <p:cNvSpPr/>
              <p:nvPr/>
            </p:nvSpPr>
            <p:spPr>
              <a:xfrm>
                <a:off x="4140200" y="1593637"/>
                <a:ext cx="292100" cy="495300"/>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cxnSp>
            <p:nvCxnSpPr>
              <p:cNvPr id="43" name="Conector recto 42">
                <a:extLst>
                  <a:ext uri="{FF2B5EF4-FFF2-40B4-BE49-F238E27FC236}">
                    <a16:creationId xmlns:a16="http://schemas.microsoft.com/office/drawing/2014/main" id="{90011D9D-491D-4195-9843-F4EC90533BD1}"/>
                  </a:ext>
                </a:extLst>
              </p:cNvPr>
              <p:cNvCxnSpPr>
                <a:stCxn id="42" idx="0"/>
                <a:endCxn id="41" idx="2"/>
              </p:cNvCxnSpPr>
              <p:nvPr/>
            </p:nvCxnSpPr>
            <p:spPr>
              <a:xfrm flipV="1">
                <a:off x="4286250" y="1352337"/>
                <a:ext cx="0" cy="2413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Conector recto 43">
                <a:extLst>
                  <a:ext uri="{FF2B5EF4-FFF2-40B4-BE49-F238E27FC236}">
                    <a16:creationId xmlns:a16="http://schemas.microsoft.com/office/drawing/2014/main" id="{F0DEBCF0-F904-430E-A17B-54EC1AADD636}"/>
                  </a:ext>
                </a:extLst>
              </p:cNvPr>
              <p:cNvCxnSpPr>
                <a:cxnSpLocks/>
              </p:cNvCxnSpPr>
              <p:nvPr/>
            </p:nvCxnSpPr>
            <p:spPr>
              <a:xfrm flipV="1">
                <a:off x="4060826" y="2212654"/>
                <a:ext cx="107950" cy="146262"/>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Conector recto 44">
                <a:extLst>
                  <a:ext uri="{FF2B5EF4-FFF2-40B4-BE49-F238E27FC236}">
                    <a16:creationId xmlns:a16="http://schemas.microsoft.com/office/drawing/2014/main" id="{7174592F-8844-4C6A-8D0F-951DFDA115B4}"/>
                  </a:ext>
                </a:extLst>
              </p:cNvPr>
              <p:cNvCxnSpPr>
                <a:cxnSpLocks/>
              </p:cNvCxnSpPr>
              <p:nvPr/>
            </p:nvCxnSpPr>
            <p:spPr>
              <a:xfrm flipV="1">
                <a:off x="4286250" y="1472987"/>
                <a:ext cx="596900" cy="1"/>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Elipse 45">
                <a:extLst>
                  <a:ext uri="{FF2B5EF4-FFF2-40B4-BE49-F238E27FC236}">
                    <a16:creationId xmlns:a16="http://schemas.microsoft.com/office/drawing/2014/main" id="{A4984B06-7DF5-4EB0-8709-16AF1590568B}"/>
                  </a:ext>
                </a:extLst>
              </p:cNvPr>
              <p:cNvSpPr/>
              <p:nvPr/>
            </p:nvSpPr>
            <p:spPr>
              <a:xfrm>
                <a:off x="4206875" y="501225"/>
                <a:ext cx="133350" cy="127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cxnSp>
            <p:nvCxnSpPr>
              <p:cNvPr id="47" name="Conector recto 46">
                <a:extLst>
                  <a:ext uri="{FF2B5EF4-FFF2-40B4-BE49-F238E27FC236}">
                    <a16:creationId xmlns:a16="http://schemas.microsoft.com/office/drawing/2014/main" id="{1E91D8A1-FBA9-47D2-B122-42B637638928}"/>
                  </a:ext>
                </a:extLst>
              </p:cNvPr>
              <p:cNvCxnSpPr/>
              <p:nvPr/>
            </p:nvCxnSpPr>
            <p:spPr>
              <a:xfrm flipV="1">
                <a:off x="4273550" y="615737"/>
                <a:ext cx="0" cy="2413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Conector recto 47">
                <a:extLst>
                  <a:ext uri="{FF2B5EF4-FFF2-40B4-BE49-F238E27FC236}">
                    <a16:creationId xmlns:a16="http://schemas.microsoft.com/office/drawing/2014/main" id="{B6C5459C-7DD8-41C9-A67B-29E699080E42}"/>
                  </a:ext>
                </a:extLst>
              </p:cNvPr>
              <p:cNvCxnSpPr/>
              <p:nvPr/>
            </p:nvCxnSpPr>
            <p:spPr>
              <a:xfrm flipV="1">
                <a:off x="4273550" y="2088937"/>
                <a:ext cx="0" cy="14400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Conector recto 48">
                <a:extLst>
                  <a:ext uri="{FF2B5EF4-FFF2-40B4-BE49-F238E27FC236}">
                    <a16:creationId xmlns:a16="http://schemas.microsoft.com/office/drawing/2014/main" id="{C6BEDDBA-087D-4CC3-80C8-BECF5343C4B1}"/>
                  </a:ext>
                </a:extLst>
              </p:cNvPr>
              <p:cNvCxnSpPr>
                <a:cxnSpLocks/>
              </p:cNvCxnSpPr>
              <p:nvPr/>
            </p:nvCxnSpPr>
            <p:spPr>
              <a:xfrm flipV="1">
                <a:off x="4165600" y="2219808"/>
                <a:ext cx="107950" cy="146262"/>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Conector recto 49">
                <a:extLst>
                  <a:ext uri="{FF2B5EF4-FFF2-40B4-BE49-F238E27FC236}">
                    <a16:creationId xmlns:a16="http://schemas.microsoft.com/office/drawing/2014/main" id="{0F5378F0-2AF3-479D-9B78-6E8759DE1624}"/>
                  </a:ext>
                </a:extLst>
              </p:cNvPr>
              <p:cNvCxnSpPr>
                <a:cxnSpLocks/>
              </p:cNvCxnSpPr>
              <p:nvPr/>
            </p:nvCxnSpPr>
            <p:spPr>
              <a:xfrm flipV="1">
                <a:off x="4273550" y="2217333"/>
                <a:ext cx="107950" cy="146262"/>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Conector recto 50">
                <a:extLst>
                  <a:ext uri="{FF2B5EF4-FFF2-40B4-BE49-F238E27FC236}">
                    <a16:creationId xmlns:a16="http://schemas.microsoft.com/office/drawing/2014/main" id="{D156D458-FC75-4207-BB98-D0DE373E9136}"/>
                  </a:ext>
                </a:extLst>
              </p:cNvPr>
              <p:cNvCxnSpPr>
                <a:cxnSpLocks/>
              </p:cNvCxnSpPr>
              <p:nvPr/>
            </p:nvCxnSpPr>
            <p:spPr>
              <a:xfrm flipV="1">
                <a:off x="4140200" y="2219808"/>
                <a:ext cx="252000" cy="1"/>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6" name="CuadroTexto 35">
              <a:extLst>
                <a:ext uri="{FF2B5EF4-FFF2-40B4-BE49-F238E27FC236}">
                  <a16:creationId xmlns:a16="http://schemas.microsoft.com/office/drawing/2014/main" id="{7A51D8C5-654C-4BD6-B5D9-A791021158F3}"/>
                </a:ext>
              </a:extLst>
            </p:cNvPr>
            <p:cNvSpPr txBox="1"/>
            <p:nvPr/>
          </p:nvSpPr>
          <p:spPr>
            <a:xfrm>
              <a:off x="3815406" y="195268"/>
              <a:ext cx="476702" cy="332631"/>
            </a:xfrm>
            <a:prstGeom prst="rect">
              <a:avLst/>
            </a:prstGeom>
            <a:noFill/>
          </p:spPr>
          <p:txBody>
            <a:bodyPr wrap="none" rtlCol="0">
              <a:spAutoFit/>
            </a:bodyPr>
            <a:lstStyle/>
            <a:p>
              <a:r>
                <a:rPr lang="es-ES" sz="1400" dirty="0" err="1"/>
                <a:t>Vin</a:t>
              </a:r>
              <a:endParaRPr lang="es-ES" sz="1400" dirty="0"/>
            </a:p>
          </p:txBody>
        </p:sp>
        <p:sp>
          <p:nvSpPr>
            <p:cNvPr id="37" name="CuadroTexto 36">
              <a:extLst>
                <a:ext uri="{FF2B5EF4-FFF2-40B4-BE49-F238E27FC236}">
                  <a16:creationId xmlns:a16="http://schemas.microsoft.com/office/drawing/2014/main" id="{92A2033A-FFBF-488E-9B92-E56EC8BBBCE0}"/>
                </a:ext>
              </a:extLst>
            </p:cNvPr>
            <p:cNvSpPr txBox="1"/>
            <p:nvPr/>
          </p:nvSpPr>
          <p:spPr>
            <a:xfrm>
              <a:off x="4637731" y="1098218"/>
              <a:ext cx="587370" cy="332631"/>
            </a:xfrm>
            <a:prstGeom prst="rect">
              <a:avLst/>
            </a:prstGeom>
            <a:noFill/>
          </p:spPr>
          <p:txBody>
            <a:bodyPr wrap="none" rtlCol="0">
              <a:spAutoFit/>
            </a:bodyPr>
            <a:lstStyle/>
            <a:p>
              <a:r>
                <a:rPr lang="es-ES" sz="1400" dirty="0"/>
                <a:t>Vout</a:t>
              </a:r>
            </a:p>
          </p:txBody>
        </p:sp>
        <p:sp>
          <p:nvSpPr>
            <p:cNvPr id="38" name="Elipse 37">
              <a:extLst>
                <a:ext uri="{FF2B5EF4-FFF2-40B4-BE49-F238E27FC236}">
                  <a16:creationId xmlns:a16="http://schemas.microsoft.com/office/drawing/2014/main" id="{D234FD50-FC0E-4867-A50A-7759E0CEB542}"/>
                </a:ext>
              </a:extLst>
            </p:cNvPr>
            <p:cNvSpPr/>
            <p:nvPr/>
          </p:nvSpPr>
          <p:spPr>
            <a:xfrm>
              <a:off x="4756150" y="1404050"/>
              <a:ext cx="133350" cy="1270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39" name="CuadroTexto 38">
              <a:extLst>
                <a:ext uri="{FF2B5EF4-FFF2-40B4-BE49-F238E27FC236}">
                  <a16:creationId xmlns:a16="http://schemas.microsoft.com/office/drawing/2014/main" id="{0EE34755-DD33-4816-BA9A-144AD67326E8}"/>
                </a:ext>
              </a:extLst>
            </p:cNvPr>
            <p:cNvSpPr txBox="1"/>
            <p:nvPr/>
          </p:nvSpPr>
          <p:spPr>
            <a:xfrm>
              <a:off x="4442634" y="847334"/>
              <a:ext cx="424797" cy="332631"/>
            </a:xfrm>
            <a:prstGeom prst="rect">
              <a:avLst/>
            </a:prstGeom>
            <a:noFill/>
          </p:spPr>
          <p:txBody>
            <a:bodyPr wrap="none" rtlCol="0">
              <a:spAutoFit/>
            </a:bodyPr>
            <a:lstStyle/>
            <a:p>
              <a:r>
                <a:rPr lang="es-ES" sz="1400" dirty="0"/>
                <a:t>Z1</a:t>
              </a:r>
            </a:p>
          </p:txBody>
        </p:sp>
        <p:sp>
          <p:nvSpPr>
            <p:cNvPr id="40" name="CuadroTexto 39">
              <a:extLst>
                <a:ext uri="{FF2B5EF4-FFF2-40B4-BE49-F238E27FC236}">
                  <a16:creationId xmlns:a16="http://schemas.microsoft.com/office/drawing/2014/main" id="{C1AF6692-53C6-486D-9F78-018A03D2A111}"/>
                </a:ext>
              </a:extLst>
            </p:cNvPr>
            <p:cNvSpPr txBox="1"/>
            <p:nvPr/>
          </p:nvSpPr>
          <p:spPr>
            <a:xfrm>
              <a:off x="4523110" y="1718434"/>
              <a:ext cx="424797" cy="332631"/>
            </a:xfrm>
            <a:prstGeom prst="rect">
              <a:avLst/>
            </a:prstGeom>
            <a:noFill/>
          </p:spPr>
          <p:txBody>
            <a:bodyPr wrap="none" rtlCol="0">
              <a:spAutoFit/>
            </a:bodyPr>
            <a:lstStyle/>
            <a:p>
              <a:r>
                <a:rPr lang="es-ES" sz="1400" dirty="0"/>
                <a:t>Z2</a:t>
              </a:r>
            </a:p>
          </p:txBody>
        </p:sp>
      </p:grpSp>
      <p:pic>
        <p:nvPicPr>
          <p:cNvPr id="2" name="Imagen 1">
            <a:extLst>
              <a:ext uri="{FF2B5EF4-FFF2-40B4-BE49-F238E27FC236}">
                <a16:creationId xmlns:a16="http://schemas.microsoft.com/office/drawing/2014/main" id="{A27ECB1A-4DC0-4D35-A67C-D33C216C0C20}"/>
              </a:ext>
            </a:extLst>
          </p:cNvPr>
          <p:cNvPicPr>
            <a:picLocks noChangeAspect="1"/>
          </p:cNvPicPr>
          <p:nvPr/>
        </p:nvPicPr>
        <p:blipFill rotWithShape="1">
          <a:blip r:embed="rId2"/>
          <a:srcRect b="54770"/>
          <a:stretch/>
        </p:blipFill>
        <p:spPr>
          <a:xfrm>
            <a:off x="2520039" y="1575548"/>
            <a:ext cx="4519598" cy="618598"/>
          </a:xfrm>
          <a:prstGeom prst="rect">
            <a:avLst/>
          </a:prstGeom>
        </p:spPr>
      </p:pic>
      <p:sp>
        <p:nvSpPr>
          <p:cNvPr id="3" name="CuadroTexto 2">
            <a:extLst>
              <a:ext uri="{FF2B5EF4-FFF2-40B4-BE49-F238E27FC236}">
                <a16:creationId xmlns:a16="http://schemas.microsoft.com/office/drawing/2014/main" id="{A854288F-66EA-4AF7-AF82-02A5F88F7E4B}"/>
              </a:ext>
            </a:extLst>
          </p:cNvPr>
          <p:cNvSpPr txBox="1"/>
          <p:nvPr/>
        </p:nvSpPr>
        <p:spPr>
          <a:xfrm>
            <a:off x="2452231" y="1170551"/>
            <a:ext cx="4065537" cy="369332"/>
          </a:xfrm>
          <a:prstGeom prst="rect">
            <a:avLst/>
          </a:prstGeom>
          <a:noFill/>
        </p:spPr>
        <p:txBody>
          <a:bodyPr wrap="none" rtlCol="0">
            <a:spAutoFit/>
          </a:bodyPr>
          <a:lstStyle/>
          <a:p>
            <a:r>
              <a:rPr lang="es-ES" dirty="0"/>
              <a:t>Al estar en serie, sabiendo V1 y Z1</a:t>
            </a:r>
            <a:r>
              <a:rPr lang="es-ES" dirty="0">
                <a:sym typeface="Wingdings" panose="05000000000000000000" pitchFamily="2" charset="2"/>
              </a:rPr>
              <a:t>I</a:t>
            </a:r>
            <a:endParaRPr lang="es-ES" dirty="0"/>
          </a:p>
        </p:txBody>
      </p:sp>
      <mc:AlternateContent xmlns:mc="http://schemas.openxmlformats.org/markup-compatibility/2006" xmlns:a14="http://schemas.microsoft.com/office/drawing/2010/main">
        <mc:Choice Requires="a14">
          <p:sp>
            <p:nvSpPr>
              <p:cNvPr id="5" name="CuadroTexto 4"/>
              <p:cNvSpPr txBox="1"/>
              <p:nvPr/>
            </p:nvSpPr>
            <p:spPr>
              <a:xfrm>
                <a:off x="2452231" y="2308822"/>
                <a:ext cx="5471113" cy="11073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2</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2</m:t>
                              </m:r>
                            </m:sub>
                          </m:sSub>
                        </m:num>
                        <m:den>
                          <m:r>
                            <a:rPr lang="es-ES" b="0" i="1" smtClean="0">
                              <a:latin typeface="Cambria Math" panose="02040503050406030204" pitchFamily="18" charset="0"/>
                            </a:rPr>
                            <m:t>𝐼</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i="1">
                              <a:latin typeface="Cambria Math" panose="02040503050406030204" pitchFamily="18" charset="0"/>
                            </a:rPr>
                            <m:t>7</m:t>
                          </m:r>
                          <m:r>
                            <a:rPr lang="es-ES" i="1">
                              <a:latin typeface="Cambria Math" panose="02040503050406030204" pitchFamily="18" charset="0"/>
                            </a:rPr>
                            <m:t>−</m:t>
                          </m:r>
                          <m:r>
                            <a:rPr lang="es-ES" i="1">
                              <a:latin typeface="Cambria Math" panose="02040503050406030204" pitchFamily="18" charset="0"/>
                            </a:rPr>
                            <m:t>3</m:t>
                          </m:r>
                          <m:r>
                            <a:rPr lang="es-ES" i="1">
                              <a:latin typeface="Cambria Math" panose="02040503050406030204" pitchFamily="18" charset="0"/>
                            </a:rPr>
                            <m:t>𝑗</m:t>
                          </m:r>
                        </m:num>
                        <m:den>
                          <m:r>
                            <a:rPr lang="es-ES" b="0" i="1" smtClean="0">
                              <a:latin typeface="Cambria Math" panose="02040503050406030204" pitchFamily="18" charset="0"/>
                            </a:rPr>
                            <m:t>−</m:t>
                          </m:r>
                          <m:r>
                            <a:rPr lang="es-ES" b="0" i="1" smtClean="0">
                              <a:latin typeface="Cambria Math" panose="02040503050406030204" pitchFamily="18" charset="0"/>
                            </a:rPr>
                            <m:t>0</m:t>
                          </m:r>
                          <m:r>
                            <a:rPr lang="es-ES" b="0" i="1" smtClean="0">
                              <a:latin typeface="Cambria Math" panose="02040503050406030204" pitchFamily="18" charset="0"/>
                            </a:rPr>
                            <m:t>.</m:t>
                          </m:r>
                          <m:r>
                            <a:rPr lang="es-ES" b="0" i="1" smtClean="0">
                              <a:latin typeface="Cambria Math" panose="02040503050406030204" pitchFamily="18" charset="0"/>
                            </a:rPr>
                            <m:t>5</m:t>
                          </m:r>
                          <m:r>
                            <a:rPr lang="es-ES" b="0" i="1" smtClean="0">
                              <a:latin typeface="Cambria Math" panose="02040503050406030204" pitchFamily="18" charset="0"/>
                            </a:rPr>
                            <m:t>+</m:t>
                          </m:r>
                          <m:r>
                            <a:rPr lang="es-ES" b="0" i="1" smtClean="0">
                              <a:latin typeface="Cambria Math" panose="02040503050406030204" pitchFamily="18" charset="0"/>
                            </a:rPr>
                            <m:t>1</m:t>
                          </m:r>
                          <m:r>
                            <a:rPr lang="es-ES" b="0" i="1" smtClean="0">
                              <a:latin typeface="Cambria Math" panose="02040503050406030204" pitchFamily="18" charset="0"/>
                            </a:rPr>
                            <m:t>.</m:t>
                          </m:r>
                          <m:r>
                            <a:rPr lang="es-ES" b="0" i="1" smtClean="0">
                              <a:latin typeface="Cambria Math" panose="02040503050406030204" pitchFamily="18" charset="0"/>
                            </a:rPr>
                            <m:t>5</m:t>
                          </m:r>
                          <m:r>
                            <a:rPr lang="es-ES" b="0" i="1" smtClean="0">
                              <a:latin typeface="Cambria Math" panose="02040503050406030204" pitchFamily="18" charset="0"/>
                            </a:rPr>
                            <m:t>𝑗</m:t>
                          </m:r>
                        </m:den>
                      </m:f>
                      <m:r>
                        <a:rPr lang="es-ES" b="0" i="1" smtClean="0">
                          <a:latin typeface="Cambria Math" panose="02040503050406030204" pitchFamily="18" charset="0"/>
                        </a:rPr>
                        <m:t>=</m:t>
                      </m:r>
                      <m:f>
                        <m:fPr>
                          <m:ctrlPr>
                            <a:rPr lang="es-ES" i="1">
                              <a:latin typeface="Cambria Math" panose="02040503050406030204" pitchFamily="18" charset="0"/>
                            </a:rPr>
                          </m:ctrlPr>
                        </m:fPr>
                        <m:num>
                          <m:r>
                            <a:rPr lang="es-ES" b="0" i="1" smtClean="0">
                              <a:latin typeface="Cambria Math" panose="02040503050406030204" pitchFamily="18" charset="0"/>
                            </a:rPr>
                            <m:t>(</m:t>
                          </m:r>
                          <m:r>
                            <a:rPr lang="es-ES" i="1">
                              <a:latin typeface="Cambria Math" panose="02040503050406030204" pitchFamily="18" charset="0"/>
                            </a:rPr>
                            <m:t>7</m:t>
                          </m:r>
                          <m:r>
                            <a:rPr lang="es-ES" i="1">
                              <a:latin typeface="Cambria Math" panose="02040503050406030204" pitchFamily="18" charset="0"/>
                            </a:rPr>
                            <m:t>−</m:t>
                          </m:r>
                          <m:r>
                            <a:rPr lang="es-ES" i="1">
                              <a:latin typeface="Cambria Math" panose="02040503050406030204" pitchFamily="18" charset="0"/>
                            </a:rPr>
                            <m:t>3</m:t>
                          </m:r>
                          <m:r>
                            <a:rPr lang="es-ES" i="1">
                              <a:latin typeface="Cambria Math" panose="02040503050406030204" pitchFamily="18" charset="0"/>
                            </a:rPr>
                            <m:t>𝑗</m:t>
                          </m:r>
                          <m:r>
                            <a:rPr lang="es-ES" b="0" i="1" smtClean="0">
                              <a:latin typeface="Cambria Math" panose="02040503050406030204" pitchFamily="18" charset="0"/>
                            </a:rPr>
                            <m:t>)(−</m:t>
                          </m:r>
                          <m:r>
                            <a:rPr lang="es-ES" b="0" i="1" smtClean="0">
                              <a:latin typeface="Cambria Math" panose="02040503050406030204" pitchFamily="18" charset="0"/>
                            </a:rPr>
                            <m:t>0</m:t>
                          </m:r>
                          <m:r>
                            <a:rPr lang="es-ES" b="0" i="1" smtClean="0">
                              <a:latin typeface="Cambria Math" panose="02040503050406030204" pitchFamily="18" charset="0"/>
                            </a:rPr>
                            <m:t>.</m:t>
                          </m:r>
                          <m:r>
                            <a:rPr lang="es-ES" b="0" i="1" smtClean="0">
                              <a:latin typeface="Cambria Math" panose="02040503050406030204" pitchFamily="18" charset="0"/>
                            </a:rPr>
                            <m:t>5</m:t>
                          </m:r>
                          <m:r>
                            <a:rPr lang="es-ES" b="0" i="1" smtClean="0">
                              <a:latin typeface="Cambria Math" panose="02040503050406030204" pitchFamily="18" charset="0"/>
                            </a:rPr>
                            <m:t>−</m:t>
                          </m:r>
                          <m:r>
                            <a:rPr lang="es-ES" b="0" i="1" smtClean="0">
                              <a:latin typeface="Cambria Math" panose="02040503050406030204" pitchFamily="18" charset="0"/>
                            </a:rPr>
                            <m:t>1</m:t>
                          </m:r>
                          <m:r>
                            <a:rPr lang="es-ES" b="0" i="1" smtClean="0">
                              <a:latin typeface="Cambria Math" panose="02040503050406030204" pitchFamily="18" charset="0"/>
                            </a:rPr>
                            <m:t>.</m:t>
                          </m:r>
                          <m:r>
                            <a:rPr lang="es-ES" b="0" i="1" smtClean="0">
                              <a:latin typeface="Cambria Math" panose="02040503050406030204" pitchFamily="18" charset="0"/>
                            </a:rPr>
                            <m:t>5</m:t>
                          </m:r>
                          <m:r>
                            <a:rPr lang="es-ES" b="0" i="1" smtClean="0">
                              <a:latin typeface="Cambria Math" panose="02040503050406030204" pitchFamily="18" charset="0"/>
                            </a:rPr>
                            <m:t>𝑗</m:t>
                          </m:r>
                          <m:r>
                            <a:rPr lang="es-ES" b="0" i="1" smtClean="0">
                              <a:latin typeface="Cambria Math" panose="02040503050406030204" pitchFamily="18" charset="0"/>
                            </a:rPr>
                            <m:t>)</m:t>
                          </m:r>
                        </m:num>
                        <m:den>
                          <m:r>
                            <a:rPr lang="es-ES" b="0" i="1" smtClean="0">
                              <a:latin typeface="Cambria Math" panose="02040503050406030204" pitchFamily="18" charset="0"/>
                            </a:rPr>
                            <m:t>(</m:t>
                          </m:r>
                          <m:r>
                            <a:rPr lang="es-ES" i="1">
                              <a:latin typeface="Cambria Math" panose="02040503050406030204" pitchFamily="18" charset="0"/>
                            </a:rPr>
                            <m:t>−</m:t>
                          </m:r>
                          <m:r>
                            <a:rPr lang="es-ES" i="1">
                              <a:latin typeface="Cambria Math" panose="02040503050406030204" pitchFamily="18" charset="0"/>
                            </a:rPr>
                            <m:t>0</m:t>
                          </m:r>
                          <m:r>
                            <a:rPr lang="es-ES" i="1">
                              <a:latin typeface="Cambria Math" panose="02040503050406030204" pitchFamily="18" charset="0"/>
                            </a:rPr>
                            <m:t>.</m:t>
                          </m:r>
                          <m:r>
                            <a:rPr lang="es-ES" i="1">
                              <a:latin typeface="Cambria Math" panose="02040503050406030204" pitchFamily="18" charset="0"/>
                            </a:rPr>
                            <m:t>5</m:t>
                          </m:r>
                          <m:r>
                            <a:rPr lang="es-ES" i="1">
                              <a:latin typeface="Cambria Math" panose="02040503050406030204" pitchFamily="18" charset="0"/>
                            </a:rPr>
                            <m:t>+</m:t>
                          </m:r>
                          <m:r>
                            <a:rPr lang="es-ES" i="1">
                              <a:latin typeface="Cambria Math" panose="02040503050406030204" pitchFamily="18" charset="0"/>
                            </a:rPr>
                            <m:t>1</m:t>
                          </m:r>
                          <m:r>
                            <a:rPr lang="es-ES" i="1">
                              <a:latin typeface="Cambria Math" panose="02040503050406030204" pitchFamily="18" charset="0"/>
                            </a:rPr>
                            <m:t>.</m:t>
                          </m:r>
                          <m:r>
                            <a:rPr lang="es-ES" i="1">
                              <a:latin typeface="Cambria Math" panose="02040503050406030204" pitchFamily="18" charset="0"/>
                            </a:rPr>
                            <m:t>5</m:t>
                          </m:r>
                          <m:r>
                            <a:rPr lang="es-ES" i="1">
                              <a:latin typeface="Cambria Math" panose="02040503050406030204" pitchFamily="18" charset="0"/>
                            </a:rPr>
                            <m:t>𝑗</m:t>
                          </m:r>
                          <m:r>
                            <a:rPr lang="es-ES" b="0" i="1" smtClean="0">
                              <a:latin typeface="Cambria Math" panose="02040503050406030204" pitchFamily="18" charset="0"/>
                            </a:rPr>
                            <m:t>)(−</m:t>
                          </m:r>
                          <m:r>
                            <a:rPr lang="es-ES" b="0" i="1" smtClean="0">
                              <a:latin typeface="Cambria Math" panose="02040503050406030204" pitchFamily="18" charset="0"/>
                            </a:rPr>
                            <m:t>0</m:t>
                          </m:r>
                          <m:r>
                            <a:rPr lang="es-ES" b="0" i="1" smtClean="0">
                              <a:latin typeface="Cambria Math" panose="02040503050406030204" pitchFamily="18" charset="0"/>
                            </a:rPr>
                            <m:t>.</m:t>
                          </m:r>
                          <m:r>
                            <a:rPr lang="es-ES" b="0" i="1" smtClean="0">
                              <a:latin typeface="Cambria Math" panose="02040503050406030204" pitchFamily="18" charset="0"/>
                            </a:rPr>
                            <m:t>5</m:t>
                          </m:r>
                          <m:r>
                            <a:rPr lang="es-ES" b="0" i="1" smtClean="0">
                              <a:latin typeface="Cambria Math" panose="02040503050406030204" pitchFamily="18" charset="0"/>
                            </a:rPr>
                            <m:t>−</m:t>
                          </m:r>
                          <m:r>
                            <a:rPr lang="es-ES" b="0" i="1" smtClean="0">
                              <a:latin typeface="Cambria Math" panose="02040503050406030204" pitchFamily="18" charset="0"/>
                            </a:rPr>
                            <m:t>1</m:t>
                          </m:r>
                          <m:r>
                            <a:rPr lang="es-ES" b="0" i="1" smtClean="0">
                              <a:latin typeface="Cambria Math" panose="02040503050406030204" pitchFamily="18" charset="0"/>
                            </a:rPr>
                            <m:t>.</m:t>
                          </m:r>
                          <m:r>
                            <a:rPr lang="es-ES" b="0" i="1" smtClean="0">
                              <a:latin typeface="Cambria Math" panose="02040503050406030204" pitchFamily="18" charset="0"/>
                            </a:rPr>
                            <m:t>5</m:t>
                          </m:r>
                          <m:r>
                            <a:rPr lang="es-ES" b="0" i="1" smtClean="0">
                              <a:latin typeface="Cambria Math" panose="02040503050406030204" pitchFamily="18" charset="0"/>
                            </a:rPr>
                            <m:t>𝑗</m:t>
                          </m:r>
                          <m:r>
                            <a:rPr lang="es-ES" b="0" i="1" smtClean="0">
                              <a:latin typeface="Cambria Math" panose="02040503050406030204" pitchFamily="18" charset="0"/>
                            </a:rPr>
                            <m:t>)</m:t>
                          </m:r>
                        </m:den>
                      </m:f>
                      <m:r>
                        <a:rPr lang="es-ES" b="0" i="1" smtClean="0">
                          <a:latin typeface="Cambria Math" panose="02040503050406030204" pitchFamily="18" charset="0"/>
                        </a:rPr>
                        <m:t>=</m:t>
                      </m:r>
                    </m:oMath>
                  </m:oMathPara>
                </a14:m>
                <a:endParaRPr lang="es-ES"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f>
                        <m:fPr>
                          <m:ctrlPr>
                            <a:rPr lang="es-ES" b="0" i="1" smtClean="0">
                              <a:latin typeface="Cambria Math" panose="02040503050406030204" pitchFamily="18" charset="0"/>
                            </a:rPr>
                          </m:ctrlPr>
                        </m:fPr>
                        <m:num>
                          <m:r>
                            <a:rPr lang="es-ES" b="0" i="1" smtClean="0">
                              <a:latin typeface="Cambria Math" panose="02040503050406030204" pitchFamily="18" charset="0"/>
                            </a:rPr>
                            <m:t>−</m:t>
                          </m:r>
                          <m:r>
                            <a:rPr lang="es-ES" b="0" i="1" smtClean="0">
                              <a:latin typeface="Cambria Math" panose="02040503050406030204" pitchFamily="18" charset="0"/>
                            </a:rPr>
                            <m:t>3</m:t>
                          </m:r>
                          <m:r>
                            <a:rPr lang="es-ES" b="0" i="1" smtClean="0">
                              <a:latin typeface="Cambria Math" panose="02040503050406030204" pitchFamily="18" charset="0"/>
                            </a:rPr>
                            <m:t>.</m:t>
                          </m:r>
                          <m:r>
                            <a:rPr lang="es-ES" b="0" i="1" smtClean="0">
                              <a:latin typeface="Cambria Math" panose="02040503050406030204" pitchFamily="18" charset="0"/>
                            </a:rPr>
                            <m:t>5</m:t>
                          </m:r>
                          <m:r>
                            <a:rPr lang="es-ES" b="0" i="1" smtClean="0">
                              <a:latin typeface="Cambria Math" panose="02040503050406030204" pitchFamily="18" charset="0"/>
                            </a:rPr>
                            <m:t>+</m:t>
                          </m:r>
                          <m:r>
                            <a:rPr lang="es-ES" b="0" i="1" smtClean="0">
                              <a:latin typeface="Cambria Math" panose="02040503050406030204" pitchFamily="18" charset="0"/>
                            </a:rPr>
                            <m:t>1</m:t>
                          </m:r>
                          <m:r>
                            <a:rPr lang="es-ES" b="0" i="1" smtClean="0">
                              <a:latin typeface="Cambria Math" panose="02040503050406030204" pitchFamily="18" charset="0"/>
                            </a:rPr>
                            <m:t>.</m:t>
                          </m:r>
                          <m:r>
                            <a:rPr lang="es-ES" b="0" i="1" smtClean="0">
                              <a:latin typeface="Cambria Math" panose="02040503050406030204" pitchFamily="18" charset="0"/>
                            </a:rPr>
                            <m:t>5</m:t>
                          </m:r>
                          <m:r>
                            <a:rPr lang="es-ES" b="0" i="1" smtClean="0">
                              <a:latin typeface="Cambria Math" panose="02040503050406030204" pitchFamily="18" charset="0"/>
                            </a:rPr>
                            <m:t>𝑗</m:t>
                          </m:r>
                          <m:r>
                            <a:rPr lang="es-ES" b="0" i="1" smtClean="0">
                              <a:latin typeface="Cambria Math" panose="02040503050406030204" pitchFamily="18" charset="0"/>
                            </a:rPr>
                            <m:t>−</m:t>
                          </m:r>
                          <m:r>
                            <a:rPr lang="es-ES" b="0" i="1" smtClean="0">
                              <a:latin typeface="Cambria Math" panose="02040503050406030204" pitchFamily="18" charset="0"/>
                            </a:rPr>
                            <m:t>10</m:t>
                          </m:r>
                          <m:r>
                            <a:rPr lang="es-ES" b="0" i="1" smtClean="0">
                              <a:latin typeface="Cambria Math" panose="02040503050406030204" pitchFamily="18" charset="0"/>
                            </a:rPr>
                            <m:t>.</m:t>
                          </m:r>
                          <m:r>
                            <a:rPr lang="es-ES" b="0" i="1" smtClean="0">
                              <a:latin typeface="Cambria Math" panose="02040503050406030204" pitchFamily="18" charset="0"/>
                            </a:rPr>
                            <m:t>5</m:t>
                          </m:r>
                          <m:r>
                            <a:rPr lang="es-ES" b="0" i="1" smtClean="0">
                              <a:latin typeface="Cambria Math" panose="02040503050406030204" pitchFamily="18" charset="0"/>
                            </a:rPr>
                            <m:t>𝑗</m:t>
                          </m:r>
                          <m:r>
                            <a:rPr lang="es-ES" b="0" i="1" smtClean="0">
                              <a:latin typeface="Cambria Math" panose="02040503050406030204" pitchFamily="18" charset="0"/>
                            </a:rPr>
                            <m:t>−</m:t>
                          </m:r>
                          <m:r>
                            <a:rPr lang="es-ES" b="0" i="1" smtClean="0">
                              <a:latin typeface="Cambria Math" panose="02040503050406030204" pitchFamily="18" charset="0"/>
                            </a:rPr>
                            <m:t>4</m:t>
                          </m:r>
                          <m:r>
                            <a:rPr lang="es-ES" b="0" i="1" smtClean="0">
                              <a:latin typeface="Cambria Math" panose="02040503050406030204" pitchFamily="18" charset="0"/>
                            </a:rPr>
                            <m:t>.</m:t>
                          </m:r>
                          <m:r>
                            <a:rPr lang="es-ES" b="0" i="1" smtClean="0">
                              <a:latin typeface="Cambria Math" panose="02040503050406030204" pitchFamily="18" charset="0"/>
                            </a:rPr>
                            <m:t>5</m:t>
                          </m:r>
                        </m:num>
                        <m:den>
                          <m:sSup>
                            <m:sSupPr>
                              <m:ctrlPr>
                                <a:rPr lang="es-ES" b="0" i="1" smtClean="0">
                                  <a:latin typeface="Cambria Math" panose="02040503050406030204" pitchFamily="18" charset="0"/>
                                </a:rPr>
                              </m:ctrlPr>
                            </m:sSupPr>
                            <m:e>
                              <m:r>
                                <a:rPr lang="es-ES" b="0" i="1" smtClean="0">
                                  <a:latin typeface="Cambria Math" panose="02040503050406030204" pitchFamily="18" charset="0"/>
                                </a:rPr>
                                <m:t>0</m:t>
                              </m:r>
                              <m:r>
                                <a:rPr lang="es-ES" b="0" i="1" smtClean="0">
                                  <a:latin typeface="Cambria Math" panose="02040503050406030204" pitchFamily="18" charset="0"/>
                                </a:rPr>
                                <m:t>.</m:t>
                              </m:r>
                              <m:r>
                                <a:rPr lang="es-ES" b="0" i="1" smtClean="0">
                                  <a:latin typeface="Cambria Math" panose="02040503050406030204" pitchFamily="18" charset="0"/>
                                </a:rPr>
                                <m:t>5</m:t>
                              </m:r>
                            </m:e>
                            <m:sup>
                              <m:r>
                                <a:rPr lang="es-ES" b="0" i="1" smtClean="0">
                                  <a:latin typeface="Cambria Math" panose="02040503050406030204" pitchFamily="18" charset="0"/>
                                </a:rPr>
                                <m:t>2</m:t>
                              </m:r>
                            </m:sup>
                          </m:sSup>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1</m:t>
                              </m:r>
                              <m:r>
                                <a:rPr lang="es-ES" b="0" i="1" smtClean="0">
                                  <a:latin typeface="Cambria Math" panose="02040503050406030204" pitchFamily="18" charset="0"/>
                                </a:rPr>
                                <m:t>.</m:t>
                              </m:r>
                              <m:r>
                                <a:rPr lang="es-ES" b="0" i="1" smtClean="0">
                                  <a:latin typeface="Cambria Math" panose="02040503050406030204" pitchFamily="18" charset="0"/>
                                </a:rPr>
                                <m:t>5</m:t>
                              </m:r>
                            </m:e>
                            <m:sup>
                              <m:r>
                                <a:rPr lang="es-ES" b="0" i="1" smtClean="0">
                                  <a:latin typeface="Cambria Math" panose="02040503050406030204" pitchFamily="18" charset="0"/>
                                </a:rPr>
                                <m:t>2</m:t>
                              </m:r>
                            </m:sup>
                          </m:sSup>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m:t>
                          </m:r>
                          <m:r>
                            <a:rPr lang="es-ES" b="0" i="1" smtClean="0">
                              <a:latin typeface="Cambria Math" panose="02040503050406030204" pitchFamily="18" charset="0"/>
                            </a:rPr>
                            <m:t>8</m:t>
                          </m:r>
                          <m:r>
                            <a:rPr lang="es-ES" b="0" i="1" smtClean="0">
                              <a:latin typeface="Cambria Math" panose="02040503050406030204" pitchFamily="18" charset="0"/>
                            </a:rPr>
                            <m:t>−</m:t>
                          </m:r>
                          <m:r>
                            <a:rPr lang="es-ES" b="0" i="1" smtClean="0">
                              <a:latin typeface="Cambria Math" panose="02040503050406030204" pitchFamily="18" charset="0"/>
                            </a:rPr>
                            <m:t>9</m:t>
                          </m:r>
                          <m:r>
                            <a:rPr lang="es-ES" b="0" i="1" smtClean="0">
                              <a:latin typeface="Cambria Math" panose="02040503050406030204" pitchFamily="18" charset="0"/>
                            </a:rPr>
                            <m:t>𝑗</m:t>
                          </m:r>
                        </m:num>
                        <m:den>
                          <m:r>
                            <a:rPr lang="es-ES" b="0" i="1" smtClean="0">
                              <a:latin typeface="Cambria Math" panose="02040503050406030204" pitchFamily="18" charset="0"/>
                            </a:rPr>
                            <m:t>2</m:t>
                          </m:r>
                          <m:r>
                            <a:rPr lang="es-ES" b="0" i="1" smtClean="0">
                              <a:latin typeface="Cambria Math" panose="02040503050406030204" pitchFamily="18" charset="0"/>
                            </a:rPr>
                            <m:t>.</m:t>
                          </m:r>
                          <m:r>
                            <a:rPr lang="es-ES" b="0" i="1" smtClean="0">
                              <a:latin typeface="Cambria Math" panose="02040503050406030204" pitchFamily="18" charset="0"/>
                            </a:rPr>
                            <m:t>5</m:t>
                          </m:r>
                        </m:den>
                      </m:f>
                      <m:r>
                        <a:rPr lang="es-ES" b="0" i="1" smtClean="0">
                          <a:latin typeface="Cambria Math" panose="02040503050406030204" pitchFamily="18" charset="0"/>
                        </a:rPr>
                        <m:t>=−</m:t>
                      </m:r>
                      <m:r>
                        <a:rPr lang="es-ES" b="0" i="1" smtClean="0">
                          <a:latin typeface="Cambria Math" panose="02040503050406030204" pitchFamily="18" charset="0"/>
                        </a:rPr>
                        <m:t>3</m:t>
                      </m:r>
                      <m:r>
                        <a:rPr lang="es-ES" b="0" i="1" smtClean="0">
                          <a:latin typeface="Cambria Math" panose="02040503050406030204" pitchFamily="18" charset="0"/>
                        </a:rPr>
                        <m:t>.</m:t>
                      </m:r>
                      <m:r>
                        <a:rPr lang="es-ES" b="0" i="1" smtClean="0">
                          <a:latin typeface="Cambria Math" panose="02040503050406030204" pitchFamily="18" charset="0"/>
                        </a:rPr>
                        <m:t>2</m:t>
                      </m:r>
                      <m:r>
                        <a:rPr lang="es-ES" b="0" i="1" smtClean="0">
                          <a:latin typeface="Cambria Math" panose="02040503050406030204" pitchFamily="18" charset="0"/>
                        </a:rPr>
                        <m:t>−</m:t>
                      </m:r>
                      <m:r>
                        <a:rPr lang="es-ES" b="0" i="1" smtClean="0">
                          <a:latin typeface="Cambria Math" panose="02040503050406030204" pitchFamily="18" charset="0"/>
                        </a:rPr>
                        <m:t>3</m:t>
                      </m:r>
                      <m:r>
                        <a:rPr lang="es-ES" b="0" i="1" smtClean="0">
                          <a:latin typeface="Cambria Math" panose="02040503050406030204" pitchFamily="18" charset="0"/>
                        </a:rPr>
                        <m:t>.</m:t>
                      </m:r>
                      <m:r>
                        <a:rPr lang="es-ES" b="0" i="1" smtClean="0">
                          <a:latin typeface="Cambria Math" panose="02040503050406030204" pitchFamily="18" charset="0"/>
                        </a:rPr>
                        <m:t>6</m:t>
                      </m:r>
                      <m:r>
                        <a:rPr lang="es-ES" b="0" i="1" smtClean="0">
                          <a:latin typeface="Cambria Math" panose="02040503050406030204" pitchFamily="18" charset="0"/>
                        </a:rPr>
                        <m:t>𝑗</m:t>
                      </m:r>
                    </m:oMath>
                  </m:oMathPara>
                </a14:m>
                <a:endParaRPr lang="es-ES" dirty="0"/>
              </a:p>
            </p:txBody>
          </p:sp>
        </mc:Choice>
        <mc:Fallback xmlns="">
          <p:sp>
            <p:nvSpPr>
              <p:cNvPr id="5" name="CuadroTexto 4"/>
              <p:cNvSpPr txBox="1">
                <a:spLocks noRot="1" noChangeAspect="1" noMove="1" noResize="1" noEditPoints="1" noAdjustHandles="1" noChangeArrowheads="1" noChangeShapeType="1" noTextEdit="1"/>
              </p:cNvSpPr>
              <p:nvPr/>
            </p:nvSpPr>
            <p:spPr>
              <a:xfrm>
                <a:off x="2452231" y="2308822"/>
                <a:ext cx="5471113" cy="1107354"/>
              </a:xfrm>
              <a:prstGeom prst="rect">
                <a:avLst/>
              </a:prstGeom>
              <a:blipFill>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420170" y="3805548"/>
                <a:ext cx="6845657"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2</m:t>
                          </m:r>
                        </m:sub>
                      </m:sSub>
                      <m:r>
                        <a:rPr lang="es-ES" b="0" i="1" smtClean="0">
                          <a:latin typeface="Cambria Math" panose="02040503050406030204" pitchFamily="18" charset="0"/>
                        </a:rPr>
                        <m:t>=</m:t>
                      </m:r>
                      <m:r>
                        <a:rPr lang="es-ES" i="1">
                          <a:latin typeface="Cambria Math" panose="02040503050406030204" pitchFamily="18" charset="0"/>
                        </a:rPr>
                        <m:t>−</m:t>
                      </m:r>
                      <m:r>
                        <a:rPr lang="es-ES" i="1">
                          <a:latin typeface="Cambria Math" panose="02040503050406030204" pitchFamily="18" charset="0"/>
                        </a:rPr>
                        <m:t>3</m:t>
                      </m:r>
                      <m:r>
                        <a:rPr lang="es-ES" i="1">
                          <a:latin typeface="Cambria Math" panose="02040503050406030204" pitchFamily="18" charset="0"/>
                        </a:rPr>
                        <m:t>.</m:t>
                      </m:r>
                      <m:r>
                        <a:rPr lang="es-ES" i="1">
                          <a:latin typeface="Cambria Math" panose="02040503050406030204" pitchFamily="18" charset="0"/>
                        </a:rPr>
                        <m:t>2</m:t>
                      </m:r>
                      <m:r>
                        <a:rPr lang="es-ES" i="1">
                          <a:latin typeface="Cambria Math" panose="02040503050406030204" pitchFamily="18" charset="0"/>
                        </a:rPr>
                        <m:t>−</m:t>
                      </m:r>
                      <m:r>
                        <a:rPr lang="es-ES" i="1">
                          <a:latin typeface="Cambria Math" panose="02040503050406030204" pitchFamily="18" charset="0"/>
                        </a:rPr>
                        <m:t>3</m:t>
                      </m:r>
                      <m:r>
                        <a:rPr lang="es-ES" i="1">
                          <a:latin typeface="Cambria Math" panose="02040503050406030204" pitchFamily="18" charset="0"/>
                        </a:rPr>
                        <m:t>.</m:t>
                      </m:r>
                      <m:r>
                        <a:rPr lang="es-ES" i="1">
                          <a:latin typeface="Cambria Math" panose="02040503050406030204" pitchFamily="18" charset="0"/>
                        </a:rPr>
                        <m:t>6</m:t>
                      </m:r>
                      <m:r>
                        <a:rPr lang="es-ES" i="1">
                          <a:latin typeface="Cambria Math" panose="02040503050406030204" pitchFamily="18" charset="0"/>
                        </a:rPr>
                        <m:t>𝑗</m:t>
                      </m:r>
                      <m:r>
                        <a:rPr lang="es-ES" b="0" i="1" smtClean="0">
                          <a:latin typeface="Cambria Math" panose="02040503050406030204" pitchFamily="18" charset="0"/>
                        </a:rPr>
                        <m:t>=</m:t>
                      </m:r>
                      <m:rad>
                        <m:radPr>
                          <m:degHide m:val="on"/>
                          <m:ctrlPr>
                            <a:rPr lang="es-ES" b="0" i="1" smtClean="0">
                              <a:latin typeface="Cambria Math" panose="02040503050406030204" pitchFamily="18" charset="0"/>
                            </a:rPr>
                          </m:ctrlPr>
                        </m:radPr>
                        <m:deg/>
                        <m:e>
                          <m:sSup>
                            <m:sSupPr>
                              <m:ctrlPr>
                                <a:rPr lang="es-ES" b="0" i="1" smtClean="0">
                                  <a:latin typeface="Cambria Math" panose="02040503050406030204" pitchFamily="18" charset="0"/>
                                </a:rPr>
                              </m:ctrlPr>
                            </m:sSupPr>
                            <m:e>
                              <m:r>
                                <a:rPr lang="es-ES" b="0" i="1" smtClean="0">
                                  <a:latin typeface="Cambria Math" panose="02040503050406030204" pitchFamily="18" charset="0"/>
                                </a:rPr>
                                <m:t>3</m:t>
                              </m:r>
                              <m:r>
                                <a:rPr lang="es-ES" b="0" i="1" smtClean="0">
                                  <a:latin typeface="Cambria Math" panose="02040503050406030204" pitchFamily="18" charset="0"/>
                                </a:rPr>
                                <m:t>.</m:t>
                              </m:r>
                              <m:r>
                                <a:rPr lang="es-ES" b="0" i="1" smtClean="0">
                                  <a:latin typeface="Cambria Math" panose="02040503050406030204" pitchFamily="18" charset="0"/>
                                </a:rPr>
                                <m:t>2</m:t>
                              </m:r>
                            </m:e>
                            <m:sup>
                              <m:r>
                                <a:rPr lang="es-ES" b="0" i="1" smtClean="0">
                                  <a:latin typeface="Cambria Math" panose="02040503050406030204" pitchFamily="18" charset="0"/>
                                </a:rPr>
                                <m:t>2</m:t>
                              </m:r>
                            </m:sup>
                          </m:sSup>
                          <m:r>
                            <a:rPr lang="es-ES" b="0" i="1" smtClean="0">
                              <a:latin typeface="Cambria Math" panose="02040503050406030204" pitchFamily="18" charset="0"/>
                            </a:rPr>
                            <m:t>+</m:t>
                          </m:r>
                          <m:sSup>
                            <m:sSupPr>
                              <m:ctrlPr>
                                <a:rPr lang="es-ES" b="0" i="1" smtClean="0">
                                  <a:latin typeface="Cambria Math" panose="02040503050406030204" pitchFamily="18" charset="0"/>
                                </a:rPr>
                              </m:ctrlPr>
                            </m:sSupPr>
                            <m:e>
                              <m:r>
                                <a:rPr lang="es-ES" b="0" i="1" smtClean="0">
                                  <a:latin typeface="Cambria Math" panose="02040503050406030204" pitchFamily="18" charset="0"/>
                                </a:rPr>
                                <m:t>3</m:t>
                              </m:r>
                              <m:r>
                                <a:rPr lang="es-ES" b="0" i="1" smtClean="0">
                                  <a:latin typeface="Cambria Math" panose="02040503050406030204" pitchFamily="18" charset="0"/>
                                </a:rPr>
                                <m:t>.</m:t>
                              </m:r>
                              <m:r>
                                <a:rPr lang="es-ES" b="0" i="1" smtClean="0">
                                  <a:latin typeface="Cambria Math" panose="02040503050406030204" pitchFamily="18" charset="0"/>
                                </a:rPr>
                                <m:t>6</m:t>
                              </m:r>
                            </m:e>
                            <m:sup>
                              <m:r>
                                <a:rPr lang="es-ES" b="0" i="1" smtClean="0">
                                  <a:latin typeface="Cambria Math" panose="02040503050406030204" pitchFamily="18" charset="0"/>
                                </a:rPr>
                                <m:t>2</m:t>
                              </m:r>
                            </m:sup>
                          </m:sSup>
                        </m:e>
                      </m:rad>
                      <m:r>
                        <a:rPr lang="es-ES" b="0" i="1" smtClean="0">
                          <a:latin typeface="Cambria Math" panose="02040503050406030204" pitchFamily="18" charset="0"/>
                          <a:ea typeface="Cambria Math" panose="02040503050406030204" pitchFamily="18" charset="0"/>
                        </a:rPr>
                        <m:t>∠</m:t>
                      </m:r>
                      <m:func>
                        <m:funcPr>
                          <m:ctrlPr>
                            <a:rPr lang="es-ES" b="0" i="1" smtClean="0">
                              <a:latin typeface="Cambria Math" panose="02040503050406030204" pitchFamily="18" charset="0"/>
                              <a:ea typeface="Cambria Math" panose="02040503050406030204" pitchFamily="18" charset="0"/>
                            </a:rPr>
                          </m:ctrlPr>
                        </m:funcPr>
                        <m:fName>
                          <m:r>
                            <m:rPr>
                              <m:sty m:val="p"/>
                            </m:rPr>
                            <a:rPr lang="es-ES" b="0" i="0" smtClean="0">
                              <a:latin typeface="Cambria Math" panose="02040503050406030204" pitchFamily="18" charset="0"/>
                              <a:ea typeface="Cambria Math" panose="02040503050406030204" pitchFamily="18" charset="0"/>
                            </a:rPr>
                            <m:t>atan</m:t>
                          </m:r>
                        </m:fName>
                        <m:e>
                          <m:d>
                            <m:dPr>
                              <m:ctrlPr>
                                <a:rPr lang="es-ES" b="0" i="1" smtClean="0">
                                  <a:latin typeface="Cambria Math" panose="02040503050406030204" pitchFamily="18" charset="0"/>
                                  <a:ea typeface="Cambria Math" panose="02040503050406030204" pitchFamily="18" charset="0"/>
                                </a:rPr>
                              </m:ctrlPr>
                            </m:dPr>
                            <m:e>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3</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6</m:t>
                                  </m:r>
                                </m:num>
                                <m:den>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3</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2</m:t>
                                  </m:r>
                                </m:den>
                              </m:f>
                            </m:e>
                          </m:d>
                        </m:e>
                      </m:func>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4</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82</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131</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63</m:t>
                      </m:r>
                      <m:r>
                        <a:rPr lang="es-ES" b="0" i="1" smtClean="0">
                          <a:latin typeface="Cambria Math" panose="02040503050406030204" pitchFamily="18" charset="0"/>
                          <a:ea typeface="Cambria Math" panose="02040503050406030204" pitchFamily="18" charset="0"/>
                        </a:rPr>
                        <m:t>°</m:t>
                      </m:r>
                    </m:oMath>
                  </m:oMathPara>
                </a14:m>
                <a:endParaRPr lang="es-ES" dirty="0"/>
              </a:p>
            </p:txBody>
          </p:sp>
        </mc:Choice>
        <mc:Fallback xmlns="">
          <p:sp>
            <p:nvSpPr>
              <p:cNvPr id="6" name="Rectángulo 5"/>
              <p:cNvSpPr>
                <a:spLocks noRot="1" noChangeAspect="1" noMove="1" noResize="1" noEditPoints="1" noAdjustHandles="1" noChangeArrowheads="1" noChangeShapeType="1" noTextEdit="1"/>
              </p:cNvSpPr>
              <p:nvPr/>
            </p:nvSpPr>
            <p:spPr>
              <a:xfrm>
                <a:off x="420170" y="3805548"/>
                <a:ext cx="6845657" cy="714683"/>
              </a:xfrm>
              <a:prstGeom prst="rect">
                <a:avLst/>
              </a:prstGeom>
              <a:blipFill>
                <a:blip r:embed="rId4"/>
                <a:stretch>
                  <a:fillRect/>
                </a:stretch>
              </a:blipFill>
            </p:spPr>
            <p:txBody>
              <a:bodyPr/>
              <a:lstStyle/>
              <a:p>
                <a:r>
                  <a:rPr lang="es-ES">
                    <a:noFill/>
                  </a:rPr>
                  <a:t> </a:t>
                </a:r>
              </a:p>
            </p:txBody>
          </p:sp>
        </mc:Fallback>
      </mc:AlternateContent>
      <p:sp>
        <p:nvSpPr>
          <p:cNvPr id="7" name="CuadroTexto 6"/>
          <p:cNvSpPr txBox="1"/>
          <p:nvPr/>
        </p:nvSpPr>
        <p:spPr>
          <a:xfrm>
            <a:off x="420170" y="3474432"/>
            <a:ext cx="3031599" cy="369332"/>
          </a:xfrm>
          <a:prstGeom prst="rect">
            <a:avLst/>
          </a:prstGeom>
          <a:noFill/>
        </p:spPr>
        <p:txBody>
          <a:bodyPr wrap="none" rtlCol="0">
            <a:spAutoFit/>
          </a:bodyPr>
          <a:lstStyle/>
          <a:p>
            <a:r>
              <a:rPr lang="es-ES" dirty="0"/>
              <a:t>Para pasar a forma </a:t>
            </a:r>
            <a:r>
              <a:rPr lang="es-ES" dirty="0" err="1"/>
              <a:t>fasorial</a:t>
            </a:r>
            <a:r>
              <a:rPr lang="es-ES" dirty="0"/>
              <a:t>:</a:t>
            </a:r>
          </a:p>
        </p:txBody>
      </p:sp>
      <p:sp>
        <p:nvSpPr>
          <p:cNvPr id="26" name="CuadroTexto 25"/>
          <p:cNvSpPr txBox="1"/>
          <p:nvPr/>
        </p:nvSpPr>
        <p:spPr>
          <a:xfrm>
            <a:off x="390551" y="4475043"/>
            <a:ext cx="8656977" cy="584775"/>
          </a:xfrm>
          <a:prstGeom prst="rect">
            <a:avLst/>
          </a:prstGeom>
          <a:noFill/>
        </p:spPr>
        <p:txBody>
          <a:bodyPr wrap="square" rtlCol="0">
            <a:spAutoFit/>
          </a:bodyPr>
          <a:lstStyle/>
          <a:p>
            <a:r>
              <a:rPr lang="es-ES" sz="1600" b="1" dirty="0"/>
              <a:t>Cuidado al calcular el ángulo</a:t>
            </a:r>
            <a:r>
              <a:rPr lang="es-ES" sz="1600" dirty="0"/>
              <a:t>. Si hacemos atan(3.6/3.2)</a:t>
            </a:r>
            <a:r>
              <a:rPr lang="es-ES" sz="1600" dirty="0">
                <a:sym typeface="Wingdings" panose="05000000000000000000" pitchFamily="2" charset="2"/>
              </a:rPr>
              <a:t>el resultado es 48.37º. Sin embargo ese sería el ángulo si la parte real y la parte imaginaria fueran positivas:</a:t>
            </a:r>
            <a:endParaRPr lang="es-ES" sz="1600" dirty="0"/>
          </a:p>
        </p:txBody>
      </p:sp>
      <p:sp>
        <p:nvSpPr>
          <p:cNvPr id="53" name="CuadroTexto 52"/>
          <p:cNvSpPr txBox="1"/>
          <p:nvPr/>
        </p:nvSpPr>
        <p:spPr>
          <a:xfrm>
            <a:off x="5304658" y="5434326"/>
            <a:ext cx="3504062" cy="738664"/>
          </a:xfrm>
          <a:prstGeom prst="rect">
            <a:avLst/>
          </a:prstGeom>
          <a:noFill/>
        </p:spPr>
        <p:txBody>
          <a:bodyPr wrap="square" rtlCol="0">
            <a:spAutoFit/>
          </a:bodyPr>
          <a:lstStyle/>
          <a:p>
            <a:pPr algn="just"/>
            <a:r>
              <a:rPr lang="es-ES" sz="1400" dirty="0"/>
              <a:t>Para obtener este ángulo, restamos 180º al ángulo calculado: 48.37-180=-131.63º (sería lo mismo con 48.37+180=228.36º)</a:t>
            </a:r>
          </a:p>
        </p:txBody>
      </p:sp>
      <p:grpSp>
        <p:nvGrpSpPr>
          <p:cNvPr id="8" name="Grupo 7"/>
          <p:cNvGrpSpPr/>
          <p:nvPr/>
        </p:nvGrpSpPr>
        <p:grpSpPr>
          <a:xfrm>
            <a:off x="2449743" y="5059818"/>
            <a:ext cx="2738044" cy="1546278"/>
            <a:chOff x="2449743" y="5059818"/>
            <a:chExt cx="2738044" cy="1546278"/>
          </a:xfrm>
        </p:grpSpPr>
        <p:graphicFrame>
          <p:nvGraphicFramePr>
            <p:cNvPr id="27" name="Gráfico 26"/>
            <p:cNvGraphicFramePr>
              <a:graphicFrameLocks/>
            </p:cNvGraphicFramePr>
            <p:nvPr>
              <p:extLst>
                <p:ext uri="{D42A27DB-BD31-4B8C-83A1-F6EECF244321}">
                  <p14:modId xmlns:p14="http://schemas.microsoft.com/office/powerpoint/2010/main" val="2008651224"/>
                </p:ext>
              </p:extLst>
            </p:nvPr>
          </p:nvGraphicFramePr>
          <p:xfrm>
            <a:off x="2449743" y="5059818"/>
            <a:ext cx="2738044" cy="1546278"/>
          </p:xfrm>
          <a:graphic>
            <a:graphicData uri="http://schemas.openxmlformats.org/drawingml/2006/chart">
              <c:chart xmlns:c="http://schemas.openxmlformats.org/drawingml/2006/chart" xmlns:r="http://schemas.openxmlformats.org/officeDocument/2006/relationships" r:id="rId5"/>
            </a:graphicData>
          </a:graphic>
        </p:graphicFrame>
        <p:cxnSp>
          <p:nvCxnSpPr>
            <p:cNvPr id="10" name="Conector recto de flecha 9"/>
            <p:cNvCxnSpPr/>
            <p:nvPr/>
          </p:nvCxnSpPr>
          <p:spPr>
            <a:xfrm flipV="1">
              <a:off x="3818765" y="5253038"/>
              <a:ext cx="961073" cy="5799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p:nvPr/>
          </p:nvCxnSpPr>
          <p:spPr>
            <a:xfrm flipH="1">
              <a:off x="2881313" y="5832957"/>
              <a:ext cx="937452" cy="553556"/>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3" name="Arco 12"/>
            <p:cNvSpPr/>
            <p:nvPr/>
          </p:nvSpPr>
          <p:spPr>
            <a:xfrm>
              <a:off x="4026497" y="5566638"/>
              <a:ext cx="447675" cy="347663"/>
            </a:xfrm>
            <a:prstGeom prst="arc">
              <a:avLst>
                <a:gd name="adj1" fmla="val 16200000"/>
                <a:gd name="adj2" fmla="val 165876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52" name="Arco 51"/>
            <p:cNvSpPr/>
            <p:nvPr/>
          </p:nvSpPr>
          <p:spPr>
            <a:xfrm rot="9453699">
              <a:off x="3545287" y="5680165"/>
              <a:ext cx="663827" cy="347663"/>
            </a:xfrm>
            <a:prstGeom prst="arc">
              <a:avLst>
                <a:gd name="adj1" fmla="val 11957724"/>
                <a:gd name="adj2" fmla="val 13800"/>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cxnSp>
          <p:nvCxnSpPr>
            <p:cNvPr id="15" name="Conector recto de flecha 14"/>
            <p:cNvCxnSpPr/>
            <p:nvPr/>
          </p:nvCxnSpPr>
          <p:spPr>
            <a:xfrm flipH="1">
              <a:off x="4133464" y="5740469"/>
              <a:ext cx="1054323" cy="2412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CuadroTexto 15"/>
            <p:cNvSpPr txBox="1"/>
            <p:nvPr/>
          </p:nvSpPr>
          <p:spPr>
            <a:xfrm>
              <a:off x="4416771" y="5435832"/>
              <a:ext cx="588623" cy="261610"/>
            </a:xfrm>
            <a:prstGeom prst="rect">
              <a:avLst/>
            </a:prstGeom>
            <a:noFill/>
          </p:spPr>
          <p:txBody>
            <a:bodyPr wrap="none" rtlCol="0">
              <a:spAutoFit/>
            </a:bodyPr>
            <a:lstStyle/>
            <a:p>
              <a:r>
                <a:rPr lang="es-ES" sz="1100" dirty="0">
                  <a:solidFill>
                    <a:srgbClr val="0070C0"/>
                  </a:solidFill>
                </a:rPr>
                <a:t>48.37º</a:t>
              </a:r>
              <a:endParaRPr lang="es-ES" dirty="0">
                <a:solidFill>
                  <a:srgbClr val="0070C0"/>
                </a:solidFill>
              </a:endParaRPr>
            </a:p>
          </p:txBody>
        </p:sp>
        <p:sp>
          <p:nvSpPr>
            <p:cNvPr id="54" name="CuadroTexto 53"/>
            <p:cNvSpPr txBox="1"/>
            <p:nvPr/>
          </p:nvSpPr>
          <p:spPr>
            <a:xfrm>
              <a:off x="3662479" y="6078166"/>
              <a:ext cx="1481496" cy="261610"/>
            </a:xfrm>
            <a:prstGeom prst="rect">
              <a:avLst/>
            </a:prstGeom>
            <a:noFill/>
          </p:spPr>
          <p:txBody>
            <a:bodyPr wrap="none" rtlCol="0">
              <a:spAutoFit/>
            </a:bodyPr>
            <a:lstStyle/>
            <a:p>
              <a:r>
                <a:rPr lang="es-ES" sz="1100" dirty="0">
                  <a:solidFill>
                    <a:srgbClr val="C00000"/>
                  </a:solidFill>
                </a:rPr>
                <a:t>48.37-180º=-131.63º</a:t>
              </a:r>
              <a:endParaRPr lang="es-ES" dirty="0">
                <a:solidFill>
                  <a:srgbClr val="C00000"/>
                </a:solidFill>
              </a:endParaRPr>
            </a:p>
          </p:txBody>
        </p:sp>
      </p:grpSp>
      <p:sp>
        <p:nvSpPr>
          <p:cNvPr id="55" name="Marcador de número de diapositiva 1">
            <a:extLst>
              <a:ext uri="{FF2B5EF4-FFF2-40B4-BE49-F238E27FC236}">
                <a16:creationId xmlns:a16="http://schemas.microsoft.com/office/drawing/2014/main" id="{2B7A3DE0-3DD5-493C-B137-2DD6575D6638}"/>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57</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176872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26" grpId="0"/>
      <p:bldP spid="5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C5B28AE-E671-4D2B-8C99-33EE6AA0CBE0}"/>
              </a:ext>
            </a:extLst>
          </p:cNvPr>
          <p:cNvSpPr/>
          <p:nvPr/>
        </p:nvSpPr>
        <p:spPr>
          <a:xfrm>
            <a:off x="96472" y="806116"/>
            <a:ext cx="8951056" cy="523220"/>
          </a:xfrm>
          <a:prstGeom prst="rect">
            <a:avLst/>
          </a:prstGeom>
        </p:spPr>
        <p:txBody>
          <a:bodyPr wrap="square">
            <a:spAutoFit/>
          </a:bodyPr>
          <a:lstStyle/>
          <a:p>
            <a:pPr algn="just"/>
            <a:r>
              <a:rPr lang="es-ES" sz="1400" b="1" dirty="0"/>
              <a:t>Problema 13.</a:t>
            </a:r>
            <a:r>
              <a:rPr lang="es-ES" sz="1400" dirty="0"/>
              <a:t> Hallad el circuito equivalente de </a:t>
            </a:r>
            <a:r>
              <a:rPr lang="es-ES" sz="1400" dirty="0" err="1"/>
              <a:t>Thévenenin</a:t>
            </a:r>
            <a:r>
              <a:rPr lang="es-ES" sz="1400" dirty="0"/>
              <a:t> del circuito inferior. R =3 </a:t>
            </a:r>
            <a:r>
              <a:rPr lang="el-GR" sz="1400" dirty="0"/>
              <a:t>Ω, </a:t>
            </a:r>
            <a:r>
              <a:rPr lang="es-ES" sz="1400" dirty="0"/>
              <a:t>ZL = 2j, ZC=-4j, </a:t>
            </a:r>
          </a:p>
          <a:p>
            <a:pPr algn="just"/>
            <a:r>
              <a:rPr lang="es-ES" sz="1400" dirty="0"/>
              <a:t>I = 2|10 A. </a:t>
            </a:r>
          </a:p>
        </p:txBody>
      </p:sp>
      <p:pic>
        <p:nvPicPr>
          <p:cNvPr id="5" name="Imagen 4">
            <a:extLst>
              <a:ext uri="{FF2B5EF4-FFF2-40B4-BE49-F238E27FC236}">
                <a16:creationId xmlns:a16="http://schemas.microsoft.com/office/drawing/2014/main" id="{978A34D7-A652-4D94-9040-A4867471D77D}"/>
              </a:ext>
            </a:extLst>
          </p:cNvPr>
          <p:cNvPicPr>
            <a:picLocks noChangeAspect="1"/>
          </p:cNvPicPr>
          <p:nvPr/>
        </p:nvPicPr>
        <p:blipFill>
          <a:blip r:embed="rId2"/>
          <a:stretch>
            <a:fillRect/>
          </a:stretch>
        </p:blipFill>
        <p:spPr>
          <a:xfrm>
            <a:off x="307084" y="1438980"/>
            <a:ext cx="2672237" cy="1539112"/>
          </a:xfrm>
          <a:prstGeom prst="rect">
            <a:avLst/>
          </a:prstGeom>
        </p:spPr>
      </p:pic>
      <p:sp>
        <p:nvSpPr>
          <p:cNvPr id="6" name="Rectángulo 5">
            <a:extLst>
              <a:ext uri="{FF2B5EF4-FFF2-40B4-BE49-F238E27FC236}">
                <a16:creationId xmlns:a16="http://schemas.microsoft.com/office/drawing/2014/main" id="{B88F0977-2572-4CF4-A588-F55461738449}"/>
              </a:ext>
            </a:extLst>
          </p:cNvPr>
          <p:cNvSpPr/>
          <p:nvPr/>
        </p:nvSpPr>
        <p:spPr>
          <a:xfrm>
            <a:off x="3537619" y="1335112"/>
            <a:ext cx="4572000" cy="338554"/>
          </a:xfrm>
          <a:prstGeom prst="rect">
            <a:avLst/>
          </a:prstGeom>
        </p:spPr>
        <p:txBody>
          <a:bodyPr>
            <a:spAutoFit/>
          </a:bodyPr>
          <a:lstStyle/>
          <a:p>
            <a:r>
              <a:rPr lang="es-ES" sz="1600" dirty="0"/>
              <a:t>Simplificamos: Z</a:t>
            </a:r>
            <a:r>
              <a:rPr lang="es-ES" sz="1600" baseline="-25000" dirty="0"/>
              <a:t>1</a:t>
            </a:r>
            <a:r>
              <a:rPr lang="es-ES" sz="1600" dirty="0"/>
              <a:t>=Z</a:t>
            </a:r>
            <a:r>
              <a:rPr lang="es-ES" sz="1600" baseline="-25000" dirty="0"/>
              <a:t>L</a:t>
            </a:r>
            <a:r>
              <a:rPr lang="es-ES" sz="1600" dirty="0"/>
              <a:t>\\Z</a:t>
            </a:r>
            <a:r>
              <a:rPr lang="es-ES" sz="1600" baseline="-25000" dirty="0"/>
              <a:t>C</a:t>
            </a:r>
            <a:r>
              <a:rPr lang="es-ES" sz="1600" dirty="0"/>
              <a:t> y </a:t>
            </a:r>
            <a:r>
              <a:rPr lang="es-ES" sz="1600" dirty="0" err="1"/>
              <a:t>Z</a:t>
            </a:r>
            <a:r>
              <a:rPr lang="es-ES" sz="1600" baseline="-25000" dirty="0" err="1"/>
              <a:t>e</a:t>
            </a:r>
            <a:r>
              <a:rPr lang="es-ES" sz="1600" dirty="0"/>
              <a:t>=Z</a:t>
            </a:r>
            <a:r>
              <a:rPr lang="es-ES" sz="1600" baseline="-25000" dirty="0"/>
              <a:t>1</a:t>
            </a:r>
            <a:r>
              <a:rPr lang="es-ES" sz="1600" dirty="0"/>
              <a:t>+Z</a:t>
            </a:r>
            <a:r>
              <a:rPr lang="es-ES" sz="1600" baseline="-25000" dirty="0"/>
              <a:t>R</a:t>
            </a:r>
          </a:p>
        </p:txBody>
      </p:sp>
      <p:pic>
        <p:nvPicPr>
          <p:cNvPr id="8" name="Imagen 7">
            <a:extLst>
              <a:ext uri="{FF2B5EF4-FFF2-40B4-BE49-F238E27FC236}">
                <a16:creationId xmlns:a16="http://schemas.microsoft.com/office/drawing/2014/main" id="{C8C405F1-EA87-4293-A381-988BD6B6E9B1}"/>
              </a:ext>
            </a:extLst>
          </p:cNvPr>
          <p:cNvPicPr>
            <a:picLocks noChangeAspect="1"/>
          </p:cNvPicPr>
          <p:nvPr/>
        </p:nvPicPr>
        <p:blipFill>
          <a:blip r:embed="rId3"/>
          <a:stretch>
            <a:fillRect/>
          </a:stretch>
        </p:blipFill>
        <p:spPr>
          <a:xfrm>
            <a:off x="321493" y="3334051"/>
            <a:ext cx="5526863" cy="675196"/>
          </a:xfrm>
          <a:prstGeom prst="rect">
            <a:avLst/>
          </a:prstGeom>
        </p:spPr>
      </p:pic>
      <p:pic>
        <p:nvPicPr>
          <p:cNvPr id="9" name="Imagen 8">
            <a:extLst>
              <a:ext uri="{FF2B5EF4-FFF2-40B4-BE49-F238E27FC236}">
                <a16:creationId xmlns:a16="http://schemas.microsoft.com/office/drawing/2014/main" id="{C74D76BD-451F-4AA0-A12B-48995801A7E9}"/>
              </a:ext>
            </a:extLst>
          </p:cNvPr>
          <p:cNvPicPr>
            <a:picLocks noChangeAspect="1"/>
          </p:cNvPicPr>
          <p:nvPr/>
        </p:nvPicPr>
        <p:blipFill rotWithShape="1">
          <a:blip r:embed="rId4"/>
          <a:srcRect l="4919" t="21586" r="48027" b="-138"/>
          <a:stretch/>
        </p:blipFill>
        <p:spPr>
          <a:xfrm>
            <a:off x="4367440" y="1709833"/>
            <a:ext cx="1797241" cy="1344794"/>
          </a:xfrm>
          <a:prstGeom prst="rect">
            <a:avLst/>
          </a:prstGeom>
        </p:spPr>
      </p:pic>
      <p:sp>
        <p:nvSpPr>
          <p:cNvPr id="85" name="Rectángulo 84">
            <a:extLst>
              <a:ext uri="{FF2B5EF4-FFF2-40B4-BE49-F238E27FC236}">
                <a16:creationId xmlns:a16="http://schemas.microsoft.com/office/drawing/2014/main" id="{1E67D027-EA06-4205-B255-E0044719B328}"/>
              </a:ext>
            </a:extLst>
          </p:cNvPr>
          <p:cNvSpPr/>
          <p:nvPr/>
        </p:nvSpPr>
        <p:spPr>
          <a:xfrm>
            <a:off x="232096" y="4515806"/>
            <a:ext cx="4572000" cy="369332"/>
          </a:xfrm>
          <a:prstGeom prst="rect">
            <a:avLst/>
          </a:prstGeom>
        </p:spPr>
        <p:txBody>
          <a:bodyPr>
            <a:spAutoFit/>
          </a:bodyPr>
          <a:lstStyle/>
          <a:p>
            <a:r>
              <a:rPr lang="es-ES" dirty="0"/>
              <a:t>Si cortocircuitamos para obtener </a:t>
            </a:r>
            <a:r>
              <a:rPr lang="es-ES" dirty="0" err="1"/>
              <a:t>Isc</a:t>
            </a:r>
            <a:r>
              <a:rPr lang="es-ES" dirty="0"/>
              <a:t>:</a:t>
            </a:r>
            <a:endParaRPr lang="es-ES" baseline="-25000" dirty="0"/>
          </a:p>
        </p:txBody>
      </p:sp>
      <p:pic>
        <p:nvPicPr>
          <p:cNvPr id="12" name="Imagen 11">
            <a:extLst>
              <a:ext uri="{FF2B5EF4-FFF2-40B4-BE49-F238E27FC236}">
                <a16:creationId xmlns:a16="http://schemas.microsoft.com/office/drawing/2014/main" id="{F62BBAB4-E5EE-4C5B-B7B8-BEE0EE831D62}"/>
              </a:ext>
            </a:extLst>
          </p:cNvPr>
          <p:cNvPicPr>
            <a:picLocks noChangeAspect="1"/>
          </p:cNvPicPr>
          <p:nvPr/>
        </p:nvPicPr>
        <p:blipFill rotWithShape="1">
          <a:blip r:embed="rId5"/>
          <a:srcRect l="1932" t="14697" r="41097" b="2741"/>
          <a:stretch/>
        </p:blipFill>
        <p:spPr>
          <a:xfrm>
            <a:off x="427838" y="4963167"/>
            <a:ext cx="2625754" cy="1459685"/>
          </a:xfrm>
          <a:prstGeom prst="rect">
            <a:avLst/>
          </a:prstGeom>
        </p:spPr>
      </p:pic>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61DAB0C5-732C-4059-97BD-EE209818FE59}"/>
                  </a:ext>
                </a:extLst>
              </p:cNvPr>
              <p:cNvSpPr txBox="1"/>
              <p:nvPr/>
            </p:nvSpPr>
            <p:spPr>
              <a:xfrm>
                <a:off x="3166844" y="5245889"/>
                <a:ext cx="74155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𝐼</m:t>
                          </m:r>
                        </m:e>
                        <m:sub>
                          <m:r>
                            <a:rPr lang="es-ES" b="0" i="1" smtClean="0">
                              <a:latin typeface="Cambria Math" panose="02040503050406030204" pitchFamily="18" charset="0"/>
                            </a:rPr>
                            <m:t>𝑆𝐶</m:t>
                          </m:r>
                        </m:sub>
                      </m:sSub>
                      <m:r>
                        <a:rPr lang="es-ES" b="0" i="1" smtClean="0">
                          <a:latin typeface="Cambria Math" panose="02040503050406030204" pitchFamily="18" charset="0"/>
                        </a:rPr>
                        <m:t>=</m:t>
                      </m:r>
                      <m:r>
                        <a:rPr lang="es-ES" b="0" i="1" smtClean="0">
                          <a:latin typeface="Cambria Math" panose="02040503050406030204" pitchFamily="18" charset="0"/>
                        </a:rPr>
                        <m:t>𝐼</m:t>
                      </m:r>
                    </m:oMath>
                  </m:oMathPara>
                </a14:m>
                <a:endParaRPr lang="es-ES" dirty="0"/>
              </a:p>
            </p:txBody>
          </p:sp>
        </mc:Choice>
        <mc:Fallback xmlns="">
          <p:sp>
            <p:nvSpPr>
              <p:cNvPr id="13" name="CuadroTexto 12">
                <a:extLst>
                  <a:ext uri="{FF2B5EF4-FFF2-40B4-BE49-F238E27FC236}">
                    <a16:creationId xmlns:a16="http://schemas.microsoft.com/office/drawing/2014/main" id="{61DAB0C5-732C-4059-97BD-EE209818FE59}"/>
                  </a:ext>
                </a:extLst>
              </p:cNvPr>
              <p:cNvSpPr txBox="1">
                <a:spLocks noRot="1" noChangeAspect="1" noMove="1" noResize="1" noEditPoints="1" noAdjustHandles="1" noChangeArrowheads="1" noChangeShapeType="1" noTextEdit="1"/>
              </p:cNvSpPr>
              <p:nvPr/>
            </p:nvSpPr>
            <p:spPr>
              <a:xfrm>
                <a:off x="3166844" y="5245889"/>
                <a:ext cx="741550" cy="276999"/>
              </a:xfrm>
              <a:prstGeom prst="rect">
                <a:avLst/>
              </a:prstGeom>
              <a:blipFill>
                <a:blip r:embed="rId6"/>
                <a:stretch>
                  <a:fillRect l="-5738" r="-4918" b="-1777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EEB558EA-A72F-4FD3-9D27-7153C527A89E}"/>
                  </a:ext>
                </a:extLst>
              </p:cNvPr>
              <p:cNvSpPr txBox="1"/>
              <p:nvPr/>
            </p:nvSpPr>
            <p:spPr>
              <a:xfrm>
                <a:off x="4249024" y="5213408"/>
                <a:ext cx="3444148" cy="5656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𝑅</m:t>
                          </m:r>
                        </m:e>
                        <m:sub>
                          <m:r>
                            <a:rPr lang="es-ES" b="0" i="1" smtClean="0">
                              <a:latin typeface="Cambria Math" panose="02040503050406030204" pitchFamily="18" charset="0"/>
                            </a:rPr>
                            <m:t>𝑇𝐻</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𝑇𝐻</m:t>
                              </m:r>
                            </m:sub>
                          </m:sSub>
                        </m:num>
                        <m:den>
                          <m:sSub>
                            <m:sSubPr>
                              <m:ctrlPr>
                                <a:rPr lang="es-ES" b="0" i="1" smtClean="0">
                                  <a:latin typeface="Cambria Math" panose="02040503050406030204" pitchFamily="18" charset="0"/>
                                </a:rPr>
                              </m:ctrlPr>
                            </m:sSubPr>
                            <m:e>
                              <m:r>
                                <a:rPr lang="es-ES" b="0" i="1" smtClean="0">
                                  <a:latin typeface="Cambria Math" panose="02040503050406030204" pitchFamily="18" charset="0"/>
                                </a:rPr>
                                <m:t>𝐼</m:t>
                              </m:r>
                            </m:e>
                            <m:sub>
                              <m:r>
                                <a:rPr lang="es-ES" b="0" i="1" smtClean="0">
                                  <a:latin typeface="Cambria Math" panose="02040503050406030204" pitchFamily="18" charset="0"/>
                                </a:rPr>
                                <m:t>𝑆𝐶</m:t>
                              </m:r>
                            </m:sub>
                          </m:sSub>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𝐼</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𝑒</m:t>
                              </m:r>
                            </m:sub>
                          </m:sSub>
                        </m:num>
                        <m:den>
                          <m:r>
                            <a:rPr lang="es-ES" b="0" i="1" smtClean="0">
                              <a:latin typeface="Cambria Math" panose="02040503050406030204" pitchFamily="18" charset="0"/>
                            </a:rPr>
                            <m:t>𝐼</m:t>
                          </m:r>
                        </m:den>
                      </m:f>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𝑒</m:t>
                          </m:r>
                        </m:sub>
                      </m:sSub>
                      <m:r>
                        <a:rPr lang="es-ES" b="0" i="1" smtClean="0">
                          <a:latin typeface="Cambria Math" panose="02040503050406030204" pitchFamily="18" charset="0"/>
                        </a:rPr>
                        <m:t>=</m:t>
                      </m:r>
                      <m:r>
                        <a:rPr lang="es-ES" b="0" i="1" smtClean="0">
                          <a:latin typeface="Cambria Math" panose="02040503050406030204" pitchFamily="18" charset="0"/>
                        </a:rPr>
                        <m:t>5</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53</m:t>
                      </m:r>
                      <m:r>
                        <a:rPr lang="es-ES" b="0" i="1" smtClean="0">
                          <a:latin typeface="Cambria Math" panose="02040503050406030204" pitchFamily="18" charset="0"/>
                          <a:ea typeface="Cambria Math" panose="02040503050406030204" pitchFamily="18" charset="0"/>
                        </a:rPr>
                        <m:t>º </m:t>
                      </m:r>
                      <m:r>
                        <m:rPr>
                          <m:sty m:val="p"/>
                        </m:rPr>
                        <a:rPr lang="el-GR" b="0" i="1" smtClean="0">
                          <a:latin typeface="Cambria Math" panose="02040503050406030204" pitchFamily="18" charset="0"/>
                          <a:ea typeface="Cambria Math" panose="02040503050406030204" pitchFamily="18" charset="0"/>
                        </a:rPr>
                        <m:t>Ω</m:t>
                      </m:r>
                    </m:oMath>
                  </m:oMathPara>
                </a14:m>
                <a:endParaRPr lang="es-ES" dirty="0"/>
              </a:p>
            </p:txBody>
          </p:sp>
        </mc:Choice>
        <mc:Fallback xmlns="">
          <p:sp>
            <p:nvSpPr>
              <p:cNvPr id="14" name="CuadroTexto 13">
                <a:extLst>
                  <a:ext uri="{FF2B5EF4-FFF2-40B4-BE49-F238E27FC236}">
                    <a16:creationId xmlns:a16="http://schemas.microsoft.com/office/drawing/2014/main" id="{EEB558EA-A72F-4FD3-9D27-7153C527A89E}"/>
                  </a:ext>
                </a:extLst>
              </p:cNvPr>
              <p:cNvSpPr txBox="1">
                <a:spLocks noRot="1" noChangeAspect="1" noMove="1" noResize="1" noEditPoints="1" noAdjustHandles="1" noChangeArrowheads="1" noChangeShapeType="1" noTextEdit="1"/>
              </p:cNvSpPr>
              <p:nvPr/>
            </p:nvSpPr>
            <p:spPr>
              <a:xfrm>
                <a:off x="4249024" y="5213408"/>
                <a:ext cx="3444148" cy="565668"/>
              </a:xfrm>
              <a:prstGeom prst="rect">
                <a:avLst/>
              </a:prstGeom>
              <a:blipFill>
                <a:blip r:embed="rId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9" name="CuadroTexto 138">
                <a:extLst>
                  <a:ext uri="{FF2B5EF4-FFF2-40B4-BE49-F238E27FC236}">
                    <a16:creationId xmlns:a16="http://schemas.microsoft.com/office/drawing/2014/main" id="{84C5C9FA-45B4-448D-99CD-E0C47A22D67E}"/>
                  </a:ext>
                </a:extLst>
              </p:cNvPr>
              <p:cNvSpPr txBox="1"/>
              <p:nvPr/>
            </p:nvSpPr>
            <p:spPr>
              <a:xfrm>
                <a:off x="321493" y="4116336"/>
                <a:ext cx="383637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i="1">
                              <a:latin typeface="Cambria Math" panose="02040503050406030204" pitchFamily="18" charset="0"/>
                            </a:rPr>
                            <m:t>𝑉</m:t>
                          </m:r>
                        </m:e>
                        <m:sub>
                          <m:r>
                            <a:rPr lang="es-ES" i="1">
                              <a:latin typeface="Cambria Math" panose="02040503050406030204" pitchFamily="18" charset="0"/>
                            </a:rPr>
                            <m:t>𝑇𝐻</m:t>
                          </m:r>
                        </m:sub>
                      </m:sSub>
                      <m:r>
                        <a:rPr lang="es-ES" b="0" i="1" smtClean="0">
                          <a:latin typeface="Cambria Math" panose="02040503050406030204" pitchFamily="18" charset="0"/>
                        </a:rPr>
                        <m:t>=</m:t>
                      </m:r>
                      <m:r>
                        <a:rPr lang="es-ES" i="1">
                          <a:latin typeface="Cambria Math" panose="02040503050406030204" pitchFamily="18" charset="0"/>
                        </a:rPr>
                        <m:t>𝐼</m:t>
                      </m:r>
                      <m:sSub>
                        <m:sSubPr>
                          <m:ctrlPr>
                            <a:rPr lang="es-ES" i="1">
                              <a:latin typeface="Cambria Math" panose="02040503050406030204" pitchFamily="18" charset="0"/>
                            </a:rPr>
                          </m:ctrlPr>
                        </m:sSubPr>
                        <m:e>
                          <m:r>
                            <a:rPr lang="es-ES" i="1">
                              <a:latin typeface="Cambria Math" panose="02040503050406030204" pitchFamily="18" charset="0"/>
                            </a:rPr>
                            <m:t>𝑍</m:t>
                          </m:r>
                        </m:e>
                        <m:sub>
                          <m:r>
                            <a:rPr lang="es-ES" i="1">
                              <a:latin typeface="Cambria Math" panose="02040503050406030204" pitchFamily="18" charset="0"/>
                            </a:rPr>
                            <m:t>𝑒</m:t>
                          </m:r>
                        </m:sub>
                      </m:sSub>
                      <m:r>
                        <a:rPr lang="es-ES" b="0" i="1" smtClean="0">
                          <a:latin typeface="Cambria Math" panose="02040503050406030204" pitchFamily="18" charset="0"/>
                        </a:rPr>
                        <m:t>=</m:t>
                      </m:r>
                      <m:r>
                        <a:rPr lang="es-ES" b="0" i="1" smtClean="0">
                          <a:latin typeface="Cambria Math" panose="02040503050406030204" pitchFamily="18" charset="0"/>
                        </a:rPr>
                        <m:t>2</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10</m:t>
                      </m:r>
                      <m:r>
                        <a:rPr lang="es-ES" b="0" i="1" smtClean="0">
                          <a:latin typeface="Cambria Math" panose="02040503050406030204" pitchFamily="18" charset="0"/>
                          <a:ea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5</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10</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10</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63</m:t>
                      </m:r>
                      <m:r>
                        <a:rPr lang="es-ES" b="0" i="1" smtClean="0">
                          <a:latin typeface="Cambria Math" panose="02040503050406030204" pitchFamily="18" charset="0"/>
                          <a:ea typeface="Cambria Math" panose="02040503050406030204" pitchFamily="18" charset="0"/>
                        </a:rPr>
                        <m:t>º </m:t>
                      </m:r>
                      <m:r>
                        <a:rPr lang="es-ES" b="0" i="1" smtClean="0">
                          <a:latin typeface="Cambria Math" panose="02040503050406030204" pitchFamily="18" charset="0"/>
                          <a:ea typeface="Cambria Math" panose="02040503050406030204" pitchFamily="18" charset="0"/>
                        </a:rPr>
                        <m:t>𝑉</m:t>
                      </m:r>
                    </m:oMath>
                  </m:oMathPara>
                </a14:m>
                <a:endParaRPr lang="es-ES" dirty="0"/>
              </a:p>
            </p:txBody>
          </p:sp>
        </mc:Choice>
        <mc:Fallback xmlns="">
          <p:sp>
            <p:nvSpPr>
              <p:cNvPr id="139" name="CuadroTexto 138">
                <a:extLst>
                  <a:ext uri="{FF2B5EF4-FFF2-40B4-BE49-F238E27FC236}">
                    <a16:creationId xmlns:a16="http://schemas.microsoft.com/office/drawing/2014/main" id="{84C5C9FA-45B4-448D-99CD-E0C47A22D67E}"/>
                  </a:ext>
                </a:extLst>
              </p:cNvPr>
              <p:cNvSpPr txBox="1">
                <a:spLocks noRot="1" noChangeAspect="1" noMove="1" noResize="1" noEditPoints="1" noAdjustHandles="1" noChangeArrowheads="1" noChangeShapeType="1" noTextEdit="1"/>
              </p:cNvSpPr>
              <p:nvPr/>
            </p:nvSpPr>
            <p:spPr>
              <a:xfrm>
                <a:off x="321493" y="4116336"/>
                <a:ext cx="3836371" cy="276999"/>
              </a:xfrm>
              <a:prstGeom prst="rect">
                <a:avLst/>
              </a:prstGeom>
              <a:blipFill>
                <a:blip r:embed="rId8"/>
                <a:stretch>
                  <a:fillRect l="-795" r="-636" b="-17391"/>
                </a:stretch>
              </a:blipFill>
            </p:spPr>
            <p:txBody>
              <a:bodyPr/>
              <a:lstStyle/>
              <a:p>
                <a:r>
                  <a:rPr lang="es-ES">
                    <a:noFill/>
                  </a:rPr>
                  <a:t> </a:t>
                </a:r>
              </a:p>
            </p:txBody>
          </p:sp>
        </mc:Fallback>
      </mc:AlternateContent>
      <p:sp>
        <p:nvSpPr>
          <p:cNvPr id="15" name="Marcador de número de diapositiva 1">
            <a:extLst>
              <a:ext uri="{FF2B5EF4-FFF2-40B4-BE49-F238E27FC236}">
                <a16:creationId xmlns:a16="http://schemas.microsoft.com/office/drawing/2014/main" id="{ED65232E-6E9F-4FB2-8953-8EE6EF2530D8}"/>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58</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327405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5" grpId="0"/>
      <p:bldP spid="13" grpId="0"/>
      <p:bldP spid="14" grpId="0"/>
      <p:bldP spid="13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C5B28AE-E671-4D2B-8C99-33EE6AA0CBE0}"/>
              </a:ext>
            </a:extLst>
          </p:cNvPr>
          <p:cNvSpPr/>
          <p:nvPr/>
        </p:nvSpPr>
        <p:spPr>
          <a:xfrm>
            <a:off x="96472" y="806116"/>
            <a:ext cx="8951056" cy="523220"/>
          </a:xfrm>
          <a:prstGeom prst="rect">
            <a:avLst/>
          </a:prstGeom>
        </p:spPr>
        <p:txBody>
          <a:bodyPr wrap="square">
            <a:spAutoFit/>
          </a:bodyPr>
          <a:lstStyle/>
          <a:p>
            <a:pPr algn="just"/>
            <a:r>
              <a:rPr lang="es-ES" sz="1400" b="1" dirty="0"/>
              <a:t>Problema 14.</a:t>
            </a:r>
            <a:r>
              <a:rPr lang="es-ES" sz="1400" dirty="0"/>
              <a:t> Hallad en el circuito inferior la corriente que circula por la resistencia. R =4 Ω, C=0,125 F, </a:t>
            </a:r>
          </a:p>
          <a:p>
            <a:pPr algn="just"/>
            <a:r>
              <a:rPr lang="es-ES" sz="1400" dirty="0"/>
              <a:t>I(t) = 3cos4t, K=0,5. </a:t>
            </a:r>
          </a:p>
        </p:txBody>
      </p:sp>
      <p:pic>
        <p:nvPicPr>
          <p:cNvPr id="2" name="Imagen 1">
            <a:extLst>
              <a:ext uri="{FF2B5EF4-FFF2-40B4-BE49-F238E27FC236}">
                <a16:creationId xmlns:a16="http://schemas.microsoft.com/office/drawing/2014/main" id="{93995499-EBAD-47FE-B86D-1BEAA621A9F2}"/>
              </a:ext>
            </a:extLst>
          </p:cNvPr>
          <p:cNvPicPr>
            <a:picLocks noChangeAspect="1"/>
          </p:cNvPicPr>
          <p:nvPr/>
        </p:nvPicPr>
        <p:blipFill>
          <a:blip r:embed="rId2"/>
          <a:stretch>
            <a:fillRect/>
          </a:stretch>
        </p:blipFill>
        <p:spPr>
          <a:xfrm>
            <a:off x="96472" y="1362776"/>
            <a:ext cx="2806679" cy="1278487"/>
          </a:xfrm>
          <a:prstGeom prst="rect">
            <a:avLst/>
          </a:prstGeom>
        </p:spPr>
      </p:pic>
      <p:sp>
        <p:nvSpPr>
          <p:cNvPr id="3" name="Rectángulo 2">
            <a:extLst>
              <a:ext uri="{FF2B5EF4-FFF2-40B4-BE49-F238E27FC236}">
                <a16:creationId xmlns:a16="http://schemas.microsoft.com/office/drawing/2014/main" id="{1B712551-70B0-47B9-A14E-968288972891}"/>
              </a:ext>
            </a:extLst>
          </p:cNvPr>
          <p:cNvSpPr/>
          <p:nvPr/>
        </p:nvSpPr>
        <p:spPr>
          <a:xfrm>
            <a:off x="3473044" y="1205876"/>
            <a:ext cx="3741488" cy="307777"/>
          </a:xfrm>
          <a:prstGeom prst="rect">
            <a:avLst/>
          </a:prstGeom>
        </p:spPr>
        <p:txBody>
          <a:bodyPr wrap="square">
            <a:spAutoFit/>
          </a:bodyPr>
          <a:lstStyle/>
          <a:p>
            <a:r>
              <a:rPr lang="es-ES" sz="1400" dirty="0"/>
              <a:t>Fuente dependiente: KV, donde V=V</a:t>
            </a:r>
            <a:r>
              <a:rPr lang="es-ES" sz="1400" baseline="-25000" dirty="0"/>
              <a:t>R</a:t>
            </a:r>
            <a:r>
              <a:rPr lang="es-ES" sz="1400" dirty="0"/>
              <a:t>.</a:t>
            </a:r>
          </a:p>
        </p:txBody>
      </p:sp>
      <p:cxnSp>
        <p:nvCxnSpPr>
          <p:cNvPr id="10" name="Conector recto de flecha 9">
            <a:extLst>
              <a:ext uri="{FF2B5EF4-FFF2-40B4-BE49-F238E27FC236}">
                <a16:creationId xmlns:a16="http://schemas.microsoft.com/office/drawing/2014/main" id="{4607AE53-E7B0-4B30-AA0D-030A81F6651F}"/>
              </a:ext>
            </a:extLst>
          </p:cNvPr>
          <p:cNvCxnSpPr/>
          <p:nvPr/>
        </p:nvCxnSpPr>
        <p:spPr>
          <a:xfrm>
            <a:off x="1057013" y="1765700"/>
            <a:ext cx="0" cy="4489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8F20AB0E-9B45-4431-BA8E-5BC4B8A0B288}"/>
              </a:ext>
            </a:extLst>
          </p:cNvPr>
          <p:cNvCxnSpPr/>
          <p:nvPr/>
        </p:nvCxnSpPr>
        <p:spPr>
          <a:xfrm>
            <a:off x="1870745" y="1518407"/>
            <a:ext cx="6123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F2B6B840-E910-4BC5-9A87-98330EA7340B}"/>
              </a:ext>
            </a:extLst>
          </p:cNvPr>
          <p:cNvSpPr txBox="1"/>
          <p:nvPr/>
        </p:nvSpPr>
        <p:spPr>
          <a:xfrm>
            <a:off x="1245313" y="2030028"/>
            <a:ext cx="235962" cy="369332"/>
          </a:xfrm>
          <a:prstGeom prst="rect">
            <a:avLst/>
          </a:prstGeom>
          <a:noFill/>
        </p:spPr>
        <p:txBody>
          <a:bodyPr wrap="none" rtlCol="0">
            <a:spAutoFit/>
          </a:bodyPr>
          <a:lstStyle/>
          <a:p>
            <a:r>
              <a:rPr lang="es-ES" dirty="0"/>
              <a:t>i</a:t>
            </a:r>
          </a:p>
        </p:txBody>
      </p:sp>
      <p:sp>
        <p:nvSpPr>
          <p:cNvPr id="19" name="CuadroTexto 18">
            <a:extLst>
              <a:ext uri="{FF2B5EF4-FFF2-40B4-BE49-F238E27FC236}">
                <a16:creationId xmlns:a16="http://schemas.microsoft.com/office/drawing/2014/main" id="{FD8922D9-D80E-4323-8A2B-145CA52804A5}"/>
              </a:ext>
            </a:extLst>
          </p:cNvPr>
          <p:cNvSpPr txBox="1"/>
          <p:nvPr/>
        </p:nvSpPr>
        <p:spPr>
          <a:xfrm>
            <a:off x="1870745" y="1255853"/>
            <a:ext cx="847288" cy="338554"/>
          </a:xfrm>
          <a:prstGeom prst="rect">
            <a:avLst/>
          </a:prstGeom>
          <a:noFill/>
        </p:spPr>
        <p:txBody>
          <a:bodyPr wrap="square" rtlCol="0">
            <a:spAutoFit/>
          </a:bodyPr>
          <a:lstStyle/>
          <a:p>
            <a:r>
              <a:rPr lang="es-ES" sz="1600" dirty="0"/>
              <a:t>I1-i</a:t>
            </a:r>
          </a:p>
        </p:txBody>
      </p:sp>
      <p:pic>
        <p:nvPicPr>
          <p:cNvPr id="17" name="Imagen 16">
            <a:extLst>
              <a:ext uri="{FF2B5EF4-FFF2-40B4-BE49-F238E27FC236}">
                <a16:creationId xmlns:a16="http://schemas.microsoft.com/office/drawing/2014/main" id="{7590DE09-F8DF-4171-AD99-173E57119CE2}"/>
              </a:ext>
            </a:extLst>
          </p:cNvPr>
          <p:cNvPicPr>
            <a:picLocks noChangeAspect="1"/>
          </p:cNvPicPr>
          <p:nvPr/>
        </p:nvPicPr>
        <p:blipFill rotWithShape="1">
          <a:blip r:embed="rId3"/>
          <a:srcRect t="23618"/>
          <a:stretch/>
        </p:blipFill>
        <p:spPr>
          <a:xfrm>
            <a:off x="4403299" y="2490577"/>
            <a:ext cx="3184401" cy="861165"/>
          </a:xfrm>
          <a:prstGeom prst="rect">
            <a:avLst/>
          </a:prstGeom>
        </p:spPr>
      </p:pic>
      <mc:AlternateContent xmlns:mc="http://schemas.openxmlformats.org/markup-compatibility/2006" xmlns:a14="http://schemas.microsoft.com/office/drawing/2010/main">
        <mc:Choice Requires="a14">
          <p:sp>
            <p:nvSpPr>
              <p:cNvPr id="20" name="Rectángulo 19">
                <a:extLst>
                  <a:ext uri="{FF2B5EF4-FFF2-40B4-BE49-F238E27FC236}">
                    <a16:creationId xmlns:a16="http://schemas.microsoft.com/office/drawing/2014/main" id="{753B9350-E2AC-4CCB-8958-AF822B2F0E64}"/>
                  </a:ext>
                </a:extLst>
              </p:cNvPr>
              <p:cNvSpPr/>
              <p:nvPr/>
            </p:nvSpPr>
            <p:spPr>
              <a:xfrm>
                <a:off x="3373822" y="2065810"/>
                <a:ext cx="252024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S" b="0" i="0" smtClean="0">
                          <a:latin typeface="Cambria Math" panose="02040503050406030204" pitchFamily="18" charset="0"/>
                        </a:rPr>
                        <m:t>Ec</m:t>
                      </m:r>
                      <m:r>
                        <a:rPr lang="es-ES" b="0" i="0" smtClean="0">
                          <a:latin typeface="Cambria Math" panose="02040503050406030204" pitchFamily="18" charset="0"/>
                        </a:rPr>
                        <m:t>. </m:t>
                      </m:r>
                      <m:r>
                        <m:rPr>
                          <m:sty m:val="p"/>
                        </m:rPr>
                        <a:rPr lang="es-ES" b="0" i="0" smtClean="0">
                          <a:latin typeface="Cambria Math" panose="02040503050406030204" pitchFamily="18" charset="0"/>
                        </a:rPr>
                        <m:t>Malla</m:t>
                      </m:r>
                      <m:r>
                        <a:rPr lang="es-ES" b="0" i="0" smtClean="0">
                          <a:latin typeface="Cambria Math" panose="02040503050406030204" pitchFamily="18" charset="0"/>
                        </a:rPr>
                        <m:t> </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𝑅</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𝐶</m:t>
                          </m:r>
                        </m:sub>
                      </m:sSub>
                      <m:r>
                        <a:rPr lang="es-ES" b="0" i="1" smtClean="0">
                          <a:latin typeface="Cambria Math" panose="02040503050406030204" pitchFamily="18" charset="0"/>
                        </a:rPr>
                        <m:t>+</m:t>
                      </m:r>
                      <m:r>
                        <a:rPr lang="es-ES" b="0" i="1" smtClean="0">
                          <a:latin typeface="Cambria Math" panose="02040503050406030204" pitchFamily="18" charset="0"/>
                        </a:rPr>
                        <m:t>𝐾𝑉</m:t>
                      </m:r>
                    </m:oMath>
                  </m:oMathPara>
                </a14:m>
                <a:endParaRPr lang="es-ES" dirty="0"/>
              </a:p>
            </p:txBody>
          </p:sp>
        </mc:Choice>
        <mc:Fallback xmlns="">
          <p:sp>
            <p:nvSpPr>
              <p:cNvPr id="20" name="Rectángulo 19">
                <a:extLst>
                  <a:ext uri="{FF2B5EF4-FFF2-40B4-BE49-F238E27FC236}">
                    <a16:creationId xmlns:a16="http://schemas.microsoft.com/office/drawing/2014/main" id="{753B9350-E2AC-4CCB-8958-AF822B2F0E64}"/>
                  </a:ext>
                </a:extLst>
              </p:cNvPr>
              <p:cNvSpPr>
                <a:spLocks noRot="1" noChangeAspect="1" noMove="1" noResize="1" noEditPoints="1" noAdjustHandles="1" noChangeArrowheads="1" noChangeShapeType="1" noTextEdit="1"/>
              </p:cNvSpPr>
              <p:nvPr/>
            </p:nvSpPr>
            <p:spPr>
              <a:xfrm>
                <a:off x="3373822" y="2065810"/>
                <a:ext cx="2520241" cy="369332"/>
              </a:xfrm>
              <a:prstGeom prst="rect">
                <a:avLst/>
              </a:prstGeom>
              <a:blipFill>
                <a:blip r:embed="rId4"/>
                <a:stretch>
                  <a:fillRect b="-166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3" name="Rectángulo 22">
                <a:extLst>
                  <a:ext uri="{FF2B5EF4-FFF2-40B4-BE49-F238E27FC236}">
                    <a16:creationId xmlns:a16="http://schemas.microsoft.com/office/drawing/2014/main" id="{AEB46576-19F0-4888-A5A3-EBFB3ABADBBB}"/>
                  </a:ext>
                </a:extLst>
              </p:cNvPr>
              <p:cNvSpPr/>
              <p:nvPr/>
            </p:nvSpPr>
            <p:spPr>
              <a:xfrm>
                <a:off x="3473044" y="1525151"/>
                <a:ext cx="930255"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𝑉</m:t>
                      </m:r>
                      <m:r>
                        <a:rPr lang="es-ES" b="0" i="1" smtClean="0">
                          <a:latin typeface="Cambria Math" panose="02040503050406030204" pitchFamily="18" charset="0"/>
                        </a:rPr>
                        <m:t>=</m:t>
                      </m:r>
                      <m:r>
                        <a:rPr lang="es-ES" b="0" i="1" smtClean="0">
                          <a:latin typeface="Cambria Math" panose="02040503050406030204" pitchFamily="18" charset="0"/>
                        </a:rPr>
                        <m:t>𝑅𝑖</m:t>
                      </m:r>
                    </m:oMath>
                  </m:oMathPara>
                </a14:m>
                <a:endParaRPr lang="es-ES" dirty="0"/>
              </a:p>
            </p:txBody>
          </p:sp>
        </mc:Choice>
        <mc:Fallback xmlns="">
          <p:sp>
            <p:nvSpPr>
              <p:cNvPr id="23" name="Rectángulo 22">
                <a:extLst>
                  <a:ext uri="{FF2B5EF4-FFF2-40B4-BE49-F238E27FC236}">
                    <a16:creationId xmlns:a16="http://schemas.microsoft.com/office/drawing/2014/main" id="{AEB46576-19F0-4888-A5A3-EBFB3ABADBBB}"/>
                  </a:ext>
                </a:extLst>
              </p:cNvPr>
              <p:cNvSpPr>
                <a:spLocks noRot="1" noChangeAspect="1" noMove="1" noResize="1" noEditPoints="1" noAdjustHandles="1" noChangeArrowheads="1" noChangeShapeType="1" noTextEdit="1"/>
              </p:cNvSpPr>
              <p:nvPr/>
            </p:nvSpPr>
            <p:spPr>
              <a:xfrm>
                <a:off x="3473044" y="1525151"/>
                <a:ext cx="930255" cy="369332"/>
              </a:xfrm>
              <a:prstGeom prst="rect">
                <a:avLst/>
              </a:prstGeom>
              <a:blipFill>
                <a:blip r:embed="rId5"/>
                <a:stretch>
                  <a:fillRect/>
                </a:stretch>
              </a:blipFill>
            </p:spPr>
            <p:txBody>
              <a:bodyPr/>
              <a:lstStyle/>
              <a:p>
                <a:r>
                  <a:rPr lang="es-ES">
                    <a:noFill/>
                  </a:rPr>
                  <a:t> </a:t>
                </a:r>
              </a:p>
            </p:txBody>
          </p:sp>
        </mc:Fallback>
      </mc:AlternateContent>
      <p:pic>
        <p:nvPicPr>
          <p:cNvPr id="21" name="Imagen 20">
            <a:extLst>
              <a:ext uri="{FF2B5EF4-FFF2-40B4-BE49-F238E27FC236}">
                <a16:creationId xmlns:a16="http://schemas.microsoft.com/office/drawing/2014/main" id="{6F1A8610-39F6-4CDC-B214-180FAF56F65E}"/>
              </a:ext>
            </a:extLst>
          </p:cNvPr>
          <p:cNvPicPr>
            <a:picLocks noChangeAspect="1"/>
          </p:cNvPicPr>
          <p:nvPr/>
        </p:nvPicPr>
        <p:blipFill>
          <a:blip r:embed="rId6"/>
          <a:stretch>
            <a:fillRect/>
          </a:stretch>
        </p:blipFill>
        <p:spPr>
          <a:xfrm>
            <a:off x="312968" y="4641763"/>
            <a:ext cx="8384798" cy="802125"/>
          </a:xfrm>
          <a:prstGeom prst="rect">
            <a:avLst/>
          </a:prstGeom>
        </p:spPr>
      </p:pic>
      <mc:AlternateContent xmlns:mc="http://schemas.openxmlformats.org/markup-compatibility/2006" xmlns:a14="http://schemas.microsoft.com/office/drawing/2010/main">
        <mc:Choice Requires="a14">
          <p:sp>
            <p:nvSpPr>
              <p:cNvPr id="25" name="Rectángulo 24">
                <a:extLst>
                  <a:ext uri="{FF2B5EF4-FFF2-40B4-BE49-F238E27FC236}">
                    <a16:creationId xmlns:a16="http://schemas.microsoft.com/office/drawing/2014/main" id="{6AFEE3FA-9A97-4337-A5CB-78F243099102}"/>
                  </a:ext>
                </a:extLst>
              </p:cNvPr>
              <p:cNvSpPr/>
              <p:nvPr/>
            </p:nvSpPr>
            <p:spPr>
              <a:xfrm>
                <a:off x="610624" y="3426494"/>
                <a:ext cx="3086999" cy="12152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𝐼</m:t>
                      </m:r>
                      <m:r>
                        <a:rPr lang="es-ES" b="0" i="1" smtClean="0">
                          <a:latin typeface="Cambria Math" panose="02040503050406030204" pitchFamily="18" charset="0"/>
                        </a:rPr>
                        <m:t>=</m:t>
                      </m:r>
                      <m:r>
                        <a:rPr lang="es-ES" b="0" i="1" smtClean="0">
                          <a:latin typeface="Cambria Math" panose="02040503050406030204" pitchFamily="18" charset="0"/>
                        </a:rPr>
                        <m:t>3</m:t>
                      </m:r>
                      <m:r>
                        <a:rPr lang="es-ES" b="0" i="1" smtClean="0">
                          <a:latin typeface="Cambria Math" panose="02040503050406030204" pitchFamily="18" charset="0"/>
                        </a:rPr>
                        <m:t>∠</m:t>
                      </m:r>
                      <m:r>
                        <a:rPr lang="es-ES" b="0" i="1" smtClean="0">
                          <a:latin typeface="Cambria Math" panose="02040503050406030204" pitchFamily="18" charset="0"/>
                        </a:rPr>
                        <m:t>0</m:t>
                      </m:r>
                      <m:r>
                        <a:rPr lang="es-ES" b="0" i="1" smtClean="0">
                          <a:latin typeface="Cambria Math" panose="02040503050406030204" pitchFamily="18" charset="0"/>
                        </a:rPr>
                        <m:t>º</m:t>
                      </m:r>
                    </m:oMath>
                  </m:oMathPara>
                </a14:m>
                <a:endParaRPr lang="es-ES" b="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𝐶</m:t>
                          </m:r>
                        </m:sub>
                      </m:sSub>
                      <m:r>
                        <a:rPr lang="es-ES" i="1">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𝑗</m:t>
                          </m:r>
                          <m:r>
                            <a:rPr lang="es-ES" b="0" i="1" smtClean="0">
                              <a:latin typeface="Cambria Math" panose="02040503050406030204" pitchFamily="18" charset="0"/>
                              <a:ea typeface="Cambria Math" panose="02040503050406030204" pitchFamily="18" charset="0"/>
                            </a:rPr>
                            <m:t>𝜔</m:t>
                          </m:r>
                          <m:r>
                            <a:rPr lang="es-ES" b="0" i="1" smtClean="0">
                              <a:latin typeface="Cambria Math" panose="02040503050406030204" pitchFamily="18" charset="0"/>
                              <a:ea typeface="Cambria Math" panose="02040503050406030204" pitchFamily="18" charset="0"/>
                            </a:rPr>
                            <m:t>𝐶</m:t>
                          </m:r>
                        </m:den>
                      </m:f>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1</m:t>
                          </m:r>
                        </m:num>
                        <m:den>
                          <m:r>
                            <a:rPr lang="es-ES" b="0" i="1" smtClean="0">
                              <a:latin typeface="Cambria Math" panose="02040503050406030204" pitchFamily="18" charset="0"/>
                              <a:ea typeface="Cambria Math" panose="02040503050406030204" pitchFamily="18" charset="0"/>
                            </a:rPr>
                            <m:t>𝑗</m:t>
                          </m:r>
                          <m:r>
                            <a:rPr lang="es-ES" b="0" i="1" smtClean="0">
                              <a:latin typeface="Cambria Math" panose="02040503050406030204" pitchFamily="18" charset="0"/>
                              <a:ea typeface="Cambria Math" panose="02040503050406030204" pitchFamily="18" charset="0"/>
                            </a:rPr>
                            <m:t>4</m:t>
                          </m:r>
                          <m:r>
                            <a:rPr lang="es-ES" b="0" i="1" smtClean="0">
                              <a:latin typeface="Cambria Math" panose="02040503050406030204" pitchFamily="18" charset="0"/>
                              <a:ea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0</m:t>
                          </m:r>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125</m:t>
                          </m:r>
                        </m:den>
                      </m:f>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2</m:t>
                      </m:r>
                      <m:r>
                        <a:rPr lang="es-ES" b="0" i="1" smtClean="0">
                          <a:latin typeface="Cambria Math" panose="02040503050406030204" pitchFamily="18" charset="0"/>
                          <a:ea typeface="Cambria Math" panose="02040503050406030204" pitchFamily="18" charset="0"/>
                        </a:rPr>
                        <m:t>𝑗</m:t>
                      </m:r>
                    </m:oMath>
                  </m:oMathPara>
                </a14:m>
                <a:endParaRPr lang="es-ES" dirty="0">
                  <a:ea typeface="Cambria Math" panose="02040503050406030204" pitchFamily="18" charset="0"/>
                </a:endParaRPr>
              </a:p>
              <a:p>
                <a:endParaRPr lang="es-ES" dirty="0"/>
              </a:p>
            </p:txBody>
          </p:sp>
        </mc:Choice>
        <mc:Fallback xmlns="">
          <p:sp>
            <p:nvSpPr>
              <p:cNvPr id="25" name="Rectángulo 24">
                <a:extLst>
                  <a:ext uri="{FF2B5EF4-FFF2-40B4-BE49-F238E27FC236}">
                    <a16:creationId xmlns:a16="http://schemas.microsoft.com/office/drawing/2014/main" id="{6AFEE3FA-9A97-4337-A5CB-78F243099102}"/>
                  </a:ext>
                </a:extLst>
              </p:cNvPr>
              <p:cNvSpPr>
                <a:spLocks noRot="1" noChangeAspect="1" noMove="1" noResize="1" noEditPoints="1" noAdjustHandles="1" noChangeArrowheads="1" noChangeShapeType="1" noTextEdit="1"/>
              </p:cNvSpPr>
              <p:nvPr/>
            </p:nvSpPr>
            <p:spPr>
              <a:xfrm>
                <a:off x="610624" y="3426494"/>
                <a:ext cx="3086999" cy="1215269"/>
              </a:xfrm>
              <a:prstGeom prst="rect">
                <a:avLst/>
              </a:prstGeom>
              <a:blipFill>
                <a:blip r:embed="rId7"/>
                <a:stretch>
                  <a:fillRect/>
                </a:stretch>
              </a:blipFill>
            </p:spPr>
            <p:txBody>
              <a:bodyPr/>
              <a:lstStyle/>
              <a:p>
                <a:r>
                  <a:rPr lang="es-ES">
                    <a:noFill/>
                  </a:rPr>
                  <a:t> </a:t>
                </a:r>
              </a:p>
            </p:txBody>
          </p:sp>
        </mc:Fallback>
      </mc:AlternateContent>
      <p:sp>
        <p:nvSpPr>
          <p:cNvPr id="14" name="Marcador de número de diapositiva 1">
            <a:extLst>
              <a:ext uri="{FF2B5EF4-FFF2-40B4-BE49-F238E27FC236}">
                <a16:creationId xmlns:a16="http://schemas.microsoft.com/office/drawing/2014/main" id="{5F35B8B3-6924-4F0A-8682-2FE9BBA39B4E}"/>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59</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319162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 name="Imagen 18">
            <a:extLst>
              <a:ext uri="{FF2B5EF4-FFF2-40B4-BE49-F238E27FC236}">
                <a16:creationId xmlns:a16="http://schemas.microsoft.com/office/drawing/2014/main" id="{B55ED96E-6BAA-5879-2973-353CCF0DD7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034" y="1149761"/>
            <a:ext cx="3524250" cy="1171575"/>
          </a:xfrm>
          <a:prstGeom prst="rect">
            <a:avLst/>
          </a:prstGeom>
          <a:noFill/>
          <a:extLst>
            <a:ext uri="{909E8E84-426E-40DD-AFC4-6F175D3DCCD1}">
              <a14:hiddenFill xmlns:a14="http://schemas.microsoft.com/office/drawing/2010/main">
                <a:solidFill>
                  <a:srgbClr val="FFFFFF"/>
                </a:solidFill>
              </a14:hiddenFill>
            </a:ext>
          </a:extLst>
        </p:spPr>
      </p:pic>
      <p:pic>
        <p:nvPicPr>
          <p:cNvPr id="1074" name="Imagen 28">
            <a:extLst>
              <a:ext uri="{FF2B5EF4-FFF2-40B4-BE49-F238E27FC236}">
                <a16:creationId xmlns:a16="http://schemas.microsoft.com/office/drawing/2014/main" id="{DE3AADCF-93D6-0E8D-4349-5F8A390BA7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846" y="4266928"/>
            <a:ext cx="247650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1073" name="Imagen 31">
            <a:extLst>
              <a:ext uri="{FF2B5EF4-FFF2-40B4-BE49-F238E27FC236}">
                <a16:creationId xmlns:a16="http://schemas.microsoft.com/office/drawing/2014/main" id="{B5B624B1-2142-10D2-C419-7B45FBD4CA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903" y="5643711"/>
            <a:ext cx="1409700" cy="857250"/>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58">
            <a:extLst>
              <a:ext uri="{FF2B5EF4-FFF2-40B4-BE49-F238E27FC236}">
                <a16:creationId xmlns:a16="http://schemas.microsoft.com/office/drawing/2014/main" id="{900177D7-191C-C172-CA05-7559602E7010}"/>
              </a:ext>
            </a:extLst>
          </p:cNvPr>
          <p:cNvSpPr>
            <a:spLocks noChangeArrowheads="1"/>
          </p:cNvSpPr>
          <p:nvPr/>
        </p:nvSpPr>
        <p:spPr bwMode="auto">
          <a:xfrm>
            <a:off x="198846" y="765308"/>
            <a:ext cx="527884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Problema 4</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Hallar el circuito equivalente de Thévenin entre a y a’</a:t>
            </a:r>
            <a:endParaRPr kumimoji="0" lang="es-ES" altLang="es-E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48" name="Rectangle 59">
            <a:extLst>
              <a:ext uri="{FF2B5EF4-FFF2-40B4-BE49-F238E27FC236}">
                <a16:creationId xmlns:a16="http://schemas.microsoft.com/office/drawing/2014/main" id="{E357DC2C-7B0A-8CF0-B6EC-394A1AAA2561}"/>
              </a:ext>
            </a:extLst>
          </p:cNvPr>
          <p:cNvSpPr>
            <a:spLocks noChangeArrowheads="1"/>
          </p:cNvSpPr>
          <p:nvPr/>
        </p:nvSpPr>
        <p:spPr bwMode="auto">
          <a:xfrm>
            <a:off x="198846" y="406895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Problema 6</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Calcular el circuito equivalente de Thévenin entre a y a’. V</a:t>
            </a:r>
            <a:r>
              <a:rPr kumimoji="0" lang="es-ES" altLang="es-ES" sz="12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x</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es el voltaje que cae en R</a:t>
            </a:r>
            <a:r>
              <a:rPr kumimoji="0" lang="es-ES" altLang="es-ES" sz="12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(izquierda)</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49" name="Rectangle 60">
            <a:extLst>
              <a:ext uri="{FF2B5EF4-FFF2-40B4-BE49-F238E27FC236}">
                <a16:creationId xmlns:a16="http://schemas.microsoft.com/office/drawing/2014/main" id="{14717582-4B86-46CA-EB65-12C1E2A677CF}"/>
              </a:ext>
            </a:extLst>
          </p:cNvPr>
          <p:cNvSpPr>
            <a:spLocks noChangeArrowheads="1"/>
          </p:cNvSpPr>
          <p:nvPr/>
        </p:nvSpPr>
        <p:spPr bwMode="auto">
          <a:xfrm>
            <a:off x="198846" y="535250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Problema 7</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Calcular el circuito equivalente de Thévenin y de Norton entre a y a’.</a:t>
            </a:r>
            <a:endParaRPr kumimoji="0" lang="es-ES" altLang="es-E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pic>
        <p:nvPicPr>
          <p:cNvPr id="5" name="Imagen 4">
            <a:extLst>
              <a:ext uri="{FF2B5EF4-FFF2-40B4-BE49-F238E27FC236}">
                <a16:creationId xmlns:a16="http://schemas.microsoft.com/office/drawing/2014/main" id="{F1A985AB-7175-BF0C-7083-909FF0295252}"/>
              </a:ext>
            </a:extLst>
          </p:cNvPr>
          <p:cNvPicPr>
            <a:picLocks noChangeAspect="1"/>
          </p:cNvPicPr>
          <p:nvPr/>
        </p:nvPicPr>
        <p:blipFill>
          <a:blip r:embed="rId5"/>
          <a:stretch>
            <a:fillRect/>
          </a:stretch>
        </p:blipFill>
        <p:spPr>
          <a:xfrm>
            <a:off x="2122120" y="2480382"/>
            <a:ext cx="2194066" cy="1514539"/>
          </a:xfrm>
          <a:prstGeom prst="rect">
            <a:avLst/>
          </a:prstGeom>
        </p:spPr>
      </p:pic>
      <p:sp>
        <p:nvSpPr>
          <p:cNvPr id="19" name="CuadroTexto 18">
            <a:extLst>
              <a:ext uri="{FF2B5EF4-FFF2-40B4-BE49-F238E27FC236}">
                <a16:creationId xmlns:a16="http://schemas.microsoft.com/office/drawing/2014/main" id="{CFA5AC76-4DAB-2460-7748-95388C6492FD}"/>
              </a:ext>
            </a:extLst>
          </p:cNvPr>
          <p:cNvSpPr txBox="1"/>
          <p:nvPr/>
        </p:nvSpPr>
        <p:spPr>
          <a:xfrm>
            <a:off x="130065" y="2252178"/>
            <a:ext cx="9013935" cy="276999"/>
          </a:xfrm>
          <a:prstGeom prst="rect">
            <a:avLst/>
          </a:prstGeom>
          <a:noFill/>
        </p:spPr>
        <p:txBody>
          <a:bodyPr wrap="square">
            <a:spAutoFit/>
          </a:bodyPr>
          <a:lstStyle/>
          <a:p>
            <a:pPr algn="l"/>
            <a:r>
              <a:rPr lang="es-ES" sz="1200" b="1" i="0" u="none" strike="noStrike" baseline="0" dirty="0">
                <a:latin typeface="+mj-lt"/>
              </a:rPr>
              <a:t>Problema 5</a:t>
            </a:r>
            <a:r>
              <a:rPr lang="es-ES" sz="1200" b="0" i="0" u="none" strike="noStrike" baseline="0" dirty="0">
                <a:latin typeface="+mj-lt"/>
              </a:rPr>
              <a:t>. Hallar el circuito equivalente de Thévenin en bornes del diodo, siendo R1 = 6 k</a:t>
            </a:r>
            <a:r>
              <a:rPr lang="el-GR" sz="1200" b="0" i="0" u="none" strike="noStrike" baseline="0" dirty="0">
                <a:latin typeface="+mj-lt"/>
              </a:rPr>
              <a:t>Ω</a:t>
            </a:r>
            <a:r>
              <a:rPr lang="es-ES" sz="1200" b="0" i="0" u="none" strike="noStrike" baseline="0" dirty="0">
                <a:latin typeface="+mj-lt"/>
              </a:rPr>
              <a:t>, R2</a:t>
            </a:r>
            <a:r>
              <a:rPr lang="pl-PL" sz="1200" b="0" i="0" u="none" strike="noStrike" baseline="0" dirty="0">
                <a:latin typeface="+mj-lt"/>
              </a:rPr>
              <a:t>= 4 k</a:t>
            </a:r>
            <a:r>
              <a:rPr lang="el-GR" sz="1200" b="0" i="0" u="none" strike="noStrike" baseline="0" dirty="0">
                <a:latin typeface="+mj-lt"/>
              </a:rPr>
              <a:t>Ω</a:t>
            </a:r>
            <a:r>
              <a:rPr lang="pl-PL" sz="1200" b="0" i="0" u="none" strike="noStrike" baseline="0" dirty="0">
                <a:latin typeface="+mj-lt"/>
              </a:rPr>
              <a:t>, R3 = 0.9 k</a:t>
            </a:r>
            <a:r>
              <a:rPr lang="el-GR" sz="1200" b="0" i="0" u="none" strike="noStrike" baseline="0" dirty="0">
                <a:latin typeface="+mj-lt"/>
              </a:rPr>
              <a:t>Ω</a:t>
            </a:r>
            <a:r>
              <a:rPr lang="pl-PL" sz="1200" b="0" i="0" u="none" strike="noStrike" baseline="0" dirty="0">
                <a:latin typeface="+mj-lt"/>
              </a:rPr>
              <a:t>, V1 =10 V.</a:t>
            </a:r>
            <a:endParaRPr lang="es-ES" sz="1200" dirty="0">
              <a:latin typeface="+mj-lt"/>
            </a:endParaRPr>
          </a:p>
        </p:txBody>
      </p:sp>
      <p:sp>
        <p:nvSpPr>
          <p:cNvPr id="10" name="Marcador de número de diapositiva 1">
            <a:extLst>
              <a:ext uri="{FF2B5EF4-FFF2-40B4-BE49-F238E27FC236}">
                <a16:creationId xmlns:a16="http://schemas.microsoft.com/office/drawing/2014/main" id="{14D01269-E23C-4ACB-B368-94FAA12E1C34}"/>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6</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21701286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D3F03EB-CDE4-4303-B022-B38E88584BC4}"/>
              </a:ext>
            </a:extLst>
          </p:cNvPr>
          <p:cNvPicPr>
            <a:picLocks noChangeAspect="1"/>
          </p:cNvPicPr>
          <p:nvPr/>
        </p:nvPicPr>
        <p:blipFill>
          <a:blip r:embed="rId2"/>
          <a:stretch>
            <a:fillRect/>
          </a:stretch>
        </p:blipFill>
        <p:spPr>
          <a:xfrm>
            <a:off x="4544" y="1565642"/>
            <a:ext cx="3035525" cy="1903101"/>
          </a:xfrm>
          <a:prstGeom prst="rect">
            <a:avLst/>
          </a:prstGeom>
        </p:spPr>
      </p:pic>
      <p:sp>
        <p:nvSpPr>
          <p:cNvPr id="4" name="Rectángulo 3">
            <a:extLst>
              <a:ext uri="{FF2B5EF4-FFF2-40B4-BE49-F238E27FC236}">
                <a16:creationId xmlns:a16="http://schemas.microsoft.com/office/drawing/2014/main" id="{2C5B28AE-E671-4D2B-8C99-33EE6AA0CBE0}"/>
              </a:ext>
            </a:extLst>
          </p:cNvPr>
          <p:cNvSpPr/>
          <p:nvPr/>
        </p:nvSpPr>
        <p:spPr>
          <a:xfrm>
            <a:off x="96472" y="806116"/>
            <a:ext cx="8951056" cy="523220"/>
          </a:xfrm>
          <a:prstGeom prst="rect">
            <a:avLst/>
          </a:prstGeom>
        </p:spPr>
        <p:txBody>
          <a:bodyPr wrap="square">
            <a:spAutoFit/>
          </a:bodyPr>
          <a:lstStyle/>
          <a:p>
            <a:pPr algn="just"/>
            <a:r>
              <a:rPr lang="es-ES" sz="1400" b="1" dirty="0"/>
              <a:t>Problema 15.</a:t>
            </a:r>
            <a:r>
              <a:rPr lang="es-ES" sz="1400" dirty="0"/>
              <a:t> Hallar la corriente que genera la fuente de tensión en el circuito inferior. R=1 Ω, C= 1F, L=1 H, K=1,5, </a:t>
            </a:r>
            <a:r>
              <a:rPr lang="es-ES" sz="1400" dirty="0" err="1"/>
              <a:t>Vin</a:t>
            </a:r>
            <a:r>
              <a:rPr lang="es-ES" sz="1400" dirty="0"/>
              <a:t> = 4cos3t</a:t>
            </a:r>
          </a:p>
        </p:txBody>
      </p:sp>
      <p:cxnSp>
        <p:nvCxnSpPr>
          <p:cNvPr id="10" name="Conector recto de flecha 9">
            <a:extLst>
              <a:ext uri="{FF2B5EF4-FFF2-40B4-BE49-F238E27FC236}">
                <a16:creationId xmlns:a16="http://schemas.microsoft.com/office/drawing/2014/main" id="{4607AE53-E7B0-4B30-AA0D-030A81F6651F}"/>
              </a:ext>
            </a:extLst>
          </p:cNvPr>
          <p:cNvCxnSpPr>
            <a:cxnSpLocks/>
          </p:cNvCxnSpPr>
          <p:nvPr/>
        </p:nvCxnSpPr>
        <p:spPr>
          <a:xfrm>
            <a:off x="722926" y="1509719"/>
            <a:ext cx="5534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8F20AB0E-9B45-4431-BA8E-5BC4B8A0B288}"/>
              </a:ext>
            </a:extLst>
          </p:cNvPr>
          <p:cNvCxnSpPr>
            <a:cxnSpLocks/>
          </p:cNvCxnSpPr>
          <p:nvPr/>
        </p:nvCxnSpPr>
        <p:spPr>
          <a:xfrm>
            <a:off x="1338127" y="2240355"/>
            <a:ext cx="0" cy="5536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CuadroTexto 15">
            <a:extLst>
              <a:ext uri="{FF2B5EF4-FFF2-40B4-BE49-F238E27FC236}">
                <a16:creationId xmlns:a16="http://schemas.microsoft.com/office/drawing/2014/main" id="{F2B6B840-E910-4BC5-9A87-98330EA7340B}"/>
              </a:ext>
            </a:extLst>
          </p:cNvPr>
          <p:cNvSpPr txBox="1"/>
          <p:nvPr/>
        </p:nvSpPr>
        <p:spPr>
          <a:xfrm>
            <a:off x="432740" y="1380976"/>
            <a:ext cx="235962" cy="369332"/>
          </a:xfrm>
          <a:prstGeom prst="rect">
            <a:avLst/>
          </a:prstGeom>
          <a:noFill/>
        </p:spPr>
        <p:txBody>
          <a:bodyPr wrap="none" rtlCol="0">
            <a:spAutoFit/>
          </a:bodyPr>
          <a:lstStyle/>
          <a:p>
            <a:r>
              <a:rPr lang="es-ES" dirty="0"/>
              <a:t>i</a:t>
            </a:r>
          </a:p>
        </p:txBody>
      </p:sp>
      <p:sp>
        <p:nvSpPr>
          <p:cNvPr id="19" name="CuadroTexto 18">
            <a:extLst>
              <a:ext uri="{FF2B5EF4-FFF2-40B4-BE49-F238E27FC236}">
                <a16:creationId xmlns:a16="http://schemas.microsoft.com/office/drawing/2014/main" id="{FD8922D9-D80E-4323-8A2B-145CA52804A5}"/>
              </a:ext>
            </a:extLst>
          </p:cNvPr>
          <p:cNvSpPr txBox="1"/>
          <p:nvPr/>
        </p:nvSpPr>
        <p:spPr>
          <a:xfrm>
            <a:off x="890381" y="2348992"/>
            <a:ext cx="589826" cy="338554"/>
          </a:xfrm>
          <a:prstGeom prst="rect">
            <a:avLst/>
          </a:prstGeom>
          <a:noFill/>
        </p:spPr>
        <p:txBody>
          <a:bodyPr wrap="square" rtlCol="0">
            <a:spAutoFit/>
          </a:bodyPr>
          <a:lstStyle/>
          <a:p>
            <a:r>
              <a:rPr lang="es-ES" sz="1600" dirty="0"/>
              <a:t>i-KV</a:t>
            </a:r>
          </a:p>
        </p:txBody>
      </p:sp>
      <mc:AlternateContent xmlns:mc="http://schemas.openxmlformats.org/markup-compatibility/2006" xmlns:a14="http://schemas.microsoft.com/office/drawing/2010/main">
        <mc:Choice Requires="a14">
          <p:sp>
            <p:nvSpPr>
              <p:cNvPr id="25" name="Rectángulo 24">
                <a:extLst>
                  <a:ext uri="{FF2B5EF4-FFF2-40B4-BE49-F238E27FC236}">
                    <a16:creationId xmlns:a16="http://schemas.microsoft.com/office/drawing/2014/main" id="{6AFEE3FA-9A97-4337-A5CB-78F243099102}"/>
                  </a:ext>
                </a:extLst>
              </p:cNvPr>
              <p:cNvSpPr/>
              <p:nvPr/>
            </p:nvSpPr>
            <p:spPr>
              <a:xfrm>
                <a:off x="3478905" y="1291265"/>
                <a:ext cx="426193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𝐿𝑎</m:t>
                      </m:r>
                      <m:r>
                        <a:rPr lang="es-ES" b="0" i="1" smtClean="0">
                          <a:latin typeface="Cambria Math" panose="02040503050406030204" pitchFamily="18" charset="0"/>
                        </a:rPr>
                        <m:t> </m:t>
                      </m:r>
                      <m:r>
                        <a:rPr lang="es-ES" b="0" i="1" smtClean="0">
                          <a:latin typeface="Cambria Math" panose="02040503050406030204" pitchFamily="18" charset="0"/>
                        </a:rPr>
                        <m:t>𝑓𝑢𝑒𝑛𝑡𝑒</m:t>
                      </m:r>
                      <m:r>
                        <a:rPr lang="es-ES" b="0" i="1" smtClean="0">
                          <a:latin typeface="Cambria Math" panose="02040503050406030204" pitchFamily="18" charset="0"/>
                        </a:rPr>
                        <m:t> </m:t>
                      </m:r>
                      <m:r>
                        <a:rPr lang="es-ES" b="0" i="1" smtClean="0">
                          <a:latin typeface="Cambria Math" panose="02040503050406030204" pitchFamily="18" charset="0"/>
                        </a:rPr>
                        <m:t>𝑑𝑒𝑝𝑒𝑛𝑑𝑒</m:t>
                      </m:r>
                      <m:r>
                        <a:rPr lang="es-ES" b="0" i="1" smtClean="0">
                          <a:latin typeface="Cambria Math" panose="02040503050406030204" pitchFamily="18" charset="0"/>
                        </a:rPr>
                        <m:t> </m:t>
                      </m:r>
                      <m:r>
                        <a:rPr lang="es-ES" b="0" i="1" smtClean="0">
                          <a:latin typeface="Cambria Math" panose="02040503050406030204" pitchFamily="18" charset="0"/>
                        </a:rPr>
                        <m:t>𝑑𝑒</m:t>
                      </m:r>
                      <m:r>
                        <a:rPr lang="es-ES" b="0" i="1" smtClean="0">
                          <a:latin typeface="Cambria Math" panose="02040503050406030204" pitchFamily="18" charset="0"/>
                        </a:rPr>
                        <m:t> </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𝑅</m:t>
                          </m:r>
                        </m:sub>
                      </m:sSub>
                      <m:r>
                        <a:rPr lang="es-ES" b="0" i="1" smtClean="0">
                          <a:latin typeface="Cambria Math" panose="02040503050406030204" pitchFamily="18" charset="0"/>
                        </a:rPr>
                        <m:t>: </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𝑅</m:t>
                          </m:r>
                        </m:sub>
                      </m:sSub>
                      <m:r>
                        <a:rPr lang="es-ES" b="0" i="1" smtClean="0">
                          <a:latin typeface="Cambria Math" panose="02040503050406030204" pitchFamily="18" charset="0"/>
                        </a:rPr>
                        <m:t>=</m:t>
                      </m:r>
                      <m:r>
                        <a:rPr lang="es-ES" b="0" i="1" smtClean="0">
                          <a:latin typeface="Cambria Math" panose="02040503050406030204" pitchFamily="18" charset="0"/>
                        </a:rPr>
                        <m:t>𝐼𝑅</m:t>
                      </m:r>
                      <m:r>
                        <a:rPr lang="es-ES" b="0" i="1" smtClean="0">
                          <a:latin typeface="Cambria Math" panose="02040503050406030204" pitchFamily="18" charset="0"/>
                        </a:rPr>
                        <m:t>=</m:t>
                      </m:r>
                      <m:r>
                        <a:rPr lang="es-ES" b="0" i="1" smtClean="0">
                          <a:latin typeface="Cambria Math" panose="02040503050406030204" pitchFamily="18" charset="0"/>
                        </a:rPr>
                        <m:t>𝐼</m:t>
                      </m:r>
                    </m:oMath>
                  </m:oMathPara>
                </a14:m>
                <a:endParaRPr lang="es-ES" b="0" i="1" dirty="0">
                  <a:latin typeface="Cambria Math" panose="02040503050406030204" pitchFamily="18" charset="0"/>
                </a:endParaRPr>
              </a:p>
            </p:txBody>
          </p:sp>
        </mc:Choice>
        <mc:Fallback xmlns="">
          <p:sp>
            <p:nvSpPr>
              <p:cNvPr id="25" name="Rectángulo 24">
                <a:extLst>
                  <a:ext uri="{FF2B5EF4-FFF2-40B4-BE49-F238E27FC236}">
                    <a16:creationId xmlns:a16="http://schemas.microsoft.com/office/drawing/2014/main" id="{6AFEE3FA-9A97-4337-A5CB-78F243099102}"/>
                  </a:ext>
                </a:extLst>
              </p:cNvPr>
              <p:cNvSpPr>
                <a:spLocks noRot="1" noChangeAspect="1" noMove="1" noResize="1" noEditPoints="1" noAdjustHandles="1" noChangeArrowheads="1" noChangeShapeType="1" noTextEdit="1"/>
              </p:cNvSpPr>
              <p:nvPr/>
            </p:nvSpPr>
            <p:spPr>
              <a:xfrm>
                <a:off x="3478905" y="1291265"/>
                <a:ext cx="4261936" cy="369332"/>
              </a:xfrm>
              <a:prstGeom prst="rect">
                <a:avLst/>
              </a:prstGeom>
              <a:blipFill>
                <a:blip r:embed="rId3"/>
                <a:stretch>
                  <a:fillRect b="-15000"/>
                </a:stretch>
              </a:blipFill>
            </p:spPr>
            <p:txBody>
              <a:bodyPr/>
              <a:lstStyle/>
              <a:p>
                <a:r>
                  <a:rPr lang="es-ES">
                    <a:noFill/>
                  </a:rPr>
                  <a:t> </a:t>
                </a:r>
              </a:p>
            </p:txBody>
          </p:sp>
        </mc:Fallback>
      </mc:AlternateContent>
      <p:pic>
        <p:nvPicPr>
          <p:cNvPr id="9" name="Imagen 8">
            <a:extLst>
              <a:ext uri="{FF2B5EF4-FFF2-40B4-BE49-F238E27FC236}">
                <a16:creationId xmlns:a16="http://schemas.microsoft.com/office/drawing/2014/main" id="{067AAF96-C6D1-4DE0-9492-8BC05E63B395}"/>
              </a:ext>
            </a:extLst>
          </p:cNvPr>
          <p:cNvPicPr>
            <a:picLocks noChangeAspect="1"/>
          </p:cNvPicPr>
          <p:nvPr/>
        </p:nvPicPr>
        <p:blipFill rotWithShape="1">
          <a:blip r:embed="rId4"/>
          <a:srcRect t="14834" b="64418"/>
          <a:stretch/>
        </p:blipFill>
        <p:spPr>
          <a:xfrm>
            <a:off x="3560809" y="2448827"/>
            <a:ext cx="4093425" cy="706682"/>
          </a:xfrm>
          <a:prstGeom prst="rect">
            <a:avLst/>
          </a:prstGeom>
        </p:spPr>
      </p:pic>
      <mc:AlternateContent xmlns:mc="http://schemas.openxmlformats.org/markup-compatibility/2006" xmlns:a14="http://schemas.microsoft.com/office/drawing/2010/main">
        <mc:Choice Requires="a14">
          <p:sp>
            <p:nvSpPr>
              <p:cNvPr id="22" name="Rectángulo 21">
                <a:extLst>
                  <a:ext uri="{FF2B5EF4-FFF2-40B4-BE49-F238E27FC236}">
                    <a16:creationId xmlns:a16="http://schemas.microsoft.com/office/drawing/2014/main" id="{496DA253-1803-46EC-827C-53D3B82D99A6}"/>
                  </a:ext>
                </a:extLst>
              </p:cNvPr>
              <p:cNvSpPr/>
              <p:nvPr/>
            </p:nvSpPr>
            <p:spPr>
              <a:xfrm>
                <a:off x="2905296" y="3134386"/>
                <a:ext cx="5544403" cy="6612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𝐶</m:t>
                          </m:r>
                        </m:sub>
                      </m:sSub>
                      <m:r>
                        <a:rPr lang="es-ES" b="0" i="1" smtClean="0">
                          <a:latin typeface="Cambria Math" panose="02040503050406030204" pitchFamily="18" charset="0"/>
                        </a:rPr>
                        <m:t>+</m:t>
                      </m:r>
                      <m:r>
                        <a:rPr lang="es-ES" b="0" i="1" smtClean="0">
                          <a:latin typeface="Cambria Math" panose="02040503050406030204" pitchFamily="18" charset="0"/>
                        </a:rPr>
                        <m:t>𝑍𝐿</m:t>
                      </m:r>
                      <m:r>
                        <a:rPr lang="es-ES" i="1">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num>
                        <m:den>
                          <m:r>
                            <a:rPr lang="es-ES" b="0" i="1" smtClean="0">
                              <a:latin typeface="Cambria Math" panose="02040503050406030204" pitchFamily="18" charset="0"/>
                            </a:rPr>
                            <m:t>𝑗</m:t>
                          </m:r>
                          <m:r>
                            <a:rPr lang="es-ES" b="0" i="1" smtClean="0">
                              <a:latin typeface="Cambria Math" panose="02040503050406030204" pitchFamily="18" charset="0"/>
                              <a:ea typeface="Cambria Math" panose="02040503050406030204" pitchFamily="18" charset="0"/>
                            </a:rPr>
                            <m:t>𝜔</m:t>
                          </m:r>
                          <m:r>
                            <a:rPr lang="es-ES" b="0" i="1" smtClean="0">
                              <a:latin typeface="Cambria Math" panose="02040503050406030204" pitchFamily="18" charset="0"/>
                              <a:ea typeface="Cambria Math" panose="02040503050406030204" pitchFamily="18" charset="0"/>
                            </a:rPr>
                            <m:t>𝐶</m:t>
                          </m:r>
                        </m:den>
                      </m:f>
                      <m:r>
                        <a:rPr lang="es-ES" b="0" i="1" smtClean="0">
                          <a:latin typeface="Cambria Math" panose="02040503050406030204" pitchFamily="18" charset="0"/>
                          <a:ea typeface="Cambria Math" panose="02040503050406030204" pitchFamily="18" charset="0"/>
                        </a:rPr>
                        <m:t>+</m:t>
                      </m:r>
                      <m:r>
                        <a:rPr lang="es-ES" i="1">
                          <a:latin typeface="Cambria Math" panose="02040503050406030204" pitchFamily="18" charset="0"/>
                        </a:rPr>
                        <m:t>𝑗</m:t>
                      </m:r>
                      <m:r>
                        <a:rPr lang="es-ES" i="1">
                          <a:latin typeface="Cambria Math" panose="02040503050406030204" pitchFamily="18" charset="0"/>
                          <a:ea typeface="Cambria Math" panose="02040503050406030204" pitchFamily="18" charset="0"/>
                        </a:rPr>
                        <m:t>𝜔</m:t>
                      </m:r>
                      <m:r>
                        <a:rPr lang="es-ES" b="0" i="1" smtClean="0">
                          <a:latin typeface="Cambria Math" panose="02040503050406030204" pitchFamily="18" charset="0"/>
                          <a:ea typeface="Cambria Math" panose="02040503050406030204" pitchFamily="18" charset="0"/>
                        </a:rPr>
                        <m:t>𝐿</m:t>
                      </m:r>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1</m:t>
                          </m:r>
                        </m:num>
                        <m:den>
                          <m:r>
                            <a:rPr lang="es-ES" b="0" i="1" smtClean="0">
                              <a:latin typeface="Cambria Math" panose="02040503050406030204" pitchFamily="18" charset="0"/>
                              <a:ea typeface="Cambria Math" panose="02040503050406030204" pitchFamily="18" charset="0"/>
                            </a:rPr>
                            <m:t>𝑗</m:t>
                          </m:r>
                          <m:r>
                            <a:rPr lang="es-ES" b="0" i="1" smtClean="0">
                              <a:latin typeface="Cambria Math" panose="02040503050406030204" pitchFamily="18" charset="0"/>
                              <a:ea typeface="Cambria Math" panose="02040503050406030204" pitchFamily="18" charset="0"/>
                            </a:rPr>
                            <m:t>3</m:t>
                          </m:r>
                          <m:r>
                            <a:rPr lang="es-ES" b="0" i="1" smtClean="0">
                              <a:latin typeface="Cambria Math" panose="02040503050406030204" pitchFamily="18" charset="0"/>
                              <a:ea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1</m:t>
                          </m:r>
                        </m:den>
                      </m:f>
                      <m:r>
                        <a:rPr lang="es-ES" b="0" i="1" smtClean="0">
                          <a:latin typeface="Cambria Math" panose="02040503050406030204" pitchFamily="18" charset="0"/>
                          <a:ea typeface="Cambria Math" panose="02040503050406030204" pitchFamily="18" charset="0"/>
                        </a:rPr>
                        <m:t>+</m:t>
                      </m:r>
                      <m:r>
                        <a:rPr lang="es-ES" b="0" i="1" smtClean="0">
                          <a:latin typeface="Cambria Math" panose="02040503050406030204" pitchFamily="18" charset="0"/>
                          <a:ea typeface="Cambria Math" panose="02040503050406030204" pitchFamily="18" charset="0"/>
                        </a:rPr>
                        <m:t>𝑗</m:t>
                      </m:r>
                      <m:r>
                        <a:rPr lang="es-ES" b="0" i="1" smtClean="0">
                          <a:latin typeface="Cambria Math" panose="02040503050406030204" pitchFamily="18" charset="0"/>
                          <a:ea typeface="Cambria Math" panose="02040503050406030204" pitchFamily="18" charset="0"/>
                        </a:rPr>
                        <m:t>3</m:t>
                      </m:r>
                      <m:r>
                        <a:rPr lang="es-ES" b="0" i="1" smtClean="0">
                          <a:latin typeface="Cambria Math" panose="02040503050406030204" pitchFamily="18" charset="0"/>
                          <a:ea typeface="Cambria Math" panose="02040503050406030204" pitchFamily="18" charset="0"/>
                        </a:rPr>
                        <m:t>𝑥</m:t>
                      </m:r>
                      <m:r>
                        <a:rPr lang="es-ES" b="0" i="1" smtClean="0">
                          <a:latin typeface="Cambria Math" panose="02040503050406030204" pitchFamily="18" charset="0"/>
                          <a:ea typeface="Cambria Math" panose="02040503050406030204" pitchFamily="18" charset="0"/>
                        </a:rPr>
                        <m:t>1</m:t>
                      </m:r>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𝑗</m:t>
                          </m:r>
                        </m:num>
                        <m:den>
                          <m:r>
                            <a:rPr lang="es-ES" b="0" i="1" smtClean="0">
                              <a:latin typeface="Cambria Math" panose="02040503050406030204" pitchFamily="18" charset="0"/>
                              <a:ea typeface="Cambria Math" panose="02040503050406030204" pitchFamily="18" charset="0"/>
                            </a:rPr>
                            <m:t>3</m:t>
                          </m:r>
                        </m:den>
                      </m:f>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9</m:t>
                          </m:r>
                          <m:r>
                            <a:rPr lang="es-ES" b="0" i="1" smtClean="0">
                              <a:latin typeface="Cambria Math" panose="02040503050406030204" pitchFamily="18" charset="0"/>
                              <a:ea typeface="Cambria Math" panose="02040503050406030204" pitchFamily="18" charset="0"/>
                            </a:rPr>
                            <m:t>𝑗</m:t>
                          </m:r>
                        </m:num>
                        <m:den>
                          <m:r>
                            <a:rPr lang="es-ES" b="0" i="1" smtClean="0">
                              <a:latin typeface="Cambria Math" panose="02040503050406030204" pitchFamily="18" charset="0"/>
                              <a:ea typeface="Cambria Math" panose="02040503050406030204" pitchFamily="18" charset="0"/>
                            </a:rPr>
                            <m:t>3</m:t>
                          </m:r>
                        </m:den>
                      </m:f>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8</m:t>
                          </m:r>
                          <m:r>
                            <a:rPr lang="es-ES" b="0" i="1" smtClean="0">
                              <a:latin typeface="Cambria Math" panose="02040503050406030204" pitchFamily="18" charset="0"/>
                              <a:ea typeface="Cambria Math" panose="02040503050406030204" pitchFamily="18" charset="0"/>
                            </a:rPr>
                            <m:t>𝑗</m:t>
                          </m:r>
                        </m:num>
                        <m:den>
                          <m:r>
                            <a:rPr lang="es-ES" b="0" i="1" smtClean="0">
                              <a:latin typeface="Cambria Math" panose="02040503050406030204" pitchFamily="18" charset="0"/>
                              <a:ea typeface="Cambria Math" panose="02040503050406030204" pitchFamily="18" charset="0"/>
                            </a:rPr>
                            <m:t>3</m:t>
                          </m:r>
                        </m:den>
                      </m:f>
                    </m:oMath>
                  </m:oMathPara>
                </a14:m>
                <a:endParaRPr lang="es-ES" dirty="0"/>
              </a:p>
            </p:txBody>
          </p:sp>
        </mc:Choice>
        <mc:Fallback xmlns="">
          <p:sp>
            <p:nvSpPr>
              <p:cNvPr id="22" name="Rectángulo 21">
                <a:extLst>
                  <a:ext uri="{FF2B5EF4-FFF2-40B4-BE49-F238E27FC236}">
                    <a16:creationId xmlns:a16="http://schemas.microsoft.com/office/drawing/2014/main" id="{496DA253-1803-46EC-827C-53D3B82D99A6}"/>
                  </a:ext>
                </a:extLst>
              </p:cNvPr>
              <p:cNvSpPr>
                <a:spLocks noRot="1" noChangeAspect="1" noMove="1" noResize="1" noEditPoints="1" noAdjustHandles="1" noChangeArrowheads="1" noChangeShapeType="1" noTextEdit="1"/>
              </p:cNvSpPr>
              <p:nvPr/>
            </p:nvSpPr>
            <p:spPr>
              <a:xfrm>
                <a:off x="2905296" y="3134386"/>
                <a:ext cx="5544403" cy="661271"/>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4" name="Rectángulo 23">
                <a:extLst>
                  <a:ext uri="{FF2B5EF4-FFF2-40B4-BE49-F238E27FC236}">
                    <a16:creationId xmlns:a16="http://schemas.microsoft.com/office/drawing/2014/main" id="{0D46C38E-F861-4552-AF45-2DD7DEDEA4EB}"/>
                  </a:ext>
                </a:extLst>
              </p:cNvPr>
              <p:cNvSpPr/>
              <p:nvPr/>
            </p:nvSpPr>
            <p:spPr>
              <a:xfrm>
                <a:off x="3560809" y="1935622"/>
                <a:ext cx="313707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m:rPr>
                              <m:nor/>
                            </m:rPr>
                            <a:rPr lang="es-ES" dirty="0"/>
                            <m:t>Malla</m:t>
                          </m:r>
                          <m:r>
                            <a:rPr lang="es-ES" b="0" i="1" dirty="0" smtClean="0">
                              <a:latin typeface="Cambria Math" panose="02040503050406030204" pitchFamily="18" charset="0"/>
                            </a:rPr>
                            <m:t>: </m:t>
                          </m:r>
                          <m:r>
                            <a:rPr lang="es-ES" i="1">
                              <a:latin typeface="Cambria Math" panose="02040503050406030204" pitchFamily="18" charset="0"/>
                            </a:rPr>
                            <m:t>𝑉</m:t>
                          </m:r>
                        </m:e>
                        <m:sub>
                          <m:r>
                            <a:rPr lang="es-ES" b="0" i="1" smtClean="0">
                              <a:latin typeface="Cambria Math" panose="02040503050406030204" pitchFamily="18" charset="0"/>
                            </a:rPr>
                            <m:t>𝑖𝑛</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𝑅</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𝑐</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𝑉</m:t>
                          </m:r>
                        </m:e>
                        <m:sub>
                          <m:r>
                            <a:rPr lang="es-ES" b="0" i="1" smtClean="0">
                              <a:latin typeface="Cambria Math" panose="02040503050406030204" pitchFamily="18" charset="0"/>
                            </a:rPr>
                            <m:t>𝐿</m:t>
                          </m:r>
                        </m:sub>
                      </m:sSub>
                      <m:r>
                        <a:rPr lang="es-ES" b="0" i="1" smtClean="0">
                          <a:latin typeface="Cambria Math" panose="02040503050406030204" pitchFamily="18" charset="0"/>
                        </a:rPr>
                        <m:t>=</m:t>
                      </m:r>
                      <m:r>
                        <a:rPr lang="es-ES" b="0" i="1" smtClean="0">
                          <a:latin typeface="Cambria Math" panose="02040503050406030204" pitchFamily="18" charset="0"/>
                        </a:rPr>
                        <m:t>0</m:t>
                      </m:r>
                    </m:oMath>
                  </m:oMathPara>
                </a14:m>
                <a:endParaRPr lang="es-ES" b="0" i="1" dirty="0">
                  <a:latin typeface="Cambria Math" panose="02040503050406030204" pitchFamily="18" charset="0"/>
                </a:endParaRPr>
              </a:p>
            </p:txBody>
          </p:sp>
        </mc:Choice>
        <mc:Fallback xmlns="">
          <p:sp>
            <p:nvSpPr>
              <p:cNvPr id="24" name="Rectángulo 23">
                <a:extLst>
                  <a:ext uri="{FF2B5EF4-FFF2-40B4-BE49-F238E27FC236}">
                    <a16:creationId xmlns:a16="http://schemas.microsoft.com/office/drawing/2014/main" id="{0D46C38E-F861-4552-AF45-2DD7DEDEA4EB}"/>
                  </a:ext>
                </a:extLst>
              </p:cNvPr>
              <p:cNvSpPr>
                <a:spLocks noRot="1" noChangeAspect="1" noMove="1" noResize="1" noEditPoints="1" noAdjustHandles="1" noChangeArrowheads="1" noChangeShapeType="1" noTextEdit="1"/>
              </p:cNvSpPr>
              <p:nvPr/>
            </p:nvSpPr>
            <p:spPr>
              <a:xfrm>
                <a:off x="3560809" y="1935622"/>
                <a:ext cx="3137077" cy="369332"/>
              </a:xfrm>
              <a:prstGeom prst="rect">
                <a:avLst/>
              </a:prstGeom>
              <a:blipFill>
                <a:blip r:embed="rId6"/>
                <a:stretch>
                  <a:fillRect b="-3333"/>
                </a:stretch>
              </a:blipFill>
            </p:spPr>
            <p:txBody>
              <a:bodyPr/>
              <a:lstStyle/>
              <a:p>
                <a:r>
                  <a:rPr lang="es-ES">
                    <a:noFill/>
                  </a:rPr>
                  <a:t> </a:t>
                </a:r>
              </a:p>
            </p:txBody>
          </p:sp>
        </mc:Fallback>
      </mc:AlternateContent>
      <p:pic>
        <p:nvPicPr>
          <p:cNvPr id="26" name="Imagen 25">
            <a:extLst>
              <a:ext uri="{FF2B5EF4-FFF2-40B4-BE49-F238E27FC236}">
                <a16:creationId xmlns:a16="http://schemas.microsoft.com/office/drawing/2014/main" id="{BFC21209-6BCB-4D20-80A2-E1AE2A261B55}"/>
              </a:ext>
            </a:extLst>
          </p:cNvPr>
          <p:cNvPicPr>
            <a:picLocks noChangeAspect="1"/>
          </p:cNvPicPr>
          <p:nvPr/>
        </p:nvPicPr>
        <p:blipFill rotWithShape="1">
          <a:blip r:embed="rId4"/>
          <a:srcRect t="34610"/>
          <a:stretch/>
        </p:blipFill>
        <p:spPr>
          <a:xfrm>
            <a:off x="550721" y="3873698"/>
            <a:ext cx="4093425" cy="2227270"/>
          </a:xfrm>
          <a:prstGeom prst="rect">
            <a:avLst/>
          </a:prstGeom>
        </p:spPr>
      </p:pic>
      <p:sp>
        <p:nvSpPr>
          <p:cNvPr id="13" name="Marcador de número de diapositiva 1">
            <a:extLst>
              <a:ext uri="{FF2B5EF4-FFF2-40B4-BE49-F238E27FC236}">
                <a16:creationId xmlns:a16="http://schemas.microsoft.com/office/drawing/2014/main" id="{C72FEF2F-67A3-43C0-9DB5-B4B0A53AF478}"/>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60</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160247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2" grpId="0"/>
      <p:bldP spid="2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92" name="CustomShape 4"/>
          <p:cNvSpPr/>
          <p:nvPr/>
        </p:nvSpPr>
        <p:spPr>
          <a:xfrm>
            <a:off x="2714760" y="4221000"/>
            <a:ext cx="6429240" cy="91440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3" name="CustomShape 5"/>
          <p:cNvSpPr/>
          <p:nvPr/>
        </p:nvSpPr>
        <p:spPr>
          <a:xfrm>
            <a:off x="2700360" y="4221000"/>
            <a:ext cx="136440" cy="914400"/>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94" name="CustomShape 6"/>
          <p:cNvSpPr/>
          <p:nvPr/>
        </p:nvSpPr>
        <p:spPr>
          <a:xfrm>
            <a:off x="3249360" y="4376880"/>
            <a:ext cx="4839480" cy="489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s-ES" sz="2600" b="0" strike="noStrike" spc="-1" dirty="0">
                <a:solidFill>
                  <a:srgbClr val="FFFFFF"/>
                </a:solidFill>
                <a:uFill>
                  <a:solidFill>
                    <a:srgbClr val="FFFFFF"/>
                  </a:solidFill>
                </a:uFill>
                <a:latin typeface="45 Helvetica Light"/>
              </a:rPr>
              <a:t>Tema </a:t>
            </a:r>
            <a:r>
              <a:rPr lang="es-ES" sz="2600" spc="-1" dirty="0">
                <a:solidFill>
                  <a:srgbClr val="FFFFFF"/>
                </a:solidFill>
                <a:uFill>
                  <a:solidFill>
                    <a:srgbClr val="FFFFFF"/>
                  </a:solidFill>
                </a:uFill>
                <a:latin typeface="45 Helvetica Light"/>
              </a:rPr>
              <a:t>2</a:t>
            </a:r>
            <a:r>
              <a:rPr lang="es-ES" sz="2600" b="0" strike="noStrike" spc="-1" dirty="0">
                <a:solidFill>
                  <a:srgbClr val="FFFFFF"/>
                </a:solidFill>
                <a:uFill>
                  <a:solidFill>
                    <a:srgbClr val="FFFFFF"/>
                  </a:solidFill>
                </a:uFill>
                <a:latin typeface="45 Helvetica Light"/>
              </a:rPr>
              <a:t>. Sistemas </a:t>
            </a:r>
            <a:r>
              <a:rPr lang="es-ES" altLang="es-ES" sz="2800" dirty="0">
                <a:solidFill>
                  <a:schemeClr val="bg1"/>
                </a:solidFill>
                <a:latin typeface="45 Helvetica Light" charset="0"/>
              </a:rPr>
              <a:t>Trifásica</a:t>
            </a:r>
            <a:endParaRPr lang="es-ES" sz="2400" b="0" strike="noStrike" spc="-1" dirty="0">
              <a:solidFill>
                <a:srgbClr val="000000"/>
              </a:solidFill>
              <a:uFill>
                <a:solidFill>
                  <a:srgbClr val="FFFFFF"/>
                </a:solidFill>
              </a:uFill>
              <a:latin typeface="Arial"/>
            </a:endParaRPr>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61</a:t>
            </a:fld>
            <a:endParaRPr lang="es-ES" sz="24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4066746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62</a:t>
            </a:fld>
            <a:endParaRPr lang="es-ES" sz="2400" b="0" strike="noStrike" spc="-1">
              <a:solidFill>
                <a:srgbClr val="000000"/>
              </a:solidFill>
              <a:uFill>
                <a:solidFill>
                  <a:srgbClr val="FFFFFF"/>
                </a:solidFill>
              </a:uFill>
              <a:latin typeface="Arial"/>
            </a:endParaRPr>
          </a:p>
        </p:txBody>
      </p:sp>
      <p:pic>
        <p:nvPicPr>
          <p:cNvPr id="3" name="Imagen 2">
            <a:extLst>
              <a:ext uri="{FF2B5EF4-FFF2-40B4-BE49-F238E27FC236}">
                <a16:creationId xmlns:a16="http://schemas.microsoft.com/office/drawing/2014/main" id="{DF6B4BD0-981B-9BD9-EB13-81579F59C05B}"/>
              </a:ext>
            </a:extLst>
          </p:cNvPr>
          <p:cNvPicPr>
            <a:picLocks noChangeAspect="1"/>
          </p:cNvPicPr>
          <p:nvPr/>
        </p:nvPicPr>
        <p:blipFill>
          <a:blip r:embed="rId3"/>
          <a:stretch>
            <a:fillRect/>
          </a:stretch>
        </p:blipFill>
        <p:spPr>
          <a:xfrm>
            <a:off x="0" y="1212043"/>
            <a:ext cx="8975005" cy="4107791"/>
          </a:xfrm>
          <a:prstGeom prst="rect">
            <a:avLst/>
          </a:prstGeom>
        </p:spPr>
      </p:pic>
      <p:pic>
        <p:nvPicPr>
          <p:cNvPr id="4" name="Imagen 3">
            <a:extLst>
              <a:ext uri="{FF2B5EF4-FFF2-40B4-BE49-F238E27FC236}">
                <a16:creationId xmlns:a16="http://schemas.microsoft.com/office/drawing/2014/main" id="{3620C848-2757-41A1-8CED-CC7EA201A7B0}"/>
              </a:ext>
            </a:extLst>
          </p:cNvPr>
          <p:cNvPicPr>
            <a:picLocks noChangeAspect="1"/>
          </p:cNvPicPr>
          <p:nvPr/>
        </p:nvPicPr>
        <p:blipFill>
          <a:blip r:embed="rId4"/>
          <a:stretch>
            <a:fillRect/>
          </a:stretch>
        </p:blipFill>
        <p:spPr>
          <a:xfrm>
            <a:off x="275421" y="5319834"/>
            <a:ext cx="8243267" cy="798907"/>
          </a:xfrm>
          <a:prstGeom prst="rect">
            <a:avLst/>
          </a:prstGeom>
        </p:spPr>
      </p:pic>
    </p:spTree>
    <p:extLst>
      <p:ext uri="{BB962C8B-B14F-4D97-AF65-F5344CB8AC3E}">
        <p14:creationId xmlns:p14="http://schemas.microsoft.com/office/powerpoint/2010/main" val="928646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63</a:t>
            </a:fld>
            <a:endParaRPr lang="es-ES" sz="2400" b="0" strike="noStrike" spc="-1">
              <a:solidFill>
                <a:srgbClr val="000000"/>
              </a:solidFill>
              <a:uFill>
                <a:solidFill>
                  <a:srgbClr val="FFFFFF"/>
                </a:solidFill>
              </a:uFill>
              <a:latin typeface="Arial"/>
            </a:endParaRPr>
          </a:p>
        </p:txBody>
      </p:sp>
      <p:pic>
        <p:nvPicPr>
          <p:cNvPr id="5" name="Imagen 4">
            <a:extLst>
              <a:ext uri="{FF2B5EF4-FFF2-40B4-BE49-F238E27FC236}">
                <a16:creationId xmlns:a16="http://schemas.microsoft.com/office/drawing/2014/main" id="{B437F89A-83E4-B59F-1855-9CA9E8438C62}"/>
              </a:ext>
            </a:extLst>
          </p:cNvPr>
          <p:cNvPicPr>
            <a:picLocks noChangeAspect="1"/>
          </p:cNvPicPr>
          <p:nvPr/>
        </p:nvPicPr>
        <p:blipFill>
          <a:blip r:embed="rId3"/>
          <a:stretch>
            <a:fillRect/>
          </a:stretch>
        </p:blipFill>
        <p:spPr>
          <a:xfrm>
            <a:off x="0" y="1010470"/>
            <a:ext cx="9144000" cy="1968023"/>
          </a:xfrm>
          <a:prstGeom prst="rect">
            <a:avLst/>
          </a:prstGeom>
        </p:spPr>
      </p:pic>
      <p:pic>
        <p:nvPicPr>
          <p:cNvPr id="7" name="Imagen 6">
            <a:extLst>
              <a:ext uri="{FF2B5EF4-FFF2-40B4-BE49-F238E27FC236}">
                <a16:creationId xmlns:a16="http://schemas.microsoft.com/office/drawing/2014/main" id="{598B28D0-3F54-D914-5B31-7F6BB3168A5F}"/>
              </a:ext>
            </a:extLst>
          </p:cNvPr>
          <p:cNvPicPr>
            <a:picLocks noChangeAspect="1"/>
          </p:cNvPicPr>
          <p:nvPr/>
        </p:nvPicPr>
        <p:blipFill>
          <a:blip r:embed="rId4"/>
          <a:stretch>
            <a:fillRect/>
          </a:stretch>
        </p:blipFill>
        <p:spPr>
          <a:xfrm>
            <a:off x="0" y="3006250"/>
            <a:ext cx="9144000" cy="3592286"/>
          </a:xfrm>
          <a:prstGeom prst="rect">
            <a:avLst/>
          </a:prstGeom>
        </p:spPr>
      </p:pic>
    </p:spTree>
    <p:extLst>
      <p:ext uri="{BB962C8B-B14F-4D97-AF65-F5344CB8AC3E}">
        <p14:creationId xmlns:p14="http://schemas.microsoft.com/office/powerpoint/2010/main" val="7359103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64</a:t>
            </a:fld>
            <a:endParaRPr lang="es-ES" sz="2400" b="0" strike="noStrike" spc="-1">
              <a:solidFill>
                <a:srgbClr val="000000"/>
              </a:solidFill>
              <a:uFill>
                <a:solidFill>
                  <a:srgbClr val="FFFFFF"/>
                </a:solidFill>
              </a:uFill>
              <a:latin typeface="Arial"/>
            </a:endParaRPr>
          </a:p>
        </p:txBody>
      </p:sp>
      <p:pic>
        <p:nvPicPr>
          <p:cNvPr id="3" name="Imagen 2">
            <a:extLst>
              <a:ext uri="{FF2B5EF4-FFF2-40B4-BE49-F238E27FC236}">
                <a16:creationId xmlns:a16="http://schemas.microsoft.com/office/drawing/2014/main" id="{202DCE94-F73B-D1D8-8695-E2751E64A1BD}"/>
              </a:ext>
            </a:extLst>
          </p:cNvPr>
          <p:cNvPicPr>
            <a:picLocks noChangeAspect="1"/>
          </p:cNvPicPr>
          <p:nvPr/>
        </p:nvPicPr>
        <p:blipFill>
          <a:blip r:embed="rId3"/>
          <a:stretch>
            <a:fillRect/>
          </a:stretch>
        </p:blipFill>
        <p:spPr>
          <a:xfrm>
            <a:off x="0" y="765000"/>
            <a:ext cx="9144000" cy="2532446"/>
          </a:xfrm>
          <a:prstGeom prst="rect">
            <a:avLst/>
          </a:prstGeom>
        </p:spPr>
      </p:pic>
      <p:pic>
        <p:nvPicPr>
          <p:cNvPr id="9" name="Imagen 8">
            <a:extLst>
              <a:ext uri="{FF2B5EF4-FFF2-40B4-BE49-F238E27FC236}">
                <a16:creationId xmlns:a16="http://schemas.microsoft.com/office/drawing/2014/main" id="{00372DD5-E33C-DEA6-4E15-4FF0878E395C}"/>
              </a:ext>
            </a:extLst>
          </p:cNvPr>
          <p:cNvPicPr>
            <a:picLocks noChangeAspect="1"/>
          </p:cNvPicPr>
          <p:nvPr/>
        </p:nvPicPr>
        <p:blipFill>
          <a:blip r:embed="rId4"/>
          <a:stretch>
            <a:fillRect/>
          </a:stretch>
        </p:blipFill>
        <p:spPr>
          <a:xfrm>
            <a:off x="103320" y="3297446"/>
            <a:ext cx="9144000" cy="3169807"/>
          </a:xfrm>
          <a:prstGeom prst="rect">
            <a:avLst/>
          </a:prstGeom>
        </p:spPr>
      </p:pic>
    </p:spTree>
    <p:extLst>
      <p:ext uri="{BB962C8B-B14F-4D97-AF65-F5344CB8AC3E}">
        <p14:creationId xmlns:p14="http://schemas.microsoft.com/office/powerpoint/2010/main" val="34482628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65</a:t>
            </a:fld>
            <a:endParaRPr lang="es-ES" sz="2400" b="0" strike="noStrike" spc="-1">
              <a:solidFill>
                <a:srgbClr val="000000"/>
              </a:solidFill>
              <a:uFill>
                <a:solidFill>
                  <a:srgbClr val="FFFFFF"/>
                </a:solidFill>
              </a:uFill>
              <a:latin typeface="Arial"/>
            </a:endParaRPr>
          </a:p>
        </p:txBody>
      </p:sp>
      <p:pic>
        <p:nvPicPr>
          <p:cNvPr id="4" name="Imagen 3">
            <a:extLst>
              <a:ext uri="{FF2B5EF4-FFF2-40B4-BE49-F238E27FC236}">
                <a16:creationId xmlns:a16="http://schemas.microsoft.com/office/drawing/2014/main" id="{B9104B88-D57F-E4B1-18F9-651DF4116DCD}"/>
              </a:ext>
            </a:extLst>
          </p:cNvPr>
          <p:cNvPicPr>
            <a:picLocks noChangeAspect="1"/>
          </p:cNvPicPr>
          <p:nvPr/>
        </p:nvPicPr>
        <p:blipFill>
          <a:blip r:embed="rId3"/>
          <a:stretch>
            <a:fillRect/>
          </a:stretch>
        </p:blipFill>
        <p:spPr>
          <a:xfrm>
            <a:off x="0" y="1498314"/>
            <a:ext cx="9144000" cy="3861371"/>
          </a:xfrm>
          <a:prstGeom prst="rect">
            <a:avLst/>
          </a:prstGeom>
        </p:spPr>
      </p:pic>
    </p:spTree>
    <p:extLst>
      <p:ext uri="{BB962C8B-B14F-4D97-AF65-F5344CB8AC3E}">
        <p14:creationId xmlns:p14="http://schemas.microsoft.com/office/powerpoint/2010/main" val="884381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2" name="Conector recto 101">
            <a:extLst>
              <a:ext uri="{FF2B5EF4-FFF2-40B4-BE49-F238E27FC236}">
                <a16:creationId xmlns:a16="http://schemas.microsoft.com/office/drawing/2014/main" id="{5FA070A3-53F4-477C-8132-367E03DB0D4B}"/>
              </a:ext>
            </a:extLst>
          </p:cNvPr>
          <p:cNvCxnSpPr>
            <a:cxnSpLocks/>
          </p:cNvCxnSpPr>
          <p:nvPr/>
        </p:nvCxnSpPr>
        <p:spPr>
          <a:xfrm>
            <a:off x="1143480" y="3256860"/>
            <a:ext cx="274273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n 3">
            <a:extLst>
              <a:ext uri="{FF2B5EF4-FFF2-40B4-BE49-F238E27FC236}">
                <a16:creationId xmlns:a16="http://schemas.microsoft.com/office/drawing/2014/main" id="{770EE837-EBD9-4C85-A4EB-022440CBE208}"/>
              </a:ext>
            </a:extLst>
          </p:cNvPr>
          <p:cNvPicPr>
            <a:picLocks noChangeAspect="1"/>
          </p:cNvPicPr>
          <p:nvPr/>
        </p:nvPicPr>
        <p:blipFill>
          <a:blip r:embed="rId2"/>
          <a:stretch>
            <a:fillRect/>
          </a:stretch>
        </p:blipFill>
        <p:spPr>
          <a:xfrm>
            <a:off x="297260" y="1010272"/>
            <a:ext cx="8454150" cy="943763"/>
          </a:xfrm>
          <a:prstGeom prst="rect">
            <a:avLst/>
          </a:prstGeom>
        </p:spPr>
      </p:pic>
      <p:grpSp>
        <p:nvGrpSpPr>
          <p:cNvPr id="8" name="Grupo 7">
            <a:extLst>
              <a:ext uri="{FF2B5EF4-FFF2-40B4-BE49-F238E27FC236}">
                <a16:creationId xmlns:a16="http://schemas.microsoft.com/office/drawing/2014/main" id="{869C232B-412F-47DD-8EDA-D2B1397AB93A}"/>
              </a:ext>
            </a:extLst>
          </p:cNvPr>
          <p:cNvGrpSpPr/>
          <p:nvPr/>
        </p:nvGrpSpPr>
        <p:grpSpPr>
          <a:xfrm>
            <a:off x="928688" y="2429921"/>
            <a:ext cx="485775" cy="514470"/>
            <a:chOff x="1238250" y="2096895"/>
            <a:chExt cx="647700" cy="685961"/>
          </a:xfrm>
        </p:grpSpPr>
        <p:sp>
          <p:nvSpPr>
            <p:cNvPr id="5" name="Elipse 4">
              <a:extLst>
                <a:ext uri="{FF2B5EF4-FFF2-40B4-BE49-F238E27FC236}">
                  <a16:creationId xmlns:a16="http://schemas.microsoft.com/office/drawing/2014/main" id="{0D78981A-C022-41BF-9BD7-0F6B7B46450F}"/>
                </a:ext>
              </a:extLst>
            </p:cNvPr>
            <p:cNvSpPr/>
            <p:nvPr/>
          </p:nvSpPr>
          <p:spPr>
            <a:xfrm>
              <a:off x="1238250" y="2143125"/>
              <a:ext cx="647700" cy="6089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6" name="CuadroTexto 5">
              <a:extLst>
                <a:ext uri="{FF2B5EF4-FFF2-40B4-BE49-F238E27FC236}">
                  <a16:creationId xmlns:a16="http://schemas.microsoft.com/office/drawing/2014/main" id="{C3C4CDC4-A262-49F0-8EC7-F9B36D9567A3}"/>
                </a:ext>
              </a:extLst>
            </p:cNvPr>
            <p:cNvSpPr txBox="1"/>
            <p:nvPr/>
          </p:nvSpPr>
          <p:spPr>
            <a:xfrm>
              <a:off x="1409845" y="2096895"/>
              <a:ext cx="285787" cy="400110"/>
            </a:xfrm>
            <a:prstGeom prst="rect">
              <a:avLst/>
            </a:prstGeom>
            <a:noFill/>
          </p:spPr>
          <p:txBody>
            <a:bodyPr wrap="square" rtlCol="0">
              <a:spAutoFit/>
            </a:bodyPr>
            <a:lstStyle/>
            <a:p>
              <a:r>
                <a:rPr lang="es-ES" sz="1350" dirty="0"/>
                <a:t>+</a:t>
              </a:r>
            </a:p>
          </p:txBody>
        </p:sp>
        <p:sp>
          <p:nvSpPr>
            <p:cNvPr id="7" name="CuadroTexto 6">
              <a:extLst>
                <a:ext uri="{FF2B5EF4-FFF2-40B4-BE49-F238E27FC236}">
                  <a16:creationId xmlns:a16="http://schemas.microsoft.com/office/drawing/2014/main" id="{32159C8A-E39A-4A80-AFB1-0DE9DC3C03E4}"/>
                </a:ext>
              </a:extLst>
            </p:cNvPr>
            <p:cNvSpPr txBox="1"/>
            <p:nvPr/>
          </p:nvSpPr>
          <p:spPr>
            <a:xfrm>
              <a:off x="1426746" y="2382746"/>
              <a:ext cx="285787" cy="400110"/>
            </a:xfrm>
            <a:prstGeom prst="rect">
              <a:avLst/>
            </a:prstGeom>
            <a:noFill/>
          </p:spPr>
          <p:txBody>
            <a:bodyPr wrap="square" rtlCol="0">
              <a:spAutoFit/>
            </a:bodyPr>
            <a:lstStyle/>
            <a:p>
              <a:r>
                <a:rPr lang="es-ES" sz="1350" dirty="0"/>
                <a:t>-</a:t>
              </a:r>
            </a:p>
          </p:txBody>
        </p:sp>
      </p:grpSp>
      <p:grpSp>
        <p:nvGrpSpPr>
          <p:cNvPr id="9" name="Grupo 8">
            <a:extLst>
              <a:ext uri="{FF2B5EF4-FFF2-40B4-BE49-F238E27FC236}">
                <a16:creationId xmlns:a16="http://schemas.microsoft.com/office/drawing/2014/main" id="{EFC465B7-C16C-48F4-829E-59D70C3C33E4}"/>
              </a:ext>
            </a:extLst>
          </p:cNvPr>
          <p:cNvGrpSpPr/>
          <p:nvPr/>
        </p:nvGrpSpPr>
        <p:grpSpPr>
          <a:xfrm rot="10800000">
            <a:off x="1362584" y="3445102"/>
            <a:ext cx="485775" cy="514470"/>
            <a:chOff x="1238250" y="2081507"/>
            <a:chExt cx="647700" cy="685959"/>
          </a:xfrm>
        </p:grpSpPr>
        <p:sp>
          <p:nvSpPr>
            <p:cNvPr id="10" name="Elipse 9">
              <a:extLst>
                <a:ext uri="{FF2B5EF4-FFF2-40B4-BE49-F238E27FC236}">
                  <a16:creationId xmlns:a16="http://schemas.microsoft.com/office/drawing/2014/main" id="{FC1C5D54-951D-4FBF-8790-902F12DC58D4}"/>
                </a:ext>
              </a:extLst>
            </p:cNvPr>
            <p:cNvSpPr/>
            <p:nvPr/>
          </p:nvSpPr>
          <p:spPr>
            <a:xfrm>
              <a:off x="1238250" y="2143125"/>
              <a:ext cx="647700" cy="6089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1" name="CuadroTexto 10">
              <a:extLst>
                <a:ext uri="{FF2B5EF4-FFF2-40B4-BE49-F238E27FC236}">
                  <a16:creationId xmlns:a16="http://schemas.microsoft.com/office/drawing/2014/main" id="{7D40144C-3B89-413A-BF97-51DF0F190DAD}"/>
                </a:ext>
              </a:extLst>
            </p:cNvPr>
            <p:cNvSpPr txBox="1"/>
            <p:nvPr/>
          </p:nvSpPr>
          <p:spPr>
            <a:xfrm>
              <a:off x="1409845" y="2081507"/>
              <a:ext cx="285787" cy="400109"/>
            </a:xfrm>
            <a:prstGeom prst="rect">
              <a:avLst/>
            </a:prstGeom>
            <a:noFill/>
          </p:spPr>
          <p:txBody>
            <a:bodyPr wrap="square" rtlCol="0">
              <a:spAutoFit/>
            </a:bodyPr>
            <a:lstStyle/>
            <a:p>
              <a:r>
                <a:rPr lang="es-ES" sz="1350" dirty="0"/>
                <a:t>+</a:t>
              </a:r>
            </a:p>
          </p:txBody>
        </p:sp>
        <p:sp>
          <p:nvSpPr>
            <p:cNvPr id="12" name="CuadroTexto 11">
              <a:extLst>
                <a:ext uri="{FF2B5EF4-FFF2-40B4-BE49-F238E27FC236}">
                  <a16:creationId xmlns:a16="http://schemas.microsoft.com/office/drawing/2014/main" id="{C3F76244-B690-46E7-9A22-9285E416870D}"/>
                </a:ext>
              </a:extLst>
            </p:cNvPr>
            <p:cNvSpPr txBox="1"/>
            <p:nvPr/>
          </p:nvSpPr>
          <p:spPr>
            <a:xfrm>
              <a:off x="1426746" y="2367357"/>
              <a:ext cx="285787" cy="400109"/>
            </a:xfrm>
            <a:prstGeom prst="rect">
              <a:avLst/>
            </a:prstGeom>
            <a:noFill/>
          </p:spPr>
          <p:txBody>
            <a:bodyPr wrap="square" rtlCol="0">
              <a:spAutoFit/>
            </a:bodyPr>
            <a:lstStyle/>
            <a:p>
              <a:r>
                <a:rPr lang="es-ES" sz="1350" dirty="0"/>
                <a:t>-</a:t>
              </a:r>
            </a:p>
          </p:txBody>
        </p:sp>
      </p:grpSp>
      <p:grpSp>
        <p:nvGrpSpPr>
          <p:cNvPr id="13" name="Grupo 12">
            <a:extLst>
              <a:ext uri="{FF2B5EF4-FFF2-40B4-BE49-F238E27FC236}">
                <a16:creationId xmlns:a16="http://schemas.microsoft.com/office/drawing/2014/main" id="{0A265865-1179-402A-948B-5232B6BC8F03}"/>
              </a:ext>
            </a:extLst>
          </p:cNvPr>
          <p:cNvGrpSpPr/>
          <p:nvPr/>
        </p:nvGrpSpPr>
        <p:grpSpPr>
          <a:xfrm rot="10800000">
            <a:off x="355828" y="3417458"/>
            <a:ext cx="485775" cy="514470"/>
            <a:chOff x="1238250" y="2081507"/>
            <a:chExt cx="647700" cy="685959"/>
          </a:xfrm>
        </p:grpSpPr>
        <p:sp>
          <p:nvSpPr>
            <p:cNvPr id="14" name="Elipse 13">
              <a:extLst>
                <a:ext uri="{FF2B5EF4-FFF2-40B4-BE49-F238E27FC236}">
                  <a16:creationId xmlns:a16="http://schemas.microsoft.com/office/drawing/2014/main" id="{2A0F06E9-E5B2-47D1-8A79-034260F45BA0}"/>
                </a:ext>
              </a:extLst>
            </p:cNvPr>
            <p:cNvSpPr/>
            <p:nvPr/>
          </p:nvSpPr>
          <p:spPr>
            <a:xfrm>
              <a:off x="1238250" y="2143125"/>
              <a:ext cx="647700" cy="6089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5" name="CuadroTexto 14">
              <a:extLst>
                <a:ext uri="{FF2B5EF4-FFF2-40B4-BE49-F238E27FC236}">
                  <a16:creationId xmlns:a16="http://schemas.microsoft.com/office/drawing/2014/main" id="{DBEDC555-23C0-4DB1-B671-D33972F9F170}"/>
                </a:ext>
              </a:extLst>
            </p:cNvPr>
            <p:cNvSpPr txBox="1"/>
            <p:nvPr/>
          </p:nvSpPr>
          <p:spPr>
            <a:xfrm>
              <a:off x="1409845" y="2081507"/>
              <a:ext cx="285787" cy="400109"/>
            </a:xfrm>
            <a:prstGeom prst="rect">
              <a:avLst/>
            </a:prstGeom>
            <a:noFill/>
          </p:spPr>
          <p:txBody>
            <a:bodyPr wrap="square" rtlCol="0">
              <a:spAutoFit/>
            </a:bodyPr>
            <a:lstStyle/>
            <a:p>
              <a:r>
                <a:rPr lang="es-ES" sz="1350" dirty="0"/>
                <a:t>+</a:t>
              </a:r>
            </a:p>
          </p:txBody>
        </p:sp>
        <p:sp>
          <p:nvSpPr>
            <p:cNvPr id="16" name="CuadroTexto 15">
              <a:extLst>
                <a:ext uri="{FF2B5EF4-FFF2-40B4-BE49-F238E27FC236}">
                  <a16:creationId xmlns:a16="http://schemas.microsoft.com/office/drawing/2014/main" id="{6D5F4365-9F80-4A34-A18D-6AC52395993C}"/>
                </a:ext>
              </a:extLst>
            </p:cNvPr>
            <p:cNvSpPr txBox="1"/>
            <p:nvPr/>
          </p:nvSpPr>
          <p:spPr>
            <a:xfrm>
              <a:off x="1426745" y="2367357"/>
              <a:ext cx="285787" cy="400109"/>
            </a:xfrm>
            <a:prstGeom prst="rect">
              <a:avLst/>
            </a:prstGeom>
            <a:noFill/>
          </p:spPr>
          <p:txBody>
            <a:bodyPr wrap="square" rtlCol="0">
              <a:spAutoFit/>
            </a:bodyPr>
            <a:lstStyle/>
            <a:p>
              <a:r>
                <a:rPr lang="es-ES" sz="1350" dirty="0"/>
                <a:t>-</a:t>
              </a:r>
            </a:p>
          </p:txBody>
        </p:sp>
      </p:grpSp>
      <p:cxnSp>
        <p:nvCxnSpPr>
          <p:cNvPr id="18" name="Conector recto 17">
            <a:extLst>
              <a:ext uri="{FF2B5EF4-FFF2-40B4-BE49-F238E27FC236}">
                <a16:creationId xmlns:a16="http://schemas.microsoft.com/office/drawing/2014/main" id="{07D73910-FB6B-46A1-9B80-1ECC78F3A4A4}"/>
              </a:ext>
            </a:extLst>
          </p:cNvPr>
          <p:cNvCxnSpPr>
            <a:cxnSpLocks/>
          </p:cNvCxnSpPr>
          <p:nvPr/>
        </p:nvCxnSpPr>
        <p:spPr>
          <a:xfrm flipV="1">
            <a:off x="1164554" y="2921308"/>
            <a:ext cx="0" cy="3355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B9ACDBD8-98E5-4430-8236-1491ECE8B963}"/>
              </a:ext>
            </a:extLst>
          </p:cNvPr>
          <p:cNvCxnSpPr>
            <a:cxnSpLocks/>
          </p:cNvCxnSpPr>
          <p:nvPr/>
        </p:nvCxnSpPr>
        <p:spPr>
          <a:xfrm flipV="1">
            <a:off x="719723" y="3256860"/>
            <a:ext cx="432155" cy="1997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06946641-21FC-4EE0-AFFD-3BF80A7272F1}"/>
              </a:ext>
            </a:extLst>
          </p:cNvPr>
          <p:cNvCxnSpPr>
            <a:cxnSpLocks/>
          </p:cNvCxnSpPr>
          <p:nvPr/>
        </p:nvCxnSpPr>
        <p:spPr>
          <a:xfrm flipH="1" flipV="1">
            <a:off x="1177229" y="3256861"/>
            <a:ext cx="341879" cy="1997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6925ABB6-5066-4318-8E21-4C3D5B46FAC4}"/>
              </a:ext>
            </a:extLst>
          </p:cNvPr>
          <p:cNvCxnSpPr>
            <a:cxnSpLocks/>
          </p:cNvCxnSpPr>
          <p:nvPr/>
        </p:nvCxnSpPr>
        <p:spPr>
          <a:xfrm flipV="1">
            <a:off x="1164554" y="2275458"/>
            <a:ext cx="0" cy="1891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BCCCB615-C14C-4D93-BEFC-67023E7D1594}"/>
              </a:ext>
            </a:extLst>
          </p:cNvPr>
          <p:cNvCxnSpPr>
            <a:cxnSpLocks/>
          </p:cNvCxnSpPr>
          <p:nvPr/>
        </p:nvCxnSpPr>
        <p:spPr>
          <a:xfrm>
            <a:off x="1177230" y="2275458"/>
            <a:ext cx="274273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Conector recto 44">
            <a:extLst>
              <a:ext uri="{FF2B5EF4-FFF2-40B4-BE49-F238E27FC236}">
                <a16:creationId xmlns:a16="http://schemas.microsoft.com/office/drawing/2014/main" id="{20A210E1-4D85-4F62-9FB2-057E90789FB8}"/>
              </a:ext>
            </a:extLst>
          </p:cNvPr>
          <p:cNvCxnSpPr>
            <a:cxnSpLocks/>
          </p:cNvCxnSpPr>
          <p:nvPr/>
        </p:nvCxnSpPr>
        <p:spPr>
          <a:xfrm flipV="1">
            <a:off x="3912939" y="2952613"/>
            <a:ext cx="0" cy="3355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Conector recto 45">
            <a:extLst>
              <a:ext uri="{FF2B5EF4-FFF2-40B4-BE49-F238E27FC236}">
                <a16:creationId xmlns:a16="http://schemas.microsoft.com/office/drawing/2014/main" id="{2C352236-C888-4785-B8B7-CBF7F96657C0}"/>
              </a:ext>
            </a:extLst>
          </p:cNvPr>
          <p:cNvCxnSpPr>
            <a:cxnSpLocks/>
          </p:cNvCxnSpPr>
          <p:nvPr/>
        </p:nvCxnSpPr>
        <p:spPr>
          <a:xfrm flipV="1">
            <a:off x="3468109" y="3288165"/>
            <a:ext cx="432155" cy="19978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Conector recto 46">
            <a:extLst>
              <a:ext uri="{FF2B5EF4-FFF2-40B4-BE49-F238E27FC236}">
                <a16:creationId xmlns:a16="http://schemas.microsoft.com/office/drawing/2014/main" id="{95E45285-65AF-45E3-B200-91F8BBDD7E72}"/>
              </a:ext>
            </a:extLst>
          </p:cNvPr>
          <p:cNvCxnSpPr>
            <a:cxnSpLocks/>
          </p:cNvCxnSpPr>
          <p:nvPr/>
        </p:nvCxnSpPr>
        <p:spPr>
          <a:xfrm flipH="1" flipV="1">
            <a:off x="3925615" y="3288166"/>
            <a:ext cx="341879" cy="19978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Conector recto 47">
            <a:extLst>
              <a:ext uri="{FF2B5EF4-FFF2-40B4-BE49-F238E27FC236}">
                <a16:creationId xmlns:a16="http://schemas.microsoft.com/office/drawing/2014/main" id="{C34A3AA4-C329-4830-94BC-6A3C3EDFBD38}"/>
              </a:ext>
            </a:extLst>
          </p:cNvPr>
          <p:cNvCxnSpPr>
            <a:cxnSpLocks/>
          </p:cNvCxnSpPr>
          <p:nvPr/>
        </p:nvCxnSpPr>
        <p:spPr>
          <a:xfrm flipV="1">
            <a:off x="3912939" y="2306763"/>
            <a:ext cx="0" cy="1891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Rectángulo 48">
            <a:extLst>
              <a:ext uri="{FF2B5EF4-FFF2-40B4-BE49-F238E27FC236}">
                <a16:creationId xmlns:a16="http://schemas.microsoft.com/office/drawing/2014/main" id="{3958E7F7-C5E5-4FC3-B708-24F48547238A}"/>
              </a:ext>
            </a:extLst>
          </p:cNvPr>
          <p:cNvSpPr/>
          <p:nvPr/>
        </p:nvSpPr>
        <p:spPr>
          <a:xfrm>
            <a:off x="3846364" y="2495899"/>
            <a:ext cx="133151" cy="45671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50" name="Rectángulo 49">
            <a:extLst>
              <a:ext uri="{FF2B5EF4-FFF2-40B4-BE49-F238E27FC236}">
                <a16:creationId xmlns:a16="http://schemas.microsoft.com/office/drawing/2014/main" id="{C1A06632-3765-40E0-BE39-70A58C161864}"/>
              </a:ext>
            </a:extLst>
          </p:cNvPr>
          <p:cNvSpPr/>
          <p:nvPr/>
        </p:nvSpPr>
        <p:spPr>
          <a:xfrm rot="3666220">
            <a:off x="3339190" y="3309007"/>
            <a:ext cx="133151" cy="45671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51" name="Rectángulo 50">
            <a:extLst>
              <a:ext uri="{FF2B5EF4-FFF2-40B4-BE49-F238E27FC236}">
                <a16:creationId xmlns:a16="http://schemas.microsoft.com/office/drawing/2014/main" id="{29EDCD1B-19E8-45CA-8DD7-3565A76F52D8}"/>
              </a:ext>
            </a:extLst>
          </p:cNvPr>
          <p:cNvSpPr/>
          <p:nvPr/>
        </p:nvSpPr>
        <p:spPr>
          <a:xfrm rot="18334922">
            <a:off x="4273964" y="3327390"/>
            <a:ext cx="133151" cy="45671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cxnSp>
        <p:nvCxnSpPr>
          <p:cNvPr id="52" name="Conector recto 51">
            <a:extLst>
              <a:ext uri="{FF2B5EF4-FFF2-40B4-BE49-F238E27FC236}">
                <a16:creationId xmlns:a16="http://schemas.microsoft.com/office/drawing/2014/main" id="{C9738181-0C21-4BF5-9E88-813326C9E7B8}"/>
              </a:ext>
            </a:extLst>
          </p:cNvPr>
          <p:cNvCxnSpPr>
            <a:cxnSpLocks/>
          </p:cNvCxnSpPr>
          <p:nvPr/>
        </p:nvCxnSpPr>
        <p:spPr>
          <a:xfrm flipV="1">
            <a:off x="586872" y="3913361"/>
            <a:ext cx="0" cy="3795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Conector recto 52">
            <a:extLst>
              <a:ext uri="{FF2B5EF4-FFF2-40B4-BE49-F238E27FC236}">
                <a16:creationId xmlns:a16="http://schemas.microsoft.com/office/drawing/2014/main" id="{19FC22A1-49FB-48F7-B4D4-6BAB6779B0B6}"/>
              </a:ext>
            </a:extLst>
          </p:cNvPr>
          <p:cNvCxnSpPr>
            <a:cxnSpLocks/>
          </p:cNvCxnSpPr>
          <p:nvPr/>
        </p:nvCxnSpPr>
        <p:spPr>
          <a:xfrm flipV="1">
            <a:off x="1612492" y="3920388"/>
            <a:ext cx="0" cy="1891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Conector recto 54">
            <a:extLst>
              <a:ext uri="{FF2B5EF4-FFF2-40B4-BE49-F238E27FC236}">
                <a16:creationId xmlns:a16="http://schemas.microsoft.com/office/drawing/2014/main" id="{2C71F828-06B7-4227-8C68-5721B37C461E}"/>
              </a:ext>
            </a:extLst>
          </p:cNvPr>
          <p:cNvCxnSpPr>
            <a:cxnSpLocks/>
          </p:cNvCxnSpPr>
          <p:nvPr/>
        </p:nvCxnSpPr>
        <p:spPr>
          <a:xfrm>
            <a:off x="586872" y="4292909"/>
            <a:ext cx="258679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Conector recto 56">
            <a:extLst>
              <a:ext uri="{FF2B5EF4-FFF2-40B4-BE49-F238E27FC236}">
                <a16:creationId xmlns:a16="http://schemas.microsoft.com/office/drawing/2014/main" id="{4F3B9215-FEFB-480F-91E4-1BE0366CAF28}"/>
              </a:ext>
            </a:extLst>
          </p:cNvPr>
          <p:cNvCxnSpPr>
            <a:cxnSpLocks/>
          </p:cNvCxnSpPr>
          <p:nvPr/>
        </p:nvCxnSpPr>
        <p:spPr>
          <a:xfrm>
            <a:off x="1597807" y="4109523"/>
            <a:ext cx="297419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Conector recto 58">
            <a:extLst>
              <a:ext uri="{FF2B5EF4-FFF2-40B4-BE49-F238E27FC236}">
                <a16:creationId xmlns:a16="http://schemas.microsoft.com/office/drawing/2014/main" id="{7C1F3EB1-2C6F-414B-B33A-96B7D44D4A75}"/>
              </a:ext>
            </a:extLst>
          </p:cNvPr>
          <p:cNvCxnSpPr>
            <a:cxnSpLocks/>
          </p:cNvCxnSpPr>
          <p:nvPr/>
        </p:nvCxnSpPr>
        <p:spPr>
          <a:xfrm flipV="1">
            <a:off x="3173667" y="3657357"/>
            <a:ext cx="2056" cy="6355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Conector recto 61">
            <a:extLst>
              <a:ext uri="{FF2B5EF4-FFF2-40B4-BE49-F238E27FC236}">
                <a16:creationId xmlns:a16="http://schemas.microsoft.com/office/drawing/2014/main" id="{30D97D76-EF87-4A70-A89E-DBB07DD13B47}"/>
              </a:ext>
            </a:extLst>
          </p:cNvPr>
          <p:cNvCxnSpPr>
            <a:cxnSpLocks/>
          </p:cNvCxnSpPr>
          <p:nvPr/>
        </p:nvCxnSpPr>
        <p:spPr>
          <a:xfrm flipV="1">
            <a:off x="4559738" y="3708036"/>
            <a:ext cx="0" cy="3795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CuadroTexto 62">
            <a:extLst>
              <a:ext uri="{FF2B5EF4-FFF2-40B4-BE49-F238E27FC236}">
                <a16:creationId xmlns:a16="http://schemas.microsoft.com/office/drawing/2014/main" id="{A68C0168-A05C-49C4-8A6B-667FBC8076B7}"/>
              </a:ext>
            </a:extLst>
          </p:cNvPr>
          <p:cNvSpPr txBox="1"/>
          <p:nvPr/>
        </p:nvSpPr>
        <p:spPr>
          <a:xfrm>
            <a:off x="558006" y="2443744"/>
            <a:ext cx="545971" cy="300082"/>
          </a:xfrm>
          <a:prstGeom prst="rect">
            <a:avLst/>
          </a:prstGeom>
          <a:noFill/>
        </p:spPr>
        <p:txBody>
          <a:bodyPr wrap="square" rtlCol="0">
            <a:spAutoFit/>
          </a:bodyPr>
          <a:lstStyle/>
          <a:p>
            <a:r>
              <a:rPr lang="es-ES" sz="1350" dirty="0"/>
              <a:t>U</a:t>
            </a:r>
            <a:r>
              <a:rPr lang="es-ES" sz="1350" baseline="-25000" dirty="0"/>
              <a:t>RN</a:t>
            </a:r>
            <a:endParaRPr lang="es-ES" sz="1350" dirty="0"/>
          </a:p>
        </p:txBody>
      </p:sp>
      <p:sp>
        <p:nvSpPr>
          <p:cNvPr id="64" name="CuadroTexto 63">
            <a:extLst>
              <a:ext uri="{FF2B5EF4-FFF2-40B4-BE49-F238E27FC236}">
                <a16:creationId xmlns:a16="http://schemas.microsoft.com/office/drawing/2014/main" id="{DD0283B6-3FB6-4F89-8C59-C0C9970EF4A5}"/>
              </a:ext>
            </a:extLst>
          </p:cNvPr>
          <p:cNvSpPr txBox="1"/>
          <p:nvPr/>
        </p:nvSpPr>
        <p:spPr>
          <a:xfrm>
            <a:off x="120230" y="3218230"/>
            <a:ext cx="545971" cy="300082"/>
          </a:xfrm>
          <a:prstGeom prst="rect">
            <a:avLst/>
          </a:prstGeom>
          <a:noFill/>
        </p:spPr>
        <p:txBody>
          <a:bodyPr wrap="square" rtlCol="0">
            <a:spAutoFit/>
          </a:bodyPr>
          <a:lstStyle/>
          <a:p>
            <a:r>
              <a:rPr lang="es-ES" sz="1350" dirty="0"/>
              <a:t>U</a:t>
            </a:r>
            <a:r>
              <a:rPr lang="es-ES" sz="1350" baseline="-25000" dirty="0"/>
              <a:t>TN</a:t>
            </a:r>
            <a:endParaRPr lang="es-ES" sz="1350" dirty="0"/>
          </a:p>
        </p:txBody>
      </p:sp>
      <p:sp>
        <p:nvSpPr>
          <p:cNvPr id="65" name="CuadroTexto 64">
            <a:extLst>
              <a:ext uri="{FF2B5EF4-FFF2-40B4-BE49-F238E27FC236}">
                <a16:creationId xmlns:a16="http://schemas.microsoft.com/office/drawing/2014/main" id="{29EF521C-2B99-441D-972E-8B3467EB7689}"/>
              </a:ext>
            </a:extLst>
          </p:cNvPr>
          <p:cNvSpPr txBox="1"/>
          <p:nvPr/>
        </p:nvSpPr>
        <p:spPr>
          <a:xfrm>
            <a:off x="1662908" y="3237400"/>
            <a:ext cx="545971" cy="300082"/>
          </a:xfrm>
          <a:prstGeom prst="rect">
            <a:avLst/>
          </a:prstGeom>
          <a:noFill/>
        </p:spPr>
        <p:txBody>
          <a:bodyPr wrap="square" rtlCol="0">
            <a:spAutoFit/>
          </a:bodyPr>
          <a:lstStyle/>
          <a:p>
            <a:r>
              <a:rPr lang="es-ES" sz="1350" dirty="0"/>
              <a:t>U</a:t>
            </a:r>
            <a:r>
              <a:rPr lang="es-ES" sz="1350" baseline="-25000" dirty="0"/>
              <a:t>SN</a:t>
            </a:r>
            <a:endParaRPr lang="es-ES" sz="1350" dirty="0"/>
          </a:p>
        </p:txBody>
      </p:sp>
      <p:sp>
        <p:nvSpPr>
          <p:cNvPr id="66" name="Elipse 65">
            <a:extLst>
              <a:ext uri="{FF2B5EF4-FFF2-40B4-BE49-F238E27FC236}">
                <a16:creationId xmlns:a16="http://schemas.microsoft.com/office/drawing/2014/main" id="{E6B97BA5-0EAA-4907-8CD7-124F301D4431}"/>
              </a:ext>
            </a:extLst>
          </p:cNvPr>
          <p:cNvSpPr/>
          <p:nvPr/>
        </p:nvSpPr>
        <p:spPr>
          <a:xfrm>
            <a:off x="1130804" y="2231806"/>
            <a:ext cx="67500" cy="66455"/>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67" name="Elipse 66">
            <a:extLst>
              <a:ext uri="{FF2B5EF4-FFF2-40B4-BE49-F238E27FC236}">
                <a16:creationId xmlns:a16="http://schemas.microsoft.com/office/drawing/2014/main" id="{EE2DAC5D-4BEC-4025-A8A3-C62709B80FAA}"/>
              </a:ext>
            </a:extLst>
          </p:cNvPr>
          <p:cNvSpPr/>
          <p:nvPr/>
        </p:nvSpPr>
        <p:spPr>
          <a:xfrm>
            <a:off x="3886211" y="2246059"/>
            <a:ext cx="67500" cy="66455"/>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68" name="Elipse 67">
            <a:extLst>
              <a:ext uri="{FF2B5EF4-FFF2-40B4-BE49-F238E27FC236}">
                <a16:creationId xmlns:a16="http://schemas.microsoft.com/office/drawing/2014/main" id="{5D9EC913-EFA8-4CBE-92FA-A71EBC5C86F9}"/>
              </a:ext>
            </a:extLst>
          </p:cNvPr>
          <p:cNvSpPr/>
          <p:nvPr/>
        </p:nvSpPr>
        <p:spPr>
          <a:xfrm>
            <a:off x="3879189" y="3245936"/>
            <a:ext cx="67500" cy="66455"/>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69" name="Elipse 68">
            <a:extLst>
              <a:ext uri="{FF2B5EF4-FFF2-40B4-BE49-F238E27FC236}">
                <a16:creationId xmlns:a16="http://schemas.microsoft.com/office/drawing/2014/main" id="{747F6CFC-2215-48D6-B6F0-70BA0F9A26BA}"/>
              </a:ext>
            </a:extLst>
          </p:cNvPr>
          <p:cNvSpPr/>
          <p:nvPr/>
        </p:nvSpPr>
        <p:spPr>
          <a:xfrm>
            <a:off x="1130803" y="3212708"/>
            <a:ext cx="67500" cy="66455"/>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70" name="Elipse 69">
            <a:extLst>
              <a:ext uri="{FF2B5EF4-FFF2-40B4-BE49-F238E27FC236}">
                <a16:creationId xmlns:a16="http://schemas.microsoft.com/office/drawing/2014/main" id="{B773DB03-CAFF-465E-99E3-D0FC4767218D}"/>
              </a:ext>
            </a:extLst>
          </p:cNvPr>
          <p:cNvSpPr/>
          <p:nvPr/>
        </p:nvSpPr>
        <p:spPr>
          <a:xfrm>
            <a:off x="551066" y="4245526"/>
            <a:ext cx="67500" cy="66455"/>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71" name="Elipse 70">
            <a:extLst>
              <a:ext uri="{FF2B5EF4-FFF2-40B4-BE49-F238E27FC236}">
                <a16:creationId xmlns:a16="http://schemas.microsoft.com/office/drawing/2014/main" id="{3547A85E-A62E-4135-95C8-B05CD637FF08}"/>
              </a:ext>
            </a:extLst>
          </p:cNvPr>
          <p:cNvSpPr/>
          <p:nvPr/>
        </p:nvSpPr>
        <p:spPr>
          <a:xfrm>
            <a:off x="1571720" y="4069907"/>
            <a:ext cx="67500" cy="66455"/>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72" name="Elipse 71">
            <a:extLst>
              <a:ext uri="{FF2B5EF4-FFF2-40B4-BE49-F238E27FC236}">
                <a16:creationId xmlns:a16="http://schemas.microsoft.com/office/drawing/2014/main" id="{1A7ECD95-EC60-48BF-A71B-A6F1B90489C7}"/>
              </a:ext>
            </a:extLst>
          </p:cNvPr>
          <p:cNvSpPr/>
          <p:nvPr/>
        </p:nvSpPr>
        <p:spPr>
          <a:xfrm>
            <a:off x="3139917" y="4245526"/>
            <a:ext cx="67500" cy="66455"/>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73" name="Elipse 72">
            <a:extLst>
              <a:ext uri="{FF2B5EF4-FFF2-40B4-BE49-F238E27FC236}">
                <a16:creationId xmlns:a16="http://schemas.microsoft.com/office/drawing/2014/main" id="{4A67F2F9-3A55-454B-812E-312DEE49AC1F}"/>
              </a:ext>
            </a:extLst>
          </p:cNvPr>
          <p:cNvSpPr/>
          <p:nvPr/>
        </p:nvSpPr>
        <p:spPr>
          <a:xfrm>
            <a:off x="4524335" y="4054357"/>
            <a:ext cx="67500" cy="66455"/>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74" name="CuadroTexto 73">
            <a:extLst>
              <a:ext uri="{FF2B5EF4-FFF2-40B4-BE49-F238E27FC236}">
                <a16:creationId xmlns:a16="http://schemas.microsoft.com/office/drawing/2014/main" id="{EDB87FE6-9AC6-45C8-9857-738B0A89CD1F}"/>
              </a:ext>
            </a:extLst>
          </p:cNvPr>
          <p:cNvSpPr txBox="1"/>
          <p:nvPr/>
        </p:nvSpPr>
        <p:spPr>
          <a:xfrm>
            <a:off x="907510" y="2032358"/>
            <a:ext cx="314325" cy="300082"/>
          </a:xfrm>
          <a:prstGeom prst="rect">
            <a:avLst/>
          </a:prstGeom>
          <a:noFill/>
        </p:spPr>
        <p:txBody>
          <a:bodyPr wrap="square" rtlCol="0">
            <a:spAutoFit/>
          </a:bodyPr>
          <a:lstStyle/>
          <a:p>
            <a:r>
              <a:rPr lang="es-ES" sz="1350" dirty="0"/>
              <a:t>R</a:t>
            </a:r>
          </a:p>
        </p:txBody>
      </p:sp>
      <p:sp>
        <p:nvSpPr>
          <p:cNvPr id="77" name="CuadroTexto 76">
            <a:extLst>
              <a:ext uri="{FF2B5EF4-FFF2-40B4-BE49-F238E27FC236}">
                <a16:creationId xmlns:a16="http://schemas.microsoft.com/office/drawing/2014/main" id="{C93BE9AF-13E6-4660-B8EF-07F67394E55A}"/>
              </a:ext>
            </a:extLst>
          </p:cNvPr>
          <p:cNvSpPr txBox="1"/>
          <p:nvPr/>
        </p:nvSpPr>
        <p:spPr>
          <a:xfrm>
            <a:off x="304241" y="4054356"/>
            <a:ext cx="314325" cy="300082"/>
          </a:xfrm>
          <a:prstGeom prst="rect">
            <a:avLst/>
          </a:prstGeom>
          <a:noFill/>
        </p:spPr>
        <p:txBody>
          <a:bodyPr wrap="square" rtlCol="0">
            <a:spAutoFit/>
          </a:bodyPr>
          <a:lstStyle/>
          <a:p>
            <a:r>
              <a:rPr lang="es-ES" sz="1350" dirty="0"/>
              <a:t>T</a:t>
            </a:r>
          </a:p>
        </p:txBody>
      </p:sp>
      <p:sp>
        <p:nvSpPr>
          <p:cNvPr id="79" name="CuadroTexto 78">
            <a:extLst>
              <a:ext uri="{FF2B5EF4-FFF2-40B4-BE49-F238E27FC236}">
                <a16:creationId xmlns:a16="http://schemas.microsoft.com/office/drawing/2014/main" id="{69B4643D-7591-4AC5-9E48-7B0769DEE044}"/>
              </a:ext>
            </a:extLst>
          </p:cNvPr>
          <p:cNvSpPr txBox="1"/>
          <p:nvPr/>
        </p:nvSpPr>
        <p:spPr>
          <a:xfrm>
            <a:off x="1314460" y="3924217"/>
            <a:ext cx="314325" cy="300082"/>
          </a:xfrm>
          <a:prstGeom prst="rect">
            <a:avLst/>
          </a:prstGeom>
          <a:noFill/>
        </p:spPr>
        <p:txBody>
          <a:bodyPr wrap="square" rtlCol="0">
            <a:spAutoFit/>
          </a:bodyPr>
          <a:lstStyle/>
          <a:p>
            <a:r>
              <a:rPr lang="es-ES" sz="1350" dirty="0"/>
              <a:t>S</a:t>
            </a:r>
          </a:p>
        </p:txBody>
      </p:sp>
      <p:sp>
        <p:nvSpPr>
          <p:cNvPr id="80" name="CuadroTexto 79">
            <a:extLst>
              <a:ext uri="{FF2B5EF4-FFF2-40B4-BE49-F238E27FC236}">
                <a16:creationId xmlns:a16="http://schemas.microsoft.com/office/drawing/2014/main" id="{F26A8DEB-7AE0-47B6-9A12-7E33CE699475}"/>
              </a:ext>
            </a:extLst>
          </p:cNvPr>
          <p:cNvSpPr txBox="1"/>
          <p:nvPr/>
        </p:nvSpPr>
        <p:spPr>
          <a:xfrm>
            <a:off x="3900263" y="2039981"/>
            <a:ext cx="314325" cy="507831"/>
          </a:xfrm>
          <a:prstGeom prst="rect">
            <a:avLst/>
          </a:prstGeom>
          <a:noFill/>
        </p:spPr>
        <p:txBody>
          <a:bodyPr wrap="square" rtlCol="0">
            <a:spAutoFit/>
          </a:bodyPr>
          <a:lstStyle/>
          <a:p>
            <a:r>
              <a:rPr lang="es-ES" sz="1350" dirty="0"/>
              <a:t>R’</a:t>
            </a:r>
          </a:p>
        </p:txBody>
      </p:sp>
      <p:sp>
        <p:nvSpPr>
          <p:cNvPr id="81" name="CuadroTexto 80">
            <a:extLst>
              <a:ext uri="{FF2B5EF4-FFF2-40B4-BE49-F238E27FC236}">
                <a16:creationId xmlns:a16="http://schemas.microsoft.com/office/drawing/2014/main" id="{3845DF62-A524-45B4-9A68-DFE7BA90C941}"/>
              </a:ext>
            </a:extLst>
          </p:cNvPr>
          <p:cNvSpPr txBox="1"/>
          <p:nvPr/>
        </p:nvSpPr>
        <p:spPr>
          <a:xfrm>
            <a:off x="3179100" y="4245526"/>
            <a:ext cx="314325" cy="507831"/>
          </a:xfrm>
          <a:prstGeom prst="rect">
            <a:avLst/>
          </a:prstGeom>
          <a:noFill/>
        </p:spPr>
        <p:txBody>
          <a:bodyPr wrap="square" rtlCol="0">
            <a:spAutoFit/>
          </a:bodyPr>
          <a:lstStyle/>
          <a:p>
            <a:r>
              <a:rPr lang="es-ES" sz="1350" dirty="0"/>
              <a:t>T’</a:t>
            </a:r>
          </a:p>
        </p:txBody>
      </p:sp>
      <p:sp>
        <p:nvSpPr>
          <p:cNvPr id="82" name="CuadroTexto 81">
            <a:extLst>
              <a:ext uri="{FF2B5EF4-FFF2-40B4-BE49-F238E27FC236}">
                <a16:creationId xmlns:a16="http://schemas.microsoft.com/office/drawing/2014/main" id="{0128B5F4-ECD8-4950-8976-6990104E7CE2}"/>
              </a:ext>
            </a:extLst>
          </p:cNvPr>
          <p:cNvSpPr txBox="1"/>
          <p:nvPr/>
        </p:nvSpPr>
        <p:spPr>
          <a:xfrm>
            <a:off x="4227711" y="3826135"/>
            <a:ext cx="314325" cy="507831"/>
          </a:xfrm>
          <a:prstGeom prst="rect">
            <a:avLst/>
          </a:prstGeom>
          <a:noFill/>
        </p:spPr>
        <p:txBody>
          <a:bodyPr wrap="square" rtlCol="0">
            <a:spAutoFit/>
          </a:bodyPr>
          <a:lstStyle/>
          <a:p>
            <a:r>
              <a:rPr lang="es-ES" sz="1350" dirty="0"/>
              <a:t>S’</a:t>
            </a:r>
          </a:p>
        </p:txBody>
      </p:sp>
      <p:sp>
        <p:nvSpPr>
          <p:cNvPr id="83" name="CuadroTexto 82">
            <a:extLst>
              <a:ext uri="{FF2B5EF4-FFF2-40B4-BE49-F238E27FC236}">
                <a16:creationId xmlns:a16="http://schemas.microsoft.com/office/drawing/2014/main" id="{B678694B-4C35-4BA4-8A5A-C0724852FEE0}"/>
              </a:ext>
            </a:extLst>
          </p:cNvPr>
          <p:cNvSpPr txBox="1"/>
          <p:nvPr/>
        </p:nvSpPr>
        <p:spPr>
          <a:xfrm>
            <a:off x="3179100" y="3240073"/>
            <a:ext cx="578641" cy="300082"/>
          </a:xfrm>
          <a:prstGeom prst="rect">
            <a:avLst/>
          </a:prstGeom>
          <a:noFill/>
        </p:spPr>
        <p:txBody>
          <a:bodyPr wrap="square" rtlCol="0">
            <a:spAutoFit/>
          </a:bodyPr>
          <a:lstStyle/>
          <a:p>
            <a:r>
              <a:rPr lang="es-ES" sz="1350" dirty="0"/>
              <a:t>Z</a:t>
            </a:r>
            <a:r>
              <a:rPr lang="es-ES" sz="1350" baseline="-25000" dirty="0"/>
              <a:t>T</a:t>
            </a:r>
            <a:endParaRPr lang="es-ES" sz="1350" dirty="0"/>
          </a:p>
        </p:txBody>
      </p:sp>
      <p:sp>
        <p:nvSpPr>
          <p:cNvPr id="84" name="CuadroTexto 83">
            <a:extLst>
              <a:ext uri="{FF2B5EF4-FFF2-40B4-BE49-F238E27FC236}">
                <a16:creationId xmlns:a16="http://schemas.microsoft.com/office/drawing/2014/main" id="{AC8633F6-114D-401B-BE24-511E53719AA6}"/>
              </a:ext>
            </a:extLst>
          </p:cNvPr>
          <p:cNvSpPr txBox="1"/>
          <p:nvPr/>
        </p:nvSpPr>
        <p:spPr>
          <a:xfrm>
            <a:off x="4013194" y="2587399"/>
            <a:ext cx="578641" cy="300082"/>
          </a:xfrm>
          <a:prstGeom prst="rect">
            <a:avLst/>
          </a:prstGeom>
          <a:noFill/>
        </p:spPr>
        <p:txBody>
          <a:bodyPr wrap="square" rtlCol="0">
            <a:spAutoFit/>
          </a:bodyPr>
          <a:lstStyle/>
          <a:p>
            <a:r>
              <a:rPr lang="es-ES" sz="1350" dirty="0"/>
              <a:t>Z</a:t>
            </a:r>
            <a:r>
              <a:rPr lang="es-ES" sz="1350" baseline="-25000" dirty="0"/>
              <a:t>R</a:t>
            </a:r>
            <a:endParaRPr lang="es-ES" sz="1350" dirty="0"/>
          </a:p>
        </p:txBody>
      </p:sp>
      <p:sp>
        <p:nvSpPr>
          <p:cNvPr id="85" name="CuadroTexto 84">
            <a:extLst>
              <a:ext uri="{FF2B5EF4-FFF2-40B4-BE49-F238E27FC236}">
                <a16:creationId xmlns:a16="http://schemas.microsoft.com/office/drawing/2014/main" id="{9D79F381-DCE4-43AE-B7C3-8338673F5AC1}"/>
              </a:ext>
            </a:extLst>
          </p:cNvPr>
          <p:cNvSpPr txBox="1"/>
          <p:nvPr/>
        </p:nvSpPr>
        <p:spPr>
          <a:xfrm>
            <a:off x="4324206" y="3223840"/>
            <a:ext cx="578641" cy="300082"/>
          </a:xfrm>
          <a:prstGeom prst="rect">
            <a:avLst/>
          </a:prstGeom>
          <a:noFill/>
        </p:spPr>
        <p:txBody>
          <a:bodyPr wrap="square" rtlCol="0">
            <a:spAutoFit/>
          </a:bodyPr>
          <a:lstStyle/>
          <a:p>
            <a:r>
              <a:rPr lang="es-ES" sz="1350" dirty="0"/>
              <a:t>Z</a:t>
            </a:r>
            <a:r>
              <a:rPr lang="es-ES" sz="1350" baseline="-25000" dirty="0"/>
              <a:t>S</a:t>
            </a:r>
            <a:endParaRPr lang="es-ES" sz="1350" dirty="0"/>
          </a:p>
        </p:txBody>
      </p:sp>
      <p:sp>
        <p:nvSpPr>
          <p:cNvPr id="86" name="Arco 85">
            <a:extLst>
              <a:ext uri="{FF2B5EF4-FFF2-40B4-BE49-F238E27FC236}">
                <a16:creationId xmlns:a16="http://schemas.microsoft.com/office/drawing/2014/main" id="{30D56DBF-6A69-4EF6-B6A8-156074E8E4A9}"/>
              </a:ext>
            </a:extLst>
          </p:cNvPr>
          <p:cNvSpPr/>
          <p:nvPr/>
        </p:nvSpPr>
        <p:spPr>
          <a:xfrm>
            <a:off x="512581" y="2349920"/>
            <a:ext cx="1759316" cy="329399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350"/>
          </a:p>
        </p:txBody>
      </p:sp>
      <p:sp>
        <p:nvSpPr>
          <p:cNvPr id="87" name="CuadroTexto 86">
            <a:extLst>
              <a:ext uri="{FF2B5EF4-FFF2-40B4-BE49-F238E27FC236}">
                <a16:creationId xmlns:a16="http://schemas.microsoft.com/office/drawing/2014/main" id="{13AC3E37-5D7D-40AC-B14D-3B040445F4BC}"/>
              </a:ext>
            </a:extLst>
          </p:cNvPr>
          <p:cNvSpPr txBox="1"/>
          <p:nvPr/>
        </p:nvSpPr>
        <p:spPr>
          <a:xfrm>
            <a:off x="2046870" y="2782809"/>
            <a:ext cx="450053" cy="507831"/>
          </a:xfrm>
          <a:prstGeom prst="rect">
            <a:avLst/>
          </a:prstGeom>
          <a:noFill/>
        </p:spPr>
        <p:txBody>
          <a:bodyPr wrap="square" rtlCol="0">
            <a:spAutoFit/>
          </a:bodyPr>
          <a:lstStyle/>
          <a:p>
            <a:r>
              <a:rPr lang="es-ES" sz="1350" dirty="0"/>
              <a:t>U</a:t>
            </a:r>
            <a:r>
              <a:rPr lang="es-ES" sz="1350" baseline="-25000" dirty="0"/>
              <a:t>RS</a:t>
            </a:r>
            <a:endParaRPr lang="es-ES" sz="1350" dirty="0"/>
          </a:p>
        </p:txBody>
      </p:sp>
      <p:sp>
        <p:nvSpPr>
          <p:cNvPr id="88" name="CuadroTexto 87">
            <a:extLst>
              <a:ext uri="{FF2B5EF4-FFF2-40B4-BE49-F238E27FC236}">
                <a16:creationId xmlns:a16="http://schemas.microsoft.com/office/drawing/2014/main" id="{FA5A58AA-5871-4127-B396-232E8F50E5F6}"/>
              </a:ext>
            </a:extLst>
          </p:cNvPr>
          <p:cNvSpPr txBox="1"/>
          <p:nvPr/>
        </p:nvSpPr>
        <p:spPr>
          <a:xfrm>
            <a:off x="6215063" y="2039981"/>
            <a:ext cx="628066" cy="300082"/>
          </a:xfrm>
          <a:prstGeom prst="rect">
            <a:avLst/>
          </a:prstGeom>
          <a:noFill/>
        </p:spPr>
        <p:txBody>
          <a:bodyPr wrap="square" rtlCol="0">
            <a:spAutoFit/>
          </a:bodyPr>
          <a:lstStyle/>
          <a:p>
            <a:r>
              <a:rPr lang="es-ES" sz="1350" dirty="0"/>
              <a:t>U</a:t>
            </a:r>
            <a:r>
              <a:rPr lang="es-ES" sz="1350" baseline="-25000" dirty="0"/>
              <a:t>F</a:t>
            </a:r>
            <a:endParaRPr lang="es-ES" sz="1350" dirty="0"/>
          </a:p>
        </p:txBody>
      </p:sp>
      <p:cxnSp>
        <p:nvCxnSpPr>
          <p:cNvPr id="90" name="Conector recto de flecha 89">
            <a:extLst>
              <a:ext uri="{FF2B5EF4-FFF2-40B4-BE49-F238E27FC236}">
                <a16:creationId xmlns:a16="http://schemas.microsoft.com/office/drawing/2014/main" id="{40CF9C31-FCB6-4A97-BA5B-029944837B30}"/>
              </a:ext>
            </a:extLst>
          </p:cNvPr>
          <p:cNvCxnSpPr>
            <a:cxnSpLocks/>
          </p:cNvCxnSpPr>
          <p:nvPr/>
        </p:nvCxnSpPr>
        <p:spPr>
          <a:xfrm>
            <a:off x="6529096" y="2178481"/>
            <a:ext cx="66466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3" name="CuadroTexto 92">
            <a:extLst>
              <a:ext uri="{FF2B5EF4-FFF2-40B4-BE49-F238E27FC236}">
                <a16:creationId xmlns:a16="http://schemas.microsoft.com/office/drawing/2014/main" id="{94CE3A62-2C80-4A1B-9A2C-5F5F663FB59A}"/>
              </a:ext>
            </a:extLst>
          </p:cNvPr>
          <p:cNvSpPr txBox="1"/>
          <p:nvPr/>
        </p:nvSpPr>
        <p:spPr>
          <a:xfrm>
            <a:off x="7180708" y="2036935"/>
            <a:ext cx="1227484" cy="507831"/>
          </a:xfrm>
          <a:prstGeom prst="rect">
            <a:avLst/>
          </a:prstGeom>
          <a:noFill/>
        </p:spPr>
        <p:txBody>
          <a:bodyPr wrap="square" rtlCol="0">
            <a:spAutoFit/>
          </a:bodyPr>
          <a:lstStyle/>
          <a:p>
            <a:r>
              <a:rPr lang="es-ES" sz="1350" dirty="0"/>
              <a:t>U</a:t>
            </a:r>
            <a:r>
              <a:rPr lang="es-ES" sz="1350" baseline="-25000" dirty="0"/>
              <a:t>RN </a:t>
            </a:r>
            <a:r>
              <a:rPr lang="es-ES" sz="1350" dirty="0"/>
              <a:t>, U</a:t>
            </a:r>
            <a:r>
              <a:rPr lang="es-ES" sz="1350" baseline="-25000" dirty="0"/>
              <a:t>SN</a:t>
            </a:r>
            <a:r>
              <a:rPr lang="es-ES" sz="1350" dirty="0"/>
              <a:t> , U</a:t>
            </a:r>
            <a:r>
              <a:rPr lang="es-ES" sz="1350" baseline="-25000" dirty="0"/>
              <a:t>TN</a:t>
            </a:r>
            <a:endParaRPr lang="es-ES" sz="1350" dirty="0"/>
          </a:p>
        </p:txBody>
      </p:sp>
      <p:sp>
        <p:nvSpPr>
          <p:cNvPr id="94" name="CuadroTexto 93">
            <a:extLst>
              <a:ext uri="{FF2B5EF4-FFF2-40B4-BE49-F238E27FC236}">
                <a16:creationId xmlns:a16="http://schemas.microsoft.com/office/drawing/2014/main" id="{64403E71-81C2-4CEA-9F80-44A684CFEAF0}"/>
              </a:ext>
            </a:extLst>
          </p:cNvPr>
          <p:cNvSpPr txBox="1"/>
          <p:nvPr/>
        </p:nvSpPr>
        <p:spPr>
          <a:xfrm>
            <a:off x="6215063" y="1697056"/>
            <a:ext cx="628066" cy="300082"/>
          </a:xfrm>
          <a:prstGeom prst="rect">
            <a:avLst/>
          </a:prstGeom>
          <a:noFill/>
        </p:spPr>
        <p:txBody>
          <a:bodyPr wrap="square" rtlCol="0">
            <a:spAutoFit/>
          </a:bodyPr>
          <a:lstStyle/>
          <a:p>
            <a:r>
              <a:rPr lang="es-ES" sz="1350" dirty="0"/>
              <a:t>U</a:t>
            </a:r>
            <a:r>
              <a:rPr lang="es-ES" sz="1350" baseline="-25000" dirty="0"/>
              <a:t>L</a:t>
            </a:r>
            <a:endParaRPr lang="es-ES" sz="1350" dirty="0"/>
          </a:p>
        </p:txBody>
      </p:sp>
      <p:cxnSp>
        <p:nvCxnSpPr>
          <p:cNvPr id="95" name="Conector recto de flecha 94">
            <a:extLst>
              <a:ext uri="{FF2B5EF4-FFF2-40B4-BE49-F238E27FC236}">
                <a16:creationId xmlns:a16="http://schemas.microsoft.com/office/drawing/2014/main" id="{E09DD81A-0844-4548-9B9E-8B3BC9566078}"/>
              </a:ext>
            </a:extLst>
          </p:cNvPr>
          <p:cNvCxnSpPr>
            <a:cxnSpLocks/>
          </p:cNvCxnSpPr>
          <p:nvPr/>
        </p:nvCxnSpPr>
        <p:spPr>
          <a:xfrm>
            <a:off x="6529096" y="1835555"/>
            <a:ext cx="66466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6" name="CuadroTexto 95">
            <a:extLst>
              <a:ext uri="{FF2B5EF4-FFF2-40B4-BE49-F238E27FC236}">
                <a16:creationId xmlns:a16="http://schemas.microsoft.com/office/drawing/2014/main" id="{37E631EA-1B61-45A8-A62A-9C79465CD0D6}"/>
              </a:ext>
            </a:extLst>
          </p:cNvPr>
          <p:cNvSpPr txBox="1"/>
          <p:nvPr/>
        </p:nvSpPr>
        <p:spPr>
          <a:xfrm>
            <a:off x="7180708" y="1694009"/>
            <a:ext cx="1227484" cy="507831"/>
          </a:xfrm>
          <a:prstGeom prst="rect">
            <a:avLst/>
          </a:prstGeom>
          <a:noFill/>
        </p:spPr>
        <p:txBody>
          <a:bodyPr wrap="square" rtlCol="0">
            <a:spAutoFit/>
          </a:bodyPr>
          <a:lstStyle/>
          <a:p>
            <a:r>
              <a:rPr lang="es-ES" sz="1350" dirty="0"/>
              <a:t>U</a:t>
            </a:r>
            <a:r>
              <a:rPr lang="es-ES" sz="1350" baseline="-25000" dirty="0"/>
              <a:t>RS </a:t>
            </a:r>
            <a:r>
              <a:rPr lang="es-ES" sz="1350" dirty="0"/>
              <a:t>, U</a:t>
            </a:r>
            <a:r>
              <a:rPr lang="es-ES" sz="1350" baseline="-25000" dirty="0"/>
              <a:t>ST</a:t>
            </a:r>
            <a:r>
              <a:rPr lang="es-ES" sz="1350" dirty="0"/>
              <a:t> , U</a:t>
            </a:r>
            <a:r>
              <a:rPr lang="es-ES" sz="1350" baseline="-25000" dirty="0"/>
              <a:t>TR</a:t>
            </a:r>
            <a:endParaRPr lang="es-ES" sz="1350" dirty="0"/>
          </a:p>
        </p:txBody>
      </p:sp>
      <p:cxnSp>
        <p:nvCxnSpPr>
          <p:cNvPr id="98" name="Conector recto de flecha 97">
            <a:extLst>
              <a:ext uri="{FF2B5EF4-FFF2-40B4-BE49-F238E27FC236}">
                <a16:creationId xmlns:a16="http://schemas.microsoft.com/office/drawing/2014/main" id="{FFBC52E1-F0B4-4CEE-B790-4A0E4C4AC8F7}"/>
              </a:ext>
            </a:extLst>
          </p:cNvPr>
          <p:cNvCxnSpPr>
            <a:cxnSpLocks/>
          </p:cNvCxnSpPr>
          <p:nvPr/>
        </p:nvCxnSpPr>
        <p:spPr>
          <a:xfrm>
            <a:off x="2411197" y="2178481"/>
            <a:ext cx="31403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Conector recto de flecha 99">
            <a:extLst>
              <a:ext uri="{FF2B5EF4-FFF2-40B4-BE49-F238E27FC236}">
                <a16:creationId xmlns:a16="http://schemas.microsoft.com/office/drawing/2014/main" id="{CF3C01A4-DB1D-45B0-8F3A-3A0B987769DA}"/>
              </a:ext>
            </a:extLst>
          </p:cNvPr>
          <p:cNvCxnSpPr>
            <a:cxnSpLocks/>
          </p:cNvCxnSpPr>
          <p:nvPr/>
        </p:nvCxnSpPr>
        <p:spPr>
          <a:xfrm>
            <a:off x="1732837" y="3948032"/>
            <a:ext cx="31403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Conector recto de flecha 100">
            <a:extLst>
              <a:ext uri="{FF2B5EF4-FFF2-40B4-BE49-F238E27FC236}">
                <a16:creationId xmlns:a16="http://schemas.microsoft.com/office/drawing/2014/main" id="{1AD5E236-992E-4DED-BDD6-78E9EC87B888}"/>
              </a:ext>
            </a:extLst>
          </p:cNvPr>
          <p:cNvCxnSpPr>
            <a:cxnSpLocks/>
          </p:cNvCxnSpPr>
          <p:nvPr/>
        </p:nvCxnSpPr>
        <p:spPr>
          <a:xfrm>
            <a:off x="850521" y="4428762"/>
            <a:ext cx="31403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3" name="CuadroTexto 102">
            <a:extLst>
              <a:ext uri="{FF2B5EF4-FFF2-40B4-BE49-F238E27FC236}">
                <a16:creationId xmlns:a16="http://schemas.microsoft.com/office/drawing/2014/main" id="{21654F2C-B0FB-44C9-A360-8B83568C4627}"/>
              </a:ext>
            </a:extLst>
          </p:cNvPr>
          <p:cNvSpPr txBox="1"/>
          <p:nvPr/>
        </p:nvSpPr>
        <p:spPr>
          <a:xfrm>
            <a:off x="713028" y="2982077"/>
            <a:ext cx="314325" cy="300082"/>
          </a:xfrm>
          <a:prstGeom prst="rect">
            <a:avLst/>
          </a:prstGeom>
          <a:noFill/>
        </p:spPr>
        <p:txBody>
          <a:bodyPr wrap="square" rtlCol="0">
            <a:spAutoFit/>
          </a:bodyPr>
          <a:lstStyle/>
          <a:p>
            <a:r>
              <a:rPr lang="es-ES" sz="1350" dirty="0"/>
              <a:t>N</a:t>
            </a:r>
          </a:p>
        </p:txBody>
      </p:sp>
      <p:sp>
        <p:nvSpPr>
          <p:cNvPr id="104" name="CuadroTexto 103">
            <a:extLst>
              <a:ext uri="{FF2B5EF4-FFF2-40B4-BE49-F238E27FC236}">
                <a16:creationId xmlns:a16="http://schemas.microsoft.com/office/drawing/2014/main" id="{3146AE62-3FCF-462B-964C-300E3BA9B11B}"/>
              </a:ext>
            </a:extLst>
          </p:cNvPr>
          <p:cNvSpPr txBox="1"/>
          <p:nvPr/>
        </p:nvSpPr>
        <p:spPr>
          <a:xfrm>
            <a:off x="3922978" y="2989728"/>
            <a:ext cx="314325" cy="507831"/>
          </a:xfrm>
          <a:prstGeom prst="rect">
            <a:avLst/>
          </a:prstGeom>
          <a:noFill/>
        </p:spPr>
        <p:txBody>
          <a:bodyPr wrap="square" rtlCol="0">
            <a:spAutoFit/>
          </a:bodyPr>
          <a:lstStyle/>
          <a:p>
            <a:r>
              <a:rPr lang="es-ES" sz="1350" dirty="0"/>
              <a:t>N’</a:t>
            </a:r>
          </a:p>
        </p:txBody>
      </p:sp>
      <p:cxnSp>
        <p:nvCxnSpPr>
          <p:cNvPr id="105" name="Conector recto de flecha 104">
            <a:extLst>
              <a:ext uri="{FF2B5EF4-FFF2-40B4-BE49-F238E27FC236}">
                <a16:creationId xmlns:a16="http://schemas.microsoft.com/office/drawing/2014/main" id="{4D5BE7D5-D67C-4F4C-82A2-4348456C5290}"/>
              </a:ext>
            </a:extLst>
          </p:cNvPr>
          <p:cNvCxnSpPr>
            <a:cxnSpLocks/>
          </p:cNvCxnSpPr>
          <p:nvPr/>
        </p:nvCxnSpPr>
        <p:spPr>
          <a:xfrm>
            <a:off x="3697757" y="2539025"/>
            <a:ext cx="0" cy="318572"/>
          </a:xfrm>
          <a:prstGeom prst="straightConnector1">
            <a:avLst/>
          </a:prstGeom>
          <a:ln w="28575">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Conector recto de flecha 106">
            <a:extLst>
              <a:ext uri="{FF2B5EF4-FFF2-40B4-BE49-F238E27FC236}">
                <a16:creationId xmlns:a16="http://schemas.microsoft.com/office/drawing/2014/main" id="{ED00B4F7-0F07-4347-8A7A-51DC16DC6BBB}"/>
              </a:ext>
            </a:extLst>
          </p:cNvPr>
          <p:cNvCxnSpPr>
            <a:cxnSpLocks/>
          </p:cNvCxnSpPr>
          <p:nvPr/>
        </p:nvCxnSpPr>
        <p:spPr>
          <a:xfrm flipV="1">
            <a:off x="3372060" y="3608215"/>
            <a:ext cx="248011" cy="140694"/>
          </a:xfrm>
          <a:prstGeom prst="straightConnector1">
            <a:avLst/>
          </a:prstGeom>
          <a:ln w="28575">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Conector recto de flecha 110">
            <a:extLst>
              <a:ext uri="{FF2B5EF4-FFF2-40B4-BE49-F238E27FC236}">
                <a16:creationId xmlns:a16="http://schemas.microsoft.com/office/drawing/2014/main" id="{2F9DB817-3F94-41AF-831F-A0FB2509A33F}"/>
              </a:ext>
            </a:extLst>
          </p:cNvPr>
          <p:cNvCxnSpPr>
            <a:cxnSpLocks/>
          </p:cNvCxnSpPr>
          <p:nvPr/>
        </p:nvCxnSpPr>
        <p:spPr>
          <a:xfrm flipH="1" flipV="1">
            <a:off x="4083923" y="3598499"/>
            <a:ext cx="238046" cy="151970"/>
          </a:xfrm>
          <a:prstGeom prst="straightConnector1">
            <a:avLst/>
          </a:prstGeom>
          <a:ln w="28575">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4" name="CuadroTexto 113">
            <a:extLst>
              <a:ext uri="{FF2B5EF4-FFF2-40B4-BE49-F238E27FC236}">
                <a16:creationId xmlns:a16="http://schemas.microsoft.com/office/drawing/2014/main" id="{73C62896-59DE-4581-B195-E87C61A37879}"/>
              </a:ext>
            </a:extLst>
          </p:cNvPr>
          <p:cNvSpPr txBox="1"/>
          <p:nvPr/>
        </p:nvSpPr>
        <p:spPr>
          <a:xfrm>
            <a:off x="2446783" y="1910875"/>
            <a:ext cx="300038" cy="507831"/>
          </a:xfrm>
          <a:prstGeom prst="rect">
            <a:avLst/>
          </a:prstGeom>
          <a:noFill/>
        </p:spPr>
        <p:txBody>
          <a:bodyPr wrap="square" rtlCol="0">
            <a:spAutoFit/>
          </a:bodyPr>
          <a:lstStyle/>
          <a:p>
            <a:r>
              <a:rPr lang="es-ES" sz="1350" dirty="0">
                <a:solidFill>
                  <a:srgbClr val="C00000"/>
                </a:solidFill>
              </a:rPr>
              <a:t>I</a:t>
            </a:r>
            <a:r>
              <a:rPr lang="es-ES" sz="1350" baseline="-25000" dirty="0">
                <a:solidFill>
                  <a:srgbClr val="C00000"/>
                </a:solidFill>
              </a:rPr>
              <a:t>R</a:t>
            </a:r>
            <a:endParaRPr lang="es-ES" sz="1350" dirty="0">
              <a:solidFill>
                <a:srgbClr val="C00000"/>
              </a:solidFill>
            </a:endParaRPr>
          </a:p>
        </p:txBody>
      </p:sp>
      <p:sp>
        <p:nvSpPr>
          <p:cNvPr id="115" name="CuadroTexto 114">
            <a:extLst>
              <a:ext uri="{FF2B5EF4-FFF2-40B4-BE49-F238E27FC236}">
                <a16:creationId xmlns:a16="http://schemas.microsoft.com/office/drawing/2014/main" id="{B249DF02-A517-4768-9BEB-76280507F745}"/>
              </a:ext>
            </a:extLst>
          </p:cNvPr>
          <p:cNvSpPr txBox="1"/>
          <p:nvPr/>
        </p:nvSpPr>
        <p:spPr>
          <a:xfrm>
            <a:off x="1881779" y="3647218"/>
            <a:ext cx="300038" cy="507831"/>
          </a:xfrm>
          <a:prstGeom prst="rect">
            <a:avLst/>
          </a:prstGeom>
          <a:noFill/>
        </p:spPr>
        <p:txBody>
          <a:bodyPr wrap="square" rtlCol="0">
            <a:spAutoFit/>
          </a:bodyPr>
          <a:lstStyle/>
          <a:p>
            <a:r>
              <a:rPr lang="es-ES" sz="1350" dirty="0">
                <a:solidFill>
                  <a:srgbClr val="C00000"/>
                </a:solidFill>
              </a:rPr>
              <a:t>I</a:t>
            </a:r>
            <a:r>
              <a:rPr lang="es-ES" sz="1350" baseline="-25000" dirty="0">
                <a:solidFill>
                  <a:srgbClr val="C00000"/>
                </a:solidFill>
              </a:rPr>
              <a:t>S</a:t>
            </a:r>
            <a:endParaRPr lang="es-ES" sz="1350" dirty="0">
              <a:solidFill>
                <a:srgbClr val="C00000"/>
              </a:solidFill>
            </a:endParaRPr>
          </a:p>
        </p:txBody>
      </p:sp>
      <p:sp>
        <p:nvSpPr>
          <p:cNvPr id="116" name="CuadroTexto 115">
            <a:extLst>
              <a:ext uri="{FF2B5EF4-FFF2-40B4-BE49-F238E27FC236}">
                <a16:creationId xmlns:a16="http://schemas.microsoft.com/office/drawing/2014/main" id="{13E1648B-E4F9-4006-A7EB-5238B8AB8C5E}"/>
              </a:ext>
            </a:extLst>
          </p:cNvPr>
          <p:cNvSpPr txBox="1"/>
          <p:nvPr/>
        </p:nvSpPr>
        <p:spPr>
          <a:xfrm>
            <a:off x="908849" y="4423104"/>
            <a:ext cx="300038" cy="507831"/>
          </a:xfrm>
          <a:prstGeom prst="rect">
            <a:avLst/>
          </a:prstGeom>
          <a:noFill/>
        </p:spPr>
        <p:txBody>
          <a:bodyPr wrap="square" rtlCol="0">
            <a:spAutoFit/>
          </a:bodyPr>
          <a:lstStyle/>
          <a:p>
            <a:r>
              <a:rPr lang="es-ES" sz="1350" dirty="0">
                <a:solidFill>
                  <a:srgbClr val="C00000"/>
                </a:solidFill>
              </a:rPr>
              <a:t>I</a:t>
            </a:r>
            <a:r>
              <a:rPr lang="es-ES" sz="1350" baseline="-25000" dirty="0">
                <a:solidFill>
                  <a:srgbClr val="C00000"/>
                </a:solidFill>
              </a:rPr>
              <a:t>T</a:t>
            </a:r>
            <a:endParaRPr lang="es-ES" sz="1350" dirty="0">
              <a:solidFill>
                <a:srgbClr val="C00000"/>
              </a:solidFill>
            </a:endParaRPr>
          </a:p>
        </p:txBody>
      </p:sp>
      <p:sp>
        <p:nvSpPr>
          <p:cNvPr id="117" name="CuadroTexto 116">
            <a:extLst>
              <a:ext uri="{FF2B5EF4-FFF2-40B4-BE49-F238E27FC236}">
                <a16:creationId xmlns:a16="http://schemas.microsoft.com/office/drawing/2014/main" id="{3A504CA3-8EB8-48F5-AAD4-205A68D51192}"/>
              </a:ext>
            </a:extLst>
          </p:cNvPr>
          <p:cNvSpPr txBox="1"/>
          <p:nvPr/>
        </p:nvSpPr>
        <p:spPr>
          <a:xfrm>
            <a:off x="3336263" y="2519435"/>
            <a:ext cx="388657" cy="507831"/>
          </a:xfrm>
          <a:prstGeom prst="rect">
            <a:avLst/>
          </a:prstGeom>
          <a:noFill/>
        </p:spPr>
        <p:txBody>
          <a:bodyPr wrap="square" rtlCol="0">
            <a:spAutoFit/>
          </a:bodyPr>
          <a:lstStyle/>
          <a:p>
            <a:r>
              <a:rPr lang="es-ES" sz="1350" dirty="0">
                <a:solidFill>
                  <a:schemeClr val="tx1">
                    <a:lumMod val="85000"/>
                    <a:lumOff val="15000"/>
                  </a:schemeClr>
                </a:solidFill>
              </a:rPr>
              <a:t>I</a:t>
            </a:r>
            <a:r>
              <a:rPr lang="es-ES" sz="1350" baseline="-25000" dirty="0">
                <a:solidFill>
                  <a:schemeClr val="tx1">
                    <a:lumMod val="85000"/>
                    <a:lumOff val="15000"/>
                  </a:schemeClr>
                </a:solidFill>
              </a:rPr>
              <a:t>R’N’</a:t>
            </a:r>
            <a:endParaRPr lang="es-ES" sz="1350" dirty="0">
              <a:solidFill>
                <a:schemeClr val="tx1">
                  <a:lumMod val="85000"/>
                  <a:lumOff val="15000"/>
                </a:schemeClr>
              </a:solidFill>
            </a:endParaRPr>
          </a:p>
        </p:txBody>
      </p:sp>
      <p:sp>
        <p:nvSpPr>
          <p:cNvPr id="118" name="CuadroTexto 117">
            <a:extLst>
              <a:ext uri="{FF2B5EF4-FFF2-40B4-BE49-F238E27FC236}">
                <a16:creationId xmlns:a16="http://schemas.microsoft.com/office/drawing/2014/main" id="{7A225BFC-DB48-416F-96BB-6224EB91D7DD}"/>
              </a:ext>
            </a:extLst>
          </p:cNvPr>
          <p:cNvSpPr txBox="1"/>
          <p:nvPr/>
        </p:nvSpPr>
        <p:spPr>
          <a:xfrm>
            <a:off x="3385755" y="3684113"/>
            <a:ext cx="388657" cy="507831"/>
          </a:xfrm>
          <a:prstGeom prst="rect">
            <a:avLst/>
          </a:prstGeom>
          <a:noFill/>
        </p:spPr>
        <p:txBody>
          <a:bodyPr wrap="square" rtlCol="0">
            <a:spAutoFit/>
          </a:bodyPr>
          <a:lstStyle/>
          <a:p>
            <a:r>
              <a:rPr lang="es-ES" sz="1350" dirty="0">
                <a:solidFill>
                  <a:schemeClr val="tx1">
                    <a:lumMod val="85000"/>
                    <a:lumOff val="15000"/>
                  </a:schemeClr>
                </a:solidFill>
              </a:rPr>
              <a:t>I</a:t>
            </a:r>
            <a:r>
              <a:rPr lang="es-ES" sz="1350" baseline="-25000" dirty="0">
                <a:solidFill>
                  <a:schemeClr val="tx1">
                    <a:lumMod val="85000"/>
                    <a:lumOff val="15000"/>
                  </a:schemeClr>
                </a:solidFill>
              </a:rPr>
              <a:t>T’N’</a:t>
            </a:r>
            <a:endParaRPr lang="es-ES" sz="1350" dirty="0">
              <a:solidFill>
                <a:schemeClr val="tx1">
                  <a:lumMod val="85000"/>
                  <a:lumOff val="15000"/>
                </a:schemeClr>
              </a:solidFill>
            </a:endParaRPr>
          </a:p>
        </p:txBody>
      </p:sp>
      <p:sp>
        <p:nvSpPr>
          <p:cNvPr id="119" name="CuadroTexto 118">
            <a:extLst>
              <a:ext uri="{FF2B5EF4-FFF2-40B4-BE49-F238E27FC236}">
                <a16:creationId xmlns:a16="http://schemas.microsoft.com/office/drawing/2014/main" id="{A765DC6B-4C80-4F12-8737-3A9DCE78D7E0}"/>
              </a:ext>
            </a:extLst>
          </p:cNvPr>
          <p:cNvSpPr txBox="1"/>
          <p:nvPr/>
        </p:nvSpPr>
        <p:spPr>
          <a:xfrm>
            <a:off x="3906842" y="3661930"/>
            <a:ext cx="388657" cy="507831"/>
          </a:xfrm>
          <a:prstGeom prst="rect">
            <a:avLst/>
          </a:prstGeom>
          <a:noFill/>
        </p:spPr>
        <p:txBody>
          <a:bodyPr wrap="square" rtlCol="0">
            <a:spAutoFit/>
          </a:bodyPr>
          <a:lstStyle/>
          <a:p>
            <a:r>
              <a:rPr lang="es-ES" sz="1350" dirty="0">
                <a:solidFill>
                  <a:schemeClr val="tx1">
                    <a:lumMod val="85000"/>
                    <a:lumOff val="15000"/>
                  </a:schemeClr>
                </a:solidFill>
              </a:rPr>
              <a:t>I</a:t>
            </a:r>
            <a:r>
              <a:rPr lang="es-ES" sz="1350" baseline="-25000" dirty="0">
                <a:solidFill>
                  <a:schemeClr val="tx1">
                    <a:lumMod val="85000"/>
                    <a:lumOff val="15000"/>
                  </a:schemeClr>
                </a:solidFill>
              </a:rPr>
              <a:t>S’N’</a:t>
            </a:r>
            <a:endParaRPr lang="es-ES" sz="1350" dirty="0">
              <a:solidFill>
                <a:schemeClr val="tx1">
                  <a:lumMod val="85000"/>
                  <a:lumOff val="15000"/>
                </a:schemeClr>
              </a:solidFill>
            </a:endParaRPr>
          </a:p>
        </p:txBody>
      </p:sp>
      <p:sp>
        <p:nvSpPr>
          <p:cNvPr id="120" name="CuadroTexto 119">
            <a:extLst>
              <a:ext uri="{FF2B5EF4-FFF2-40B4-BE49-F238E27FC236}">
                <a16:creationId xmlns:a16="http://schemas.microsoft.com/office/drawing/2014/main" id="{ED7DDBF7-0F05-42D8-8978-528D7DC00232}"/>
              </a:ext>
            </a:extLst>
          </p:cNvPr>
          <p:cNvSpPr txBox="1"/>
          <p:nvPr/>
        </p:nvSpPr>
        <p:spPr>
          <a:xfrm>
            <a:off x="1420328" y="2326654"/>
            <a:ext cx="175764" cy="300082"/>
          </a:xfrm>
          <a:prstGeom prst="rect">
            <a:avLst/>
          </a:prstGeom>
          <a:noFill/>
        </p:spPr>
        <p:txBody>
          <a:bodyPr wrap="square" rtlCol="0">
            <a:spAutoFit/>
          </a:bodyPr>
          <a:lstStyle/>
          <a:p>
            <a:r>
              <a:rPr lang="es-ES" sz="1350" dirty="0">
                <a:solidFill>
                  <a:schemeClr val="accent1">
                    <a:lumMod val="60000"/>
                    <a:lumOff val="40000"/>
                  </a:schemeClr>
                </a:solidFill>
              </a:rPr>
              <a:t>+</a:t>
            </a:r>
          </a:p>
        </p:txBody>
      </p:sp>
      <p:sp>
        <p:nvSpPr>
          <p:cNvPr id="121" name="CuadroTexto 120">
            <a:extLst>
              <a:ext uri="{FF2B5EF4-FFF2-40B4-BE49-F238E27FC236}">
                <a16:creationId xmlns:a16="http://schemas.microsoft.com/office/drawing/2014/main" id="{292CCF46-5442-4D9E-B4A3-1EF43313288A}"/>
              </a:ext>
            </a:extLst>
          </p:cNvPr>
          <p:cNvSpPr txBox="1"/>
          <p:nvPr/>
        </p:nvSpPr>
        <p:spPr>
          <a:xfrm>
            <a:off x="2270292" y="3764210"/>
            <a:ext cx="175764" cy="300082"/>
          </a:xfrm>
          <a:prstGeom prst="rect">
            <a:avLst/>
          </a:prstGeom>
          <a:noFill/>
        </p:spPr>
        <p:txBody>
          <a:bodyPr wrap="square" rtlCol="0">
            <a:spAutoFit/>
          </a:bodyPr>
          <a:lstStyle/>
          <a:p>
            <a:r>
              <a:rPr lang="es-ES" sz="1350" dirty="0">
                <a:solidFill>
                  <a:schemeClr val="accent1">
                    <a:lumMod val="60000"/>
                    <a:lumOff val="40000"/>
                  </a:schemeClr>
                </a:solidFill>
              </a:rPr>
              <a:t>-</a:t>
            </a:r>
          </a:p>
        </p:txBody>
      </p:sp>
      <p:grpSp>
        <p:nvGrpSpPr>
          <p:cNvPr id="123" name="Grupo 122">
            <a:extLst>
              <a:ext uri="{FF2B5EF4-FFF2-40B4-BE49-F238E27FC236}">
                <a16:creationId xmlns:a16="http://schemas.microsoft.com/office/drawing/2014/main" id="{C6C5581B-B0BD-4B9E-9D14-0BDF4E6B05F5}"/>
              </a:ext>
            </a:extLst>
          </p:cNvPr>
          <p:cNvGrpSpPr/>
          <p:nvPr/>
        </p:nvGrpSpPr>
        <p:grpSpPr>
          <a:xfrm>
            <a:off x="1565622" y="2357515"/>
            <a:ext cx="2022949" cy="832466"/>
            <a:chOff x="8810002" y="3257550"/>
            <a:chExt cx="781673" cy="762000"/>
          </a:xfrm>
        </p:grpSpPr>
        <p:grpSp>
          <p:nvGrpSpPr>
            <p:cNvPr id="124" name="Grupo 123">
              <a:extLst>
                <a:ext uri="{FF2B5EF4-FFF2-40B4-BE49-F238E27FC236}">
                  <a16:creationId xmlns:a16="http://schemas.microsoft.com/office/drawing/2014/main" id="{893554FA-6326-4159-BD4B-7F17153D1C90}"/>
                </a:ext>
              </a:extLst>
            </p:cNvPr>
            <p:cNvGrpSpPr/>
            <p:nvPr/>
          </p:nvGrpSpPr>
          <p:grpSpPr>
            <a:xfrm>
              <a:off x="8810002" y="3257550"/>
              <a:ext cx="781673" cy="762000"/>
              <a:chOff x="11162677" y="285750"/>
              <a:chExt cx="781673" cy="762000"/>
            </a:xfrm>
          </p:grpSpPr>
          <p:sp>
            <p:nvSpPr>
              <p:cNvPr id="127" name="Rectángulo 126">
                <a:extLst>
                  <a:ext uri="{FF2B5EF4-FFF2-40B4-BE49-F238E27FC236}">
                    <a16:creationId xmlns:a16="http://schemas.microsoft.com/office/drawing/2014/main" id="{6DA35F8E-99AA-4BA4-9A92-E4F86997CFEF}"/>
                  </a:ext>
                </a:extLst>
              </p:cNvPr>
              <p:cNvSpPr/>
              <p:nvPr/>
            </p:nvSpPr>
            <p:spPr>
              <a:xfrm>
                <a:off x="11162677" y="285750"/>
                <a:ext cx="781673" cy="762000"/>
              </a:xfrm>
              <a:prstGeom prst="rect">
                <a:avLst/>
              </a:prstGeom>
              <a:noFill/>
              <a:ln w="635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cxnSp>
            <p:nvCxnSpPr>
              <p:cNvPr id="128" name="Conector recto de flecha 127">
                <a:extLst>
                  <a:ext uri="{FF2B5EF4-FFF2-40B4-BE49-F238E27FC236}">
                    <a16:creationId xmlns:a16="http://schemas.microsoft.com/office/drawing/2014/main" id="{0032F766-2246-4F5E-BF36-2A7122FC21DD}"/>
                  </a:ext>
                </a:extLst>
              </p:cNvPr>
              <p:cNvCxnSpPr/>
              <p:nvPr/>
            </p:nvCxnSpPr>
            <p:spPr>
              <a:xfrm>
                <a:off x="11191875" y="285750"/>
                <a:ext cx="752475" cy="0"/>
              </a:xfrm>
              <a:prstGeom prst="straightConnector1">
                <a:avLst/>
              </a:prstGeom>
              <a:ln w="63500">
                <a:solidFill>
                  <a:schemeClr val="accent1"/>
                </a:solidFill>
                <a:tailEnd type="stealth" w="lg" len="lg"/>
              </a:ln>
            </p:spPr>
            <p:style>
              <a:lnRef idx="1">
                <a:schemeClr val="accent1"/>
              </a:lnRef>
              <a:fillRef idx="0">
                <a:schemeClr val="accent1"/>
              </a:fillRef>
              <a:effectRef idx="0">
                <a:schemeClr val="accent1"/>
              </a:effectRef>
              <a:fontRef idx="minor">
                <a:schemeClr val="tx1"/>
              </a:fontRef>
            </p:style>
          </p:cxnSp>
        </p:grpSp>
        <p:cxnSp>
          <p:nvCxnSpPr>
            <p:cNvPr id="125" name="Conector recto de flecha 124">
              <a:extLst>
                <a:ext uri="{FF2B5EF4-FFF2-40B4-BE49-F238E27FC236}">
                  <a16:creationId xmlns:a16="http://schemas.microsoft.com/office/drawing/2014/main" id="{71A89E56-AF10-4B9F-B7E6-516029859F02}"/>
                </a:ext>
              </a:extLst>
            </p:cNvPr>
            <p:cNvCxnSpPr>
              <a:cxnSpLocks/>
            </p:cNvCxnSpPr>
            <p:nvPr/>
          </p:nvCxnSpPr>
          <p:spPr>
            <a:xfrm>
              <a:off x="9591675" y="3357562"/>
              <a:ext cx="0" cy="561975"/>
            </a:xfrm>
            <a:prstGeom prst="straightConnector1">
              <a:avLst/>
            </a:prstGeom>
            <a:ln w="63500">
              <a:solidFill>
                <a:schemeClr val="accent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6" name="Conector recto de flecha 125">
              <a:extLst>
                <a:ext uri="{FF2B5EF4-FFF2-40B4-BE49-F238E27FC236}">
                  <a16:creationId xmlns:a16="http://schemas.microsoft.com/office/drawing/2014/main" id="{3CE57B96-F81D-4533-8D30-0C2E7C04A8D9}"/>
                </a:ext>
              </a:extLst>
            </p:cNvPr>
            <p:cNvCxnSpPr>
              <a:cxnSpLocks/>
            </p:cNvCxnSpPr>
            <p:nvPr/>
          </p:nvCxnSpPr>
          <p:spPr>
            <a:xfrm flipH="1">
              <a:off x="9012719" y="4019550"/>
              <a:ext cx="376237" cy="0"/>
            </a:xfrm>
            <a:prstGeom prst="straightConnector1">
              <a:avLst/>
            </a:prstGeom>
            <a:ln w="63500">
              <a:solidFill>
                <a:schemeClr val="accent1"/>
              </a:solidFill>
              <a:tailEnd type="stealth" w="lg" len="lg"/>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29" name="CuadroTexto 128">
                <a:extLst>
                  <a:ext uri="{FF2B5EF4-FFF2-40B4-BE49-F238E27FC236}">
                    <a16:creationId xmlns:a16="http://schemas.microsoft.com/office/drawing/2014/main" id="{E0D54806-1FBD-4A1F-9B58-4EDF005C1405}"/>
                  </a:ext>
                </a:extLst>
              </p:cNvPr>
              <p:cNvSpPr txBox="1"/>
              <p:nvPr/>
            </p:nvSpPr>
            <p:spPr>
              <a:xfrm>
                <a:off x="5757863" y="2940919"/>
                <a:ext cx="682046" cy="4278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𝑈</m:t>
                          </m:r>
                        </m:e>
                        <m:sub>
                          <m:r>
                            <a:rPr lang="es-ES" sz="1350" i="1">
                              <a:latin typeface="Cambria Math" panose="02040503050406030204" pitchFamily="18" charset="0"/>
                            </a:rPr>
                            <m:t>𝐹</m:t>
                          </m:r>
                        </m:sub>
                      </m:sSub>
                      <m:r>
                        <a:rPr lang="es-ES" sz="1350" i="1">
                          <a:latin typeface="Cambria Math" panose="02040503050406030204" pitchFamily="18" charset="0"/>
                        </a:rPr>
                        <m:t>=</m:t>
                      </m:r>
                      <m:f>
                        <m:fPr>
                          <m:ctrlPr>
                            <a:rPr lang="es-ES" sz="1350" i="1">
                              <a:latin typeface="Cambria Math" panose="02040503050406030204" pitchFamily="18" charset="0"/>
                            </a:rPr>
                          </m:ctrlPr>
                        </m:fPr>
                        <m:num>
                          <m:sSub>
                            <m:sSubPr>
                              <m:ctrlPr>
                                <a:rPr lang="es-ES" sz="1350" i="1">
                                  <a:latin typeface="Cambria Math" panose="02040503050406030204" pitchFamily="18" charset="0"/>
                                </a:rPr>
                              </m:ctrlPr>
                            </m:sSubPr>
                            <m:e>
                              <m:r>
                                <a:rPr lang="es-ES" sz="1350" i="1">
                                  <a:latin typeface="Cambria Math" panose="02040503050406030204" pitchFamily="18" charset="0"/>
                                </a:rPr>
                                <m:t>𝑈</m:t>
                              </m:r>
                            </m:e>
                            <m:sub>
                              <m:r>
                                <a:rPr lang="es-ES" sz="1350" i="1">
                                  <a:latin typeface="Cambria Math" panose="02040503050406030204" pitchFamily="18" charset="0"/>
                                </a:rPr>
                                <m:t>𝐿</m:t>
                              </m:r>
                            </m:sub>
                          </m:sSub>
                        </m:num>
                        <m:den>
                          <m:rad>
                            <m:radPr>
                              <m:degHide m:val="on"/>
                              <m:ctrlPr>
                                <a:rPr lang="es-ES" sz="1350" i="1">
                                  <a:latin typeface="Cambria Math" panose="02040503050406030204" pitchFamily="18" charset="0"/>
                                </a:rPr>
                              </m:ctrlPr>
                            </m:radPr>
                            <m:deg/>
                            <m:e>
                              <m:r>
                                <a:rPr lang="es-ES" sz="1350" i="1">
                                  <a:latin typeface="Cambria Math" panose="02040503050406030204" pitchFamily="18" charset="0"/>
                                </a:rPr>
                                <m:t>3</m:t>
                              </m:r>
                            </m:e>
                          </m:rad>
                        </m:den>
                      </m:f>
                    </m:oMath>
                  </m:oMathPara>
                </a14:m>
                <a:endParaRPr lang="es-ES" sz="1350" dirty="0"/>
              </a:p>
            </p:txBody>
          </p:sp>
        </mc:Choice>
        <mc:Fallback xmlns="">
          <p:sp>
            <p:nvSpPr>
              <p:cNvPr id="129" name="CuadroTexto 128">
                <a:extLst>
                  <a:ext uri="{FF2B5EF4-FFF2-40B4-BE49-F238E27FC236}">
                    <a16:creationId xmlns:a16="http://schemas.microsoft.com/office/drawing/2014/main" id="{E0D54806-1FBD-4A1F-9B58-4EDF005C1405}"/>
                  </a:ext>
                </a:extLst>
              </p:cNvPr>
              <p:cNvSpPr txBox="1">
                <a:spLocks noRot="1" noChangeAspect="1" noMove="1" noResize="1" noEditPoints="1" noAdjustHandles="1" noChangeArrowheads="1" noChangeShapeType="1" noTextEdit="1"/>
              </p:cNvSpPr>
              <p:nvPr/>
            </p:nvSpPr>
            <p:spPr>
              <a:xfrm>
                <a:off x="5757863" y="2940919"/>
                <a:ext cx="682046" cy="427809"/>
              </a:xfrm>
              <a:prstGeom prst="rect">
                <a:avLst/>
              </a:prstGeom>
              <a:blipFill>
                <a:blip r:embed="rId3"/>
                <a:stretch>
                  <a:fillRect l="-5405" t="-1408" r="-5405" b="-9859"/>
                </a:stretch>
              </a:blipFill>
            </p:spPr>
            <p:txBody>
              <a:bodyPr/>
              <a:lstStyle/>
              <a:p>
                <a:r>
                  <a:rPr lang="es-ES">
                    <a:noFill/>
                  </a:rPr>
                  <a:t> </a:t>
                </a:r>
              </a:p>
            </p:txBody>
          </p:sp>
        </mc:Fallback>
      </mc:AlternateContent>
      <p:cxnSp>
        <p:nvCxnSpPr>
          <p:cNvPr id="131" name="Conector recto de flecha 130">
            <a:extLst>
              <a:ext uri="{FF2B5EF4-FFF2-40B4-BE49-F238E27FC236}">
                <a16:creationId xmlns:a16="http://schemas.microsoft.com/office/drawing/2014/main" id="{87D73C35-8FF1-4FF4-8DDC-83ADBD2C2180}"/>
              </a:ext>
            </a:extLst>
          </p:cNvPr>
          <p:cNvCxnSpPr/>
          <p:nvPr/>
        </p:nvCxnSpPr>
        <p:spPr>
          <a:xfrm>
            <a:off x="6579394" y="3120390"/>
            <a:ext cx="614363" cy="78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2" name="CuadroTexto 131">
                <a:extLst>
                  <a:ext uri="{FF2B5EF4-FFF2-40B4-BE49-F238E27FC236}">
                    <a16:creationId xmlns:a16="http://schemas.microsoft.com/office/drawing/2014/main" id="{5F2942DF-1784-4CF9-ADA9-8B3B0027C1EA}"/>
                  </a:ext>
                </a:extLst>
              </p:cNvPr>
              <p:cNvSpPr txBox="1"/>
              <p:nvPr/>
            </p:nvSpPr>
            <p:spPr>
              <a:xfrm>
                <a:off x="7287726" y="2989728"/>
                <a:ext cx="1375698" cy="62324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𝑈</m:t>
                          </m:r>
                        </m:e>
                        <m:sub>
                          <m:r>
                            <a:rPr lang="es-ES" sz="1350" i="1">
                              <a:latin typeface="Cambria Math" panose="02040503050406030204" pitchFamily="18" charset="0"/>
                            </a:rPr>
                            <m:t>𝑅𝑁</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𝑈</m:t>
                          </m:r>
                        </m:e>
                        <m:sub>
                          <m:r>
                            <a:rPr lang="es-ES" sz="1350" i="1">
                              <a:latin typeface="Cambria Math" panose="02040503050406030204" pitchFamily="18" charset="0"/>
                            </a:rPr>
                            <m:t>𝐹</m:t>
                          </m:r>
                        </m:sub>
                      </m:sSub>
                      <m:r>
                        <a:rPr lang="es-ES" sz="1350" i="1">
                          <a:latin typeface="Cambria Math" panose="02040503050406030204" pitchFamily="18" charset="0"/>
                        </a:rPr>
                        <m:t>|</m:t>
                      </m:r>
                      <m:r>
                        <a:rPr lang="es-ES" sz="1350" i="1">
                          <a:latin typeface="Cambria Math" panose="02040503050406030204" pitchFamily="18" charset="0"/>
                        </a:rPr>
                        <m:t>0</m:t>
                      </m:r>
                      <m:r>
                        <a:rPr lang="es-ES" sz="1350" i="1">
                          <a:latin typeface="Cambria Math" panose="02040503050406030204" pitchFamily="18" charset="0"/>
                        </a:rPr>
                        <m:t>º</m:t>
                      </m:r>
                    </m:oMath>
                  </m:oMathPara>
                </a14:m>
                <a:endParaRPr lang="es-ES" sz="1350" dirty="0"/>
              </a:p>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𝑈</m:t>
                          </m:r>
                        </m:e>
                        <m:sub>
                          <m:r>
                            <a:rPr lang="es-ES" sz="1350" i="1">
                              <a:latin typeface="Cambria Math" panose="02040503050406030204" pitchFamily="18" charset="0"/>
                            </a:rPr>
                            <m:t>𝑆𝑁</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𝑈</m:t>
                          </m:r>
                        </m:e>
                        <m:sub>
                          <m:r>
                            <a:rPr lang="es-ES" sz="1350" i="1">
                              <a:latin typeface="Cambria Math" panose="02040503050406030204" pitchFamily="18" charset="0"/>
                            </a:rPr>
                            <m:t>𝐹</m:t>
                          </m:r>
                        </m:sub>
                      </m:sSub>
                      <m:r>
                        <a:rPr lang="es-ES" sz="1350" i="1">
                          <a:latin typeface="Cambria Math" panose="02040503050406030204" pitchFamily="18" charset="0"/>
                        </a:rPr>
                        <m:t>|−</m:t>
                      </m:r>
                      <m:r>
                        <a:rPr lang="es-ES" sz="1350" i="1">
                          <a:latin typeface="Cambria Math" panose="02040503050406030204" pitchFamily="18" charset="0"/>
                        </a:rPr>
                        <m:t>120</m:t>
                      </m:r>
                      <m:r>
                        <a:rPr lang="es-ES" sz="1350" i="1">
                          <a:latin typeface="Cambria Math" panose="02040503050406030204" pitchFamily="18" charset="0"/>
                        </a:rPr>
                        <m:t>º</m:t>
                      </m:r>
                    </m:oMath>
                  </m:oMathPara>
                </a14:m>
                <a:endParaRPr lang="es-ES" sz="1350" dirty="0"/>
              </a:p>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𝑈</m:t>
                          </m:r>
                        </m:e>
                        <m:sub>
                          <m:r>
                            <a:rPr lang="es-ES" sz="1350" i="1">
                              <a:latin typeface="Cambria Math" panose="02040503050406030204" pitchFamily="18" charset="0"/>
                            </a:rPr>
                            <m:t>𝑇𝑁</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𝑈</m:t>
                          </m:r>
                        </m:e>
                        <m:sub>
                          <m:r>
                            <a:rPr lang="es-ES" sz="1350" i="1">
                              <a:latin typeface="Cambria Math" panose="02040503050406030204" pitchFamily="18" charset="0"/>
                            </a:rPr>
                            <m:t>𝐹</m:t>
                          </m:r>
                        </m:sub>
                      </m:sSub>
                      <m:r>
                        <a:rPr lang="es-ES" sz="1350" i="1">
                          <a:latin typeface="Cambria Math" panose="02040503050406030204" pitchFamily="18" charset="0"/>
                        </a:rPr>
                        <m:t>|</m:t>
                      </m:r>
                      <m:r>
                        <a:rPr lang="es-ES" sz="1350" i="1">
                          <a:latin typeface="Cambria Math" panose="02040503050406030204" pitchFamily="18" charset="0"/>
                        </a:rPr>
                        <m:t>120</m:t>
                      </m:r>
                      <m:r>
                        <a:rPr lang="es-ES" sz="1350" i="1">
                          <a:latin typeface="Cambria Math" panose="02040503050406030204" pitchFamily="18" charset="0"/>
                        </a:rPr>
                        <m:t>º</m:t>
                      </m:r>
                    </m:oMath>
                  </m:oMathPara>
                </a14:m>
                <a:endParaRPr lang="es-ES" sz="1350" dirty="0"/>
              </a:p>
            </p:txBody>
          </p:sp>
        </mc:Choice>
        <mc:Fallback xmlns="">
          <p:sp>
            <p:nvSpPr>
              <p:cNvPr id="132" name="CuadroTexto 131">
                <a:extLst>
                  <a:ext uri="{FF2B5EF4-FFF2-40B4-BE49-F238E27FC236}">
                    <a16:creationId xmlns:a16="http://schemas.microsoft.com/office/drawing/2014/main" id="{5F2942DF-1784-4CF9-ADA9-8B3B0027C1EA}"/>
                  </a:ext>
                </a:extLst>
              </p:cNvPr>
              <p:cNvSpPr txBox="1">
                <a:spLocks noRot="1" noChangeAspect="1" noMove="1" noResize="1" noEditPoints="1" noAdjustHandles="1" noChangeArrowheads="1" noChangeShapeType="1" noTextEdit="1"/>
              </p:cNvSpPr>
              <p:nvPr/>
            </p:nvSpPr>
            <p:spPr>
              <a:xfrm>
                <a:off x="7287726" y="2989728"/>
                <a:ext cx="1375698" cy="623248"/>
              </a:xfrm>
              <a:prstGeom prst="rect">
                <a:avLst/>
              </a:prstGeom>
              <a:blipFill>
                <a:blip r:embed="rId4"/>
                <a:stretch>
                  <a:fillRect l="-2212" r="-2655" b="-1165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3" name="Rectángulo 132">
                <a:extLst>
                  <a:ext uri="{FF2B5EF4-FFF2-40B4-BE49-F238E27FC236}">
                    <a16:creationId xmlns:a16="http://schemas.microsoft.com/office/drawing/2014/main" id="{0E86CFF5-9F8F-4582-97F8-DB5E27621D57}"/>
                  </a:ext>
                </a:extLst>
              </p:cNvPr>
              <p:cNvSpPr/>
              <p:nvPr/>
            </p:nvSpPr>
            <p:spPr>
              <a:xfrm>
                <a:off x="5968279" y="4014955"/>
                <a:ext cx="2076018" cy="300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𝑍</m:t>
                          </m:r>
                        </m:e>
                        <m:sub>
                          <m:r>
                            <a:rPr lang="es-ES" sz="1350" i="1">
                              <a:latin typeface="Cambria Math" panose="02040503050406030204" pitchFamily="18" charset="0"/>
                            </a:rPr>
                            <m:t>𝑌</m:t>
                          </m:r>
                        </m:sub>
                      </m:sSub>
                      <m:r>
                        <a:rPr lang="es-ES" sz="1350" i="1">
                          <a:latin typeface="Cambria Math" panose="02040503050406030204" pitchFamily="18" charset="0"/>
                        </a:rPr>
                        <m:t>=</m:t>
                      </m:r>
                      <m:r>
                        <a:rPr lang="es-ES" sz="1350" i="1">
                          <a:latin typeface="Cambria Math" panose="02040503050406030204" pitchFamily="18" charset="0"/>
                        </a:rPr>
                        <m:t>8</m:t>
                      </m:r>
                      <m:r>
                        <a:rPr lang="es-ES" sz="1350" i="1">
                          <a:latin typeface="Cambria Math" panose="02040503050406030204" pitchFamily="18" charset="0"/>
                        </a:rPr>
                        <m:t>+</m:t>
                      </m:r>
                      <m:r>
                        <a:rPr lang="es-ES" sz="1350" i="1">
                          <a:latin typeface="Cambria Math" panose="02040503050406030204" pitchFamily="18" charset="0"/>
                        </a:rPr>
                        <m:t>6</m:t>
                      </m:r>
                      <m:r>
                        <a:rPr lang="es-ES" sz="1350" i="1">
                          <a:latin typeface="Cambria Math" panose="02040503050406030204" pitchFamily="18" charset="0"/>
                        </a:rPr>
                        <m:t>𝑗</m:t>
                      </m:r>
                      <m:r>
                        <a:rPr lang="es-ES" sz="1350" i="1">
                          <a:latin typeface="Cambria Math" panose="02040503050406030204" pitchFamily="18" charset="0"/>
                        </a:rPr>
                        <m:t>=</m:t>
                      </m:r>
                      <m:r>
                        <a:rPr lang="es-ES" sz="1350" i="1">
                          <a:latin typeface="Cambria Math" panose="02040503050406030204" pitchFamily="18" charset="0"/>
                        </a:rPr>
                        <m:t>10</m:t>
                      </m:r>
                      <m:r>
                        <a:rPr lang="es-ES" sz="1350" i="1">
                          <a:latin typeface="Cambria Math" panose="02040503050406030204" pitchFamily="18" charset="0"/>
                        </a:rPr>
                        <m:t>|</m:t>
                      </m:r>
                      <m:r>
                        <a:rPr lang="es-ES" sz="1350" i="1">
                          <a:latin typeface="Cambria Math" panose="02040503050406030204" pitchFamily="18" charset="0"/>
                        </a:rPr>
                        <m:t>36</m:t>
                      </m:r>
                      <m:r>
                        <a:rPr lang="es-ES" sz="1350" i="1">
                          <a:latin typeface="Cambria Math" panose="02040503050406030204" pitchFamily="18" charset="0"/>
                        </a:rPr>
                        <m:t>,</m:t>
                      </m:r>
                      <m:r>
                        <a:rPr lang="es-ES" sz="1350" i="1">
                          <a:latin typeface="Cambria Math" panose="02040503050406030204" pitchFamily="18" charset="0"/>
                        </a:rPr>
                        <m:t>86</m:t>
                      </m:r>
                      <m:r>
                        <a:rPr lang="es-ES" sz="1350" i="1">
                          <a:latin typeface="Cambria Math" panose="02040503050406030204" pitchFamily="18" charset="0"/>
                        </a:rPr>
                        <m:t>º</m:t>
                      </m:r>
                    </m:oMath>
                  </m:oMathPara>
                </a14:m>
                <a:endParaRPr lang="es-ES" sz="1350" dirty="0"/>
              </a:p>
            </p:txBody>
          </p:sp>
        </mc:Choice>
        <mc:Fallback xmlns="">
          <p:sp>
            <p:nvSpPr>
              <p:cNvPr id="133" name="Rectángulo 132">
                <a:extLst>
                  <a:ext uri="{FF2B5EF4-FFF2-40B4-BE49-F238E27FC236}">
                    <a16:creationId xmlns:a16="http://schemas.microsoft.com/office/drawing/2014/main" id="{0E86CFF5-9F8F-4582-97F8-DB5E27621D57}"/>
                  </a:ext>
                </a:extLst>
              </p:cNvPr>
              <p:cNvSpPr>
                <a:spLocks noRot="1" noChangeAspect="1" noMove="1" noResize="1" noEditPoints="1" noAdjustHandles="1" noChangeArrowheads="1" noChangeShapeType="1" noTextEdit="1"/>
              </p:cNvSpPr>
              <p:nvPr/>
            </p:nvSpPr>
            <p:spPr>
              <a:xfrm>
                <a:off x="5968279" y="4014955"/>
                <a:ext cx="2076018" cy="300082"/>
              </a:xfrm>
              <a:prstGeom prst="rect">
                <a:avLst/>
              </a:prstGeom>
              <a:blipFill>
                <a:blip r:embed="rId5"/>
                <a:stretch>
                  <a:fillRect b="-10204"/>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4" name="Rectángulo 133">
                <a:extLst>
                  <a:ext uri="{FF2B5EF4-FFF2-40B4-BE49-F238E27FC236}">
                    <a16:creationId xmlns:a16="http://schemas.microsoft.com/office/drawing/2014/main" id="{75CE14BF-24BD-4E34-B6FD-E8EBAE135E74}"/>
                  </a:ext>
                </a:extLst>
              </p:cNvPr>
              <p:cNvSpPr/>
              <p:nvPr/>
            </p:nvSpPr>
            <p:spPr>
              <a:xfrm>
                <a:off x="297464" y="5036517"/>
                <a:ext cx="1151534" cy="5152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𝐼</m:t>
                          </m:r>
                        </m:e>
                        <m:sub>
                          <m:r>
                            <a:rPr lang="es-ES" sz="1350" i="1">
                              <a:latin typeface="Cambria Math" panose="02040503050406030204" pitchFamily="18" charset="0"/>
                            </a:rPr>
                            <m:t>𝐹</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𝐼</m:t>
                          </m:r>
                        </m:e>
                        <m:sub>
                          <m:r>
                            <a:rPr lang="es-ES" sz="1350" i="1">
                              <a:latin typeface="Cambria Math" panose="02040503050406030204" pitchFamily="18" charset="0"/>
                            </a:rPr>
                            <m:t>𝐿</m:t>
                          </m:r>
                        </m:sub>
                      </m:sSub>
                      <m:r>
                        <a:rPr lang="es-ES" sz="1350" i="1">
                          <a:latin typeface="Cambria Math" panose="02040503050406030204" pitchFamily="18" charset="0"/>
                        </a:rPr>
                        <m:t>=</m:t>
                      </m:r>
                      <m:f>
                        <m:fPr>
                          <m:ctrlPr>
                            <a:rPr lang="es-ES" sz="1350" i="1">
                              <a:latin typeface="Cambria Math" panose="02040503050406030204" pitchFamily="18" charset="0"/>
                            </a:rPr>
                          </m:ctrlPr>
                        </m:fPr>
                        <m:num>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𝐹</m:t>
                              </m:r>
                            </m:sub>
                          </m:sSub>
                        </m:num>
                        <m:den>
                          <m:sSub>
                            <m:sSubPr>
                              <m:ctrlPr>
                                <a:rPr lang="es-ES" sz="1350" i="1">
                                  <a:latin typeface="Cambria Math" panose="02040503050406030204" pitchFamily="18" charset="0"/>
                                </a:rPr>
                              </m:ctrlPr>
                            </m:sSubPr>
                            <m:e>
                              <m:r>
                                <a:rPr lang="es-ES" sz="1350" i="1">
                                  <a:latin typeface="Cambria Math" panose="02040503050406030204" pitchFamily="18" charset="0"/>
                                </a:rPr>
                                <m:t>𝑍</m:t>
                              </m:r>
                            </m:e>
                            <m:sub>
                              <m:r>
                                <a:rPr lang="es-ES" sz="1350" i="1">
                                  <a:latin typeface="Cambria Math" panose="02040503050406030204" pitchFamily="18" charset="0"/>
                                </a:rPr>
                                <m:t>𝑌</m:t>
                              </m:r>
                            </m:sub>
                          </m:sSub>
                        </m:den>
                      </m:f>
                    </m:oMath>
                  </m:oMathPara>
                </a14:m>
                <a:endParaRPr lang="es-ES" sz="1350" dirty="0"/>
              </a:p>
            </p:txBody>
          </p:sp>
        </mc:Choice>
        <mc:Fallback xmlns="">
          <p:sp>
            <p:nvSpPr>
              <p:cNvPr id="134" name="Rectángulo 133">
                <a:extLst>
                  <a:ext uri="{FF2B5EF4-FFF2-40B4-BE49-F238E27FC236}">
                    <a16:creationId xmlns:a16="http://schemas.microsoft.com/office/drawing/2014/main" id="{75CE14BF-24BD-4E34-B6FD-E8EBAE135E74}"/>
                  </a:ext>
                </a:extLst>
              </p:cNvPr>
              <p:cNvSpPr>
                <a:spLocks noRot="1" noChangeAspect="1" noMove="1" noResize="1" noEditPoints="1" noAdjustHandles="1" noChangeArrowheads="1" noChangeShapeType="1" noTextEdit="1"/>
              </p:cNvSpPr>
              <p:nvPr/>
            </p:nvSpPr>
            <p:spPr>
              <a:xfrm>
                <a:off x="297464" y="5036517"/>
                <a:ext cx="1151534" cy="515269"/>
              </a:xfrm>
              <a:prstGeom prst="rect">
                <a:avLst/>
              </a:prstGeom>
              <a:blipFill>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5" name="Rectángulo 134">
                <a:extLst>
                  <a:ext uri="{FF2B5EF4-FFF2-40B4-BE49-F238E27FC236}">
                    <a16:creationId xmlns:a16="http://schemas.microsoft.com/office/drawing/2014/main" id="{A59245FF-3621-4A42-997F-5317F8467432}"/>
                  </a:ext>
                </a:extLst>
              </p:cNvPr>
              <p:cNvSpPr/>
              <p:nvPr/>
            </p:nvSpPr>
            <p:spPr>
              <a:xfrm>
                <a:off x="1681701" y="5042984"/>
                <a:ext cx="2960234" cy="5434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𝐼</m:t>
                          </m:r>
                        </m:e>
                        <m:sub>
                          <m:r>
                            <a:rPr lang="es-ES" sz="1350" i="1">
                              <a:latin typeface="Cambria Math" panose="02040503050406030204" pitchFamily="18" charset="0"/>
                            </a:rPr>
                            <m:t>𝑅</m:t>
                          </m:r>
                        </m:sub>
                      </m:sSub>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380</m:t>
                          </m:r>
                        </m:num>
                        <m:den>
                          <m:rad>
                            <m:radPr>
                              <m:degHide m:val="on"/>
                              <m:ctrlPr>
                                <a:rPr lang="es-ES" sz="1350" i="1">
                                  <a:latin typeface="Cambria Math" panose="02040503050406030204" pitchFamily="18" charset="0"/>
                                </a:rPr>
                              </m:ctrlPr>
                            </m:radPr>
                            <m:deg/>
                            <m:e>
                              <m:r>
                                <a:rPr lang="es-ES" sz="1350" i="1">
                                  <a:latin typeface="Cambria Math" panose="02040503050406030204" pitchFamily="18" charset="0"/>
                                </a:rPr>
                                <m:t>3</m:t>
                              </m:r>
                            </m:e>
                          </m:rad>
                          <m:r>
                            <a:rPr lang="es-ES" sz="1350" i="1">
                              <a:latin typeface="Cambria Math" panose="02040503050406030204" pitchFamily="18" charset="0"/>
                            </a:rPr>
                            <m:t>10</m:t>
                          </m:r>
                          <m:r>
                            <a:rPr lang="es-ES" sz="1350" i="1">
                              <a:latin typeface="Cambria Math" panose="02040503050406030204" pitchFamily="18" charset="0"/>
                            </a:rPr>
                            <m:t>|</m:t>
                          </m:r>
                          <m:r>
                            <a:rPr lang="es-ES" sz="1350" i="1">
                              <a:latin typeface="Cambria Math" panose="02040503050406030204" pitchFamily="18" charset="0"/>
                            </a:rPr>
                            <m:t>36</m:t>
                          </m:r>
                          <m:r>
                            <a:rPr lang="es-ES" sz="1350" i="1">
                              <a:latin typeface="Cambria Math" panose="02040503050406030204" pitchFamily="18" charset="0"/>
                            </a:rPr>
                            <m:t>,</m:t>
                          </m:r>
                          <m:r>
                            <a:rPr lang="es-ES" sz="1350" i="1">
                              <a:latin typeface="Cambria Math" panose="02040503050406030204" pitchFamily="18" charset="0"/>
                            </a:rPr>
                            <m:t>86</m:t>
                          </m:r>
                          <m:r>
                            <a:rPr lang="es-ES" sz="1350" i="1">
                              <a:latin typeface="Cambria Math" panose="02040503050406030204" pitchFamily="18" charset="0"/>
                            </a:rPr>
                            <m:t>º</m:t>
                          </m:r>
                        </m:den>
                      </m:f>
                      <m:r>
                        <a:rPr lang="es-ES" sz="1350" i="1">
                          <a:latin typeface="Cambria Math" panose="02040503050406030204" pitchFamily="18" charset="0"/>
                        </a:rPr>
                        <m:t>=</m:t>
                      </m:r>
                      <m:r>
                        <a:rPr lang="es-ES" sz="1350" i="1">
                          <a:latin typeface="Cambria Math" panose="02040503050406030204" pitchFamily="18" charset="0"/>
                        </a:rPr>
                        <m:t>21</m:t>
                      </m:r>
                      <m:r>
                        <a:rPr lang="es-ES" sz="1350" i="1">
                          <a:latin typeface="Cambria Math" panose="02040503050406030204" pitchFamily="18" charset="0"/>
                        </a:rPr>
                        <m:t>,</m:t>
                      </m:r>
                      <m:r>
                        <a:rPr lang="es-ES" sz="1350" i="1">
                          <a:latin typeface="Cambria Math" panose="02040503050406030204" pitchFamily="18" charset="0"/>
                        </a:rPr>
                        <m:t>93</m:t>
                      </m:r>
                      <m:r>
                        <a:rPr lang="es-ES" sz="1350" i="1">
                          <a:latin typeface="Cambria Math" panose="02040503050406030204" pitchFamily="18" charset="0"/>
                        </a:rPr>
                        <m:t>|−</m:t>
                      </m:r>
                      <m:r>
                        <a:rPr lang="es-ES" sz="1350" i="1">
                          <a:latin typeface="Cambria Math" panose="02040503050406030204" pitchFamily="18" charset="0"/>
                        </a:rPr>
                        <m:t>36</m:t>
                      </m:r>
                      <m:r>
                        <a:rPr lang="es-ES" sz="1350" i="1">
                          <a:latin typeface="Cambria Math" panose="02040503050406030204" pitchFamily="18" charset="0"/>
                        </a:rPr>
                        <m:t>,</m:t>
                      </m:r>
                      <m:r>
                        <a:rPr lang="es-ES" sz="1350" i="1">
                          <a:latin typeface="Cambria Math" panose="02040503050406030204" pitchFamily="18" charset="0"/>
                        </a:rPr>
                        <m:t>86</m:t>
                      </m:r>
                      <m:r>
                        <a:rPr lang="es-ES" sz="1350" i="1">
                          <a:latin typeface="Cambria Math" panose="02040503050406030204" pitchFamily="18" charset="0"/>
                        </a:rPr>
                        <m:t>º</m:t>
                      </m:r>
                    </m:oMath>
                  </m:oMathPara>
                </a14:m>
                <a:endParaRPr lang="es-ES" sz="1350" dirty="0"/>
              </a:p>
            </p:txBody>
          </p:sp>
        </mc:Choice>
        <mc:Fallback xmlns="">
          <p:sp>
            <p:nvSpPr>
              <p:cNvPr id="135" name="Rectángulo 134">
                <a:extLst>
                  <a:ext uri="{FF2B5EF4-FFF2-40B4-BE49-F238E27FC236}">
                    <a16:creationId xmlns:a16="http://schemas.microsoft.com/office/drawing/2014/main" id="{A59245FF-3621-4A42-997F-5317F8467432}"/>
                  </a:ext>
                </a:extLst>
              </p:cNvPr>
              <p:cNvSpPr>
                <a:spLocks noRot="1" noChangeAspect="1" noMove="1" noResize="1" noEditPoints="1" noAdjustHandles="1" noChangeArrowheads="1" noChangeShapeType="1" noTextEdit="1"/>
              </p:cNvSpPr>
              <p:nvPr/>
            </p:nvSpPr>
            <p:spPr>
              <a:xfrm>
                <a:off x="1681701" y="5042984"/>
                <a:ext cx="2960234" cy="543418"/>
              </a:xfrm>
              <a:prstGeom prst="rect">
                <a:avLst/>
              </a:prstGeom>
              <a:blipFill>
                <a:blip r:embed="rId7"/>
                <a:stretch>
                  <a:fillRect b="-6742"/>
                </a:stretch>
              </a:blipFill>
            </p:spPr>
            <p:txBody>
              <a:bodyPr/>
              <a:lstStyle/>
              <a:p>
                <a:r>
                  <a:rPr lang="es-ES">
                    <a:noFill/>
                  </a:rPr>
                  <a:t> </a:t>
                </a:r>
              </a:p>
            </p:txBody>
          </p:sp>
        </mc:Fallback>
      </mc:AlternateContent>
      <p:cxnSp>
        <p:nvCxnSpPr>
          <p:cNvPr id="138" name="Conector recto de flecha 137">
            <a:extLst>
              <a:ext uri="{FF2B5EF4-FFF2-40B4-BE49-F238E27FC236}">
                <a16:creationId xmlns:a16="http://schemas.microsoft.com/office/drawing/2014/main" id="{F015225E-5667-4075-AD1B-1C799DFF40D2}"/>
              </a:ext>
            </a:extLst>
          </p:cNvPr>
          <p:cNvCxnSpPr>
            <a:cxnSpLocks/>
          </p:cNvCxnSpPr>
          <p:nvPr/>
        </p:nvCxnSpPr>
        <p:spPr>
          <a:xfrm>
            <a:off x="1380937" y="5308323"/>
            <a:ext cx="30076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Conector recto de flecha 139">
            <a:extLst>
              <a:ext uri="{FF2B5EF4-FFF2-40B4-BE49-F238E27FC236}">
                <a16:creationId xmlns:a16="http://schemas.microsoft.com/office/drawing/2014/main" id="{C54EC38C-F955-44BE-A83D-AD4694875020}"/>
              </a:ext>
            </a:extLst>
          </p:cNvPr>
          <p:cNvCxnSpPr>
            <a:cxnSpLocks/>
          </p:cNvCxnSpPr>
          <p:nvPr/>
        </p:nvCxnSpPr>
        <p:spPr>
          <a:xfrm>
            <a:off x="4371964" y="5066456"/>
            <a:ext cx="50078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Conector recto de flecha 141">
            <a:extLst>
              <a:ext uri="{FF2B5EF4-FFF2-40B4-BE49-F238E27FC236}">
                <a16:creationId xmlns:a16="http://schemas.microsoft.com/office/drawing/2014/main" id="{C34562ED-E9EC-4EB1-80A3-7C526150F901}"/>
              </a:ext>
            </a:extLst>
          </p:cNvPr>
          <p:cNvCxnSpPr>
            <a:cxnSpLocks/>
          </p:cNvCxnSpPr>
          <p:nvPr/>
        </p:nvCxnSpPr>
        <p:spPr>
          <a:xfrm>
            <a:off x="4382499" y="5530303"/>
            <a:ext cx="50078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3" name="Rectángulo 142">
                <a:extLst>
                  <a:ext uri="{FF2B5EF4-FFF2-40B4-BE49-F238E27FC236}">
                    <a16:creationId xmlns:a16="http://schemas.microsoft.com/office/drawing/2014/main" id="{444FF3CB-2375-4CF5-9566-F2608E7D1C41}"/>
                  </a:ext>
                </a:extLst>
              </p:cNvPr>
              <p:cNvSpPr/>
              <p:nvPr/>
            </p:nvSpPr>
            <p:spPr>
              <a:xfrm>
                <a:off x="5001631" y="4933582"/>
                <a:ext cx="3279424" cy="300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𝐼</m:t>
                          </m:r>
                        </m:e>
                        <m:sub>
                          <m:r>
                            <a:rPr lang="es-ES" sz="1350" i="1">
                              <a:latin typeface="Cambria Math" panose="02040503050406030204" pitchFamily="18" charset="0"/>
                            </a:rPr>
                            <m:t>𝑆</m:t>
                          </m:r>
                        </m:sub>
                      </m:sSub>
                      <m:r>
                        <a:rPr lang="es-ES" sz="1350" i="1">
                          <a:latin typeface="Cambria Math" panose="02040503050406030204" pitchFamily="18" charset="0"/>
                        </a:rPr>
                        <m:t>=</m:t>
                      </m:r>
                      <m:r>
                        <a:rPr lang="es-ES" sz="1350" i="1">
                          <a:latin typeface="Cambria Math" panose="02040503050406030204" pitchFamily="18" charset="0"/>
                        </a:rPr>
                        <m:t>21</m:t>
                      </m:r>
                      <m:r>
                        <a:rPr lang="es-ES" sz="1350" i="1">
                          <a:latin typeface="Cambria Math" panose="02040503050406030204" pitchFamily="18" charset="0"/>
                        </a:rPr>
                        <m:t>,</m:t>
                      </m:r>
                      <m:r>
                        <a:rPr lang="es-ES" sz="1350" i="1">
                          <a:latin typeface="Cambria Math" panose="02040503050406030204" pitchFamily="18" charset="0"/>
                        </a:rPr>
                        <m:t>93</m:t>
                      </m:r>
                      <m:r>
                        <a:rPr lang="es-ES" sz="1350" i="1">
                          <a:latin typeface="Cambria Math" panose="02040503050406030204" pitchFamily="18" charset="0"/>
                        </a:rPr>
                        <m:t>|−</m:t>
                      </m:r>
                      <m:r>
                        <a:rPr lang="es-ES" sz="1350" i="1">
                          <a:latin typeface="Cambria Math" panose="02040503050406030204" pitchFamily="18" charset="0"/>
                        </a:rPr>
                        <m:t>36</m:t>
                      </m:r>
                      <m:r>
                        <a:rPr lang="es-ES" sz="1350" i="1">
                          <a:latin typeface="Cambria Math" panose="02040503050406030204" pitchFamily="18" charset="0"/>
                        </a:rPr>
                        <m:t>,</m:t>
                      </m:r>
                      <m:r>
                        <a:rPr lang="es-ES" sz="1350" i="1">
                          <a:latin typeface="Cambria Math" panose="02040503050406030204" pitchFamily="18" charset="0"/>
                        </a:rPr>
                        <m:t>86</m:t>
                      </m:r>
                      <m:r>
                        <a:rPr lang="es-ES" sz="1350" i="1">
                          <a:latin typeface="Cambria Math" panose="02040503050406030204" pitchFamily="18" charset="0"/>
                        </a:rPr>
                        <m:t>º−</m:t>
                      </m:r>
                      <m:r>
                        <a:rPr lang="es-ES" sz="1350" i="1">
                          <a:latin typeface="Cambria Math" panose="02040503050406030204" pitchFamily="18" charset="0"/>
                        </a:rPr>
                        <m:t>120</m:t>
                      </m:r>
                      <m:r>
                        <a:rPr lang="es-ES" sz="1350" i="1">
                          <a:latin typeface="Cambria Math" panose="02040503050406030204" pitchFamily="18" charset="0"/>
                        </a:rPr>
                        <m:t>º=−</m:t>
                      </m:r>
                      <m:r>
                        <a:rPr lang="es-ES" sz="1350" i="1">
                          <a:latin typeface="Cambria Math" panose="02040503050406030204" pitchFamily="18" charset="0"/>
                        </a:rPr>
                        <m:t>156</m:t>
                      </m:r>
                      <m:r>
                        <a:rPr lang="es-ES" sz="1350" i="1">
                          <a:latin typeface="Cambria Math" panose="02040503050406030204" pitchFamily="18" charset="0"/>
                        </a:rPr>
                        <m:t>,</m:t>
                      </m:r>
                      <m:r>
                        <a:rPr lang="es-ES" sz="1350" i="1">
                          <a:latin typeface="Cambria Math" panose="02040503050406030204" pitchFamily="18" charset="0"/>
                        </a:rPr>
                        <m:t>81</m:t>
                      </m:r>
                      <m:r>
                        <a:rPr lang="es-ES" sz="1350" i="1">
                          <a:latin typeface="Cambria Math" panose="02040503050406030204" pitchFamily="18" charset="0"/>
                        </a:rPr>
                        <m:t>º</m:t>
                      </m:r>
                    </m:oMath>
                  </m:oMathPara>
                </a14:m>
                <a:endParaRPr lang="es-ES" sz="1350" dirty="0"/>
              </a:p>
            </p:txBody>
          </p:sp>
        </mc:Choice>
        <mc:Fallback xmlns="">
          <p:sp>
            <p:nvSpPr>
              <p:cNvPr id="143" name="Rectángulo 142">
                <a:extLst>
                  <a:ext uri="{FF2B5EF4-FFF2-40B4-BE49-F238E27FC236}">
                    <a16:creationId xmlns:a16="http://schemas.microsoft.com/office/drawing/2014/main" id="{444FF3CB-2375-4CF5-9566-F2608E7D1C41}"/>
                  </a:ext>
                </a:extLst>
              </p:cNvPr>
              <p:cNvSpPr>
                <a:spLocks noRot="1" noChangeAspect="1" noMove="1" noResize="1" noEditPoints="1" noAdjustHandles="1" noChangeArrowheads="1" noChangeShapeType="1" noTextEdit="1"/>
              </p:cNvSpPr>
              <p:nvPr/>
            </p:nvSpPr>
            <p:spPr>
              <a:xfrm>
                <a:off x="5001631" y="4933582"/>
                <a:ext cx="3279424" cy="300082"/>
              </a:xfrm>
              <a:prstGeom prst="rect">
                <a:avLst/>
              </a:prstGeom>
              <a:blipFill>
                <a:blip r:embed="rId8"/>
                <a:stretch>
                  <a:fillRect b="-8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4" name="Rectángulo 143">
                <a:extLst>
                  <a:ext uri="{FF2B5EF4-FFF2-40B4-BE49-F238E27FC236}">
                    <a16:creationId xmlns:a16="http://schemas.microsoft.com/office/drawing/2014/main" id="{5BF9740E-DF95-4EC2-AE6D-07E658FF4C2C}"/>
                  </a:ext>
                </a:extLst>
              </p:cNvPr>
              <p:cNvSpPr/>
              <p:nvPr/>
            </p:nvSpPr>
            <p:spPr>
              <a:xfrm>
                <a:off x="4964361" y="5375592"/>
                <a:ext cx="2976136" cy="300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𝐼</m:t>
                          </m:r>
                        </m:e>
                        <m:sub>
                          <m:r>
                            <a:rPr lang="es-ES" sz="1350" i="1">
                              <a:latin typeface="Cambria Math" panose="02040503050406030204" pitchFamily="18" charset="0"/>
                            </a:rPr>
                            <m:t>𝑇</m:t>
                          </m:r>
                        </m:sub>
                      </m:sSub>
                      <m:r>
                        <a:rPr lang="es-ES" sz="1350" i="1">
                          <a:latin typeface="Cambria Math" panose="02040503050406030204" pitchFamily="18" charset="0"/>
                        </a:rPr>
                        <m:t>=</m:t>
                      </m:r>
                      <m:r>
                        <a:rPr lang="es-ES" sz="1350" i="1">
                          <a:latin typeface="Cambria Math" panose="02040503050406030204" pitchFamily="18" charset="0"/>
                        </a:rPr>
                        <m:t>21</m:t>
                      </m:r>
                      <m:r>
                        <a:rPr lang="es-ES" sz="1350" i="1">
                          <a:latin typeface="Cambria Math" panose="02040503050406030204" pitchFamily="18" charset="0"/>
                        </a:rPr>
                        <m:t>,</m:t>
                      </m:r>
                      <m:r>
                        <a:rPr lang="es-ES" sz="1350" i="1">
                          <a:latin typeface="Cambria Math" panose="02040503050406030204" pitchFamily="18" charset="0"/>
                        </a:rPr>
                        <m:t>93</m:t>
                      </m:r>
                      <m:r>
                        <a:rPr lang="es-ES" sz="1350" i="1">
                          <a:latin typeface="Cambria Math" panose="02040503050406030204" pitchFamily="18" charset="0"/>
                        </a:rPr>
                        <m:t>|−</m:t>
                      </m:r>
                      <m:r>
                        <a:rPr lang="es-ES" sz="1350" i="1">
                          <a:latin typeface="Cambria Math" panose="02040503050406030204" pitchFamily="18" charset="0"/>
                        </a:rPr>
                        <m:t>36</m:t>
                      </m:r>
                      <m:r>
                        <a:rPr lang="es-ES" sz="1350" i="1">
                          <a:latin typeface="Cambria Math" panose="02040503050406030204" pitchFamily="18" charset="0"/>
                        </a:rPr>
                        <m:t>,</m:t>
                      </m:r>
                      <m:r>
                        <a:rPr lang="es-ES" sz="1350" i="1">
                          <a:latin typeface="Cambria Math" panose="02040503050406030204" pitchFamily="18" charset="0"/>
                        </a:rPr>
                        <m:t>86</m:t>
                      </m:r>
                      <m:r>
                        <a:rPr lang="es-ES" sz="1350" i="1">
                          <a:latin typeface="Cambria Math" panose="02040503050406030204" pitchFamily="18" charset="0"/>
                        </a:rPr>
                        <m:t>º+</m:t>
                      </m:r>
                      <m:r>
                        <a:rPr lang="es-ES" sz="1350" i="1">
                          <a:latin typeface="Cambria Math" panose="02040503050406030204" pitchFamily="18" charset="0"/>
                        </a:rPr>
                        <m:t>120</m:t>
                      </m:r>
                      <m:r>
                        <a:rPr lang="es-ES" sz="1350" i="1">
                          <a:latin typeface="Cambria Math" panose="02040503050406030204" pitchFamily="18" charset="0"/>
                        </a:rPr>
                        <m:t>º=</m:t>
                      </m:r>
                      <m:r>
                        <a:rPr lang="es-ES" sz="1350" i="1">
                          <a:latin typeface="Cambria Math" panose="02040503050406030204" pitchFamily="18" charset="0"/>
                        </a:rPr>
                        <m:t>83</m:t>
                      </m:r>
                      <m:r>
                        <a:rPr lang="es-ES" sz="1350" i="1">
                          <a:latin typeface="Cambria Math" panose="02040503050406030204" pitchFamily="18" charset="0"/>
                        </a:rPr>
                        <m:t>,</m:t>
                      </m:r>
                      <m:r>
                        <a:rPr lang="es-ES" sz="1350" i="1">
                          <a:latin typeface="Cambria Math" panose="02040503050406030204" pitchFamily="18" charset="0"/>
                        </a:rPr>
                        <m:t>1</m:t>
                      </m:r>
                      <m:r>
                        <a:rPr lang="es-ES" sz="1350" i="1">
                          <a:latin typeface="Cambria Math" panose="02040503050406030204" pitchFamily="18" charset="0"/>
                        </a:rPr>
                        <m:t>º</m:t>
                      </m:r>
                    </m:oMath>
                  </m:oMathPara>
                </a14:m>
                <a:endParaRPr lang="es-ES" sz="1350" dirty="0"/>
              </a:p>
            </p:txBody>
          </p:sp>
        </mc:Choice>
        <mc:Fallback xmlns="">
          <p:sp>
            <p:nvSpPr>
              <p:cNvPr id="144" name="Rectángulo 143">
                <a:extLst>
                  <a:ext uri="{FF2B5EF4-FFF2-40B4-BE49-F238E27FC236}">
                    <a16:creationId xmlns:a16="http://schemas.microsoft.com/office/drawing/2014/main" id="{5BF9740E-DF95-4EC2-AE6D-07E658FF4C2C}"/>
                  </a:ext>
                </a:extLst>
              </p:cNvPr>
              <p:cNvSpPr>
                <a:spLocks noRot="1" noChangeAspect="1" noMove="1" noResize="1" noEditPoints="1" noAdjustHandles="1" noChangeArrowheads="1" noChangeShapeType="1" noTextEdit="1"/>
              </p:cNvSpPr>
              <p:nvPr/>
            </p:nvSpPr>
            <p:spPr>
              <a:xfrm>
                <a:off x="4964361" y="5375592"/>
                <a:ext cx="2976136" cy="300082"/>
              </a:xfrm>
              <a:prstGeom prst="rect">
                <a:avLst/>
              </a:prstGeom>
              <a:blipFill>
                <a:blip r:embed="rId9"/>
                <a:stretch>
                  <a:fillRect b="-10204"/>
                </a:stretch>
              </a:blipFill>
            </p:spPr>
            <p:txBody>
              <a:bodyPr/>
              <a:lstStyle/>
              <a:p>
                <a:r>
                  <a:rPr lang="es-ES">
                    <a:noFill/>
                  </a:rPr>
                  <a:t> </a:t>
                </a:r>
              </a:p>
            </p:txBody>
          </p:sp>
        </mc:Fallback>
      </mc:AlternateContent>
    </p:spTree>
    <p:extLst>
      <p:ext uri="{BB962C8B-B14F-4D97-AF65-F5344CB8AC3E}">
        <p14:creationId xmlns:p14="http://schemas.microsoft.com/office/powerpoint/2010/main" val="86797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93" grpId="0"/>
      <p:bldP spid="94" grpId="0"/>
      <p:bldP spid="96" grpId="0"/>
      <p:bldP spid="129" grpId="0"/>
      <p:bldP spid="132" grpId="0"/>
      <p:bldP spid="133" grpId="0"/>
      <p:bldP spid="134" grpId="0"/>
      <p:bldP spid="135" grpId="0"/>
      <p:bldP spid="143" grpId="0"/>
      <p:bldP spid="144"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0BEE469-74B2-40C1-828D-8EDFA46EEEE4}"/>
              </a:ext>
            </a:extLst>
          </p:cNvPr>
          <p:cNvPicPr>
            <a:picLocks noChangeAspect="1"/>
          </p:cNvPicPr>
          <p:nvPr/>
        </p:nvPicPr>
        <p:blipFill>
          <a:blip r:embed="rId2"/>
          <a:stretch>
            <a:fillRect/>
          </a:stretch>
        </p:blipFill>
        <p:spPr>
          <a:xfrm>
            <a:off x="378619" y="1086744"/>
            <a:ext cx="8372475" cy="702638"/>
          </a:xfrm>
          <a:prstGeom prst="rect">
            <a:avLst/>
          </a:prstGeom>
        </p:spPr>
      </p:pic>
      <p:grpSp>
        <p:nvGrpSpPr>
          <p:cNvPr id="80" name="Grupo 79">
            <a:extLst>
              <a:ext uri="{FF2B5EF4-FFF2-40B4-BE49-F238E27FC236}">
                <a16:creationId xmlns:a16="http://schemas.microsoft.com/office/drawing/2014/main" id="{A491AACD-16A8-48AC-836E-9C4997F93995}"/>
              </a:ext>
            </a:extLst>
          </p:cNvPr>
          <p:cNvGrpSpPr/>
          <p:nvPr/>
        </p:nvGrpSpPr>
        <p:grpSpPr>
          <a:xfrm>
            <a:off x="120230" y="1830910"/>
            <a:ext cx="4782617" cy="3100025"/>
            <a:chOff x="160306" y="1298213"/>
            <a:chExt cx="6376823" cy="4133367"/>
          </a:xfrm>
        </p:grpSpPr>
        <p:cxnSp>
          <p:nvCxnSpPr>
            <p:cNvPr id="5" name="Conector recto 4">
              <a:extLst>
                <a:ext uri="{FF2B5EF4-FFF2-40B4-BE49-F238E27FC236}">
                  <a16:creationId xmlns:a16="http://schemas.microsoft.com/office/drawing/2014/main" id="{CE34B2F2-688D-4F41-BC1D-B9FE107B9D6B}"/>
                </a:ext>
              </a:extLst>
            </p:cNvPr>
            <p:cNvCxnSpPr>
              <a:cxnSpLocks/>
            </p:cNvCxnSpPr>
            <p:nvPr/>
          </p:nvCxnSpPr>
          <p:spPr>
            <a:xfrm>
              <a:off x="1524639" y="3199480"/>
              <a:ext cx="36569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upo 5">
              <a:extLst>
                <a:ext uri="{FF2B5EF4-FFF2-40B4-BE49-F238E27FC236}">
                  <a16:creationId xmlns:a16="http://schemas.microsoft.com/office/drawing/2014/main" id="{2C212DA6-4DCA-4DBE-BA16-3830E12EFBFB}"/>
                </a:ext>
              </a:extLst>
            </p:cNvPr>
            <p:cNvGrpSpPr/>
            <p:nvPr/>
          </p:nvGrpSpPr>
          <p:grpSpPr>
            <a:xfrm>
              <a:off x="1238250" y="2096895"/>
              <a:ext cx="647700" cy="685961"/>
              <a:chOff x="1238250" y="2096895"/>
              <a:chExt cx="647700" cy="685961"/>
            </a:xfrm>
          </p:grpSpPr>
          <p:sp>
            <p:nvSpPr>
              <p:cNvPr id="7" name="Elipse 6">
                <a:extLst>
                  <a:ext uri="{FF2B5EF4-FFF2-40B4-BE49-F238E27FC236}">
                    <a16:creationId xmlns:a16="http://schemas.microsoft.com/office/drawing/2014/main" id="{9916169D-DD3E-4510-9872-686589A7C57B}"/>
                  </a:ext>
                </a:extLst>
              </p:cNvPr>
              <p:cNvSpPr/>
              <p:nvPr/>
            </p:nvSpPr>
            <p:spPr>
              <a:xfrm>
                <a:off x="1238250" y="2143125"/>
                <a:ext cx="647700" cy="6089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8" name="CuadroTexto 7">
                <a:extLst>
                  <a:ext uri="{FF2B5EF4-FFF2-40B4-BE49-F238E27FC236}">
                    <a16:creationId xmlns:a16="http://schemas.microsoft.com/office/drawing/2014/main" id="{882A7EE0-CC3B-468B-926A-EBA6A158511F}"/>
                  </a:ext>
                </a:extLst>
              </p:cNvPr>
              <p:cNvSpPr txBox="1"/>
              <p:nvPr/>
            </p:nvSpPr>
            <p:spPr>
              <a:xfrm>
                <a:off x="1409845" y="2096895"/>
                <a:ext cx="285787" cy="400110"/>
              </a:xfrm>
              <a:prstGeom prst="rect">
                <a:avLst/>
              </a:prstGeom>
              <a:noFill/>
            </p:spPr>
            <p:txBody>
              <a:bodyPr wrap="square" rtlCol="0">
                <a:spAutoFit/>
              </a:bodyPr>
              <a:lstStyle/>
              <a:p>
                <a:r>
                  <a:rPr lang="es-ES" sz="1350" dirty="0"/>
                  <a:t>+</a:t>
                </a:r>
              </a:p>
            </p:txBody>
          </p:sp>
          <p:sp>
            <p:nvSpPr>
              <p:cNvPr id="9" name="CuadroTexto 8">
                <a:extLst>
                  <a:ext uri="{FF2B5EF4-FFF2-40B4-BE49-F238E27FC236}">
                    <a16:creationId xmlns:a16="http://schemas.microsoft.com/office/drawing/2014/main" id="{16291C2F-6019-4181-8170-D8B9FC6C1D47}"/>
                  </a:ext>
                </a:extLst>
              </p:cNvPr>
              <p:cNvSpPr txBox="1"/>
              <p:nvPr/>
            </p:nvSpPr>
            <p:spPr>
              <a:xfrm>
                <a:off x="1426746" y="2382746"/>
                <a:ext cx="285787" cy="400110"/>
              </a:xfrm>
              <a:prstGeom prst="rect">
                <a:avLst/>
              </a:prstGeom>
              <a:noFill/>
            </p:spPr>
            <p:txBody>
              <a:bodyPr wrap="square" rtlCol="0">
                <a:spAutoFit/>
              </a:bodyPr>
              <a:lstStyle/>
              <a:p>
                <a:r>
                  <a:rPr lang="es-ES" sz="1350" dirty="0"/>
                  <a:t>-</a:t>
                </a:r>
              </a:p>
            </p:txBody>
          </p:sp>
        </p:grpSp>
        <p:grpSp>
          <p:nvGrpSpPr>
            <p:cNvPr id="10" name="Grupo 9">
              <a:extLst>
                <a:ext uri="{FF2B5EF4-FFF2-40B4-BE49-F238E27FC236}">
                  <a16:creationId xmlns:a16="http://schemas.microsoft.com/office/drawing/2014/main" id="{00000F83-B481-4F40-AA97-BBA281EF1A3F}"/>
                </a:ext>
              </a:extLst>
            </p:cNvPr>
            <p:cNvGrpSpPr/>
            <p:nvPr/>
          </p:nvGrpSpPr>
          <p:grpSpPr>
            <a:xfrm rot="10800000">
              <a:off x="1816778" y="3450471"/>
              <a:ext cx="647700" cy="685959"/>
              <a:chOff x="1238250" y="2081507"/>
              <a:chExt cx="647700" cy="685959"/>
            </a:xfrm>
          </p:grpSpPr>
          <p:sp>
            <p:nvSpPr>
              <p:cNvPr id="11" name="Elipse 10">
                <a:extLst>
                  <a:ext uri="{FF2B5EF4-FFF2-40B4-BE49-F238E27FC236}">
                    <a16:creationId xmlns:a16="http://schemas.microsoft.com/office/drawing/2014/main" id="{CC1F9CA6-7360-49C9-B63E-BC84AB43F1FA}"/>
                  </a:ext>
                </a:extLst>
              </p:cNvPr>
              <p:cNvSpPr/>
              <p:nvPr/>
            </p:nvSpPr>
            <p:spPr>
              <a:xfrm>
                <a:off x="1238250" y="2143125"/>
                <a:ext cx="647700" cy="6089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2" name="CuadroTexto 11">
                <a:extLst>
                  <a:ext uri="{FF2B5EF4-FFF2-40B4-BE49-F238E27FC236}">
                    <a16:creationId xmlns:a16="http://schemas.microsoft.com/office/drawing/2014/main" id="{946B7028-58DE-4759-B29B-9C13087DC4FE}"/>
                  </a:ext>
                </a:extLst>
              </p:cNvPr>
              <p:cNvSpPr txBox="1"/>
              <p:nvPr/>
            </p:nvSpPr>
            <p:spPr>
              <a:xfrm>
                <a:off x="1409845" y="2081507"/>
                <a:ext cx="285787" cy="400109"/>
              </a:xfrm>
              <a:prstGeom prst="rect">
                <a:avLst/>
              </a:prstGeom>
              <a:noFill/>
            </p:spPr>
            <p:txBody>
              <a:bodyPr wrap="square" rtlCol="0">
                <a:spAutoFit/>
              </a:bodyPr>
              <a:lstStyle/>
              <a:p>
                <a:r>
                  <a:rPr lang="es-ES" sz="1350" dirty="0"/>
                  <a:t>+</a:t>
                </a:r>
              </a:p>
            </p:txBody>
          </p:sp>
          <p:sp>
            <p:nvSpPr>
              <p:cNvPr id="13" name="CuadroTexto 12">
                <a:extLst>
                  <a:ext uri="{FF2B5EF4-FFF2-40B4-BE49-F238E27FC236}">
                    <a16:creationId xmlns:a16="http://schemas.microsoft.com/office/drawing/2014/main" id="{D450CD1B-B1A6-43F7-AAE7-8CCA314772C8}"/>
                  </a:ext>
                </a:extLst>
              </p:cNvPr>
              <p:cNvSpPr txBox="1"/>
              <p:nvPr/>
            </p:nvSpPr>
            <p:spPr>
              <a:xfrm>
                <a:off x="1426746" y="2367356"/>
                <a:ext cx="285787" cy="400110"/>
              </a:xfrm>
              <a:prstGeom prst="rect">
                <a:avLst/>
              </a:prstGeom>
              <a:noFill/>
            </p:spPr>
            <p:txBody>
              <a:bodyPr wrap="square" rtlCol="0">
                <a:spAutoFit/>
              </a:bodyPr>
              <a:lstStyle/>
              <a:p>
                <a:r>
                  <a:rPr lang="es-ES" sz="1350" dirty="0"/>
                  <a:t>-</a:t>
                </a:r>
              </a:p>
            </p:txBody>
          </p:sp>
        </p:grpSp>
        <p:grpSp>
          <p:nvGrpSpPr>
            <p:cNvPr id="14" name="Grupo 13">
              <a:extLst>
                <a:ext uri="{FF2B5EF4-FFF2-40B4-BE49-F238E27FC236}">
                  <a16:creationId xmlns:a16="http://schemas.microsoft.com/office/drawing/2014/main" id="{1F56B77C-C053-40DC-948D-5667F63B6B4F}"/>
                </a:ext>
              </a:extLst>
            </p:cNvPr>
            <p:cNvGrpSpPr/>
            <p:nvPr/>
          </p:nvGrpSpPr>
          <p:grpSpPr>
            <a:xfrm rot="10800000">
              <a:off x="474437" y="3413612"/>
              <a:ext cx="647700" cy="685959"/>
              <a:chOff x="1238250" y="2081507"/>
              <a:chExt cx="647700" cy="685959"/>
            </a:xfrm>
          </p:grpSpPr>
          <p:sp>
            <p:nvSpPr>
              <p:cNvPr id="15" name="Elipse 14">
                <a:extLst>
                  <a:ext uri="{FF2B5EF4-FFF2-40B4-BE49-F238E27FC236}">
                    <a16:creationId xmlns:a16="http://schemas.microsoft.com/office/drawing/2014/main" id="{477E7FA1-9529-4E0C-B0A0-5B4E42E3B8C9}"/>
                  </a:ext>
                </a:extLst>
              </p:cNvPr>
              <p:cNvSpPr/>
              <p:nvPr/>
            </p:nvSpPr>
            <p:spPr>
              <a:xfrm>
                <a:off x="1238250" y="2143125"/>
                <a:ext cx="647700" cy="6089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16" name="CuadroTexto 15">
                <a:extLst>
                  <a:ext uri="{FF2B5EF4-FFF2-40B4-BE49-F238E27FC236}">
                    <a16:creationId xmlns:a16="http://schemas.microsoft.com/office/drawing/2014/main" id="{2127A8E5-3EBA-4EF2-8BAB-FBE9E1C97E44}"/>
                  </a:ext>
                </a:extLst>
              </p:cNvPr>
              <p:cNvSpPr txBox="1"/>
              <p:nvPr/>
            </p:nvSpPr>
            <p:spPr>
              <a:xfrm>
                <a:off x="1409845" y="2081507"/>
                <a:ext cx="285787" cy="400109"/>
              </a:xfrm>
              <a:prstGeom prst="rect">
                <a:avLst/>
              </a:prstGeom>
              <a:noFill/>
            </p:spPr>
            <p:txBody>
              <a:bodyPr wrap="square" rtlCol="0">
                <a:spAutoFit/>
              </a:bodyPr>
              <a:lstStyle/>
              <a:p>
                <a:r>
                  <a:rPr lang="es-ES" sz="1350" dirty="0"/>
                  <a:t>+</a:t>
                </a:r>
              </a:p>
            </p:txBody>
          </p:sp>
          <p:sp>
            <p:nvSpPr>
              <p:cNvPr id="17" name="CuadroTexto 16">
                <a:extLst>
                  <a:ext uri="{FF2B5EF4-FFF2-40B4-BE49-F238E27FC236}">
                    <a16:creationId xmlns:a16="http://schemas.microsoft.com/office/drawing/2014/main" id="{3EA63F77-4CE7-4345-926B-00AD7BC4CB2A}"/>
                  </a:ext>
                </a:extLst>
              </p:cNvPr>
              <p:cNvSpPr txBox="1"/>
              <p:nvPr/>
            </p:nvSpPr>
            <p:spPr>
              <a:xfrm>
                <a:off x="1426745" y="2367356"/>
                <a:ext cx="285787" cy="400110"/>
              </a:xfrm>
              <a:prstGeom prst="rect">
                <a:avLst/>
              </a:prstGeom>
              <a:noFill/>
            </p:spPr>
            <p:txBody>
              <a:bodyPr wrap="square" rtlCol="0">
                <a:spAutoFit/>
              </a:bodyPr>
              <a:lstStyle/>
              <a:p>
                <a:r>
                  <a:rPr lang="es-ES" sz="1350" dirty="0"/>
                  <a:t>-</a:t>
                </a:r>
              </a:p>
            </p:txBody>
          </p:sp>
        </p:grpSp>
        <p:cxnSp>
          <p:nvCxnSpPr>
            <p:cNvPr id="18" name="Conector recto 17">
              <a:extLst>
                <a:ext uri="{FF2B5EF4-FFF2-40B4-BE49-F238E27FC236}">
                  <a16:creationId xmlns:a16="http://schemas.microsoft.com/office/drawing/2014/main" id="{86BCCFE6-CBF5-46EC-9B59-9AD11CA57190}"/>
                </a:ext>
              </a:extLst>
            </p:cNvPr>
            <p:cNvCxnSpPr>
              <a:cxnSpLocks/>
            </p:cNvCxnSpPr>
            <p:nvPr/>
          </p:nvCxnSpPr>
          <p:spPr>
            <a:xfrm flipV="1">
              <a:off x="1552738" y="2752078"/>
              <a:ext cx="0" cy="4474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229C2525-B7BB-4FA7-BF4F-1DC42D580EA0}"/>
                </a:ext>
              </a:extLst>
            </p:cNvPr>
            <p:cNvCxnSpPr>
              <a:cxnSpLocks/>
            </p:cNvCxnSpPr>
            <p:nvPr/>
          </p:nvCxnSpPr>
          <p:spPr>
            <a:xfrm flipV="1">
              <a:off x="959630" y="3199480"/>
              <a:ext cx="576207" cy="2663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AE0D774D-2C9C-42B4-A65F-A5AB4483B770}"/>
                </a:ext>
              </a:extLst>
            </p:cNvPr>
            <p:cNvCxnSpPr>
              <a:cxnSpLocks/>
            </p:cNvCxnSpPr>
            <p:nvPr/>
          </p:nvCxnSpPr>
          <p:spPr>
            <a:xfrm flipH="1" flipV="1">
              <a:off x="1569639" y="3199480"/>
              <a:ext cx="455838" cy="2663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BFE52C65-3EC6-4E5B-9336-8ED9165AA38D}"/>
                </a:ext>
              </a:extLst>
            </p:cNvPr>
            <p:cNvCxnSpPr>
              <a:cxnSpLocks/>
            </p:cNvCxnSpPr>
            <p:nvPr/>
          </p:nvCxnSpPr>
          <p:spPr>
            <a:xfrm flipV="1">
              <a:off x="1552738" y="1890944"/>
              <a:ext cx="0" cy="2521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E1429711-1689-4D03-BC9D-E39506691E45}"/>
                </a:ext>
              </a:extLst>
            </p:cNvPr>
            <p:cNvCxnSpPr>
              <a:cxnSpLocks/>
            </p:cNvCxnSpPr>
            <p:nvPr/>
          </p:nvCxnSpPr>
          <p:spPr>
            <a:xfrm>
              <a:off x="1569639" y="1890944"/>
              <a:ext cx="36569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DF6D3545-931E-4362-AEFD-2DE7F4BD4F8C}"/>
                </a:ext>
              </a:extLst>
            </p:cNvPr>
            <p:cNvCxnSpPr>
              <a:cxnSpLocks/>
            </p:cNvCxnSpPr>
            <p:nvPr/>
          </p:nvCxnSpPr>
          <p:spPr>
            <a:xfrm flipV="1">
              <a:off x="5217252" y="2793818"/>
              <a:ext cx="0" cy="4474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59147F42-E3EA-456A-ABA4-762B8D0559DC}"/>
                </a:ext>
              </a:extLst>
            </p:cNvPr>
            <p:cNvCxnSpPr>
              <a:cxnSpLocks/>
            </p:cNvCxnSpPr>
            <p:nvPr/>
          </p:nvCxnSpPr>
          <p:spPr>
            <a:xfrm flipV="1">
              <a:off x="4624144" y="3241220"/>
              <a:ext cx="576207" cy="2663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E1E73547-E71D-4C88-A0FB-7B493A31C399}"/>
                </a:ext>
              </a:extLst>
            </p:cNvPr>
            <p:cNvCxnSpPr>
              <a:cxnSpLocks/>
            </p:cNvCxnSpPr>
            <p:nvPr/>
          </p:nvCxnSpPr>
          <p:spPr>
            <a:xfrm flipH="1" flipV="1">
              <a:off x="5234153" y="3241220"/>
              <a:ext cx="455838" cy="2663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61225422-F0CA-4E01-BCDE-A8815A23AA40}"/>
                </a:ext>
              </a:extLst>
            </p:cNvPr>
            <p:cNvCxnSpPr>
              <a:cxnSpLocks/>
            </p:cNvCxnSpPr>
            <p:nvPr/>
          </p:nvCxnSpPr>
          <p:spPr>
            <a:xfrm flipV="1">
              <a:off x="5217252" y="1932684"/>
              <a:ext cx="0" cy="2521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ángulo 26">
              <a:extLst>
                <a:ext uri="{FF2B5EF4-FFF2-40B4-BE49-F238E27FC236}">
                  <a16:creationId xmlns:a16="http://schemas.microsoft.com/office/drawing/2014/main" id="{BDF34960-7CB0-4B43-A6E8-EFF8A7BDDA08}"/>
                </a:ext>
              </a:extLst>
            </p:cNvPr>
            <p:cNvSpPr/>
            <p:nvPr/>
          </p:nvSpPr>
          <p:spPr>
            <a:xfrm>
              <a:off x="5128484" y="2184865"/>
              <a:ext cx="177535" cy="608953"/>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28" name="Rectángulo 27">
              <a:extLst>
                <a:ext uri="{FF2B5EF4-FFF2-40B4-BE49-F238E27FC236}">
                  <a16:creationId xmlns:a16="http://schemas.microsoft.com/office/drawing/2014/main" id="{DBA4A6BF-D826-4478-AAD7-19E43D3A6FB6}"/>
                </a:ext>
              </a:extLst>
            </p:cNvPr>
            <p:cNvSpPr/>
            <p:nvPr/>
          </p:nvSpPr>
          <p:spPr>
            <a:xfrm rot="3666220">
              <a:off x="4452252" y="3269009"/>
              <a:ext cx="177535" cy="608953"/>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29" name="Rectángulo 28">
              <a:extLst>
                <a:ext uri="{FF2B5EF4-FFF2-40B4-BE49-F238E27FC236}">
                  <a16:creationId xmlns:a16="http://schemas.microsoft.com/office/drawing/2014/main" id="{C4D414EF-CA7D-4E08-A98D-29F0950F4432}"/>
                </a:ext>
              </a:extLst>
            </p:cNvPr>
            <p:cNvSpPr/>
            <p:nvPr/>
          </p:nvSpPr>
          <p:spPr>
            <a:xfrm rot="18334922">
              <a:off x="5698618" y="3293520"/>
              <a:ext cx="177535" cy="608953"/>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cxnSp>
          <p:nvCxnSpPr>
            <p:cNvPr id="30" name="Conector recto 29">
              <a:extLst>
                <a:ext uri="{FF2B5EF4-FFF2-40B4-BE49-F238E27FC236}">
                  <a16:creationId xmlns:a16="http://schemas.microsoft.com/office/drawing/2014/main" id="{3E992CAF-AEF8-42B8-9918-73C72D1A1A0B}"/>
                </a:ext>
              </a:extLst>
            </p:cNvPr>
            <p:cNvCxnSpPr>
              <a:cxnSpLocks/>
            </p:cNvCxnSpPr>
            <p:nvPr/>
          </p:nvCxnSpPr>
          <p:spPr>
            <a:xfrm flipV="1">
              <a:off x="782496" y="4074814"/>
              <a:ext cx="0" cy="5060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5110032F-41B9-4108-BB66-8D34EC0AE548}"/>
                </a:ext>
              </a:extLst>
            </p:cNvPr>
            <p:cNvCxnSpPr>
              <a:cxnSpLocks/>
            </p:cNvCxnSpPr>
            <p:nvPr/>
          </p:nvCxnSpPr>
          <p:spPr>
            <a:xfrm flipV="1">
              <a:off x="2149989" y="4084183"/>
              <a:ext cx="0" cy="2521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6A63E4D5-3169-4F09-8322-78242ECC29FA}"/>
                </a:ext>
              </a:extLst>
            </p:cNvPr>
            <p:cNvCxnSpPr>
              <a:cxnSpLocks/>
            </p:cNvCxnSpPr>
            <p:nvPr/>
          </p:nvCxnSpPr>
          <p:spPr>
            <a:xfrm>
              <a:off x="782496" y="4580878"/>
              <a:ext cx="34490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87A1708F-07CA-476B-BC44-A8A49C373483}"/>
                </a:ext>
              </a:extLst>
            </p:cNvPr>
            <p:cNvCxnSpPr>
              <a:cxnSpLocks/>
            </p:cNvCxnSpPr>
            <p:nvPr/>
          </p:nvCxnSpPr>
          <p:spPr>
            <a:xfrm>
              <a:off x="2130410" y="4336364"/>
              <a:ext cx="396559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id="{AEBB8AA1-FDA9-4371-AE22-243CF653F808}"/>
                </a:ext>
              </a:extLst>
            </p:cNvPr>
            <p:cNvCxnSpPr>
              <a:cxnSpLocks/>
            </p:cNvCxnSpPr>
            <p:nvPr/>
          </p:nvCxnSpPr>
          <p:spPr>
            <a:xfrm flipV="1">
              <a:off x="4231556" y="3733476"/>
              <a:ext cx="2741" cy="8474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id="{282D4638-BFA9-48D6-A13A-CA5C295CB375}"/>
                </a:ext>
              </a:extLst>
            </p:cNvPr>
            <p:cNvCxnSpPr>
              <a:cxnSpLocks/>
            </p:cNvCxnSpPr>
            <p:nvPr/>
          </p:nvCxnSpPr>
          <p:spPr>
            <a:xfrm flipV="1">
              <a:off x="6079650" y="3801048"/>
              <a:ext cx="0" cy="5060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CuadroTexto 35">
              <a:extLst>
                <a:ext uri="{FF2B5EF4-FFF2-40B4-BE49-F238E27FC236}">
                  <a16:creationId xmlns:a16="http://schemas.microsoft.com/office/drawing/2014/main" id="{BBFF2ED5-9C38-4B0D-80DC-4032693DCA01}"/>
                </a:ext>
              </a:extLst>
            </p:cNvPr>
            <p:cNvSpPr txBox="1"/>
            <p:nvPr/>
          </p:nvSpPr>
          <p:spPr>
            <a:xfrm>
              <a:off x="744007" y="2115326"/>
              <a:ext cx="727961" cy="400109"/>
            </a:xfrm>
            <a:prstGeom prst="rect">
              <a:avLst/>
            </a:prstGeom>
            <a:noFill/>
          </p:spPr>
          <p:txBody>
            <a:bodyPr wrap="square" rtlCol="0">
              <a:spAutoFit/>
            </a:bodyPr>
            <a:lstStyle/>
            <a:p>
              <a:r>
                <a:rPr lang="es-ES" sz="1350" dirty="0"/>
                <a:t>U</a:t>
              </a:r>
              <a:r>
                <a:rPr lang="es-ES" sz="1350" baseline="-25000" dirty="0"/>
                <a:t>RN</a:t>
              </a:r>
              <a:endParaRPr lang="es-ES" sz="1350" dirty="0"/>
            </a:p>
          </p:txBody>
        </p:sp>
        <p:sp>
          <p:nvSpPr>
            <p:cNvPr id="37" name="CuadroTexto 36">
              <a:extLst>
                <a:ext uri="{FF2B5EF4-FFF2-40B4-BE49-F238E27FC236}">
                  <a16:creationId xmlns:a16="http://schemas.microsoft.com/office/drawing/2014/main" id="{DE017DAA-A72C-411D-8C69-402FCCC729E1}"/>
                </a:ext>
              </a:extLst>
            </p:cNvPr>
            <p:cNvSpPr txBox="1"/>
            <p:nvPr/>
          </p:nvSpPr>
          <p:spPr>
            <a:xfrm>
              <a:off x="160306" y="3147973"/>
              <a:ext cx="727961" cy="400109"/>
            </a:xfrm>
            <a:prstGeom prst="rect">
              <a:avLst/>
            </a:prstGeom>
            <a:noFill/>
          </p:spPr>
          <p:txBody>
            <a:bodyPr wrap="square" rtlCol="0">
              <a:spAutoFit/>
            </a:bodyPr>
            <a:lstStyle/>
            <a:p>
              <a:r>
                <a:rPr lang="es-ES" sz="1350" dirty="0"/>
                <a:t>U</a:t>
              </a:r>
              <a:r>
                <a:rPr lang="es-ES" sz="1350" baseline="-25000" dirty="0"/>
                <a:t>TN</a:t>
              </a:r>
              <a:endParaRPr lang="es-ES" sz="1350" dirty="0"/>
            </a:p>
          </p:txBody>
        </p:sp>
        <p:sp>
          <p:nvSpPr>
            <p:cNvPr id="38" name="CuadroTexto 37">
              <a:extLst>
                <a:ext uri="{FF2B5EF4-FFF2-40B4-BE49-F238E27FC236}">
                  <a16:creationId xmlns:a16="http://schemas.microsoft.com/office/drawing/2014/main" id="{25B576C8-068E-4D16-A5FC-E29BE85E6A03}"/>
                </a:ext>
              </a:extLst>
            </p:cNvPr>
            <p:cNvSpPr txBox="1"/>
            <p:nvPr/>
          </p:nvSpPr>
          <p:spPr>
            <a:xfrm>
              <a:off x="2217210" y="3173533"/>
              <a:ext cx="727961" cy="400109"/>
            </a:xfrm>
            <a:prstGeom prst="rect">
              <a:avLst/>
            </a:prstGeom>
            <a:noFill/>
          </p:spPr>
          <p:txBody>
            <a:bodyPr wrap="square" rtlCol="0">
              <a:spAutoFit/>
            </a:bodyPr>
            <a:lstStyle/>
            <a:p>
              <a:r>
                <a:rPr lang="es-ES" sz="1350" dirty="0"/>
                <a:t>U</a:t>
              </a:r>
              <a:r>
                <a:rPr lang="es-ES" sz="1350" baseline="-25000" dirty="0"/>
                <a:t>SN</a:t>
              </a:r>
              <a:endParaRPr lang="es-ES" sz="1350" dirty="0"/>
            </a:p>
          </p:txBody>
        </p:sp>
        <p:sp>
          <p:nvSpPr>
            <p:cNvPr id="39" name="Elipse 38">
              <a:extLst>
                <a:ext uri="{FF2B5EF4-FFF2-40B4-BE49-F238E27FC236}">
                  <a16:creationId xmlns:a16="http://schemas.microsoft.com/office/drawing/2014/main" id="{462E0B77-D534-4D54-ACB6-C1D9A5790BA1}"/>
                </a:ext>
              </a:extLst>
            </p:cNvPr>
            <p:cNvSpPr/>
            <p:nvPr/>
          </p:nvSpPr>
          <p:spPr>
            <a:xfrm>
              <a:off x="1507738" y="1832741"/>
              <a:ext cx="90000" cy="88607"/>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40" name="Elipse 39">
              <a:extLst>
                <a:ext uri="{FF2B5EF4-FFF2-40B4-BE49-F238E27FC236}">
                  <a16:creationId xmlns:a16="http://schemas.microsoft.com/office/drawing/2014/main" id="{F01A1A75-6D31-445D-80D8-840D4C72B750}"/>
                </a:ext>
              </a:extLst>
            </p:cNvPr>
            <p:cNvSpPr/>
            <p:nvPr/>
          </p:nvSpPr>
          <p:spPr>
            <a:xfrm>
              <a:off x="5181614" y="1851745"/>
              <a:ext cx="90000" cy="88607"/>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41" name="Elipse 40">
              <a:extLst>
                <a:ext uri="{FF2B5EF4-FFF2-40B4-BE49-F238E27FC236}">
                  <a16:creationId xmlns:a16="http://schemas.microsoft.com/office/drawing/2014/main" id="{C9FED24E-6183-4097-9F35-036F1CB6C73C}"/>
                </a:ext>
              </a:extLst>
            </p:cNvPr>
            <p:cNvSpPr/>
            <p:nvPr/>
          </p:nvSpPr>
          <p:spPr>
            <a:xfrm>
              <a:off x="5172252" y="3184914"/>
              <a:ext cx="90000" cy="88607"/>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42" name="Elipse 41">
              <a:extLst>
                <a:ext uri="{FF2B5EF4-FFF2-40B4-BE49-F238E27FC236}">
                  <a16:creationId xmlns:a16="http://schemas.microsoft.com/office/drawing/2014/main" id="{C3C2CC0A-8ACB-4A1B-A3B8-A7DFBA35986A}"/>
                </a:ext>
              </a:extLst>
            </p:cNvPr>
            <p:cNvSpPr/>
            <p:nvPr/>
          </p:nvSpPr>
          <p:spPr>
            <a:xfrm>
              <a:off x="1507737" y="3140610"/>
              <a:ext cx="90000" cy="88607"/>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43" name="Elipse 42">
              <a:extLst>
                <a:ext uri="{FF2B5EF4-FFF2-40B4-BE49-F238E27FC236}">
                  <a16:creationId xmlns:a16="http://schemas.microsoft.com/office/drawing/2014/main" id="{9AF6876D-128A-4C5D-A187-A2D489A11B25}"/>
                </a:ext>
              </a:extLst>
            </p:cNvPr>
            <p:cNvSpPr/>
            <p:nvPr/>
          </p:nvSpPr>
          <p:spPr>
            <a:xfrm>
              <a:off x="734755" y="4517701"/>
              <a:ext cx="90000" cy="88607"/>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44" name="Elipse 43">
              <a:extLst>
                <a:ext uri="{FF2B5EF4-FFF2-40B4-BE49-F238E27FC236}">
                  <a16:creationId xmlns:a16="http://schemas.microsoft.com/office/drawing/2014/main" id="{5A7445CD-84BC-4339-951F-551ABA03F28D}"/>
                </a:ext>
              </a:extLst>
            </p:cNvPr>
            <p:cNvSpPr/>
            <p:nvPr/>
          </p:nvSpPr>
          <p:spPr>
            <a:xfrm>
              <a:off x="2095627" y="4283542"/>
              <a:ext cx="90000" cy="88607"/>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45" name="Elipse 44">
              <a:extLst>
                <a:ext uri="{FF2B5EF4-FFF2-40B4-BE49-F238E27FC236}">
                  <a16:creationId xmlns:a16="http://schemas.microsoft.com/office/drawing/2014/main" id="{F2FF66F7-3D4F-4E65-BB64-A8AF2FCCA1D5}"/>
                </a:ext>
              </a:extLst>
            </p:cNvPr>
            <p:cNvSpPr/>
            <p:nvPr/>
          </p:nvSpPr>
          <p:spPr>
            <a:xfrm>
              <a:off x="4186556" y="4517701"/>
              <a:ext cx="90000" cy="88607"/>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46" name="Elipse 45">
              <a:extLst>
                <a:ext uri="{FF2B5EF4-FFF2-40B4-BE49-F238E27FC236}">
                  <a16:creationId xmlns:a16="http://schemas.microsoft.com/office/drawing/2014/main" id="{CFF3E17D-3B59-49CD-8E58-F214A712B9CF}"/>
                </a:ext>
              </a:extLst>
            </p:cNvPr>
            <p:cNvSpPr/>
            <p:nvPr/>
          </p:nvSpPr>
          <p:spPr>
            <a:xfrm>
              <a:off x="6032446" y="4262808"/>
              <a:ext cx="90000" cy="88607"/>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47" name="CuadroTexto 46">
              <a:extLst>
                <a:ext uri="{FF2B5EF4-FFF2-40B4-BE49-F238E27FC236}">
                  <a16:creationId xmlns:a16="http://schemas.microsoft.com/office/drawing/2014/main" id="{0C45EC6D-2176-4BF6-BE2B-D562FF6DC3D6}"/>
                </a:ext>
              </a:extLst>
            </p:cNvPr>
            <p:cNvSpPr txBox="1"/>
            <p:nvPr/>
          </p:nvSpPr>
          <p:spPr>
            <a:xfrm>
              <a:off x="1210013" y="1566812"/>
              <a:ext cx="419100" cy="400109"/>
            </a:xfrm>
            <a:prstGeom prst="rect">
              <a:avLst/>
            </a:prstGeom>
            <a:noFill/>
          </p:spPr>
          <p:txBody>
            <a:bodyPr wrap="square" rtlCol="0">
              <a:spAutoFit/>
            </a:bodyPr>
            <a:lstStyle/>
            <a:p>
              <a:r>
                <a:rPr lang="es-ES" sz="1350" dirty="0"/>
                <a:t>R</a:t>
              </a:r>
            </a:p>
          </p:txBody>
        </p:sp>
        <p:sp>
          <p:nvSpPr>
            <p:cNvPr id="48" name="CuadroTexto 47">
              <a:extLst>
                <a:ext uri="{FF2B5EF4-FFF2-40B4-BE49-F238E27FC236}">
                  <a16:creationId xmlns:a16="http://schemas.microsoft.com/office/drawing/2014/main" id="{53C9D2AC-EE89-43BE-A3F6-CB9D921D9778}"/>
                </a:ext>
              </a:extLst>
            </p:cNvPr>
            <p:cNvSpPr txBox="1"/>
            <p:nvPr/>
          </p:nvSpPr>
          <p:spPr>
            <a:xfrm>
              <a:off x="405655" y="4262807"/>
              <a:ext cx="419100" cy="400109"/>
            </a:xfrm>
            <a:prstGeom prst="rect">
              <a:avLst/>
            </a:prstGeom>
            <a:noFill/>
          </p:spPr>
          <p:txBody>
            <a:bodyPr wrap="square" rtlCol="0">
              <a:spAutoFit/>
            </a:bodyPr>
            <a:lstStyle/>
            <a:p>
              <a:r>
                <a:rPr lang="es-ES" sz="1350" dirty="0"/>
                <a:t>T</a:t>
              </a:r>
            </a:p>
          </p:txBody>
        </p:sp>
        <p:sp>
          <p:nvSpPr>
            <p:cNvPr id="49" name="CuadroTexto 48">
              <a:extLst>
                <a:ext uri="{FF2B5EF4-FFF2-40B4-BE49-F238E27FC236}">
                  <a16:creationId xmlns:a16="http://schemas.microsoft.com/office/drawing/2014/main" id="{919550FE-9D75-46E7-BB74-C0530FF10550}"/>
                </a:ext>
              </a:extLst>
            </p:cNvPr>
            <p:cNvSpPr txBox="1"/>
            <p:nvPr/>
          </p:nvSpPr>
          <p:spPr>
            <a:xfrm>
              <a:off x="1752613" y="4089290"/>
              <a:ext cx="419100" cy="400109"/>
            </a:xfrm>
            <a:prstGeom prst="rect">
              <a:avLst/>
            </a:prstGeom>
            <a:noFill/>
          </p:spPr>
          <p:txBody>
            <a:bodyPr wrap="square" rtlCol="0">
              <a:spAutoFit/>
            </a:bodyPr>
            <a:lstStyle/>
            <a:p>
              <a:r>
                <a:rPr lang="es-ES" sz="1350" dirty="0"/>
                <a:t>S</a:t>
              </a:r>
            </a:p>
          </p:txBody>
        </p:sp>
        <p:sp>
          <p:nvSpPr>
            <p:cNvPr id="50" name="CuadroTexto 49">
              <a:extLst>
                <a:ext uri="{FF2B5EF4-FFF2-40B4-BE49-F238E27FC236}">
                  <a16:creationId xmlns:a16="http://schemas.microsoft.com/office/drawing/2014/main" id="{F49E65B0-093E-46F5-BE0B-74878E0333F4}"/>
                </a:ext>
              </a:extLst>
            </p:cNvPr>
            <p:cNvSpPr txBox="1"/>
            <p:nvPr/>
          </p:nvSpPr>
          <p:spPr>
            <a:xfrm>
              <a:off x="5200352" y="1576976"/>
              <a:ext cx="419100" cy="677108"/>
            </a:xfrm>
            <a:prstGeom prst="rect">
              <a:avLst/>
            </a:prstGeom>
            <a:noFill/>
          </p:spPr>
          <p:txBody>
            <a:bodyPr wrap="square" rtlCol="0">
              <a:spAutoFit/>
            </a:bodyPr>
            <a:lstStyle/>
            <a:p>
              <a:r>
                <a:rPr lang="es-ES" sz="1350" dirty="0"/>
                <a:t>R’</a:t>
              </a:r>
            </a:p>
          </p:txBody>
        </p:sp>
        <p:sp>
          <p:nvSpPr>
            <p:cNvPr id="51" name="CuadroTexto 50">
              <a:extLst>
                <a:ext uri="{FF2B5EF4-FFF2-40B4-BE49-F238E27FC236}">
                  <a16:creationId xmlns:a16="http://schemas.microsoft.com/office/drawing/2014/main" id="{1A4C2517-A53C-42AD-9702-984472830013}"/>
                </a:ext>
              </a:extLst>
            </p:cNvPr>
            <p:cNvSpPr txBox="1"/>
            <p:nvPr/>
          </p:nvSpPr>
          <p:spPr>
            <a:xfrm>
              <a:off x="4238800" y="4517701"/>
              <a:ext cx="419100" cy="677108"/>
            </a:xfrm>
            <a:prstGeom prst="rect">
              <a:avLst/>
            </a:prstGeom>
            <a:noFill/>
          </p:spPr>
          <p:txBody>
            <a:bodyPr wrap="square" rtlCol="0">
              <a:spAutoFit/>
            </a:bodyPr>
            <a:lstStyle/>
            <a:p>
              <a:r>
                <a:rPr lang="es-ES" sz="1350" dirty="0"/>
                <a:t>T’</a:t>
              </a:r>
            </a:p>
          </p:txBody>
        </p:sp>
        <p:sp>
          <p:nvSpPr>
            <p:cNvPr id="52" name="CuadroTexto 51">
              <a:extLst>
                <a:ext uri="{FF2B5EF4-FFF2-40B4-BE49-F238E27FC236}">
                  <a16:creationId xmlns:a16="http://schemas.microsoft.com/office/drawing/2014/main" id="{25DCE326-FD44-4B9D-A8B8-1ED80C06F232}"/>
                </a:ext>
              </a:extLst>
            </p:cNvPr>
            <p:cNvSpPr txBox="1"/>
            <p:nvPr/>
          </p:nvSpPr>
          <p:spPr>
            <a:xfrm>
              <a:off x="5636948" y="3958513"/>
              <a:ext cx="419100" cy="677108"/>
            </a:xfrm>
            <a:prstGeom prst="rect">
              <a:avLst/>
            </a:prstGeom>
            <a:noFill/>
          </p:spPr>
          <p:txBody>
            <a:bodyPr wrap="square" rtlCol="0">
              <a:spAutoFit/>
            </a:bodyPr>
            <a:lstStyle/>
            <a:p>
              <a:r>
                <a:rPr lang="es-ES" sz="1350" dirty="0"/>
                <a:t>S’</a:t>
              </a:r>
            </a:p>
          </p:txBody>
        </p:sp>
        <p:sp>
          <p:nvSpPr>
            <p:cNvPr id="53" name="CuadroTexto 52">
              <a:extLst>
                <a:ext uri="{FF2B5EF4-FFF2-40B4-BE49-F238E27FC236}">
                  <a16:creationId xmlns:a16="http://schemas.microsoft.com/office/drawing/2014/main" id="{26EF4BFE-256E-406B-B0DA-43F24C599848}"/>
                </a:ext>
              </a:extLst>
            </p:cNvPr>
            <p:cNvSpPr txBox="1"/>
            <p:nvPr/>
          </p:nvSpPr>
          <p:spPr>
            <a:xfrm>
              <a:off x="4238800" y="3177097"/>
              <a:ext cx="771521" cy="400109"/>
            </a:xfrm>
            <a:prstGeom prst="rect">
              <a:avLst/>
            </a:prstGeom>
            <a:noFill/>
          </p:spPr>
          <p:txBody>
            <a:bodyPr wrap="square" rtlCol="0">
              <a:spAutoFit/>
            </a:bodyPr>
            <a:lstStyle/>
            <a:p>
              <a:r>
                <a:rPr lang="es-ES" sz="1350" dirty="0"/>
                <a:t>Z</a:t>
              </a:r>
              <a:r>
                <a:rPr lang="es-ES" sz="1350" baseline="-25000" dirty="0"/>
                <a:t>T</a:t>
              </a:r>
              <a:endParaRPr lang="es-ES" sz="1350" dirty="0"/>
            </a:p>
          </p:txBody>
        </p:sp>
        <p:sp>
          <p:nvSpPr>
            <p:cNvPr id="54" name="CuadroTexto 53">
              <a:extLst>
                <a:ext uri="{FF2B5EF4-FFF2-40B4-BE49-F238E27FC236}">
                  <a16:creationId xmlns:a16="http://schemas.microsoft.com/office/drawing/2014/main" id="{F76E2A9B-E013-4F9A-B61E-B60307FB62CB}"/>
                </a:ext>
              </a:extLst>
            </p:cNvPr>
            <p:cNvSpPr txBox="1"/>
            <p:nvPr/>
          </p:nvSpPr>
          <p:spPr>
            <a:xfrm>
              <a:off x="5350925" y="2306866"/>
              <a:ext cx="771521" cy="400109"/>
            </a:xfrm>
            <a:prstGeom prst="rect">
              <a:avLst/>
            </a:prstGeom>
            <a:noFill/>
          </p:spPr>
          <p:txBody>
            <a:bodyPr wrap="square" rtlCol="0">
              <a:spAutoFit/>
            </a:bodyPr>
            <a:lstStyle/>
            <a:p>
              <a:r>
                <a:rPr lang="es-ES" sz="1350" dirty="0"/>
                <a:t>Z</a:t>
              </a:r>
              <a:r>
                <a:rPr lang="es-ES" sz="1350" baseline="-25000" dirty="0"/>
                <a:t>R</a:t>
              </a:r>
              <a:endParaRPr lang="es-ES" sz="1350" dirty="0"/>
            </a:p>
          </p:txBody>
        </p:sp>
        <p:sp>
          <p:nvSpPr>
            <p:cNvPr id="55" name="CuadroTexto 54">
              <a:extLst>
                <a:ext uri="{FF2B5EF4-FFF2-40B4-BE49-F238E27FC236}">
                  <a16:creationId xmlns:a16="http://schemas.microsoft.com/office/drawing/2014/main" id="{D8D11AE2-1D0F-4F4F-A365-EE9B9E7707FC}"/>
                </a:ext>
              </a:extLst>
            </p:cNvPr>
            <p:cNvSpPr txBox="1"/>
            <p:nvPr/>
          </p:nvSpPr>
          <p:spPr>
            <a:xfrm>
              <a:off x="5765608" y="3155453"/>
              <a:ext cx="771521" cy="400109"/>
            </a:xfrm>
            <a:prstGeom prst="rect">
              <a:avLst/>
            </a:prstGeom>
            <a:noFill/>
          </p:spPr>
          <p:txBody>
            <a:bodyPr wrap="square" rtlCol="0">
              <a:spAutoFit/>
            </a:bodyPr>
            <a:lstStyle/>
            <a:p>
              <a:r>
                <a:rPr lang="es-ES" sz="1350" dirty="0"/>
                <a:t>Z</a:t>
              </a:r>
              <a:r>
                <a:rPr lang="es-ES" sz="1350" baseline="-25000" dirty="0"/>
                <a:t>S</a:t>
              </a:r>
              <a:endParaRPr lang="es-ES" sz="1350" dirty="0"/>
            </a:p>
          </p:txBody>
        </p:sp>
        <p:sp>
          <p:nvSpPr>
            <p:cNvPr id="56" name="CuadroTexto 55">
              <a:extLst>
                <a:ext uri="{FF2B5EF4-FFF2-40B4-BE49-F238E27FC236}">
                  <a16:creationId xmlns:a16="http://schemas.microsoft.com/office/drawing/2014/main" id="{A92793F1-71B5-4158-89D9-771D995CD7A7}"/>
                </a:ext>
              </a:extLst>
            </p:cNvPr>
            <p:cNvSpPr txBox="1"/>
            <p:nvPr/>
          </p:nvSpPr>
          <p:spPr>
            <a:xfrm>
              <a:off x="2729159" y="2567412"/>
              <a:ext cx="600071" cy="677108"/>
            </a:xfrm>
            <a:prstGeom prst="rect">
              <a:avLst/>
            </a:prstGeom>
            <a:noFill/>
          </p:spPr>
          <p:txBody>
            <a:bodyPr wrap="square" rtlCol="0">
              <a:spAutoFit/>
            </a:bodyPr>
            <a:lstStyle/>
            <a:p>
              <a:r>
                <a:rPr lang="es-ES" sz="1350" dirty="0"/>
                <a:t>U</a:t>
              </a:r>
              <a:r>
                <a:rPr lang="es-ES" sz="1350" baseline="-25000" dirty="0"/>
                <a:t>RS</a:t>
              </a:r>
              <a:endParaRPr lang="es-ES" sz="1350" dirty="0"/>
            </a:p>
          </p:txBody>
        </p:sp>
        <p:cxnSp>
          <p:nvCxnSpPr>
            <p:cNvPr id="57" name="Conector recto de flecha 56">
              <a:extLst>
                <a:ext uri="{FF2B5EF4-FFF2-40B4-BE49-F238E27FC236}">
                  <a16:creationId xmlns:a16="http://schemas.microsoft.com/office/drawing/2014/main" id="{B66914F2-421D-4BDC-8839-2C74CA3FA356}"/>
                </a:ext>
              </a:extLst>
            </p:cNvPr>
            <p:cNvCxnSpPr>
              <a:cxnSpLocks/>
            </p:cNvCxnSpPr>
            <p:nvPr/>
          </p:nvCxnSpPr>
          <p:spPr>
            <a:xfrm>
              <a:off x="3200885" y="1667545"/>
              <a:ext cx="41871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ector recto de flecha 57">
              <a:extLst>
                <a:ext uri="{FF2B5EF4-FFF2-40B4-BE49-F238E27FC236}">
                  <a16:creationId xmlns:a16="http://schemas.microsoft.com/office/drawing/2014/main" id="{A9FCF73C-7D30-4D7E-9911-D9C14674A1D1}"/>
                </a:ext>
              </a:extLst>
            </p:cNvPr>
            <p:cNvCxnSpPr>
              <a:cxnSpLocks/>
            </p:cNvCxnSpPr>
            <p:nvPr/>
          </p:nvCxnSpPr>
          <p:spPr>
            <a:xfrm>
              <a:off x="2310449" y="4121043"/>
              <a:ext cx="41871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ector recto de flecha 58">
              <a:extLst>
                <a:ext uri="{FF2B5EF4-FFF2-40B4-BE49-F238E27FC236}">
                  <a16:creationId xmlns:a16="http://schemas.microsoft.com/office/drawing/2014/main" id="{69E13C61-CA12-483C-8EB8-5A81BF04DDC8}"/>
                </a:ext>
              </a:extLst>
            </p:cNvPr>
            <p:cNvCxnSpPr>
              <a:cxnSpLocks/>
            </p:cNvCxnSpPr>
            <p:nvPr/>
          </p:nvCxnSpPr>
          <p:spPr>
            <a:xfrm>
              <a:off x="1134028" y="4762016"/>
              <a:ext cx="41871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0" name="CuadroTexto 59">
              <a:extLst>
                <a:ext uri="{FF2B5EF4-FFF2-40B4-BE49-F238E27FC236}">
                  <a16:creationId xmlns:a16="http://schemas.microsoft.com/office/drawing/2014/main" id="{FB71AE2E-5F90-4779-8198-4F564B814D2D}"/>
                </a:ext>
              </a:extLst>
            </p:cNvPr>
            <p:cNvSpPr txBox="1"/>
            <p:nvPr/>
          </p:nvSpPr>
          <p:spPr>
            <a:xfrm>
              <a:off x="950703" y="2833104"/>
              <a:ext cx="419100" cy="400109"/>
            </a:xfrm>
            <a:prstGeom prst="rect">
              <a:avLst/>
            </a:prstGeom>
            <a:noFill/>
          </p:spPr>
          <p:txBody>
            <a:bodyPr wrap="square" rtlCol="0">
              <a:spAutoFit/>
            </a:bodyPr>
            <a:lstStyle/>
            <a:p>
              <a:r>
                <a:rPr lang="es-ES" sz="1350" dirty="0"/>
                <a:t>N</a:t>
              </a:r>
            </a:p>
          </p:txBody>
        </p:sp>
        <p:sp>
          <p:nvSpPr>
            <p:cNvPr id="61" name="CuadroTexto 60">
              <a:extLst>
                <a:ext uri="{FF2B5EF4-FFF2-40B4-BE49-F238E27FC236}">
                  <a16:creationId xmlns:a16="http://schemas.microsoft.com/office/drawing/2014/main" id="{368CDB41-BFEC-4CB6-96EE-39EA31F612EB}"/>
                </a:ext>
              </a:extLst>
            </p:cNvPr>
            <p:cNvSpPr txBox="1"/>
            <p:nvPr/>
          </p:nvSpPr>
          <p:spPr>
            <a:xfrm>
              <a:off x="5230637" y="2843304"/>
              <a:ext cx="419100" cy="677108"/>
            </a:xfrm>
            <a:prstGeom prst="rect">
              <a:avLst/>
            </a:prstGeom>
            <a:noFill/>
          </p:spPr>
          <p:txBody>
            <a:bodyPr wrap="square" rtlCol="0">
              <a:spAutoFit/>
            </a:bodyPr>
            <a:lstStyle/>
            <a:p>
              <a:r>
                <a:rPr lang="es-ES" sz="1350" dirty="0"/>
                <a:t>N’</a:t>
              </a:r>
            </a:p>
          </p:txBody>
        </p:sp>
        <p:cxnSp>
          <p:nvCxnSpPr>
            <p:cNvPr id="62" name="Conector recto de flecha 61">
              <a:extLst>
                <a:ext uri="{FF2B5EF4-FFF2-40B4-BE49-F238E27FC236}">
                  <a16:creationId xmlns:a16="http://schemas.microsoft.com/office/drawing/2014/main" id="{A0A1CCAF-6BD0-4637-8E4E-4793E7F6E349}"/>
                </a:ext>
              </a:extLst>
            </p:cNvPr>
            <p:cNvCxnSpPr>
              <a:cxnSpLocks/>
            </p:cNvCxnSpPr>
            <p:nvPr/>
          </p:nvCxnSpPr>
          <p:spPr>
            <a:xfrm>
              <a:off x="4930343" y="2242367"/>
              <a:ext cx="0" cy="424762"/>
            </a:xfrm>
            <a:prstGeom prst="straightConnector1">
              <a:avLst/>
            </a:prstGeom>
            <a:ln w="28575">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ector recto de flecha 62">
              <a:extLst>
                <a:ext uri="{FF2B5EF4-FFF2-40B4-BE49-F238E27FC236}">
                  <a16:creationId xmlns:a16="http://schemas.microsoft.com/office/drawing/2014/main" id="{220320B8-E138-482D-A3EF-F3A67B6A7F9B}"/>
                </a:ext>
              </a:extLst>
            </p:cNvPr>
            <p:cNvCxnSpPr>
              <a:cxnSpLocks/>
            </p:cNvCxnSpPr>
            <p:nvPr/>
          </p:nvCxnSpPr>
          <p:spPr>
            <a:xfrm flipV="1">
              <a:off x="4496080" y="3667953"/>
              <a:ext cx="330681" cy="187592"/>
            </a:xfrm>
            <a:prstGeom prst="straightConnector1">
              <a:avLst/>
            </a:prstGeom>
            <a:ln w="28575">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Conector recto de flecha 63">
              <a:extLst>
                <a:ext uri="{FF2B5EF4-FFF2-40B4-BE49-F238E27FC236}">
                  <a16:creationId xmlns:a16="http://schemas.microsoft.com/office/drawing/2014/main" id="{04CA1F79-114F-450E-9F30-E421F1BABF99}"/>
                </a:ext>
              </a:extLst>
            </p:cNvPr>
            <p:cNvCxnSpPr>
              <a:cxnSpLocks/>
            </p:cNvCxnSpPr>
            <p:nvPr/>
          </p:nvCxnSpPr>
          <p:spPr>
            <a:xfrm flipH="1" flipV="1">
              <a:off x="5445230" y="3654998"/>
              <a:ext cx="317395" cy="202627"/>
            </a:xfrm>
            <a:prstGeom prst="straightConnector1">
              <a:avLst/>
            </a:prstGeom>
            <a:ln w="28575">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5" name="CuadroTexto 64">
              <a:extLst>
                <a:ext uri="{FF2B5EF4-FFF2-40B4-BE49-F238E27FC236}">
                  <a16:creationId xmlns:a16="http://schemas.microsoft.com/office/drawing/2014/main" id="{349E819E-7614-4F71-937E-BCD9952E9B2A}"/>
                </a:ext>
              </a:extLst>
            </p:cNvPr>
            <p:cNvSpPr txBox="1"/>
            <p:nvPr/>
          </p:nvSpPr>
          <p:spPr>
            <a:xfrm>
              <a:off x="3261407" y="1298213"/>
              <a:ext cx="400049" cy="677108"/>
            </a:xfrm>
            <a:prstGeom prst="rect">
              <a:avLst/>
            </a:prstGeom>
            <a:noFill/>
          </p:spPr>
          <p:txBody>
            <a:bodyPr wrap="square" rtlCol="0">
              <a:spAutoFit/>
            </a:bodyPr>
            <a:lstStyle/>
            <a:p>
              <a:r>
                <a:rPr lang="es-ES" sz="1350" dirty="0">
                  <a:solidFill>
                    <a:srgbClr val="C00000"/>
                  </a:solidFill>
                </a:rPr>
                <a:t>I</a:t>
              </a:r>
              <a:r>
                <a:rPr lang="es-ES" sz="1350" baseline="-25000" dirty="0">
                  <a:solidFill>
                    <a:srgbClr val="C00000"/>
                  </a:solidFill>
                </a:rPr>
                <a:t>R</a:t>
              </a:r>
              <a:endParaRPr lang="es-ES" sz="1350" dirty="0">
                <a:solidFill>
                  <a:srgbClr val="C00000"/>
                </a:solidFill>
              </a:endParaRPr>
            </a:p>
          </p:txBody>
        </p:sp>
        <p:sp>
          <p:nvSpPr>
            <p:cNvPr id="66" name="CuadroTexto 65">
              <a:extLst>
                <a:ext uri="{FF2B5EF4-FFF2-40B4-BE49-F238E27FC236}">
                  <a16:creationId xmlns:a16="http://schemas.microsoft.com/office/drawing/2014/main" id="{9FC1B11D-76C4-4BE9-814A-886D1C0AFBDC}"/>
                </a:ext>
              </a:extLst>
            </p:cNvPr>
            <p:cNvSpPr txBox="1"/>
            <p:nvPr/>
          </p:nvSpPr>
          <p:spPr>
            <a:xfrm>
              <a:off x="2509039" y="3719958"/>
              <a:ext cx="400049" cy="677108"/>
            </a:xfrm>
            <a:prstGeom prst="rect">
              <a:avLst/>
            </a:prstGeom>
            <a:noFill/>
          </p:spPr>
          <p:txBody>
            <a:bodyPr wrap="square" rtlCol="0">
              <a:spAutoFit/>
            </a:bodyPr>
            <a:lstStyle/>
            <a:p>
              <a:r>
                <a:rPr lang="es-ES" sz="1350" dirty="0">
                  <a:solidFill>
                    <a:srgbClr val="C00000"/>
                  </a:solidFill>
                </a:rPr>
                <a:t>I</a:t>
              </a:r>
              <a:r>
                <a:rPr lang="es-ES" sz="1350" baseline="-25000" dirty="0">
                  <a:solidFill>
                    <a:srgbClr val="C00000"/>
                  </a:solidFill>
                </a:rPr>
                <a:t>S</a:t>
              </a:r>
              <a:endParaRPr lang="es-ES" sz="1350" dirty="0">
                <a:solidFill>
                  <a:srgbClr val="C00000"/>
                </a:solidFill>
              </a:endParaRPr>
            </a:p>
          </p:txBody>
        </p:sp>
        <p:sp>
          <p:nvSpPr>
            <p:cNvPr id="67" name="CuadroTexto 66">
              <a:extLst>
                <a:ext uri="{FF2B5EF4-FFF2-40B4-BE49-F238E27FC236}">
                  <a16:creationId xmlns:a16="http://schemas.microsoft.com/office/drawing/2014/main" id="{15046957-7046-4C97-9857-12AA6C8E9DB9}"/>
                </a:ext>
              </a:extLst>
            </p:cNvPr>
            <p:cNvSpPr txBox="1"/>
            <p:nvPr/>
          </p:nvSpPr>
          <p:spPr>
            <a:xfrm>
              <a:off x="1211799" y="4754472"/>
              <a:ext cx="400049" cy="677108"/>
            </a:xfrm>
            <a:prstGeom prst="rect">
              <a:avLst/>
            </a:prstGeom>
            <a:noFill/>
          </p:spPr>
          <p:txBody>
            <a:bodyPr wrap="square" rtlCol="0">
              <a:spAutoFit/>
            </a:bodyPr>
            <a:lstStyle/>
            <a:p>
              <a:r>
                <a:rPr lang="es-ES" sz="1350" dirty="0">
                  <a:solidFill>
                    <a:srgbClr val="C00000"/>
                  </a:solidFill>
                </a:rPr>
                <a:t>I</a:t>
              </a:r>
              <a:r>
                <a:rPr lang="es-ES" sz="1350" baseline="-25000" dirty="0">
                  <a:solidFill>
                    <a:srgbClr val="C00000"/>
                  </a:solidFill>
                </a:rPr>
                <a:t>T</a:t>
              </a:r>
              <a:endParaRPr lang="es-ES" sz="1350" dirty="0">
                <a:solidFill>
                  <a:srgbClr val="C00000"/>
                </a:solidFill>
              </a:endParaRPr>
            </a:p>
          </p:txBody>
        </p:sp>
        <p:sp>
          <p:nvSpPr>
            <p:cNvPr id="68" name="CuadroTexto 67">
              <a:extLst>
                <a:ext uri="{FF2B5EF4-FFF2-40B4-BE49-F238E27FC236}">
                  <a16:creationId xmlns:a16="http://schemas.microsoft.com/office/drawing/2014/main" id="{0E7AF3B3-BF4B-4D73-ACFD-B8989328DFED}"/>
                </a:ext>
              </a:extLst>
            </p:cNvPr>
            <p:cNvSpPr txBox="1"/>
            <p:nvPr/>
          </p:nvSpPr>
          <p:spPr>
            <a:xfrm>
              <a:off x="4448350" y="2216246"/>
              <a:ext cx="518209" cy="677108"/>
            </a:xfrm>
            <a:prstGeom prst="rect">
              <a:avLst/>
            </a:prstGeom>
            <a:noFill/>
          </p:spPr>
          <p:txBody>
            <a:bodyPr wrap="square" rtlCol="0">
              <a:spAutoFit/>
            </a:bodyPr>
            <a:lstStyle/>
            <a:p>
              <a:r>
                <a:rPr lang="es-ES" sz="1350" dirty="0">
                  <a:solidFill>
                    <a:schemeClr val="tx1">
                      <a:lumMod val="85000"/>
                      <a:lumOff val="15000"/>
                    </a:schemeClr>
                  </a:solidFill>
                </a:rPr>
                <a:t>I</a:t>
              </a:r>
              <a:r>
                <a:rPr lang="es-ES" sz="1350" baseline="-25000" dirty="0">
                  <a:solidFill>
                    <a:schemeClr val="tx1">
                      <a:lumMod val="85000"/>
                      <a:lumOff val="15000"/>
                    </a:schemeClr>
                  </a:solidFill>
                </a:rPr>
                <a:t>R’N’</a:t>
              </a:r>
              <a:endParaRPr lang="es-ES" sz="1350" dirty="0">
                <a:solidFill>
                  <a:schemeClr val="tx1">
                    <a:lumMod val="85000"/>
                    <a:lumOff val="15000"/>
                  </a:schemeClr>
                </a:solidFill>
              </a:endParaRPr>
            </a:p>
          </p:txBody>
        </p:sp>
        <p:sp>
          <p:nvSpPr>
            <p:cNvPr id="69" name="CuadroTexto 68">
              <a:extLst>
                <a:ext uri="{FF2B5EF4-FFF2-40B4-BE49-F238E27FC236}">
                  <a16:creationId xmlns:a16="http://schemas.microsoft.com/office/drawing/2014/main" id="{C317DE4B-CE0A-4389-A440-8426B17CCA1A}"/>
                </a:ext>
              </a:extLst>
            </p:cNvPr>
            <p:cNvSpPr txBox="1"/>
            <p:nvPr/>
          </p:nvSpPr>
          <p:spPr>
            <a:xfrm>
              <a:off x="4514340" y="3769151"/>
              <a:ext cx="518209" cy="677108"/>
            </a:xfrm>
            <a:prstGeom prst="rect">
              <a:avLst/>
            </a:prstGeom>
            <a:noFill/>
          </p:spPr>
          <p:txBody>
            <a:bodyPr wrap="square" rtlCol="0">
              <a:spAutoFit/>
            </a:bodyPr>
            <a:lstStyle/>
            <a:p>
              <a:r>
                <a:rPr lang="es-ES" sz="1350" dirty="0">
                  <a:solidFill>
                    <a:schemeClr val="tx1">
                      <a:lumMod val="85000"/>
                      <a:lumOff val="15000"/>
                    </a:schemeClr>
                  </a:solidFill>
                </a:rPr>
                <a:t>I</a:t>
              </a:r>
              <a:r>
                <a:rPr lang="es-ES" sz="1350" baseline="-25000" dirty="0">
                  <a:solidFill>
                    <a:schemeClr val="tx1">
                      <a:lumMod val="85000"/>
                      <a:lumOff val="15000"/>
                    </a:schemeClr>
                  </a:solidFill>
                </a:rPr>
                <a:t>T’N’</a:t>
              </a:r>
              <a:endParaRPr lang="es-ES" sz="1350" dirty="0">
                <a:solidFill>
                  <a:schemeClr val="tx1">
                    <a:lumMod val="85000"/>
                    <a:lumOff val="15000"/>
                  </a:schemeClr>
                </a:solidFill>
              </a:endParaRPr>
            </a:p>
          </p:txBody>
        </p:sp>
        <p:sp>
          <p:nvSpPr>
            <p:cNvPr id="70" name="CuadroTexto 69">
              <a:extLst>
                <a:ext uri="{FF2B5EF4-FFF2-40B4-BE49-F238E27FC236}">
                  <a16:creationId xmlns:a16="http://schemas.microsoft.com/office/drawing/2014/main" id="{1520CF45-E82D-4ACC-83D2-5C69230EE73A}"/>
                </a:ext>
              </a:extLst>
            </p:cNvPr>
            <p:cNvSpPr txBox="1"/>
            <p:nvPr/>
          </p:nvSpPr>
          <p:spPr>
            <a:xfrm>
              <a:off x="5209122" y="3739575"/>
              <a:ext cx="518209" cy="677108"/>
            </a:xfrm>
            <a:prstGeom prst="rect">
              <a:avLst/>
            </a:prstGeom>
            <a:noFill/>
          </p:spPr>
          <p:txBody>
            <a:bodyPr wrap="square" rtlCol="0">
              <a:spAutoFit/>
            </a:bodyPr>
            <a:lstStyle/>
            <a:p>
              <a:r>
                <a:rPr lang="es-ES" sz="1350" dirty="0">
                  <a:solidFill>
                    <a:schemeClr val="tx1">
                      <a:lumMod val="85000"/>
                      <a:lumOff val="15000"/>
                    </a:schemeClr>
                  </a:solidFill>
                </a:rPr>
                <a:t>I</a:t>
              </a:r>
              <a:r>
                <a:rPr lang="es-ES" sz="1350" baseline="-25000" dirty="0">
                  <a:solidFill>
                    <a:schemeClr val="tx1">
                      <a:lumMod val="85000"/>
                      <a:lumOff val="15000"/>
                    </a:schemeClr>
                  </a:solidFill>
                </a:rPr>
                <a:t>S’N’</a:t>
              </a:r>
              <a:endParaRPr lang="es-ES" sz="1350" dirty="0">
                <a:solidFill>
                  <a:schemeClr val="tx1">
                    <a:lumMod val="85000"/>
                    <a:lumOff val="15000"/>
                  </a:schemeClr>
                </a:solidFill>
              </a:endParaRPr>
            </a:p>
          </p:txBody>
        </p:sp>
        <p:sp>
          <p:nvSpPr>
            <p:cNvPr id="71" name="CuadroTexto 70">
              <a:extLst>
                <a:ext uri="{FF2B5EF4-FFF2-40B4-BE49-F238E27FC236}">
                  <a16:creationId xmlns:a16="http://schemas.microsoft.com/office/drawing/2014/main" id="{B4F598BC-E91A-4D1E-8225-4A6B0275C735}"/>
                </a:ext>
              </a:extLst>
            </p:cNvPr>
            <p:cNvSpPr txBox="1"/>
            <p:nvPr/>
          </p:nvSpPr>
          <p:spPr>
            <a:xfrm>
              <a:off x="1893771" y="1959205"/>
              <a:ext cx="234352" cy="400109"/>
            </a:xfrm>
            <a:prstGeom prst="rect">
              <a:avLst/>
            </a:prstGeom>
            <a:noFill/>
          </p:spPr>
          <p:txBody>
            <a:bodyPr wrap="square" rtlCol="0">
              <a:spAutoFit/>
            </a:bodyPr>
            <a:lstStyle/>
            <a:p>
              <a:r>
                <a:rPr lang="es-ES" sz="1350" dirty="0">
                  <a:solidFill>
                    <a:schemeClr val="accent1">
                      <a:lumMod val="60000"/>
                      <a:lumOff val="40000"/>
                    </a:schemeClr>
                  </a:solidFill>
                </a:rPr>
                <a:t>+</a:t>
              </a:r>
            </a:p>
          </p:txBody>
        </p:sp>
        <p:sp>
          <p:nvSpPr>
            <p:cNvPr id="72" name="CuadroTexto 71">
              <a:extLst>
                <a:ext uri="{FF2B5EF4-FFF2-40B4-BE49-F238E27FC236}">
                  <a16:creationId xmlns:a16="http://schemas.microsoft.com/office/drawing/2014/main" id="{5E94C205-FD47-4547-B904-35CB5FB599ED}"/>
                </a:ext>
              </a:extLst>
            </p:cNvPr>
            <p:cNvSpPr txBox="1"/>
            <p:nvPr/>
          </p:nvSpPr>
          <p:spPr>
            <a:xfrm>
              <a:off x="3027055" y="3875947"/>
              <a:ext cx="234352" cy="400109"/>
            </a:xfrm>
            <a:prstGeom prst="rect">
              <a:avLst/>
            </a:prstGeom>
            <a:noFill/>
          </p:spPr>
          <p:txBody>
            <a:bodyPr wrap="square" rtlCol="0">
              <a:spAutoFit/>
            </a:bodyPr>
            <a:lstStyle/>
            <a:p>
              <a:r>
                <a:rPr lang="es-ES" sz="1350" dirty="0">
                  <a:solidFill>
                    <a:schemeClr val="accent1">
                      <a:lumMod val="60000"/>
                      <a:lumOff val="40000"/>
                    </a:schemeClr>
                  </a:solidFill>
                </a:rPr>
                <a:t>-</a:t>
              </a:r>
            </a:p>
          </p:txBody>
        </p:sp>
      </p:grpSp>
      <p:sp>
        <p:nvSpPr>
          <p:cNvPr id="79" name="Arco 78">
            <a:extLst>
              <a:ext uri="{FF2B5EF4-FFF2-40B4-BE49-F238E27FC236}">
                <a16:creationId xmlns:a16="http://schemas.microsoft.com/office/drawing/2014/main" id="{818D4F9D-B84F-4A7E-AE03-2284875D2E0E}"/>
              </a:ext>
            </a:extLst>
          </p:cNvPr>
          <p:cNvSpPr/>
          <p:nvPr/>
        </p:nvSpPr>
        <p:spPr>
          <a:xfrm>
            <a:off x="512581" y="2349920"/>
            <a:ext cx="1759316" cy="329399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350"/>
          </a:p>
        </p:txBody>
      </p:sp>
      <p:sp>
        <p:nvSpPr>
          <p:cNvPr id="81" name="Rectángulo 80">
            <a:extLst>
              <a:ext uri="{FF2B5EF4-FFF2-40B4-BE49-F238E27FC236}">
                <a16:creationId xmlns:a16="http://schemas.microsoft.com/office/drawing/2014/main" id="{3744E4B4-D575-4815-8548-A49B45B41A1C}"/>
              </a:ext>
            </a:extLst>
          </p:cNvPr>
          <p:cNvSpPr/>
          <p:nvPr/>
        </p:nvSpPr>
        <p:spPr>
          <a:xfrm rot="16200000">
            <a:off x="2474233" y="2031123"/>
            <a:ext cx="133151" cy="45671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82" name="Rectángulo 81">
            <a:extLst>
              <a:ext uri="{FF2B5EF4-FFF2-40B4-BE49-F238E27FC236}">
                <a16:creationId xmlns:a16="http://schemas.microsoft.com/office/drawing/2014/main" id="{BF4EF741-2587-4A50-B177-E80C40B51898}"/>
              </a:ext>
            </a:extLst>
          </p:cNvPr>
          <p:cNvSpPr/>
          <p:nvPr/>
        </p:nvSpPr>
        <p:spPr>
          <a:xfrm rot="16200000">
            <a:off x="2503471" y="3003428"/>
            <a:ext cx="133151" cy="45671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83" name="Rectángulo 82">
            <a:extLst>
              <a:ext uri="{FF2B5EF4-FFF2-40B4-BE49-F238E27FC236}">
                <a16:creationId xmlns:a16="http://schemas.microsoft.com/office/drawing/2014/main" id="{0A243AB4-6F29-449A-821B-DDA0B516FF77}"/>
              </a:ext>
            </a:extLst>
          </p:cNvPr>
          <p:cNvSpPr/>
          <p:nvPr/>
        </p:nvSpPr>
        <p:spPr>
          <a:xfrm rot="16200000">
            <a:off x="2569114" y="3847009"/>
            <a:ext cx="133151" cy="45671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84" name="Rectángulo 83">
            <a:extLst>
              <a:ext uri="{FF2B5EF4-FFF2-40B4-BE49-F238E27FC236}">
                <a16:creationId xmlns:a16="http://schemas.microsoft.com/office/drawing/2014/main" id="{91DD0979-9F81-4C46-9399-0C58F713BAF6}"/>
              </a:ext>
            </a:extLst>
          </p:cNvPr>
          <p:cNvSpPr/>
          <p:nvPr/>
        </p:nvSpPr>
        <p:spPr>
          <a:xfrm rot="16200000">
            <a:off x="1760730" y="4067774"/>
            <a:ext cx="133151" cy="45671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85" name="CuadroTexto 84">
            <a:extLst>
              <a:ext uri="{FF2B5EF4-FFF2-40B4-BE49-F238E27FC236}">
                <a16:creationId xmlns:a16="http://schemas.microsoft.com/office/drawing/2014/main" id="{C2CAEFBB-E300-4299-92D9-303DBF90BE9F}"/>
              </a:ext>
            </a:extLst>
          </p:cNvPr>
          <p:cNvSpPr txBox="1"/>
          <p:nvPr/>
        </p:nvSpPr>
        <p:spPr>
          <a:xfrm>
            <a:off x="2420533" y="2321464"/>
            <a:ext cx="676808" cy="300082"/>
          </a:xfrm>
          <a:prstGeom prst="rect">
            <a:avLst/>
          </a:prstGeom>
          <a:noFill/>
        </p:spPr>
        <p:txBody>
          <a:bodyPr wrap="square" rtlCol="0">
            <a:spAutoFit/>
          </a:bodyPr>
          <a:lstStyle/>
          <a:p>
            <a:r>
              <a:rPr lang="es-ES" sz="1350" dirty="0"/>
              <a:t>Z</a:t>
            </a:r>
            <a:r>
              <a:rPr lang="es-ES" sz="1350" baseline="-25000" dirty="0"/>
              <a:t>L</a:t>
            </a:r>
            <a:endParaRPr lang="es-ES" sz="1350" dirty="0"/>
          </a:p>
        </p:txBody>
      </p:sp>
      <p:sp>
        <p:nvSpPr>
          <p:cNvPr id="86" name="CuadroTexto 85">
            <a:extLst>
              <a:ext uri="{FF2B5EF4-FFF2-40B4-BE49-F238E27FC236}">
                <a16:creationId xmlns:a16="http://schemas.microsoft.com/office/drawing/2014/main" id="{BE9E976B-2327-4A77-A713-D0BF0C55F7D9}"/>
              </a:ext>
            </a:extLst>
          </p:cNvPr>
          <p:cNvSpPr txBox="1"/>
          <p:nvPr/>
        </p:nvSpPr>
        <p:spPr>
          <a:xfrm>
            <a:off x="2442157" y="3321260"/>
            <a:ext cx="676808" cy="300082"/>
          </a:xfrm>
          <a:prstGeom prst="rect">
            <a:avLst/>
          </a:prstGeom>
          <a:noFill/>
        </p:spPr>
        <p:txBody>
          <a:bodyPr wrap="square" rtlCol="0">
            <a:spAutoFit/>
          </a:bodyPr>
          <a:lstStyle/>
          <a:p>
            <a:r>
              <a:rPr lang="es-ES" sz="1350" dirty="0"/>
              <a:t>Z</a:t>
            </a:r>
            <a:r>
              <a:rPr lang="es-ES" sz="1350" baseline="-25000" dirty="0"/>
              <a:t>N</a:t>
            </a:r>
            <a:endParaRPr lang="es-ES" sz="1350" dirty="0"/>
          </a:p>
        </p:txBody>
      </p:sp>
      <p:sp>
        <p:nvSpPr>
          <p:cNvPr id="87" name="CuadroTexto 86">
            <a:extLst>
              <a:ext uri="{FF2B5EF4-FFF2-40B4-BE49-F238E27FC236}">
                <a16:creationId xmlns:a16="http://schemas.microsoft.com/office/drawing/2014/main" id="{2DBB6AD3-4A2A-4FBD-BADD-9E55764A0627}"/>
              </a:ext>
            </a:extLst>
          </p:cNvPr>
          <p:cNvSpPr txBox="1"/>
          <p:nvPr/>
        </p:nvSpPr>
        <p:spPr>
          <a:xfrm>
            <a:off x="2484920" y="3726606"/>
            <a:ext cx="676808" cy="300082"/>
          </a:xfrm>
          <a:prstGeom prst="rect">
            <a:avLst/>
          </a:prstGeom>
          <a:noFill/>
        </p:spPr>
        <p:txBody>
          <a:bodyPr wrap="square" rtlCol="0">
            <a:spAutoFit/>
          </a:bodyPr>
          <a:lstStyle/>
          <a:p>
            <a:r>
              <a:rPr lang="es-ES" sz="1350" dirty="0"/>
              <a:t>Z</a:t>
            </a:r>
            <a:r>
              <a:rPr lang="es-ES" sz="1350" baseline="-25000" dirty="0"/>
              <a:t>L</a:t>
            </a:r>
            <a:endParaRPr lang="es-ES" sz="1350" dirty="0"/>
          </a:p>
        </p:txBody>
      </p:sp>
      <p:sp>
        <p:nvSpPr>
          <p:cNvPr id="88" name="CuadroTexto 87">
            <a:extLst>
              <a:ext uri="{FF2B5EF4-FFF2-40B4-BE49-F238E27FC236}">
                <a16:creationId xmlns:a16="http://schemas.microsoft.com/office/drawing/2014/main" id="{378C430C-D84E-462E-A02C-A00F914485C4}"/>
              </a:ext>
            </a:extLst>
          </p:cNvPr>
          <p:cNvSpPr txBox="1"/>
          <p:nvPr/>
        </p:nvSpPr>
        <p:spPr>
          <a:xfrm>
            <a:off x="1714757" y="4379503"/>
            <a:ext cx="676808" cy="300082"/>
          </a:xfrm>
          <a:prstGeom prst="rect">
            <a:avLst/>
          </a:prstGeom>
          <a:noFill/>
        </p:spPr>
        <p:txBody>
          <a:bodyPr wrap="square" rtlCol="0">
            <a:spAutoFit/>
          </a:bodyPr>
          <a:lstStyle/>
          <a:p>
            <a:r>
              <a:rPr lang="es-ES" sz="1350" dirty="0"/>
              <a:t>Z</a:t>
            </a:r>
            <a:r>
              <a:rPr lang="es-ES" sz="1350" baseline="-25000" dirty="0"/>
              <a:t>L</a:t>
            </a:r>
            <a:endParaRPr lang="es-ES" sz="1350" dirty="0"/>
          </a:p>
        </p:txBody>
      </p:sp>
      <mc:AlternateContent xmlns:mc="http://schemas.openxmlformats.org/markup-compatibility/2006" xmlns:a14="http://schemas.microsoft.com/office/drawing/2010/main">
        <mc:Choice Requires="a14">
          <p:sp>
            <p:nvSpPr>
              <p:cNvPr id="89" name="Rectángulo 88">
                <a:extLst>
                  <a:ext uri="{FF2B5EF4-FFF2-40B4-BE49-F238E27FC236}">
                    <a16:creationId xmlns:a16="http://schemas.microsoft.com/office/drawing/2014/main" id="{43CAEE3E-94F1-47DB-BD17-8E82E5A8E1E9}"/>
                  </a:ext>
                </a:extLst>
              </p:cNvPr>
              <p:cNvSpPr/>
              <p:nvPr/>
            </p:nvSpPr>
            <p:spPr>
              <a:xfrm>
                <a:off x="5589661" y="2166745"/>
                <a:ext cx="849015" cy="300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𝑍</m:t>
                          </m:r>
                        </m:e>
                        <m:sub>
                          <m:r>
                            <a:rPr lang="es-ES" sz="1350" i="1">
                              <a:latin typeface="Cambria Math" panose="02040503050406030204" pitchFamily="18" charset="0"/>
                            </a:rPr>
                            <m:t>𝐿</m:t>
                          </m:r>
                        </m:sub>
                      </m:sSub>
                      <m:r>
                        <a:rPr lang="es-ES" sz="1350" i="1">
                          <a:latin typeface="Cambria Math" panose="02040503050406030204" pitchFamily="18" charset="0"/>
                        </a:rPr>
                        <m:t>=1</m:t>
                      </m:r>
                      <m:r>
                        <a:rPr lang="el-GR" sz="1350" i="1">
                          <a:latin typeface="Cambria Math" panose="02040503050406030204" pitchFamily="18" charset="0"/>
                        </a:rPr>
                        <m:t>Ω</m:t>
                      </m:r>
                    </m:oMath>
                  </m:oMathPara>
                </a14:m>
                <a:endParaRPr lang="es-ES" sz="1350" dirty="0"/>
              </a:p>
            </p:txBody>
          </p:sp>
        </mc:Choice>
        <mc:Fallback xmlns="">
          <p:sp>
            <p:nvSpPr>
              <p:cNvPr id="89" name="Rectángulo 88">
                <a:extLst>
                  <a:ext uri="{FF2B5EF4-FFF2-40B4-BE49-F238E27FC236}">
                    <a16:creationId xmlns:a16="http://schemas.microsoft.com/office/drawing/2014/main" id="{43CAEE3E-94F1-47DB-BD17-8E82E5A8E1E9}"/>
                  </a:ext>
                </a:extLst>
              </p:cNvPr>
              <p:cNvSpPr>
                <a:spLocks noRot="1" noChangeAspect="1" noMove="1" noResize="1" noEditPoints="1" noAdjustHandles="1" noChangeArrowheads="1" noChangeShapeType="1" noTextEdit="1"/>
              </p:cNvSpPr>
              <p:nvPr/>
            </p:nvSpPr>
            <p:spPr>
              <a:xfrm>
                <a:off x="5589661" y="2166745"/>
                <a:ext cx="849015" cy="300082"/>
              </a:xfrm>
              <a:prstGeom prst="rect">
                <a:avLst/>
              </a:prstGeom>
              <a:blipFill>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0" name="Rectángulo 89">
                <a:extLst>
                  <a:ext uri="{FF2B5EF4-FFF2-40B4-BE49-F238E27FC236}">
                    <a16:creationId xmlns:a16="http://schemas.microsoft.com/office/drawing/2014/main" id="{E9800943-F9FB-4E86-B6ED-796C40E2A4AC}"/>
                  </a:ext>
                </a:extLst>
              </p:cNvPr>
              <p:cNvSpPr/>
              <p:nvPr/>
            </p:nvSpPr>
            <p:spPr>
              <a:xfrm>
                <a:off x="5589660" y="2465153"/>
                <a:ext cx="1109406" cy="300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𝑍</m:t>
                          </m:r>
                        </m:e>
                        <m:sub>
                          <m:r>
                            <a:rPr lang="es-ES" sz="1350" i="1">
                              <a:latin typeface="Cambria Math" panose="02040503050406030204" pitchFamily="18" charset="0"/>
                            </a:rPr>
                            <m:t>𝑌</m:t>
                          </m:r>
                        </m:sub>
                      </m:sSub>
                      <m:r>
                        <a:rPr lang="es-ES" sz="1350" i="1">
                          <a:latin typeface="Cambria Math" panose="02040503050406030204" pitchFamily="18" charset="0"/>
                        </a:rPr>
                        <m:t>=3+3</m:t>
                      </m:r>
                      <m:r>
                        <a:rPr lang="es-ES" sz="1350" i="1">
                          <a:latin typeface="Cambria Math" panose="02040503050406030204" pitchFamily="18" charset="0"/>
                        </a:rPr>
                        <m:t>𝑗</m:t>
                      </m:r>
                    </m:oMath>
                  </m:oMathPara>
                </a14:m>
                <a:endParaRPr lang="es-ES" sz="1350" dirty="0"/>
              </a:p>
            </p:txBody>
          </p:sp>
        </mc:Choice>
        <mc:Fallback xmlns="">
          <p:sp>
            <p:nvSpPr>
              <p:cNvPr id="90" name="Rectángulo 89">
                <a:extLst>
                  <a:ext uri="{FF2B5EF4-FFF2-40B4-BE49-F238E27FC236}">
                    <a16:creationId xmlns:a16="http://schemas.microsoft.com/office/drawing/2014/main" id="{E9800943-F9FB-4E86-B6ED-796C40E2A4AC}"/>
                  </a:ext>
                </a:extLst>
              </p:cNvPr>
              <p:cNvSpPr>
                <a:spLocks noRot="1" noChangeAspect="1" noMove="1" noResize="1" noEditPoints="1" noAdjustHandles="1" noChangeArrowheads="1" noChangeShapeType="1" noTextEdit="1"/>
              </p:cNvSpPr>
              <p:nvPr/>
            </p:nvSpPr>
            <p:spPr>
              <a:xfrm>
                <a:off x="5589660" y="2465153"/>
                <a:ext cx="1109406" cy="300082"/>
              </a:xfrm>
              <a:prstGeom prst="rect">
                <a:avLst/>
              </a:prstGeom>
              <a:blipFill>
                <a:blip r:embed="rId4"/>
                <a:stretch>
                  <a:fillRect b="-8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1" name="Rectángulo 90">
                <a:extLst>
                  <a:ext uri="{FF2B5EF4-FFF2-40B4-BE49-F238E27FC236}">
                    <a16:creationId xmlns:a16="http://schemas.microsoft.com/office/drawing/2014/main" id="{162E40BA-C697-4231-918D-D8AAFC0A08C1}"/>
                  </a:ext>
                </a:extLst>
              </p:cNvPr>
              <p:cNvSpPr/>
              <p:nvPr/>
            </p:nvSpPr>
            <p:spPr>
              <a:xfrm>
                <a:off x="5581947" y="2775337"/>
                <a:ext cx="2802177" cy="300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𝑍</m:t>
                          </m:r>
                        </m:e>
                        <m:sub>
                          <m:r>
                            <a:rPr lang="es-ES" sz="1350" i="1">
                              <a:latin typeface="Cambria Math" panose="02040503050406030204" pitchFamily="18" charset="0"/>
                            </a:rPr>
                            <m:t>𝑇</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𝑍</m:t>
                          </m:r>
                        </m:e>
                        <m:sub>
                          <m:r>
                            <a:rPr lang="es-ES" sz="1350" i="1">
                              <a:latin typeface="Cambria Math" panose="02040503050406030204" pitchFamily="18" charset="0"/>
                            </a:rPr>
                            <m:t>𝑌</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𝑍</m:t>
                          </m:r>
                        </m:e>
                        <m:sub>
                          <m:r>
                            <a:rPr lang="es-ES" sz="1350" i="1">
                              <a:latin typeface="Cambria Math" panose="02040503050406030204" pitchFamily="18" charset="0"/>
                            </a:rPr>
                            <m:t>𝐿</m:t>
                          </m:r>
                        </m:sub>
                      </m:sSub>
                      <m:r>
                        <a:rPr lang="es-ES" sz="1350" i="1">
                          <a:latin typeface="Cambria Math" panose="02040503050406030204" pitchFamily="18" charset="0"/>
                        </a:rPr>
                        <m:t>=4+3</m:t>
                      </m:r>
                      <m:r>
                        <a:rPr lang="es-ES" sz="1350" i="1">
                          <a:latin typeface="Cambria Math" panose="02040503050406030204" pitchFamily="18" charset="0"/>
                        </a:rPr>
                        <m:t>𝑗</m:t>
                      </m:r>
                      <m:r>
                        <a:rPr lang="es-ES" sz="1350" i="1">
                          <a:latin typeface="Cambria Math" panose="02040503050406030204" pitchFamily="18" charset="0"/>
                        </a:rPr>
                        <m:t>=5|36,9ºΩ</m:t>
                      </m:r>
                    </m:oMath>
                  </m:oMathPara>
                </a14:m>
                <a:endParaRPr lang="es-ES" sz="1350" dirty="0"/>
              </a:p>
            </p:txBody>
          </p:sp>
        </mc:Choice>
        <mc:Fallback xmlns="">
          <p:sp>
            <p:nvSpPr>
              <p:cNvPr id="91" name="Rectángulo 90">
                <a:extLst>
                  <a:ext uri="{FF2B5EF4-FFF2-40B4-BE49-F238E27FC236}">
                    <a16:creationId xmlns:a16="http://schemas.microsoft.com/office/drawing/2014/main" id="{162E40BA-C697-4231-918D-D8AAFC0A08C1}"/>
                  </a:ext>
                </a:extLst>
              </p:cNvPr>
              <p:cNvSpPr>
                <a:spLocks noRot="1" noChangeAspect="1" noMove="1" noResize="1" noEditPoints="1" noAdjustHandles="1" noChangeArrowheads="1" noChangeShapeType="1" noTextEdit="1"/>
              </p:cNvSpPr>
              <p:nvPr/>
            </p:nvSpPr>
            <p:spPr>
              <a:xfrm>
                <a:off x="5581947" y="2775337"/>
                <a:ext cx="2802177" cy="300082"/>
              </a:xfrm>
              <a:prstGeom prst="rect">
                <a:avLst/>
              </a:prstGeom>
              <a:blipFill>
                <a:blip r:embed="rId5"/>
                <a:stretch>
                  <a:fillRect b="-10204"/>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2" name="CuadroTexto 91">
                <a:extLst>
                  <a:ext uri="{FF2B5EF4-FFF2-40B4-BE49-F238E27FC236}">
                    <a16:creationId xmlns:a16="http://schemas.microsoft.com/office/drawing/2014/main" id="{A0366917-74C6-4B13-A6CD-A134F56BD72A}"/>
                  </a:ext>
                </a:extLst>
              </p:cNvPr>
              <p:cNvSpPr txBox="1"/>
              <p:nvPr/>
            </p:nvSpPr>
            <p:spPr>
              <a:xfrm>
                <a:off x="5690072" y="3312179"/>
                <a:ext cx="1598194" cy="62324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𝑈</m:t>
                          </m:r>
                        </m:e>
                        <m:sub>
                          <m:r>
                            <a:rPr lang="es-ES" sz="1350" i="1">
                              <a:latin typeface="Cambria Math" panose="02040503050406030204" pitchFamily="18" charset="0"/>
                            </a:rPr>
                            <m:t>𝑅𝑁</m:t>
                          </m:r>
                        </m:sub>
                      </m:sSub>
                      <m:r>
                        <a:rPr lang="es-ES" sz="1350" i="1">
                          <a:latin typeface="Cambria Math" panose="02040503050406030204" pitchFamily="18" charset="0"/>
                        </a:rPr>
                        <m:t>=100</m:t>
                      </m:r>
                      <m:r>
                        <a:rPr lang="es-ES" sz="1350" i="1">
                          <a:latin typeface="Cambria Math" panose="02040503050406030204" pitchFamily="18" charset="0"/>
                        </a:rPr>
                        <m:t>𝑉</m:t>
                      </m:r>
                      <m:r>
                        <a:rPr lang="es-ES" sz="1350" i="1">
                          <a:latin typeface="Cambria Math" panose="02040503050406030204" pitchFamily="18" charset="0"/>
                        </a:rPr>
                        <m:t>|0º</m:t>
                      </m:r>
                    </m:oMath>
                  </m:oMathPara>
                </a14:m>
                <a:endParaRPr lang="es-ES" sz="1350" dirty="0"/>
              </a:p>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𝑈</m:t>
                          </m:r>
                        </m:e>
                        <m:sub>
                          <m:r>
                            <a:rPr lang="es-ES" sz="1350" i="1">
                              <a:latin typeface="Cambria Math" panose="02040503050406030204" pitchFamily="18" charset="0"/>
                            </a:rPr>
                            <m:t>𝑆𝑁</m:t>
                          </m:r>
                        </m:sub>
                      </m:sSub>
                      <m:r>
                        <a:rPr lang="es-ES" sz="1350" i="1">
                          <a:latin typeface="Cambria Math" panose="02040503050406030204" pitchFamily="18" charset="0"/>
                        </a:rPr>
                        <m:t>=100</m:t>
                      </m:r>
                      <m:r>
                        <a:rPr lang="es-ES" sz="1350" i="1">
                          <a:latin typeface="Cambria Math" panose="02040503050406030204" pitchFamily="18" charset="0"/>
                        </a:rPr>
                        <m:t>𝑉</m:t>
                      </m:r>
                      <m:r>
                        <a:rPr lang="es-ES" sz="1350" i="1">
                          <a:latin typeface="Cambria Math" panose="02040503050406030204" pitchFamily="18" charset="0"/>
                        </a:rPr>
                        <m:t>|120º</m:t>
                      </m:r>
                    </m:oMath>
                  </m:oMathPara>
                </a14:m>
                <a:endParaRPr lang="es-ES" sz="1350" dirty="0"/>
              </a:p>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𝑈</m:t>
                          </m:r>
                        </m:e>
                        <m:sub>
                          <m:r>
                            <a:rPr lang="es-ES" sz="1350" i="1">
                              <a:latin typeface="Cambria Math" panose="02040503050406030204" pitchFamily="18" charset="0"/>
                            </a:rPr>
                            <m:t>𝑇𝑁</m:t>
                          </m:r>
                        </m:sub>
                      </m:sSub>
                      <m:r>
                        <a:rPr lang="es-ES" sz="1350" i="1">
                          <a:latin typeface="Cambria Math" panose="02040503050406030204" pitchFamily="18" charset="0"/>
                        </a:rPr>
                        <m:t>=100</m:t>
                      </m:r>
                      <m:r>
                        <a:rPr lang="es-ES" sz="1350" i="1">
                          <a:latin typeface="Cambria Math" panose="02040503050406030204" pitchFamily="18" charset="0"/>
                        </a:rPr>
                        <m:t>𝑉</m:t>
                      </m:r>
                      <m:r>
                        <a:rPr lang="es-ES" sz="1350" i="1">
                          <a:latin typeface="Cambria Math" panose="02040503050406030204" pitchFamily="18" charset="0"/>
                        </a:rPr>
                        <m:t>|−120º</m:t>
                      </m:r>
                    </m:oMath>
                  </m:oMathPara>
                </a14:m>
                <a:endParaRPr lang="es-ES" sz="1350" dirty="0"/>
              </a:p>
            </p:txBody>
          </p:sp>
        </mc:Choice>
        <mc:Fallback xmlns="">
          <p:sp>
            <p:nvSpPr>
              <p:cNvPr id="92" name="CuadroTexto 91">
                <a:extLst>
                  <a:ext uri="{FF2B5EF4-FFF2-40B4-BE49-F238E27FC236}">
                    <a16:creationId xmlns:a16="http://schemas.microsoft.com/office/drawing/2014/main" id="{A0366917-74C6-4B13-A6CD-A134F56BD72A}"/>
                  </a:ext>
                </a:extLst>
              </p:cNvPr>
              <p:cNvSpPr txBox="1">
                <a:spLocks noRot="1" noChangeAspect="1" noMove="1" noResize="1" noEditPoints="1" noAdjustHandles="1" noChangeArrowheads="1" noChangeShapeType="1" noTextEdit="1"/>
              </p:cNvSpPr>
              <p:nvPr/>
            </p:nvSpPr>
            <p:spPr>
              <a:xfrm>
                <a:off x="5690072" y="3312179"/>
                <a:ext cx="1598194" cy="623248"/>
              </a:xfrm>
              <a:prstGeom prst="rect">
                <a:avLst/>
              </a:prstGeom>
              <a:blipFill>
                <a:blip r:embed="rId6"/>
                <a:stretch>
                  <a:fillRect l="-1901" r="-1901" b="-1165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3" name="Rectángulo 92">
                <a:extLst>
                  <a:ext uri="{FF2B5EF4-FFF2-40B4-BE49-F238E27FC236}">
                    <a16:creationId xmlns:a16="http://schemas.microsoft.com/office/drawing/2014/main" id="{49E1C2B1-BFF3-4CD1-A97D-9478E7A845D8}"/>
                  </a:ext>
                </a:extLst>
              </p:cNvPr>
              <p:cNvSpPr/>
              <p:nvPr/>
            </p:nvSpPr>
            <p:spPr>
              <a:xfrm>
                <a:off x="5650577" y="4266708"/>
                <a:ext cx="1670457" cy="1051442"/>
              </a:xfrm>
              <a:prstGeom prst="rect">
                <a:avLst/>
              </a:prstGeom>
            </p:spPr>
            <p:txBody>
              <a:bodyPr wrap="none">
                <a:spAutoFit/>
              </a:bodyPr>
              <a:lstStyle/>
              <a:p>
                <a14:m>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𝐼</m:t>
                        </m:r>
                      </m:e>
                      <m:sub>
                        <m:r>
                          <a:rPr lang="es-ES" sz="1350" i="1">
                            <a:latin typeface="Cambria Math" panose="02040503050406030204" pitchFamily="18" charset="0"/>
                          </a:rPr>
                          <m:t>𝑅</m:t>
                        </m:r>
                      </m:sub>
                    </m:sSub>
                    <m:r>
                      <a:rPr lang="es-ES" sz="1350" i="1">
                        <a:latin typeface="Cambria Math" panose="02040503050406030204" pitchFamily="18" charset="0"/>
                      </a:rPr>
                      <m:t>=</m:t>
                    </m:r>
                    <m:f>
                      <m:fPr>
                        <m:ctrlPr>
                          <a:rPr lang="es-ES" sz="1350" i="1">
                            <a:latin typeface="Cambria Math" panose="02040503050406030204" pitchFamily="18" charset="0"/>
                          </a:rPr>
                        </m:ctrlPr>
                      </m:fPr>
                      <m:num>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𝑅𝑁</m:t>
                            </m:r>
                          </m:sub>
                        </m:sSub>
                      </m:num>
                      <m:den>
                        <m:sSub>
                          <m:sSubPr>
                            <m:ctrlPr>
                              <a:rPr lang="es-ES" sz="1350" i="1">
                                <a:latin typeface="Cambria Math" panose="02040503050406030204" pitchFamily="18" charset="0"/>
                              </a:rPr>
                            </m:ctrlPr>
                          </m:sSubPr>
                          <m:e>
                            <m:r>
                              <a:rPr lang="es-ES" sz="1350" i="1">
                                <a:latin typeface="Cambria Math" panose="02040503050406030204" pitchFamily="18" charset="0"/>
                              </a:rPr>
                              <m:t>𝑍</m:t>
                            </m:r>
                          </m:e>
                          <m:sub>
                            <m:r>
                              <a:rPr lang="es-ES" sz="1350" i="1">
                                <a:latin typeface="Cambria Math" panose="02040503050406030204" pitchFamily="18" charset="0"/>
                              </a:rPr>
                              <m:t>𝑇</m:t>
                            </m:r>
                          </m:sub>
                        </m:sSub>
                      </m:den>
                    </m:f>
                  </m:oMath>
                </a14:m>
                <a:r>
                  <a:rPr lang="es-ES" sz="1350" dirty="0"/>
                  <a:t>=20|-36,9º</a:t>
                </a:r>
              </a:p>
              <a:p>
                <a14:m>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𝐼</m:t>
                        </m:r>
                      </m:e>
                      <m:sub>
                        <m:r>
                          <a:rPr lang="es-ES" sz="1350" i="1">
                            <a:latin typeface="Cambria Math" panose="02040503050406030204" pitchFamily="18" charset="0"/>
                          </a:rPr>
                          <m:t>𝑆</m:t>
                        </m:r>
                      </m:sub>
                    </m:sSub>
                    <m:r>
                      <a:rPr lang="es-ES" sz="1350" i="1">
                        <a:latin typeface="Cambria Math" panose="02040503050406030204" pitchFamily="18" charset="0"/>
                      </a:rPr>
                      <m:t>=</m:t>
                    </m:r>
                    <m:f>
                      <m:fPr>
                        <m:ctrlPr>
                          <a:rPr lang="es-ES" sz="1350" i="1">
                            <a:latin typeface="Cambria Math" panose="02040503050406030204" pitchFamily="18" charset="0"/>
                          </a:rPr>
                        </m:ctrlPr>
                      </m:fPr>
                      <m:num>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𝑆𝑁</m:t>
                            </m:r>
                          </m:sub>
                        </m:sSub>
                      </m:num>
                      <m:den>
                        <m:sSub>
                          <m:sSubPr>
                            <m:ctrlPr>
                              <a:rPr lang="es-ES" sz="1350" i="1">
                                <a:latin typeface="Cambria Math" panose="02040503050406030204" pitchFamily="18" charset="0"/>
                              </a:rPr>
                            </m:ctrlPr>
                          </m:sSubPr>
                          <m:e>
                            <m:r>
                              <a:rPr lang="es-ES" sz="1350" i="1">
                                <a:latin typeface="Cambria Math" panose="02040503050406030204" pitchFamily="18" charset="0"/>
                              </a:rPr>
                              <m:t>𝑍</m:t>
                            </m:r>
                          </m:e>
                          <m:sub>
                            <m:r>
                              <a:rPr lang="es-ES" sz="1350" i="1">
                                <a:latin typeface="Cambria Math" panose="02040503050406030204" pitchFamily="18" charset="0"/>
                              </a:rPr>
                              <m:t>𝑇</m:t>
                            </m:r>
                          </m:sub>
                        </m:sSub>
                      </m:den>
                    </m:f>
                  </m:oMath>
                </a14:m>
                <a:r>
                  <a:rPr lang="es-ES" sz="1350" dirty="0"/>
                  <a:t>=20|-156,9º</a:t>
                </a:r>
              </a:p>
              <a:p>
                <a14:m>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𝐼</m:t>
                        </m:r>
                      </m:e>
                      <m:sub>
                        <m:r>
                          <a:rPr lang="es-ES" sz="1350" i="1">
                            <a:latin typeface="Cambria Math" panose="02040503050406030204" pitchFamily="18" charset="0"/>
                          </a:rPr>
                          <m:t>𝑇</m:t>
                        </m:r>
                      </m:sub>
                    </m:sSub>
                    <m:r>
                      <a:rPr lang="es-ES" sz="1350" i="1">
                        <a:latin typeface="Cambria Math" panose="02040503050406030204" pitchFamily="18" charset="0"/>
                      </a:rPr>
                      <m:t>=</m:t>
                    </m:r>
                    <m:f>
                      <m:fPr>
                        <m:ctrlPr>
                          <a:rPr lang="es-ES" sz="1350" i="1">
                            <a:latin typeface="Cambria Math" panose="02040503050406030204" pitchFamily="18" charset="0"/>
                          </a:rPr>
                        </m:ctrlPr>
                      </m:fPr>
                      <m:num>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𝑇𝑁</m:t>
                            </m:r>
                          </m:sub>
                        </m:sSub>
                      </m:num>
                      <m:den>
                        <m:sSub>
                          <m:sSubPr>
                            <m:ctrlPr>
                              <a:rPr lang="es-ES" sz="1350" i="1">
                                <a:latin typeface="Cambria Math" panose="02040503050406030204" pitchFamily="18" charset="0"/>
                              </a:rPr>
                            </m:ctrlPr>
                          </m:sSubPr>
                          <m:e>
                            <m:r>
                              <a:rPr lang="es-ES" sz="1350" i="1">
                                <a:latin typeface="Cambria Math" panose="02040503050406030204" pitchFamily="18" charset="0"/>
                              </a:rPr>
                              <m:t>𝑍</m:t>
                            </m:r>
                          </m:e>
                          <m:sub>
                            <m:r>
                              <a:rPr lang="es-ES" sz="1350" i="1">
                                <a:latin typeface="Cambria Math" panose="02040503050406030204" pitchFamily="18" charset="0"/>
                              </a:rPr>
                              <m:t>𝑇</m:t>
                            </m:r>
                          </m:sub>
                        </m:sSub>
                      </m:den>
                    </m:f>
                  </m:oMath>
                </a14:m>
                <a:r>
                  <a:rPr lang="es-ES" sz="1350" dirty="0"/>
                  <a:t>=20|83,1º</a:t>
                </a:r>
              </a:p>
            </p:txBody>
          </p:sp>
        </mc:Choice>
        <mc:Fallback xmlns="">
          <p:sp>
            <p:nvSpPr>
              <p:cNvPr id="93" name="Rectángulo 92">
                <a:extLst>
                  <a:ext uri="{FF2B5EF4-FFF2-40B4-BE49-F238E27FC236}">
                    <a16:creationId xmlns:a16="http://schemas.microsoft.com/office/drawing/2014/main" id="{49E1C2B1-BFF3-4CD1-A97D-9478E7A845D8}"/>
                  </a:ext>
                </a:extLst>
              </p:cNvPr>
              <p:cNvSpPr>
                <a:spLocks noRot="1" noChangeAspect="1" noMove="1" noResize="1" noEditPoints="1" noAdjustHandles="1" noChangeArrowheads="1" noChangeShapeType="1" noTextEdit="1"/>
              </p:cNvSpPr>
              <p:nvPr/>
            </p:nvSpPr>
            <p:spPr>
              <a:xfrm>
                <a:off x="5650577" y="4266708"/>
                <a:ext cx="1670457" cy="1051442"/>
              </a:xfrm>
              <a:prstGeom prst="rect">
                <a:avLst/>
              </a:prstGeom>
              <a:blipFill>
                <a:blip r:embed="rId7"/>
                <a:stretch>
                  <a:fillRect/>
                </a:stretch>
              </a:blipFill>
            </p:spPr>
            <p:txBody>
              <a:bodyPr/>
              <a:lstStyle/>
              <a:p>
                <a:r>
                  <a:rPr lang="es-ES">
                    <a:noFill/>
                  </a:rPr>
                  <a:t> </a:t>
                </a:r>
              </a:p>
            </p:txBody>
          </p:sp>
        </mc:Fallback>
      </mc:AlternateContent>
      <p:grpSp>
        <p:nvGrpSpPr>
          <p:cNvPr id="94" name="Grupo 93">
            <a:extLst>
              <a:ext uri="{FF2B5EF4-FFF2-40B4-BE49-F238E27FC236}">
                <a16:creationId xmlns:a16="http://schemas.microsoft.com/office/drawing/2014/main" id="{A2ECFBDB-8A2F-483B-BD67-3121EDC219E6}"/>
              </a:ext>
            </a:extLst>
          </p:cNvPr>
          <p:cNvGrpSpPr/>
          <p:nvPr/>
        </p:nvGrpSpPr>
        <p:grpSpPr>
          <a:xfrm>
            <a:off x="1435536" y="2370319"/>
            <a:ext cx="1826473" cy="725387"/>
            <a:chOff x="8810002" y="3257550"/>
            <a:chExt cx="781673" cy="762000"/>
          </a:xfrm>
        </p:grpSpPr>
        <p:grpSp>
          <p:nvGrpSpPr>
            <p:cNvPr id="95" name="Grupo 94">
              <a:extLst>
                <a:ext uri="{FF2B5EF4-FFF2-40B4-BE49-F238E27FC236}">
                  <a16:creationId xmlns:a16="http://schemas.microsoft.com/office/drawing/2014/main" id="{CB1E6A20-ED57-4DC0-B02C-31B0FC475BD1}"/>
                </a:ext>
              </a:extLst>
            </p:cNvPr>
            <p:cNvGrpSpPr/>
            <p:nvPr/>
          </p:nvGrpSpPr>
          <p:grpSpPr>
            <a:xfrm>
              <a:off x="8810002" y="3257550"/>
              <a:ext cx="781673" cy="762000"/>
              <a:chOff x="11162677" y="285750"/>
              <a:chExt cx="781673" cy="762000"/>
            </a:xfrm>
          </p:grpSpPr>
          <p:sp>
            <p:nvSpPr>
              <p:cNvPr id="98" name="Rectángulo 97">
                <a:extLst>
                  <a:ext uri="{FF2B5EF4-FFF2-40B4-BE49-F238E27FC236}">
                    <a16:creationId xmlns:a16="http://schemas.microsoft.com/office/drawing/2014/main" id="{3633849A-4E54-4113-8B78-7996C8ABDCC4}"/>
                  </a:ext>
                </a:extLst>
              </p:cNvPr>
              <p:cNvSpPr/>
              <p:nvPr/>
            </p:nvSpPr>
            <p:spPr>
              <a:xfrm>
                <a:off x="11162677" y="285750"/>
                <a:ext cx="781673" cy="762000"/>
              </a:xfrm>
              <a:prstGeom prst="rect">
                <a:avLst/>
              </a:prstGeom>
              <a:noFill/>
              <a:ln w="635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cxnSp>
            <p:nvCxnSpPr>
              <p:cNvPr id="99" name="Conector recto de flecha 98">
                <a:extLst>
                  <a:ext uri="{FF2B5EF4-FFF2-40B4-BE49-F238E27FC236}">
                    <a16:creationId xmlns:a16="http://schemas.microsoft.com/office/drawing/2014/main" id="{C5483BBB-0C5A-4CB2-A86E-D509405B6546}"/>
                  </a:ext>
                </a:extLst>
              </p:cNvPr>
              <p:cNvCxnSpPr/>
              <p:nvPr/>
            </p:nvCxnSpPr>
            <p:spPr>
              <a:xfrm>
                <a:off x="11191875" y="285750"/>
                <a:ext cx="752475" cy="0"/>
              </a:xfrm>
              <a:prstGeom prst="straightConnector1">
                <a:avLst/>
              </a:prstGeom>
              <a:ln w="63500">
                <a:solidFill>
                  <a:schemeClr val="accent1"/>
                </a:solidFill>
                <a:tailEnd type="stealth" w="lg" len="lg"/>
              </a:ln>
            </p:spPr>
            <p:style>
              <a:lnRef idx="1">
                <a:schemeClr val="accent1"/>
              </a:lnRef>
              <a:fillRef idx="0">
                <a:schemeClr val="accent1"/>
              </a:fillRef>
              <a:effectRef idx="0">
                <a:schemeClr val="accent1"/>
              </a:effectRef>
              <a:fontRef idx="minor">
                <a:schemeClr val="tx1"/>
              </a:fontRef>
            </p:style>
          </p:cxnSp>
        </p:grpSp>
        <p:cxnSp>
          <p:nvCxnSpPr>
            <p:cNvPr id="96" name="Conector recto de flecha 95">
              <a:extLst>
                <a:ext uri="{FF2B5EF4-FFF2-40B4-BE49-F238E27FC236}">
                  <a16:creationId xmlns:a16="http://schemas.microsoft.com/office/drawing/2014/main" id="{94053D06-A628-4F4C-A3B6-10E327F0C8BF}"/>
                </a:ext>
              </a:extLst>
            </p:cNvPr>
            <p:cNvCxnSpPr>
              <a:cxnSpLocks/>
            </p:cNvCxnSpPr>
            <p:nvPr/>
          </p:nvCxnSpPr>
          <p:spPr>
            <a:xfrm>
              <a:off x="9591675" y="3357562"/>
              <a:ext cx="0" cy="561975"/>
            </a:xfrm>
            <a:prstGeom prst="straightConnector1">
              <a:avLst/>
            </a:prstGeom>
            <a:ln w="63500">
              <a:solidFill>
                <a:schemeClr val="accent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97" name="Conector recto de flecha 96">
              <a:extLst>
                <a:ext uri="{FF2B5EF4-FFF2-40B4-BE49-F238E27FC236}">
                  <a16:creationId xmlns:a16="http://schemas.microsoft.com/office/drawing/2014/main" id="{759566A3-935A-4037-8B46-26B05A14C885}"/>
                </a:ext>
              </a:extLst>
            </p:cNvPr>
            <p:cNvCxnSpPr>
              <a:cxnSpLocks/>
            </p:cNvCxnSpPr>
            <p:nvPr/>
          </p:nvCxnSpPr>
          <p:spPr>
            <a:xfrm flipH="1">
              <a:off x="9012719" y="4019550"/>
              <a:ext cx="376237" cy="0"/>
            </a:xfrm>
            <a:prstGeom prst="straightConnector1">
              <a:avLst/>
            </a:prstGeom>
            <a:ln w="63500">
              <a:solidFill>
                <a:schemeClr val="accent1"/>
              </a:solidFill>
              <a:tailEnd type="stealth"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43123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92"/>
                                        </p:tgtEl>
                                        <p:attrNameLst>
                                          <p:attrName>style.visibility</p:attrName>
                                        </p:attrNameLst>
                                      </p:cBhvr>
                                      <p:to>
                                        <p:strVal val="visible"/>
                                      </p:to>
                                    </p:set>
                                    <p:anim calcmode="lin" valueType="num">
                                      <p:cBhvr additive="base">
                                        <p:cTn id="15" dur="500" fill="hold"/>
                                        <p:tgtEl>
                                          <p:spTgt spid="92"/>
                                        </p:tgtEl>
                                        <p:attrNameLst>
                                          <p:attrName>ppt_x</p:attrName>
                                        </p:attrNameLst>
                                      </p:cBhvr>
                                      <p:tavLst>
                                        <p:tav tm="0">
                                          <p:val>
                                            <p:strVal val="#ppt_x"/>
                                          </p:val>
                                        </p:tav>
                                        <p:tav tm="100000">
                                          <p:val>
                                            <p:strVal val="#ppt_x"/>
                                          </p:val>
                                        </p:tav>
                                      </p:tavLst>
                                    </p:anim>
                                    <p:anim calcmode="lin" valueType="num">
                                      <p:cBhvr additive="base">
                                        <p:cTn id="16"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500" fill="hold"/>
                                        <p:tgtEl>
                                          <p:spTgt spid="94"/>
                                        </p:tgtEl>
                                        <p:attrNameLst>
                                          <p:attrName>ppt_x</p:attrName>
                                        </p:attrNameLst>
                                      </p:cBhvr>
                                      <p:tavLst>
                                        <p:tav tm="0">
                                          <p:val>
                                            <p:strVal val="#ppt_x"/>
                                          </p:val>
                                        </p:tav>
                                        <p:tav tm="100000">
                                          <p:val>
                                            <p:strVal val="#ppt_x"/>
                                          </p:val>
                                        </p:tav>
                                      </p:tavLst>
                                    </p:anim>
                                    <p:anim calcmode="lin" valueType="num">
                                      <p:cBhvr additive="base">
                                        <p:cTn id="22"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0" grpId="0"/>
      <p:bldP spid="91" grpId="0"/>
      <p:bldP spid="92" grpId="0"/>
      <p:bldP spid="9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0CAD6D9-906E-497E-BFFE-8594F35F9C8E}"/>
              </a:ext>
            </a:extLst>
          </p:cNvPr>
          <p:cNvPicPr>
            <a:picLocks noChangeAspect="1"/>
          </p:cNvPicPr>
          <p:nvPr/>
        </p:nvPicPr>
        <p:blipFill>
          <a:blip r:embed="rId2"/>
          <a:stretch>
            <a:fillRect/>
          </a:stretch>
        </p:blipFill>
        <p:spPr>
          <a:xfrm>
            <a:off x="466916" y="1027828"/>
            <a:ext cx="8093090" cy="989606"/>
          </a:xfrm>
          <a:prstGeom prst="rect">
            <a:avLst/>
          </a:prstGeom>
        </p:spPr>
      </p:pic>
      <p:grpSp>
        <p:nvGrpSpPr>
          <p:cNvPr id="5" name="Grupo 4">
            <a:extLst>
              <a:ext uri="{FF2B5EF4-FFF2-40B4-BE49-F238E27FC236}">
                <a16:creationId xmlns:a16="http://schemas.microsoft.com/office/drawing/2014/main" id="{55F2918F-BA28-40BA-9E55-3E449B8C3E9E}"/>
              </a:ext>
            </a:extLst>
          </p:cNvPr>
          <p:cNvGrpSpPr/>
          <p:nvPr/>
        </p:nvGrpSpPr>
        <p:grpSpPr>
          <a:xfrm>
            <a:off x="91655" y="2330973"/>
            <a:ext cx="4782617" cy="3100025"/>
            <a:chOff x="160306" y="1298213"/>
            <a:chExt cx="6376823" cy="4133367"/>
          </a:xfrm>
        </p:grpSpPr>
        <p:cxnSp>
          <p:nvCxnSpPr>
            <p:cNvPr id="6" name="Conector recto 5">
              <a:extLst>
                <a:ext uri="{FF2B5EF4-FFF2-40B4-BE49-F238E27FC236}">
                  <a16:creationId xmlns:a16="http://schemas.microsoft.com/office/drawing/2014/main" id="{6220934F-9552-4DDD-B865-A7261F487AB2}"/>
                </a:ext>
              </a:extLst>
            </p:cNvPr>
            <p:cNvCxnSpPr>
              <a:cxnSpLocks/>
            </p:cNvCxnSpPr>
            <p:nvPr/>
          </p:nvCxnSpPr>
          <p:spPr>
            <a:xfrm>
              <a:off x="1524639" y="3199480"/>
              <a:ext cx="36569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upo 6">
              <a:extLst>
                <a:ext uri="{FF2B5EF4-FFF2-40B4-BE49-F238E27FC236}">
                  <a16:creationId xmlns:a16="http://schemas.microsoft.com/office/drawing/2014/main" id="{6636C2A7-29D2-47A0-8755-DCAF705EF487}"/>
                </a:ext>
              </a:extLst>
            </p:cNvPr>
            <p:cNvGrpSpPr/>
            <p:nvPr/>
          </p:nvGrpSpPr>
          <p:grpSpPr>
            <a:xfrm>
              <a:off x="1238250" y="2096895"/>
              <a:ext cx="647700" cy="685961"/>
              <a:chOff x="1238250" y="2096895"/>
              <a:chExt cx="647700" cy="685961"/>
            </a:xfrm>
          </p:grpSpPr>
          <p:sp>
            <p:nvSpPr>
              <p:cNvPr id="71" name="Elipse 70">
                <a:extLst>
                  <a:ext uri="{FF2B5EF4-FFF2-40B4-BE49-F238E27FC236}">
                    <a16:creationId xmlns:a16="http://schemas.microsoft.com/office/drawing/2014/main" id="{8E290038-45E0-4AC8-94AE-D9CFF77E660E}"/>
                  </a:ext>
                </a:extLst>
              </p:cNvPr>
              <p:cNvSpPr/>
              <p:nvPr/>
            </p:nvSpPr>
            <p:spPr>
              <a:xfrm>
                <a:off x="1238250" y="2143125"/>
                <a:ext cx="647700" cy="6089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72" name="CuadroTexto 71">
                <a:extLst>
                  <a:ext uri="{FF2B5EF4-FFF2-40B4-BE49-F238E27FC236}">
                    <a16:creationId xmlns:a16="http://schemas.microsoft.com/office/drawing/2014/main" id="{9058B205-8A09-46D4-8738-8F4EEB324EA0}"/>
                  </a:ext>
                </a:extLst>
              </p:cNvPr>
              <p:cNvSpPr txBox="1"/>
              <p:nvPr/>
            </p:nvSpPr>
            <p:spPr>
              <a:xfrm>
                <a:off x="1409845" y="2096895"/>
                <a:ext cx="285787" cy="400110"/>
              </a:xfrm>
              <a:prstGeom prst="rect">
                <a:avLst/>
              </a:prstGeom>
              <a:noFill/>
            </p:spPr>
            <p:txBody>
              <a:bodyPr wrap="square" rtlCol="0">
                <a:spAutoFit/>
              </a:bodyPr>
              <a:lstStyle/>
              <a:p>
                <a:r>
                  <a:rPr lang="es-ES" sz="1350" dirty="0"/>
                  <a:t>+</a:t>
                </a:r>
              </a:p>
            </p:txBody>
          </p:sp>
          <p:sp>
            <p:nvSpPr>
              <p:cNvPr id="73" name="CuadroTexto 72">
                <a:extLst>
                  <a:ext uri="{FF2B5EF4-FFF2-40B4-BE49-F238E27FC236}">
                    <a16:creationId xmlns:a16="http://schemas.microsoft.com/office/drawing/2014/main" id="{2F7C2E1D-8C41-41E5-B8A0-B61EA91EE271}"/>
                  </a:ext>
                </a:extLst>
              </p:cNvPr>
              <p:cNvSpPr txBox="1"/>
              <p:nvPr/>
            </p:nvSpPr>
            <p:spPr>
              <a:xfrm>
                <a:off x="1426746" y="2382746"/>
                <a:ext cx="285787" cy="400110"/>
              </a:xfrm>
              <a:prstGeom prst="rect">
                <a:avLst/>
              </a:prstGeom>
              <a:noFill/>
            </p:spPr>
            <p:txBody>
              <a:bodyPr wrap="square" rtlCol="0">
                <a:spAutoFit/>
              </a:bodyPr>
              <a:lstStyle/>
              <a:p>
                <a:r>
                  <a:rPr lang="es-ES" sz="1350" dirty="0"/>
                  <a:t>-</a:t>
                </a:r>
              </a:p>
            </p:txBody>
          </p:sp>
        </p:grpSp>
        <p:grpSp>
          <p:nvGrpSpPr>
            <p:cNvPr id="8" name="Grupo 7">
              <a:extLst>
                <a:ext uri="{FF2B5EF4-FFF2-40B4-BE49-F238E27FC236}">
                  <a16:creationId xmlns:a16="http://schemas.microsoft.com/office/drawing/2014/main" id="{7DE888CA-AC5E-457F-BB91-5EC338CD7082}"/>
                </a:ext>
              </a:extLst>
            </p:cNvPr>
            <p:cNvGrpSpPr/>
            <p:nvPr/>
          </p:nvGrpSpPr>
          <p:grpSpPr>
            <a:xfrm rot="10800000">
              <a:off x="1816778" y="3450471"/>
              <a:ext cx="647700" cy="685959"/>
              <a:chOff x="1238250" y="2081507"/>
              <a:chExt cx="647700" cy="685959"/>
            </a:xfrm>
          </p:grpSpPr>
          <p:sp>
            <p:nvSpPr>
              <p:cNvPr id="68" name="Elipse 67">
                <a:extLst>
                  <a:ext uri="{FF2B5EF4-FFF2-40B4-BE49-F238E27FC236}">
                    <a16:creationId xmlns:a16="http://schemas.microsoft.com/office/drawing/2014/main" id="{740414E0-1361-44A6-9F12-0E60D9AE18C9}"/>
                  </a:ext>
                </a:extLst>
              </p:cNvPr>
              <p:cNvSpPr/>
              <p:nvPr/>
            </p:nvSpPr>
            <p:spPr>
              <a:xfrm>
                <a:off x="1238250" y="2143125"/>
                <a:ext cx="647700" cy="6089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69" name="CuadroTexto 68">
                <a:extLst>
                  <a:ext uri="{FF2B5EF4-FFF2-40B4-BE49-F238E27FC236}">
                    <a16:creationId xmlns:a16="http://schemas.microsoft.com/office/drawing/2014/main" id="{890169C5-EDBA-4178-B31D-9343FEF2FBAB}"/>
                  </a:ext>
                </a:extLst>
              </p:cNvPr>
              <p:cNvSpPr txBox="1"/>
              <p:nvPr/>
            </p:nvSpPr>
            <p:spPr>
              <a:xfrm>
                <a:off x="1409845" y="2081507"/>
                <a:ext cx="285787" cy="400109"/>
              </a:xfrm>
              <a:prstGeom prst="rect">
                <a:avLst/>
              </a:prstGeom>
              <a:noFill/>
            </p:spPr>
            <p:txBody>
              <a:bodyPr wrap="square" rtlCol="0">
                <a:spAutoFit/>
              </a:bodyPr>
              <a:lstStyle/>
              <a:p>
                <a:r>
                  <a:rPr lang="es-ES" sz="1350" dirty="0"/>
                  <a:t>+</a:t>
                </a:r>
              </a:p>
            </p:txBody>
          </p:sp>
          <p:sp>
            <p:nvSpPr>
              <p:cNvPr id="70" name="CuadroTexto 69">
                <a:extLst>
                  <a:ext uri="{FF2B5EF4-FFF2-40B4-BE49-F238E27FC236}">
                    <a16:creationId xmlns:a16="http://schemas.microsoft.com/office/drawing/2014/main" id="{0608B4AA-029A-4513-BEB1-0CD3B10E503A}"/>
                  </a:ext>
                </a:extLst>
              </p:cNvPr>
              <p:cNvSpPr txBox="1"/>
              <p:nvPr/>
            </p:nvSpPr>
            <p:spPr>
              <a:xfrm>
                <a:off x="1426746" y="2367356"/>
                <a:ext cx="285787" cy="400110"/>
              </a:xfrm>
              <a:prstGeom prst="rect">
                <a:avLst/>
              </a:prstGeom>
              <a:noFill/>
            </p:spPr>
            <p:txBody>
              <a:bodyPr wrap="square" rtlCol="0">
                <a:spAutoFit/>
              </a:bodyPr>
              <a:lstStyle/>
              <a:p>
                <a:r>
                  <a:rPr lang="es-ES" sz="1350" dirty="0"/>
                  <a:t>-</a:t>
                </a:r>
              </a:p>
            </p:txBody>
          </p:sp>
        </p:grpSp>
        <p:grpSp>
          <p:nvGrpSpPr>
            <p:cNvPr id="9" name="Grupo 8">
              <a:extLst>
                <a:ext uri="{FF2B5EF4-FFF2-40B4-BE49-F238E27FC236}">
                  <a16:creationId xmlns:a16="http://schemas.microsoft.com/office/drawing/2014/main" id="{70F1FFAB-FE96-4EFB-BA56-A88858214DDF}"/>
                </a:ext>
              </a:extLst>
            </p:cNvPr>
            <p:cNvGrpSpPr/>
            <p:nvPr/>
          </p:nvGrpSpPr>
          <p:grpSpPr>
            <a:xfrm rot="10800000">
              <a:off x="474437" y="3413612"/>
              <a:ext cx="647700" cy="685959"/>
              <a:chOff x="1238250" y="2081507"/>
              <a:chExt cx="647700" cy="685959"/>
            </a:xfrm>
          </p:grpSpPr>
          <p:sp>
            <p:nvSpPr>
              <p:cNvPr id="65" name="Elipse 64">
                <a:extLst>
                  <a:ext uri="{FF2B5EF4-FFF2-40B4-BE49-F238E27FC236}">
                    <a16:creationId xmlns:a16="http://schemas.microsoft.com/office/drawing/2014/main" id="{477A58D2-01DF-4630-993D-FAEE95932BC6}"/>
                  </a:ext>
                </a:extLst>
              </p:cNvPr>
              <p:cNvSpPr/>
              <p:nvPr/>
            </p:nvSpPr>
            <p:spPr>
              <a:xfrm>
                <a:off x="1238250" y="2143125"/>
                <a:ext cx="647700" cy="60895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66" name="CuadroTexto 65">
                <a:extLst>
                  <a:ext uri="{FF2B5EF4-FFF2-40B4-BE49-F238E27FC236}">
                    <a16:creationId xmlns:a16="http://schemas.microsoft.com/office/drawing/2014/main" id="{2E4802BE-EFF6-4DEB-90AE-4EECEC3A0204}"/>
                  </a:ext>
                </a:extLst>
              </p:cNvPr>
              <p:cNvSpPr txBox="1"/>
              <p:nvPr/>
            </p:nvSpPr>
            <p:spPr>
              <a:xfrm>
                <a:off x="1409845" y="2081507"/>
                <a:ext cx="285787" cy="400109"/>
              </a:xfrm>
              <a:prstGeom prst="rect">
                <a:avLst/>
              </a:prstGeom>
              <a:noFill/>
            </p:spPr>
            <p:txBody>
              <a:bodyPr wrap="square" rtlCol="0">
                <a:spAutoFit/>
              </a:bodyPr>
              <a:lstStyle/>
              <a:p>
                <a:r>
                  <a:rPr lang="es-ES" sz="1350" dirty="0"/>
                  <a:t>+</a:t>
                </a:r>
              </a:p>
            </p:txBody>
          </p:sp>
          <p:sp>
            <p:nvSpPr>
              <p:cNvPr id="67" name="CuadroTexto 66">
                <a:extLst>
                  <a:ext uri="{FF2B5EF4-FFF2-40B4-BE49-F238E27FC236}">
                    <a16:creationId xmlns:a16="http://schemas.microsoft.com/office/drawing/2014/main" id="{17F51BF5-B84E-46B6-BA54-30F2EB2CED26}"/>
                  </a:ext>
                </a:extLst>
              </p:cNvPr>
              <p:cNvSpPr txBox="1"/>
              <p:nvPr/>
            </p:nvSpPr>
            <p:spPr>
              <a:xfrm>
                <a:off x="1426745" y="2367356"/>
                <a:ext cx="285787" cy="400110"/>
              </a:xfrm>
              <a:prstGeom prst="rect">
                <a:avLst/>
              </a:prstGeom>
              <a:noFill/>
            </p:spPr>
            <p:txBody>
              <a:bodyPr wrap="square" rtlCol="0">
                <a:spAutoFit/>
              </a:bodyPr>
              <a:lstStyle/>
              <a:p>
                <a:r>
                  <a:rPr lang="es-ES" sz="1350" dirty="0"/>
                  <a:t>-</a:t>
                </a:r>
              </a:p>
            </p:txBody>
          </p:sp>
        </p:grpSp>
        <p:cxnSp>
          <p:nvCxnSpPr>
            <p:cNvPr id="10" name="Conector recto 9">
              <a:extLst>
                <a:ext uri="{FF2B5EF4-FFF2-40B4-BE49-F238E27FC236}">
                  <a16:creationId xmlns:a16="http://schemas.microsoft.com/office/drawing/2014/main" id="{86F3E4A4-B568-404B-94CB-96850B57A01E}"/>
                </a:ext>
              </a:extLst>
            </p:cNvPr>
            <p:cNvCxnSpPr>
              <a:cxnSpLocks/>
            </p:cNvCxnSpPr>
            <p:nvPr/>
          </p:nvCxnSpPr>
          <p:spPr>
            <a:xfrm flipV="1">
              <a:off x="1552738" y="2752078"/>
              <a:ext cx="0" cy="4474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ector recto 10">
              <a:extLst>
                <a:ext uri="{FF2B5EF4-FFF2-40B4-BE49-F238E27FC236}">
                  <a16:creationId xmlns:a16="http://schemas.microsoft.com/office/drawing/2014/main" id="{03D3C781-5341-49C4-BA98-20A9295B42EE}"/>
                </a:ext>
              </a:extLst>
            </p:cNvPr>
            <p:cNvCxnSpPr>
              <a:cxnSpLocks/>
            </p:cNvCxnSpPr>
            <p:nvPr/>
          </p:nvCxnSpPr>
          <p:spPr>
            <a:xfrm flipV="1">
              <a:off x="959630" y="3199480"/>
              <a:ext cx="576207" cy="2663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D3B971AC-D70B-4D00-93C5-F50A3FE790AF}"/>
                </a:ext>
              </a:extLst>
            </p:cNvPr>
            <p:cNvCxnSpPr>
              <a:cxnSpLocks/>
            </p:cNvCxnSpPr>
            <p:nvPr/>
          </p:nvCxnSpPr>
          <p:spPr>
            <a:xfrm flipH="1" flipV="1">
              <a:off x="1569639" y="3199480"/>
              <a:ext cx="455838" cy="2663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B6360DA3-D5AB-44C4-BF12-4735A477FAA9}"/>
                </a:ext>
              </a:extLst>
            </p:cNvPr>
            <p:cNvCxnSpPr>
              <a:cxnSpLocks/>
            </p:cNvCxnSpPr>
            <p:nvPr/>
          </p:nvCxnSpPr>
          <p:spPr>
            <a:xfrm flipV="1">
              <a:off x="1552738" y="1890944"/>
              <a:ext cx="0" cy="2521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E9257CB2-E598-4A1B-86C9-D491343780C2}"/>
                </a:ext>
              </a:extLst>
            </p:cNvPr>
            <p:cNvCxnSpPr>
              <a:cxnSpLocks/>
            </p:cNvCxnSpPr>
            <p:nvPr/>
          </p:nvCxnSpPr>
          <p:spPr>
            <a:xfrm>
              <a:off x="1569639" y="1890944"/>
              <a:ext cx="36569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317DC958-1678-4BEA-8E13-715379C04E27}"/>
                </a:ext>
              </a:extLst>
            </p:cNvPr>
            <p:cNvCxnSpPr>
              <a:cxnSpLocks/>
            </p:cNvCxnSpPr>
            <p:nvPr/>
          </p:nvCxnSpPr>
          <p:spPr>
            <a:xfrm flipV="1">
              <a:off x="5217252" y="2793818"/>
              <a:ext cx="0" cy="4474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44BEF6D7-AA26-4A94-8FD1-A2934276D63A}"/>
                </a:ext>
              </a:extLst>
            </p:cNvPr>
            <p:cNvCxnSpPr>
              <a:cxnSpLocks/>
            </p:cNvCxnSpPr>
            <p:nvPr/>
          </p:nvCxnSpPr>
          <p:spPr>
            <a:xfrm flipV="1">
              <a:off x="4624144" y="3241220"/>
              <a:ext cx="576207" cy="2663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0CE5890F-44A2-424A-A644-0D4F1134FC45}"/>
                </a:ext>
              </a:extLst>
            </p:cNvPr>
            <p:cNvCxnSpPr>
              <a:cxnSpLocks/>
            </p:cNvCxnSpPr>
            <p:nvPr/>
          </p:nvCxnSpPr>
          <p:spPr>
            <a:xfrm flipH="1" flipV="1">
              <a:off x="5234153" y="3241220"/>
              <a:ext cx="455838" cy="2663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92C6B93E-6FEF-4E7D-891E-185608A187C3}"/>
                </a:ext>
              </a:extLst>
            </p:cNvPr>
            <p:cNvCxnSpPr>
              <a:cxnSpLocks/>
            </p:cNvCxnSpPr>
            <p:nvPr/>
          </p:nvCxnSpPr>
          <p:spPr>
            <a:xfrm flipV="1">
              <a:off x="5217252" y="1932684"/>
              <a:ext cx="0" cy="2521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ángulo 18">
              <a:extLst>
                <a:ext uri="{FF2B5EF4-FFF2-40B4-BE49-F238E27FC236}">
                  <a16:creationId xmlns:a16="http://schemas.microsoft.com/office/drawing/2014/main" id="{F5ABCBAA-72B2-4329-8056-06DBCAA34ED4}"/>
                </a:ext>
              </a:extLst>
            </p:cNvPr>
            <p:cNvSpPr/>
            <p:nvPr/>
          </p:nvSpPr>
          <p:spPr>
            <a:xfrm>
              <a:off x="5128484" y="2184865"/>
              <a:ext cx="177535" cy="608953"/>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20" name="Rectángulo 19">
              <a:extLst>
                <a:ext uri="{FF2B5EF4-FFF2-40B4-BE49-F238E27FC236}">
                  <a16:creationId xmlns:a16="http://schemas.microsoft.com/office/drawing/2014/main" id="{DE44E586-0C6B-4FD9-B269-7F2FA693F659}"/>
                </a:ext>
              </a:extLst>
            </p:cNvPr>
            <p:cNvSpPr/>
            <p:nvPr/>
          </p:nvSpPr>
          <p:spPr>
            <a:xfrm rot="3666220">
              <a:off x="4452252" y="3269009"/>
              <a:ext cx="177535" cy="608953"/>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21" name="Rectángulo 20">
              <a:extLst>
                <a:ext uri="{FF2B5EF4-FFF2-40B4-BE49-F238E27FC236}">
                  <a16:creationId xmlns:a16="http://schemas.microsoft.com/office/drawing/2014/main" id="{91D02F5C-E168-45EE-B231-784BA8754926}"/>
                </a:ext>
              </a:extLst>
            </p:cNvPr>
            <p:cNvSpPr/>
            <p:nvPr/>
          </p:nvSpPr>
          <p:spPr>
            <a:xfrm rot="18334922">
              <a:off x="5698618" y="3293520"/>
              <a:ext cx="177535" cy="608953"/>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cxnSp>
          <p:nvCxnSpPr>
            <p:cNvPr id="22" name="Conector recto 21">
              <a:extLst>
                <a:ext uri="{FF2B5EF4-FFF2-40B4-BE49-F238E27FC236}">
                  <a16:creationId xmlns:a16="http://schemas.microsoft.com/office/drawing/2014/main" id="{B2C9E54D-7CAF-4A0C-B97C-07BEA4382022}"/>
                </a:ext>
              </a:extLst>
            </p:cNvPr>
            <p:cNvCxnSpPr>
              <a:cxnSpLocks/>
            </p:cNvCxnSpPr>
            <p:nvPr/>
          </p:nvCxnSpPr>
          <p:spPr>
            <a:xfrm flipV="1">
              <a:off x="782496" y="4074814"/>
              <a:ext cx="0" cy="5060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04DBB88E-C1B5-4AFF-9A12-93E2CAE4B45C}"/>
                </a:ext>
              </a:extLst>
            </p:cNvPr>
            <p:cNvCxnSpPr>
              <a:cxnSpLocks/>
            </p:cNvCxnSpPr>
            <p:nvPr/>
          </p:nvCxnSpPr>
          <p:spPr>
            <a:xfrm flipV="1">
              <a:off x="2149989" y="4084183"/>
              <a:ext cx="0" cy="25218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F01C337F-5E4D-4BD6-B6D8-F73761EF3BF0}"/>
                </a:ext>
              </a:extLst>
            </p:cNvPr>
            <p:cNvCxnSpPr>
              <a:cxnSpLocks/>
            </p:cNvCxnSpPr>
            <p:nvPr/>
          </p:nvCxnSpPr>
          <p:spPr>
            <a:xfrm>
              <a:off x="782496" y="4580878"/>
              <a:ext cx="34490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20E1CF92-962F-4FBF-9AB9-18BAD666BA65}"/>
                </a:ext>
              </a:extLst>
            </p:cNvPr>
            <p:cNvCxnSpPr>
              <a:cxnSpLocks/>
            </p:cNvCxnSpPr>
            <p:nvPr/>
          </p:nvCxnSpPr>
          <p:spPr>
            <a:xfrm>
              <a:off x="2130410" y="4336364"/>
              <a:ext cx="396559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A533FED1-F968-44EB-B236-99E2CBC13D9F}"/>
                </a:ext>
              </a:extLst>
            </p:cNvPr>
            <p:cNvCxnSpPr>
              <a:cxnSpLocks/>
            </p:cNvCxnSpPr>
            <p:nvPr/>
          </p:nvCxnSpPr>
          <p:spPr>
            <a:xfrm flipV="1">
              <a:off x="4231556" y="3733476"/>
              <a:ext cx="2741" cy="84740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685FE9FC-1A3D-4FB2-9AA7-1F0369F206DD}"/>
                </a:ext>
              </a:extLst>
            </p:cNvPr>
            <p:cNvCxnSpPr>
              <a:cxnSpLocks/>
            </p:cNvCxnSpPr>
            <p:nvPr/>
          </p:nvCxnSpPr>
          <p:spPr>
            <a:xfrm flipV="1">
              <a:off x="6079650" y="3801048"/>
              <a:ext cx="0" cy="5060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CuadroTexto 27">
              <a:extLst>
                <a:ext uri="{FF2B5EF4-FFF2-40B4-BE49-F238E27FC236}">
                  <a16:creationId xmlns:a16="http://schemas.microsoft.com/office/drawing/2014/main" id="{8AD3D556-C501-45AE-8367-DE60F7DFC203}"/>
                </a:ext>
              </a:extLst>
            </p:cNvPr>
            <p:cNvSpPr txBox="1"/>
            <p:nvPr/>
          </p:nvSpPr>
          <p:spPr>
            <a:xfrm>
              <a:off x="744007" y="2115326"/>
              <a:ext cx="727961" cy="400109"/>
            </a:xfrm>
            <a:prstGeom prst="rect">
              <a:avLst/>
            </a:prstGeom>
            <a:noFill/>
          </p:spPr>
          <p:txBody>
            <a:bodyPr wrap="square" rtlCol="0">
              <a:spAutoFit/>
            </a:bodyPr>
            <a:lstStyle/>
            <a:p>
              <a:r>
                <a:rPr lang="es-ES" sz="1350" dirty="0"/>
                <a:t>U</a:t>
              </a:r>
              <a:r>
                <a:rPr lang="es-ES" sz="1350" baseline="-25000" dirty="0"/>
                <a:t>RN</a:t>
              </a:r>
              <a:endParaRPr lang="es-ES" sz="1350" dirty="0"/>
            </a:p>
          </p:txBody>
        </p:sp>
        <p:sp>
          <p:nvSpPr>
            <p:cNvPr id="29" name="CuadroTexto 28">
              <a:extLst>
                <a:ext uri="{FF2B5EF4-FFF2-40B4-BE49-F238E27FC236}">
                  <a16:creationId xmlns:a16="http://schemas.microsoft.com/office/drawing/2014/main" id="{5E68BCA3-EAC6-40C8-8B58-3DC5968345F4}"/>
                </a:ext>
              </a:extLst>
            </p:cNvPr>
            <p:cNvSpPr txBox="1"/>
            <p:nvPr/>
          </p:nvSpPr>
          <p:spPr>
            <a:xfrm>
              <a:off x="160306" y="3147973"/>
              <a:ext cx="727961" cy="400109"/>
            </a:xfrm>
            <a:prstGeom prst="rect">
              <a:avLst/>
            </a:prstGeom>
            <a:noFill/>
          </p:spPr>
          <p:txBody>
            <a:bodyPr wrap="square" rtlCol="0">
              <a:spAutoFit/>
            </a:bodyPr>
            <a:lstStyle/>
            <a:p>
              <a:r>
                <a:rPr lang="es-ES" sz="1350" dirty="0"/>
                <a:t>U</a:t>
              </a:r>
              <a:r>
                <a:rPr lang="es-ES" sz="1350" baseline="-25000" dirty="0"/>
                <a:t>TN</a:t>
              </a:r>
              <a:endParaRPr lang="es-ES" sz="1350" dirty="0"/>
            </a:p>
          </p:txBody>
        </p:sp>
        <p:sp>
          <p:nvSpPr>
            <p:cNvPr id="30" name="CuadroTexto 29">
              <a:extLst>
                <a:ext uri="{FF2B5EF4-FFF2-40B4-BE49-F238E27FC236}">
                  <a16:creationId xmlns:a16="http://schemas.microsoft.com/office/drawing/2014/main" id="{5C0C0310-6939-48DF-9B87-A752DAB00AE5}"/>
                </a:ext>
              </a:extLst>
            </p:cNvPr>
            <p:cNvSpPr txBox="1"/>
            <p:nvPr/>
          </p:nvSpPr>
          <p:spPr>
            <a:xfrm>
              <a:off x="2217210" y="3173533"/>
              <a:ext cx="727961" cy="400109"/>
            </a:xfrm>
            <a:prstGeom prst="rect">
              <a:avLst/>
            </a:prstGeom>
            <a:noFill/>
          </p:spPr>
          <p:txBody>
            <a:bodyPr wrap="square" rtlCol="0">
              <a:spAutoFit/>
            </a:bodyPr>
            <a:lstStyle/>
            <a:p>
              <a:r>
                <a:rPr lang="es-ES" sz="1350" dirty="0"/>
                <a:t>U</a:t>
              </a:r>
              <a:r>
                <a:rPr lang="es-ES" sz="1350" baseline="-25000" dirty="0"/>
                <a:t>SN</a:t>
              </a:r>
              <a:endParaRPr lang="es-ES" sz="1350" dirty="0"/>
            </a:p>
          </p:txBody>
        </p:sp>
        <p:sp>
          <p:nvSpPr>
            <p:cNvPr id="31" name="Elipse 30">
              <a:extLst>
                <a:ext uri="{FF2B5EF4-FFF2-40B4-BE49-F238E27FC236}">
                  <a16:creationId xmlns:a16="http://schemas.microsoft.com/office/drawing/2014/main" id="{704F0F82-BB48-4E70-BCD2-441C076FA324}"/>
                </a:ext>
              </a:extLst>
            </p:cNvPr>
            <p:cNvSpPr/>
            <p:nvPr/>
          </p:nvSpPr>
          <p:spPr>
            <a:xfrm>
              <a:off x="1507738" y="1832741"/>
              <a:ext cx="90000" cy="88607"/>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32" name="Elipse 31">
              <a:extLst>
                <a:ext uri="{FF2B5EF4-FFF2-40B4-BE49-F238E27FC236}">
                  <a16:creationId xmlns:a16="http://schemas.microsoft.com/office/drawing/2014/main" id="{51FD5A3C-CD1C-4414-996F-C0D57239D2D9}"/>
                </a:ext>
              </a:extLst>
            </p:cNvPr>
            <p:cNvSpPr/>
            <p:nvPr/>
          </p:nvSpPr>
          <p:spPr>
            <a:xfrm>
              <a:off x="5181614" y="1851745"/>
              <a:ext cx="90000" cy="88607"/>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33" name="Elipse 32">
              <a:extLst>
                <a:ext uri="{FF2B5EF4-FFF2-40B4-BE49-F238E27FC236}">
                  <a16:creationId xmlns:a16="http://schemas.microsoft.com/office/drawing/2014/main" id="{D82E4D87-FDA3-45DD-AAF2-767ADB0BBFD0}"/>
                </a:ext>
              </a:extLst>
            </p:cNvPr>
            <p:cNvSpPr/>
            <p:nvPr/>
          </p:nvSpPr>
          <p:spPr>
            <a:xfrm>
              <a:off x="5172252" y="3184914"/>
              <a:ext cx="90000" cy="88607"/>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34" name="Elipse 33">
              <a:extLst>
                <a:ext uri="{FF2B5EF4-FFF2-40B4-BE49-F238E27FC236}">
                  <a16:creationId xmlns:a16="http://schemas.microsoft.com/office/drawing/2014/main" id="{CB7358A7-67BA-451F-BDDB-1B0D71765CA0}"/>
                </a:ext>
              </a:extLst>
            </p:cNvPr>
            <p:cNvSpPr/>
            <p:nvPr/>
          </p:nvSpPr>
          <p:spPr>
            <a:xfrm>
              <a:off x="1507737" y="3140610"/>
              <a:ext cx="90000" cy="88607"/>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35" name="Elipse 34">
              <a:extLst>
                <a:ext uri="{FF2B5EF4-FFF2-40B4-BE49-F238E27FC236}">
                  <a16:creationId xmlns:a16="http://schemas.microsoft.com/office/drawing/2014/main" id="{ADF031D5-9C35-4509-857D-2EBDD464C7D9}"/>
                </a:ext>
              </a:extLst>
            </p:cNvPr>
            <p:cNvSpPr/>
            <p:nvPr/>
          </p:nvSpPr>
          <p:spPr>
            <a:xfrm>
              <a:off x="734755" y="4517701"/>
              <a:ext cx="90000" cy="88607"/>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36" name="Elipse 35">
              <a:extLst>
                <a:ext uri="{FF2B5EF4-FFF2-40B4-BE49-F238E27FC236}">
                  <a16:creationId xmlns:a16="http://schemas.microsoft.com/office/drawing/2014/main" id="{8C963537-7103-4294-8043-97D54FCFF9A3}"/>
                </a:ext>
              </a:extLst>
            </p:cNvPr>
            <p:cNvSpPr/>
            <p:nvPr/>
          </p:nvSpPr>
          <p:spPr>
            <a:xfrm>
              <a:off x="2095627" y="4283542"/>
              <a:ext cx="90000" cy="88607"/>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37" name="Elipse 36">
              <a:extLst>
                <a:ext uri="{FF2B5EF4-FFF2-40B4-BE49-F238E27FC236}">
                  <a16:creationId xmlns:a16="http://schemas.microsoft.com/office/drawing/2014/main" id="{4DF7F6B9-093C-4D59-810C-7BFF0C92AA9B}"/>
                </a:ext>
              </a:extLst>
            </p:cNvPr>
            <p:cNvSpPr/>
            <p:nvPr/>
          </p:nvSpPr>
          <p:spPr>
            <a:xfrm>
              <a:off x="4186556" y="4517701"/>
              <a:ext cx="90000" cy="88607"/>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38" name="Elipse 37">
              <a:extLst>
                <a:ext uri="{FF2B5EF4-FFF2-40B4-BE49-F238E27FC236}">
                  <a16:creationId xmlns:a16="http://schemas.microsoft.com/office/drawing/2014/main" id="{55130BB2-ABC1-4F4F-9E9F-138F44D877B3}"/>
                </a:ext>
              </a:extLst>
            </p:cNvPr>
            <p:cNvSpPr/>
            <p:nvPr/>
          </p:nvSpPr>
          <p:spPr>
            <a:xfrm>
              <a:off x="6032446" y="4262808"/>
              <a:ext cx="90000" cy="88607"/>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39" name="CuadroTexto 38">
              <a:extLst>
                <a:ext uri="{FF2B5EF4-FFF2-40B4-BE49-F238E27FC236}">
                  <a16:creationId xmlns:a16="http://schemas.microsoft.com/office/drawing/2014/main" id="{F80D274D-EF3D-4C07-8865-63E05C7D3174}"/>
                </a:ext>
              </a:extLst>
            </p:cNvPr>
            <p:cNvSpPr txBox="1"/>
            <p:nvPr/>
          </p:nvSpPr>
          <p:spPr>
            <a:xfrm>
              <a:off x="1210013" y="1566812"/>
              <a:ext cx="419100" cy="400109"/>
            </a:xfrm>
            <a:prstGeom prst="rect">
              <a:avLst/>
            </a:prstGeom>
            <a:noFill/>
          </p:spPr>
          <p:txBody>
            <a:bodyPr wrap="square" rtlCol="0">
              <a:spAutoFit/>
            </a:bodyPr>
            <a:lstStyle/>
            <a:p>
              <a:r>
                <a:rPr lang="es-ES" sz="1350" dirty="0"/>
                <a:t>R</a:t>
              </a:r>
            </a:p>
          </p:txBody>
        </p:sp>
        <p:sp>
          <p:nvSpPr>
            <p:cNvPr id="40" name="CuadroTexto 39">
              <a:extLst>
                <a:ext uri="{FF2B5EF4-FFF2-40B4-BE49-F238E27FC236}">
                  <a16:creationId xmlns:a16="http://schemas.microsoft.com/office/drawing/2014/main" id="{A068EBE0-449E-4BAA-8D26-C8B62EE71858}"/>
                </a:ext>
              </a:extLst>
            </p:cNvPr>
            <p:cNvSpPr txBox="1"/>
            <p:nvPr/>
          </p:nvSpPr>
          <p:spPr>
            <a:xfrm>
              <a:off x="405655" y="4262807"/>
              <a:ext cx="419100" cy="400109"/>
            </a:xfrm>
            <a:prstGeom prst="rect">
              <a:avLst/>
            </a:prstGeom>
            <a:noFill/>
          </p:spPr>
          <p:txBody>
            <a:bodyPr wrap="square" rtlCol="0">
              <a:spAutoFit/>
            </a:bodyPr>
            <a:lstStyle/>
            <a:p>
              <a:r>
                <a:rPr lang="es-ES" sz="1350" dirty="0"/>
                <a:t>T</a:t>
              </a:r>
            </a:p>
          </p:txBody>
        </p:sp>
        <p:sp>
          <p:nvSpPr>
            <p:cNvPr id="41" name="CuadroTexto 40">
              <a:extLst>
                <a:ext uri="{FF2B5EF4-FFF2-40B4-BE49-F238E27FC236}">
                  <a16:creationId xmlns:a16="http://schemas.microsoft.com/office/drawing/2014/main" id="{216A3296-15CC-430F-952C-324F9E3FCF10}"/>
                </a:ext>
              </a:extLst>
            </p:cNvPr>
            <p:cNvSpPr txBox="1"/>
            <p:nvPr/>
          </p:nvSpPr>
          <p:spPr>
            <a:xfrm>
              <a:off x="1752613" y="4089290"/>
              <a:ext cx="419100" cy="400109"/>
            </a:xfrm>
            <a:prstGeom prst="rect">
              <a:avLst/>
            </a:prstGeom>
            <a:noFill/>
          </p:spPr>
          <p:txBody>
            <a:bodyPr wrap="square" rtlCol="0">
              <a:spAutoFit/>
            </a:bodyPr>
            <a:lstStyle/>
            <a:p>
              <a:r>
                <a:rPr lang="es-ES" sz="1350" dirty="0"/>
                <a:t>S</a:t>
              </a:r>
            </a:p>
          </p:txBody>
        </p:sp>
        <p:sp>
          <p:nvSpPr>
            <p:cNvPr id="42" name="CuadroTexto 41">
              <a:extLst>
                <a:ext uri="{FF2B5EF4-FFF2-40B4-BE49-F238E27FC236}">
                  <a16:creationId xmlns:a16="http://schemas.microsoft.com/office/drawing/2014/main" id="{332C9A29-3492-49A1-B97A-38F011DBD765}"/>
                </a:ext>
              </a:extLst>
            </p:cNvPr>
            <p:cNvSpPr txBox="1"/>
            <p:nvPr/>
          </p:nvSpPr>
          <p:spPr>
            <a:xfrm>
              <a:off x="5200352" y="1576976"/>
              <a:ext cx="419100" cy="677108"/>
            </a:xfrm>
            <a:prstGeom prst="rect">
              <a:avLst/>
            </a:prstGeom>
            <a:noFill/>
          </p:spPr>
          <p:txBody>
            <a:bodyPr wrap="square" rtlCol="0">
              <a:spAutoFit/>
            </a:bodyPr>
            <a:lstStyle/>
            <a:p>
              <a:r>
                <a:rPr lang="es-ES" sz="1350" dirty="0"/>
                <a:t>R’</a:t>
              </a:r>
            </a:p>
          </p:txBody>
        </p:sp>
        <p:sp>
          <p:nvSpPr>
            <p:cNvPr id="43" name="CuadroTexto 42">
              <a:extLst>
                <a:ext uri="{FF2B5EF4-FFF2-40B4-BE49-F238E27FC236}">
                  <a16:creationId xmlns:a16="http://schemas.microsoft.com/office/drawing/2014/main" id="{A4B25C3E-01E4-45CA-A8CE-891230BF7AF5}"/>
                </a:ext>
              </a:extLst>
            </p:cNvPr>
            <p:cNvSpPr txBox="1"/>
            <p:nvPr/>
          </p:nvSpPr>
          <p:spPr>
            <a:xfrm>
              <a:off x="4238800" y="4517701"/>
              <a:ext cx="419100" cy="677108"/>
            </a:xfrm>
            <a:prstGeom prst="rect">
              <a:avLst/>
            </a:prstGeom>
            <a:noFill/>
          </p:spPr>
          <p:txBody>
            <a:bodyPr wrap="square" rtlCol="0">
              <a:spAutoFit/>
            </a:bodyPr>
            <a:lstStyle/>
            <a:p>
              <a:r>
                <a:rPr lang="es-ES" sz="1350" dirty="0"/>
                <a:t>T’</a:t>
              </a:r>
            </a:p>
          </p:txBody>
        </p:sp>
        <p:sp>
          <p:nvSpPr>
            <p:cNvPr id="44" name="CuadroTexto 43">
              <a:extLst>
                <a:ext uri="{FF2B5EF4-FFF2-40B4-BE49-F238E27FC236}">
                  <a16:creationId xmlns:a16="http://schemas.microsoft.com/office/drawing/2014/main" id="{F0582D47-FDDE-4E44-AFE6-6E8508E08533}"/>
                </a:ext>
              </a:extLst>
            </p:cNvPr>
            <p:cNvSpPr txBox="1"/>
            <p:nvPr/>
          </p:nvSpPr>
          <p:spPr>
            <a:xfrm>
              <a:off x="5636948" y="3958513"/>
              <a:ext cx="419100" cy="677108"/>
            </a:xfrm>
            <a:prstGeom prst="rect">
              <a:avLst/>
            </a:prstGeom>
            <a:noFill/>
          </p:spPr>
          <p:txBody>
            <a:bodyPr wrap="square" rtlCol="0">
              <a:spAutoFit/>
            </a:bodyPr>
            <a:lstStyle/>
            <a:p>
              <a:r>
                <a:rPr lang="es-ES" sz="1350" dirty="0"/>
                <a:t>S’</a:t>
              </a:r>
            </a:p>
          </p:txBody>
        </p:sp>
        <p:sp>
          <p:nvSpPr>
            <p:cNvPr id="45" name="CuadroTexto 44">
              <a:extLst>
                <a:ext uri="{FF2B5EF4-FFF2-40B4-BE49-F238E27FC236}">
                  <a16:creationId xmlns:a16="http://schemas.microsoft.com/office/drawing/2014/main" id="{6C836B0B-4612-4DE6-BC38-782E812F2C8A}"/>
                </a:ext>
              </a:extLst>
            </p:cNvPr>
            <p:cNvSpPr txBox="1"/>
            <p:nvPr/>
          </p:nvSpPr>
          <p:spPr>
            <a:xfrm>
              <a:off x="4238800" y="3177097"/>
              <a:ext cx="771521" cy="400109"/>
            </a:xfrm>
            <a:prstGeom prst="rect">
              <a:avLst/>
            </a:prstGeom>
            <a:noFill/>
          </p:spPr>
          <p:txBody>
            <a:bodyPr wrap="square" rtlCol="0">
              <a:spAutoFit/>
            </a:bodyPr>
            <a:lstStyle/>
            <a:p>
              <a:r>
                <a:rPr lang="es-ES" sz="1350" dirty="0"/>
                <a:t>Z</a:t>
              </a:r>
              <a:r>
                <a:rPr lang="es-ES" sz="1350" baseline="-25000" dirty="0"/>
                <a:t>T</a:t>
              </a:r>
              <a:endParaRPr lang="es-ES" sz="1350" dirty="0"/>
            </a:p>
          </p:txBody>
        </p:sp>
        <p:sp>
          <p:nvSpPr>
            <p:cNvPr id="46" name="CuadroTexto 45">
              <a:extLst>
                <a:ext uri="{FF2B5EF4-FFF2-40B4-BE49-F238E27FC236}">
                  <a16:creationId xmlns:a16="http://schemas.microsoft.com/office/drawing/2014/main" id="{1FC2F08A-28E2-455D-B254-3FF2DD717723}"/>
                </a:ext>
              </a:extLst>
            </p:cNvPr>
            <p:cNvSpPr txBox="1"/>
            <p:nvPr/>
          </p:nvSpPr>
          <p:spPr>
            <a:xfrm>
              <a:off x="5350925" y="2306866"/>
              <a:ext cx="771521" cy="400109"/>
            </a:xfrm>
            <a:prstGeom prst="rect">
              <a:avLst/>
            </a:prstGeom>
            <a:noFill/>
          </p:spPr>
          <p:txBody>
            <a:bodyPr wrap="square" rtlCol="0">
              <a:spAutoFit/>
            </a:bodyPr>
            <a:lstStyle/>
            <a:p>
              <a:r>
                <a:rPr lang="es-ES" sz="1350" dirty="0"/>
                <a:t>Z</a:t>
              </a:r>
              <a:r>
                <a:rPr lang="es-ES" sz="1350" baseline="-25000" dirty="0"/>
                <a:t>R</a:t>
              </a:r>
              <a:endParaRPr lang="es-ES" sz="1350" dirty="0"/>
            </a:p>
          </p:txBody>
        </p:sp>
        <p:sp>
          <p:nvSpPr>
            <p:cNvPr id="47" name="CuadroTexto 46">
              <a:extLst>
                <a:ext uri="{FF2B5EF4-FFF2-40B4-BE49-F238E27FC236}">
                  <a16:creationId xmlns:a16="http://schemas.microsoft.com/office/drawing/2014/main" id="{EFD83A5D-6FB7-4BE4-A21D-2A42708D3302}"/>
                </a:ext>
              </a:extLst>
            </p:cNvPr>
            <p:cNvSpPr txBox="1"/>
            <p:nvPr/>
          </p:nvSpPr>
          <p:spPr>
            <a:xfrm>
              <a:off x="5765608" y="3155453"/>
              <a:ext cx="771521" cy="400109"/>
            </a:xfrm>
            <a:prstGeom prst="rect">
              <a:avLst/>
            </a:prstGeom>
            <a:noFill/>
          </p:spPr>
          <p:txBody>
            <a:bodyPr wrap="square" rtlCol="0">
              <a:spAutoFit/>
            </a:bodyPr>
            <a:lstStyle/>
            <a:p>
              <a:r>
                <a:rPr lang="es-ES" sz="1350" dirty="0"/>
                <a:t>Z</a:t>
              </a:r>
              <a:r>
                <a:rPr lang="es-ES" sz="1350" baseline="-25000" dirty="0"/>
                <a:t>S</a:t>
              </a:r>
              <a:endParaRPr lang="es-ES" sz="1350" dirty="0"/>
            </a:p>
          </p:txBody>
        </p:sp>
        <p:cxnSp>
          <p:nvCxnSpPr>
            <p:cNvPr id="49" name="Conector recto de flecha 48">
              <a:extLst>
                <a:ext uri="{FF2B5EF4-FFF2-40B4-BE49-F238E27FC236}">
                  <a16:creationId xmlns:a16="http://schemas.microsoft.com/office/drawing/2014/main" id="{065FBD01-F364-47FB-BAAE-8E95F4A69714}"/>
                </a:ext>
              </a:extLst>
            </p:cNvPr>
            <p:cNvCxnSpPr>
              <a:cxnSpLocks/>
            </p:cNvCxnSpPr>
            <p:nvPr/>
          </p:nvCxnSpPr>
          <p:spPr>
            <a:xfrm>
              <a:off x="3200885" y="1667545"/>
              <a:ext cx="41871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ector recto de flecha 49">
              <a:extLst>
                <a:ext uri="{FF2B5EF4-FFF2-40B4-BE49-F238E27FC236}">
                  <a16:creationId xmlns:a16="http://schemas.microsoft.com/office/drawing/2014/main" id="{A57DA349-90F7-4E4E-8F5E-D7E68B4FE63C}"/>
                </a:ext>
              </a:extLst>
            </p:cNvPr>
            <p:cNvCxnSpPr>
              <a:cxnSpLocks/>
            </p:cNvCxnSpPr>
            <p:nvPr/>
          </p:nvCxnSpPr>
          <p:spPr>
            <a:xfrm>
              <a:off x="2310449" y="4121043"/>
              <a:ext cx="41871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ector recto de flecha 50">
              <a:extLst>
                <a:ext uri="{FF2B5EF4-FFF2-40B4-BE49-F238E27FC236}">
                  <a16:creationId xmlns:a16="http://schemas.microsoft.com/office/drawing/2014/main" id="{14BCE5C7-37B8-4A8D-B6C3-4F7A15115B74}"/>
                </a:ext>
              </a:extLst>
            </p:cNvPr>
            <p:cNvCxnSpPr>
              <a:cxnSpLocks/>
            </p:cNvCxnSpPr>
            <p:nvPr/>
          </p:nvCxnSpPr>
          <p:spPr>
            <a:xfrm>
              <a:off x="1134028" y="4762016"/>
              <a:ext cx="41871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2" name="CuadroTexto 51">
              <a:extLst>
                <a:ext uri="{FF2B5EF4-FFF2-40B4-BE49-F238E27FC236}">
                  <a16:creationId xmlns:a16="http://schemas.microsoft.com/office/drawing/2014/main" id="{6923BACA-FB7F-4ED8-AD24-11284F7526CC}"/>
                </a:ext>
              </a:extLst>
            </p:cNvPr>
            <p:cNvSpPr txBox="1"/>
            <p:nvPr/>
          </p:nvSpPr>
          <p:spPr>
            <a:xfrm>
              <a:off x="950703" y="2833104"/>
              <a:ext cx="419100" cy="400109"/>
            </a:xfrm>
            <a:prstGeom prst="rect">
              <a:avLst/>
            </a:prstGeom>
            <a:noFill/>
          </p:spPr>
          <p:txBody>
            <a:bodyPr wrap="square" rtlCol="0">
              <a:spAutoFit/>
            </a:bodyPr>
            <a:lstStyle/>
            <a:p>
              <a:r>
                <a:rPr lang="es-ES" sz="1350" dirty="0"/>
                <a:t>N</a:t>
              </a:r>
            </a:p>
          </p:txBody>
        </p:sp>
        <p:sp>
          <p:nvSpPr>
            <p:cNvPr id="53" name="CuadroTexto 52">
              <a:extLst>
                <a:ext uri="{FF2B5EF4-FFF2-40B4-BE49-F238E27FC236}">
                  <a16:creationId xmlns:a16="http://schemas.microsoft.com/office/drawing/2014/main" id="{2ADE0E45-D584-47DC-96E6-F9A339668873}"/>
                </a:ext>
              </a:extLst>
            </p:cNvPr>
            <p:cNvSpPr txBox="1"/>
            <p:nvPr/>
          </p:nvSpPr>
          <p:spPr>
            <a:xfrm>
              <a:off x="5230637" y="2843304"/>
              <a:ext cx="419100" cy="677108"/>
            </a:xfrm>
            <a:prstGeom prst="rect">
              <a:avLst/>
            </a:prstGeom>
            <a:noFill/>
          </p:spPr>
          <p:txBody>
            <a:bodyPr wrap="square" rtlCol="0">
              <a:spAutoFit/>
            </a:bodyPr>
            <a:lstStyle/>
            <a:p>
              <a:r>
                <a:rPr lang="es-ES" sz="1350" dirty="0"/>
                <a:t>N’</a:t>
              </a:r>
            </a:p>
          </p:txBody>
        </p:sp>
        <p:cxnSp>
          <p:nvCxnSpPr>
            <p:cNvPr id="54" name="Conector recto de flecha 53">
              <a:extLst>
                <a:ext uri="{FF2B5EF4-FFF2-40B4-BE49-F238E27FC236}">
                  <a16:creationId xmlns:a16="http://schemas.microsoft.com/office/drawing/2014/main" id="{04D1F440-4383-4376-A176-6FACB950A4BE}"/>
                </a:ext>
              </a:extLst>
            </p:cNvPr>
            <p:cNvCxnSpPr>
              <a:cxnSpLocks/>
            </p:cNvCxnSpPr>
            <p:nvPr/>
          </p:nvCxnSpPr>
          <p:spPr>
            <a:xfrm>
              <a:off x="4930343" y="2242367"/>
              <a:ext cx="0" cy="424762"/>
            </a:xfrm>
            <a:prstGeom prst="straightConnector1">
              <a:avLst/>
            </a:prstGeom>
            <a:ln w="28575">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ector recto de flecha 54">
              <a:extLst>
                <a:ext uri="{FF2B5EF4-FFF2-40B4-BE49-F238E27FC236}">
                  <a16:creationId xmlns:a16="http://schemas.microsoft.com/office/drawing/2014/main" id="{692D9620-BEE4-45BB-B585-4E8A34FA3563}"/>
                </a:ext>
              </a:extLst>
            </p:cNvPr>
            <p:cNvCxnSpPr>
              <a:cxnSpLocks/>
            </p:cNvCxnSpPr>
            <p:nvPr/>
          </p:nvCxnSpPr>
          <p:spPr>
            <a:xfrm flipV="1">
              <a:off x="4496080" y="3667953"/>
              <a:ext cx="330681" cy="187592"/>
            </a:xfrm>
            <a:prstGeom prst="straightConnector1">
              <a:avLst/>
            </a:prstGeom>
            <a:ln w="28575">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ector recto de flecha 55">
              <a:extLst>
                <a:ext uri="{FF2B5EF4-FFF2-40B4-BE49-F238E27FC236}">
                  <a16:creationId xmlns:a16="http://schemas.microsoft.com/office/drawing/2014/main" id="{81A8738B-48A9-49AB-B2C3-081EFDFCB86B}"/>
                </a:ext>
              </a:extLst>
            </p:cNvPr>
            <p:cNvCxnSpPr>
              <a:cxnSpLocks/>
            </p:cNvCxnSpPr>
            <p:nvPr/>
          </p:nvCxnSpPr>
          <p:spPr>
            <a:xfrm flipH="1" flipV="1">
              <a:off x="5445230" y="3654998"/>
              <a:ext cx="317395" cy="202627"/>
            </a:xfrm>
            <a:prstGeom prst="straightConnector1">
              <a:avLst/>
            </a:prstGeom>
            <a:ln w="28575">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7" name="CuadroTexto 56">
              <a:extLst>
                <a:ext uri="{FF2B5EF4-FFF2-40B4-BE49-F238E27FC236}">
                  <a16:creationId xmlns:a16="http://schemas.microsoft.com/office/drawing/2014/main" id="{0C9A9E58-C982-453F-92A2-0ACDEF026A04}"/>
                </a:ext>
              </a:extLst>
            </p:cNvPr>
            <p:cNvSpPr txBox="1"/>
            <p:nvPr/>
          </p:nvSpPr>
          <p:spPr>
            <a:xfrm>
              <a:off x="3261407" y="1298213"/>
              <a:ext cx="400049" cy="677108"/>
            </a:xfrm>
            <a:prstGeom prst="rect">
              <a:avLst/>
            </a:prstGeom>
            <a:noFill/>
          </p:spPr>
          <p:txBody>
            <a:bodyPr wrap="square" rtlCol="0">
              <a:spAutoFit/>
            </a:bodyPr>
            <a:lstStyle/>
            <a:p>
              <a:r>
                <a:rPr lang="es-ES" sz="1350" dirty="0">
                  <a:solidFill>
                    <a:srgbClr val="C00000"/>
                  </a:solidFill>
                </a:rPr>
                <a:t>I</a:t>
              </a:r>
              <a:r>
                <a:rPr lang="es-ES" sz="1350" baseline="-25000" dirty="0">
                  <a:solidFill>
                    <a:srgbClr val="C00000"/>
                  </a:solidFill>
                </a:rPr>
                <a:t>R</a:t>
              </a:r>
              <a:endParaRPr lang="es-ES" sz="1350" dirty="0">
                <a:solidFill>
                  <a:srgbClr val="C00000"/>
                </a:solidFill>
              </a:endParaRPr>
            </a:p>
          </p:txBody>
        </p:sp>
        <p:sp>
          <p:nvSpPr>
            <p:cNvPr id="58" name="CuadroTexto 57">
              <a:extLst>
                <a:ext uri="{FF2B5EF4-FFF2-40B4-BE49-F238E27FC236}">
                  <a16:creationId xmlns:a16="http://schemas.microsoft.com/office/drawing/2014/main" id="{8FCB4940-4FB6-4803-93F2-71FF170C7ABB}"/>
                </a:ext>
              </a:extLst>
            </p:cNvPr>
            <p:cNvSpPr txBox="1"/>
            <p:nvPr/>
          </p:nvSpPr>
          <p:spPr>
            <a:xfrm>
              <a:off x="2509039" y="3719958"/>
              <a:ext cx="400049" cy="677108"/>
            </a:xfrm>
            <a:prstGeom prst="rect">
              <a:avLst/>
            </a:prstGeom>
            <a:noFill/>
          </p:spPr>
          <p:txBody>
            <a:bodyPr wrap="square" rtlCol="0">
              <a:spAutoFit/>
            </a:bodyPr>
            <a:lstStyle/>
            <a:p>
              <a:r>
                <a:rPr lang="es-ES" sz="1350" dirty="0">
                  <a:solidFill>
                    <a:srgbClr val="C00000"/>
                  </a:solidFill>
                </a:rPr>
                <a:t>I</a:t>
              </a:r>
              <a:r>
                <a:rPr lang="es-ES" sz="1350" baseline="-25000" dirty="0">
                  <a:solidFill>
                    <a:srgbClr val="C00000"/>
                  </a:solidFill>
                </a:rPr>
                <a:t>S</a:t>
              </a:r>
              <a:endParaRPr lang="es-ES" sz="1350" dirty="0">
                <a:solidFill>
                  <a:srgbClr val="C00000"/>
                </a:solidFill>
              </a:endParaRPr>
            </a:p>
          </p:txBody>
        </p:sp>
        <p:sp>
          <p:nvSpPr>
            <p:cNvPr id="59" name="CuadroTexto 58">
              <a:extLst>
                <a:ext uri="{FF2B5EF4-FFF2-40B4-BE49-F238E27FC236}">
                  <a16:creationId xmlns:a16="http://schemas.microsoft.com/office/drawing/2014/main" id="{4047ED53-FD06-4A6A-A0B5-F40B690A8843}"/>
                </a:ext>
              </a:extLst>
            </p:cNvPr>
            <p:cNvSpPr txBox="1"/>
            <p:nvPr/>
          </p:nvSpPr>
          <p:spPr>
            <a:xfrm>
              <a:off x="1211799" y="4754472"/>
              <a:ext cx="400049" cy="677108"/>
            </a:xfrm>
            <a:prstGeom prst="rect">
              <a:avLst/>
            </a:prstGeom>
            <a:noFill/>
          </p:spPr>
          <p:txBody>
            <a:bodyPr wrap="square" rtlCol="0">
              <a:spAutoFit/>
            </a:bodyPr>
            <a:lstStyle/>
            <a:p>
              <a:r>
                <a:rPr lang="es-ES" sz="1350" dirty="0">
                  <a:solidFill>
                    <a:srgbClr val="C00000"/>
                  </a:solidFill>
                </a:rPr>
                <a:t>I</a:t>
              </a:r>
              <a:r>
                <a:rPr lang="es-ES" sz="1350" baseline="-25000" dirty="0">
                  <a:solidFill>
                    <a:srgbClr val="C00000"/>
                  </a:solidFill>
                </a:rPr>
                <a:t>T</a:t>
              </a:r>
              <a:endParaRPr lang="es-ES" sz="1350" dirty="0">
                <a:solidFill>
                  <a:srgbClr val="C00000"/>
                </a:solidFill>
              </a:endParaRPr>
            </a:p>
          </p:txBody>
        </p:sp>
        <p:sp>
          <p:nvSpPr>
            <p:cNvPr id="60" name="CuadroTexto 59">
              <a:extLst>
                <a:ext uri="{FF2B5EF4-FFF2-40B4-BE49-F238E27FC236}">
                  <a16:creationId xmlns:a16="http://schemas.microsoft.com/office/drawing/2014/main" id="{E647D3BD-FCAE-4AE9-AB4E-7C72A56F0B1D}"/>
                </a:ext>
              </a:extLst>
            </p:cNvPr>
            <p:cNvSpPr txBox="1"/>
            <p:nvPr/>
          </p:nvSpPr>
          <p:spPr>
            <a:xfrm>
              <a:off x="4448350" y="2216246"/>
              <a:ext cx="518209" cy="677108"/>
            </a:xfrm>
            <a:prstGeom prst="rect">
              <a:avLst/>
            </a:prstGeom>
            <a:noFill/>
          </p:spPr>
          <p:txBody>
            <a:bodyPr wrap="square" rtlCol="0">
              <a:spAutoFit/>
            </a:bodyPr>
            <a:lstStyle/>
            <a:p>
              <a:r>
                <a:rPr lang="es-ES" sz="1350" dirty="0">
                  <a:solidFill>
                    <a:schemeClr val="tx1">
                      <a:lumMod val="85000"/>
                      <a:lumOff val="15000"/>
                    </a:schemeClr>
                  </a:solidFill>
                </a:rPr>
                <a:t>I</a:t>
              </a:r>
              <a:r>
                <a:rPr lang="es-ES" sz="1350" baseline="-25000" dirty="0">
                  <a:solidFill>
                    <a:schemeClr val="tx1">
                      <a:lumMod val="85000"/>
                      <a:lumOff val="15000"/>
                    </a:schemeClr>
                  </a:solidFill>
                </a:rPr>
                <a:t>R’N’</a:t>
              </a:r>
              <a:endParaRPr lang="es-ES" sz="1350" dirty="0">
                <a:solidFill>
                  <a:schemeClr val="tx1">
                    <a:lumMod val="85000"/>
                    <a:lumOff val="15000"/>
                  </a:schemeClr>
                </a:solidFill>
              </a:endParaRPr>
            </a:p>
          </p:txBody>
        </p:sp>
        <p:sp>
          <p:nvSpPr>
            <p:cNvPr id="61" name="CuadroTexto 60">
              <a:extLst>
                <a:ext uri="{FF2B5EF4-FFF2-40B4-BE49-F238E27FC236}">
                  <a16:creationId xmlns:a16="http://schemas.microsoft.com/office/drawing/2014/main" id="{22532558-84FA-43A3-9072-B02A74EB8182}"/>
                </a:ext>
              </a:extLst>
            </p:cNvPr>
            <p:cNvSpPr txBox="1"/>
            <p:nvPr/>
          </p:nvSpPr>
          <p:spPr>
            <a:xfrm>
              <a:off x="4514340" y="3769151"/>
              <a:ext cx="518209" cy="677108"/>
            </a:xfrm>
            <a:prstGeom prst="rect">
              <a:avLst/>
            </a:prstGeom>
            <a:noFill/>
          </p:spPr>
          <p:txBody>
            <a:bodyPr wrap="square" rtlCol="0">
              <a:spAutoFit/>
            </a:bodyPr>
            <a:lstStyle/>
            <a:p>
              <a:r>
                <a:rPr lang="es-ES" sz="1350" dirty="0">
                  <a:solidFill>
                    <a:schemeClr val="tx1">
                      <a:lumMod val="85000"/>
                      <a:lumOff val="15000"/>
                    </a:schemeClr>
                  </a:solidFill>
                </a:rPr>
                <a:t>I</a:t>
              </a:r>
              <a:r>
                <a:rPr lang="es-ES" sz="1350" baseline="-25000" dirty="0">
                  <a:solidFill>
                    <a:schemeClr val="tx1">
                      <a:lumMod val="85000"/>
                      <a:lumOff val="15000"/>
                    </a:schemeClr>
                  </a:solidFill>
                </a:rPr>
                <a:t>T’N’</a:t>
              </a:r>
              <a:endParaRPr lang="es-ES" sz="1350" dirty="0">
                <a:solidFill>
                  <a:schemeClr val="tx1">
                    <a:lumMod val="85000"/>
                    <a:lumOff val="15000"/>
                  </a:schemeClr>
                </a:solidFill>
              </a:endParaRPr>
            </a:p>
          </p:txBody>
        </p:sp>
        <p:sp>
          <p:nvSpPr>
            <p:cNvPr id="62" name="CuadroTexto 61">
              <a:extLst>
                <a:ext uri="{FF2B5EF4-FFF2-40B4-BE49-F238E27FC236}">
                  <a16:creationId xmlns:a16="http://schemas.microsoft.com/office/drawing/2014/main" id="{83F7E55A-D563-4323-946C-0ED5457C0801}"/>
                </a:ext>
              </a:extLst>
            </p:cNvPr>
            <p:cNvSpPr txBox="1"/>
            <p:nvPr/>
          </p:nvSpPr>
          <p:spPr>
            <a:xfrm>
              <a:off x="5209122" y="3739575"/>
              <a:ext cx="518209" cy="677108"/>
            </a:xfrm>
            <a:prstGeom prst="rect">
              <a:avLst/>
            </a:prstGeom>
            <a:noFill/>
          </p:spPr>
          <p:txBody>
            <a:bodyPr wrap="square" rtlCol="0">
              <a:spAutoFit/>
            </a:bodyPr>
            <a:lstStyle/>
            <a:p>
              <a:r>
                <a:rPr lang="es-ES" sz="1350" dirty="0">
                  <a:solidFill>
                    <a:schemeClr val="tx1">
                      <a:lumMod val="85000"/>
                      <a:lumOff val="15000"/>
                    </a:schemeClr>
                  </a:solidFill>
                </a:rPr>
                <a:t>I</a:t>
              </a:r>
              <a:r>
                <a:rPr lang="es-ES" sz="1350" baseline="-25000" dirty="0">
                  <a:solidFill>
                    <a:schemeClr val="tx1">
                      <a:lumMod val="85000"/>
                      <a:lumOff val="15000"/>
                    </a:schemeClr>
                  </a:solidFill>
                </a:rPr>
                <a:t>S’N’</a:t>
              </a:r>
              <a:endParaRPr lang="es-ES" sz="1350" dirty="0">
                <a:solidFill>
                  <a:schemeClr val="tx1">
                    <a:lumMod val="85000"/>
                    <a:lumOff val="15000"/>
                  </a:schemeClr>
                </a:solidFill>
              </a:endParaRPr>
            </a:p>
          </p:txBody>
        </p:sp>
      </p:grpSp>
      <p:sp>
        <p:nvSpPr>
          <p:cNvPr id="74" name="Rectángulo 73">
            <a:extLst>
              <a:ext uri="{FF2B5EF4-FFF2-40B4-BE49-F238E27FC236}">
                <a16:creationId xmlns:a16="http://schemas.microsoft.com/office/drawing/2014/main" id="{1EF07C64-F517-4252-A0B1-151DEF1419EC}"/>
              </a:ext>
            </a:extLst>
          </p:cNvPr>
          <p:cNvSpPr/>
          <p:nvPr/>
        </p:nvSpPr>
        <p:spPr>
          <a:xfrm rot="16200000">
            <a:off x="2488354" y="2531784"/>
            <a:ext cx="133151" cy="45671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75" name="Rectángulo 74">
            <a:extLst>
              <a:ext uri="{FF2B5EF4-FFF2-40B4-BE49-F238E27FC236}">
                <a16:creationId xmlns:a16="http://schemas.microsoft.com/office/drawing/2014/main" id="{A0659EFC-A42D-48D4-9CD5-28C5119205E8}"/>
              </a:ext>
            </a:extLst>
          </p:cNvPr>
          <p:cNvSpPr/>
          <p:nvPr/>
        </p:nvSpPr>
        <p:spPr>
          <a:xfrm rot="16200000">
            <a:off x="2517592" y="3504088"/>
            <a:ext cx="133151" cy="45671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76" name="Rectángulo 75">
            <a:extLst>
              <a:ext uri="{FF2B5EF4-FFF2-40B4-BE49-F238E27FC236}">
                <a16:creationId xmlns:a16="http://schemas.microsoft.com/office/drawing/2014/main" id="{1933908E-8BCB-4DD0-8396-B53F1E6A93F9}"/>
              </a:ext>
            </a:extLst>
          </p:cNvPr>
          <p:cNvSpPr/>
          <p:nvPr/>
        </p:nvSpPr>
        <p:spPr>
          <a:xfrm rot="16200000">
            <a:off x="2583235" y="4347669"/>
            <a:ext cx="133151" cy="45671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77" name="Rectángulo 76">
            <a:extLst>
              <a:ext uri="{FF2B5EF4-FFF2-40B4-BE49-F238E27FC236}">
                <a16:creationId xmlns:a16="http://schemas.microsoft.com/office/drawing/2014/main" id="{EAF22899-0366-4ECA-8D64-2AE33336BDA3}"/>
              </a:ext>
            </a:extLst>
          </p:cNvPr>
          <p:cNvSpPr/>
          <p:nvPr/>
        </p:nvSpPr>
        <p:spPr>
          <a:xfrm rot="16200000">
            <a:off x="1774851" y="4568434"/>
            <a:ext cx="133151" cy="45671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350"/>
          </a:p>
        </p:txBody>
      </p:sp>
      <p:sp>
        <p:nvSpPr>
          <p:cNvPr id="78" name="CuadroTexto 77">
            <a:extLst>
              <a:ext uri="{FF2B5EF4-FFF2-40B4-BE49-F238E27FC236}">
                <a16:creationId xmlns:a16="http://schemas.microsoft.com/office/drawing/2014/main" id="{0572C69B-5A30-4A92-BF07-8883474535DF}"/>
              </a:ext>
            </a:extLst>
          </p:cNvPr>
          <p:cNvSpPr txBox="1"/>
          <p:nvPr/>
        </p:nvSpPr>
        <p:spPr>
          <a:xfrm>
            <a:off x="2398684" y="2800433"/>
            <a:ext cx="676808" cy="300082"/>
          </a:xfrm>
          <a:prstGeom prst="rect">
            <a:avLst/>
          </a:prstGeom>
          <a:noFill/>
        </p:spPr>
        <p:txBody>
          <a:bodyPr wrap="square" rtlCol="0">
            <a:spAutoFit/>
          </a:bodyPr>
          <a:lstStyle/>
          <a:p>
            <a:r>
              <a:rPr lang="es-ES" sz="1350" dirty="0"/>
              <a:t>Z</a:t>
            </a:r>
            <a:r>
              <a:rPr lang="es-ES" sz="1350" baseline="-25000" dirty="0"/>
              <a:t>L</a:t>
            </a:r>
            <a:endParaRPr lang="es-ES" sz="1350" dirty="0"/>
          </a:p>
        </p:txBody>
      </p:sp>
      <p:sp>
        <p:nvSpPr>
          <p:cNvPr id="79" name="CuadroTexto 78">
            <a:extLst>
              <a:ext uri="{FF2B5EF4-FFF2-40B4-BE49-F238E27FC236}">
                <a16:creationId xmlns:a16="http://schemas.microsoft.com/office/drawing/2014/main" id="{93EEF22A-090F-4E2A-A758-E2636AD318A9}"/>
              </a:ext>
            </a:extLst>
          </p:cNvPr>
          <p:cNvSpPr txBox="1"/>
          <p:nvPr/>
        </p:nvSpPr>
        <p:spPr>
          <a:xfrm>
            <a:off x="2420308" y="3800229"/>
            <a:ext cx="676808" cy="300082"/>
          </a:xfrm>
          <a:prstGeom prst="rect">
            <a:avLst/>
          </a:prstGeom>
          <a:noFill/>
        </p:spPr>
        <p:txBody>
          <a:bodyPr wrap="square" rtlCol="0">
            <a:spAutoFit/>
          </a:bodyPr>
          <a:lstStyle/>
          <a:p>
            <a:r>
              <a:rPr lang="es-ES" sz="1350" dirty="0"/>
              <a:t>Z</a:t>
            </a:r>
            <a:r>
              <a:rPr lang="es-ES" sz="1350" baseline="-25000" dirty="0"/>
              <a:t>N</a:t>
            </a:r>
            <a:endParaRPr lang="es-ES" sz="1350" dirty="0"/>
          </a:p>
        </p:txBody>
      </p:sp>
      <p:sp>
        <p:nvSpPr>
          <p:cNvPr id="80" name="CuadroTexto 79">
            <a:extLst>
              <a:ext uri="{FF2B5EF4-FFF2-40B4-BE49-F238E27FC236}">
                <a16:creationId xmlns:a16="http://schemas.microsoft.com/office/drawing/2014/main" id="{A9256CA9-B28B-4F8E-84CA-51BF10D5B161}"/>
              </a:ext>
            </a:extLst>
          </p:cNvPr>
          <p:cNvSpPr txBox="1"/>
          <p:nvPr/>
        </p:nvSpPr>
        <p:spPr>
          <a:xfrm>
            <a:off x="2463071" y="4205575"/>
            <a:ext cx="676808" cy="300082"/>
          </a:xfrm>
          <a:prstGeom prst="rect">
            <a:avLst/>
          </a:prstGeom>
          <a:noFill/>
        </p:spPr>
        <p:txBody>
          <a:bodyPr wrap="square" rtlCol="0">
            <a:spAutoFit/>
          </a:bodyPr>
          <a:lstStyle/>
          <a:p>
            <a:r>
              <a:rPr lang="es-ES" sz="1350" dirty="0"/>
              <a:t>Z</a:t>
            </a:r>
            <a:r>
              <a:rPr lang="es-ES" sz="1350" baseline="-25000" dirty="0"/>
              <a:t>L</a:t>
            </a:r>
            <a:endParaRPr lang="es-ES" sz="1350" dirty="0"/>
          </a:p>
        </p:txBody>
      </p:sp>
      <p:sp>
        <p:nvSpPr>
          <p:cNvPr id="81" name="CuadroTexto 80">
            <a:extLst>
              <a:ext uri="{FF2B5EF4-FFF2-40B4-BE49-F238E27FC236}">
                <a16:creationId xmlns:a16="http://schemas.microsoft.com/office/drawing/2014/main" id="{731D5CD4-A35E-488F-9337-944D0DF1FB11}"/>
              </a:ext>
            </a:extLst>
          </p:cNvPr>
          <p:cNvSpPr txBox="1"/>
          <p:nvPr/>
        </p:nvSpPr>
        <p:spPr>
          <a:xfrm>
            <a:off x="1692908" y="4858472"/>
            <a:ext cx="676808" cy="300082"/>
          </a:xfrm>
          <a:prstGeom prst="rect">
            <a:avLst/>
          </a:prstGeom>
          <a:noFill/>
        </p:spPr>
        <p:txBody>
          <a:bodyPr wrap="square" rtlCol="0">
            <a:spAutoFit/>
          </a:bodyPr>
          <a:lstStyle/>
          <a:p>
            <a:r>
              <a:rPr lang="es-ES" sz="1350" dirty="0"/>
              <a:t>Z</a:t>
            </a:r>
            <a:r>
              <a:rPr lang="es-ES" sz="1350" baseline="-25000" dirty="0"/>
              <a:t>L</a:t>
            </a:r>
            <a:endParaRPr lang="es-ES" sz="1350" dirty="0"/>
          </a:p>
        </p:txBody>
      </p:sp>
      <mc:AlternateContent xmlns:mc="http://schemas.openxmlformats.org/markup-compatibility/2006" xmlns:a14="http://schemas.microsoft.com/office/drawing/2010/main">
        <mc:Choice Requires="a14">
          <p:sp>
            <p:nvSpPr>
              <p:cNvPr id="82" name="Rectángulo 81">
                <a:extLst>
                  <a:ext uri="{FF2B5EF4-FFF2-40B4-BE49-F238E27FC236}">
                    <a16:creationId xmlns:a16="http://schemas.microsoft.com/office/drawing/2014/main" id="{74F3B8AD-16A6-4157-ACED-C153C9D62018}"/>
                  </a:ext>
                </a:extLst>
              </p:cNvPr>
              <p:cNvSpPr/>
              <p:nvPr/>
            </p:nvSpPr>
            <p:spPr>
              <a:xfrm>
                <a:off x="5395947" y="2315176"/>
                <a:ext cx="3794437" cy="32457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𝑍</m:t>
                          </m:r>
                        </m:e>
                        <m:sub>
                          <m:r>
                            <a:rPr lang="es-ES" sz="1350" i="1">
                              <a:latin typeface="Cambria Math" panose="02040503050406030204" pitchFamily="18" charset="0"/>
                            </a:rPr>
                            <m:t>𝑌</m:t>
                          </m:r>
                        </m:sub>
                      </m:sSub>
                      <m:r>
                        <a:rPr lang="es-ES" sz="1350" i="1">
                          <a:latin typeface="Cambria Math" panose="02040503050406030204" pitchFamily="18" charset="0"/>
                        </a:rPr>
                        <m:t>=</m:t>
                      </m:r>
                      <m:r>
                        <a:rPr lang="es-ES" sz="1350" i="1">
                          <a:latin typeface="Cambria Math" panose="02040503050406030204" pitchFamily="18" charset="0"/>
                        </a:rPr>
                        <m:t>38</m:t>
                      </m:r>
                      <m:r>
                        <a:rPr lang="es-ES" sz="1350" i="1">
                          <a:latin typeface="Cambria Math" panose="02040503050406030204" pitchFamily="18" charset="0"/>
                        </a:rPr>
                        <m:t>/</m:t>
                      </m:r>
                      <m:rad>
                        <m:radPr>
                          <m:degHide m:val="on"/>
                          <m:ctrlPr>
                            <a:rPr lang="es-ES" sz="1350" i="1">
                              <a:latin typeface="Cambria Math" panose="02040503050406030204" pitchFamily="18" charset="0"/>
                            </a:rPr>
                          </m:ctrlPr>
                        </m:radPr>
                        <m:deg/>
                        <m:e>
                          <m:r>
                            <a:rPr lang="es-ES" sz="1350" i="1">
                              <a:latin typeface="Cambria Math" panose="02040503050406030204" pitchFamily="18" charset="0"/>
                            </a:rPr>
                            <m:t>3</m:t>
                          </m:r>
                        </m:e>
                      </m:rad>
                      <m:r>
                        <a:rPr lang="es-ES" sz="1350" i="1">
                          <a:latin typeface="Cambria Math" panose="02040503050406030204" pitchFamily="18" charset="0"/>
                        </a:rPr>
                        <m:t>|</m:t>
                      </m:r>
                      <m:r>
                        <a:rPr lang="es-ES" sz="1350" i="1">
                          <a:latin typeface="Cambria Math" panose="02040503050406030204" pitchFamily="18" charset="0"/>
                        </a:rPr>
                        <m:t>45</m:t>
                      </m:r>
                      <m:r>
                        <a:rPr lang="es-ES" sz="1350" i="1">
                          <a:latin typeface="Cambria Math" panose="02040503050406030204" pitchFamily="18" charset="0"/>
                        </a:rPr>
                        <m:t>º</m:t>
                      </m:r>
                      <m:r>
                        <a:rPr lang="el-GR" sz="1350" i="1">
                          <a:latin typeface="Cambria Math" panose="02040503050406030204" pitchFamily="18" charset="0"/>
                        </a:rPr>
                        <m:t>Ω</m:t>
                      </m:r>
                      <m:r>
                        <a:rPr lang="es-ES" sz="1350" i="1">
                          <a:latin typeface="Cambria Math" panose="02040503050406030204" pitchFamily="18" charset="0"/>
                        </a:rPr>
                        <m:t>=</m:t>
                      </m:r>
                      <m:r>
                        <a:rPr lang="es-ES" sz="1350" i="1">
                          <a:latin typeface="Cambria Math" panose="02040503050406030204" pitchFamily="18" charset="0"/>
                        </a:rPr>
                        <m:t>38</m:t>
                      </m:r>
                      <m:r>
                        <a:rPr lang="es-ES" sz="1350" i="1">
                          <a:latin typeface="Cambria Math" panose="02040503050406030204" pitchFamily="18" charset="0"/>
                        </a:rPr>
                        <m:t>/</m:t>
                      </m:r>
                      <m:rad>
                        <m:radPr>
                          <m:degHide m:val="on"/>
                          <m:ctrlPr>
                            <a:rPr lang="es-ES" sz="1350" i="1">
                              <a:latin typeface="Cambria Math" panose="02040503050406030204" pitchFamily="18" charset="0"/>
                            </a:rPr>
                          </m:ctrlPr>
                        </m:radPr>
                        <m:deg/>
                        <m:e>
                          <m:r>
                            <a:rPr lang="es-ES" sz="1350" i="1">
                              <a:latin typeface="Cambria Math" panose="02040503050406030204" pitchFamily="18" charset="0"/>
                            </a:rPr>
                            <m:t>3</m:t>
                          </m:r>
                        </m:e>
                      </m:rad>
                      <m:func>
                        <m:funcPr>
                          <m:ctrlPr>
                            <a:rPr lang="es-ES" sz="1350" i="1">
                              <a:latin typeface="Cambria Math" panose="02040503050406030204" pitchFamily="18" charset="0"/>
                            </a:rPr>
                          </m:ctrlPr>
                        </m:funcPr>
                        <m:fName>
                          <m:r>
                            <a:rPr lang="es-ES" sz="1350" i="1">
                              <a:latin typeface="Cambria Math" panose="02040503050406030204" pitchFamily="18" charset="0"/>
                            </a:rPr>
                            <m:t>(</m:t>
                          </m:r>
                          <m:r>
                            <m:rPr>
                              <m:sty m:val="p"/>
                            </m:rPr>
                            <a:rPr lang="es-ES" sz="1350">
                              <a:latin typeface="Cambria Math" panose="02040503050406030204" pitchFamily="18" charset="0"/>
                            </a:rPr>
                            <m:t>cos</m:t>
                          </m:r>
                        </m:fName>
                        <m:e>
                          <m:r>
                            <a:rPr lang="es-ES" sz="1350" i="1">
                              <a:latin typeface="Cambria Math" panose="02040503050406030204" pitchFamily="18" charset="0"/>
                            </a:rPr>
                            <m:t>45</m:t>
                          </m:r>
                          <m:r>
                            <a:rPr lang="es-ES" sz="1350" i="1">
                              <a:latin typeface="Cambria Math" panose="02040503050406030204" pitchFamily="18" charset="0"/>
                            </a:rPr>
                            <m:t>º+</m:t>
                          </m:r>
                          <m:r>
                            <a:rPr lang="es-ES" sz="1350" i="1">
                              <a:latin typeface="Cambria Math" panose="02040503050406030204" pitchFamily="18" charset="0"/>
                            </a:rPr>
                            <m:t>𝑗𝑠𝑒𝑛</m:t>
                          </m:r>
                          <m:r>
                            <a:rPr lang="es-ES" sz="1350" i="1">
                              <a:latin typeface="Cambria Math" panose="02040503050406030204" pitchFamily="18" charset="0"/>
                            </a:rPr>
                            <m:t>45</m:t>
                          </m:r>
                          <m:r>
                            <a:rPr lang="es-ES" sz="1350" i="1">
                              <a:latin typeface="Cambria Math" panose="02040503050406030204" pitchFamily="18" charset="0"/>
                            </a:rPr>
                            <m:t>º)</m:t>
                          </m:r>
                        </m:e>
                      </m:func>
                    </m:oMath>
                  </m:oMathPara>
                </a14:m>
                <a:endParaRPr lang="es-ES" sz="1350" dirty="0"/>
              </a:p>
            </p:txBody>
          </p:sp>
        </mc:Choice>
        <mc:Fallback xmlns="">
          <p:sp>
            <p:nvSpPr>
              <p:cNvPr id="82" name="Rectángulo 81">
                <a:extLst>
                  <a:ext uri="{FF2B5EF4-FFF2-40B4-BE49-F238E27FC236}">
                    <a16:creationId xmlns:a16="http://schemas.microsoft.com/office/drawing/2014/main" id="{74F3B8AD-16A6-4157-ACED-C153C9D62018}"/>
                  </a:ext>
                </a:extLst>
              </p:cNvPr>
              <p:cNvSpPr>
                <a:spLocks noRot="1" noChangeAspect="1" noMove="1" noResize="1" noEditPoints="1" noAdjustHandles="1" noChangeArrowheads="1" noChangeShapeType="1" noTextEdit="1"/>
              </p:cNvSpPr>
              <p:nvPr/>
            </p:nvSpPr>
            <p:spPr>
              <a:xfrm>
                <a:off x="5395947" y="2315176"/>
                <a:ext cx="3794437" cy="324576"/>
              </a:xfrm>
              <a:prstGeom prst="rect">
                <a:avLst/>
              </a:prstGeom>
              <a:blipFill>
                <a:blip r:embed="rId3"/>
                <a:stretch>
                  <a:fillRect b="-9434"/>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3" name="Rectángulo 82">
                <a:extLst>
                  <a:ext uri="{FF2B5EF4-FFF2-40B4-BE49-F238E27FC236}">
                    <a16:creationId xmlns:a16="http://schemas.microsoft.com/office/drawing/2014/main" id="{3B5FA7F1-70FF-4E3D-914B-850C8F731BFC}"/>
                  </a:ext>
                </a:extLst>
              </p:cNvPr>
              <p:cNvSpPr/>
              <p:nvPr/>
            </p:nvSpPr>
            <p:spPr>
              <a:xfrm>
                <a:off x="5395947" y="2680259"/>
                <a:ext cx="1717201" cy="300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𝑍</m:t>
                          </m:r>
                        </m:e>
                        <m:sub>
                          <m:r>
                            <a:rPr lang="es-ES" sz="1350" i="1">
                              <a:latin typeface="Cambria Math" panose="02040503050406030204" pitchFamily="18" charset="0"/>
                            </a:rPr>
                            <m:t>𝑌</m:t>
                          </m:r>
                        </m:sub>
                      </m:sSub>
                      <m:r>
                        <a:rPr lang="es-ES" sz="1350" i="1">
                          <a:latin typeface="Cambria Math" panose="02040503050406030204" pitchFamily="18" charset="0"/>
                        </a:rPr>
                        <m:t>=</m:t>
                      </m:r>
                      <m:r>
                        <a:rPr lang="es-ES" sz="1350" i="1">
                          <a:latin typeface="Cambria Math" panose="02040503050406030204" pitchFamily="18" charset="0"/>
                        </a:rPr>
                        <m:t>15</m:t>
                      </m:r>
                      <m:r>
                        <a:rPr lang="es-ES" sz="1350" i="1">
                          <a:latin typeface="Cambria Math" panose="02040503050406030204" pitchFamily="18" charset="0"/>
                        </a:rPr>
                        <m:t>,</m:t>
                      </m:r>
                      <m:r>
                        <a:rPr lang="es-ES" sz="1350" i="1">
                          <a:latin typeface="Cambria Math" panose="02040503050406030204" pitchFamily="18" charset="0"/>
                        </a:rPr>
                        <m:t>5</m:t>
                      </m:r>
                      <m:r>
                        <a:rPr lang="es-ES" sz="1350" i="1">
                          <a:latin typeface="Cambria Math" panose="02040503050406030204" pitchFamily="18" charset="0"/>
                        </a:rPr>
                        <m:t>+</m:t>
                      </m:r>
                      <m:r>
                        <a:rPr lang="es-ES" sz="1350" i="1">
                          <a:latin typeface="Cambria Math" panose="02040503050406030204" pitchFamily="18" charset="0"/>
                        </a:rPr>
                        <m:t>𝑗</m:t>
                      </m:r>
                      <m:r>
                        <a:rPr lang="es-ES" sz="1350" i="1">
                          <a:latin typeface="Cambria Math" panose="02040503050406030204" pitchFamily="18" charset="0"/>
                        </a:rPr>
                        <m:t>15</m:t>
                      </m:r>
                      <m:r>
                        <a:rPr lang="es-ES" sz="1350" i="1">
                          <a:latin typeface="Cambria Math" panose="02040503050406030204" pitchFamily="18" charset="0"/>
                        </a:rPr>
                        <m:t>,</m:t>
                      </m:r>
                      <m:r>
                        <a:rPr lang="es-ES" sz="1350" i="1">
                          <a:latin typeface="Cambria Math" panose="02040503050406030204" pitchFamily="18" charset="0"/>
                        </a:rPr>
                        <m:t>5</m:t>
                      </m:r>
                      <m:r>
                        <a:rPr lang="es-ES" sz="1350" i="1">
                          <a:latin typeface="Cambria Math" panose="02040503050406030204" pitchFamily="18" charset="0"/>
                        </a:rPr>
                        <m:t> </m:t>
                      </m:r>
                      <m:r>
                        <a:rPr lang="es-ES" sz="1350" i="1">
                          <a:latin typeface="Cambria Math" panose="02040503050406030204" pitchFamily="18" charset="0"/>
                        </a:rPr>
                        <m:t>Ω</m:t>
                      </m:r>
                    </m:oMath>
                  </m:oMathPara>
                </a14:m>
                <a:endParaRPr lang="es-ES" sz="1350" dirty="0"/>
              </a:p>
            </p:txBody>
          </p:sp>
        </mc:Choice>
        <mc:Fallback xmlns="">
          <p:sp>
            <p:nvSpPr>
              <p:cNvPr id="83" name="Rectángulo 82">
                <a:extLst>
                  <a:ext uri="{FF2B5EF4-FFF2-40B4-BE49-F238E27FC236}">
                    <a16:creationId xmlns:a16="http://schemas.microsoft.com/office/drawing/2014/main" id="{3B5FA7F1-70FF-4E3D-914B-850C8F731BFC}"/>
                  </a:ext>
                </a:extLst>
              </p:cNvPr>
              <p:cNvSpPr>
                <a:spLocks noRot="1" noChangeAspect="1" noMove="1" noResize="1" noEditPoints="1" noAdjustHandles="1" noChangeArrowheads="1" noChangeShapeType="1" noTextEdit="1"/>
              </p:cNvSpPr>
              <p:nvPr/>
            </p:nvSpPr>
            <p:spPr>
              <a:xfrm>
                <a:off x="5395947" y="2680259"/>
                <a:ext cx="1717201" cy="300082"/>
              </a:xfrm>
              <a:prstGeom prst="rect">
                <a:avLst/>
              </a:prstGeom>
              <a:blipFill>
                <a:blip r:embed="rId4"/>
                <a:stretch>
                  <a:fillRect b="-10204"/>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4" name="Rectángulo 83">
                <a:extLst>
                  <a:ext uri="{FF2B5EF4-FFF2-40B4-BE49-F238E27FC236}">
                    <a16:creationId xmlns:a16="http://schemas.microsoft.com/office/drawing/2014/main" id="{339A508E-800D-4816-A7D0-ED69B605ED0C}"/>
                  </a:ext>
                </a:extLst>
              </p:cNvPr>
              <p:cNvSpPr/>
              <p:nvPr/>
            </p:nvSpPr>
            <p:spPr>
              <a:xfrm>
                <a:off x="5318911" y="3342757"/>
                <a:ext cx="1806785" cy="1051442"/>
              </a:xfrm>
              <a:prstGeom prst="rect">
                <a:avLst/>
              </a:prstGeom>
              <a:ln>
                <a:solidFill>
                  <a:schemeClr val="tx1"/>
                </a:solidFill>
              </a:ln>
            </p:spPr>
            <p:txBody>
              <a:bodyPr wrap="square">
                <a:spAutoFit/>
              </a:bodyPr>
              <a:lstStyle/>
              <a:p>
                <a14:m>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𝐼</m:t>
                        </m:r>
                      </m:e>
                      <m:sub>
                        <m:r>
                          <a:rPr lang="es-ES" sz="1350" i="1">
                            <a:latin typeface="Cambria Math" panose="02040503050406030204" pitchFamily="18" charset="0"/>
                          </a:rPr>
                          <m:t>𝑅</m:t>
                        </m:r>
                      </m:sub>
                    </m:sSub>
                    <m:r>
                      <a:rPr lang="es-ES" sz="1350" i="1">
                        <a:latin typeface="Cambria Math" panose="02040503050406030204" pitchFamily="18" charset="0"/>
                      </a:rPr>
                      <m:t>=</m:t>
                    </m:r>
                    <m:f>
                      <m:fPr>
                        <m:ctrlPr>
                          <a:rPr lang="es-ES" sz="1350" i="1">
                            <a:latin typeface="Cambria Math" panose="02040503050406030204" pitchFamily="18" charset="0"/>
                          </a:rPr>
                        </m:ctrlPr>
                      </m:fPr>
                      <m:num>
                        <m:sSub>
                          <m:sSubPr>
                            <m:ctrlPr>
                              <a:rPr lang="es-ES" sz="1350" i="1">
                                <a:latin typeface="Cambria Math" panose="02040503050406030204" pitchFamily="18" charset="0"/>
                              </a:rPr>
                            </m:ctrlPr>
                          </m:sSubPr>
                          <m:e>
                            <m:r>
                              <a:rPr lang="es-ES" sz="1350" i="1">
                                <a:latin typeface="Cambria Math" panose="02040503050406030204" pitchFamily="18" charset="0"/>
                              </a:rPr>
                              <m:t>𝑈</m:t>
                            </m:r>
                          </m:e>
                          <m:sub>
                            <m:r>
                              <a:rPr lang="es-ES" sz="1350" i="1">
                                <a:latin typeface="Cambria Math" panose="02040503050406030204" pitchFamily="18" charset="0"/>
                              </a:rPr>
                              <m:t>𝑅</m:t>
                            </m:r>
                            <m:r>
                              <a:rPr lang="es-ES" sz="1350" i="1">
                                <a:latin typeface="Cambria Math" panose="02040503050406030204" pitchFamily="18" charset="0"/>
                              </a:rPr>
                              <m:t>′</m:t>
                            </m:r>
                            <m:r>
                              <a:rPr lang="es-ES" sz="1350" i="1">
                                <a:latin typeface="Cambria Math" panose="02040503050406030204" pitchFamily="18" charset="0"/>
                              </a:rPr>
                              <m:t>𝑁</m:t>
                            </m:r>
                            <m:r>
                              <a:rPr lang="es-ES" sz="1350" i="1">
                                <a:latin typeface="Cambria Math" panose="02040503050406030204" pitchFamily="18" charset="0"/>
                              </a:rPr>
                              <m:t>′</m:t>
                            </m:r>
                          </m:sub>
                        </m:sSub>
                      </m:num>
                      <m:den>
                        <m:sSub>
                          <m:sSubPr>
                            <m:ctrlPr>
                              <a:rPr lang="es-ES" sz="1350" i="1">
                                <a:latin typeface="Cambria Math" panose="02040503050406030204" pitchFamily="18" charset="0"/>
                              </a:rPr>
                            </m:ctrlPr>
                          </m:sSubPr>
                          <m:e>
                            <m:r>
                              <a:rPr lang="es-ES" sz="1350" i="1">
                                <a:latin typeface="Cambria Math" panose="02040503050406030204" pitchFamily="18" charset="0"/>
                              </a:rPr>
                              <m:t>𝑍</m:t>
                            </m:r>
                          </m:e>
                          <m:sub>
                            <m:r>
                              <a:rPr lang="es-ES" sz="1350" i="1">
                                <a:latin typeface="Cambria Math" panose="02040503050406030204" pitchFamily="18" charset="0"/>
                              </a:rPr>
                              <m:t>𝑌</m:t>
                            </m:r>
                          </m:sub>
                        </m:sSub>
                      </m:den>
                    </m:f>
                  </m:oMath>
                </a14:m>
                <a:r>
                  <a:rPr lang="es-ES" sz="1350" dirty="0"/>
                  <a:t>=10|-45º</a:t>
                </a:r>
              </a:p>
              <a:p>
                <a14:m>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𝐼</m:t>
                        </m:r>
                      </m:e>
                      <m:sub>
                        <m:r>
                          <a:rPr lang="es-ES" sz="1350" i="1">
                            <a:latin typeface="Cambria Math" panose="02040503050406030204" pitchFamily="18" charset="0"/>
                          </a:rPr>
                          <m:t>𝑆</m:t>
                        </m:r>
                      </m:sub>
                    </m:sSub>
                    <m:r>
                      <a:rPr lang="es-ES" sz="1350" i="1">
                        <a:latin typeface="Cambria Math" panose="02040503050406030204" pitchFamily="18" charset="0"/>
                      </a:rPr>
                      <m:t>=</m:t>
                    </m:r>
                    <m:f>
                      <m:fPr>
                        <m:ctrlPr>
                          <a:rPr lang="es-ES" sz="1350" i="1">
                            <a:latin typeface="Cambria Math" panose="02040503050406030204" pitchFamily="18" charset="0"/>
                          </a:rPr>
                        </m:ctrlPr>
                      </m:fPr>
                      <m:num>
                        <m:sSub>
                          <m:sSubPr>
                            <m:ctrlPr>
                              <a:rPr lang="es-ES" sz="1350" i="1">
                                <a:latin typeface="Cambria Math" panose="02040503050406030204" pitchFamily="18" charset="0"/>
                              </a:rPr>
                            </m:ctrlPr>
                          </m:sSubPr>
                          <m:e>
                            <m:r>
                              <a:rPr lang="es-ES" sz="1350" i="1">
                                <a:latin typeface="Cambria Math" panose="02040503050406030204" pitchFamily="18" charset="0"/>
                              </a:rPr>
                              <m:t>𝑈</m:t>
                            </m:r>
                          </m:e>
                          <m:sub>
                            <m:r>
                              <a:rPr lang="es-ES" sz="1350" i="1">
                                <a:latin typeface="Cambria Math" panose="02040503050406030204" pitchFamily="18" charset="0"/>
                              </a:rPr>
                              <m:t>𝑆</m:t>
                            </m:r>
                            <m:r>
                              <a:rPr lang="es-ES" sz="1350" i="1">
                                <a:latin typeface="Cambria Math" panose="02040503050406030204" pitchFamily="18" charset="0"/>
                              </a:rPr>
                              <m:t>′</m:t>
                            </m:r>
                            <m:r>
                              <a:rPr lang="es-ES" sz="1350" i="1">
                                <a:latin typeface="Cambria Math" panose="02040503050406030204" pitchFamily="18" charset="0"/>
                              </a:rPr>
                              <m:t>𝑁</m:t>
                            </m:r>
                            <m:r>
                              <a:rPr lang="es-ES" sz="1350" i="1">
                                <a:latin typeface="Cambria Math" panose="02040503050406030204" pitchFamily="18" charset="0"/>
                              </a:rPr>
                              <m:t>′</m:t>
                            </m:r>
                          </m:sub>
                        </m:sSub>
                      </m:num>
                      <m:den>
                        <m:sSub>
                          <m:sSubPr>
                            <m:ctrlPr>
                              <a:rPr lang="es-ES" sz="1350" i="1">
                                <a:latin typeface="Cambria Math" panose="02040503050406030204" pitchFamily="18" charset="0"/>
                              </a:rPr>
                            </m:ctrlPr>
                          </m:sSubPr>
                          <m:e>
                            <m:r>
                              <a:rPr lang="es-ES" sz="1350" i="1">
                                <a:latin typeface="Cambria Math" panose="02040503050406030204" pitchFamily="18" charset="0"/>
                              </a:rPr>
                              <m:t>𝑍</m:t>
                            </m:r>
                          </m:e>
                          <m:sub>
                            <m:r>
                              <a:rPr lang="es-ES" sz="1350" i="1">
                                <a:latin typeface="Cambria Math" panose="02040503050406030204" pitchFamily="18" charset="0"/>
                              </a:rPr>
                              <m:t>𝑌</m:t>
                            </m:r>
                          </m:sub>
                        </m:sSub>
                      </m:den>
                    </m:f>
                  </m:oMath>
                </a14:m>
                <a:r>
                  <a:rPr lang="es-ES" sz="1350" dirty="0"/>
                  <a:t>=10|-165º</a:t>
                </a:r>
              </a:p>
              <a:p>
                <a14:m>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𝐼</m:t>
                        </m:r>
                      </m:e>
                      <m:sub>
                        <m:r>
                          <a:rPr lang="es-ES" sz="1350" i="1">
                            <a:latin typeface="Cambria Math" panose="02040503050406030204" pitchFamily="18" charset="0"/>
                          </a:rPr>
                          <m:t>𝑇</m:t>
                        </m:r>
                      </m:sub>
                    </m:sSub>
                    <m:r>
                      <a:rPr lang="es-ES" sz="1350" i="1">
                        <a:latin typeface="Cambria Math" panose="02040503050406030204" pitchFamily="18" charset="0"/>
                      </a:rPr>
                      <m:t>=</m:t>
                    </m:r>
                    <m:f>
                      <m:fPr>
                        <m:ctrlPr>
                          <a:rPr lang="es-ES" sz="1350" i="1">
                            <a:latin typeface="Cambria Math" panose="02040503050406030204" pitchFamily="18" charset="0"/>
                          </a:rPr>
                        </m:ctrlPr>
                      </m:fPr>
                      <m:num>
                        <m:sSub>
                          <m:sSubPr>
                            <m:ctrlPr>
                              <a:rPr lang="es-ES" sz="1350" i="1">
                                <a:latin typeface="Cambria Math" panose="02040503050406030204" pitchFamily="18" charset="0"/>
                              </a:rPr>
                            </m:ctrlPr>
                          </m:sSubPr>
                          <m:e>
                            <m:r>
                              <a:rPr lang="es-ES" sz="1350" i="1">
                                <a:latin typeface="Cambria Math" panose="02040503050406030204" pitchFamily="18" charset="0"/>
                              </a:rPr>
                              <m:t>𝑈</m:t>
                            </m:r>
                          </m:e>
                          <m:sub>
                            <m:r>
                              <a:rPr lang="es-ES" sz="1350" i="1">
                                <a:latin typeface="Cambria Math" panose="02040503050406030204" pitchFamily="18" charset="0"/>
                              </a:rPr>
                              <m:t>𝑇</m:t>
                            </m:r>
                            <m:r>
                              <a:rPr lang="es-ES" sz="1350" i="1">
                                <a:latin typeface="Cambria Math" panose="02040503050406030204" pitchFamily="18" charset="0"/>
                              </a:rPr>
                              <m:t>′</m:t>
                            </m:r>
                            <m:r>
                              <a:rPr lang="es-ES" sz="1350" i="1">
                                <a:latin typeface="Cambria Math" panose="02040503050406030204" pitchFamily="18" charset="0"/>
                              </a:rPr>
                              <m:t>𝑁</m:t>
                            </m:r>
                            <m:r>
                              <a:rPr lang="es-ES" sz="1350" i="1">
                                <a:latin typeface="Cambria Math" panose="02040503050406030204" pitchFamily="18" charset="0"/>
                              </a:rPr>
                              <m:t>′</m:t>
                            </m:r>
                          </m:sub>
                        </m:sSub>
                      </m:num>
                      <m:den>
                        <m:sSub>
                          <m:sSubPr>
                            <m:ctrlPr>
                              <a:rPr lang="es-ES" sz="1350" i="1">
                                <a:latin typeface="Cambria Math" panose="02040503050406030204" pitchFamily="18" charset="0"/>
                              </a:rPr>
                            </m:ctrlPr>
                          </m:sSubPr>
                          <m:e>
                            <m:r>
                              <a:rPr lang="es-ES" sz="1350" i="1">
                                <a:latin typeface="Cambria Math" panose="02040503050406030204" pitchFamily="18" charset="0"/>
                              </a:rPr>
                              <m:t>𝑍</m:t>
                            </m:r>
                          </m:e>
                          <m:sub>
                            <m:r>
                              <a:rPr lang="es-ES" sz="1350" i="1">
                                <a:latin typeface="Cambria Math" panose="02040503050406030204" pitchFamily="18" charset="0"/>
                              </a:rPr>
                              <m:t>𝑌</m:t>
                            </m:r>
                          </m:sub>
                        </m:sSub>
                      </m:den>
                    </m:f>
                  </m:oMath>
                </a14:m>
                <a:r>
                  <a:rPr lang="es-ES" sz="1350" dirty="0"/>
                  <a:t>=10|75º</a:t>
                </a:r>
              </a:p>
            </p:txBody>
          </p:sp>
        </mc:Choice>
        <mc:Fallback xmlns="">
          <p:sp>
            <p:nvSpPr>
              <p:cNvPr id="84" name="Rectángulo 83">
                <a:extLst>
                  <a:ext uri="{FF2B5EF4-FFF2-40B4-BE49-F238E27FC236}">
                    <a16:creationId xmlns:a16="http://schemas.microsoft.com/office/drawing/2014/main" id="{339A508E-800D-4816-A7D0-ED69B605ED0C}"/>
                  </a:ext>
                </a:extLst>
              </p:cNvPr>
              <p:cNvSpPr>
                <a:spLocks noRot="1" noChangeAspect="1" noMove="1" noResize="1" noEditPoints="1" noAdjustHandles="1" noChangeArrowheads="1" noChangeShapeType="1" noTextEdit="1"/>
              </p:cNvSpPr>
              <p:nvPr/>
            </p:nvSpPr>
            <p:spPr>
              <a:xfrm>
                <a:off x="5318911" y="3342757"/>
                <a:ext cx="1806785" cy="1051442"/>
              </a:xfrm>
              <a:prstGeom prst="rect">
                <a:avLst/>
              </a:prstGeom>
              <a:blipFill>
                <a:blip r:embed="rId5"/>
                <a:stretch>
                  <a:fillRect/>
                </a:stretch>
              </a:blipFill>
              <a:ln>
                <a:solidFill>
                  <a:schemeClr val="tx1"/>
                </a:solid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5" name="Rectángulo 84">
                <a:extLst>
                  <a:ext uri="{FF2B5EF4-FFF2-40B4-BE49-F238E27FC236}">
                    <a16:creationId xmlns:a16="http://schemas.microsoft.com/office/drawing/2014/main" id="{70111AB2-8B0F-4144-AB2F-2BA0D041547D}"/>
                  </a:ext>
                </a:extLst>
              </p:cNvPr>
              <p:cNvSpPr/>
              <p:nvPr/>
            </p:nvSpPr>
            <p:spPr>
              <a:xfrm>
                <a:off x="5395948" y="2973694"/>
                <a:ext cx="2518703" cy="3000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𝑍</m:t>
                          </m:r>
                        </m:e>
                        <m:sub>
                          <m:r>
                            <a:rPr lang="es-ES" sz="1350" i="1">
                              <a:latin typeface="Cambria Math" panose="02040503050406030204" pitchFamily="18" charset="0"/>
                            </a:rPr>
                            <m:t>𝑇</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𝑍</m:t>
                          </m:r>
                        </m:e>
                        <m:sub>
                          <m:r>
                            <a:rPr lang="es-ES" sz="1350" i="1">
                              <a:latin typeface="Cambria Math" panose="02040503050406030204" pitchFamily="18" charset="0"/>
                            </a:rPr>
                            <m:t>𝐿</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𝑍</m:t>
                          </m:r>
                        </m:e>
                        <m:sub>
                          <m:r>
                            <a:rPr lang="es-ES" sz="1350" i="1">
                              <a:latin typeface="Cambria Math" panose="02040503050406030204" pitchFamily="18" charset="0"/>
                            </a:rPr>
                            <m:t>𝑌</m:t>
                          </m:r>
                        </m:sub>
                      </m:sSub>
                      <m:r>
                        <a:rPr lang="es-ES" sz="1350" i="1">
                          <a:latin typeface="Cambria Math" panose="02040503050406030204" pitchFamily="18" charset="0"/>
                        </a:rPr>
                        <m:t>=</m:t>
                      </m:r>
                      <m:r>
                        <a:rPr lang="es-ES" sz="1350" i="1">
                          <a:latin typeface="Cambria Math" panose="02040503050406030204" pitchFamily="18" charset="0"/>
                        </a:rPr>
                        <m:t>16</m:t>
                      </m:r>
                      <m:r>
                        <a:rPr lang="es-ES" sz="1350" i="1">
                          <a:latin typeface="Cambria Math" panose="02040503050406030204" pitchFamily="18" charset="0"/>
                        </a:rPr>
                        <m:t>,</m:t>
                      </m:r>
                      <m:r>
                        <a:rPr lang="es-ES" sz="1350" i="1">
                          <a:latin typeface="Cambria Math" panose="02040503050406030204" pitchFamily="18" charset="0"/>
                        </a:rPr>
                        <m:t>5</m:t>
                      </m:r>
                      <m:r>
                        <a:rPr lang="es-ES" sz="1350" i="1">
                          <a:latin typeface="Cambria Math" panose="02040503050406030204" pitchFamily="18" charset="0"/>
                        </a:rPr>
                        <m:t>+</m:t>
                      </m:r>
                      <m:r>
                        <a:rPr lang="es-ES" sz="1350" i="1">
                          <a:latin typeface="Cambria Math" panose="02040503050406030204" pitchFamily="18" charset="0"/>
                        </a:rPr>
                        <m:t>𝑗</m:t>
                      </m:r>
                      <m:r>
                        <a:rPr lang="es-ES" sz="1350" i="1">
                          <a:latin typeface="Cambria Math" panose="02040503050406030204" pitchFamily="18" charset="0"/>
                        </a:rPr>
                        <m:t>17</m:t>
                      </m:r>
                      <m:r>
                        <a:rPr lang="es-ES" sz="1350" i="1">
                          <a:latin typeface="Cambria Math" panose="02040503050406030204" pitchFamily="18" charset="0"/>
                        </a:rPr>
                        <m:t>,</m:t>
                      </m:r>
                      <m:r>
                        <a:rPr lang="es-ES" sz="1350" i="1">
                          <a:latin typeface="Cambria Math" panose="02040503050406030204" pitchFamily="18" charset="0"/>
                        </a:rPr>
                        <m:t>5</m:t>
                      </m:r>
                      <m:r>
                        <a:rPr lang="es-ES" sz="1350" i="1">
                          <a:latin typeface="Cambria Math" panose="02040503050406030204" pitchFamily="18" charset="0"/>
                        </a:rPr>
                        <m:t> </m:t>
                      </m:r>
                      <m:r>
                        <a:rPr lang="es-ES" sz="1350" i="1">
                          <a:latin typeface="Cambria Math" panose="02040503050406030204" pitchFamily="18" charset="0"/>
                        </a:rPr>
                        <m:t>Ω</m:t>
                      </m:r>
                    </m:oMath>
                  </m:oMathPara>
                </a14:m>
                <a:endParaRPr lang="es-ES" sz="1350" dirty="0"/>
              </a:p>
            </p:txBody>
          </p:sp>
        </mc:Choice>
        <mc:Fallback xmlns="">
          <p:sp>
            <p:nvSpPr>
              <p:cNvPr id="85" name="Rectángulo 84">
                <a:extLst>
                  <a:ext uri="{FF2B5EF4-FFF2-40B4-BE49-F238E27FC236}">
                    <a16:creationId xmlns:a16="http://schemas.microsoft.com/office/drawing/2014/main" id="{70111AB2-8B0F-4144-AB2F-2BA0D041547D}"/>
                  </a:ext>
                </a:extLst>
              </p:cNvPr>
              <p:cNvSpPr>
                <a:spLocks noRot="1" noChangeAspect="1" noMove="1" noResize="1" noEditPoints="1" noAdjustHandles="1" noChangeArrowheads="1" noChangeShapeType="1" noTextEdit="1"/>
              </p:cNvSpPr>
              <p:nvPr/>
            </p:nvSpPr>
            <p:spPr>
              <a:xfrm>
                <a:off x="5395948" y="2973694"/>
                <a:ext cx="2518703" cy="300082"/>
              </a:xfrm>
              <a:prstGeom prst="rect">
                <a:avLst/>
              </a:prstGeom>
              <a:blipFill>
                <a:blip r:embed="rId6"/>
                <a:stretch>
                  <a:fillRect b="-816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6" name="CuadroTexto 85">
                <a:extLst>
                  <a:ext uri="{FF2B5EF4-FFF2-40B4-BE49-F238E27FC236}">
                    <a16:creationId xmlns:a16="http://schemas.microsoft.com/office/drawing/2014/main" id="{9937B8EE-4152-4103-BD7B-72DAFB2B20D6}"/>
                  </a:ext>
                </a:extLst>
              </p:cNvPr>
              <p:cNvSpPr txBox="1"/>
              <p:nvPr/>
            </p:nvSpPr>
            <p:spPr>
              <a:xfrm>
                <a:off x="4371344" y="4855388"/>
                <a:ext cx="1900905" cy="830997"/>
              </a:xfrm>
              <a:prstGeom prst="rect">
                <a:avLst/>
              </a:prstGeom>
              <a:noFill/>
            </p:spPr>
            <p:txBody>
              <a:bodyPr wrap="none" lIns="0" tIns="0" rIns="0" bIns="0" rtlCol="0">
                <a:spAutoFit/>
              </a:bodyPr>
              <a:lstStyle/>
              <a:p>
                <a14:m>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𝑈</m:t>
                        </m:r>
                      </m:e>
                      <m:sub>
                        <m:r>
                          <a:rPr lang="es-ES" sz="1350" i="1">
                            <a:latin typeface="Cambria Math" panose="02040503050406030204" pitchFamily="18" charset="0"/>
                          </a:rPr>
                          <m:t>𝑅𝑁</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𝐼</m:t>
                        </m:r>
                      </m:e>
                      <m:sub>
                        <m:r>
                          <a:rPr lang="es-ES" sz="1350" i="1">
                            <a:latin typeface="Cambria Math" panose="02040503050406030204" pitchFamily="18" charset="0"/>
                          </a:rPr>
                          <m:t>𝑅</m:t>
                        </m:r>
                      </m:sub>
                    </m:sSub>
                  </m:oMath>
                </a14:m>
                <a:r>
                  <a:rPr lang="es-ES" sz="1350" dirty="0"/>
                  <a:t> </a:t>
                </a:r>
                <a14:m>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𝑍</m:t>
                        </m:r>
                      </m:e>
                      <m:sub>
                        <m:r>
                          <a:rPr lang="es-ES" sz="1350" i="1">
                            <a:latin typeface="Cambria Math" panose="02040503050406030204" pitchFamily="18" charset="0"/>
                          </a:rPr>
                          <m:t>𝑇</m:t>
                        </m:r>
                      </m:sub>
                    </m:sSub>
                    <m:r>
                      <a:rPr lang="es-ES" sz="1350" i="1">
                        <a:latin typeface="Cambria Math" panose="02040503050406030204" pitchFamily="18" charset="0"/>
                      </a:rPr>
                      <m:t>=</m:t>
                    </m:r>
                    <m:r>
                      <a:rPr lang="es-ES" sz="1350" i="1">
                        <a:latin typeface="Cambria Math" panose="02040503050406030204" pitchFamily="18" charset="0"/>
                      </a:rPr>
                      <m:t>240</m:t>
                    </m:r>
                    <m:r>
                      <a:rPr lang="es-ES" sz="1350" i="1">
                        <a:latin typeface="Cambria Math" panose="02040503050406030204" pitchFamily="18" charset="0"/>
                      </a:rPr>
                      <m:t>|</m:t>
                    </m:r>
                    <m:r>
                      <a:rPr lang="es-ES" sz="1350" i="1">
                        <a:latin typeface="Cambria Math" panose="02040503050406030204" pitchFamily="18" charset="0"/>
                      </a:rPr>
                      <m:t>1</m:t>
                    </m:r>
                    <m:r>
                      <a:rPr lang="es-ES" sz="1350" i="1">
                        <a:latin typeface="Cambria Math" panose="02040503050406030204" pitchFamily="18" charset="0"/>
                      </a:rPr>
                      <m:t>.</m:t>
                    </m:r>
                    <m:r>
                      <a:rPr lang="es-ES" sz="1350" i="1">
                        <a:latin typeface="Cambria Math" panose="02040503050406030204" pitchFamily="18" charset="0"/>
                      </a:rPr>
                      <m:t>7</m:t>
                    </m:r>
                    <m:r>
                      <a:rPr lang="es-ES" sz="1350" i="1">
                        <a:latin typeface="Cambria Math" panose="02040503050406030204" pitchFamily="18" charset="0"/>
                      </a:rPr>
                      <m:t>º</m:t>
                    </m:r>
                    <m:r>
                      <a:rPr lang="el-GR" sz="1350" i="1">
                        <a:latin typeface="Cambria Math" panose="02040503050406030204" pitchFamily="18" charset="0"/>
                      </a:rPr>
                      <m:t>Ω</m:t>
                    </m:r>
                  </m:oMath>
                </a14:m>
                <a:endParaRPr lang="es-ES" sz="1350" dirty="0"/>
              </a:p>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𝑈</m:t>
                          </m:r>
                        </m:e>
                        <m:sub>
                          <m:r>
                            <a:rPr lang="es-ES" sz="1350" i="1">
                              <a:latin typeface="Cambria Math" panose="02040503050406030204" pitchFamily="18" charset="0"/>
                            </a:rPr>
                            <m:t>𝑆𝑁</m:t>
                          </m:r>
                        </m:sub>
                      </m:sSub>
                      <m:r>
                        <a:rPr lang="es-ES" sz="1350" i="1">
                          <a:latin typeface="Cambria Math" panose="02040503050406030204" pitchFamily="18" charset="0"/>
                        </a:rPr>
                        <m:t>=</m:t>
                      </m:r>
                      <m:r>
                        <a:rPr lang="es-ES" sz="1350" i="1">
                          <a:latin typeface="Cambria Math" panose="02040503050406030204" pitchFamily="18" charset="0"/>
                        </a:rPr>
                        <m:t>240</m:t>
                      </m:r>
                      <m:r>
                        <a:rPr lang="es-ES" sz="1350" i="1">
                          <a:latin typeface="Cambria Math" panose="02040503050406030204" pitchFamily="18" charset="0"/>
                        </a:rPr>
                        <m:t>|−</m:t>
                      </m:r>
                      <m:r>
                        <a:rPr lang="es-ES" sz="1350" i="1">
                          <a:latin typeface="Cambria Math" panose="02040503050406030204" pitchFamily="18" charset="0"/>
                        </a:rPr>
                        <m:t>118</m:t>
                      </m:r>
                      <m:r>
                        <a:rPr lang="es-ES" sz="1350" i="1">
                          <a:latin typeface="Cambria Math" panose="02040503050406030204" pitchFamily="18" charset="0"/>
                        </a:rPr>
                        <m:t>.</m:t>
                      </m:r>
                      <m:r>
                        <a:rPr lang="es-ES" sz="1350" i="1">
                          <a:latin typeface="Cambria Math" panose="02040503050406030204" pitchFamily="18" charset="0"/>
                        </a:rPr>
                        <m:t>3</m:t>
                      </m:r>
                      <m:r>
                        <a:rPr lang="es-ES" sz="1350" i="1">
                          <a:latin typeface="Cambria Math" panose="02040503050406030204" pitchFamily="18" charset="0"/>
                        </a:rPr>
                        <m:t>º</m:t>
                      </m:r>
                      <m:r>
                        <a:rPr lang="el-GR" sz="1350" i="1">
                          <a:latin typeface="Cambria Math" panose="02040503050406030204" pitchFamily="18" charset="0"/>
                        </a:rPr>
                        <m:t>Ω</m:t>
                      </m:r>
                    </m:oMath>
                  </m:oMathPara>
                </a14:m>
                <a:endParaRPr lang="es-ES" sz="1350" dirty="0"/>
              </a:p>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𝑈</m:t>
                          </m:r>
                        </m:e>
                        <m:sub>
                          <m:r>
                            <a:rPr lang="es-ES" sz="1350" i="1">
                              <a:latin typeface="Cambria Math" panose="02040503050406030204" pitchFamily="18" charset="0"/>
                            </a:rPr>
                            <m:t>𝑇𝑁</m:t>
                          </m:r>
                        </m:sub>
                      </m:sSub>
                      <m:r>
                        <a:rPr lang="es-ES" sz="1350" i="1">
                          <a:latin typeface="Cambria Math" panose="02040503050406030204" pitchFamily="18" charset="0"/>
                        </a:rPr>
                        <m:t>=</m:t>
                      </m:r>
                      <m:r>
                        <a:rPr lang="es-ES" sz="1350" i="1">
                          <a:latin typeface="Cambria Math" panose="02040503050406030204" pitchFamily="18" charset="0"/>
                        </a:rPr>
                        <m:t>240</m:t>
                      </m:r>
                      <m:r>
                        <a:rPr lang="es-ES" sz="1350" i="1">
                          <a:latin typeface="Cambria Math" panose="02040503050406030204" pitchFamily="18" charset="0"/>
                        </a:rPr>
                        <m:t>|</m:t>
                      </m:r>
                      <m:r>
                        <a:rPr lang="es-ES" sz="1350" i="1">
                          <a:latin typeface="Cambria Math" panose="02040503050406030204" pitchFamily="18" charset="0"/>
                        </a:rPr>
                        <m:t>121</m:t>
                      </m:r>
                      <m:r>
                        <a:rPr lang="es-ES" sz="1350" i="1">
                          <a:latin typeface="Cambria Math" panose="02040503050406030204" pitchFamily="18" charset="0"/>
                        </a:rPr>
                        <m:t>.</m:t>
                      </m:r>
                      <m:r>
                        <a:rPr lang="es-ES" sz="1350" i="1">
                          <a:latin typeface="Cambria Math" panose="02040503050406030204" pitchFamily="18" charset="0"/>
                        </a:rPr>
                        <m:t>7</m:t>
                      </m:r>
                      <m:r>
                        <a:rPr lang="es-ES" sz="1350" i="1">
                          <a:latin typeface="Cambria Math" panose="02040503050406030204" pitchFamily="18" charset="0"/>
                        </a:rPr>
                        <m:t>º</m:t>
                      </m:r>
                      <m:r>
                        <a:rPr lang="el-GR" sz="1350" i="1">
                          <a:latin typeface="Cambria Math" panose="02040503050406030204" pitchFamily="18" charset="0"/>
                        </a:rPr>
                        <m:t>Ω</m:t>
                      </m:r>
                    </m:oMath>
                  </m:oMathPara>
                </a14:m>
                <a:endParaRPr lang="es-ES" sz="1350" dirty="0"/>
              </a:p>
              <a:p>
                <a:endParaRPr lang="es-ES" sz="1350" dirty="0"/>
              </a:p>
            </p:txBody>
          </p:sp>
        </mc:Choice>
        <mc:Fallback xmlns="">
          <p:sp>
            <p:nvSpPr>
              <p:cNvPr id="86" name="CuadroTexto 85">
                <a:extLst>
                  <a:ext uri="{FF2B5EF4-FFF2-40B4-BE49-F238E27FC236}">
                    <a16:creationId xmlns:a16="http://schemas.microsoft.com/office/drawing/2014/main" id="{9937B8EE-4152-4103-BD7B-72DAFB2B20D6}"/>
                  </a:ext>
                </a:extLst>
              </p:cNvPr>
              <p:cNvSpPr txBox="1">
                <a:spLocks noRot="1" noChangeAspect="1" noMove="1" noResize="1" noEditPoints="1" noAdjustHandles="1" noChangeArrowheads="1" noChangeShapeType="1" noTextEdit="1"/>
              </p:cNvSpPr>
              <p:nvPr/>
            </p:nvSpPr>
            <p:spPr>
              <a:xfrm>
                <a:off x="4371344" y="4855388"/>
                <a:ext cx="1900905" cy="830997"/>
              </a:xfrm>
              <a:prstGeom prst="rect">
                <a:avLst/>
              </a:prstGeom>
              <a:blipFill>
                <a:blip r:embed="rId7"/>
                <a:stretch>
                  <a:fillRect l="-3205" r="-2564"/>
                </a:stretch>
              </a:blipFill>
            </p:spPr>
            <p:txBody>
              <a:bodyPr/>
              <a:lstStyle/>
              <a:p>
                <a:r>
                  <a:rPr lang="es-ES">
                    <a:noFill/>
                  </a:rPr>
                  <a:t> </a:t>
                </a:r>
              </a:p>
            </p:txBody>
          </p:sp>
        </mc:Fallback>
      </mc:AlternateContent>
      <p:cxnSp>
        <p:nvCxnSpPr>
          <p:cNvPr id="87" name="Conector recto de flecha 86">
            <a:extLst>
              <a:ext uri="{FF2B5EF4-FFF2-40B4-BE49-F238E27FC236}">
                <a16:creationId xmlns:a16="http://schemas.microsoft.com/office/drawing/2014/main" id="{F8A75BDC-8730-4D0C-896C-66EDB39CB70D}"/>
              </a:ext>
            </a:extLst>
          </p:cNvPr>
          <p:cNvCxnSpPr>
            <a:cxnSpLocks/>
          </p:cNvCxnSpPr>
          <p:nvPr/>
        </p:nvCxnSpPr>
        <p:spPr>
          <a:xfrm>
            <a:off x="5136064" y="4227487"/>
            <a:ext cx="0" cy="49541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9" name="CuadroTexto 88">
                <a:extLst>
                  <a:ext uri="{FF2B5EF4-FFF2-40B4-BE49-F238E27FC236}">
                    <a16:creationId xmlns:a16="http://schemas.microsoft.com/office/drawing/2014/main" id="{E23BEF7D-F10F-423F-AC17-F30317827A0A}"/>
                  </a:ext>
                </a:extLst>
              </p:cNvPr>
              <p:cNvSpPr txBox="1"/>
              <p:nvPr/>
            </p:nvSpPr>
            <p:spPr>
              <a:xfrm>
                <a:off x="6674206" y="4830837"/>
                <a:ext cx="2386102" cy="880049"/>
              </a:xfrm>
              <a:prstGeom prst="rect">
                <a:avLst/>
              </a:prstGeom>
              <a:noFill/>
            </p:spPr>
            <p:txBody>
              <a:bodyPr wrap="none" lIns="0" tIns="0" rIns="0" bIns="0" rtlCol="0">
                <a:spAutoFit/>
              </a:bodyPr>
              <a:lstStyle/>
              <a:p>
                <a14:m>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𝑈</m:t>
                        </m:r>
                      </m:e>
                      <m:sub>
                        <m:r>
                          <a:rPr lang="es-ES" sz="1350" i="1">
                            <a:latin typeface="Cambria Math" panose="02040503050406030204" pitchFamily="18" charset="0"/>
                          </a:rPr>
                          <m:t>𝑅𝑆</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𝑈</m:t>
                        </m:r>
                      </m:e>
                      <m:sub>
                        <m:r>
                          <a:rPr lang="es-ES" sz="1350" i="1">
                            <a:latin typeface="Cambria Math" panose="02040503050406030204" pitchFamily="18" charset="0"/>
                          </a:rPr>
                          <m:t>𝑅𝑁</m:t>
                        </m:r>
                      </m:sub>
                    </m:sSub>
                  </m:oMath>
                </a14:m>
                <a:r>
                  <a:rPr lang="es-ES" sz="1350" dirty="0"/>
                  <a:t> </a:t>
                </a:r>
                <a14:m>
                  <m:oMath xmlns:m="http://schemas.openxmlformats.org/officeDocument/2006/math">
                    <m:sSub>
                      <m:sSubPr>
                        <m:ctrlPr>
                          <a:rPr lang="es-ES" sz="1350" i="1">
                            <a:latin typeface="Cambria Math" panose="02040503050406030204" pitchFamily="18" charset="0"/>
                          </a:rPr>
                        </m:ctrlPr>
                      </m:sSubPr>
                      <m:e>
                        <m:rad>
                          <m:radPr>
                            <m:degHide m:val="on"/>
                            <m:ctrlPr>
                              <a:rPr lang="es-ES" sz="1350" i="1">
                                <a:latin typeface="Cambria Math" panose="02040503050406030204" pitchFamily="18" charset="0"/>
                              </a:rPr>
                            </m:ctrlPr>
                          </m:radPr>
                          <m:deg/>
                          <m:e>
                            <m:r>
                              <a:rPr lang="es-ES" sz="1350" i="1">
                                <a:latin typeface="Cambria Math" panose="02040503050406030204" pitchFamily="18" charset="0"/>
                              </a:rPr>
                              <m:t>3</m:t>
                            </m:r>
                          </m:e>
                        </m:rad>
                      </m:e>
                      <m:sub>
                        <m:r>
                          <a:rPr lang="es-ES" sz="1350" i="1">
                            <a:latin typeface="Cambria Math" panose="02040503050406030204" pitchFamily="18" charset="0"/>
                          </a:rPr>
                          <m:t>|</m:t>
                        </m:r>
                        <m:r>
                          <a:rPr lang="es-ES" sz="1350" i="1">
                            <a:latin typeface="Cambria Math" panose="02040503050406030204" pitchFamily="18" charset="0"/>
                          </a:rPr>
                          <m:t>30</m:t>
                        </m:r>
                        <m:r>
                          <a:rPr lang="es-ES" sz="1350" i="1">
                            <a:latin typeface="Cambria Math" panose="02040503050406030204" pitchFamily="18" charset="0"/>
                          </a:rPr>
                          <m:t>º</m:t>
                        </m:r>
                      </m:sub>
                    </m:sSub>
                    <m:r>
                      <a:rPr lang="es-ES" sz="1350" i="1">
                        <a:latin typeface="Cambria Math" panose="02040503050406030204" pitchFamily="18" charset="0"/>
                      </a:rPr>
                      <m:t>=</m:t>
                    </m:r>
                    <m:r>
                      <a:rPr lang="es-ES" sz="1350" i="1">
                        <a:latin typeface="Cambria Math" panose="02040503050406030204" pitchFamily="18" charset="0"/>
                      </a:rPr>
                      <m:t>415</m:t>
                    </m:r>
                    <m:r>
                      <a:rPr lang="es-ES" sz="1350" i="1">
                        <a:latin typeface="Cambria Math" panose="02040503050406030204" pitchFamily="18" charset="0"/>
                      </a:rPr>
                      <m:t>|</m:t>
                    </m:r>
                    <m:r>
                      <a:rPr lang="es-ES" sz="1350" i="1">
                        <a:latin typeface="Cambria Math" panose="02040503050406030204" pitchFamily="18" charset="0"/>
                      </a:rPr>
                      <m:t>31</m:t>
                    </m:r>
                    <m:r>
                      <a:rPr lang="es-ES" sz="1350" i="1">
                        <a:latin typeface="Cambria Math" panose="02040503050406030204" pitchFamily="18" charset="0"/>
                      </a:rPr>
                      <m:t>.</m:t>
                    </m:r>
                    <m:r>
                      <a:rPr lang="es-ES" sz="1350" i="1">
                        <a:latin typeface="Cambria Math" panose="02040503050406030204" pitchFamily="18" charset="0"/>
                      </a:rPr>
                      <m:t>7</m:t>
                    </m:r>
                    <m:r>
                      <a:rPr lang="es-ES" sz="1350" i="1">
                        <a:latin typeface="Cambria Math" panose="02040503050406030204" pitchFamily="18" charset="0"/>
                      </a:rPr>
                      <m:t>º</m:t>
                    </m:r>
                    <m:r>
                      <a:rPr lang="el-GR" sz="1350" i="1">
                        <a:latin typeface="Cambria Math" panose="02040503050406030204" pitchFamily="18" charset="0"/>
                      </a:rPr>
                      <m:t>Ω</m:t>
                    </m:r>
                  </m:oMath>
                </a14:m>
                <a:endParaRPr lang="es-ES" sz="1350" dirty="0"/>
              </a:p>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𝑈</m:t>
                          </m:r>
                        </m:e>
                        <m:sub>
                          <m:r>
                            <a:rPr lang="es-ES" sz="1350" i="1">
                              <a:latin typeface="Cambria Math" panose="02040503050406030204" pitchFamily="18" charset="0"/>
                            </a:rPr>
                            <m:t>𝑆𝑇</m:t>
                          </m:r>
                        </m:sub>
                      </m:sSub>
                      <m:r>
                        <a:rPr lang="es-ES" sz="1350" i="1">
                          <a:latin typeface="Cambria Math" panose="02040503050406030204" pitchFamily="18" charset="0"/>
                        </a:rPr>
                        <m:t>=</m:t>
                      </m:r>
                      <m:r>
                        <a:rPr lang="es-ES" sz="1350" i="1">
                          <a:latin typeface="Cambria Math" panose="02040503050406030204" pitchFamily="18" charset="0"/>
                        </a:rPr>
                        <m:t>415</m:t>
                      </m:r>
                      <m:r>
                        <a:rPr lang="es-ES" sz="1350" i="1">
                          <a:latin typeface="Cambria Math" panose="02040503050406030204" pitchFamily="18" charset="0"/>
                        </a:rPr>
                        <m:t>|−</m:t>
                      </m:r>
                      <m:r>
                        <a:rPr lang="es-ES" sz="1350" i="1">
                          <a:latin typeface="Cambria Math" panose="02040503050406030204" pitchFamily="18" charset="0"/>
                        </a:rPr>
                        <m:t>88</m:t>
                      </m:r>
                      <m:r>
                        <a:rPr lang="es-ES" sz="1350" i="1">
                          <a:latin typeface="Cambria Math" panose="02040503050406030204" pitchFamily="18" charset="0"/>
                        </a:rPr>
                        <m:t>º</m:t>
                      </m:r>
                      <m:r>
                        <a:rPr lang="el-GR" sz="1350" i="1">
                          <a:latin typeface="Cambria Math" panose="02040503050406030204" pitchFamily="18" charset="0"/>
                        </a:rPr>
                        <m:t>Ω</m:t>
                      </m:r>
                    </m:oMath>
                  </m:oMathPara>
                </a14:m>
                <a:endParaRPr lang="es-ES" sz="1350" dirty="0"/>
              </a:p>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𝑈</m:t>
                          </m:r>
                        </m:e>
                        <m:sub>
                          <m:r>
                            <a:rPr lang="es-ES" sz="1350" i="1">
                              <a:latin typeface="Cambria Math" panose="02040503050406030204" pitchFamily="18" charset="0"/>
                            </a:rPr>
                            <m:t>𝑇𝑁</m:t>
                          </m:r>
                        </m:sub>
                      </m:sSub>
                      <m:r>
                        <a:rPr lang="es-ES" sz="1350" i="1">
                          <a:latin typeface="Cambria Math" panose="02040503050406030204" pitchFamily="18" charset="0"/>
                        </a:rPr>
                        <m:t>=</m:t>
                      </m:r>
                      <m:r>
                        <a:rPr lang="es-ES" sz="1350" i="1">
                          <a:latin typeface="Cambria Math" panose="02040503050406030204" pitchFamily="18" charset="0"/>
                        </a:rPr>
                        <m:t>415</m:t>
                      </m:r>
                      <m:r>
                        <a:rPr lang="es-ES" sz="1350" i="1">
                          <a:latin typeface="Cambria Math" panose="02040503050406030204" pitchFamily="18" charset="0"/>
                        </a:rPr>
                        <m:t>|</m:t>
                      </m:r>
                      <m:r>
                        <a:rPr lang="es-ES" sz="1350" i="1">
                          <a:latin typeface="Cambria Math" panose="02040503050406030204" pitchFamily="18" charset="0"/>
                        </a:rPr>
                        <m:t>151</m:t>
                      </m:r>
                      <m:r>
                        <a:rPr lang="es-ES" sz="1350" i="1">
                          <a:latin typeface="Cambria Math" panose="02040503050406030204" pitchFamily="18" charset="0"/>
                        </a:rPr>
                        <m:t>.</m:t>
                      </m:r>
                      <m:r>
                        <a:rPr lang="es-ES" sz="1350" i="1">
                          <a:latin typeface="Cambria Math" panose="02040503050406030204" pitchFamily="18" charset="0"/>
                        </a:rPr>
                        <m:t>7</m:t>
                      </m:r>
                      <m:r>
                        <a:rPr lang="es-ES" sz="1350" i="1">
                          <a:latin typeface="Cambria Math" panose="02040503050406030204" pitchFamily="18" charset="0"/>
                        </a:rPr>
                        <m:t>º</m:t>
                      </m:r>
                      <m:r>
                        <a:rPr lang="el-GR" sz="1350" i="1">
                          <a:latin typeface="Cambria Math" panose="02040503050406030204" pitchFamily="18" charset="0"/>
                        </a:rPr>
                        <m:t>Ω</m:t>
                      </m:r>
                    </m:oMath>
                  </m:oMathPara>
                </a14:m>
                <a:endParaRPr lang="es-ES" sz="1350" dirty="0"/>
              </a:p>
              <a:p>
                <a:endParaRPr lang="es-ES" sz="1350" dirty="0"/>
              </a:p>
            </p:txBody>
          </p:sp>
        </mc:Choice>
        <mc:Fallback xmlns="">
          <p:sp>
            <p:nvSpPr>
              <p:cNvPr id="89" name="CuadroTexto 88">
                <a:extLst>
                  <a:ext uri="{FF2B5EF4-FFF2-40B4-BE49-F238E27FC236}">
                    <a16:creationId xmlns:a16="http://schemas.microsoft.com/office/drawing/2014/main" id="{E23BEF7D-F10F-423F-AC17-F30317827A0A}"/>
                  </a:ext>
                </a:extLst>
              </p:cNvPr>
              <p:cNvSpPr txBox="1">
                <a:spLocks noRot="1" noChangeAspect="1" noMove="1" noResize="1" noEditPoints="1" noAdjustHandles="1" noChangeArrowheads="1" noChangeShapeType="1" noTextEdit="1"/>
              </p:cNvSpPr>
              <p:nvPr/>
            </p:nvSpPr>
            <p:spPr>
              <a:xfrm>
                <a:off x="6674206" y="4830837"/>
                <a:ext cx="2386102" cy="880049"/>
              </a:xfrm>
              <a:prstGeom prst="rect">
                <a:avLst/>
              </a:prstGeom>
              <a:blipFill>
                <a:blip r:embed="rId8"/>
                <a:stretch>
                  <a:fillRect l="-2558" r="-2046"/>
                </a:stretch>
              </a:blipFill>
            </p:spPr>
            <p:txBody>
              <a:bodyPr/>
              <a:lstStyle/>
              <a:p>
                <a:r>
                  <a:rPr lang="es-ES">
                    <a:noFill/>
                  </a:rPr>
                  <a:t> </a:t>
                </a:r>
              </a:p>
            </p:txBody>
          </p:sp>
        </mc:Fallback>
      </mc:AlternateContent>
      <p:cxnSp>
        <p:nvCxnSpPr>
          <p:cNvPr id="90" name="Conector recto de flecha 89">
            <a:extLst>
              <a:ext uri="{FF2B5EF4-FFF2-40B4-BE49-F238E27FC236}">
                <a16:creationId xmlns:a16="http://schemas.microsoft.com/office/drawing/2014/main" id="{1C973667-EF70-4DA7-A54F-C95D71FFC976}"/>
              </a:ext>
            </a:extLst>
          </p:cNvPr>
          <p:cNvCxnSpPr>
            <a:cxnSpLocks/>
          </p:cNvCxnSpPr>
          <p:nvPr/>
        </p:nvCxnSpPr>
        <p:spPr>
          <a:xfrm flipV="1">
            <a:off x="6222303" y="4755719"/>
            <a:ext cx="421774" cy="121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149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7"/>
                                        </p:tgtEl>
                                        <p:attrNameLst>
                                          <p:attrName>style.visibility</p:attrName>
                                        </p:attrNameLst>
                                      </p:cBhvr>
                                      <p:to>
                                        <p:strVal val="visible"/>
                                      </p:to>
                                    </p:set>
                                  </p:childTnLst>
                                </p:cTn>
                              </p:par>
                              <p:par>
                                <p:cTn id="19" presetID="2" presetClass="entr" presetSubtype="4" fill="hold" grpId="0" nodeType="withEffect">
                                  <p:stCondLst>
                                    <p:cond delay="0"/>
                                  </p:stCondLst>
                                  <p:childTnLst>
                                    <p:set>
                                      <p:cBhvr>
                                        <p:cTn id="20" dur="1" fill="hold">
                                          <p:stCondLst>
                                            <p:cond delay="0"/>
                                          </p:stCondLst>
                                        </p:cTn>
                                        <p:tgtEl>
                                          <p:spTgt spid="86"/>
                                        </p:tgtEl>
                                        <p:attrNameLst>
                                          <p:attrName>style.visibility</p:attrName>
                                        </p:attrNameLst>
                                      </p:cBhvr>
                                      <p:to>
                                        <p:strVal val="visible"/>
                                      </p:to>
                                    </p:set>
                                    <p:anim calcmode="lin" valueType="num">
                                      <p:cBhvr additive="base">
                                        <p:cTn id="21" dur="500" fill="hold"/>
                                        <p:tgtEl>
                                          <p:spTgt spid="86"/>
                                        </p:tgtEl>
                                        <p:attrNameLst>
                                          <p:attrName>ppt_x</p:attrName>
                                        </p:attrNameLst>
                                      </p:cBhvr>
                                      <p:tavLst>
                                        <p:tav tm="0">
                                          <p:val>
                                            <p:strVal val="#ppt_x"/>
                                          </p:val>
                                        </p:tav>
                                        <p:tav tm="100000">
                                          <p:val>
                                            <p:strVal val="#ppt_x"/>
                                          </p:val>
                                        </p:tav>
                                      </p:tavLst>
                                    </p:anim>
                                    <p:anim calcmode="lin" valueType="num">
                                      <p:cBhvr additive="base">
                                        <p:cTn id="22"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83" grpId="0"/>
      <p:bldP spid="84" grpId="0" animBg="1"/>
      <p:bldP spid="85" grpId="0"/>
      <p:bldP spid="86" grpId="0"/>
      <p:bldP spid="89"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1"/>
          </p:nvPr>
        </p:nvSpPr>
        <p:spPr bwMode="auto">
          <a:xfrm>
            <a:off x="8675688" y="0"/>
            <a:ext cx="5715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0"/>
              </a:spcBef>
              <a:spcAft>
                <a:spcPct val="0"/>
              </a:spcAft>
              <a:defRPr sz="1400" kern="1200">
                <a:solidFill>
                  <a:schemeClr val="bg1"/>
                </a:solidFill>
                <a:latin typeface="Helvetica" panose="020B0604020202020204" pitchFamily="34" charset="0"/>
                <a:ea typeface="ＭＳ Ｐゴシック" charset="-128"/>
                <a:cs typeface="Helvetica" panose="020B0604020202020204" pitchFamily="34" charset="0"/>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9pPr>
          </a:lstStyle>
          <a:p>
            <a:pPr>
              <a:defRPr/>
            </a:pPr>
            <a:fld id="{4D1DF14E-AE4B-4A5C-ABEF-54EE4CB1D499}" type="slidenum">
              <a:rPr lang="es-ES_tradnl" altLang="es-ES" smtClean="0"/>
              <a:pPr>
                <a:defRPr/>
              </a:pPr>
              <a:t>69</a:t>
            </a:fld>
            <a:endParaRPr lang="es-ES_tradnl" altLang="es-ES"/>
          </a:p>
        </p:txBody>
      </p:sp>
      <p:sp>
        <p:nvSpPr>
          <p:cNvPr id="3" name="Rectángulo 2"/>
          <p:cNvSpPr/>
          <p:nvPr/>
        </p:nvSpPr>
        <p:spPr>
          <a:xfrm>
            <a:off x="0" y="764704"/>
            <a:ext cx="9036496" cy="923330"/>
          </a:xfrm>
          <a:prstGeom prst="rect">
            <a:avLst/>
          </a:prstGeom>
        </p:spPr>
        <p:txBody>
          <a:bodyPr wrap="square">
            <a:spAutoFit/>
          </a:bodyPr>
          <a:lstStyle/>
          <a:p>
            <a:pPr algn="just"/>
            <a:r>
              <a:rPr lang="es-ES" sz="1800" b="1" dirty="0">
                <a:latin typeface="Arial" panose="020B0604020202020204" pitchFamily="34" charset="0"/>
              </a:rPr>
              <a:t>Problema 5. </a:t>
            </a:r>
            <a:r>
              <a:rPr lang="es-ES" sz="1800" dirty="0">
                <a:latin typeface="Arial" panose="020B0604020202020204" pitchFamily="34" charset="0"/>
              </a:rPr>
              <a:t>Un sistema trifásico equilibrado conectado en Y-∆ tiene una impedancia en la carga Z=6+8j </a:t>
            </a:r>
            <a:r>
              <a:rPr lang="el-GR" sz="1800" dirty="0">
                <a:latin typeface="Cambria Math" panose="02040503050406030204" pitchFamily="18" charset="0"/>
                <a:ea typeface="Cambria Math" panose="02040503050406030204" pitchFamily="18" charset="0"/>
              </a:rPr>
              <a:t>Ω</a:t>
            </a:r>
            <a:r>
              <a:rPr lang="es-ES" sz="1800" dirty="0">
                <a:latin typeface="Arial" panose="020B0604020202020204" pitchFamily="34" charset="0"/>
              </a:rPr>
              <a:t> y el módulo de la tensión de línea UL=380V. Calcula las corrientes de línea y las corrientes de fase en la carga.</a:t>
            </a:r>
            <a:endParaRPr lang="es-ES" sz="1800" dirty="0"/>
          </a:p>
        </p:txBody>
      </p:sp>
      <p:sp>
        <p:nvSpPr>
          <p:cNvPr id="28" name="CuadroTexto 27"/>
          <p:cNvSpPr txBox="1"/>
          <p:nvPr/>
        </p:nvSpPr>
        <p:spPr>
          <a:xfrm>
            <a:off x="810721" y="1719408"/>
            <a:ext cx="320922" cy="338554"/>
          </a:xfrm>
          <a:prstGeom prst="rect">
            <a:avLst/>
          </a:prstGeom>
          <a:noFill/>
        </p:spPr>
        <p:txBody>
          <a:bodyPr wrap="none" rtlCol="0">
            <a:spAutoFit/>
          </a:bodyPr>
          <a:lstStyle/>
          <a:p>
            <a:r>
              <a:rPr lang="es-ES" sz="1600" dirty="0"/>
              <a:t>R</a:t>
            </a:r>
          </a:p>
        </p:txBody>
      </p:sp>
      <p:grpSp>
        <p:nvGrpSpPr>
          <p:cNvPr id="50" name="Grupo 49"/>
          <p:cNvGrpSpPr/>
          <p:nvPr/>
        </p:nvGrpSpPr>
        <p:grpSpPr>
          <a:xfrm>
            <a:off x="1970867" y="1744145"/>
            <a:ext cx="603370" cy="1739209"/>
            <a:chOff x="3485693" y="3614139"/>
            <a:chExt cx="603370" cy="2123273"/>
          </a:xfrm>
        </p:grpSpPr>
        <p:grpSp>
          <p:nvGrpSpPr>
            <p:cNvPr id="51" name="Grupo 50"/>
            <p:cNvGrpSpPr/>
            <p:nvPr/>
          </p:nvGrpSpPr>
          <p:grpSpPr>
            <a:xfrm>
              <a:off x="3550842" y="3614139"/>
              <a:ext cx="473073" cy="2123273"/>
              <a:chOff x="3550842" y="3614139"/>
              <a:chExt cx="473073" cy="2123273"/>
            </a:xfrm>
          </p:grpSpPr>
          <p:sp>
            <p:nvSpPr>
              <p:cNvPr id="53" name="Arco 52"/>
              <p:cNvSpPr/>
              <p:nvPr/>
            </p:nvSpPr>
            <p:spPr bwMode="auto">
              <a:xfrm>
                <a:off x="3550842" y="3800429"/>
                <a:ext cx="473073" cy="1810330"/>
              </a:xfrm>
              <a:prstGeom prst="arc">
                <a:avLst>
                  <a:gd name="adj1" fmla="val 16389490"/>
                  <a:gd name="adj2" fmla="val 4995944"/>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a:ln>
                    <a:noFill/>
                  </a:ln>
                  <a:solidFill>
                    <a:schemeClr val="tx1"/>
                  </a:solidFill>
                  <a:effectLst/>
                  <a:latin typeface="Times" charset="0"/>
                </a:endParaRPr>
              </a:p>
            </p:txBody>
          </p:sp>
          <p:sp>
            <p:nvSpPr>
              <p:cNvPr id="54" name="CuadroTexto 53"/>
              <p:cNvSpPr txBox="1"/>
              <p:nvPr/>
            </p:nvSpPr>
            <p:spPr>
              <a:xfrm>
                <a:off x="3558053" y="3614139"/>
                <a:ext cx="328936" cy="400110"/>
              </a:xfrm>
              <a:prstGeom prst="rect">
                <a:avLst/>
              </a:prstGeom>
              <a:noFill/>
            </p:spPr>
            <p:txBody>
              <a:bodyPr wrap="none" rtlCol="0">
                <a:spAutoFit/>
              </a:bodyPr>
              <a:lstStyle/>
              <a:p>
                <a:r>
                  <a:rPr lang="es-ES" sz="2000" dirty="0"/>
                  <a:t>+</a:t>
                </a:r>
              </a:p>
            </p:txBody>
          </p:sp>
          <p:sp>
            <p:nvSpPr>
              <p:cNvPr id="55" name="CuadroTexto 54"/>
              <p:cNvSpPr txBox="1"/>
              <p:nvPr/>
            </p:nvSpPr>
            <p:spPr>
              <a:xfrm>
                <a:off x="3603067" y="5275747"/>
                <a:ext cx="287258" cy="461665"/>
              </a:xfrm>
              <a:prstGeom prst="rect">
                <a:avLst/>
              </a:prstGeom>
              <a:noFill/>
            </p:spPr>
            <p:txBody>
              <a:bodyPr wrap="none" rtlCol="0">
                <a:spAutoFit/>
              </a:bodyPr>
              <a:lstStyle/>
              <a:p>
                <a:r>
                  <a:rPr lang="es-ES" dirty="0"/>
                  <a:t>-</a:t>
                </a:r>
              </a:p>
            </p:txBody>
          </p:sp>
        </p:grpSp>
        <mc:AlternateContent xmlns:mc="http://schemas.openxmlformats.org/markup-compatibility/2006" xmlns:a14="http://schemas.microsoft.com/office/drawing/2010/main">
          <mc:Choice Requires="a14">
            <p:sp>
              <p:nvSpPr>
                <p:cNvPr id="52" name="CuadroTexto 51"/>
                <p:cNvSpPr txBox="1"/>
                <p:nvPr/>
              </p:nvSpPr>
              <p:spPr>
                <a:xfrm>
                  <a:off x="3485693" y="4034609"/>
                  <a:ext cx="6033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800" b="0" i="1" dirty="0" smtClean="0">
                                <a:latin typeface="Cambria Math" panose="02040503050406030204" pitchFamily="18" charset="0"/>
                              </a:rPr>
                            </m:ctrlPr>
                          </m:sSubPr>
                          <m:e>
                            <m:r>
                              <a:rPr lang="es-ES" sz="1800" b="0" i="1" dirty="0" smtClean="0">
                                <a:latin typeface="Cambria Math" panose="02040503050406030204" pitchFamily="18" charset="0"/>
                              </a:rPr>
                              <m:t>𝑈</m:t>
                            </m:r>
                          </m:e>
                          <m:sub>
                            <m:r>
                              <a:rPr lang="es-ES" sz="1800" b="0" i="1" dirty="0" smtClean="0">
                                <a:latin typeface="Cambria Math" panose="02040503050406030204" pitchFamily="18" charset="0"/>
                              </a:rPr>
                              <m:t>𝑅𝑆</m:t>
                            </m:r>
                          </m:sub>
                        </m:sSub>
                      </m:oMath>
                    </m:oMathPara>
                  </a14:m>
                  <a:endParaRPr lang="es-ES" sz="1800" dirty="0"/>
                </a:p>
              </p:txBody>
            </p:sp>
          </mc:Choice>
          <mc:Fallback xmlns="">
            <p:sp>
              <p:nvSpPr>
                <p:cNvPr id="74" name="CuadroTexto 73"/>
                <p:cNvSpPr txBox="1">
                  <a:spLocks noRot="1" noChangeAspect="1" noMove="1" noResize="1" noEditPoints="1" noAdjustHandles="1" noChangeArrowheads="1" noChangeShapeType="1" noTextEdit="1"/>
                </p:cNvSpPr>
                <p:nvPr/>
              </p:nvSpPr>
              <p:spPr>
                <a:xfrm>
                  <a:off x="3485693" y="4034609"/>
                  <a:ext cx="603370" cy="369332"/>
                </a:xfrm>
                <a:prstGeom prst="rect">
                  <a:avLst/>
                </a:prstGeom>
                <a:blipFill>
                  <a:blip r:embed="rId10"/>
                  <a:stretch>
                    <a:fillRect/>
                  </a:stretch>
                </a:blipFill>
              </p:spPr>
              <p:txBody>
                <a:bodyPr/>
                <a:lstStyle/>
                <a:p>
                  <a:r>
                    <a:rPr lang="es-ES">
                      <a:noFill/>
                    </a:rPr>
                    <a:t> </a:t>
                  </a:r>
                </a:p>
              </p:txBody>
            </p:sp>
          </mc:Fallback>
        </mc:AlternateContent>
      </p:grpSp>
      <mc:AlternateContent xmlns:mc="http://schemas.openxmlformats.org/markup-compatibility/2006" xmlns:a14="http://schemas.microsoft.com/office/drawing/2010/main">
        <mc:Choice Requires="a14">
          <p:sp>
            <p:nvSpPr>
              <p:cNvPr id="75" name="Rectángulo 74"/>
              <p:cNvSpPr/>
              <p:nvPr/>
            </p:nvSpPr>
            <p:spPr>
              <a:xfrm>
                <a:off x="5275853" y="1667681"/>
                <a:ext cx="3868751" cy="460832"/>
              </a:xfrm>
              <a:prstGeom prst="rect">
                <a:avLst/>
              </a:prstGeom>
            </p:spPr>
            <p:txBody>
              <a:bodyPr wrap="none">
                <a:spAutoFit/>
              </a:bodyPr>
              <a:lstStyle/>
              <a:p>
                <a:r>
                  <a:rPr lang="es-ES" sz="1600" dirty="0">
                    <a:latin typeface="Arial" panose="020B0604020202020204" pitchFamily="34" charset="0"/>
                  </a:rPr>
                  <a:t>Z=6+8j=</a:t>
                </a:r>
                <a14:m>
                  <m:oMath xmlns:m="http://schemas.openxmlformats.org/officeDocument/2006/math">
                    <m:rad>
                      <m:radPr>
                        <m:degHide m:val="on"/>
                        <m:ctrlPr>
                          <a:rPr lang="es-ES" sz="1600" i="1" smtClean="0">
                            <a:latin typeface="Cambria Math" panose="02040503050406030204" pitchFamily="18" charset="0"/>
                          </a:rPr>
                        </m:ctrlPr>
                      </m:radPr>
                      <m:deg/>
                      <m:e>
                        <m:r>
                          <a:rPr lang="es-ES" sz="1600" b="0" i="1" smtClean="0">
                            <a:latin typeface="Cambria Math" panose="02040503050406030204" pitchFamily="18" charset="0"/>
                          </a:rPr>
                          <m:t>64</m:t>
                        </m:r>
                        <m:r>
                          <a:rPr lang="es-ES" sz="1600" b="0" i="1" smtClean="0">
                            <a:latin typeface="Cambria Math" panose="02040503050406030204" pitchFamily="18" charset="0"/>
                          </a:rPr>
                          <m:t>+</m:t>
                        </m:r>
                        <m:r>
                          <a:rPr lang="es-ES" sz="1600" b="0" i="1" smtClean="0">
                            <a:latin typeface="Cambria Math" panose="02040503050406030204" pitchFamily="18" charset="0"/>
                          </a:rPr>
                          <m:t>36</m:t>
                        </m:r>
                      </m:e>
                    </m:rad>
                    <m:r>
                      <a:rPr lang="es-ES" sz="1600" i="1" smtClean="0">
                        <a:latin typeface="Cambria Math" panose="02040503050406030204" pitchFamily="18" charset="0"/>
                        <a:ea typeface="Cambria Math" panose="02040503050406030204" pitchFamily="18" charset="0"/>
                      </a:rPr>
                      <m:t>∠</m:t>
                    </m:r>
                    <m:func>
                      <m:funcPr>
                        <m:ctrlPr>
                          <a:rPr lang="es-ES" sz="1600" b="0" i="1" smtClean="0">
                            <a:latin typeface="Cambria Math" panose="02040503050406030204" pitchFamily="18" charset="0"/>
                            <a:ea typeface="Cambria Math" panose="02040503050406030204" pitchFamily="18" charset="0"/>
                          </a:rPr>
                        </m:ctrlPr>
                      </m:funcPr>
                      <m:fName>
                        <m:r>
                          <m:rPr>
                            <m:sty m:val="p"/>
                          </m:rPr>
                          <a:rPr lang="es-ES" sz="1600" b="0" i="0" smtClean="0">
                            <a:latin typeface="Cambria Math" panose="02040503050406030204" pitchFamily="18" charset="0"/>
                            <a:ea typeface="Cambria Math" panose="02040503050406030204" pitchFamily="18" charset="0"/>
                          </a:rPr>
                          <m:t>atan</m:t>
                        </m:r>
                      </m:fName>
                      <m:e>
                        <m:d>
                          <m:dPr>
                            <m:ctrlPr>
                              <a:rPr lang="es-ES" sz="1600" b="0" i="1" smtClean="0">
                                <a:latin typeface="Cambria Math" panose="02040503050406030204" pitchFamily="18" charset="0"/>
                                <a:ea typeface="Cambria Math" panose="02040503050406030204" pitchFamily="18" charset="0"/>
                              </a:rPr>
                            </m:ctrlPr>
                          </m:dPr>
                          <m:e>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6</m:t>
                                </m:r>
                              </m:num>
                              <m:den>
                                <m:r>
                                  <a:rPr lang="es-ES" sz="1600" b="0" i="1" smtClean="0">
                                    <a:latin typeface="Cambria Math" panose="02040503050406030204" pitchFamily="18" charset="0"/>
                                    <a:ea typeface="Cambria Math" panose="02040503050406030204" pitchFamily="18" charset="0"/>
                                  </a:rPr>
                                  <m:t>8</m:t>
                                </m:r>
                              </m:den>
                            </m:f>
                          </m:e>
                        </m:d>
                      </m:e>
                    </m:func>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10</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53</m:t>
                    </m:r>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13</m:t>
                    </m:r>
                    <m:r>
                      <a:rPr lang="es-ES" sz="1600" b="0" i="1" smtClean="0">
                        <a:latin typeface="Cambria Math" panose="02040503050406030204" pitchFamily="18" charset="0"/>
                        <a:ea typeface="Cambria Math" panose="02040503050406030204" pitchFamily="18" charset="0"/>
                      </a:rPr>
                      <m:t>º</m:t>
                    </m:r>
                  </m:oMath>
                </a14:m>
                <a:endParaRPr lang="es-ES" sz="1600" dirty="0"/>
              </a:p>
            </p:txBody>
          </p:sp>
        </mc:Choice>
        <mc:Fallback xmlns="">
          <p:sp>
            <p:nvSpPr>
              <p:cNvPr id="75" name="Rectángulo 74"/>
              <p:cNvSpPr>
                <a:spLocks noRot="1" noChangeAspect="1" noMove="1" noResize="1" noEditPoints="1" noAdjustHandles="1" noChangeArrowheads="1" noChangeShapeType="1" noTextEdit="1"/>
              </p:cNvSpPr>
              <p:nvPr/>
            </p:nvSpPr>
            <p:spPr>
              <a:xfrm>
                <a:off x="5275853" y="1667681"/>
                <a:ext cx="3868751" cy="460832"/>
              </a:xfrm>
              <a:prstGeom prst="rect">
                <a:avLst/>
              </a:prstGeom>
              <a:blipFill>
                <a:blip r:embed="rId18"/>
                <a:stretch>
                  <a:fillRect l="-787" b="-4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6" name="Rectángulo 75"/>
              <p:cNvSpPr/>
              <p:nvPr/>
            </p:nvSpPr>
            <p:spPr>
              <a:xfrm>
                <a:off x="5491698" y="2206968"/>
                <a:ext cx="3165547" cy="607987"/>
              </a:xfrm>
              <a:prstGeom prst="rect">
                <a:avLst/>
              </a:prstGeom>
            </p:spPr>
            <p:txBody>
              <a:bodyPr wrap="none">
                <a:spAutoFit/>
              </a:bodyPr>
              <a:lstStyle/>
              <a:p>
                <a:r>
                  <a:rPr lang="es-ES" sz="1600" dirty="0">
                    <a:latin typeface="Arial" panose="020B0604020202020204" pitchFamily="34" charset="0"/>
                  </a:rPr>
                  <a:t>U</a:t>
                </a:r>
                <a:r>
                  <a:rPr lang="es-ES" sz="1000" dirty="0">
                    <a:latin typeface="Arial" panose="020B0604020202020204" pitchFamily="34" charset="0"/>
                  </a:rPr>
                  <a:t>L</a:t>
                </a:r>
                <a:r>
                  <a:rPr lang="es-ES" sz="1600" dirty="0">
                    <a:latin typeface="Arial" panose="020B0604020202020204" pitchFamily="34" charset="0"/>
                  </a:rPr>
                  <a:t>=380V=</a:t>
                </a:r>
                <a14:m>
                  <m:oMath xmlns:m="http://schemas.openxmlformats.org/officeDocument/2006/math">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𝑈</m:t>
                        </m:r>
                      </m:e>
                      <m:sub>
                        <m:r>
                          <a:rPr lang="es-ES" sz="1600" b="0" i="1" smtClean="0">
                            <a:latin typeface="Cambria Math" panose="02040503050406030204" pitchFamily="18" charset="0"/>
                          </a:rPr>
                          <m:t>𝑅𝑁</m:t>
                        </m:r>
                      </m:sub>
                    </m:sSub>
                    <m:r>
                      <a:rPr lang="es-ES" sz="1600" b="0" i="1" smtClean="0">
                        <a:latin typeface="Cambria Math" panose="02040503050406030204" pitchFamily="18" charset="0"/>
                      </a:rPr>
                      <m:t>=</m:t>
                    </m:r>
                    <m:r>
                      <a:rPr lang="es-ES" sz="1600" b="0" i="1" smtClean="0">
                        <a:latin typeface="Cambria Math" panose="02040503050406030204" pitchFamily="18" charset="0"/>
                      </a:rPr>
                      <m:t>380</m:t>
                    </m:r>
                    <m:r>
                      <a:rPr lang="es-ES" sz="1600" b="0" i="1" smtClean="0">
                        <a:latin typeface="Cambria Math" panose="02040503050406030204" pitchFamily="18" charset="0"/>
                      </a:rPr>
                      <m:t>/</m:t>
                    </m:r>
                    <m:rad>
                      <m:radPr>
                        <m:degHide m:val="on"/>
                        <m:ctrlPr>
                          <a:rPr lang="es-ES" sz="1600" b="0" i="1" smtClean="0">
                            <a:latin typeface="Cambria Math" panose="02040503050406030204" pitchFamily="18" charset="0"/>
                          </a:rPr>
                        </m:ctrlPr>
                      </m:radPr>
                      <m:deg/>
                      <m:e>
                        <m:r>
                          <a:rPr lang="es-ES" sz="1600" b="0" i="1" smtClean="0">
                            <a:latin typeface="Cambria Math" panose="02040503050406030204" pitchFamily="18" charset="0"/>
                          </a:rPr>
                          <m:t>3</m:t>
                        </m:r>
                      </m:e>
                    </m:rad>
                    <m:r>
                      <a:rPr lang="es-ES" sz="1600" i="1">
                        <a:latin typeface="Cambria Math" panose="02040503050406030204" pitchFamily="18" charset="0"/>
                        <a:ea typeface="Cambria Math" panose="02040503050406030204" pitchFamily="18" charset="0"/>
                      </a:rPr>
                      <m:t>∠</m:t>
                    </m:r>
                    <m:r>
                      <a:rPr lang="es-ES" sz="1600" i="1">
                        <a:latin typeface="Cambria Math" panose="02040503050406030204" pitchFamily="18" charset="0"/>
                        <a:ea typeface="Cambria Math" panose="02040503050406030204" pitchFamily="18" charset="0"/>
                      </a:rPr>
                      <m:t>0</m:t>
                    </m:r>
                    <m:r>
                      <a:rPr lang="es-ES" sz="1600" i="1">
                        <a:latin typeface="Cambria Math" panose="02040503050406030204" pitchFamily="18" charset="0"/>
                        <a:ea typeface="Cambria Math" panose="02040503050406030204" pitchFamily="18" charset="0"/>
                      </a:rPr>
                      <m:t>° </m:t>
                    </m:r>
                    <m:r>
                      <a:rPr lang="es-ES" sz="1600" i="1">
                        <a:latin typeface="Cambria Math" panose="02040503050406030204" pitchFamily="18" charset="0"/>
                        <a:ea typeface="Cambria Math" panose="02040503050406030204" pitchFamily="18" charset="0"/>
                      </a:rPr>
                      <m:t>𝑉</m:t>
                    </m:r>
                  </m:oMath>
                </a14:m>
                <a:endParaRPr lang="es-ES" sz="1600" dirty="0"/>
              </a:p>
              <a:p>
                <a:pPr/>
                <a14:m>
                  <m:oMathPara xmlns:m="http://schemas.openxmlformats.org/officeDocument/2006/math">
                    <m:oMathParaPr>
                      <m:jc m:val="centerGroup"/>
                    </m:oMathParaPr>
                    <m:oMath xmlns:m="http://schemas.openxmlformats.org/officeDocument/2006/math">
                      <m:sSub>
                        <m:sSubPr>
                          <m:ctrlPr>
                            <a:rPr lang="es-ES" sz="1600" i="1">
                              <a:latin typeface="Cambria Math" panose="02040503050406030204" pitchFamily="18" charset="0"/>
                            </a:rPr>
                          </m:ctrlPr>
                        </m:sSubPr>
                        <m:e>
                          <m:r>
                            <a:rPr lang="es-ES" sz="1600" i="1">
                              <a:latin typeface="Cambria Math" panose="02040503050406030204" pitchFamily="18" charset="0"/>
                            </a:rPr>
                            <m:t>𝑈</m:t>
                          </m:r>
                        </m:e>
                        <m:sub>
                          <m:r>
                            <a:rPr lang="es-ES" sz="1600" i="1">
                              <a:latin typeface="Cambria Math" panose="02040503050406030204" pitchFamily="18" charset="0"/>
                            </a:rPr>
                            <m:t>𝑅</m:t>
                          </m:r>
                          <m:r>
                            <a:rPr lang="es-ES" sz="1600" b="0" i="1" smtClean="0">
                              <a:latin typeface="Cambria Math" panose="02040503050406030204" pitchFamily="18" charset="0"/>
                            </a:rPr>
                            <m:t>𝑆</m:t>
                          </m:r>
                        </m:sub>
                      </m:sSub>
                      <m:r>
                        <a:rPr lang="es-ES" sz="1600" i="1">
                          <a:latin typeface="Cambria Math" panose="02040503050406030204" pitchFamily="18" charset="0"/>
                        </a:rPr>
                        <m:t>=</m:t>
                      </m:r>
                      <m:r>
                        <a:rPr lang="es-ES" sz="1600" i="1">
                          <a:latin typeface="Cambria Math" panose="02040503050406030204" pitchFamily="18" charset="0"/>
                        </a:rPr>
                        <m:t>380</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3</m:t>
                      </m:r>
                      <m:r>
                        <a:rPr lang="es-ES" sz="1600" i="1">
                          <a:latin typeface="Cambria Math" panose="02040503050406030204" pitchFamily="18" charset="0"/>
                          <a:ea typeface="Cambria Math" panose="02040503050406030204" pitchFamily="18" charset="0"/>
                        </a:rPr>
                        <m:t>0</m:t>
                      </m:r>
                      <m:r>
                        <a:rPr lang="es-ES" sz="1600" i="1">
                          <a:latin typeface="Cambria Math" panose="02040503050406030204" pitchFamily="18" charset="0"/>
                          <a:ea typeface="Cambria Math" panose="02040503050406030204" pitchFamily="18" charset="0"/>
                        </a:rPr>
                        <m:t>° </m:t>
                      </m:r>
                    </m:oMath>
                  </m:oMathPara>
                </a14:m>
                <a:endParaRPr lang="es-ES" sz="1600" dirty="0"/>
              </a:p>
            </p:txBody>
          </p:sp>
        </mc:Choice>
        <mc:Fallback xmlns="">
          <p:sp>
            <p:nvSpPr>
              <p:cNvPr id="76" name="Rectángulo 75"/>
              <p:cNvSpPr>
                <a:spLocks noRot="1" noChangeAspect="1" noMove="1" noResize="1" noEditPoints="1" noAdjustHandles="1" noChangeArrowheads="1" noChangeShapeType="1" noTextEdit="1"/>
              </p:cNvSpPr>
              <p:nvPr/>
            </p:nvSpPr>
            <p:spPr>
              <a:xfrm>
                <a:off x="5491698" y="2206968"/>
                <a:ext cx="3165547" cy="607987"/>
              </a:xfrm>
              <a:prstGeom prst="rect">
                <a:avLst/>
              </a:prstGeom>
              <a:blipFill>
                <a:blip r:embed="rId19"/>
                <a:stretch>
                  <a:fillRect l="-115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8" name="Rectángulo 77"/>
              <p:cNvSpPr/>
              <p:nvPr/>
            </p:nvSpPr>
            <p:spPr>
              <a:xfrm>
                <a:off x="5170835" y="2752616"/>
                <a:ext cx="3878869" cy="830997"/>
              </a:xfrm>
              <a:prstGeom prst="rect">
                <a:avLst/>
              </a:prstGeom>
            </p:spPr>
            <p:txBody>
              <a:bodyPr wrap="square">
                <a:spAutoFit/>
              </a:bodyPr>
              <a:lstStyle/>
              <a:p>
                <a:r>
                  <a:rPr lang="es-ES" sz="1600" dirty="0"/>
                  <a:t>Tensiones de línea: </a:t>
                </a:r>
              </a:p>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i="1">
                              <a:latin typeface="Cambria Math" panose="02040503050406030204" pitchFamily="18" charset="0"/>
                            </a:rPr>
                            <m:t>𝑈</m:t>
                          </m:r>
                        </m:e>
                        <m:sub>
                          <m:r>
                            <a:rPr lang="es-ES" sz="1600" b="0" i="1" smtClean="0">
                              <a:latin typeface="Cambria Math" panose="02040503050406030204" pitchFamily="18" charset="0"/>
                            </a:rPr>
                            <m:t>𝑆𝑇</m:t>
                          </m:r>
                        </m:sub>
                      </m:sSub>
                      <m:r>
                        <a:rPr lang="es-ES" sz="1600" i="1">
                          <a:latin typeface="Cambria Math" panose="02040503050406030204" pitchFamily="18" charset="0"/>
                        </a:rPr>
                        <m:t>=</m:t>
                      </m:r>
                      <m:r>
                        <a:rPr lang="es-ES" sz="1600" b="0" i="1" smtClean="0">
                          <a:latin typeface="Cambria Math" panose="02040503050406030204" pitchFamily="18" charset="0"/>
                        </a:rPr>
                        <m:t>380</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90</m:t>
                      </m:r>
                      <m:r>
                        <a:rPr lang="es-ES" sz="160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𝑉</m:t>
                      </m:r>
                      <m:r>
                        <a:rPr lang="es-ES" sz="1600" b="0" i="1" smtClean="0">
                          <a:latin typeface="Cambria Math" panose="02040503050406030204" pitchFamily="18" charset="0"/>
                          <a:ea typeface="Cambria Math" panose="02040503050406030204" pitchFamily="18" charset="0"/>
                        </a:rPr>
                        <m:t>; </m:t>
                      </m:r>
                    </m:oMath>
                  </m:oMathPara>
                </a14:m>
                <a:endParaRPr lang="es-ES" sz="16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sz="1600" i="1">
                              <a:latin typeface="Cambria Math" panose="02040503050406030204" pitchFamily="18" charset="0"/>
                            </a:rPr>
                          </m:ctrlPr>
                        </m:sSubPr>
                        <m:e>
                          <m:r>
                            <a:rPr lang="es-ES" sz="1600" i="1">
                              <a:latin typeface="Cambria Math" panose="02040503050406030204" pitchFamily="18" charset="0"/>
                            </a:rPr>
                            <m:t>𝑈</m:t>
                          </m:r>
                        </m:e>
                        <m:sub>
                          <m:r>
                            <a:rPr lang="es-ES" sz="1600" b="0" i="1" smtClean="0">
                              <a:latin typeface="Cambria Math" panose="02040503050406030204" pitchFamily="18" charset="0"/>
                            </a:rPr>
                            <m:t>𝑇𝑅</m:t>
                          </m:r>
                        </m:sub>
                      </m:sSub>
                      <m:r>
                        <a:rPr lang="es-ES" sz="1600" i="1">
                          <a:latin typeface="Cambria Math" panose="02040503050406030204" pitchFamily="18" charset="0"/>
                        </a:rPr>
                        <m:t>=</m:t>
                      </m:r>
                      <m:r>
                        <a:rPr lang="es-ES" sz="1600" b="0" i="1" smtClean="0">
                          <a:latin typeface="Cambria Math" panose="02040503050406030204" pitchFamily="18" charset="0"/>
                        </a:rPr>
                        <m:t>380</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15</m:t>
                      </m:r>
                      <m:r>
                        <a:rPr lang="es-ES" sz="1600" i="1">
                          <a:latin typeface="Cambria Math" panose="02040503050406030204" pitchFamily="18" charset="0"/>
                          <a:ea typeface="Cambria Math" panose="02040503050406030204" pitchFamily="18" charset="0"/>
                        </a:rPr>
                        <m:t>0</m:t>
                      </m:r>
                      <m:r>
                        <a:rPr lang="es-ES" sz="160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𝑉</m:t>
                      </m:r>
                      <m:r>
                        <a:rPr lang="es-ES" sz="1600" i="1">
                          <a:latin typeface="Cambria Math" panose="02040503050406030204" pitchFamily="18" charset="0"/>
                          <a:ea typeface="Cambria Math" panose="02040503050406030204" pitchFamily="18" charset="0"/>
                        </a:rPr>
                        <m:t>;</m:t>
                      </m:r>
                    </m:oMath>
                  </m:oMathPara>
                </a14:m>
                <a:endParaRPr lang="es-ES" sz="1600" i="1" dirty="0">
                  <a:latin typeface="Cambria Math" panose="02040503050406030204" pitchFamily="18" charset="0"/>
                  <a:ea typeface="Cambria Math" panose="02040503050406030204" pitchFamily="18" charset="0"/>
                </a:endParaRPr>
              </a:p>
            </p:txBody>
          </p:sp>
        </mc:Choice>
        <mc:Fallback xmlns="">
          <p:sp>
            <p:nvSpPr>
              <p:cNvPr id="78" name="Rectángulo 77"/>
              <p:cNvSpPr>
                <a:spLocks noRot="1" noChangeAspect="1" noMove="1" noResize="1" noEditPoints="1" noAdjustHandles="1" noChangeArrowheads="1" noChangeShapeType="1" noTextEdit="1"/>
              </p:cNvSpPr>
              <p:nvPr/>
            </p:nvSpPr>
            <p:spPr>
              <a:xfrm>
                <a:off x="5170835" y="2752616"/>
                <a:ext cx="3878869" cy="830997"/>
              </a:xfrm>
              <a:prstGeom prst="rect">
                <a:avLst/>
              </a:prstGeom>
              <a:blipFill>
                <a:blip r:embed="rId20"/>
                <a:stretch>
                  <a:fillRect l="-785" t="-220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9" name="Rectángulo 78"/>
              <p:cNvSpPr/>
              <p:nvPr/>
            </p:nvSpPr>
            <p:spPr>
              <a:xfrm>
                <a:off x="116288" y="4284455"/>
                <a:ext cx="4548527" cy="84144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i="1" smtClean="0">
                              <a:latin typeface="Cambria Math" panose="02040503050406030204" pitchFamily="18" charset="0"/>
                            </a:rPr>
                            <m:t>𝐼</m:t>
                          </m:r>
                        </m:e>
                        <m:sub>
                          <m:r>
                            <a:rPr lang="es-ES" sz="1600" b="0" i="1" smtClean="0">
                              <a:latin typeface="Cambria Math" panose="02040503050406030204" pitchFamily="18" charset="0"/>
                            </a:rPr>
                            <m:t>1</m:t>
                          </m:r>
                        </m:sub>
                      </m:sSub>
                      <m:r>
                        <a:rPr lang="es-ES" sz="1600" i="1">
                          <a:latin typeface="Cambria Math" panose="02040503050406030204" pitchFamily="18" charset="0"/>
                        </a:rPr>
                        <m:t>=</m:t>
                      </m:r>
                      <m:f>
                        <m:fPr>
                          <m:ctrlPr>
                            <a:rPr lang="es-ES" sz="1600" b="0" i="1" smtClean="0">
                              <a:latin typeface="Cambria Math" panose="02040503050406030204" pitchFamily="18" charset="0"/>
                            </a:rPr>
                          </m:ctrlPr>
                        </m:fPr>
                        <m:num>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𝑈</m:t>
                              </m:r>
                            </m:e>
                            <m:sub>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𝑅</m:t>
                                  </m:r>
                                </m:e>
                                <m:sup>
                                  <m:r>
                                    <a:rPr lang="es-ES" sz="1600" b="0" i="1" smtClean="0">
                                      <a:latin typeface="Cambria Math" panose="02040503050406030204" pitchFamily="18" charset="0"/>
                                    </a:rPr>
                                    <m:t>′</m:t>
                                  </m:r>
                                </m:sup>
                              </m:sSup>
                              <m:r>
                                <a:rPr lang="es-ES" sz="1600" b="0" i="1" smtClean="0">
                                  <a:latin typeface="Cambria Math" panose="02040503050406030204" pitchFamily="18" charset="0"/>
                                </a:rPr>
                                <m:t>𝑆</m:t>
                              </m:r>
                              <m:r>
                                <a:rPr lang="es-ES" sz="1600" b="0" i="1" smtClean="0">
                                  <a:latin typeface="Cambria Math" panose="02040503050406030204" pitchFamily="18" charset="0"/>
                                </a:rPr>
                                <m:t>′</m:t>
                              </m:r>
                            </m:sub>
                          </m:sSub>
                        </m:num>
                        <m:den>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𝑍</m:t>
                              </m:r>
                            </m:e>
                            <m:sub>
                              <m:r>
                                <a:rPr lang="es-ES" sz="1600" b="0" i="1" smtClean="0">
                                  <a:latin typeface="Cambria Math" panose="02040503050406030204" pitchFamily="18" charset="0"/>
                                </a:rPr>
                                <m:t>𝑅</m:t>
                              </m:r>
                            </m:sub>
                          </m:sSub>
                        </m:den>
                      </m:f>
                      <m:r>
                        <a:rPr lang="es-ES" sz="1600" b="0" i="1" smtClean="0">
                          <a:latin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380</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3</m:t>
                          </m:r>
                          <m:r>
                            <a:rPr lang="es-ES" sz="1600" i="1">
                              <a:latin typeface="Cambria Math" panose="02040503050406030204" pitchFamily="18" charset="0"/>
                              <a:ea typeface="Cambria Math" panose="02040503050406030204" pitchFamily="18" charset="0"/>
                            </a:rPr>
                            <m:t>0</m:t>
                          </m:r>
                        </m:num>
                        <m:den>
                          <m:r>
                            <a:rPr lang="es-ES" sz="1600" i="1">
                              <a:latin typeface="Cambria Math" panose="02040503050406030204" pitchFamily="18" charset="0"/>
                              <a:ea typeface="Cambria Math" panose="02040503050406030204" pitchFamily="18" charset="0"/>
                            </a:rPr>
                            <m:t>10</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53</m:t>
                          </m:r>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13</m:t>
                          </m:r>
                          <m:r>
                            <a:rPr lang="es-ES" sz="1600" i="1">
                              <a:latin typeface="Cambria Math" panose="02040503050406030204" pitchFamily="18" charset="0"/>
                              <a:ea typeface="Cambria Math" panose="02040503050406030204" pitchFamily="18" charset="0"/>
                            </a:rPr>
                            <m:t>°</m:t>
                          </m:r>
                        </m:den>
                      </m:f>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38</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23</m:t>
                      </m:r>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13</m:t>
                      </m:r>
                      <m:r>
                        <a:rPr lang="es-ES" sz="160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𝐴</m:t>
                      </m:r>
                    </m:oMath>
                  </m:oMathPara>
                </a14:m>
                <a:endParaRPr lang="es-ES" sz="1600" dirty="0"/>
              </a:p>
              <a:p>
                <a:endParaRPr lang="es-ES" sz="1600" dirty="0"/>
              </a:p>
            </p:txBody>
          </p:sp>
        </mc:Choice>
        <mc:Fallback xmlns="">
          <p:sp>
            <p:nvSpPr>
              <p:cNvPr id="79" name="Rectángulo 78"/>
              <p:cNvSpPr>
                <a:spLocks noRot="1" noChangeAspect="1" noMove="1" noResize="1" noEditPoints="1" noAdjustHandles="1" noChangeArrowheads="1" noChangeShapeType="1" noTextEdit="1"/>
              </p:cNvSpPr>
              <p:nvPr/>
            </p:nvSpPr>
            <p:spPr>
              <a:xfrm>
                <a:off x="116288" y="4284455"/>
                <a:ext cx="4548527" cy="841449"/>
              </a:xfrm>
              <a:prstGeom prst="rect">
                <a:avLst/>
              </a:prstGeom>
              <a:blipFill>
                <a:blip r:embed="rId21"/>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0" name="Rectángulo 79"/>
              <p:cNvSpPr/>
              <p:nvPr/>
            </p:nvSpPr>
            <p:spPr>
              <a:xfrm>
                <a:off x="360014" y="4910258"/>
                <a:ext cx="2852159" cy="59683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i="1">
                              <a:latin typeface="Cambria Math" panose="02040503050406030204" pitchFamily="18" charset="0"/>
                            </a:rPr>
                            <m:t>𝐼</m:t>
                          </m:r>
                        </m:e>
                        <m:sub>
                          <m:r>
                            <a:rPr lang="es-ES" sz="1600" b="0" i="1" smtClean="0">
                              <a:latin typeface="Cambria Math" panose="02040503050406030204" pitchFamily="18" charset="0"/>
                            </a:rPr>
                            <m:t>2</m:t>
                          </m:r>
                        </m:sub>
                      </m:sSub>
                      <m:r>
                        <a:rPr lang="es-ES" sz="1600" i="1">
                          <a:latin typeface="Cambria Math" panose="02040503050406030204" pitchFamily="18" charset="0"/>
                        </a:rPr>
                        <m:t>=</m:t>
                      </m:r>
                      <m:f>
                        <m:fPr>
                          <m:ctrlPr>
                            <a:rPr lang="es-ES" sz="1600" i="1">
                              <a:latin typeface="Cambria Math" panose="02040503050406030204" pitchFamily="18" charset="0"/>
                            </a:rPr>
                          </m:ctrlPr>
                        </m:fPr>
                        <m:num>
                          <m:sSub>
                            <m:sSubPr>
                              <m:ctrlPr>
                                <a:rPr lang="es-ES" sz="1600" i="1" smtClean="0">
                                  <a:latin typeface="Cambria Math" panose="02040503050406030204" pitchFamily="18" charset="0"/>
                                </a:rPr>
                              </m:ctrlPr>
                            </m:sSubPr>
                            <m:e>
                              <m:r>
                                <a:rPr lang="es-ES" sz="1600" i="1">
                                  <a:latin typeface="Cambria Math" panose="02040503050406030204" pitchFamily="18" charset="0"/>
                                </a:rPr>
                                <m:t>𝑈</m:t>
                              </m:r>
                            </m:e>
                            <m:sub>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𝑆</m:t>
                                  </m:r>
                                </m:e>
                                <m:sup>
                                  <m:r>
                                    <a:rPr lang="es-ES" sz="1600" b="0" i="1" smtClean="0">
                                      <a:latin typeface="Cambria Math" panose="02040503050406030204" pitchFamily="18" charset="0"/>
                                    </a:rPr>
                                    <m:t>′</m:t>
                                  </m:r>
                                </m:sup>
                              </m:sSup>
                              <m:r>
                                <a:rPr lang="es-ES" sz="1600" b="0" i="1" smtClean="0">
                                  <a:latin typeface="Cambria Math" panose="02040503050406030204" pitchFamily="18" charset="0"/>
                                </a:rPr>
                                <m:t>𝑇</m:t>
                              </m:r>
                              <m:r>
                                <a:rPr lang="es-ES" sz="1600" b="0" i="1" smtClean="0">
                                  <a:latin typeface="Cambria Math" panose="02040503050406030204" pitchFamily="18" charset="0"/>
                                </a:rPr>
                                <m:t>′</m:t>
                              </m:r>
                            </m:sub>
                          </m:sSub>
                        </m:num>
                        <m:den>
                          <m:sSub>
                            <m:sSubPr>
                              <m:ctrlPr>
                                <a:rPr lang="es-ES" sz="1600" i="1">
                                  <a:latin typeface="Cambria Math" panose="02040503050406030204" pitchFamily="18" charset="0"/>
                                </a:rPr>
                              </m:ctrlPr>
                            </m:sSubPr>
                            <m:e>
                              <m:r>
                                <a:rPr lang="es-ES" sz="1600" i="1">
                                  <a:latin typeface="Cambria Math" panose="02040503050406030204" pitchFamily="18" charset="0"/>
                                </a:rPr>
                                <m:t>𝑍</m:t>
                              </m:r>
                            </m:e>
                            <m:sub>
                              <m:r>
                                <a:rPr lang="es-ES" sz="1600" b="0" i="1" smtClean="0">
                                  <a:latin typeface="Cambria Math" panose="02040503050406030204" pitchFamily="18" charset="0"/>
                                </a:rPr>
                                <m:t>𝑆</m:t>
                              </m:r>
                            </m:sub>
                          </m:sSub>
                        </m:den>
                      </m:f>
                      <m:r>
                        <a:rPr lang="es-ES" sz="1600" i="1">
                          <a:latin typeface="Cambria Math" panose="02040503050406030204" pitchFamily="18" charset="0"/>
                        </a:rPr>
                        <m:t>=</m:t>
                      </m:r>
                      <m:r>
                        <a:rPr lang="es-ES" sz="1600" i="1" smtClean="0">
                          <a:latin typeface="Cambria Math" panose="02040503050406030204" pitchFamily="18" charset="0"/>
                          <a:ea typeface="Cambria Math" panose="02040503050406030204" pitchFamily="18" charset="0"/>
                        </a:rPr>
                        <m:t>3</m:t>
                      </m:r>
                      <m:r>
                        <a:rPr lang="es-ES" sz="1600" b="0" i="1" smtClean="0">
                          <a:latin typeface="Cambria Math" panose="02040503050406030204" pitchFamily="18" charset="0"/>
                          <a:ea typeface="Cambria Math" panose="02040503050406030204" pitchFamily="18" charset="0"/>
                        </a:rPr>
                        <m:t>8</m:t>
                      </m:r>
                      <m:r>
                        <a:rPr lang="es-ES" sz="1600" i="1">
                          <a:latin typeface="Cambria Math" panose="02040503050406030204" pitchFamily="18" charset="0"/>
                          <a:ea typeface="Cambria Math" panose="02040503050406030204" pitchFamily="18" charset="0"/>
                        </a:rPr>
                        <m:t>∠</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143</m:t>
                      </m:r>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13</m:t>
                      </m:r>
                      <m:r>
                        <a:rPr lang="es-ES" sz="1600" i="1">
                          <a:latin typeface="Cambria Math" panose="02040503050406030204" pitchFamily="18" charset="0"/>
                          <a:ea typeface="Cambria Math" panose="02040503050406030204" pitchFamily="18" charset="0"/>
                        </a:rPr>
                        <m:t>° </m:t>
                      </m:r>
                      <m:r>
                        <a:rPr lang="es-ES" sz="1600" i="1">
                          <a:latin typeface="Cambria Math" panose="02040503050406030204" pitchFamily="18" charset="0"/>
                          <a:ea typeface="Cambria Math" panose="02040503050406030204" pitchFamily="18" charset="0"/>
                        </a:rPr>
                        <m:t>𝐴</m:t>
                      </m:r>
                    </m:oMath>
                  </m:oMathPara>
                </a14:m>
                <a:endParaRPr lang="es-ES" sz="1600" dirty="0"/>
              </a:p>
            </p:txBody>
          </p:sp>
        </mc:Choice>
        <mc:Fallback xmlns="">
          <p:sp>
            <p:nvSpPr>
              <p:cNvPr id="80" name="Rectángulo 79"/>
              <p:cNvSpPr>
                <a:spLocks noRot="1" noChangeAspect="1" noMove="1" noResize="1" noEditPoints="1" noAdjustHandles="1" noChangeArrowheads="1" noChangeShapeType="1" noTextEdit="1"/>
              </p:cNvSpPr>
              <p:nvPr/>
            </p:nvSpPr>
            <p:spPr>
              <a:xfrm>
                <a:off x="360014" y="4910258"/>
                <a:ext cx="2852159" cy="596830"/>
              </a:xfrm>
              <a:prstGeom prst="rect">
                <a:avLst/>
              </a:prstGeom>
              <a:blipFill>
                <a:blip r:embed="rId2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1" name="Rectángulo 80"/>
              <p:cNvSpPr/>
              <p:nvPr/>
            </p:nvSpPr>
            <p:spPr>
              <a:xfrm>
                <a:off x="130481" y="5549002"/>
                <a:ext cx="3200302" cy="59362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i="1">
                              <a:latin typeface="Cambria Math" panose="02040503050406030204" pitchFamily="18" charset="0"/>
                            </a:rPr>
                            <m:t>𝐼</m:t>
                          </m:r>
                        </m:e>
                        <m:sub>
                          <m:r>
                            <a:rPr lang="es-ES" sz="1600" b="0" i="1" smtClean="0">
                              <a:latin typeface="Cambria Math" panose="02040503050406030204" pitchFamily="18" charset="0"/>
                            </a:rPr>
                            <m:t>3</m:t>
                          </m:r>
                        </m:sub>
                      </m:sSub>
                      <m:r>
                        <a:rPr lang="es-ES" sz="1600" b="0" i="1" smtClean="0">
                          <a:latin typeface="Cambria Math" panose="02040503050406030204" pitchFamily="18" charset="0"/>
                        </a:rPr>
                        <m:t>=</m:t>
                      </m:r>
                      <m:f>
                        <m:fPr>
                          <m:ctrlPr>
                            <a:rPr lang="es-ES" sz="1600" i="1">
                              <a:latin typeface="Cambria Math" panose="02040503050406030204" pitchFamily="18" charset="0"/>
                            </a:rPr>
                          </m:ctrlPr>
                        </m:fPr>
                        <m:num>
                          <m:sSub>
                            <m:sSubPr>
                              <m:ctrlPr>
                                <a:rPr lang="es-ES" sz="1600" i="1">
                                  <a:latin typeface="Cambria Math" panose="02040503050406030204" pitchFamily="18" charset="0"/>
                                </a:rPr>
                              </m:ctrlPr>
                            </m:sSubPr>
                            <m:e>
                              <m:r>
                                <a:rPr lang="es-ES" sz="1600" i="1">
                                  <a:latin typeface="Cambria Math" panose="02040503050406030204" pitchFamily="18" charset="0"/>
                                </a:rPr>
                                <m:t>𝑈</m:t>
                              </m:r>
                            </m:e>
                            <m:sub>
                              <m:r>
                                <a:rPr lang="es-ES" sz="1600" b="0" i="1" smtClean="0">
                                  <a:latin typeface="Cambria Math" panose="02040503050406030204" pitchFamily="18" charset="0"/>
                                </a:rPr>
                                <m:t>𝑇</m:t>
                              </m:r>
                              <m:r>
                                <a:rPr lang="es-ES" sz="1600" b="0" i="1" smtClean="0">
                                  <a:latin typeface="Cambria Math" panose="02040503050406030204" pitchFamily="18" charset="0"/>
                                </a:rPr>
                                <m:t>′</m:t>
                              </m:r>
                              <m:r>
                                <a:rPr lang="es-ES" sz="1600" b="0" i="1" smtClean="0">
                                  <a:latin typeface="Cambria Math" panose="02040503050406030204" pitchFamily="18" charset="0"/>
                                </a:rPr>
                                <m:t>𝑅</m:t>
                              </m:r>
                              <m:r>
                                <a:rPr lang="es-ES" sz="1600" b="0" i="1" smtClean="0">
                                  <a:latin typeface="Cambria Math" panose="02040503050406030204" pitchFamily="18" charset="0"/>
                                </a:rPr>
                                <m:t>′</m:t>
                              </m:r>
                            </m:sub>
                          </m:sSub>
                        </m:num>
                        <m:den>
                          <m:sSub>
                            <m:sSubPr>
                              <m:ctrlPr>
                                <a:rPr lang="es-ES" sz="1600" i="1">
                                  <a:latin typeface="Cambria Math" panose="02040503050406030204" pitchFamily="18" charset="0"/>
                                </a:rPr>
                              </m:ctrlPr>
                            </m:sSubPr>
                            <m:e>
                              <m:r>
                                <a:rPr lang="es-ES" sz="1600" i="1">
                                  <a:latin typeface="Cambria Math" panose="02040503050406030204" pitchFamily="18" charset="0"/>
                                </a:rPr>
                                <m:t>𝑍</m:t>
                              </m:r>
                            </m:e>
                            <m:sub>
                              <m:r>
                                <a:rPr lang="es-ES" sz="1600" b="0" i="1" smtClean="0">
                                  <a:latin typeface="Cambria Math" panose="02040503050406030204" pitchFamily="18" charset="0"/>
                                </a:rPr>
                                <m:t>𝑇</m:t>
                              </m:r>
                            </m:sub>
                          </m:sSub>
                        </m:den>
                      </m:f>
                      <m:r>
                        <a:rPr lang="es-ES" sz="1600" i="1">
                          <a:latin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38</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96</m:t>
                      </m:r>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87</m:t>
                      </m:r>
                      <m:r>
                        <a:rPr lang="es-ES" sz="1600" i="1">
                          <a:latin typeface="Cambria Math" panose="02040503050406030204" pitchFamily="18" charset="0"/>
                          <a:ea typeface="Cambria Math" panose="02040503050406030204" pitchFamily="18" charset="0"/>
                        </a:rPr>
                        <m:t>° </m:t>
                      </m:r>
                      <m:r>
                        <a:rPr lang="es-ES" sz="1600" i="1">
                          <a:latin typeface="Cambria Math" panose="02040503050406030204" pitchFamily="18" charset="0"/>
                          <a:ea typeface="Cambria Math" panose="02040503050406030204" pitchFamily="18" charset="0"/>
                        </a:rPr>
                        <m:t>𝐴</m:t>
                      </m:r>
                    </m:oMath>
                  </m:oMathPara>
                </a14:m>
                <a:endParaRPr lang="es-ES" sz="1600" dirty="0"/>
              </a:p>
            </p:txBody>
          </p:sp>
        </mc:Choice>
        <mc:Fallback xmlns="">
          <p:sp>
            <p:nvSpPr>
              <p:cNvPr id="81" name="Rectángulo 80"/>
              <p:cNvSpPr>
                <a:spLocks noRot="1" noChangeAspect="1" noMove="1" noResize="1" noEditPoints="1" noAdjustHandles="1" noChangeArrowheads="1" noChangeShapeType="1" noTextEdit="1"/>
              </p:cNvSpPr>
              <p:nvPr/>
            </p:nvSpPr>
            <p:spPr>
              <a:xfrm>
                <a:off x="130481" y="5549002"/>
                <a:ext cx="3200302" cy="593624"/>
              </a:xfrm>
              <a:prstGeom prst="rect">
                <a:avLst/>
              </a:prstGeom>
              <a:blipFill>
                <a:blip r:embed="rId2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2" name="Rectángulo 81"/>
              <p:cNvSpPr/>
              <p:nvPr/>
            </p:nvSpPr>
            <p:spPr>
              <a:xfrm>
                <a:off x="4641282" y="4513738"/>
                <a:ext cx="3878869" cy="1903021"/>
              </a:xfrm>
              <a:prstGeom prst="rect">
                <a:avLst/>
              </a:prstGeom>
            </p:spPr>
            <p:txBody>
              <a:bodyPr wrap="square">
                <a:spAutoFit/>
              </a:bodyPr>
              <a:lstStyle/>
              <a:p>
                <a:r>
                  <a:rPr lang="es-ES" sz="1600" dirty="0"/>
                  <a:t>Corrientes de línea:</a:t>
                </a:r>
              </a:p>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rad>
                        <m:radPr>
                          <m:degHide m:val="on"/>
                          <m:ctrlPr>
                            <a:rPr lang="es-ES" sz="1600" i="1">
                              <a:latin typeface="Cambria Math" panose="02040503050406030204" pitchFamily="18" charset="0"/>
                            </a:rPr>
                          </m:ctrlPr>
                        </m:radPr>
                        <m:deg/>
                        <m:e>
                          <m:r>
                            <a:rPr lang="es-ES" sz="1600" i="1">
                              <a:latin typeface="Cambria Math" panose="02040503050406030204" pitchFamily="18" charset="0"/>
                            </a:rPr>
                            <m:t>3</m:t>
                          </m:r>
                        </m:e>
                      </m:rad>
                      <m:sSup>
                        <m:sSupPr>
                          <m:ctrlPr>
                            <a:rPr lang="es-ES" sz="1600" i="1">
                              <a:latin typeface="Cambria Math" panose="02040503050406030204" pitchFamily="18" charset="0"/>
                            </a:rPr>
                          </m:ctrlPr>
                        </m:sSupPr>
                        <m:e>
                          <m:r>
                            <a:rPr lang="es-ES" sz="1600" i="1">
                              <a:latin typeface="Cambria Math" panose="02040503050406030204" pitchFamily="18" charset="0"/>
                            </a:rPr>
                            <m:t>𝑒</m:t>
                          </m:r>
                        </m:e>
                        <m:sup>
                          <m:r>
                            <a:rPr lang="es-ES" sz="1600" b="0" i="1" smtClean="0">
                              <a:latin typeface="Cambria Math" panose="02040503050406030204" pitchFamily="18" charset="0"/>
                            </a:rPr>
                            <m:t>−</m:t>
                          </m:r>
                          <m:r>
                            <a:rPr lang="es-ES" sz="1600" i="1">
                              <a:latin typeface="Cambria Math" panose="02040503050406030204" pitchFamily="18" charset="0"/>
                            </a:rPr>
                            <m:t>𝑗</m:t>
                          </m:r>
                          <m:r>
                            <a:rPr lang="es-ES" sz="1600" i="1">
                              <a:latin typeface="Cambria Math" panose="02040503050406030204" pitchFamily="18" charset="0"/>
                            </a:rPr>
                            <m:t>30</m:t>
                          </m:r>
                          <m:r>
                            <a:rPr lang="es-ES" sz="1600" i="1">
                              <a:latin typeface="Cambria Math" panose="02040503050406030204" pitchFamily="18" charset="0"/>
                            </a:rPr>
                            <m:t>°</m:t>
                          </m:r>
                        </m:sup>
                      </m:sSup>
                      <m:r>
                        <a:rPr lang="es-ES" sz="1600" i="1">
                          <a:latin typeface="Cambria Math" panose="02040503050406030204" pitchFamily="18" charset="0"/>
                        </a:rPr>
                        <m:t>=</m:t>
                      </m:r>
                      <m:r>
                        <a:rPr lang="es-ES" sz="1600" b="0" i="1" smtClean="0">
                          <a:latin typeface="Cambria Math" panose="02040503050406030204" pitchFamily="18" charset="0"/>
                        </a:rPr>
                        <m:t>38</m:t>
                      </m:r>
                      <m:rad>
                        <m:radPr>
                          <m:degHide m:val="on"/>
                          <m:ctrlPr>
                            <a:rPr lang="es-ES" sz="1600" i="1">
                              <a:latin typeface="Cambria Math" panose="02040503050406030204" pitchFamily="18" charset="0"/>
                            </a:rPr>
                          </m:ctrlPr>
                        </m:radPr>
                        <m:deg/>
                        <m:e>
                          <m:r>
                            <a:rPr lang="es-ES" sz="1600" i="1">
                              <a:latin typeface="Cambria Math" panose="02040503050406030204" pitchFamily="18" charset="0"/>
                            </a:rPr>
                            <m:t>3</m:t>
                          </m:r>
                        </m:e>
                      </m:rad>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23</m:t>
                      </m:r>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13</m:t>
                      </m:r>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30</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𝐴</m:t>
                      </m:r>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65</m:t>
                      </m:r>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82</m:t>
                      </m:r>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53</m:t>
                      </m:r>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13</m:t>
                      </m:r>
                      <m:r>
                        <a:rPr lang="es-ES" sz="1600" b="0" i="1" smtClean="0">
                          <a:latin typeface="Cambria Math" panose="02040503050406030204" pitchFamily="18" charset="0"/>
                          <a:ea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𝐴</m:t>
                      </m:r>
                    </m:oMath>
                  </m:oMathPara>
                </a14:m>
                <a:endParaRPr lang="es-ES" sz="16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𝑆</m:t>
                          </m:r>
                        </m:sub>
                      </m:sSub>
                      <m:r>
                        <a:rPr lang="es-ES" sz="1600" i="1">
                          <a:latin typeface="Cambria Math" panose="02040503050406030204" pitchFamily="18" charset="0"/>
                        </a:rPr>
                        <m:t>=</m:t>
                      </m:r>
                      <m:r>
                        <a:rPr lang="es-ES" sz="1600" i="1">
                          <a:latin typeface="Cambria Math" panose="02040503050406030204" pitchFamily="18" charset="0"/>
                          <a:ea typeface="Cambria Math" panose="02040503050406030204" pitchFamily="18" charset="0"/>
                        </a:rPr>
                        <m:t>65</m:t>
                      </m:r>
                      <m:r>
                        <a:rPr lang="es-ES" sz="1600" i="1">
                          <a:latin typeface="Cambria Math" panose="02040503050406030204" pitchFamily="18" charset="0"/>
                          <a:ea typeface="Cambria Math" panose="02040503050406030204" pitchFamily="18" charset="0"/>
                        </a:rPr>
                        <m:t>.</m:t>
                      </m:r>
                      <m:r>
                        <a:rPr lang="es-ES" sz="1600" i="1">
                          <a:latin typeface="Cambria Math" panose="02040503050406030204" pitchFamily="18" charset="0"/>
                          <a:ea typeface="Cambria Math" panose="02040503050406030204" pitchFamily="18" charset="0"/>
                        </a:rPr>
                        <m:t>82</m:t>
                      </m:r>
                      <m:r>
                        <a:rPr lang="es-ES" sz="1600" i="1">
                          <a:latin typeface="Cambria Math" panose="02040503050406030204" pitchFamily="18" charset="0"/>
                          <a:ea typeface="Cambria Math" panose="02040503050406030204" pitchFamily="18" charset="0"/>
                        </a:rPr>
                        <m:t>∠</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17</m:t>
                      </m:r>
                      <m:r>
                        <a:rPr lang="es-ES" sz="1600" i="1">
                          <a:latin typeface="Cambria Math" panose="02040503050406030204" pitchFamily="18" charset="0"/>
                          <a:ea typeface="Cambria Math" panose="02040503050406030204" pitchFamily="18" charset="0"/>
                        </a:rPr>
                        <m:t>3</m:t>
                      </m:r>
                      <m:r>
                        <a:rPr lang="es-ES" sz="1600" i="1">
                          <a:latin typeface="Cambria Math" panose="02040503050406030204" pitchFamily="18" charset="0"/>
                          <a:ea typeface="Cambria Math" panose="02040503050406030204" pitchFamily="18" charset="0"/>
                        </a:rPr>
                        <m:t>.</m:t>
                      </m:r>
                      <m:r>
                        <a:rPr lang="es-ES" sz="1600" i="1">
                          <a:latin typeface="Cambria Math" panose="02040503050406030204" pitchFamily="18" charset="0"/>
                          <a:ea typeface="Cambria Math" panose="02040503050406030204" pitchFamily="18" charset="0"/>
                        </a:rPr>
                        <m:t>13</m:t>
                      </m:r>
                      <m:r>
                        <a:rPr lang="es-ES" sz="1600" i="1">
                          <a:latin typeface="Cambria Math" panose="02040503050406030204" pitchFamily="18" charset="0"/>
                          <a:ea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𝐴</m:t>
                      </m:r>
                    </m:oMath>
                  </m:oMathPara>
                </a14:m>
                <a:endParaRPr lang="es-ES" sz="160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ea typeface="Cambria Math" panose="02040503050406030204" pitchFamily="18" charset="0"/>
                            </a:rPr>
                          </m:ctrlPr>
                        </m:sSubPr>
                        <m:e>
                          <m:r>
                            <a:rPr lang="es-ES" sz="1600" b="0" i="1" smtClean="0">
                              <a:latin typeface="Cambria Math" panose="02040503050406030204" pitchFamily="18" charset="0"/>
                              <a:ea typeface="Cambria Math" panose="02040503050406030204" pitchFamily="18" charset="0"/>
                            </a:rPr>
                            <m:t>𝐼</m:t>
                          </m:r>
                        </m:e>
                        <m:sub>
                          <m:r>
                            <a:rPr lang="es-ES" sz="1600" b="0" i="1" smtClean="0">
                              <a:latin typeface="Cambria Math" panose="02040503050406030204" pitchFamily="18" charset="0"/>
                              <a:ea typeface="Cambria Math" panose="02040503050406030204" pitchFamily="18" charset="0"/>
                            </a:rPr>
                            <m:t>𝑇</m:t>
                          </m:r>
                        </m:sub>
                      </m:sSub>
                      <m:r>
                        <a:rPr lang="es-ES" sz="1600" b="0" i="1" smtClean="0">
                          <a:latin typeface="Cambria Math" panose="02040503050406030204" pitchFamily="18" charset="0"/>
                          <a:ea typeface="Cambria Math" panose="02040503050406030204" pitchFamily="18" charset="0"/>
                        </a:rPr>
                        <m:t>=</m:t>
                      </m:r>
                      <m:r>
                        <a:rPr lang="es-ES" sz="1600" i="1">
                          <a:latin typeface="Cambria Math" panose="02040503050406030204" pitchFamily="18" charset="0"/>
                          <a:ea typeface="Cambria Math" panose="02040503050406030204" pitchFamily="18" charset="0"/>
                        </a:rPr>
                        <m:t>65</m:t>
                      </m:r>
                      <m:r>
                        <a:rPr lang="es-ES" sz="1600" i="1">
                          <a:latin typeface="Cambria Math" panose="02040503050406030204" pitchFamily="18" charset="0"/>
                          <a:ea typeface="Cambria Math" panose="02040503050406030204" pitchFamily="18" charset="0"/>
                        </a:rPr>
                        <m:t>.</m:t>
                      </m:r>
                      <m:r>
                        <a:rPr lang="es-ES" sz="1600" i="1">
                          <a:latin typeface="Cambria Math" panose="02040503050406030204" pitchFamily="18" charset="0"/>
                          <a:ea typeface="Cambria Math" panose="02040503050406030204" pitchFamily="18" charset="0"/>
                        </a:rPr>
                        <m:t>82</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66</m:t>
                      </m:r>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87</m:t>
                      </m:r>
                      <m:r>
                        <a:rPr lang="es-ES" sz="1600" b="0" i="1" smtClean="0">
                          <a:latin typeface="Cambria Math" panose="02040503050406030204" pitchFamily="18" charset="0"/>
                          <a:ea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𝐴</m:t>
                      </m:r>
                    </m:oMath>
                  </m:oMathPara>
                </a14:m>
                <a:endParaRPr lang="es-ES" sz="1600" i="1" dirty="0">
                  <a:latin typeface="Cambria Math" panose="02040503050406030204" pitchFamily="18" charset="0"/>
                  <a:ea typeface="Cambria Math" panose="02040503050406030204" pitchFamily="18" charset="0"/>
                </a:endParaRPr>
              </a:p>
              <a:p>
                <a:endParaRPr lang="es-ES" sz="1600" dirty="0"/>
              </a:p>
              <a:p>
                <a:endParaRPr lang="es-ES" sz="1600" dirty="0"/>
              </a:p>
            </p:txBody>
          </p:sp>
        </mc:Choice>
        <mc:Fallback xmlns="">
          <p:sp>
            <p:nvSpPr>
              <p:cNvPr id="82" name="Rectángulo 81"/>
              <p:cNvSpPr>
                <a:spLocks noRot="1" noChangeAspect="1" noMove="1" noResize="1" noEditPoints="1" noAdjustHandles="1" noChangeArrowheads="1" noChangeShapeType="1" noTextEdit="1"/>
              </p:cNvSpPr>
              <p:nvPr/>
            </p:nvSpPr>
            <p:spPr>
              <a:xfrm>
                <a:off x="4641282" y="4513738"/>
                <a:ext cx="3878869" cy="1903021"/>
              </a:xfrm>
              <a:prstGeom prst="rect">
                <a:avLst/>
              </a:prstGeom>
              <a:blipFill>
                <a:blip r:embed="rId24"/>
                <a:stretch>
                  <a:fillRect l="-785" t="-958"/>
                </a:stretch>
              </a:blipFill>
            </p:spPr>
            <p:txBody>
              <a:bodyPr/>
              <a:lstStyle/>
              <a:p>
                <a:r>
                  <a:rPr lang="es-ES">
                    <a:noFill/>
                  </a:rPr>
                  <a:t> </a:t>
                </a:r>
              </a:p>
            </p:txBody>
          </p:sp>
        </mc:Fallback>
      </mc:AlternateContent>
      <p:grpSp>
        <p:nvGrpSpPr>
          <p:cNvPr id="10" name="Grupo 9"/>
          <p:cNvGrpSpPr/>
          <p:nvPr/>
        </p:nvGrpSpPr>
        <p:grpSpPr>
          <a:xfrm>
            <a:off x="37224" y="1655033"/>
            <a:ext cx="4849664" cy="2160908"/>
            <a:chOff x="37224" y="1655033"/>
            <a:chExt cx="4849664" cy="2160908"/>
          </a:xfrm>
        </p:grpSpPr>
        <p:cxnSp>
          <p:nvCxnSpPr>
            <p:cNvPr id="73" name="Conector recto 72"/>
            <p:cNvCxnSpPr/>
            <p:nvPr/>
          </p:nvCxnSpPr>
          <p:spPr bwMode="auto">
            <a:xfrm flipH="1">
              <a:off x="3514978" y="2849907"/>
              <a:ext cx="126938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77" name="Grupo 76"/>
            <p:cNvGrpSpPr/>
            <p:nvPr/>
          </p:nvGrpSpPr>
          <p:grpSpPr>
            <a:xfrm>
              <a:off x="37224" y="1655033"/>
              <a:ext cx="4849664" cy="2160908"/>
              <a:chOff x="234820" y="1665164"/>
              <a:chExt cx="5989330" cy="2668719"/>
            </a:xfrm>
          </p:grpSpPr>
          <p:grpSp>
            <p:nvGrpSpPr>
              <p:cNvPr id="4" name="Grupo 3"/>
              <p:cNvGrpSpPr/>
              <p:nvPr/>
            </p:nvGrpSpPr>
            <p:grpSpPr>
              <a:xfrm>
                <a:off x="1475656" y="1916832"/>
                <a:ext cx="4481411" cy="1224000"/>
                <a:chOff x="1475656" y="3816000"/>
                <a:chExt cx="4481411" cy="1224000"/>
              </a:xfrm>
            </p:grpSpPr>
            <p:sp>
              <p:nvSpPr>
                <p:cNvPr id="5" name="Elipse 4"/>
                <p:cNvSpPr/>
                <p:nvPr/>
              </p:nvSpPr>
              <p:spPr bwMode="auto">
                <a:xfrm>
                  <a:off x="1475656" y="4149080"/>
                  <a:ext cx="288032" cy="28803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Times" charset="0"/>
                  </a:endParaRPr>
                </a:p>
              </p:txBody>
            </p:sp>
            <p:cxnSp>
              <p:nvCxnSpPr>
                <p:cNvPr id="6" name="Conector recto 5"/>
                <p:cNvCxnSpPr>
                  <a:stCxn id="5" idx="0"/>
                </p:cNvCxnSpPr>
                <p:nvPr/>
              </p:nvCxnSpPr>
              <p:spPr bwMode="auto">
                <a:xfrm flipV="1">
                  <a:off x="1619672" y="38610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Conector recto 6"/>
                <p:cNvCxnSpPr/>
                <p:nvPr/>
              </p:nvCxnSpPr>
              <p:spPr bwMode="auto">
                <a:xfrm>
                  <a:off x="1619672" y="3861048"/>
                  <a:ext cx="38164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 name="Rectángulo 7"/>
                <p:cNvSpPr/>
                <p:nvPr/>
              </p:nvSpPr>
              <p:spPr bwMode="auto">
                <a:xfrm rot="19774239">
                  <a:off x="5675444" y="4310752"/>
                  <a:ext cx="281623" cy="527701"/>
                </a:xfrm>
                <a:prstGeom prst="rect">
                  <a:avLst/>
                </a:prstGeom>
                <a:solidFill>
                  <a:srgbClr val="DBFA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cxnSp>
              <p:nvCxnSpPr>
                <p:cNvPr id="9" name="Conector recto 8"/>
                <p:cNvCxnSpPr/>
                <p:nvPr/>
              </p:nvCxnSpPr>
              <p:spPr bwMode="auto">
                <a:xfrm flipV="1">
                  <a:off x="5436096" y="3861049"/>
                  <a:ext cx="0" cy="2009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Conector recto 10"/>
                <p:cNvCxnSpPr>
                  <a:endCxn id="5" idx="4"/>
                </p:cNvCxnSpPr>
                <p:nvPr/>
              </p:nvCxnSpPr>
              <p:spPr bwMode="auto">
                <a:xfrm flipV="1">
                  <a:off x="1619672" y="4437112"/>
                  <a:ext cx="0" cy="57606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 name="Elipse 12"/>
                <p:cNvSpPr/>
                <p:nvPr/>
              </p:nvSpPr>
              <p:spPr bwMode="auto">
                <a:xfrm>
                  <a:off x="1584000" y="3825049"/>
                  <a:ext cx="72000" cy="72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sp>
              <p:nvSpPr>
                <p:cNvPr id="14" name="Elipse 13"/>
                <p:cNvSpPr/>
                <p:nvPr/>
              </p:nvSpPr>
              <p:spPr bwMode="auto">
                <a:xfrm>
                  <a:off x="5400000" y="3816000"/>
                  <a:ext cx="72000" cy="72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sp>
              <p:nvSpPr>
                <p:cNvPr id="16" name="Elipse 15"/>
                <p:cNvSpPr/>
                <p:nvPr/>
              </p:nvSpPr>
              <p:spPr bwMode="auto">
                <a:xfrm>
                  <a:off x="1584000" y="4968000"/>
                  <a:ext cx="72000" cy="72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sp>
              <p:nvSpPr>
                <p:cNvPr id="17" name="CuadroTexto 16"/>
                <p:cNvSpPr txBox="1"/>
                <p:nvPr/>
              </p:nvSpPr>
              <p:spPr>
                <a:xfrm>
                  <a:off x="1478032" y="4052363"/>
                  <a:ext cx="293786" cy="290229"/>
                </a:xfrm>
                <a:prstGeom prst="rect">
                  <a:avLst/>
                </a:prstGeom>
                <a:noFill/>
              </p:spPr>
              <p:txBody>
                <a:bodyPr wrap="none" rtlCol="0">
                  <a:spAutoFit/>
                </a:bodyPr>
                <a:lstStyle/>
                <a:p>
                  <a:r>
                    <a:rPr lang="es-ES" sz="1100" dirty="0"/>
                    <a:t>+</a:t>
                  </a:r>
                </a:p>
              </p:txBody>
            </p:sp>
            <p:sp>
              <p:nvSpPr>
                <p:cNvPr id="18" name="CuadroTexto 17"/>
                <p:cNvSpPr txBox="1"/>
                <p:nvPr/>
              </p:nvSpPr>
              <p:spPr>
                <a:xfrm>
                  <a:off x="1497057" y="4186140"/>
                  <a:ext cx="270668" cy="341447"/>
                </a:xfrm>
                <a:prstGeom prst="rect">
                  <a:avLst/>
                </a:prstGeom>
                <a:noFill/>
              </p:spPr>
              <p:txBody>
                <a:bodyPr wrap="none" rtlCol="0">
                  <a:spAutoFit/>
                </a:bodyPr>
                <a:lstStyle/>
                <a:p>
                  <a:r>
                    <a:rPr lang="es-ES" sz="1400" dirty="0"/>
                    <a:t>-</a:t>
                  </a:r>
                  <a:endParaRPr lang="es-ES" sz="1100" dirty="0"/>
                </a:p>
              </p:txBody>
            </p:sp>
          </p:grpSp>
          <p:grpSp>
            <p:nvGrpSpPr>
              <p:cNvPr id="19" name="Grupo 18"/>
              <p:cNvGrpSpPr/>
              <p:nvPr/>
            </p:nvGrpSpPr>
            <p:grpSpPr>
              <a:xfrm>
                <a:off x="1974691" y="3528401"/>
                <a:ext cx="351486" cy="459739"/>
                <a:chOff x="2564108" y="5355449"/>
                <a:chExt cx="351486" cy="459739"/>
              </a:xfrm>
            </p:grpSpPr>
            <p:sp>
              <p:nvSpPr>
                <p:cNvPr id="20" name="CuadroTexto 19"/>
                <p:cNvSpPr txBox="1"/>
                <p:nvPr/>
              </p:nvSpPr>
              <p:spPr>
                <a:xfrm>
                  <a:off x="2653697" y="5524959"/>
                  <a:ext cx="261897" cy="290229"/>
                </a:xfrm>
                <a:prstGeom prst="rect">
                  <a:avLst/>
                </a:prstGeom>
                <a:noFill/>
              </p:spPr>
              <p:txBody>
                <a:bodyPr wrap="square" rtlCol="0">
                  <a:spAutoFit/>
                </a:bodyPr>
                <a:lstStyle/>
                <a:p>
                  <a:r>
                    <a:rPr lang="es-ES" sz="1100" dirty="0"/>
                    <a:t>+</a:t>
                  </a:r>
                </a:p>
              </p:txBody>
            </p:sp>
            <p:sp>
              <p:nvSpPr>
                <p:cNvPr id="21" name="CuadroTexto 20"/>
                <p:cNvSpPr txBox="1"/>
                <p:nvPr/>
              </p:nvSpPr>
              <p:spPr>
                <a:xfrm>
                  <a:off x="2564108" y="5355449"/>
                  <a:ext cx="239851" cy="347433"/>
                </a:xfrm>
                <a:prstGeom prst="rect">
                  <a:avLst/>
                </a:prstGeom>
                <a:noFill/>
              </p:spPr>
              <p:txBody>
                <a:bodyPr wrap="square" rtlCol="0">
                  <a:spAutoFit/>
                </a:bodyPr>
                <a:lstStyle/>
                <a:p>
                  <a:r>
                    <a:rPr lang="es-ES" sz="1400" dirty="0"/>
                    <a:t>-</a:t>
                  </a:r>
                  <a:endParaRPr lang="es-ES" sz="1100" dirty="0"/>
                </a:p>
              </p:txBody>
            </p:sp>
            <p:sp>
              <p:nvSpPr>
                <p:cNvPr id="22" name="Elipse 21"/>
                <p:cNvSpPr/>
                <p:nvPr/>
              </p:nvSpPr>
              <p:spPr bwMode="auto">
                <a:xfrm>
                  <a:off x="2595835" y="5492692"/>
                  <a:ext cx="288032" cy="28803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Times" charset="0"/>
                  </a:endParaRPr>
                </a:p>
              </p:txBody>
            </p:sp>
          </p:grpSp>
          <p:cxnSp>
            <p:nvCxnSpPr>
              <p:cNvPr id="23" name="Conector recto 22"/>
              <p:cNvCxnSpPr>
                <a:stCxn id="16" idx="4"/>
                <a:endCxn id="22" idx="1"/>
              </p:cNvCxnSpPr>
              <p:nvPr/>
            </p:nvCxnSpPr>
            <p:spPr bwMode="auto">
              <a:xfrm>
                <a:off x="1620000" y="3140832"/>
                <a:ext cx="428599" cy="56699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Conector recto 23"/>
              <p:cNvCxnSpPr/>
              <p:nvPr/>
            </p:nvCxnSpPr>
            <p:spPr bwMode="auto">
              <a:xfrm>
                <a:off x="2294450" y="3827023"/>
                <a:ext cx="380308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5" name="Rectángulo 24"/>
              <p:cNvSpPr/>
              <p:nvPr/>
            </p:nvSpPr>
            <p:spPr bwMode="auto">
              <a:xfrm rot="16200000">
                <a:off x="5243972" y="2854426"/>
                <a:ext cx="288031" cy="527701"/>
              </a:xfrm>
              <a:prstGeom prst="rect">
                <a:avLst/>
              </a:prstGeom>
              <a:solidFill>
                <a:srgbClr val="DBFA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cxnSp>
            <p:nvCxnSpPr>
              <p:cNvPr id="27" name="Conector recto 26"/>
              <p:cNvCxnSpPr/>
              <p:nvPr/>
            </p:nvCxnSpPr>
            <p:spPr bwMode="auto">
              <a:xfrm>
                <a:off x="6102053" y="3144573"/>
                <a:ext cx="0" cy="689129"/>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9" name="CuadroTexto 28"/>
              <p:cNvSpPr txBox="1"/>
              <p:nvPr/>
            </p:nvSpPr>
            <p:spPr>
              <a:xfrm>
                <a:off x="5483399" y="1832244"/>
                <a:ext cx="404044" cy="341447"/>
              </a:xfrm>
              <a:prstGeom prst="rect">
                <a:avLst/>
              </a:prstGeom>
              <a:noFill/>
            </p:spPr>
            <p:txBody>
              <a:bodyPr wrap="none" rtlCol="0">
                <a:spAutoFit/>
              </a:bodyPr>
              <a:lstStyle/>
              <a:p>
                <a:r>
                  <a:rPr lang="es-ES" sz="1400" dirty="0"/>
                  <a:t>R’</a:t>
                </a:r>
              </a:p>
            </p:txBody>
          </p:sp>
          <p:sp>
            <p:nvSpPr>
              <p:cNvPr id="31" name="CuadroTexto 30"/>
              <p:cNvSpPr txBox="1"/>
              <p:nvPr/>
            </p:nvSpPr>
            <p:spPr>
              <a:xfrm>
                <a:off x="1584000" y="2789852"/>
                <a:ext cx="348916" cy="341447"/>
              </a:xfrm>
              <a:prstGeom prst="rect">
                <a:avLst/>
              </a:prstGeom>
              <a:noFill/>
            </p:spPr>
            <p:txBody>
              <a:bodyPr wrap="none" rtlCol="0">
                <a:spAutoFit/>
              </a:bodyPr>
              <a:lstStyle/>
              <a:p>
                <a:r>
                  <a:rPr lang="es-ES" sz="1400" dirty="0"/>
                  <a:t>N</a:t>
                </a:r>
              </a:p>
            </p:txBody>
          </p:sp>
          <p:sp>
            <p:nvSpPr>
              <p:cNvPr id="32" name="CuadroTexto 31"/>
              <p:cNvSpPr txBox="1"/>
              <p:nvPr/>
            </p:nvSpPr>
            <p:spPr>
              <a:xfrm>
                <a:off x="3469786" y="1665164"/>
                <a:ext cx="768566" cy="347434"/>
              </a:xfrm>
              <a:prstGeom prst="rect">
                <a:avLst/>
              </a:prstGeom>
              <a:noFill/>
            </p:spPr>
            <p:txBody>
              <a:bodyPr wrap="none" rtlCol="0">
                <a:spAutoFit/>
              </a:bodyPr>
              <a:lstStyle/>
              <a:p>
                <a:r>
                  <a:rPr lang="es-ES" sz="1400" dirty="0"/>
                  <a:t>Fase R</a:t>
                </a:r>
              </a:p>
            </p:txBody>
          </p:sp>
          <mc:AlternateContent xmlns:mc="http://schemas.openxmlformats.org/markup-compatibility/2006" xmlns:a14="http://schemas.microsoft.com/office/drawing/2010/main">
            <mc:Choice Requires="a14">
              <p:sp>
                <p:nvSpPr>
                  <p:cNvPr id="33" name="CuadroTexto 32"/>
                  <p:cNvSpPr txBox="1"/>
                  <p:nvPr/>
                </p:nvSpPr>
                <p:spPr>
                  <a:xfrm>
                    <a:off x="3421084" y="1907068"/>
                    <a:ext cx="424225" cy="347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𝐼</m:t>
                              </m:r>
                            </m:e>
                            <m:sub>
                              <m:r>
                                <a:rPr lang="es-ES" sz="1400" b="0" i="1" dirty="0" smtClean="0">
                                  <a:latin typeface="Cambria Math" panose="02040503050406030204" pitchFamily="18" charset="0"/>
                                </a:rPr>
                                <m:t>𝑅</m:t>
                              </m:r>
                            </m:sub>
                          </m:sSub>
                        </m:oMath>
                      </m:oMathPara>
                    </a14:m>
                    <a:endParaRPr lang="es-ES" sz="1400" dirty="0"/>
                  </a:p>
                </p:txBody>
              </p:sp>
            </mc:Choice>
            <mc:Fallback xmlns="">
              <p:sp>
                <p:nvSpPr>
                  <p:cNvPr id="33" name="CuadroTexto 32"/>
                  <p:cNvSpPr txBox="1">
                    <a:spLocks noRot="1" noChangeAspect="1" noMove="1" noResize="1" noEditPoints="1" noAdjustHandles="1" noChangeArrowheads="1" noChangeShapeType="1" noTextEdit="1"/>
                  </p:cNvSpPr>
                  <p:nvPr/>
                </p:nvSpPr>
                <p:spPr>
                  <a:xfrm>
                    <a:off x="3421084" y="1907068"/>
                    <a:ext cx="424225" cy="347434"/>
                  </a:xfrm>
                  <a:prstGeom prst="rect">
                    <a:avLst/>
                  </a:prstGeom>
                  <a:blipFill>
                    <a:blip r:embed="rId11"/>
                    <a:stretch>
                      <a:fillRect b="-434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4" name="CuadroTexto 33"/>
                  <p:cNvSpPr txBox="1"/>
                  <p:nvPr/>
                </p:nvSpPr>
                <p:spPr>
                  <a:xfrm>
                    <a:off x="5487121" y="2044677"/>
                    <a:ext cx="403167" cy="347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𝐼</m:t>
                              </m:r>
                            </m:e>
                            <m:sub>
                              <m:r>
                                <a:rPr lang="es-ES" sz="1400" b="0" i="1" dirty="0" smtClean="0">
                                  <a:latin typeface="Cambria Math" panose="02040503050406030204" pitchFamily="18" charset="0"/>
                                </a:rPr>
                                <m:t>1</m:t>
                              </m:r>
                            </m:sub>
                          </m:sSub>
                        </m:oMath>
                      </m:oMathPara>
                    </a14:m>
                    <a:endParaRPr lang="es-ES" sz="1400" dirty="0"/>
                  </a:p>
                </p:txBody>
              </p:sp>
            </mc:Choice>
            <mc:Fallback xmlns="">
              <p:sp>
                <p:nvSpPr>
                  <p:cNvPr id="34" name="CuadroTexto 33"/>
                  <p:cNvSpPr txBox="1">
                    <a:spLocks noRot="1" noChangeAspect="1" noMove="1" noResize="1" noEditPoints="1" noAdjustHandles="1" noChangeArrowheads="1" noChangeShapeType="1" noTextEdit="1"/>
                  </p:cNvSpPr>
                  <p:nvPr/>
                </p:nvSpPr>
                <p:spPr>
                  <a:xfrm>
                    <a:off x="5487121" y="2044677"/>
                    <a:ext cx="403167" cy="347434"/>
                  </a:xfrm>
                  <a:prstGeom prst="rect">
                    <a:avLst/>
                  </a:prstGeom>
                  <a:blipFill>
                    <a:blip r:embed="rId12"/>
                    <a:stretch>
                      <a:fillRect b="-4348"/>
                    </a:stretch>
                  </a:blipFill>
                </p:spPr>
                <p:txBody>
                  <a:bodyPr/>
                  <a:lstStyle/>
                  <a:p>
                    <a:r>
                      <a:rPr lang="es-ES">
                        <a:noFill/>
                      </a:rPr>
                      <a:t> </a:t>
                    </a:r>
                  </a:p>
                </p:txBody>
              </p:sp>
            </mc:Fallback>
          </mc:AlternateContent>
          <p:cxnSp>
            <p:nvCxnSpPr>
              <p:cNvPr id="36" name="Conector recto de flecha 35"/>
              <p:cNvCxnSpPr>
                <a:stCxn id="33" idx="3"/>
              </p:cNvCxnSpPr>
              <p:nvPr/>
            </p:nvCxnSpPr>
            <p:spPr bwMode="auto">
              <a:xfrm>
                <a:off x="3845309" y="2080785"/>
                <a:ext cx="649663" cy="10949"/>
              </a:xfrm>
              <a:prstGeom prst="straightConnector1">
                <a:avLst/>
              </a:prstGeom>
              <a:solidFill>
                <a:schemeClr val="accent1"/>
              </a:solidFill>
              <a:ln w="25400" cap="flat" cmpd="sng" algn="ctr">
                <a:solidFill>
                  <a:srgbClr val="0096C8"/>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38" name="CuadroTexto 37"/>
                  <p:cNvSpPr txBox="1"/>
                  <p:nvPr/>
                </p:nvSpPr>
                <p:spPr>
                  <a:xfrm>
                    <a:off x="1662651" y="2201576"/>
                    <a:ext cx="603600" cy="347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𝑈</m:t>
                              </m:r>
                            </m:e>
                            <m:sub>
                              <m:r>
                                <a:rPr lang="es-ES" sz="1400" b="0" i="1" dirty="0" smtClean="0">
                                  <a:latin typeface="Cambria Math" panose="02040503050406030204" pitchFamily="18" charset="0"/>
                                </a:rPr>
                                <m:t>𝑅𝑁</m:t>
                              </m:r>
                            </m:sub>
                          </m:sSub>
                        </m:oMath>
                      </m:oMathPara>
                    </a14:m>
                    <a:endParaRPr lang="es-ES" sz="1400" dirty="0"/>
                  </a:p>
                </p:txBody>
              </p:sp>
            </mc:Choice>
            <mc:Fallback xmlns="">
              <p:sp>
                <p:nvSpPr>
                  <p:cNvPr id="38" name="CuadroTexto 37"/>
                  <p:cNvSpPr txBox="1">
                    <a:spLocks noRot="1" noChangeAspect="1" noMove="1" noResize="1" noEditPoints="1" noAdjustHandles="1" noChangeArrowheads="1" noChangeShapeType="1" noTextEdit="1"/>
                  </p:cNvSpPr>
                  <p:nvPr/>
                </p:nvSpPr>
                <p:spPr>
                  <a:xfrm>
                    <a:off x="1662651" y="2201576"/>
                    <a:ext cx="603600" cy="347434"/>
                  </a:xfrm>
                  <a:prstGeom prst="rect">
                    <a:avLst/>
                  </a:prstGeom>
                  <a:blipFill>
                    <a:blip r:embed="rId13"/>
                    <a:stretch>
                      <a:fillRect b="-434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9" name="CuadroTexto 38"/>
                  <p:cNvSpPr txBox="1"/>
                  <p:nvPr/>
                </p:nvSpPr>
                <p:spPr>
                  <a:xfrm>
                    <a:off x="5600407" y="2447659"/>
                    <a:ext cx="474760" cy="347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𝑍</m:t>
                              </m:r>
                            </m:e>
                            <m:sub>
                              <m:r>
                                <a:rPr lang="es-ES" sz="1400" b="0" i="1" dirty="0" smtClean="0">
                                  <a:latin typeface="Cambria Math" panose="02040503050406030204" pitchFamily="18" charset="0"/>
                                </a:rPr>
                                <m:t>𝑅</m:t>
                              </m:r>
                            </m:sub>
                          </m:sSub>
                        </m:oMath>
                      </m:oMathPara>
                    </a14:m>
                    <a:endParaRPr lang="es-ES" sz="1400" dirty="0"/>
                  </a:p>
                </p:txBody>
              </p:sp>
            </mc:Choice>
            <mc:Fallback xmlns="">
              <p:sp>
                <p:nvSpPr>
                  <p:cNvPr id="39" name="CuadroTexto 38"/>
                  <p:cNvSpPr txBox="1">
                    <a:spLocks noRot="1" noChangeAspect="1" noMove="1" noResize="1" noEditPoints="1" noAdjustHandles="1" noChangeArrowheads="1" noChangeShapeType="1" noTextEdit="1"/>
                  </p:cNvSpPr>
                  <p:nvPr/>
                </p:nvSpPr>
                <p:spPr>
                  <a:xfrm>
                    <a:off x="5600407" y="2447659"/>
                    <a:ext cx="474760" cy="347434"/>
                  </a:xfrm>
                  <a:prstGeom prst="rect">
                    <a:avLst/>
                  </a:prstGeom>
                  <a:blipFill>
                    <a:blip r:embed="rId14"/>
                    <a:stretch>
                      <a:fillRect b="-4255"/>
                    </a:stretch>
                  </a:blipFill>
                </p:spPr>
                <p:txBody>
                  <a:bodyPr/>
                  <a:lstStyle/>
                  <a:p>
                    <a:r>
                      <a:rPr lang="es-ES">
                        <a:noFill/>
                      </a:rPr>
                      <a:t> </a:t>
                    </a:r>
                  </a:p>
                </p:txBody>
              </p:sp>
            </mc:Fallback>
          </mc:AlternateContent>
          <p:grpSp>
            <p:nvGrpSpPr>
              <p:cNvPr id="40" name="Grupo 39"/>
              <p:cNvGrpSpPr/>
              <p:nvPr/>
            </p:nvGrpSpPr>
            <p:grpSpPr>
              <a:xfrm>
                <a:off x="2246269" y="2920602"/>
                <a:ext cx="3977881" cy="1279187"/>
                <a:chOff x="3115386" y="4704338"/>
                <a:chExt cx="3977881" cy="1279187"/>
              </a:xfrm>
            </p:grpSpPr>
            <p:sp>
              <p:nvSpPr>
                <p:cNvPr id="41" name="CuadroTexto 40"/>
                <p:cNvSpPr txBox="1"/>
                <p:nvPr/>
              </p:nvSpPr>
              <p:spPr>
                <a:xfrm>
                  <a:off x="6712340" y="5523998"/>
                  <a:ext cx="380927" cy="341448"/>
                </a:xfrm>
                <a:prstGeom prst="rect">
                  <a:avLst/>
                </a:prstGeom>
                <a:noFill/>
              </p:spPr>
              <p:txBody>
                <a:bodyPr wrap="none" rtlCol="0">
                  <a:spAutoFit/>
                </a:bodyPr>
                <a:lstStyle/>
                <a:p>
                  <a:r>
                    <a:rPr lang="es-ES" sz="1400" dirty="0"/>
                    <a:t>S’</a:t>
                  </a:r>
                </a:p>
              </p:txBody>
            </p:sp>
            <p:sp>
              <p:nvSpPr>
                <p:cNvPr id="42" name="CuadroTexto 41"/>
                <p:cNvSpPr txBox="1"/>
                <p:nvPr/>
              </p:nvSpPr>
              <p:spPr>
                <a:xfrm>
                  <a:off x="3115386" y="5642078"/>
                  <a:ext cx="315126" cy="341447"/>
                </a:xfrm>
                <a:prstGeom prst="rect">
                  <a:avLst/>
                </a:prstGeom>
                <a:noFill/>
              </p:spPr>
              <p:txBody>
                <a:bodyPr wrap="none" rtlCol="0">
                  <a:spAutoFit/>
                </a:bodyPr>
                <a:lstStyle/>
                <a:p>
                  <a:r>
                    <a:rPr lang="es-ES" sz="1400" dirty="0"/>
                    <a:t>S</a:t>
                  </a:r>
                </a:p>
              </p:txBody>
            </p:sp>
            <mc:AlternateContent xmlns:mc="http://schemas.openxmlformats.org/markup-compatibility/2006" xmlns:a14="http://schemas.microsoft.com/office/drawing/2010/main">
              <mc:Choice Requires="a14">
                <p:sp>
                  <p:nvSpPr>
                    <p:cNvPr id="43" name="CuadroTexto 42"/>
                    <p:cNvSpPr txBox="1"/>
                    <p:nvPr/>
                  </p:nvSpPr>
                  <p:spPr>
                    <a:xfrm>
                      <a:off x="6122516" y="5016327"/>
                      <a:ext cx="408037" cy="347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𝐼</m:t>
                                </m:r>
                              </m:e>
                              <m:sub>
                                <m:r>
                                  <a:rPr lang="es-ES" sz="1400" b="0" i="1" dirty="0" smtClean="0">
                                    <a:latin typeface="Cambria Math" panose="02040503050406030204" pitchFamily="18" charset="0"/>
                                  </a:rPr>
                                  <m:t>2</m:t>
                                </m:r>
                              </m:sub>
                            </m:sSub>
                          </m:oMath>
                        </m:oMathPara>
                      </a14:m>
                      <a:endParaRPr lang="es-ES" sz="1400" dirty="0"/>
                    </a:p>
                  </p:txBody>
                </p:sp>
              </mc:Choice>
              <mc:Fallback xmlns="">
                <p:sp>
                  <p:nvSpPr>
                    <p:cNvPr id="43" name="CuadroTexto 42"/>
                    <p:cNvSpPr txBox="1">
                      <a:spLocks noRot="1" noChangeAspect="1" noMove="1" noResize="1" noEditPoints="1" noAdjustHandles="1" noChangeArrowheads="1" noChangeShapeType="1" noTextEdit="1"/>
                    </p:cNvSpPr>
                    <p:nvPr/>
                  </p:nvSpPr>
                  <p:spPr>
                    <a:xfrm>
                      <a:off x="6122516" y="5016327"/>
                      <a:ext cx="408037" cy="347434"/>
                    </a:xfrm>
                    <a:prstGeom prst="rect">
                      <a:avLst/>
                    </a:prstGeom>
                    <a:blipFill>
                      <a:blip r:embed="rId15"/>
                      <a:stretch>
                        <a:fillRect b="-434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4" name="CuadroTexto 43"/>
                    <p:cNvSpPr txBox="1"/>
                    <p:nvPr/>
                  </p:nvSpPr>
                  <p:spPr>
                    <a:xfrm>
                      <a:off x="5437100" y="5598279"/>
                      <a:ext cx="401786" cy="347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𝐼</m:t>
                                </m:r>
                              </m:e>
                              <m:sub>
                                <m:r>
                                  <a:rPr lang="es-ES" sz="1400" b="0" i="1" dirty="0" smtClean="0">
                                    <a:latin typeface="Cambria Math" panose="02040503050406030204" pitchFamily="18" charset="0"/>
                                  </a:rPr>
                                  <m:t>𝑆</m:t>
                                </m:r>
                              </m:sub>
                            </m:sSub>
                          </m:oMath>
                        </m:oMathPara>
                      </a14:m>
                      <a:endParaRPr lang="es-ES" sz="1400" dirty="0"/>
                    </a:p>
                  </p:txBody>
                </p:sp>
              </mc:Choice>
              <mc:Fallback xmlns="">
                <p:sp>
                  <p:nvSpPr>
                    <p:cNvPr id="44" name="CuadroTexto 43"/>
                    <p:cNvSpPr txBox="1">
                      <a:spLocks noRot="1" noChangeAspect="1" noMove="1" noResize="1" noEditPoints="1" noAdjustHandles="1" noChangeArrowheads="1" noChangeShapeType="1" noTextEdit="1"/>
                    </p:cNvSpPr>
                    <p:nvPr/>
                  </p:nvSpPr>
                  <p:spPr>
                    <a:xfrm>
                      <a:off x="5437100" y="5598279"/>
                      <a:ext cx="401786" cy="347434"/>
                    </a:xfrm>
                    <a:prstGeom prst="rect">
                      <a:avLst/>
                    </a:prstGeom>
                    <a:blipFill>
                      <a:blip r:embed="rId16"/>
                      <a:stretch>
                        <a:fillRect b="-6522"/>
                      </a:stretch>
                    </a:blipFill>
                  </p:spPr>
                  <p:txBody>
                    <a:bodyPr/>
                    <a:lstStyle/>
                    <a:p>
                      <a:r>
                        <a:rPr lang="es-ES">
                          <a:noFill/>
                        </a:rPr>
                        <a:t> </a:t>
                      </a:r>
                    </a:p>
                  </p:txBody>
                </p:sp>
              </mc:Fallback>
            </mc:AlternateContent>
            <p:cxnSp>
              <p:nvCxnSpPr>
                <p:cNvPr id="45" name="Conector recto de flecha 44"/>
                <p:cNvCxnSpPr/>
                <p:nvPr/>
              </p:nvCxnSpPr>
              <p:spPr bwMode="auto">
                <a:xfrm flipH="1">
                  <a:off x="5781901" y="5077298"/>
                  <a:ext cx="942198" cy="4084"/>
                </a:xfrm>
                <a:prstGeom prst="straightConnector1">
                  <a:avLst/>
                </a:prstGeom>
                <a:solidFill>
                  <a:schemeClr val="accent1"/>
                </a:solidFill>
                <a:ln w="25400" cap="flat" cmpd="sng" algn="ctr">
                  <a:solidFill>
                    <a:srgbClr val="0096C8"/>
                  </a:solidFill>
                  <a:prstDash val="solid"/>
                  <a:round/>
                  <a:headEnd type="none" w="med" len="med"/>
                  <a:tailEnd type="triangle"/>
                </a:ln>
                <a:effectLst/>
              </p:spPr>
            </p:cxnSp>
            <p:cxnSp>
              <p:nvCxnSpPr>
                <p:cNvPr id="46" name="Conector recto de flecha 45"/>
                <p:cNvCxnSpPr/>
                <p:nvPr/>
              </p:nvCxnSpPr>
              <p:spPr bwMode="auto">
                <a:xfrm>
                  <a:off x="5167730" y="5681469"/>
                  <a:ext cx="631651" cy="0"/>
                </a:xfrm>
                <a:prstGeom prst="straightConnector1">
                  <a:avLst/>
                </a:prstGeom>
                <a:solidFill>
                  <a:schemeClr val="accent1"/>
                </a:solidFill>
                <a:ln w="25400" cap="flat" cmpd="sng" algn="ctr">
                  <a:solidFill>
                    <a:srgbClr val="0096C8"/>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47" name="CuadroTexto 46"/>
                    <p:cNvSpPr txBox="1"/>
                    <p:nvPr/>
                  </p:nvSpPr>
                  <p:spPr>
                    <a:xfrm>
                      <a:off x="6078955" y="4704338"/>
                      <a:ext cx="452322" cy="347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𝑍</m:t>
                                </m:r>
                              </m:e>
                              <m:sub>
                                <m:r>
                                  <a:rPr lang="es-ES" sz="1400" b="0" i="1" dirty="0" smtClean="0">
                                    <a:latin typeface="Cambria Math" panose="02040503050406030204" pitchFamily="18" charset="0"/>
                                  </a:rPr>
                                  <m:t>𝑆</m:t>
                                </m:r>
                              </m:sub>
                            </m:sSub>
                          </m:oMath>
                        </m:oMathPara>
                      </a14:m>
                      <a:endParaRPr lang="es-ES" sz="1400" dirty="0"/>
                    </a:p>
                  </p:txBody>
                </p:sp>
              </mc:Choice>
              <mc:Fallback xmlns="">
                <p:sp>
                  <p:nvSpPr>
                    <p:cNvPr id="47" name="CuadroTexto 46"/>
                    <p:cNvSpPr txBox="1">
                      <a:spLocks noRot="1" noChangeAspect="1" noMove="1" noResize="1" noEditPoints="1" noAdjustHandles="1" noChangeArrowheads="1" noChangeShapeType="1" noTextEdit="1"/>
                    </p:cNvSpPr>
                    <p:nvPr/>
                  </p:nvSpPr>
                  <p:spPr>
                    <a:xfrm>
                      <a:off x="6078955" y="4704338"/>
                      <a:ext cx="452322" cy="347434"/>
                    </a:xfrm>
                    <a:prstGeom prst="rect">
                      <a:avLst/>
                    </a:prstGeom>
                    <a:blipFill>
                      <a:blip r:embed="rId17"/>
                      <a:stretch>
                        <a:fillRect b="-6522"/>
                      </a:stretch>
                    </a:blipFill>
                  </p:spPr>
                  <p:txBody>
                    <a:bodyPr/>
                    <a:lstStyle/>
                    <a:p>
                      <a:r>
                        <a:rPr lang="es-ES">
                          <a:noFill/>
                        </a:rPr>
                        <a:t> </a:t>
                      </a:r>
                    </a:p>
                  </p:txBody>
                </p:sp>
              </mc:Fallback>
            </mc:AlternateContent>
            <p:sp>
              <p:nvSpPr>
                <p:cNvPr id="48" name="CuadroTexto 47"/>
                <p:cNvSpPr txBox="1"/>
                <p:nvPr/>
              </p:nvSpPr>
              <p:spPr>
                <a:xfrm>
                  <a:off x="4134373" y="5272746"/>
                  <a:ext cx="745535" cy="347434"/>
                </a:xfrm>
                <a:prstGeom prst="rect">
                  <a:avLst/>
                </a:prstGeom>
                <a:noFill/>
              </p:spPr>
              <p:txBody>
                <a:bodyPr wrap="none" rtlCol="0">
                  <a:spAutoFit/>
                </a:bodyPr>
                <a:lstStyle/>
                <a:p>
                  <a:r>
                    <a:rPr lang="es-ES" sz="1400" dirty="0"/>
                    <a:t>Fase S</a:t>
                  </a:r>
                </a:p>
              </p:txBody>
            </p:sp>
          </p:grpSp>
          <p:sp>
            <p:nvSpPr>
              <p:cNvPr id="49" name="CuadroTexto 48"/>
              <p:cNvSpPr txBox="1"/>
              <p:nvPr/>
            </p:nvSpPr>
            <p:spPr>
              <a:xfrm>
                <a:off x="2637848" y="3031905"/>
                <a:ext cx="775146" cy="347434"/>
              </a:xfrm>
              <a:prstGeom prst="rect">
                <a:avLst/>
              </a:prstGeom>
              <a:noFill/>
            </p:spPr>
            <p:txBody>
              <a:bodyPr wrap="none" rtlCol="0">
                <a:spAutoFit/>
              </a:bodyPr>
              <a:lstStyle/>
              <a:p>
                <a:r>
                  <a:rPr lang="es-ES" sz="1400" dirty="0"/>
                  <a:t>Neutro</a:t>
                </a:r>
              </a:p>
            </p:txBody>
          </p:sp>
          <p:grpSp>
            <p:nvGrpSpPr>
              <p:cNvPr id="56" name="Grupo 55"/>
              <p:cNvGrpSpPr/>
              <p:nvPr/>
            </p:nvGrpSpPr>
            <p:grpSpPr>
              <a:xfrm>
                <a:off x="801372" y="3459996"/>
                <a:ext cx="309992" cy="471604"/>
                <a:chOff x="2582016" y="5358740"/>
                <a:chExt cx="309992" cy="471604"/>
              </a:xfrm>
            </p:grpSpPr>
            <p:sp>
              <p:nvSpPr>
                <p:cNvPr id="57" name="CuadroTexto 56"/>
                <p:cNvSpPr txBox="1"/>
                <p:nvPr/>
              </p:nvSpPr>
              <p:spPr>
                <a:xfrm>
                  <a:off x="2582016" y="5540115"/>
                  <a:ext cx="261897" cy="290229"/>
                </a:xfrm>
                <a:prstGeom prst="rect">
                  <a:avLst/>
                </a:prstGeom>
                <a:noFill/>
              </p:spPr>
              <p:txBody>
                <a:bodyPr wrap="square" rtlCol="0">
                  <a:spAutoFit/>
                </a:bodyPr>
                <a:lstStyle/>
                <a:p>
                  <a:r>
                    <a:rPr lang="es-ES" sz="1100" dirty="0"/>
                    <a:t>+</a:t>
                  </a:r>
                </a:p>
              </p:txBody>
            </p:sp>
            <p:sp>
              <p:nvSpPr>
                <p:cNvPr id="58" name="CuadroTexto 57"/>
                <p:cNvSpPr txBox="1"/>
                <p:nvPr/>
              </p:nvSpPr>
              <p:spPr>
                <a:xfrm>
                  <a:off x="2638485" y="5358740"/>
                  <a:ext cx="239851" cy="347434"/>
                </a:xfrm>
                <a:prstGeom prst="rect">
                  <a:avLst/>
                </a:prstGeom>
                <a:noFill/>
              </p:spPr>
              <p:txBody>
                <a:bodyPr wrap="square" rtlCol="0">
                  <a:spAutoFit/>
                </a:bodyPr>
                <a:lstStyle/>
                <a:p>
                  <a:r>
                    <a:rPr lang="es-ES" sz="1400" dirty="0"/>
                    <a:t>-</a:t>
                  </a:r>
                  <a:endParaRPr lang="es-ES" sz="1100" dirty="0"/>
                </a:p>
              </p:txBody>
            </p:sp>
            <p:sp>
              <p:nvSpPr>
                <p:cNvPr id="59" name="Elipse 58"/>
                <p:cNvSpPr/>
                <p:nvPr/>
              </p:nvSpPr>
              <p:spPr bwMode="auto">
                <a:xfrm>
                  <a:off x="2603976" y="5498305"/>
                  <a:ext cx="288032" cy="28803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Times" charset="0"/>
                  </a:endParaRPr>
                </a:p>
              </p:txBody>
            </p:sp>
          </p:grpSp>
          <p:cxnSp>
            <p:nvCxnSpPr>
              <p:cNvPr id="60" name="Conector recto 59"/>
              <p:cNvCxnSpPr>
                <a:endCxn id="59" idx="7"/>
              </p:cNvCxnSpPr>
              <p:nvPr/>
            </p:nvCxnSpPr>
            <p:spPr bwMode="auto">
              <a:xfrm flipH="1">
                <a:off x="1069183" y="3122119"/>
                <a:ext cx="541139" cy="51962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4" name="Conector recto 63"/>
              <p:cNvCxnSpPr/>
              <p:nvPr/>
            </p:nvCxnSpPr>
            <p:spPr bwMode="auto">
              <a:xfrm>
                <a:off x="445718" y="4282955"/>
                <a:ext cx="40825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7" name="Rectángulo 66"/>
              <p:cNvSpPr/>
              <p:nvPr/>
            </p:nvSpPr>
            <p:spPr bwMode="auto">
              <a:xfrm rot="2512829">
                <a:off x="4759294" y="2448620"/>
                <a:ext cx="288031" cy="527701"/>
              </a:xfrm>
              <a:prstGeom prst="rect">
                <a:avLst/>
              </a:prstGeom>
              <a:solidFill>
                <a:srgbClr val="DBFA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cxnSp>
            <p:nvCxnSpPr>
              <p:cNvPr id="68" name="Conector recto 67"/>
              <p:cNvCxnSpPr/>
              <p:nvPr/>
            </p:nvCxnSpPr>
            <p:spPr bwMode="auto">
              <a:xfrm>
                <a:off x="4528268" y="3140831"/>
                <a:ext cx="0" cy="11522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1" name="Conector recto 70"/>
              <p:cNvCxnSpPr>
                <a:stCxn id="59" idx="3"/>
              </p:cNvCxnSpPr>
              <p:nvPr/>
            </p:nvCxnSpPr>
            <p:spPr bwMode="auto">
              <a:xfrm flipH="1">
                <a:off x="445718" y="3845412"/>
                <a:ext cx="419795" cy="43754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4" name="CuadroTexto 73"/>
              <p:cNvSpPr txBox="1"/>
              <p:nvPr/>
            </p:nvSpPr>
            <p:spPr>
              <a:xfrm>
                <a:off x="234820" y="3992436"/>
                <a:ext cx="325796" cy="341447"/>
              </a:xfrm>
              <a:prstGeom prst="rect">
                <a:avLst/>
              </a:prstGeom>
              <a:noFill/>
            </p:spPr>
            <p:txBody>
              <a:bodyPr wrap="none" rtlCol="0">
                <a:spAutoFit/>
              </a:bodyPr>
              <a:lstStyle/>
              <a:p>
                <a:r>
                  <a:rPr lang="es-ES" sz="1400" dirty="0"/>
                  <a:t>T</a:t>
                </a:r>
              </a:p>
            </p:txBody>
          </p:sp>
        </p:grpSp>
        <p:cxnSp>
          <p:nvCxnSpPr>
            <p:cNvPr id="86" name="Conector recto 85"/>
            <p:cNvCxnSpPr>
              <a:stCxn id="67" idx="0"/>
            </p:cNvCxnSpPr>
            <p:nvPr/>
          </p:nvCxnSpPr>
          <p:spPr bwMode="auto">
            <a:xfrm flipV="1">
              <a:off x="3960006" y="2052622"/>
              <a:ext cx="288703" cy="29136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8" name="Conector recto 87"/>
            <p:cNvCxnSpPr>
              <a:stCxn id="8" idx="0"/>
            </p:cNvCxnSpPr>
            <p:nvPr/>
          </p:nvCxnSpPr>
          <p:spPr bwMode="auto">
            <a:xfrm flipH="1" flipV="1">
              <a:off x="4253276" y="2066799"/>
              <a:ext cx="195127" cy="2220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3" name="Conector recto 92"/>
            <p:cNvCxnSpPr>
              <a:stCxn id="67" idx="2"/>
            </p:cNvCxnSpPr>
            <p:nvPr/>
          </p:nvCxnSpPr>
          <p:spPr bwMode="auto">
            <a:xfrm flipH="1">
              <a:off x="3520673" y="2662122"/>
              <a:ext cx="154083" cy="1877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7" name="Conector recto 96"/>
            <p:cNvCxnSpPr>
              <a:stCxn id="8" idx="2"/>
            </p:cNvCxnSpPr>
            <p:nvPr/>
          </p:nvCxnSpPr>
          <p:spPr bwMode="auto">
            <a:xfrm>
              <a:off x="4664815" y="2657282"/>
              <a:ext cx="119550" cy="184906"/>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100" name="Elipse 99"/>
          <p:cNvSpPr/>
          <p:nvPr/>
        </p:nvSpPr>
        <p:spPr bwMode="auto">
          <a:xfrm>
            <a:off x="4756346" y="2821034"/>
            <a:ext cx="58300" cy="583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sp>
        <p:nvSpPr>
          <p:cNvPr id="101" name="Elipse 100"/>
          <p:cNvSpPr/>
          <p:nvPr/>
        </p:nvSpPr>
        <p:spPr bwMode="auto">
          <a:xfrm>
            <a:off x="3491067" y="2826748"/>
            <a:ext cx="58300" cy="583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102" name="CuadroTexto 101"/>
              <p:cNvSpPr txBox="1"/>
              <p:nvPr/>
            </p:nvSpPr>
            <p:spPr>
              <a:xfrm>
                <a:off x="3594342" y="2332098"/>
                <a:ext cx="42806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𝑍</m:t>
                          </m:r>
                        </m:e>
                        <m:sub>
                          <m:r>
                            <a:rPr lang="es-ES" sz="1400" b="0" i="1" dirty="0" smtClean="0">
                              <a:latin typeface="Cambria Math" panose="02040503050406030204" pitchFamily="18" charset="0"/>
                            </a:rPr>
                            <m:t>𝑇</m:t>
                          </m:r>
                        </m:sub>
                      </m:sSub>
                    </m:oMath>
                  </m:oMathPara>
                </a14:m>
                <a:endParaRPr lang="es-ES" sz="1400" dirty="0"/>
              </a:p>
            </p:txBody>
          </p:sp>
        </mc:Choice>
        <mc:Fallback xmlns="">
          <p:sp>
            <p:nvSpPr>
              <p:cNvPr id="102" name="CuadroTexto 101"/>
              <p:cNvSpPr txBox="1">
                <a:spLocks noRot="1" noChangeAspect="1" noMove="1" noResize="1" noEditPoints="1" noAdjustHandles="1" noChangeArrowheads="1" noChangeShapeType="1" noTextEdit="1"/>
              </p:cNvSpPr>
              <p:nvPr/>
            </p:nvSpPr>
            <p:spPr>
              <a:xfrm>
                <a:off x="3594342" y="2332098"/>
                <a:ext cx="428066" cy="307777"/>
              </a:xfrm>
              <a:prstGeom prst="rect">
                <a:avLst/>
              </a:prstGeom>
              <a:blipFill>
                <a:blip r:embed="rId25"/>
                <a:stretch>
                  <a:fillRect/>
                </a:stretch>
              </a:blipFill>
            </p:spPr>
            <p:txBody>
              <a:bodyPr/>
              <a:lstStyle/>
              <a:p>
                <a:r>
                  <a:rPr lang="es-ES">
                    <a:noFill/>
                  </a:rPr>
                  <a:t> </a:t>
                </a:r>
              </a:p>
            </p:txBody>
          </p:sp>
        </mc:Fallback>
      </mc:AlternateContent>
      <p:graphicFrame>
        <p:nvGraphicFramePr>
          <p:cNvPr id="106" name="Object 17">
            <a:extLst>
              <a:ext uri="{FF2B5EF4-FFF2-40B4-BE49-F238E27FC236}">
                <a16:creationId xmlns:a16="http://schemas.microsoft.com/office/drawing/2014/main" id="{1769A584-A377-4898-ADE7-9C15A3D96300}"/>
              </a:ext>
            </a:extLst>
          </p:cNvPr>
          <p:cNvGraphicFramePr>
            <a:graphicFrameLocks noChangeAspect="1"/>
          </p:cNvGraphicFramePr>
          <p:nvPr/>
        </p:nvGraphicFramePr>
        <p:xfrm>
          <a:off x="7237648" y="3535987"/>
          <a:ext cx="1201528" cy="950583"/>
        </p:xfrm>
        <a:graphic>
          <a:graphicData uri="http://schemas.openxmlformats.org/presentationml/2006/ole">
            <mc:AlternateContent xmlns:mc="http://schemas.openxmlformats.org/markup-compatibility/2006">
              <mc:Choice xmlns:v="urn:schemas-microsoft-com:vml" Requires="v">
                <p:oleObj name="Equation" r:id="rId26" imgW="990600" imgH="787400" progId="Equation.DSMT4">
                  <p:embed/>
                </p:oleObj>
              </mc:Choice>
              <mc:Fallback>
                <p:oleObj name="Equation" r:id="rId26" imgW="990600" imgH="787400" progId="Equation.DSMT4">
                  <p:embed/>
                  <p:pic>
                    <p:nvPicPr>
                      <p:cNvPr id="106" name="Object 17">
                        <a:extLst>
                          <a:ext uri="{FF2B5EF4-FFF2-40B4-BE49-F238E27FC236}">
                            <a16:creationId xmlns:a16="http://schemas.microsoft.com/office/drawing/2014/main" id="{1769A584-A377-4898-ADE7-9C15A3D96300}"/>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237648" y="3535987"/>
                        <a:ext cx="1201528" cy="950583"/>
                      </a:xfrm>
                      <a:prstGeom prst="rect">
                        <a:avLst/>
                      </a:prstGeom>
                      <a:noFill/>
                      <a:ln>
                        <a:noFill/>
                      </a:ln>
                      <a:effectLst/>
                    </p:spPr>
                  </p:pic>
                </p:oleObj>
              </mc:Fallback>
            </mc:AlternateContent>
          </a:graphicData>
        </a:graphic>
      </p:graphicFrame>
      <p:sp>
        <p:nvSpPr>
          <p:cNvPr id="107" name="Rectángulo 106"/>
          <p:cNvSpPr/>
          <p:nvPr/>
        </p:nvSpPr>
        <p:spPr>
          <a:xfrm>
            <a:off x="4732666" y="3770242"/>
            <a:ext cx="2533129" cy="338554"/>
          </a:xfrm>
          <a:prstGeom prst="rect">
            <a:avLst/>
          </a:prstGeom>
        </p:spPr>
        <p:txBody>
          <a:bodyPr wrap="none">
            <a:spAutoFit/>
          </a:bodyPr>
          <a:lstStyle/>
          <a:p>
            <a:r>
              <a:rPr lang="es-ES" sz="1600" dirty="0"/>
              <a:t>Corrientes: Sistema Y-</a:t>
            </a:r>
            <a:r>
              <a:rPr lang="es-ES" sz="1600" dirty="0">
                <a:latin typeface="Arial" panose="020B0604020202020204" pitchFamily="34" charset="0"/>
              </a:rPr>
              <a:t> ∆ </a:t>
            </a:r>
            <a:r>
              <a:rPr lang="es-ES" sz="1600" dirty="0">
                <a:sym typeface="Wingdings" panose="05000000000000000000" pitchFamily="2" charset="2"/>
              </a:rPr>
              <a:t> </a:t>
            </a:r>
            <a:endParaRPr lang="es-ES" sz="1600" dirty="0"/>
          </a:p>
        </p:txBody>
      </p:sp>
      <p:sp>
        <p:nvSpPr>
          <p:cNvPr id="108" name="Rectángulo 107"/>
          <p:cNvSpPr/>
          <p:nvPr/>
        </p:nvSpPr>
        <p:spPr>
          <a:xfrm>
            <a:off x="414265" y="3999871"/>
            <a:ext cx="1728358" cy="338554"/>
          </a:xfrm>
          <a:prstGeom prst="rect">
            <a:avLst/>
          </a:prstGeom>
        </p:spPr>
        <p:txBody>
          <a:bodyPr wrap="none">
            <a:spAutoFit/>
          </a:bodyPr>
          <a:lstStyle/>
          <a:p>
            <a:r>
              <a:rPr lang="es-ES" sz="1600" dirty="0"/>
              <a:t>Corrientes de fase:</a:t>
            </a:r>
          </a:p>
        </p:txBody>
      </p:sp>
    </p:spTree>
    <p:extLst>
      <p:ext uri="{BB962C8B-B14F-4D97-AF65-F5344CB8AC3E}">
        <p14:creationId xmlns:p14="http://schemas.microsoft.com/office/powerpoint/2010/main" val="171934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8" grpId="0"/>
      <p:bldP spid="79" grpId="0"/>
      <p:bldP spid="80" grpId="0"/>
      <p:bldP spid="81" grpId="0"/>
      <p:bldP spid="82" grpId="0"/>
      <p:bldP spid="107" grpId="0"/>
      <p:bldP spid="10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7342087E-3E27-0456-245F-C3A0E60E2B63}"/>
              </a:ext>
            </a:extLst>
          </p:cNvPr>
          <p:cNvSpPr>
            <a:spLocks noGrp="1"/>
          </p:cNvSpPr>
          <p:nvPr>
            <p:ph type="subTitle"/>
          </p:nvPr>
        </p:nvSpPr>
        <p:spPr>
          <a:xfrm>
            <a:off x="13759" y="1019980"/>
            <a:ext cx="9001125" cy="4180844"/>
          </a:xfrm>
        </p:spPr>
        <p:txBody>
          <a:bodyPr/>
          <a:lstStyle/>
          <a:p>
            <a:pPr marL="0" indent="0" algn="l">
              <a:buNone/>
            </a:pPr>
            <a:r>
              <a:rPr lang="es-ES" sz="1200" b="1" i="0" u="none" strike="noStrike" baseline="0" dirty="0">
                <a:latin typeface="+mj-lt"/>
              </a:rPr>
              <a:t>Problema 8</a:t>
            </a:r>
            <a:r>
              <a:rPr lang="es-ES" sz="1200" b="0" i="0" u="none" strike="noStrike" baseline="0" dirty="0">
                <a:latin typeface="+mj-lt"/>
              </a:rPr>
              <a:t>. Calcula la corriente que circula por la resistencia R4 aplicando el principio de superposición. </a:t>
            </a:r>
            <a:r>
              <a:rPr lang="pl-PL" sz="1200" b="0" i="0" u="none" strike="noStrike" baseline="0" dirty="0">
                <a:latin typeface="+mj-lt"/>
              </a:rPr>
              <a:t>Datos: R1= 27</a:t>
            </a:r>
            <a:r>
              <a:rPr lang="el-GR" sz="1200" b="0" i="0" u="none" strike="noStrike" baseline="0" dirty="0">
                <a:latin typeface="+mj-lt"/>
              </a:rPr>
              <a:t>Ω</a:t>
            </a:r>
            <a:r>
              <a:rPr lang="pl-PL" sz="1200" b="0" i="0" u="none" strike="noStrike" baseline="0" dirty="0">
                <a:latin typeface="+mj-lt"/>
              </a:rPr>
              <a:t>, R2=47 </a:t>
            </a:r>
            <a:r>
              <a:rPr lang="el-GR" sz="1200" b="0" i="0" u="none" strike="noStrike" baseline="0" dirty="0">
                <a:latin typeface="+mj-lt"/>
              </a:rPr>
              <a:t>Ω</a:t>
            </a:r>
            <a:r>
              <a:rPr lang="pl-PL" sz="1200" b="0" i="0" u="none" strike="noStrike" baseline="0" dirty="0">
                <a:latin typeface="+mj-lt"/>
              </a:rPr>
              <a:t>, R3=4 </a:t>
            </a:r>
            <a:r>
              <a:rPr lang="el-GR" sz="1200" b="0" i="0" u="none" strike="noStrike" baseline="0" dirty="0">
                <a:latin typeface="+mj-lt"/>
              </a:rPr>
              <a:t>Ω</a:t>
            </a:r>
            <a:r>
              <a:rPr lang="pl-PL" sz="1200" b="0" i="0" u="none" strike="noStrike" baseline="0" dirty="0">
                <a:latin typeface="+mj-lt"/>
              </a:rPr>
              <a:t>, R4=23 </a:t>
            </a:r>
            <a:r>
              <a:rPr lang="el-GR" sz="1200" b="0" i="0" u="none" strike="noStrike" baseline="0" dirty="0">
                <a:latin typeface="+mj-lt"/>
              </a:rPr>
              <a:t>Ω</a:t>
            </a:r>
            <a:r>
              <a:rPr lang="pl-PL" sz="1200" b="0" i="0" u="none" strike="noStrike" baseline="0" dirty="0">
                <a:latin typeface="+mj-lt"/>
              </a:rPr>
              <a:t>, V1=200V, I1=20A.</a:t>
            </a:r>
            <a:endParaRPr lang="es-ES" sz="1200" b="0" i="0" u="none" strike="noStrike" baseline="0" dirty="0">
              <a:latin typeface="+mj-lt"/>
            </a:endParaRPr>
          </a:p>
          <a:p>
            <a:pPr marL="0" indent="0" algn="l">
              <a:buNone/>
            </a:pPr>
            <a:endParaRPr lang="es-ES" sz="1200" dirty="0"/>
          </a:p>
          <a:p>
            <a:pPr marL="0" indent="0" algn="l">
              <a:buNone/>
            </a:pPr>
            <a:endParaRPr lang="es-ES" sz="1200" b="0" i="0" u="none" strike="noStrike" baseline="0" dirty="0">
              <a:latin typeface="+mj-lt"/>
            </a:endParaRPr>
          </a:p>
          <a:p>
            <a:pPr marL="0" indent="0" algn="l">
              <a:buNone/>
            </a:pPr>
            <a:endParaRPr lang="es-ES" sz="1200" dirty="0"/>
          </a:p>
          <a:p>
            <a:pPr marL="0" indent="0" algn="l">
              <a:buNone/>
            </a:pPr>
            <a:endParaRPr lang="es-ES" sz="1200" b="0" i="0" u="none" strike="noStrike" baseline="0" dirty="0">
              <a:latin typeface="+mj-lt"/>
            </a:endParaRPr>
          </a:p>
          <a:p>
            <a:pPr marL="0" indent="0" algn="l">
              <a:buNone/>
            </a:pPr>
            <a:endParaRPr lang="es-ES" sz="1200" dirty="0"/>
          </a:p>
          <a:p>
            <a:pPr marL="0" indent="0" algn="l">
              <a:buNone/>
            </a:pPr>
            <a:endParaRPr lang="es-ES" sz="1200" b="0" i="0" u="none" strike="noStrike" baseline="0" dirty="0">
              <a:latin typeface="+mj-lt"/>
            </a:endParaRPr>
          </a:p>
          <a:p>
            <a:pPr marL="0" indent="0" algn="l">
              <a:buNone/>
            </a:pPr>
            <a:endParaRPr lang="es-ES" sz="1200" dirty="0">
              <a:latin typeface="+mj-lt"/>
            </a:endParaRPr>
          </a:p>
          <a:p>
            <a:pPr marL="0" indent="0" algn="l">
              <a:buNone/>
            </a:pPr>
            <a:endParaRPr lang="es-ES" sz="1200" b="0" i="0" u="none" strike="noStrike" baseline="0" dirty="0">
              <a:latin typeface="+mj-lt"/>
            </a:endParaRPr>
          </a:p>
          <a:p>
            <a:pPr marL="0" indent="0" algn="l">
              <a:buNone/>
            </a:pPr>
            <a:endParaRPr lang="es-ES" sz="1200" dirty="0">
              <a:latin typeface="+mj-lt"/>
            </a:endParaRPr>
          </a:p>
          <a:p>
            <a:pPr marL="0" indent="0" algn="l">
              <a:buNone/>
            </a:pPr>
            <a:endParaRPr lang="es-ES" sz="1200" b="0" i="0" u="none" strike="noStrike" baseline="0" dirty="0">
              <a:latin typeface="+mj-lt"/>
            </a:endParaRPr>
          </a:p>
          <a:p>
            <a:pPr marL="0" indent="0" algn="l">
              <a:buNone/>
            </a:pPr>
            <a:endParaRPr lang="es-ES" sz="1200" b="1" i="0" u="none" strike="noStrike" baseline="0" dirty="0">
              <a:latin typeface="+mj-lt"/>
            </a:endParaRPr>
          </a:p>
          <a:p>
            <a:pPr marL="0" indent="0" algn="l">
              <a:buNone/>
            </a:pPr>
            <a:r>
              <a:rPr lang="es-ES" sz="1200" b="1" i="0" u="none" strike="noStrike" baseline="0" dirty="0">
                <a:latin typeface="+mj-lt"/>
              </a:rPr>
              <a:t>Problema 9. </a:t>
            </a:r>
            <a:r>
              <a:rPr lang="es-ES" sz="1200" b="0" i="0" u="none" strike="noStrike" baseline="0" dirty="0">
                <a:latin typeface="+mj-lt"/>
              </a:rPr>
              <a:t>Calcula el circuito equivalente de </a:t>
            </a:r>
            <a:r>
              <a:rPr lang="es-ES" sz="1200" b="0" i="0" u="none" strike="noStrike" baseline="0" dirty="0" err="1">
                <a:latin typeface="+mj-lt"/>
              </a:rPr>
              <a:t>Thevenin</a:t>
            </a:r>
            <a:r>
              <a:rPr lang="es-ES" sz="1200" b="0" i="0" u="none" strike="noStrike" baseline="0" dirty="0">
                <a:latin typeface="+mj-lt"/>
              </a:rPr>
              <a:t> entre los puntos A y B. R = 1 </a:t>
            </a:r>
            <a:r>
              <a:rPr lang="el-GR" sz="1200" b="0" i="0" u="none" strike="noStrike" baseline="0" dirty="0">
                <a:latin typeface="+mj-lt"/>
              </a:rPr>
              <a:t>Ω</a:t>
            </a:r>
            <a:r>
              <a:rPr lang="es-ES" sz="1200" b="0" i="0" u="none" strike="noStrike" baseline="0" dirty="0">
                <a:latin typeface="+mj-lt"/>
              </a:rPr>
              <a:t>.</a:t>
            </a:r>
          </a:p>
          <a:p>
            <a:pPr marL="0" indent="0" algn="l">
              <a:buNone/>
            </a:pPr>
            <a:endParaRPr lang="es-ES" sz="1200" dirty="0"/>
          </a:p>
          <a:p>
            <a:pPr marL="0" indent="0" algn="l">
              <a:buNone/>
            </a:pPr>
            <a:endParaRPr lang="es-ES" sz="1200" b="0" i="0" u="none" strike="noStrike" baseline="0" dirty="0">
              <a:latin typeface="+mj-lt"/>
            </a:endParaRPr>
          </a:p>
          <a:p>
            <a:pPr marL="0" indent="0" algn="l">
              <a:buNone/>
            </a:pPr>
            <a:endParaRPr lang="es-ES" sz="1200" dirty="0"/>
          </a:p>
          <a:p>
            <a:pPr marL="0" indent="0" algn="l">
              <a:buNone/>
            </a:pPr>
            <a:endParaRPr lang="es-ES" sz="1200" b="0" i="0" u="none" strike="noStrike" baseline="0" dirty="0">
              <a:latin typeface="+mj-lt"/>
            </a:endParaRPr>
          </a:p>
          <a:p>
            <a:pPr marL="0" indent="0" algn="l">
              <a:buNone/>
            </a:pPr>
            <a:endParaRPr lang="es-ES" sz="1200" dirty="0"/>
          </a:p>
          <a:p>
            <a:pPr marL="0" indent="0" algn="l">
              <a:buNone/>
            </a:pPr>
            <a:endParaRPr lang="es-ES" sz="1200" b="0" i="0" u="none" strike="noStrike" baseline="0" dirty="0">
              <a:latin typeface="+mj-lt"/>
            </a:endParaRPr>
          </a:p>
          <a:p>
            <a:pPr marL="0" indent="0" algn="l">
              <a:buNone/>
            </a:pPr>
            <a:endParaRPr lang="es-ES" sz="1200" dirty="0">
              <a:latin typeface="+mj-lt"/>
            </a:endParaRPr>
          </a:p>
          <a:p>
            <a:pPr marL="0" indent="0" algn="l">
              <a:buNone/>
            </a:pPr>
            <a:endParaRPr lang="es-ES" sz="1200" b="0" i="0" u="none" strike="noStrike" baseline="0" dirty="0">
              <a:latin typeface="+mj-lt"/>
            </a:endParaRPr>
          </a:p>
          <a:p>
            <a:pPr marL="0" indent="0" algn="just">
              <a:buNone/>
            </a:pPr>
            <a:endParaRPr lang="es-ES" sz="1200" dirty="0">
              <a:latin typeface="+mj-lt"/>
            </a:endParaRPr>
          </a:p>
          <a:p>
            <a:pPr marL="0" indent="0" algn="just">
              <a:buNone/>
            </a:pPr>
            <a:endParaRPr lang="es-ES" sz="1200" dirty="0">
              <a:latin typeface="+mj-lt"/>
            </a:endParaRPr>
          </a:p>
          <a:p>
            <a:pPr marL="0" indent="0" algn="just">
              <a:buNone/>
            </a:pPr>
            <a:endParaRPr lang="es-ES" sz="1200" b="1" dirty="0">
              <a:latin typeface="+mj-lt"/>
            </a:endParaRPr>
          </a:p>
          <a:p>
            <a:pPr marL="0" indent="0" algn="just">
              <a:buNone/>
            </a:pPr>
            <a:r>
              <a:rPr lang="es-ES" sz="1200" b="1" dirty="0">
                <a:latin typeface="+mj-lt"/>
              </a:rPr>
              <a:t>P</a:t>
            </a:r>
            <a:r>
              <a:rPr lang="es-ES" sz="1200" b="1" i="0" u="none" strike="noStrike" baseline="0" dirty="0">
                <a:latin typeface="+mj-lt"/>
              </a:rPr>
              <a:t>roblema 10 </a:t>
            </a:r>
            <a:r>
              <a:rPr lang="es-ES" sz="1200" b="0" i="0" u="none" strike="noStrike" baseline="0" dirty="0">
                <a:latin typeface="+mj-lt"/>
              </a:rPr>
              <a:t>Se tienen tres lámparas marcadas como A, B y C. Se observa que si se aplican 220 V a cada una de ellas, su consumo es de 55, 100 y 160 W, respectivamente. Si ahora se conectan las tres lámparas en serie y se aplican 380 V al conjunto, determina la potencia que consume cada una de las lámparas.</a:t>
            </a:r>
            <a:endParaRPr lang="es-ES" sz="1200" dirty="0">
              <a:latin typeface="+mj-lt"/>
            </a:endParaRPr>
          </a:p>
        </p:txBody>
      </p:sp>
      <p:pic>
        <p:nvPicPr>
          <p:cNvPr id="5" name="Imagen 4">
            <a:extLst>
              <a:ext uri="{FF2B5EF4-FFF2-40B4-BE49-F238E27FC236}">
                <a16:creationId xmlns:a16="http://schemas.microsoft.com/office/drawing/2014/main" id="{B02857A2-414E-DC4A-9533-EDD8979F10A7}"/>
              </a:ext>
            </a:extLst>
          </p:cNvPr>
          <p:cNvPicPr>
            <a:picLocks noChangeAspect="1"/>
          </p:cNvPicPr>
          <p:nvPr/>
        </p:nvPicPr>
        <p:blipFill>
          <a:blip r:embed="rId2"/>
          <a:stretch>
            <a:fillRect/>
          </a:stretch>
        </p:blipFill>
        <p:spPr>
          <a:xfrm>
            <a:off x="3873953" y="1083294"/>
            <a:ext cx="2848972" cy="1544346"/>
          </a:xfrm>
          <a:prstGeom prst="rect">
            <a:avLst/>
          </a:prstGeom>
        </p:spPr>
      </p:pic>
      <p:pic>
        <p:nvPicPr>
          <p:cNvPr id="7" name="Imagen 6">
            <a:extLst>
              <a:ext uri="{FF2B5EF4-FFF2-40B4-BE49-F238E27FC236}">
                <a16:creationId xmlns:a16="http://schemas.microsoft.com/office/drawing/2014/main" id="{BC4FA1E3-6635-3075-C1E2-62220DD4C7E2}"/>
              </a:ext>
            </a:extLst>
          </p:cNvPr>
          <p:cNvPicPr>
            <a:picLocks noChangeAspect="1"/>
          </p:cNvPicPr>
          <p:nvPr/>
        </p:nvPicPr>
        <p:blipFill>
          <a:blip r:embed="rId3"/>
          <a:stretch>
            <a:fillRect/>
          </a:stretch>
        </p:blipFill>
        <p:spPr>
          <a:xfrm>
            <a:off x="2791305" y="3269794"/>
            <a:ext cx="2295525" cy="1578383"/>
          </a:xfrm>
          <a:prstGeom prst="rect">
            <a:avLst/>
          </a:prstGeom>
        </p:spPr>
      </p:pic>
      <p:sp>
        <p:nvSpPr>
          <p:cNvPr id="6" name="Marcador de número de diapositiva 1">
            <a:extLst>
              <a:ext uri="{FF2B5EF4-FFF2-40B4-BE49-F238E27FC236}">
                <a16:creationId xmlns:a16="http://schemas.microsoft.com/office/drawing/2014/main" id="{464AC2E1-E9F2-43BB-B9BD-2FDEE812DCBF}"/>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7</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35918037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Conector recto 72"/>
          <p:cNvCxnSpPr/>
          <p:nvPr/>
        </p:nvCxnSpPr>
        <p:spPr bwMode="auto">
          <a:xfrm flipH="1">
            <a:off x="3514978" y="2849907"/>
            <a:ext cx="126938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 name="Marcador de número de diapositiva 1"/>
          <p:cNvSpPr>
            <a:spLocks noGrp="1"/>
          </p:cNvSpPr>
          <p:nvPr>
            <p:ph type="sldNum" sz="quarter" idx="11"/>
          </p:nvPr>
        </p:nvSpPr>
        <p:spPr bwMode="auto">
          <a:xfrm>
            <a:off x="8675688" y="0"/>
            <a:ext cx="5715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0"/>
              </a:spcBef>
              <a:spcAft>
                <a:spcPct val="0"/>
              </a:spcAft>
              <a:defRPr sz="1400" kern="1200">
                <a:solidFill>
                  <a:schemeClr val="bg1"/>
                </a:solidFill>
                <a:latin typeface="Helvetica" panose="020B0604020202020204" pitchFamily="34" charset="0"/>
                <a:ea typeface="ＭＳ Ｐゴシック" charset="-128"/>
                <a:cs typeface="Helvetica" panose="020B0604020202020204" pitchFamily="34" charset="0"/>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9pPr>
          </a:lstStyle>
          <a:p>
            <a:pPr>
              <a:defRPr/>
            </a:pPr>
            <a:fld id="{4D1DF14E-AE4B-4A5C-ABEF-54EE4CB1D499}" type="slidenum">
              <a:rPr lang="es-ES_tradnl" altLang="es-ES" smtClean="0"/>
              <a:pPr>
                <a:defRPr/>
              </a:pPr>
              <a:t>70</a:t>
            </a:fld>
            <a:endParaRPr lang="es-ES_tradnl" altLang="es-ES"/>
          </a:p>
        </p:txBody>
      </p:sp>
      <p:sp>
        <p:nvSpPr>
          <p:cNvPr id="3" name="Rectángulo 2"/>
          <p:cNvSpPr/>
          <p:nvPr/>
        </p:nvSpPr>
        <p:spPr>
          <a:xfrm>
            <a:off x="0" y="764704"/>
            <a:ext cx="9036496" cy="923330"/>
          </a:xfrm>
          <a:prstGeom prst="rect">
            <a:avLst/>
          </a:prstGeom>
        </p:spPr>
        <p:txBody>
          <a:bodyPr wrap="square">
            <a:spAutoFit/>
          </a:bodyPr>
          <a:lstStyle/>
          <a:p>
            <a:pPr algn="just"/>
            <a:r>
              <a:rPr lang="es-ES" sz="1800" b="1" dirty="0">
                <a:latin typeface="Arial" panose="020B0604020202020204" pitchFamily="34" charset="0"/>
              </a:rPr>
              <a:t>Problema 6. </a:t>
            </a:r>
            <a:r>
              <a:rPr lang="es-ES" sz="1800" dirty="0">
                <a:latin typeface="Arial" panose="020B0604020202020204" pitchFamily="34" charset="0"/>
              </a:rPr>
              <a:t>Un sistema trifásico equilibrado conectado en Y-∆ tiene una impedancia en la carga Z=5</a:t>
            </a:r>
            <a:r>
              <a:rPr lang="es-ES" sz="1800" dirty="0">
                <a:latin typeface="Cambria Math" panose="02040503050406030204" pitchFamily="18" charset="0"/>
                <a:ea typeface="Cambria Math" panose="02040503050406030204" pitchFamily="18" charset="0"/>
              </a:rPr>
              <a:t>∠</a:t>
            </a:r>
            <a:r>
              <a:rPr lang="es-ES" sz="1800" dirty="0">
                <a:latin typeface="Arial" panose="020B0604020202020204" pitchFamily="34" charset="0"/>
              </a:rPr>
              <a:t>45 </a:t>
            </a:r>
            <a:r>
              <a:rPr lang="el-GR" sz="1800" dirty="0">
                <a:latin typeface="Cambria Math" panose="02040503050406030204" pitchFamily="18" charset="0"/>
                <a:ea typeface="Cambria Math" panose="02040503050406030204" pitchFamily="18" charset="0"/>
              </a:rPr>
              <a:t>Ω</a:t>
            </a:r>
            <a:r>
              <a:rPr lang="es-ES" sz="1800" dirty="0">
                <a:latin typeface="Arial" panose="020B0604020202020204" pitchFamily="34" charset="0"/>
              </a:rPr>
              <a:t> y el valor eficaz de la tensión de línea </a:t>
            </a:r>
            <a:r>
              <a:rPr lang="es-ES" sz="1800" dirty="0" err="1">
                <a:latin typeface="Arial" panose="020B0604020202020204" pitchFamily="34" charset="0"/>
              </a:rPr>
              <a:t>U</a:t>
            </a:r>
            <a:r>
              <a:rPr lang="es-ES" sz="1800" baseline="-25000" dirty="0" err="1">
                <a:latin typeface="Arial" panose="020B0604020202020204" pitchFamily="34" charset="0"/>
              </a:rPr>
              <a:t>Leff</a:t>
            </a:r>
            <a:r>
              <a:rPr lang="es-ES" sz="1800" dirty="0">
                <a:latin typeface="Arial" panose="020B0604020202020204" pitchFamily="34" charset="0"/>
              </a:rPr>
              <a:t>=120V. Calcula las</a:t>
            </a:r>
          </a:p>
          <a:p>
            <a:pPr algn="just"/>
            <a:r>
              <a:rPr lang="es-ES" sz="1800" dirty="0">
                <a:latin typeface="Arial" panose="020B0604020202020204" pitchFamily="34" charset="0"/>
              </a:rPr>
              <a:t>corrientes de línea y las corrientes de fase en la carga.</a:t>
            </a:r>
            <a:endParaRPr lang="es-ES" sz="1800" dirty="0"/>
          </a:p>
        </p:txBody>
      </p:sp>
      <p:sp>
        <p:nvSpPr>
          <p:cNvPr id="28" name="CuadroTexto 27"/>
          <p:cNvSpPr txBox="1"/>
          <p:nvPr/>
        </p:nvSpPr>
        <p:spPr>
          <a:xfrm>
            <a:off x="810721" y="1719408"/>
            <a:ext cx="320922" cy="338554"/>
          </a:xfrm>
          <a:prstGeom prst="rect">
            <a:avLst/>
          </a:prstGeom>
          <a:noFill/>
        </p:spPr>
        <p:txBody>
          <a:bodyPr wrap="none" rtlCol="0">
            <a:spAutoFit/>
          </a:bodyPr>
          <a:lstStyle/>
          <a:p>
            <a:r>
              <a:rPr lang="es-ES" sz="1600" dirty="0"/>
              <a:t>R</a:t>
            </a:r>
          </a:p>
        </p:txBody>
      </p:sp>
      <p:grpSp>
        <p:nvGrpSpPr>
          <p:cNvPr id="50" name="Grupo 49"/>
          <p:cNvGrpSpPr/>
          <p:nvPr/>
        </p:nvGrpSpPr>
        <p:grpSpPr>
          <a:xfrm>
            <a:off x="1970867" y="1744145"/>
            <a:ext cx="603370" cy="1739209"/>
            <a:chOff x="3485693" y="3614139"/>
            <a:chExt cx="603370" cy="2123273"/>
          </a:xfrm>
        </p:grpSpPr>
        <p:grpSp>
          <p:nvGrpSpPr>
            <p:cNvPr id="51" name="Grupo 50"/>
            <p:cNvGrpSpPr/>
            <p:nvPr/>
          </p:nvGrpSpPr>
          <p:grpSpPr>
            <a:xfrm>
              <a:off x="3550842" y="3614139"/>
              <a:ext cx="473073" cy="2123273"/>
              <a:chOff x="3550842" y="3614139"/>
              <a:chExt cx="473073" cy="2123273"/>
            </a:xfrm>
          </p:grpSpPr>
          <p:sp>
            <p:nvSpPr>
              <p:cNvPr id="53" name="Arco 52"/>
              <p:cNvSpPr/>
              <p:nvPr/>
            </p:nvSpPr>
            <p:spPr bwMode="auto">
              <a:xfrm>
                <a:off x="3550842" y="3800429"/>
                <a:ext cx="473073" cy="1810330"/>
              </a:xfrm>
              <a:prstGeom prst="arc">
                <a:avLst>
                  <a:gd name="adj1" fmla="val 16389490"/>
                  <a:gd name="adj2" fmla="val 4995944"/>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a:ln>
                    <a:noFill/>
                  </a:ln>
                  <a:solidFill>
                    <a:schemeClr val="tx1"/>
                  </a:solidFill>
                  <a:effectLst/>
                  <a:latin typeface="Times" charset="0"/>
                </a:endParaRPr>
              </a:p>
            </p:txBody>
          </p:sp>
          <p:sp>
            <p:nvSpPr>
              <p:cNvPr id="54" name="CuadroTexto 53"/>
              <p:cNvSpPr txBox="1"/>
              <p:nvPr/>
            </p:nvSpPr>
            <p:spPr>
              <a:xfrm>
                <a:off x="3558053" y="3614139"/>
                <a:ext cx="328936" cy="400110"/>
              </a:xfrm>
              <a:prstGeom prst="rect">
                <a:avLst/>
              </a:prstGeom>
              <a:noFill/>
            </p:spPr>
            <p:txBody>
              <a:bodyPr wrap="none" rtlCol="0">
                <a:spAutoFit/>
              </a:bodyPr>
              <a:lstStyle/>
              <a:p>
                <a:r>
                  <a:rPr lang="es-ES" sz="2000" dirty="0"/>
                  <a:t>+</a:t>
                </a:r>
              </a:p>
            </p:txBody>
          </p:sp>
          <p:sp>
            <p:nvSpPr>
              <p:cNvPr id="55" name="CuadroTexto 54"/>
              <p:cNvSpPr txBox="1"/>
              <p:nvPr/>
            </p:nvSpPr>
            <p:spPr>
              <a:xfrm>
                <a:off x="3603067" y="5275747"/>
                <a:ext cx="287258" cy="461665"/>
              </a:xfrm>
              <a:prstGeom prst="rect">
                <a:avLst/>
              </a:prstGeom>
              <a:noFill/>
            </p:spPr>
            <p:txBody>
              <a:bodyPr wrap="none" rtlCol="0">
                <a:spAutoFit/>
              </a:bodyPr>
              <a:lstStyle/>
              <a:p>
                <a:r>
                  <a:rPr lang="es-ES" dirty="0"/>
                  <a:t>-</a:t>
                </a:r>
              </a:p>
            </p:txBody>
          </p:sp>
        </p:grpSp>
        <mc:AlternateContent xmlns:mc="http://schemas.openxmlformats.org/markup-compatibility/2006" xmlns:a14="http://schemas.microsoft.com/office/drawing/2010/main">
          <mc:Choice Requires="a14">
            <p:sp>
              <p:nvSpPr>
                <p:cNvPr id="52" name="CuadroTexto 51"/>
                <p:cNvSpPr txBox="1"/>
                <p:nvPr/>
              </p:nvSpPr>
              <p:spPr>
                <a:xfrm>
                  <a:off x="3485693" y="4034609"/>
                  <a:ext cx="6033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800" b="0" i="1" dirty="0" smtClean="0">
                                <a:latin typeface="Cambria Math" panose="02040503050406030204" pitchFamily="18" charset="0"/>
                              </a:rPr>
                            </m:ctrlPr>
                          </m:sSubPr>
                          <m:e>
                            <m:r>
                              <a:rPr lang="es-ES" sz="1800" b="0" i="1" dirty="0" smtClean="0">
                                <a:latin typeface="Cambria Math" panose="02040503050406030204" pitchFamily="18" charset="0"/>
                              </a:rPr>
                              <m:t>𝑈</m:t>
                            </m:r>
                          </m:e>
                          <m:sub>
                            <m:r>
                              <a:rPr lang="es-ES" sz="1800" b="0" i="1" dirty="0" smtClean="0">
                                <a:latin typeface="Cambria Math" panose="02040503050406030204" pitchFamily="18" charset="0"/>
                              </a:rPr>
                              <m:t>𝑅𝑆</m:t>
                            </m:r>
                          </m:sub>
                        </m:sSub>
                      </m:oMath>
                    </m:oMathPara>
                  </a14:m>
                  <a:endParaRPr lang="es-ES" sz="1800" dirty="0"/>
                </a:p>
              </p:txBody>
            </p:sp>
          </mc:Choice>
          <mc:Fallback xmlns="">
            <p:sp>
              <p:nvSpPr>
                <p:cNvPr id="74" name="CuadroTexto 73"/>
                <p:cNvSpPr txBox="1">
                  <a:spLocks noRot="1" noChangeAspect="1" noMove="1" noResize="1" noEditPoints="1" noAdjustHandles="1" noChangeArrowheads="1" noChangeShapeType="1" noTextEdit="1"/>
                </p:cNvSpPr>
                <p:nvPr/>
              </p:nvSpPr>
              <p:spPr>
                <a:xfrm>
                  <a:off x="3485693" y="4034609"/>
                  <a:ext cx="603370" cy="369332"/>
                </a:xfrm>
                <a:prstGeom prst="rect">
                  <a:avLst/>
                </a:prstGeom>
                <a:blipFill>
                  <a:blip r:embed="rId10"/>
                  <a:stretch>
                    <a:fillRect/>
                  </a:stretch>
                </a:blipFill>
              </p:spPr>
              <p:txBody>
                <a:bodyPr/>
                <a:lstStyle/>
                <a:p>
                  <a:r>
                    <a:rPr lang="es-ES">
                      <a:noFill/>
                    </a:rPr>
                    <a:t> </a:t>
                  </a:r>
                </a:p>
              </p:txBody>
            </p:sp>
          </mc:Fallback>
        </mc:AlternateContent>
      </p:grpSp>
      <p:grpSp>
        <p:nvGrpSpPr>
          <p:cNvPr id="77" name="Grupo 76"/>
          <p:cNvGrpSpPr/>
          <p:nvPr/>
        </p:nvGrpSpPr>
        <p:grpSpPr>
          <a:xfrm>
            <a:off x="37224" y="1655033"/>
            <a:ext cx="4849664" cy="2160908"/>
            <a:chOff x="234820" y="1665164"/>
            <a:chExt cx="5989330" cy="2668719"/>
          </a:xfrm>
        </p:grpSpPr>
        <p:grpSp>
          <p:nvGrpSpPr>
            <p:cNvPr id="4" name="Grupo 3"/>
            <p:cNvGrpSpPr/>
            <p:nvPr/>
          </p:nvGrpSpPr>
          <p:grpSpPr>
            <a:xfrm>
              <a:off x="1475656" y="1916832"/>
              <a:ext cx="4481411" cy="1224000"/>
              <a:chOff x="1475656" y="3816000"/>
              <a:chExt cx="4481411" cy="1224000"/>
            </a:xfrm>
          </p:grpSpPr>
          <p:sp>
            <p:nvSpPr>
              <p:cNvPr id="5" name="Elipse 4"/>
              <p:cNvSpPr/>
              <p:nvPr/>
            </p:nvSpPr>
            <p:spPr bwMode="auto">
              <a:xfrm>
                <a:off x="1475656" y="4149080"/>
                <a:ext cx="288032" cy="28803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Times" charset="0"/>
                </a:endParaRPr>
              </a:p>
            </p:txBody>
          </p:sp>
          <p:cxnSp>
            <p:nvCxnSpPr>
              <p:cNvPr id="6" name="Conector recto 5"/>
              <p:cNvCxnSpPr>
                <a:stCxn id="5" idx="0"/>
              </p:cNvCxnSpPr>
              <p:nvPr/>
            </p:nvCxnSpPr>
            <p:spPr bwMode="auto">
              <a:xfrm flipV="1">
                <a:off x="1619672" y="38610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Conector recto 6"/>
              <p:cNvCxnSpPr/>
              <p:nvPr/>
            </p:nvCxnSpPr>
            <p:spPr bwMode="auto">
              <a:xfrm>
                <a:off x="1619672" y="3861048"/>
                <a:ext cx="38164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 name="Rectángulo 7"/>
              <p:cNvSpPr/>
              <p:nvPr/>
            </p:nvSpPr>
            <p:spPr bwMode="auto">
              <a:xfrm rot="19774239">
                <a:off x="5675444" y="4310752"/>
                <a:ext cx="281623" cy="527701"/>
              </a:xfrm>
              <a:prstGeom prst="rect">
                <a:avLst/>
              </a:prstGeom>
              <a:solidFill>
                <a:srgbClr val="DBFA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cxnSp>
            <p:nvCxnSpPr>
              <p:cNvPr id="9" name="Conector recto 8"/>
              <p:cNvCxnSpPr/>
              <p:nvPr/>
            </p:nvCxnSpPr>
            <p:spPr bwMode="auto">
              <a:xfrm flipV="1">
                <a:off x="5436096" y="3861049"/>
                <a:ext cx="0" cy="2009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Conector recto 10"/>
              <p:cNvCxnSpPr>
                <a:endCxn id="5" idx="4"/>
              </p:cNvCxnSpPr>
              <p:nvPr/>
            </p:nvCxnSpPr>
            <p:spPr bwMode="auto">
              <a:xfrm flipV="1">
                <a:off x="1619672" y="4437112"/>
                <a:ext cx="0" cy="57606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3" name="Elipse 12"/>
              <p:cNvSpPr/>
              <p:nvPr/>
            </p:nvSpPr>
            <p:spPr bwMode="auto">
              <a:xfrm>
                <a:off x="1584000" y="3825049"/>
                <a:ext cx="72000" cy="72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sp>
            <p:nvSpPr>
              <p:cNvPr id="14" name="Elipse 13"/>
              <p:cNvSpPr/>
              <p:nvPr/>
            </p:nvSpPr>
            <p:spPr bwMode="auto">
              <a:xfrm>
                <a:off x="5400000" y="3816000"/>
                <a:ext cx="72000" cy="72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sp>
            <p:nvSpPr>
              <p:cNvPr id="16" name="Elipse 15"/>
              <p:cNvSpPr/>
              <p:nvPr/>
            </p:nvSpPr>
            <p:spPr bwMode="auto">
              <a:xfrm>
                <a:off x="1584000" y="4968000"/>
                <a:ext cx="72000" cy="72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sp>
            <p:nvSpPr>
              <p:cNvPr id="17" name="CuadroTexto 16"/>
              <p:cNvSpPr txBox="1"/>
              <p:nvPr/>
            </p:nvSpPr>
            <p:spPr>
              <a:xfrm>
                <a:off x="1478032" y="4052363"/>
                <a:ext cx="293786" cy="290229"/>
              </a:xfrm>
              <a:prstGeom prst="rect">
                <a:avLst/>
              </a:prstGeom>
              <a:noFill/>
            </p:spPr>
            <p:txBody>
              <a:bodyPr wrap="none" rtlCol="0">
                <a:spAutoFit/>
              </a:bodyPr>
              <a:lstStyle/>
              <a:p>
                <a:r>
                  <a:rPr lang="es-ES" sz="1100" dirty="0"/>
                  <a:t>+</a:t>
                </a:r>
              </a:p>
            </p:txBody>
          </p:sp>
          <p:sp>
            <p:nvSpPr>
              <p:cNvPr id="18" name="CuadroTexto 17"/>
              <p:cNvSpPr txBox="1"/>
              <p:nvPr/>
            </p:nvSpPr>
            <p:spPr>
              <a:xfrm>
                <a:off x="1497057" y="4186140"/>
                <a:ext cx="270668" cy="341447"/>
              </a:xfrm>
              <a:prstGeom prst="rect">
                <a:avLst/>
              </a:prstGeom>
              <a:noFill/>
            </p:spPr>
            <p:txBody>
              <a:bodyPr wrap="none" rtlCol="0">
                <a:spAutoFit/>
              </a:bodyPr>
              <a:lstStyle/>
              <a:p>
                <a:r>
                  <a:rPr lang="es-ES" sz="1400" dirty="0"/>
                  <a:t>-</a:t>
                </a:r>
                <a:endParaRPr lang="es-ES" sz="1100" dirty="0"/>
              </a:p>
            </p:txBody>
          </p:sp>
        </p:grpSp>
        <p:grpSp>
          <p:nvGrpSpPr>
            <p:cNvPr id="19" name="Grupo 18"/>
            <p:cNvGrpSpPr/>
            <p:nvPr/>
          </p:nvGrpSpPr>
          <p:grpSpPr>
            <a:xfrm>
              <a:off x="1974691" y="3528401"/>
              <a:ext cx="351486" cy="459739"/>
              <a:chOff x="2564108" y="5355449"/>
              <a:chExt cx="351486" cy="459739"/>
            </a:xfrm>
          </p:grpSpPr>
          <p:sp>
            <p:nvSpPr>
              <p:cNvPr id="20" name="CuadroTexto 19"/>
              <p:cNvSpPr txBox="1"/>
              <p:nvPr/>
            </p:nvSpPr>
            <p:spPr>
              <a:xfrm>
                <a:off x="2653697" y="5524959"/>
                <a:ext cx="261897" cy="290229"/>
              </a:xfrm>
              <a:prstGeom prst="rect">
                <a:avLst/>
              </a:prstGeom>
              <a:noFill/>
            </p:spPr>
            <p:txBody>
              <a:bodyPr wrap="square" rtlCol="0">
                <a:spAutoFit/>
              </a:bodyPr>
              <a:lstStyle/>
              <a:p>
                <a:r>
                  <a:rPr lang="es-ES" sz="1100" dirty="0"/>
                  <a:t>+</a:t>
                </a:r>
              </a:p>
            </p:txBody>
          </p:sp>
          <p:sp>
            <p:nvSpPr>
              <p:cNvPr id="21" name="CuadroTexto 20"/>
              <p:cNvSpPr txBox="1"/>
              <p:nvPr/>
            </p:nvSpPr>
            <p:spPr>
              <a:xfrm>
                <a:off x="2564108" y="5355449"/>
                <a:ext cx="239851" cy="347433"/>
              </a:xfrm>
              <a:prstGeom prst="rect">
                <a:avLst/>
              </a:prstGeom>
              <a:noFill/>
            </p:spPr>
            <p:txBody>
              <a:bodyPr wrap="square" rtlCol="0">
                <a:spAutoFit/>
              </a:bodyPr>
              <a:lstStyle/>
              <a:p>
                <a:r>
                  <a:rPr lang="es-ES" sz="1400" dirty="0"/>
                  <a:t>-</a:t>
                </a:r>
                <a:endParaRPr lang="es-ES" sz="1100" dirty="0"/>
              </a:p>
            </p:txBody>
          </p:sp>
          <p:sp>
            <p:nvSpPr>
              <p:cNvPr id="22" name="Elipse 21"/>
              <p:cNvSpPr/>
              <p:nvPr/>
            </p:nvSpPr>
            <p:spPr bwMode="auto">
              <a:xfrm>
                <a:off x="2595835" y="5492692"/>
                <a:ext cx="288032" cy="28803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Times" charset="0"/>
                </a:endParaRPr>
              </a:p>
            </p:txBody>
          </p:sp>
        </p:grpSp>
        <p:cxnSp>
          <p:nvCxnSpPr>
            <p:cNvPr id="23" name="Conector recto 22"/>
            <p:cNvCxnSpPr>
              <a:stCxn id="16" idx="4"/>
              <a:endCxn id="22" idx="1"/>
            </p:cNvCxnSpPr>
            <p:nvPr/>
          </p:nvCxnSpPr>
          <p:spPr bwMode="auto">
            <a:xfrm>
              <a:off x="1620000" y="3140832"/>
              <a:ext cx="428599" cy="56699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 name="Conector recto 23"/>
            <p:cNvCxnSpPr/>
            <p:nvPr/>
          </p:nvCxnSpPr>
          <p:spPr bwMode="auto">
            <a:xfrm>
              <a:off x="2294450" y="3827023"/>
              <a:ext cx="380308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5" name="Rectángulo 24"/>
            <p:cNvSpPr/>
            <p:nvPr/>
          </p:nvSpPr>
          <p:spPr bwMode="auto">
            <a:xfrm rot="16200000">
              <a:off x="5243972" y="2854426"/>
              <a:ext cx="288031" cy="527701"/>
            </a:xfrm>
            <a:prstGeom prst="rect">
              <a:avLst/>
            </a:prstGeom>
            <a:solidFill>
              <a:srgbClr val="DBFA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cxnSp>
          <p:nvCxnSpPr>
            <p:cNvPr id="27" name="Conector recto 26"/>
            <p:cNvCxnSpPr/>
            <p:nvPr/>
          </p:nvCxnSpPr>
          <p:spPr bwMode="auto">
            <a:xfrm>
              <a:off x="6102053" y="3144573"/>
              <a:ext cx="0" cy="689129"/>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9" name="CuadroTexto 28"/>
            <p:cNvSpPr txBox="1"/>
            <p:nvPr/>
          </p:nvSpPr>
          <p:spPr>
            <a:xfrm>
              <a:off x="5483399" y="1832244"/>
              <a:ext cx="404044" cy="341447"/>
            </a:xfrm>
            <a:prstGeom prst="rect">
              <a:avLst/>
            </a:prstGeom>
            <a:noFill/>
          </p:spPr>
          <p:txBody>
            <a:bodyPr wrap="none" rtlCol="0">
              <a:spAutoFit/>
            </a:bodyPr>
            <a:lstStyle/>
            <a:p>
              <a:r>
                <a:rPr lang="es-ES" sz="1400" dirty="0"/>
                <a:t>R’</a:t>
              </a:r>
            </a:p>
          </p:txBody>
        </p:sp>
        <p:sp>
          <p:nvSpPr>
            <p:cNvPr id="31" name="CuadroTexto 30"/>
            <p:cNvSpPr txBox="1"/>
            <p:nvPr/>
          </p:nvSpPr>
          <p:spPr>
            <a:xfrm>
              <a:off x="1584000" y="2789852"/>
              <a:ext cx="348916" cy="341447"/>
            </a:xfrm>
            <a:prstGeom prst="rect">
              <a:avLst/>
            </a:prstGeom>
            <a:noFill/>
          </p:spPr>
          <p:txBody>
            <a:bodyPr wrap="none" rtlCol="0">
              <a:spAutoFit/>
            </a:bodyPr>
            <a:lstStyle/>
            <a:p>
              <a:r>
                <a:rPr lang="es-ES" sz="1400" dirty="0"/>
                <a:t>N</a:t>
              </a:r>
            </a:p>
          </p:txBody>
        </p:sp>
        <p:sp>
          <p:nvSpPr>
            <p:cNvPr id="32" name="CuadroTexto 31"/>
            <p:cNvSpPr txBox="1"/>
            <p:nvPr/>
          </p:nvSpPr>
          <p:spPr>
            <a:xfrm>
              <a:off x="3469786" y="1665164"/>
              <a:ext cx="768566" cy="347434"/>
            </a:xfrm>
            <a:prstGeom prst="rect">
              <a:avLst/>
            </a:prstGeom>
            <a:noFill/>
          </p:spPr>
          <p:txBody>
            <a:bodyPr wrap="none" rtlCol="0">
              <a:spAutoFit/>
            </a:bodyPr>
            <a:lstStyle/>
            <a:p>
              <a:r>
                <a:rPr lang="es-ES" sz="1400" dirty="0"/>
                <a:t>Fase R</a:t>
              </a:r>
            </a:p>
          </p:txBody>
        </p:sp>
        <mc:AlternateContent xmlns:mc="http://schemas.openxmlformats.org/markup-compatibility/2006" xmlns:a14="http://schemas.microsoft.com/office/drawing/2010/main">
          <mc:Choice Requires="a14">
            <p:sp>
              <p:nvSpPr>
                <p:cNvPr id="33" name="CuadroTexto 32"/>
                <p:cNvSpPr txBox="1"/>
                <p:nvPr/>
              </p:nvSpPr>
              <p:spPr>
                <a:xfrm>
                  <a:off x="3421084" y="1907068"/>
                  <a:ext cx="424225" cy="347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𝐼</m:t>
                            </m:r>
                          </m:e>
                          <m:sub>
                            <m:r>
                              <a:rPr lang="es-ES" sz="1400" b="0" i="1" dirty="0" smtClean="0">
                                <a:latin typeface="Cambria Math" panose="02040503050406030204" pitchFamily="18" charset="0"/>
                              </a:rPr>
                              <m:t>𝑅</m:t>
                            </m:r>
                          </m:sub>
                        </m:sSub>
                      </m:oMath>
                    </m:oMathPara>
                  </a14:m>
                  <a:endParaRPr lang="es-ES" sz="1400" dirty="0"/>
                </a:p>
              </p:txBody>
            </p:sp>
          </mc:Choice>
          <mc:Fallback xmlns="">
            <p:sp>
              <p:nvSpPr>
                <p:cNvPr id="33" name="CuadroTexto 32"/>
                <p:cNvSpPr txBox="1">
                  <a:spLocks noRot="1" noChangeAspect="1" noMove="1" noResize="1" noEditPoints="1" noAdjustHandles="1" noChangeArrowheads="1" noChangeShapeType="1" noTextEdit="1"/>
                </p:cNvSpPr>
                <p:nvPr/>
              </p:nvSpPr>
              <p:spPr>
                <a:xfrm>
                  <a:off x="3421084" y="1907068"/>
                  <a:ext cx="424225" cy="347434"/>
                </a:xfrm>
                <a:prstGeom prst="rect">
                  <a:avLst/>
                </a:prstGeom>
                <a:blipFill>
                  <a:blip r:embed="rId11"/>
                  <a:stretch>
                    <a:fillRect b="-434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4" name="CuadroTexto 33"/>
                <p:cNvSpPr txBox="1"/>
                <p:nvPr/>
              </p:nvSpPr>
              <p:spPr>
                <a:xfrm>
                  <a:off x="5487121" y="2044677"/>
                  <a:ext cx="403167" cy="347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𝐼</m:t>
                            </m:r>
                          </m:e>
                          <m:sub>
                            <m:r>
                              <a:rPr lang="es-ES" sz="1400" b="0" i="1" dirty="0" smtClean="0">
                                <a:latin typeface="Cambria Math" panose="02040503050406030204" pitchFamily="18" charset="0"/>
                              </a:rPr>
                              <m:t>1</m:t>
                            </m:r>
                          </m:sub>
                        </m:sSub>
                      </m:oMath>
                    </m:oMathPara>
                  </a14:m>
                  <a:endParaRPr lang="es-ES" sz="1400" dirty="0"/>
                </a:p>
              </p:txBody>
            </p:sp>
          </mc:Choice>
          <mc:Fallback xmlns="">
            <p:sp>
              <p:nvSpPr>
                <p:cNvPr id="34" name="CuadroTexto 33"/>
                <p:cNvSpPr txBox="1">
                  <a:spLocks noRot="1" noChangeAspect="1" noMove="1" noResize="1" noEditPoints="1" noAdjustHandles="1" noChangeArrowheads="1" noChangeShapeType="1" noTextEdit="1"/>
                </p:cNvSpPr>
                <p:nvPr/>
              </p:nvSpPr>
              <p:spPr>
                <a:xfrm>
                  <a:off x="5487121" y="2044677"/>
                  <a:ext cx="403167" cy="347434"/>
                </a:xfrm>
                <a:prstGeom prst="rect">
                  <a:avLst/>
                </a:prstGeom>
                <a:blipFill>
                  <a:blip r:embed="rId12"/>
                  <a:stretch>
                    <a:fillRect b="-4348"/>
                  </a:stretch>
                </a:blipFill>
              </p:spPr>
              <p:txBody>
                <a:bodyPr/>
                <a:lstStyle/>
                <a:p>
                  <a:r>
                    <a:rPr lang="es-ES">
                      <a:noFill/>
                    </a:rPr>
                    <a:t> </a:t>
                  </a:r>
                </a:p>
              </p:txBody>
            </p:sp>
          </mc:Fallback>
        </mc:AlternateContent>
        <p:cxnSp>
          <p:nvCxnSpPr>
            <p:cNvPr id="36" name="Conector recto de flecha 35"/>
            <p:cNvCxnSpPr>
              <a:stCxn id="33" idx="3"/>
            </p:cNvCxnSpPr>
            <p:nvPr/>
          </p:nvCxnSpPr>
          <p:spPr bwMode="auto">
            <a:xfrm>
              <a:off x="3845309" y="2080785"/>
              <a:ext cx="649663" cy="10949"/>
            </a:xfrm>
            <a:prstGeom prst="straightConnector1">
              <a:avLst/>
            </a:prstGeom>
            <a:solidFill>
              <a:schemeClr val="accent1"/>
            </a:solidFill>
            <a:ln w="25400" cap="flat" cmpd="sng" algn="ctr">
              <a:solidFill>
                <a:srgbClr val="0096C8"/>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38" name="CuadroTexto 37"/>
                <p:cNvSpPr txBox="1"/>
                <p:nvPr/>
              </p:nvSpPr>
              <p:spPr>
                <a:xfrm>
                  <a:off x="1662651" y="2201576"/>
                  <a:ext cx="603600" cy="347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𝑈</m:t>
                            </m:r>
                          </m:e>
                          <m:sub>
                            <m:r>
                              <a:rPr lang="es-ES" sz="1400" b="0" i="1" dirty="0" smtClean="0">
                                <a:latin typeface="Cambria Math" panose="02040503050406030204" pitchFamily="18" charset="0"/>
                              </a:rPr>
                              <m:t>𝑅𝑁</m:t>
                            </m:r>
                          </m:sub>
                        </m:sSub>
                      </m:oMath>
                    </m:oMathPara>
                  </a14:m>
                  <a:endParaRPr lang="es-ES" sz="1400" dirty="0"/>
                </a:p>
              </p:txBody>
            </p:sp>
          </mc:Choice>
          <mc:Fallback xmlns="">
            <p:sp>
              <p:nvSpPr>
                <p:cNvPr id="38" name="CuadroTexto 37"/>
                <p:cNvSpPr txBox="1">
                  <a:spLocks noRot="1" noChangeAspect="1" noMove="1" noResize="1" noEditPoints="1" noAdjustHandles="1" noChangeArrowheads="1" noChangeShapeType="1" noTextEdit="1"/>
                </p:cNvSpPr>
                <p:nvPr/>
              </p:nvSpPr>
              <p:spPr>
                <a:xfrm>
                  <a:off x="1662651" y="2201576"/>
                  <a:ext cx="603600" cy="347434"/>
                </a:xfrm>
                <a:prstGeom prst="rect">
                  <a:avLst/>
                </a:prstGeom>
                <a:blipFill>
                  <a:blip r:embed="rId13"/>
                  <a:stretch>
                    <a:fillRect b="-434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9" name="CuadroTexto 38"/>
                <p:cNvSpPr txBox="1"/>
                <p:nvPr/>
              </p:nvSpPr>
              <p:spPr>
                <a:xfrm>
                  <a:off x="5600407" y="2447659"/>
                  <a:ext cx="474760" cy="347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𝑍</m:t>
                            </m:r>
                          </m:e>
                          <m:sub>
                            <m:r>
                              <a:rPr lang="es-ES" sz="1400" b="0" i="1" dirty="0" smtClean="0">
                                <a:latin typeface="Cambria Math" panose="02040503050406030204" pitchFamily="18" charset="0"/>
                              </a:rPr>
                              <m:t>𝑅</m:t>
                            </m:r>
                          </m:sub>
                        </m:sSub>
                      </m:oMath>
                    </m:oMathPara>
                  </a14:m>
                  <a:endParaRPr lang="es-ES" sz="1400" dirty="0"/>
                </a:p>
              </p:txBody>
            </p:sp>
          </mc:Choice>
          <mc:Fallback xmlns="">
            <p:sp>
              <p:nvSpPr>
                <p:cNvPr id="39" name="CuadroTexto 38"/>
                <p:cNvSpPr txBox="1">
                  <a:spLocks noRot="1" noChangeAspect="1" noMove="1" noResize="1" noEditPoints="1" noAdjustHandles="1" noChangeArrowheads="1" noChangeShapeType="1" noTextEdit="1"/>
                </p:cNvSpPr>
                <p:nvPr/>
              </p:nvSpPr>
              <p:spPr>
                <a:xfrm>
                  <a:off x="5600407" y="2447659"/>
                  <a:ext cx="474760" cy="347434"/>
                </a:xfrm>
                <a:prstGeom prst="rect">
                  <a:avLst/>
                </a:prstGeom>
                <a:blipFill>
                  <a:blip r:embed="rId14"/>
                  <a:stretch>
                    <a:fillRect b="-4255"/>
                  </a:stretch>
                </a:blipFill>
              </p:spPr>
              <p:txBody>
                <a:bodyPr/>
                <a:lstStyle/>
                <a:p>
                  <a:r>
                    <a:rPr lang="es-ES">
                      <a:noFill/>
                    </a:rPr>
                    <a:t> </a:t>
                  </a:r>
                </a:p>
              </p:txBody>
            </p:sp>
          </mc:Fallback>
        </mc:AlternateContent>
        <p:grpSp>
          <p:nvGrpSpPr>
            <p:cNvPr id="40" name="Grupo 39"/>
            <p:cNvGrpSpPr/>
            <p:nvPr/>
          </p:nvGrpSpPr>
          <p:grpSpPr>
            <a:xfrm>
              <a:off x="2246269" y="2920602"/>
              <a:ext cx="3977881" cy="1279187"/>
              <a:chOff x="3115386" y="4704338"/>
              <a:chExt cx="3977881" cy="1279187"/>
            </a:xfrm>
          </p:grpSpPr>
          <p:sp>
            <p:nvSpPr>
              <p:cNvPr id="41" name="CuadroTexto 40"/>
              <p:cNvSpPr txBox="1"/>
              <p:nvPr/>
            </p:nvSpPr>
            <p:spPr>
              <a:xfrm>
                <a:off x="6712340" y="5523998"/>
                <a:ext cx="380927" cy="341448"/>
              </a:xfrm>
              <a:prstGeom prst="rect">
                <a:avLst/>
              </a:prstGeom>
              <a:noFill/>
            </p:spPr>
            <p:txBody>
              <a:bodyPr wrap="none" rtlCol="0">
                <a:spAutoFit/>
              </a:bodyPr>
              <a:lstStyle/>
              <a:p>
                <a:r>
                  <a:rPr lang="es-ES" sz="1400" dirty="0"/>
                  <a:t>S’</a:t>
                </a:r>
              </a:p>
            </p:txBody>
          </p:sp>
          <p:sp>
            <p:nvSpPr>
              <p:cNvPr id="42" name="CuadroTexto 41"/>
              <p:cNvSpPr txBox="1"/>
              <p:nvPr/>
            </p:nvSpPr>
            <p:spPr>
              <a:xfrm>
                <a:off x="3115386" y="5642078"/>
                <a:ext cx="315126" cy="341447"/>
              </a:xfrm>
              <a:prstGeom prst="rect">
                <a:avLst/>
              </a:prstGeom>
              <a:noFill/>
            </p:spPr>
            <p:txBody>
              <a:bodyPr wrap="none" rtlCol="0">
                <a:spAutoFit/>
              </a:bodyPr>
              <a:lstStyle/>
              <a:p>
                <a:r>
                  <a:rPr lang="es-ES" sz="1400" dirty="0"/>
                  <a:t>S</a:t>
                </a:r>
              </a:p>
            </p:txBody>
          </p:sp>
          <mc:AlternateContent xmlns:mc="http://schemas.openxmlformats.org/markup-compatibility/2006" xmlns:a14="http://schemas.microsoft.com/office/drawing/2010/main">
            <mc:Choice Requires="a14">
              <p:sp>
                <p:nvSpPr>
                  <p:cNvPr id="43" name="CuadroTexto 42"/>
                  <p:cNvSpPr txBox="1"/>
                  <p:nvPr/>
                </p:nvSpPr>
                <p:spPr>
                  <a:xfrm>
                    <a:off x="6122516" y="5016327"/>
                    <a:ext cx="408037" cy="347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𝐼</m:t>
                              </m:r>
                            </m:e>
                            <m:sub>
                              <m:r>
                                <a:rPr lang="es-ES" sz="1400" b="0" i="1" dirty="0" smtClean="0">
                                  <a:latin typeface="Cambria Math" panose="02040503050406030204" pitchFamily="18" charset="0"/>
                                </a:rPr>
                                <m:t>2</m:t>
                              </m:r>
                            </m:sub>
                          </m:sSub>
                        </m:oMath>
                      </m:oMathPara>
                    </a14:m>
                    <a:endParaRPr lang="es-ES" sz="1400" dirty="0"/>
                  </a:p>
                </p:txBody>
              </p:sp>
            </mc:Choice>
            <mc:Fallback xmlns="">
              <p:sp>
                <p:nvSpPr>
                  <p:cNvPr id="43" name="CuadroTexto 42"/>
                  <p:cNvSpPr txBox="1">
                    <a:spLocks noRot="1" noChangeAspect="1" noMove="1" noResize="1" noEditPoints="1" noAdjustHandles="1" noChangeArrowheads="1" noChangeShapeType="1" noTextEdit="1"/>
                  </p:cNvSpPr>
                  <p:nvPr/>
                </p:nvSpPr>
                <p:spPr>
                  <a:xfrm>
                    <a:off x="6122516" y="5016327"/>
                    <a:ext cx="408037" cy="347434"/>
                  </a:xfrm>
                  <a:prstGeom prst="rect">
                    <a:avLst/>
                  </a:prstGeom>
                  <a:blipFill>
                    <a:blip r:embed="rId15"/>
                    <a:stretch>
                      <a:fillRect b="-434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4" name="CuadroTexto 43"/>
                  <p:cNvSpPr txBox="1"/>
                  <p:nvPr/>
                </p:nvSpPr>
                <p:spPr>
                  <a:xfrm>
                    <a:off x="5437100" y="5598279"/>
                    <a:ext cx="401786" cy="347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𝐼</m:t>
                              </m:r>
                            </m:e>
                            <m:sub>
                              <m:r>
                                <a:rPr lang="es-ES" sz="1400" b="0" i="1" dirty="0" smtClean="0">
                                  <a:latin typeface="Cambria Math" panose="02040503050406030204" pitchFamily="18" charset="0"/>
                                </a:rPr>
                                <m:t>𝑆</m:t>
                              </m:r>
                            </m:sub>
                          </m:sSub>
                        </m:oMath>
                      </m:oMathPara>
                    </a14:m>
                    <a:endParaRPr lang="es-ES" sz="1400" dirty="0"/>
                  </a:p>
                </p:txBody>
              </p:sp>
            </mc:Choice>
            <mc:Fallback xmlns="">
              <p:sp>
                <p:nvSpPr>
                  <p:cNvPr id="44" name="CuadroTexto 43"/>
                  <p:cNvSpPr txBox="1">
                    <a:spLocks noRot="1" noChangeAspect="1" noMove="1" noResize="1" noEditPoints="1" noAdjustHandles="1" noChangeArrowheads="1" noChangeShapeType="1" noTextEdit="1"/>
                  </p:cNvSpPr>
                  <p:nvPr/>
                </p:nvSpPr>
                <p:spPr>
                  <a:xfrm>
                    <a:off x="5437100" y="5598279"/>
                    <a:ext cx="401786" cy="347434"/>
                  </a:xfrm>
                  <a:prstGeom prst="rect">
                    <a:avLst/>
                  </a:prstGeom>
                  <a:blipFill>
                    <a:blip r:embed="rId16"/>
                    <a:stretch>
                      <a:fillRect b="-6522"/>
                    </a:stretch>
                  </a:blipFill>
                </p:spPr>
                <p:txBody>
                  <a:bodyPr/>
                  <a:lstStyle/>
                  <a:p>
                    <a:r>
                      <a:rPr lang="es-ES">
                        <a:noFill/>
                      </a:rPr>
                      <a:t> </a:t>
                    </a:r>
                  </a:p>
                </p:txBody>
              </p:sp>
            </mc:Fallback>
          </mc:AlternateContent>
          <p:cxnSp>
            <p:nvCxnSpPr>
              <p:cNvPr id="45" name="Conector recto de flecha 44"/>
              <p:cNvCxnSpPr/>
              <p:nvPr/>
            </p:nvCxnSpPr>
            <p:spPr bwMode="auto">
              <a:xfrm flipH="1">
                <a:off x="5781901" y="5077298"/>
                <a:ext cx="942198" cy="4084"/>
              </a:xfrm>
              <a:prstGeom prst="straightConnector1">
                <a:avLst/>
              </a:prstGeom>
              <a:solidFill>
                <a:schemeClr val="accent1"/>
              </a:solidFill>
              <a:ln w="25400" cap="flat" cmpd="sng" algn="ctr">
                <a:solidFill>
                  <a:srgbClr val="0096C8"/>
                </a:solidFill>
                <a:prstDash val="solid"/>
                <a:round/>
                <a:headEnd type="none" w="med" len="med"/>
                <a:tailEnd type="triangle"/>
              </a:ln>
              <a:effectLst/>
            </p:spPr>
          </p:cxnSp>
          <p:cxnSp>
            <p:nvCxnSpPr>
              <p:cNvPr id="46" name="Conector recto de flecha 45"/>
              <p:cNvCxnSpPr/>
              <p:nvPr/>
            </p:nvCxnSpPr>
            <p:spPr bwMode="auto">
              <a:xfrm>
                <a:off x="5167730" y="5681469"/>
                <a:ext cx="631651" cy="0"/>
              </a:xfrm>
              <a:prstGeom prst="straightConnector1">
                <a:avLst/>
              </a:prstGeom>
              <a:solidFill>
                <a:schemeClr val="accent1"/>
              </a:solidFill>
              <a:ln w="25400" cap="flat" cmpd="sng" algn="ctr">
                <a:solidFill>
                  <a:srgbClr val="0096C8"/>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47" name="CuadroTexto 46"/>
                  <p:cNvSpPr txBox="1"/>
                  <p:nvPr/>
                </p:nvSpPr>
                <p:spPr>
                  <a:xfrm>
                    <a:off x="6078955" y="4704338"/>
                    <a:ext cx="452322" cy="347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𝑍</m:t>
                              </m:r>
                            </m:e>
                            <m:sub>
                              <m:r>
                                <a:rPr lang="es-ES" sz="1400" b="0" i="1" dirty="0" smtClean="0">
                                  <a:latin typeface="Cambria Math" panose="02040503050406030204" pitchFamily="18" charset="0"/>
                                </a:rPr>
                                <m:t>𝑆</m:t>
                              </m:r>
                            </m:sub>
                          </m:sSub>
                        </m:oMath>
                      </m:oMathPara>
                    </a14:m>
                    <a:endParaRPr lang="es-ES" sz="1400" dirty="0"/>
                  </a:p>
                </p:txBody>
              </p:sp>
            </mc:Choice>
            <mc:Fallback xmlns="">
              <p:sp>
                <p:nvSpPr>
                  <p:cNvPr id="47" name="CuadroTexto 46"/>
                  <p:cNvSpPr txBox="1">
                    <a:spLocks noRot="1" noChangeAspect="1" noMove="1" noResize="1" noEditPoints="1" noAdjustHandles="1" noChangeArrowheads="1" noChangeShapeType="1" noTextEdit="1"/>
                  </p:cNvSpPr>
                  <p:nvPr/>
                </p:nvSpPr>
                <p:spPr>
                  <a:xfrm>
                    <a:off x="6078955" y="4704338"/>
                    <a:ext cx="452322" cy="347434"/>
                  </a:xfrm>
                  <a:prstGeom prst="rect">
                    <a:avLst/>
                  </a:prstGeom>
                  <a:blipFill>
                    <a:blip r:embed="rId17"/>
                    <a:stretch>
                      <a:fillRect b="-6522"/>
                    </a:stretch>
                  </a:blipFill>
                </p:spPr>
                <p:txBody>
                  <a:bodyPr/>
                  <a:lstStyle/>
                  <a:p>
                    <a:r>
                      <a:rPr lang="es-ES">
                        <a:noFill/>
                      </a:rPr>
                      <a:t> </a:t>
                    </a:r>
                  </a:p>
                </p:txBody>
              </p:sp>
            </mc:Fallback>
          </mc:AlternateContent>
          <p:sp>
            <p:nvSpPr>
              <p:cNvPr id="48" name="CuadroTexto 47"/>
              <p:cNvSpPr txBox="1"/>
              <p:nvPr/>
            </p:nvSpPr>
            <p:spPr>
              <a:xfrm>
                <a:off x="4134373" y="5272746"/>
                <a:ext cx="745535" cy="347434"/>
              </a:xfrm>
              <a:prstGeom prst="rect">
                <a:avLst/>
              </a:prstGeom>
              <a:noFill/>
            </p:spPr>
            <p:txBody>
              <a:bodyPr wrap="none" rtlCol="0">
                <a:spAutoFit/>
              </a:bodyPr>
              <a:lstStyle/>
              <a:p>
                <a:r>
                  <a:rPr lang="es-ES" sz="1400" dirty="0"/>
                  <a:t>Fase S</a:t>
                </a:r>
              </a:p>
            </p:txBody>
          </p:sp>
        </p:grpSp>
        <p:sp>
          <p:nvSpPr>
            <p:cNvPr id="49" name="CuadroTexto 48"/>
            <p:cNvSpPr txBox="1"/>
            <p:nvPr/>
          </p:nvSpPr>
          <p:spPr>
            <a:xfrm>
              <a:off x="2637848" y="3031905"/>
              <a:ext cx="775146" cy="347434"/>
            </a:xfrm>
            <a:prstGeom prst="rect">
              <a:avLst/>
            </a:prstGeom>
            <a:noFill/>
          </p:spPr>
          <p:txBody>
            <a:bodyPr wrap="none" rtlCol="0">
              <a:spAutoFit/>
            </a:bodyPr>
            <a:lstStyle/>
            <a:p>
              <a:r>
                <a:rPr lang="es-ES" sz="1400" dirty="0"/>
                <a:t>Neutro</a:t>
              </a:r>
            </a:p>
          </p:txBody>
        </p:sp>
        <p:grpSp>
          <p:nvGrpSpPr>
            <p:cNvPr id="56" name="Grupo 55"/>
            <p:cNvGrpSpPr/>
            <p:nvPr/>
          </p:nvGrpSpPr>
          <p:grpSpPr>
            <a:xfrm>
              <a:off x="801372" y="3459996"/>
              <a:ext cx="309992" cy="471604"/>
              <a:chOff x="2582016" y="5358740"/>
              <a:chExt cx="309992" cy="471604"/>
            </a:xfrm>
          </p:grpSpPr>
          <p:sp>
            <p:nvSpPr>
              <p:cNvPr id="57" name="CuadroTexto 56"/>
              <p:cNvSpPr txBox="1"/>
              <p:nvPr/>
            </p:nvSpPr>
            <p:spPr>
              <a:xfrm>
                <a:off x="2582016" y="5540115"/>
                <a:ext cx="261897" cy="290229"/>
              </a:xfrm>
              <a:prstGeom prst="rect">
                <a:avLst/>
              </a:prstGeom>
              <a:noFill/>
            </p:spPr>
            <p:txBody>
              <a:bodyPr wrap="square" rtlCol="0">
                <a:spAutoFit/>
              </a:bodyPr>
              <a:lstStyle/>
              <a:p>
                <a:r>
                  <a:rPr lang="es-ES" sz="1100" dirty="0"/>
                  <a:t>+</a:t>
                </a:r>
              </a:p>
            </p:txBody>
          </p:sp>
          <p:sp>
            <p:nvSpPr>
              <p:cNvPr id="58" name="CuadroTexto 57"/>
              <p:cNvSpPr txBox="1"/>
              <p:nvPr/>
            </p:nvSpPr>
            <p:spPr>
              <a:xfrm>
                <a:off x="2638485" y="5358740"/>
                <a:ext cx="239851" cy="347434"/>
              </a:xfrm>
              <a:prstGeom prst="rect">
                <a:avLst/>
              </a:prstGeom>
              <a:noFill/>
            </p:spPr>
            <p:txBody>
              <a:bodyPr wrap="square" rtlCol="0">
                <a:spAutoFit/>
              </a:bodyPr>
              <a:lstStyle/>
              <a:p>
                <a:r>
                  <a:rPr lang="es-ES" sz="1400" dirty="0"/>
                  <a:t>-</a:t>
                </a:r>
                <a:endParaRPr lang="es-ES" sz="1100" dirty="0"/>
              </a:p>
            </p:txBody>
          </p:sp>
          <p:sp>
            <p:nvSpPr>
              <p:cNvPr id="59" name="Elipse 58"/>
              <p:cNvSpPr/>
              <p:nvPr/>
            </p:nvSpPr>
            <p:spPr bwMode="auto">
              <a:xfrm>
                <a:off x="2603976" y="5498305"/>
                <a:ext cx="288032" cy="28803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Times" charset="0"/>
                </a:endParaRPr>
              </a:p>
            </p:txBody>
          </p:sp>
        </p:grpSp>
        <p:cxnSp>
          <p:nvCxnSpPr>
            <p:cNvPr id="60" name="Conector recto 59"/>
            <p:cNvCxnSpPr>
              <a:endCxn id="59" idx="7"/>
            </p:cNvCxnSpPr>
            <p:nvPr/>
          </p:nvCxnSpPr>
          <p:spPr bwMode="auto">
            <a:xfrm flipH="1">
              <a:off x="1069183" y="3122119"/>
              <a:ext cx="541139" cy="51962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4" name="Conector recto 63"/>
            <p:cNvCxnSpPr/>
            <p:nvPr/>
          </p:nvCxnSpPr>
          <p:spPr bwMode="auto">
            <a:xfrm>
              <a:off x="445718" y="4282955"/>
              <a:ext cx="40825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67" name="Rectángulo 66"/>
            <p:cNvSpPr/>
            <p:nvPr/>
          </p:nvSpPr>
          <p:spPr bwMode="auto">
            <a:xfrm rot="2512829">
              <a:off x="4759294" y="2448620"/>
              <a:ext cx="288031" cy="527701"/>
            </a:xfrm>
            <a:prstGeom prst="rect">
              <a:avLst/>
            </a:prstGeom>
            <a:solidFill>
              <a:srgbClr val="DBFA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cxnSp>
          <p:nvCxnSpPr>
            <p:cNvPr id="68" name="Conector recto 67"/>
            <p:cNvCxnSpPr/>
            <p:nvPr/>
          </p:nvCxnSpPr>
          <p:spPr bwMode="auto">
            <a:xfrm>
              <a:off x="4528268" y="3140831"/>
              <a:ext cx="0" cy="11522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1" name="Conector recto 70"/>
            <p:cNvCxnSpPr>
              <a:stCxn id="59" idx="3"/>
            </p:cNvCxnSpPr>
            <p:nvPr/>
          </p:nvCxnSpPr>
          <p:spPr bwMode="auto">
            <a:xfrm flipH="1">
              <a:off x="445718" y="3845412"/>
              <a:ext cx="419795" cy="43754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4" name="CuadroTexto 73"/>
            <p:cNvSpPr txBox="1"/>
            <p:nvPr/>
          </p:nvSpPr>
          <p:spPr>
            <a:xfrm>
              <a:off x="234820" y="3992436"/>
              <a:ext cx="325796" cy="341447"/>
            </a:xfrm>
            <a:prstGeom prst="rect">
              <a:avLst/>
            </a:prstGeom>
            <a:noFill/>
          </p:spPr>
          <p:txBody>
            <a:bodyPr wrap="none" rtlCol="0">
              <a:spAutoFit/>
            </a:bodyPr>
            <a:lstStyle/>
            <a:p>
              <a:r>
                <a:rPr lang="es-ES" sz="1400" dirty="0"/>
                <a:t>T</a:t>
              </a:r>
            </a:p>
          </p:txBody>
        </p:sp>
      </p:grpSp>
      <mc:AlternateContent xmlns:mc="http://schemas.openxmlformats.org/markup-compatibility/2006" xmlns:a14="http://schemas.microsoft.com/office/drawing/2010/main">
        <mc:Choice Requires="a14">
          <p:sp>
            <p:nvSpPr>
              <p:cNvPr id="76" name="Rectángulo 75"/>
              <p:cNvSpPr/>
              <p:nvPr/>
            </p:nvSpPr>
            <p:spPr>
              <a:xfrm>
                <a:off x="5574479" y="1586850"/>
                <a:ext cx="1510285" cy="3583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m:rPr>
                              <m:sty m:val="p"/>
                            </m:rPr>
                            <a:rPr lang="es-ES" sz="1600" b="0" i="0" smtClean="0">
                              <a:latin typeface="Cambria Math" panose="02040503050406030204" pitchFamily="18" charset="0"/>
                            </a:rPr>
                            <m:t>U</m:t>
                          </m:r>
                        </m:e>
                        <m:sub>
                          <m:r>
                            <m:rPr>
                              <m:sty m:val="p"/>
                            </m:rPr>
                            <a:rPr lang="es-ES" sz="1600" b="0" i="0" smtClean="0">
                              <a:latin typeface="Cambria Math" panose="02040503050406030204" pitchFamily="18" charset="0"/>
                            </a:rPr>
                            <m:t>Le</m:t>
                          </m:r>
                          <m:r>
                            <a:rPr lang="es-ES" sz="1600" b="0" i="1" smtClean="0">
                              <a:latin typeface="Cambria Math" panose="02040503050406030204" pitchFamily="18" charset="0"/>
                            </a:rPr>
                            <m:t>𝑓𝑓</m:t>
                          </m:r>
                        </m:sub>
                      </m:sSub>
                      <m:r>
                        <a:rPr lang="es-ES" sz="1600" b="0" i="0" smtClean="0">
                          <a:latin typeface="Cambria Math" panose="02040503050406030204" pitchFamily="18" charset="0"/>
                        </a:rPr>
                        <m:t>=</m:t>
                      </m:r>
                      <m:r>
                        <a:rPr lang="es-ES" sz="1600" b="0" i="0" smtClean="0">
                          <a:latin typeface="Cambria Math" panose="02040503050406030204" pitchFamily="18" charset="0"/>
                        </a:rPr>
                        <m:t>120</m:t>
                      </m:r>
                      <m:r>
                        <a:rPr lang="es-ES" sz="1600" b="0" i="0" smtClean="0">
                          <a:latin typeface="Cambria Math" panose="02040503050406030204" pitchFamily="18" charset="0"/>
                        </a:rPr>
                        <m:t> </m:t>
                      </m:r>
                      <m:r>
                        <m:rPr>
                          <m:sty m:val="p"/>
                        </m:rPr>
                        <a:rPr lang="es-ES" sz="1600" b="0" i="0" smtClean="0">
                          <a:latin typeface="Cambria Math" panose="02040503050406030204" pitchFamily="18" charset="0"/>
                        </a:rPr>
                        <m:t>V</m:t>
                      </m:r>
                    </m:oMath>
                  </m:oMathPara>
                </a14:m>
                <a:endParaRPr lang="es-ES" sz="1600" dirty="0"/>
              </a:p>
            </p:txBody>
          </p:sp>
        </mc:Choice>
        <mc:Fallback xmlns="">
          <p:sp>
            <p:nvSpPr>
              <p:cNvPr id="76" name="Rectángulo 75"/>
              <p:cNvSpPr>
                <a:spLocks noRot="1" noChangeAspect="1" noMove="1" noResize="1" noEditPoints="1" noAdjustHandles="1" noChangeArrowheads="1" noChangeShapeType="1" noTextEdit="1"/>
              </p:cNvSpPr>
              <p:nvPr/>
            </p:nvSpPr>
            <p:spPr>
              <a:xfrm>
                <a:off x="5574479" y="1586850"/>
                <a:ext cx="1510285" cy="358303"/>
              </a:xfrm>
              <a:prstGeom prst="rect">
                <a:avLst/>
              </a:prstGeom>
              <a:blipFill>
                <a:blip r:embed="rId18"/>
                <a:stretch>
                  <a:fillRect b="-678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8" name="Rectángulo 77"/>
              <p:cNvSpPr/>
              <p:nvPr/>
            </p:nvSpPr>
            <p:spPr>
              <a:xfrm>
                <a:off x="5164035" y="1962331"/>
                <a:ext cx="3878869" cy="1077218"/>
              </a:xfrm>
              <a:prstGeom prst="rect">
                <a:avLst/>
              </a:prstGeom>
            </p:spPr>
            <p:txBody>
              <a:bodyPr wrap="square">
                <a:spAutoFit/>
              </a:bodyPr>
              <a:lstStyle/>
              <a:p>
                <a:r>
                  <a:rPr lang="es-ES" sz="1600" dirty="0"/>
                  <a:t>Tensiones de línea (eficaces): </a:t>
                </a:r>
              </a:p>
              <a:p>
                <a:pPr/>
                <a14:m>
                  <m:oMathPara xmlns:m="http://schemas.openxmlformats.org/officeDocument/2006/math">
                    <m:oMathParaPr>
                      <m:jc m:val="centerGroup"/>
                    </m:oMathParaPr>
                    <m:oMath xmlns:m="http://schemas.openxmlformats.org/officeDocument/2006/math">
                      <m:sSub>
                        <m:sSubPr>
                          <m:ctrlPr>
                            <a:rPr lang="es-ES" sz="1600" i="1">
                              <a:latin typeface="Cambria Math" panose="02040503050406030204" pitchFamily="18" charset="0"/>
                            </a:rPr>
                          </m:ctrlPr>
                        </m:sSubPr>
                        <m:e>
                          <m:r>
                            <a:rPr lang="es-ES" sz="1600" i="1">
                              <a:latin typeface="Cambria Math" panose="02040503050406030204" pitchFamily="18" charset="0"/>
                            </a:rPr>
                            <m:t>𝑈</m:t>
                          </m:r>
                        </m:e>
                        <m:sub>
                          <m:r>
                            <a:rPr lang="es-ES" sz="1600" b="0" i="1" smtClean="0">
                              <a:latin typeface="Cambria Math" panose="02040503050406030204" pitchFamily="18" charset="0"/>
                            </a:rPr>
                            <m:t>𝑅𝑆</m:t>
                          </m:r>
                        </m:sub>
                      </m:sSub>
                      <m:r>
                        <a:rPr lang="es-ES" sz="1600" i="1">
                          <a:latin typeface="Cambria Math" panose="02040503050406030204" pitchFamily="18" charset="0"/>
                        </a:rPr>
                        <m:t>=</m:t>
                      </m:r>
                      <m:r>
                        <a:rPr lang="es-ES" sz="1600" b="0" i="1" smtClean="0">
                          <a:latin typeface="Cambria Math" panose="02040503050406030204" pitchFamily="18" charset="0"/>
                        </a:rPr>
                        <m:t>120</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30</m:t>
                      </m:r>
                      <m:r>
                        <a:rPr lang="es-ES" sz="1600" i="1">
                          <a:latin typeface="Cambria Math" panose="02040503050406030204" pitchFamily="18" charset="0"/>
                          <a:ea typeface="Cambria Math" panose="02040503050406030204" pitchFamily="18" charset="0"/>
                        </a:rPr>
                        <m:t>° </m:t>
                      </m:r>
                      <m:r>
                        <a:rPr lang="es-ES" sz="1600" i="1">
                          <a:latin typeface="Cambria Math" panose="02040503050406030204" pitchFamily="18" charset="0"/>
                          <a:ea typeface="Cambria Math" panose="02040503050406030204" pitchFamily="18" charset="0"/>
                        </a:rPr>
                        <m:t>𝑉</m:t>
                      </m:r>
                      <m:r>
                        <a:rPr lang="es-ES" sz="1600" i="1">
                          <a:latin typeface="Cambria Math" panose="02040503050406030204" pitchFamily="18" charset="0"/>
                          <a:ea typeface="Cambria Math" panose="02040503050406030204" pitchFamily="18" charset="0"/>
                        </a:rPr>
                        <m:t>; </m:t>
                      </m:r>
                    </m:oMath>
                  </m:oMathPara>
                </a14:m>
                <a:endParaRPr lang="es-ES" sz="1600" dirty="0"/>
              </a:p>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i="1">
                              <a:latin typeface="Cambria Math" panose="02040503050406030204" pitchFamily="18" charset="0"/>
                            </a:rPr>
                            <m:t>𝑈</m:t>
                          </m:r>
                        </m:e>
                        <m:sub>
                          <m:r>
                            <a:rPr lang="es-ES" sz="1600" b="0" i="1" smtClean="0">
                              <a:latin typeface="Cambria Math" panose="02040503050406030204" pitchFamily="18" charset="0"/>
                            </a:rPr>
                            <m:t>𝑆𝑇</m:t>
                          </m:r>
                        </m:sub>
                      </m:sSub>
                      <m:r>
                        <a:rPr lang="es-ES" sz="1600" i="1">
                          <a:latin typeface="Cambria Math" panose="02040503050406030204" pitchFamily="18" charset="0"/>
                        </a:rPr>
                        <m:t>=</m:t>
                      </m:r>
                      <m:r>
                        <a:rPr lang="es-ES" sz="1600" b="0" i="1" smtClean="0">
                          <a:latin typeface="Cambria Math" panose="02040503050406030204" pitchFamily="18" charset="0"/>
                        </a:rPr>
                        <m:t>120</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90</m:t>
                      </m:r>
                      <m:r>
                        <a:rPr lang="es-ES" sz="160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𝑉</m:t>
                      </m:r>
                      <m:r>
                        <a:rPr lang="es-ES" sz="1600" b="0" i="1" smtClean="0">
                          <a:latin typeface="Cambria Math" panose="02040503050406030204" pitchFamily="18" charset="0"/>
                          <a:ea typeface="Cambria Math" panose="02040503050406030204" pitchFamily="18" charset="0"/>
                        </a:rPr>
                        <m:t>; </m:t>
                      </m:r>
                    </m:oMath>
                  </m:oMathPara>
                </a14:m>
                <a:endParaRPr lang="es-ES" sz="16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sz="1600" i="1">
                              <a:latin typeface="Cambria Math" panose="02040503050406030204" pitchFamily="18" charset="0"/>
                            </a:rPr>
                          </m:ctrlPr>
                        </m:sSubPr>
                        <m:e>
                          <m:r>
                            <a:rPr lang="es-ES" sz="1600" i="1">
                              <a:latin typeface="Cambria Math" panose="02040503050406030204" pitchFamily="18" charset="0"/>
                            </a:rPr>
                            <m:t>𝑈</m:t>
                          </m:r>
                        </m:e>
                        <m:sub>
                          <m:r>
                            <a:rPr lang="es-ES" sz="1600" b="0" i="1" smtClean="0">
                              <a:latin typeface="Cambria Math" panose="02040503050406030204" pitchFamily="18" charset="0"/>
                            </a:rPr>
                            <m:t>𝑇𝑅</m:t>
                          </m:r>
                        </m:sub>
                      </m:sSub>
                      <m:r>
                        <a:rPr lang="es-ES" sz="1600" i="1">
                          <a:latin typeface="Cambria Math" panose="02040503050406030204" pitchFamily="18" charset="0"/>
                        </a:rPr>
                        <m:t>=</m:t>
                      </m:r>
                      <m:r>
                        <a:rPr lang="es-ES" sz="1600" b="0" i="1" smtClean="0">
                          <a:latin typeface="Cambria Math" panose="02040503050406030204" pitchFamily="18" charset="0"/>
                        </a:rPr>
                        <m:t>120</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15</m:t>
                      </m:r>
                      <m:r>
                        <a:rPr lang="es-ES" sz="1600" i="1">
                          <a:latin typeface="Cambria Math" panose="02040503050406030204" pitchFamily="18" charset="0"/>
                          <a:ea typeface="Cambria Math" panose="02040503050406030204" pitchFamily="18" charset="0"/>
                        </a:rPr>
                        <m:t>0</m:t>
                      </m:r>
                      <m:r>
                        <a:rPr lang="es-ES" sz="160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𝑉</m:t>
                      </m:r>
                      <m:r>
                        <a:rPr lang="es-ES" sz="1600" i="1">
                          <a:latin typeface="Cambria Math" panose="02040503050406030204" pitchFamily="18" charset="0"/>
                          <a:ea typeface="Cambria Math" panose="02040503050406030204" pitchFamily="18" charset="0"/>
                        </a:rPr>
                        <m:t>;</m:t>
                      </m:r>
                    </m:oMath>
                  </m:oMathPara>
                </a14:m>
                <a:endParaRPr lang="es-ES" sz="1600" i="1" dirty="0">
                  <a:latin typeface="Cambria Math" panose="02040503050406030204" pitchFamily="18" charset="0"/>
                  <a:ea typeface="Cambria Math" panose="02040503050406030204" pitchFamily="18" charset="0"/>
                </a:endParaRPr>
              </a:p>
            </p:txBody>
          </p:sp>
        </mc:Choice>
        <mc:Fallback xmlns="">
          <p:sp>
            <p:nvSpPr>
              <p:cNvPr id="78" name="Rectángulo 77"/>
              <p:cNvSpPr>
                <a:spLocks noRot="1" noChangeAspect="1" noMove="1" noResize="1" noEditPoints="1" noAdjustHandles="1" noChangeArrowheads="1" noChangeShapeType="1" noTextEdit="1"/>
              </p:cNvSpPr>
              <p:nvPr/>
            </p:nvSpPr>
            <p:spPr>
              <a:xfrm>
                <a:off x="5164035" y="1962331"/>
                <a:ext cx="3878869" cy="1077218"/>
              </a:xfrm>
              <a:prstGeom prst="rect">
                <a:avLst/>
              </a:prstGeom>
              <a:blipFill>
                <a:blip r:embed="rId19"/>
                <a:stretch>
                  <a:fillRect l="-786" t="-169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9" name="Rectángulo 78"/>
              <p:cNvSpPr/>
              <p:nvPr/>
            </p:nvSpPr>
            <p:spPr>
              <a:xfrm>
                <a:off x="83060" y="4185866"/>
                <a:ext cx="4548527" cy="84144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i="1" smtClean="0">
                              <a:latin typeface="Cambria Math" panose="02040503050406030204" pitchFamily="18" charset="0"/>
                            </a:rPr>
                            <m:t>𝐼</m:t>
                          </m:r>
                        </m:e>
                        <m:sub>
                          <m:r>
                            <a:rPr lang="es-ES" sz="1600" b="0" i="1" smtClean="0">
                              <a:latin typeface="Cambria Math" panose="02040503050406030204" pitchFamily="18" charset="0"/>
                            </a:rPr>
                            <m:t>1</m:t>
                          </m:r>
                        </m:sub>
                      </m:sSub>
                      <m:r>
                        <a:rPr lang="es-ES" sz="1600" i="1">
                          <a:latin typeface="Cambria Math" panose="02040503050406030204" pitchFamily="18" charset="0"/>
                        </a:rPr>
                        <m:t>=</m:t>
                      </m:r>
                      <m:f>
                        <m:fPr>
                          <m:ctrlPr>
                            <a:rPr lang="es-ES" sz="1600" b="0" i="1" smtClean="0">
                              <a:latin typeface="Cambria Math" panose="02040503050406030204" pitchFamily="18" charset="0"/>
                            </a:rPr>
                          </m:ctrlPr>
                        </m:fPr>
                        <m:num>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𝑈</m:t>
                              </m:r>
                            </m:e>
                            <m:sub>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𝑅</m:t>
                                  </m:r>
                                </m:e>
                                <m:sup>
                                  <m:r>
                                    <a:rPr lang="es-ES" sz="1600" b="0" i="1" smtClean="0">
                                      <a:latin typeface="Cambria Math" panose="02040503050406030204" pitchFamily="18" charset="0"/>
                                    </a:rPr>
                                    <m:t>′</m:t>
                                  </m:r>
                                </m:sup>
                              </m:sSup>
                              <m:r>
                                <a:rPr lang="es-ES" sz="1600" b="0" i="1" smtClean="0">
                                  <a:latin typeface="Cambria Math" panose="02040503050406030204" pitchFamily="18" charset="0"/>
                                </a:rPr>
                                <m:t>𝑆</m:t>
                              </m:r>
                              <m:r>
                                <a:rPr lang="es-ES" sz="1600" b="0" i="1" smtClean="0">
                                  <a:latin typeface="Cambria Math" panose="02040503050406030204" pitchFamily="18" charset="0"/>
                                </a:rPr>
                                <m:t>′</m:t>
                              </m:r>
                            </m:sub>
                          </m:sSub>
                        </m:num>
                        <m:den>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𝑍</m:t>
                              </m:r>
                            </m:e>
                            <m:sub>
                              <m:r>
                                <a:rPr lang="es-ES" sz="1600" b="0" i="1" smtClean="0">
                                  <a:latin typeface="Cambria Math" panose="02040503050406030204" pitchFamily="18" charset="0"/>
                                </a:rPr>
                                <m:t>𝑅</m:t>
                              </m:r>
                            </m:sub>
                          </m:sSub>
                        </m:den>
                      </m:f>
                      <m:r>
                        <a:rPr lang="es-ES" sz="1600" b="0" i="1" smtClean="0">
                          <a:latin typeface="Cambria Math" panose="02040503050406030204" pitchFamily="18" charset="0"/>
                        </a:rPr>
                        <m:t>=</m:t>
                      </m:r>
                      <m:f>
                        <m:fPr>
                          <m:ctrlPr>
                            <a:rPr lang="es-ES" sz="1600" b="0" i="1" smtClean="0">
                              <a:latin typeface="Cambria Math" panose="02040503050406030204" pitchFamily="18" charset="0"/>
                              <a:ea typeface="Cambria Math" panose="02040503050406030204" pitchFamily="18" charset="0"/>
                            </a:rPr>
                          </m:ctrlPr>
                        </m:fPr>
                        <m:num>
                          <m:r>
                            <a:rPr lang="es-ES" sz="1600" b="0" i="1" smtClean="0">
                              <a:latin typeface="Cambria Math" panose="02040503050406030204" pitchFamily="18" charset="0"/>
                              <a:ea typeface="Cambria Math" panose="02040503050406030204" pitchFamily="18" charset="0"/>
                            </a:rPr>
                            <m:t>120</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3</m:t>
                          </m:r>
                          <m:r>
                            <a:rPr lang="es-ES" sz="1600" i="1">
                              <a:latin typeface="Cambria Math" panose="02040503050406030204" pitchFamily="18" charset="0"/>
                              <a:ea typeface="Cambria Math" panose="02040503050406030204" pitchFamily="18" charset="0"/>
                            </a:rPr>
                            <m:t>0</m:t>
                          </m:r>
                        </m:num>
                        <m:den>
                          <m:r>
                            <a:rPr lang="es-ES" sz="1600" b="0" i="1" smtClean="0">
                              <a:latin typeface="Cambria Math" panose="02040503050406030204" pitchFamily="18" charset="0"/>
                              <a:ea typeface="Cambria Math" panose="02040503050406030204" pitchFamily="18" charset="0"/>
                            </a:rPr>
                            <m:t>5</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45</m:t>
                          </m:r>
                          <m:r>
                            <a:rPr lang="es-ES" sz="1600" i="1">
                              <a:latin typeface="Cambria Math" panose="02040503050406030204" pitchFamily="18" charset="0"/>
                              <a:ea typeface="Cambria Math" panose="02040503050406030204" pitchFamily="18" charset="0"/>
                            </a:rPr>
                            <m:t>°</m:t>
                          </m:r>
                        </m:den>
                      </m:f>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24</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15</m:t>
                      </m:r>
                      <m:r>
                        <a:rPr lang="es-ES" sz="160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𝐴</m:t>
                      </m:r>
                    </m:oMath>
                  </m:oMathPara>
                </a14:m>
                <a:endParaRPr lang="es-ES" sz="1600" dirty="0"/>
              </a:p>
              <a:p>
                <a:endParaRPr lang="es-ES" sz="1600" dirty="0"/>
              </a:p>
            </p:txBody>
          </p:sp>
        </mc:Choice>
        <mc:Fallback xmlns="">
          <p:sp>
            <p:nvSpPr>
              <p:cNvPr id="79" name="Rectángulo 78"/>
              <p:cNvSpPr>
                <a:spLocks noRot="1" noChangeAspect="1" noMove="1" noResize="1" noEditPoints="1" noAdjustHandles="1" noChangeArrowheads="1" noChangeShapeType="1" noTextEdit="1"/>
              </p:cNvSpPr>
              <p:nvPr/>
            </p:nvSpPr>
            <p:spPr>
              <a:xfrm>
                <a:off x="83060" y="4185866"/>
                <a:ext cx="4548527" cy="841449"/>
              </a:xfrm>
              <a:prstGeom prst="rect">
                <a:avLst/>
              </a:prstGeom>
              <a:blipFill>
                <a:blip r:embed="rId20"/>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0" name="Rectángulo 79"/>
              <p:cNvSpPr/>
              <p:nvPr/>
            </p:nvSpPr>
            <p:spPr>
              <a:xfrm>
                <a:off x="326786" y="4811669"/>
                <a:ext cx="2852159" cy="59683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i="1">
                              <a:latin typeface="Cambria Math" panose="02040503050406030204" pitchFamily="18" charset="0"/>
                            </a:rPr>
                            <m:t>𝐼</m:t>
                          </m:r>
                        </m:e>
                        <m:sub>
                          <m:r>
                            <a:rPr lang="es-ES" sz="1600" b="0" i="1" smtClean="0">
                              <a:latin typeface="Cambria Math" panose="02040503050406030204" pitchFamily="18" charset="0"/>
                            </a:rPr>
                            <m:t>2</m:t>
                          </m:r>
                        </m:sub>
                      </m:sSub>
                      <m:r>
                        <a:rPr lang="es-ES" sz="1600" i="1">
                          <a:latin typeface="Cambria Math" panose="02040503050406030204" pitchFamily="18" charset="0"/>
                        </a:rPr>
                        <m:t>=</m:t>
                      </m:r>
                      <m:f>
                        <m:fPr>
                          <m:ctrlPr>
                            <a:rPr lang="es-ES" sz="1600" i="1">
                              <a:latin typeface="Cambria Math" panose="02040503050406030204" pitchFamily="18" charset="0"/>
                            </a:rPr>
                          </m:ctrlPr>
                        </m:fPr>
                        <m:num>
                          <m:sSub>
                            <m:sSubPr>
                              <m:ctrlPr>
                                <a:rPr lang="es-ES" sz="1600" i="1" smtClean="0">
                                  <a:latin typeface="Cambria Math" panose="02040503050406030204" pitchFamily="18" charset="0"/>
                                </a:rPr>
                              </m:ctrlPr>
                            </m:sSubPr>
                            <m:e>
                              <m:r>
                                <a:rPr lang="es-ES" sz="1600" i="1">
                                  <a:latin typeface="Cambria Math" panose="02040503050406030204" pitchFamily="18" charset="0"/>
                                </a:rPr>
                                <m:t>𝑈</m:t>
                              </m:r>
                            </m:e>
                            <m:sub>
                              <m:sSup>
                                <m:sSupPr>
                                  <m:ctrlPr>
                                    <a:rPr lang="es-ES" sz="1600" b="0" i="1" smtClean="0">
                                      <a:latin typeface="Cambria Math" panose="02040503050406030204" pitchFamily="18" charset="0"/>
                                    </a:rPr>
                                  </m:ctrlPr>
                                </m:sSupPr>
                                <m:e>
                                  <m:r>
                                    <a:rPr lang="es-ES" sz="1600" b="0" i="1" smtClean="0">
                                      <a:latin typeface="Cambria Math" panose="02040503050406030204" pitchFamily="18" charset="0"/>
                                    </a:rPr>
                                    <m:t>𝑆</m:t>
                                  </m:r>
                                </m:e>
                                <m:sup>
                                  <m:r>
                                    <a:rPr lang="es-ES" sz="1600" b="0" i="1" smtClean="0">
                                      <a:latin typeface="Cambria Math" panose="02040503050406030204" pitchFamily="18" charset="0"/>
                                    </a:rPr>
                                    <m:t>′</m:t>
                                  </m:r>
                                </m:sup>
                              </m:sSup>
                              <m:r>
                                <a:rPr lang="es-ES" sz="1600" b="0" i="1" smtClean="0">
                                  <a:latin typeface="Cambria Math" panose="02040503050406030204" pitchFamily="18" charset="0"/>
                                </a:rPr>
                                <m:t>𝑇</m:t>
                              </m:r>
                              <m:r>
                                <a:rPr lang="es-ES" sz="1600" b="0" i="1" smtClean="0">
                                  <a:latin typeface="Cambria Math" panose="02040503050406030204" pitchFamily="18" charset="0"/>
                                </a:rPr>
                                <m:t>′</m:t>
                              </m:r>
                            </m:sub>
                          </m:sSub>
                        </m:num>
                        <m:den>
                          <m:sSub>
                            <m:sSubPr>
                              <m:ctrlPr>
                                <a:rPr lang="es-ES" sz="1600" i="1">
                                  <a:latin typeface="Cambria Math" panose="02040503050406030204" pitchFamily="18" charset="0"/>
                                </a:rPr>
                              </m:ctrlPr>
                            </m:sSubPr>
                            <m:e>
                              <m:r>
                                <a:rPr lang="es-ES" sz="1600" i="1">
                                  <a:latin typeface="Cambria Math" panose="02040503050406030204" pitchFamily="18" charset="0"/>
                                </a:rPr>
                                <m:t>𝑍</m:t>
                              </m:r>
                            </m:e>
                            <m:sub>
                              <m:r>
                                <a:rPr lang="es-ES" sz="1600" b="0" i="1" smtClean="0">
                                  <a:latin typeface="Cambria Math" panose="02040503050406030204" pitchFamily="18" charset="0"/>
                                </a:rPr>
                                <m:t>𝑆</m:t>
                              </m:r>
                            </m:sub>
                          </m:sSub>
                        </m:den>
                      </m:f>
                      <m:r>
                        <a:rPr lang="es-ES" sz="1600" i="1">
                          <a:latin typeface="Cambria Math" panose="02040503050406030204" pitchFamily="18" charset="0"/>
                        </a:rPr>
                        <m:t>=</m:t>
                      </m:r>
                      <m:r>
                        <a:rPr lang="es-ES" sz="1600" i="1" smtClean="0">
                          <a:latin typeface="Cambria Math" panose="02040503050406030204" pitchFamily="18" charset="0"/>
                          <a:ea typeface="Cambria Math" panose="02040503050406030204" pitchFamily="18" charset="0"/>
                        </a:rPr>
                        <m:t>2</m:t>
                      </m:r>
                      <m:r>
                        <a:rPr lang="es-ES" sz="1600" b="0" i="1" smtClean="0">
                          <a:latin typeface="Cambria Math" panose="02040503050406030204" pitchFamily="18" charset="0"/>
                          <a:ea typeface="Cambria Math" panose="02040503050406030204" pitchFamily="18" charset="0"/>
                        </a:rPr>
                        <m:t>4</m:t>
                      </m:r>
                      <m:r>
                        <a:rPr lang="es-ES" sz="1600" i="1">
                          <a:latin typeface="Cambria Math" panose="02040503050406030204" pitchFamily="18" charset="0"/>
                          <a:ea typeface="Cambria Math" panose="02040503050406030204" pitchFamily="18" charset="0"/>
                        </a:rPr>
                        <m:t>∠</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135</m:t>
                      </m:r>
                      <m:r>
                        <a:rPr lang="es-ES" sz="1600" i="1">
                          <a:latin typeface="Cambria Math" panose="02040503050406030204" pitchFamily="18" charset="0"/>
                          <a:ea typeface="Cambria Math" panose="02040503050406030204" pitchFamily="18" charset="0"/>
                        </a:rPr>
                        <m:t>° </m:t>
                      </m:r>
                      <m:r>
                        <a:rPr lang="es-ES" sz="1600" i="1">
                          <a:latin typeface="Cambria Math" panose="02040503050406030204" pitchFamily="18" charset="0"/>
                          <a:ea typeface="Cambria Math" panose="02040503050406030204" pitchFamily="18" charset="0"/>
                        </a:rPr>
                        <m:t>𝐴</m:t>
                      </m:r>
                    </m:oMath>
                  </m:oMathPara>
                </a14:m>
                <a:endParaRPr lang="es-ES" sz="1600" dirty="0"/>
              </a:p>
            </p:txBody>
          </p:sp>
        </mc:Choice>
        <mc:Fallback xmlns="">
          <p:sp>
            <p:nvSpPr>
              <p:cNvPr id="80" name="Rectángulo 79"/>
              <p:cNvSpPr>
                <a:spLocks noRot="1" noChangeAspect="1" noMove="1" noResize="1" noEditPoints="1" noAdjustHandles="1" noChangeArrowheads="1" noChangeShapeType="1" noTextEdit="1"/>
              </p:cNvSpPr>
              <p:nvPr/>
            </p:nvSpPr>
            <p:spPr>
              <a:xfrm>
                <a:off x="326786" y="4811669"/>
                <a:ext cx="2852159" cy="596830"/>
              </a:xfrm>
              <a:prstGeom prst="rect">
                <a:avLst/>
              </a:prstGeom>
              <a:blipFill>
                <a:blip r:embed="rId21"/>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1" name="Rectángulo 80"/>
              <p:cNvSpPr/>
              <p:nvPr/>
            </p:nvSpPr>
            <p:spPr>
              <a:xfrm>
                <a:off x="97253" y="5450413"/>
                <a:ext cx="3200302" cy="59362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i="1">
                              <a:latin typeface="Cambria Math" panose="02040503050406030204" pitchFamily="18" charset="0"/>
                            </a:rPr>
                            <m:t>𝐼</m:t>
                          </m:r>
                        </m:e>
                        <m:sub>
                          <m:r>
                            <a:rPr lang="es-ES" sz="1600" b="0" i="1" smtClean="0">
                              <a:latin typeface="Cambria Math" panose="02040503050406030204" pitchFamily="18" charset="0"/>
                            </a:rPr>
                            <m:t>3</m:t>
                          </m:r>
                        </m:sub>
                      </m:sSub>
                      <m:r>
                        <a:rPr lang="es-ES" sz="1600" b="0" i="1" smtClean="0">
                          <a:latin typeface="Cambria Math" panose="02040503050406030204" pitchFamily="18" charset="0"/>
                        </a:rPr>
                        <m:t>=</m:t>
                      </m:r>
                      <m:f>
                        <m:fPr>
                          <m:ctrlPr>
                            <a:rPr lang="es-ES" sz="1600" i="1">
                              <a:latin typeface="Cambria Math" panose="02040503050406030204" pitchFamily="18" charset="0"/>
                            </a:rPr>
                          </m:ctrlPr>
                        </m:fPr>
                        <m:num>
                          <m:sSub>
                            <m:sSubPr>
                              <m:ctrlPr>
                                <a:rPr lang="es-ES" sz="1600" i="1">
                                  <a:latin typeface="Cambria Math" panose="02040503050406030204" pitchFamily="18" charset="0"/>
                                </a:rPr>
                              </m:ctrlPr>
                            </m:sSubPr>
                            <m:e>
                              <m:r>
                                <a:rPr lang="es-ES" sz="1600" i="1">
                                  <a:latin typeface="Cambria Math" panose="02040503050406030204" pitchFamily="18" charset="0"/>
                                </a:rPr>
                                <m:t>𝑈</m:t>
                              </m:r>
                            </m:e>
                            <m:sub>
                              <m:r>
                                <a:rPr lang="es-ES" sz="1600" b="0" i="1" smtClean="0">
                                  <a:latin typeface="Cambria Math" panose="02040503050406030204" pitchFamily="18" charset="0"/>
                                </a:rPr>
                                <m:t>𝑇</m:t>
                              </m:r>
                              <m:r>
                                <a:rPr lang="es-ES" sz="1600" b="0" i="1" smtClean="0">
                                  <a:latin typeface="Cambria Math" panose="02040503050406030204" pitchFamily="18" charset="0"/>
                                </a:rPr>
                                <m:t>′</m:t>
                              </m:r>
                              <m:r>
                                <a:rPr lang="es-ES" sz="1600" b="0" i="1" smtClean="0">
                                  <a:latin typeface="Cambria Math" panose="02040503050406030204" pitchFamily="18" charset="0"/>
                                </a:rPr>
                                <m:t>𝑅</m:t>
                              </m:r>
                              <m:r>
                                <a:rPr lang="es-ES" sz="1600" b="0" i="1" smtClean="0">
                                  <a:latin typeface="Cambria Math" panose="02040503050406030204" pitchFamily="18" charset="0"/>
                                </a:rPr>
                                <m:t>′</m:t>
                              </m:r>
                            </m:sub>
                          </m:sSub>
                        </m:num>
                        <m:den>
                          <m:sSub>
                            <m:sSubPr>
                              <m:ctrlPr>
                                <a:rPr lang="es-ES" sz="1600" i="1">
                                  <a:latin typeface="Cambria Math" panose="02040503050406030204" pitchFamily="18" charset="0"/>
                                </a:rPr>
                              </m:ctrlPr>
                            </m:sSubPr>
                            <m:e>
                              <m:r>
                                <a:rPr lang="es-ES" sz="1600" i="1">
                                  <a:latin typeface="Cambria Math" panose="02040503050406030204" pitchFamily="18" charset="0"/>
                                </a:rPr>
                                <m:t>𝑍</m:t>
                              </m:r>
                            </m:e>
                            <m:sub>
                              <m:r>
                                <a:rPr lang="es-ES" sz="1600" b="0" i="1" smtClean="0">
                                  <a:latin typeface="Cambria Math" panose="02040503050406030204" pitchFamily="18" charset="0"/>
                                </a:rPr>
                                <m:t>𝑇</m:t>
                              </m:r>
                            </m:sub>
                          </m:sSub>
                        </m:den>
                      </m:f>
                      <m:r>
                        <a:rPr lang="es-ES" sz="1600" i="1">
                          <a:latin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24</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105</m:t>
                      </m:r>
                      <m:r>
                        <a:rPr lang="es-ES" sz="1600" i="1">
                          <a:latin typeface="Cambria Math" panose="02040503050406030204" pitchFamily="18" charset="0"/>
                          <a:ea typeface="Cambria Math" panose="02040503050406030204" pitchFamily="18" charset="0"/>
                        </a:rPr>
                        <m:t>° </m:t>
                      </m:r>
                      <m:r>
                        <a:rPr lang="es-ES" sz="1600" i="1">
                          <a:latin typeface="Cambria Math" panose="02040503050406030204" pitchFamily="18" charset="0"/>
                          <a:ea typeface="Cambria Math" panose="02040503050406030204" pitchFamily="18" charset="0"/>
                        </a:rPr>
                        <m:t>𝐴</m:t>
                      </m:r>
                    </m:oMath>
                  </m:oMathPara>
                </a14:m>
                <a:endParaRPr lang="es-ES" sz="1600" dirty="0"/>
              </a:p>
            </p:txBody>
          </p:sp>
        </mc:Choice>
        <mc:Fallback xmlns="">
          <p:sp>
            <p:nvSpPr>
              <p:cNvPr id="81" name="Rectángulo 80"/>
              <p:cNvSpPr>
                <a:spLocks noRot="1" noChangeAspect="1" noMove="1" noResize="1" noEditPoints="1" noAdjustHandles="1" noChangeArrowheads="1" noChangeShapeType="1" noTextEdit="1"/>
              </p:cNvSpPr>
              <p:nvPr/>
            </p:nvSpPr>
            <p:spPr>
              <a:xfrm>
                <a:off x="97253" y="5450413"/>
                <a:ext cx="3200302" cy="593624"/>
              </a:xfrm>
              <a:prstGeom prst="rect">
                <a:avLst/>
              </a:prstGeom>
              <a:blipFill>
                <a:blip r:embed="rId2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2" name="Rectángulo 81"/>
              <p:cNvSpPr/>
              <p:nvPr/>
            </p:nvSpPr>
            <p:spPr>
              <a:xfrm>
                <a:off x="4416602" y="3906766"/>
                <a:ext cx="3878869" cy="1352486"/>
              </a:xfrm>
              <a:prstGeom prst="rect">
                <a:avLst/>
              </a:prstGeom>
            </p:spPr>
            <p:txBody>
              <a:bodyPr wrap="square">
                <a:spAutoFit/>
              </a:bodyPr>
              <a:lstStyle/>
              <a:p>
                <a:r>
                  <a:rPr lang="es-ES" sz="1600" dirty="0"/>
                  <a:t>Corrientes de línea eficaces:</a:t>
                </a:r>
              </a:p>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𝑅</m:t>
                          </m:r>
                        </m:sub>
                      </m:sSub>
                      <m:r>
                        <a:rPr lang="es-ES" sz="1600" b="0" i="1" smtClean="0">
                          <a:latin typeface="Cambria Math" panose="02040503050406030204" pitchFamily="18" charset="0"/>
                        </a:rPr>
                        <m:t>=</m:t>
                      </m:r>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1</m:t>
                          </m:r>
                        </m:sub>
                      </m:sSub>
                      <m:rad>
                        <m:radPr>
                          <m:degHide m:val="on"/>
                          <m:ctrlPr>
                            <a:rPr lang="es-ES" sz="1600" i="1">
                              <a:latin typeface="Cambria Math" panose="02040503050406030204" pitchFamily="18" charset="0"/>
                            </a:rPr>
                          </m:ctrlPr>
                        </m:radPr>
                        <m:deg/>
                        <m:e>
                          <m:r>
                            <a:rPr lang="es-ES" sz="1600" i="1">
                              <a:latin typeface="Cambria Math" panose="02040503050406030204" pitchFamily="18" charset="0"/>
                            </a:rPr>
                            <m:t>3</m:t>
                          </m:r>
                        </m:e>
                      </m:rad>
                      <m:sSup>
                        <m:sSupPr>
                          <m:ctrlPr>
                            <a:rPr lang="es-ES" sz="1600" i="1">
                              <a:latin typeface="Cambria Math" panose="02040503050406030204" pitchFamily="18" charset="0"/>
                            </a:rPr>
                          </m:ctrlPr>
                        </m:sSupPr>
                        <m:e>
                          <m:r>
                            <a:rPr lang="es-ES" sz="1600" i="1">
                              <a:latin typeface="Cambria Math" panose="02040503050406030204" pitchFamily="18" charset="0"/>
                            </a:rPr>
                            <m:t>𝑒</m:t>
                          </m:r>
                        </m:e>
                        <m:sup>
                          <m:r>
                            <a:rPr lang="es-ES" sz="1600" b="0" i="1" smtClean="0">
                              <a:latin typeface="Cambria Math" panose="02040503050406030204" pitchFamily="18" charset="0"/>
                            </a:rPr>
                            <m:t>−</m:t>
                          </m:r>
                          <m:r>
                            <a:rPr lang="es-ES" sz="1600" i="1">
                              <a:latin typeface="Cambria Math" panose="02040503050406030204" pitchFamily="18" charset="0"/>
                            </a:rPr>
                            <m:t>𝑗</m:t>
                          </m:r>
                          <m:r>
                            <a:rPr lang="es-ES" sz="1600" i="1">
                              <a:latin typeface="Cambria Math" panose="02040503050406030204" pitchFamily="18" charset="0"/>
                            </a:rPr>
                            <m:t>30</m:t>
                          </m:r>
                          <m:r>
                            <a:rPr lang="es-ES" sz="1600" i="1">
                              <a:latin typeface="Cambria Math" panose="02040503050406030204" pitchFamily="18" charset="0"/>
                            </a:rPr>
                            <m:t>°</m:t>
                          </m:r>
                        </m:sup>
                      </m:sSup>
                      <m:r>
                        <a:rPr lang="es-ES" sz="1600" i="1">
                          <a:latin typeface="Cambria Math" panose="02040503050406030204" pitchFamily="18" charset="0"/>
                        </a:rPr>
                        <m:t>=</m:t>
                      </m:r>
                      <m:r>
                        <a:rPr lang="es-ES" sz="1600" b="0" i="1" smtClean="0">
                          <a:latin typeface="Cambria Math" panose="02040503050406030204" pitchFamily="18" charset="0"/>
                        </a:rPr>
                        <m:t>24</m:t>
                      </m:r>
                      <m:rad>
                        <m:radPr>
                          <m:degHide m:val="on"/>
                          <m:ctrlPr>
                            <a:rPr lang="es-ES" sz="1600" i="1">
                              <a:latin typeface="Cambria Math" panose="02040503050406030204" pitchFamily="18" charset="0"/>
                            </a:rPr>
                          </m:ctrlPr>
                        </m:radPr>
                        <m:deg/>
                        <m:e>
                          <m:r>
                            <a:rPr lang="es-ES" sz="1600" i="1">
                              <a:latin typeface="Cambria Math" panose="02040503050406030204" pitchFamily="18" charset="0"/>
                            </a:rPr>
                            <m:t>3</m:t>
                          </m:r>
                        </m:e>
                      </m:rad>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15</m:t>
                      </m:r>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30</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𝐴</m:t>
                      </m:r>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41</m:t>
                      </m:r>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5</m:t>
                      </m:r>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45</m:t>
                      </m:r>
                      <m:r>
                        <a:rPr lang="es-ES" sz="1600" b="0" i="1" smtClean="0">
                          <a:latin typeface="Cambria Math" panose="02040503050406030204" pitchFamily="18" charset="0"/>
                          <a:ea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𝐴</m:t>
                      </m:r>
                    </m:oMath>
                  </m:oMathPara>
                </a14:m>
                <a:endParaRPr lang="es-ES" sz="1600"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rPr>
                          </m:ctrlPr>
                        </m:sSubPr>
                        <m:e>
                          <m:r>
                            <a:rPr lang="es-ES" sz="1600" b="0" i="1" smtClean="0">
                              <a:latin typeface="Cambria Math" panose="02040503050406030204" pitchFamily="18" charset="0"/>
                            </a:rPr>
                            <m:t>𝐼</m:t>
                          </m:r>
                        </m:e>
                        <m:sub>
                          <m:r>
                            <a:rPr lang="es-ES" sz="1600" b="0" i="1" smtClean="0">
                              <a:latin typeface="Cambria Math" panose="02040503050406030204" pitchFamily="18" charset="0"/>
                            </a:rPr>
                            <m:t>𝑆</m:t>
                          </m:r>
                        </m:sub>
                      </m:sSub>
                      <m:r>
                        <a:rPr lang="es-ES" sz="1600" i="1">
                          <a:latin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41</m:t>
                      </m:r>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5</m:t>
                      </m:r>
                      <m:r>
                        <a:rPr lang="es-ES" sz="1600" i="1">
                          <a:latin typeface="Cambria Math" panose="02040503050406030204" pitchFamily="18" charset="0"/>
                          <a:ea typeface="Cambria Math" panose="02040503050406030204" pitchFamily="18" charset="0"/>
                        </a:rPr>
                        <m:t>∠</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165</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𝐴</m:t>
                      </m:r>
                    </m:oMath>
                  </m:oMathPara>
                </a14:m>
                <a:endParaRPr lang="es-ES" sz="160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s-ES" sz="1600" b="0" i="1" smtClean="0">
                              <a:latin typeface="Cambria Math" panose="02040503050406030204" pitchFamily="18" charset="0"/>
                              <a:ea typeface="Cambria Math" panose="02040503050406030204" pitchFamily="18" charset="0"/>
                            </a:rPr>
                          </m:ctrlPr>
                        </m:sSubPr>
                        <m:e>
                          <m:r>
                            <a:rPr lang="es-ES" sz="1600" b="0" i="1" smtClean="0">
                              <a:latin typeface="Cambria Math" panose="02040503050406030204" pitchFamily="18" charset="0"/>
                              <a:ea typeface="Cambria Math" panose="02040503050406030204" pitchFamily="18" charset="0"/>
                            </a:rPr>
                            <m:t>𝐼</m:t>
                          </m:r>
                        </m:e>
                        <m:sub>
                          <m:r>
                            <a:rPr lang="es-ES" sz="1600" b="0" i="1" smtClean="0">
                              <a:latin typeface="Cambria Math" panose="02040503050406030204" pitchFamily="18" charset="0"/>
                              <a:ea typeface="Cambria Math" panose="02040503050406030204" pitchFamily="18" charset="0"/>
                            </a:rPr>
                            <m:t>𝑇</m:t>
                          </m:r>
                        </m:sub>
                      </m:sSub>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41</m:t>
                      </m:r>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5</m:t>
                      </m:r>
                      <m:r>
                        <a:rPr lang="es-ES" sz="1600" i="1">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75</m:t>
                      </m:r>
                      <m:r>
                        <a:rPr lang="es-ES" sz="1600" b="0" i="1" smtClean="0">
                          <a:latin typeface="Cambria Math" panose="02040503050406030204" pitchFamily="18" charset="0"/>
                          <a:ea typeface="Cambria Math" panose="02040503050406030204" pitchFamily="18" charset="0"/>
                        </a:rPr>
                        <m:t>° </m:t>
                      </m:r>
                      <m:r>
                        <a:rPr lang="es-ES" sz="1600" b="0" i="1" smtClean="0">
                          <a:latin typeface="Cambria Math" panose="02040503050406030204" pitchFamily="18" charset="0"/>
                          <a:ea typeface="Cambria Math" panose="02040503050406030204" pitchFamily="18" charset="0"/>
                        </a:rPr>
                        <m:t>𝐴</m:t>
                      </m:r>
                    </m:oMath>
                  </m:oMathPara>
                </a14:m>
                <a:endParaRPr lang="es-ES" sz="1600" dirty="0"/>
              </a:p>
            </p:txBody>
          </p:sp>
        </mc:Choice>
        <mc:Fallback xmlns="">
          <p:sp>
            <p:nvSpPr>
              <p:cNvPr id="82" name="Rectángulo 81"/>
              <p:cNvSpPr>
                <a:spLocks noRot="1" noChangeAspect="1" noMove="1" noResize="1" noEditPoints="1" noAdjustHandles="1" noChangeArrowheads="1" noChangeShapeType="1" noTextEdit="1"/>
              </p:cNvSpPr>
              <p:nvPr/>
            </p:nvSpPr>
            <p:spPr>
              <a:xfrm>
                <a:off x="4416602" y="3906766"/>
                <a:ext cx="3878869" cy="1352486"/>
              </a:xfrm>
              <a:prstGeom prst="rect">
                <a:avLst/>
              </a:prstGeom>
              <a:blipFill>
                <a:blip r:embed="rId23"/>
                <a:stretch>
                  <a:fillRect l="-943" t="-1351"/>
                </a:stretch>
              </a:blipFill>
            </p:spPr>
            <p:txBody>
              <a:bodyPr/>
              <a:lstStyle/>
              <a:p>
                <a:r>
                  <a:rPr lang="es-ES">
                    <a:noFill/>
                  </a:rPr>
                  <a:t> </a:t>
                </a:r>
              </a:p>
            </p:txBody>
          </p:sp>
        </mc:Fallback>
      </mc:AlternateContent>
      <p:cxnSp>
        <p:nvCxnSpPr>
          <p:cNvPr id="86" name="Conector recto 85"/>
          <p:cNvCxnSpPr>
            <a:stCxn id="67" idx="0"/>
          </p:cNvCxnSpPr>
          <p:nvPr/>
        </p:nvCxnSpPr>
        <p:spPr bwMode="auto">
          <a:xfrm flipV="1">
            <a:off x="3960006" y="2052622"/>
            <a:ext cx="288703" cy="29136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8" name="Conector recto 87"/>
          <p:cNvCxnSpPr>
            <a:stCxn id="8" idx="0"/>
          </p:cNvCxnSpPr>
          <p:nvPr/>
        </p:nvCxnSpPr>
        <p:spPr bwMode="auto">
          <a:xfrm flipH="1" flipV="1">
            <a:off x="4253276" y="2066799"/>
            <a:ext cx="195127" cy="2220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3" name="Conector recto 92"/>
          <p:cNvCxnSpPr>
            <a:stCxn id="67" idx="2"/>
          </p:cNvCxnSpPr>
          <p:nvPr/>
        </p:nvCxnSpPr>
        <p:spPr bwMode="auto">
          <a:xfrm flipH="1">
            <a:off x="3520673" y="2662122"/>
            <a:ext cx="154083" cy="1877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7" name="Conector recto 96"/>
          <p:cNvCxnSpPr>
            <a:stCxn id="8" idx="2"/>
          </p:cNvCxnSpPr>
          <p:nvPr/>
        </p:nvCxnSpPr>
        <p:spPr bwMode="auto">
          <a:xfrm>
            <a:off x="4664815" y="2657282"/>
            <a:ext cx="119550" cy="18490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0" name="Elipse 99"/>
          <p:cNvSpPr/>
          <p:nvPr/>
        </p:nvSpPr>
        <p:spPr bwMode="auto">
          <a:xfrm>
            <a:off x="4756346" y="2821034"/>
            <a:ext cx="58300" cy="583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sp>
        <p:nvSpPr>
          <p:cNvPr id="101" name="Elipse 100"/>
          <p:cNvSpPr/>
          <p:nvPr/>
        </p:nvSpPr>
        <p:spPr bwMode="auto">
          <a:xfrm>
            <a:off x="3491067" y="2826748"/>
            <a:ext cx="58300" cy="583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102" name="CuadroTexto 101"/>
              <p:cNvSpPr txBox="1"/>
              <p:nvPr/>
            </p:nvSpPr>
            <p:spPr>
              <a:xfrm>
                <a:off x="3594342" y="2332098"/>
                <a:ext cx="42806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𝑍</m:t>
                          </m:r>
                        </m:e>
                        <m:sub>
                          <m:r>
                            <a:rPr lang="es-ES" sz="1400" b="0" i="1" dirty="0" smtClean="0">
                              <a:latin typeface="Cambria Math" panose="02040503050406030204" pitchFamily="18" charset="0"/>
                            </a:rPr>
                            <m:t>𝑇</m:t>
                          </m:r>
                        </m:sub>
                      </m:sSub>
                    </m:oMath>
                  </m:oMathPara>
                </a14:m>
                <a:endParaRPr lang="es-ES" sz="1400" dirty="0"/>
              </a:p>
            </p:txBody>
          </p:sp>
        </mc:Choice>
        <mc:Fallback xmlns="">
          <p:sp>
            <p:nvSpPr>
              <p:cNvPr id="102" name="CuadroTexto 101"/>
              <p:cNvSpPr txBox="1">
                <a:spLocks noRot="1" noChangeAspect="1" noMove="1" noResize="1" noEditPoints="1" noAdjustHandles="1" noChangeArrowheads="1" noChangeShapeType="1" noTextEdit="1"/>
              </p:cNvSpPr>
              <p:nvPr/>
            </p:nvSpPr>
            <p:spPr>
              <a:xfrm>
                <a:off x="3594342" y="2332098"/>
                <a:ext cx="428066" cy="307777"/>
              </a:xfrm>
              <a:prstGeom prst="rect">
                <a:avLst/>
              </a:prstGeom>
              <a:blipFill>
                <a:blip r:embed="rId24"/>
                <a:stretch>
                  <a:fillRect/>
                </a:stretch>
              </a:blipFill>
            </p:spPr>
            <p:txBody>
              <a:bodyPr/>
              <a:lstStyle/>
              <a:p>
                <a:r>
                  <a:rPr lang="es-ES">
                    <a:noFill/>
                  </a:rPr>
                  <a:t> </a:t>
                </a:r>
              </a:p>
            </p:txBody>
          </p:sp>
        </mc:Fallback>
      </mc:AlternateContent>
      <p:graphicFrame>
        <p:nvGraphicFramePr>
          <p:cNvPr id="106" name="Object 17">
            <a:extLst>
              <a:ext uri="{FF2B5EF4-FFF2-40B4-BE49-F238E27FC236}">
                <a16:creationId xmlns:a16="http://schemas.microsoft.com/office/drawing/2014/main" id="{1769A584-A377-4898-ADE7-9C15A3D96300}"/>
              </a:ext>
            </a:extLst>
          </p:cNvPr>
          <p:cNvGraphicFramePr>
            <a:graphicFrameLocks noChangeAspect="1"/>
          </p:cNvGraphicFramePr>
          <p:nvPr/>
        </p:nvGraphicFramePr>
        <p:xfrm>
          <a:off x="7663258" y="3137169"/>
          <a:ext cx="1201528" cy="950583"/>
        </p:xfrm>
        <a:graphic>
          <a:graphicData uri="http://schemas.openxmlformats.org/presentationml/2006/ole">
            <mc:AlternateContent xmlns:mc="http://schemas.openxmlformats.org/markup-compatibility/2006">
              <mc:Choice xmlns:v="urn:schemas-microsoft-com:vml" Requires="v">
                <p:oleObj name="Equation" r:id="rId25" imgW="990600" imgH="787400" progId="Equation.DSMT4">
                  <p:embed/>
                </p:oleObj>
              </mc:Choice>
              <mc:Fallback>
                <p:oleObj name="Equation" r:id="rId25" imgW="990600" imgH="787400" progId="Equation.DSMT4">
                  <p:embed/>
                  <p:pic>
                    <p:nvPicPr>
                      <p:cNvPr id="106" name="Object 17">
                        <a:extLst>
                          <a:ext uri="{FF2B5EF4-FFF2-40B4-BE49-F238E27FC236}">
                            <a16:creationId xmlns:a16="http://schemas.microsoft.com/office/drawing/2014/main" id="{1769A584-A377-4898-ADE7-9C15A3D96300}"/>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663258" y="3137169"/>
                        <a:ext cx="1201528" cy="950583"/>
                      </a:xfrm>
                      <a:prstGeom prst="rect">
                        <a:avLst/>
                      </a:prstGeom>
                      <a:noFill/>
                      <a:ln>
                        <a:noFill/>
                      </a:ln>
                      <a:effectLst/>
                    </p:spPr>
                  </p:pic>
                </p:oleObj>
              </mc:Fallback>
            </mc:AlternateContent>
          </a:graphicData>
        </a:graphic>
      </p:graphicFrame>
      <p:sp>
        <p:nvSpPr>
          <p:cNvPr id="107" name="Rectángulo 106"/>
          <p:cNvSpPr/>
          <p:nvPr/>
        </p:nvSpPr>
        <p:spPr>
          <a:xfrm>
            <a:off x="5158276" y="3371424"/>
            <a:ext cx="2533129" cy="338554"/>
          </a:xfrm>
          <a:prstGeom prst="rect">
            <a:avLst/>
          </a:prstGeom>
        </p:spPr>
        <p:txBody>
          <a:bodyPr wrap="none">
            <a:spAutoFit/>
          </a:bodyPr>
          <a:lstStyle/>
          <a:p>
            <a:r>
              <a:rPr lang="es-ES" sz="1600" dirty="0"/>
              <a:t>Corrientes: Sistema Y-</a:t>
            </a:r>
            <a:r>
              <a:rPr lang="es-ES" sz="1600" dirty="0">
                <a:latin typeface="Arial" panose="020B0604020202020204" pitchFamily="34" charset="0"/>
              </a:rPr>
              <a:t> ∆ </a:t>
            </a:r>
            <a:r>
              <a:rPr lang="es-ES" sz="1600" dirty="0">
                <a:sym typeface="Wingdings" panose="05000000000000000000" pitchFamily="2" charset="2"/>
              </a:rPr>
              <a:t> </a:t>
            </a:r>
            <a:endParaRPr lang="es-ES" sz="1600" dirty="0"/>
          </a:p>
        </p:txBody>
      </p:sp>
      <p:sp>
        <p:nvSpPr>
          <p:cNvPr id="108" name="Rectángulo 107"/>
          <p:cNvSpPr/>
          <p:nvPr/>
        </p:nvSpPr>
        <p:spPr>
          <a:xfrm>
            <a:off x="381037" y="3901282"/>
            <a:ext cx="2443298" cy="338554"/>
          </a:xfrm>
          <a:prstGeom prst="rect">
            <a:avLst/>
          </a:prstGeom>
        </p:spPr>
        <p:txBody>
          <a:bodyPr wrap="none">
            <a:spAutoFit/>
          </a:bodyPr>
          <a:lstStyle/>
          <a:p>
            <a:r>
              <a:rPr lang="es-ES" sz="1600" dirty="0"/>
              <a:t>Corrientes de fase eficaces:</a:t>
            </a:r>
          </a:p>
        </p:txBody>
      </p:sp>
      <mc:AlternateContent xmlns:mc="http://schemas.openxmlformats.org/markup-compatibility/2006" xmlns:a14="http://schemas.microsoft.com/office/drawing/2010/main">
        <mc:Choice Requires="a14">
          <p:sp>
            <p:nvSpPr>
              <p:cNvPr id="10" name="Rectángulo 9"/>
              <p:cNvSpPr/>
              <p:nvPr/>
            </p:nvSpPr>
            <p:spPr>
              <a:xfrm>
                <a:off x="3823131" y="5378644"/>
                <a:ext cx="4437818" cy="613822"/>
              </a:xfrm>
              <a:prstGeom prst="rect">
                <a:avLst/>
              </a:prstGeom>
            </p:spPr>
            <p:txBody>
              <a:bodyPr wrap="none">
                <a:spAutoFit/>
              </a:bodyPr>
              <a:lstStyle/>
              <a:p>
                <a:r>
                  <a:rPr lang="es-ES" sz="1600" dirty="0"/>
                  <a:t>Corrientes de línea (amplitud):</a:t>
                </a:r>
              </a:p>
              <a:p>
                <a:pPr/>
                <a14:m>
                  <m:oMathPara xmlns:m="http://schemas.openxmlformats.org/officeDocument/2006/math">
                    <m:oMathParaPr>
                      <m:jc m:val="centerGroup"/>
                    </m:oMathParaPr>
                    <m:oMath xmlns:m="http://schemas.openxmlformats.org/officeDocument/2006/math">
                      <m:sSub>
                        <m:sSubPr>
                          <m:ctrlPr>
                            <a:rPr lang="es-ES" sz="1600" i="1">
                              <a:latin typeface="Cambria Math" panose="02040503050406030204" pitchFamily="18" charset="0"/>
                            </a:rPr>
                          </m:ctrlPr>
                        </m:sSubPr>
                        <m:e>
                          <m:r>
                            <a:rPr lang="es-ES" sz="1600" i="1">
                              <a:latin typeface="Cambria Math" panose="02040503050406030204" pitchFamily="18" charset="0"/>
                            </a:rPr>
                            <m:t>𝐼</m:t>
                          </m:r>
                        </m:e>
                        <m:sub>
                          <m:r>
                            <a:rPr lang="es-ES" sz="1600" i="1">
                              <a:latin typeface="Cambria Math" panose="02040503050406030204" pitchFamily="18" charset="0"/>
                            </a:rPr>
                            <m:t>1</m:t>
                          </m:r>
                        </m:sub>
                      </m:sSub>
                      <m:rad>
                        <m:radPr>
                          <m:degHide m:val="on"/>
                          <m:ctrlPr>
                            <a:rPr lang="es-ES" sz="1600" i="1" smtClean="0">
                              <a:latin typeface="Cambria Math" panose="02040503050406030204" pitchFamily="18" charset="0"/>
                            </a:rPr>
                          </m:ctrlPr>
                        </m:radPr>
                        <m:deg/>
                        <m:e>
                          <m:r>
                            <a:rPr lang="es-ES" sz="1600" b="0" i="1" smtClean="0">
                              <a:latin typeface="Cambria Math" panose="02040503050406030204" pitchFamily="18" charset="0"/>
                            </a:rPr>
                            <m:t>2</m:t>
                          </m:r>
                        </m:e>
                      </m:rad>
                      <m:r>
                        <a:rPr lang="es-ES" sz="1600" i="1">
                          <a:latin typeface="Cambria Math" panose="02040503050406030204" pitchFamily="18" charset="0"/>
                        </a:rPr>
                        <m:t>=</m:t>
                      </m:r>
                      <m:r>
                        <a:rPr lang="es-ES" sz="1600" i="1">
                          <a:latin typeface="Cambria Math" panose="02040503050406030204" pitchFamily="18" charset="0"/>
                          <a:ea typeface="Cambria Math" panose="02040503050406030204" pitchFamily="18" charset="0"/>
                        </a:rPr>
                        <m:t>24</m:t>
                      </m:r>
                      <m:rad>
                        <m:radPr>
                          <m:degHide m:val="on"/>
                          <m:ctrlPr>
                            <a:rPr lang="es-ES" sz="1600" i="1">
                              <a:latin typeface="Cambria Math" panose="02040503050406030204" pitchFamily="18" charset="0"/>
                            </a:rPr>
                          </m:ctrlPr>
                        </m:radPr>
                        <m:deg/>
                        <m:e>
                          <m:r>
                            <a:rPr lang="es-ES" sz="1600" i="1">
                              <a:latin typeface="Cambria Math" panose="02040503050406030204" pitchFamily="18" charset="0"/>
                            </a:rPr>
                            <m:t>2</m:t>
                          </m:r>
                        </m:e>
                      </m:rad>
                      <m:r>
                        <a:rPr lang="es-ES" sz="1600" i="1">
                          <a:latin typeface="Cambria Math" panose="02040503050406030204" pitchFamily="18" charset="0"/>
                          <a:ea typeface="Cambria Math" panose="02040503050406030204" pitchFamily="18" charset="0"/>
                        </a:rPr>
                        <m:t>∠</m:t>
                      </m:r>
                      <m:r>
                        <a:rPr lang="es-ES" sz="1600" i="1">
                          <a:latin typeface="Cambria Math" panose="02040503050406030204" pitchFamily="18" charset="0"/>
                          <a:ea typeface="Cambria Math" panose="02040503050406030204" pitchFamily="18" charset="0"/>
                        </a:rPr>
                        <m:t>−</m:t>
                      </m:r>
                      <m:r>
                        <a:rPr lang="es-ES" sz="1600" i="1">
                          <a:latin typeface="Cambria Math" panose="02040503050406030204" pitchFamily="18" charset="0"/>
                          <a:ea typeface="Cambria Math" panose="02040503050406030204" pitchFamily="18" charset="0"/>
                        </a:rPr>
                        <m:t>15</m:t>
                      </m:r>
                      <m:r>
                        <a:rPr lang="es-ES" sz="1600" i="1">
                          <a:latin typeface="Cambria Math" panose="02040503050406030204" pitchFamily="18" charset="0"/>
                          <a:ea typeface="Cambria Math" panose="02040503050406030204" pitchFamily="18" charset="0"/>
                        </a:rPr>
                        <m:t>° </m:t>
                      </m:r>
                      <m:r>
                        <a:rPr lang="es-ES" sz="1600" i="1">
                          <a:latin typeface="Cambria Math" panose="02040503050406030204" pitchFamily="18" charset="0"/>
                          <a:ea typeface="Cambria Math" panose="02040503050406030204" pitchFamily="18" charset="0"/>
                        </a:rPr>
                        <m:t>𝐴</m:t>
                      </m:r>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33</m:t>
                      </m:r>
                      <m:r>
                        <a:rPr lang="es-ES" sz="1600" b="0" i="1" smtClean="0">
                          <a:latin typeface="Cambria Math" panose="02040503050406030204" pitchFamily="18" charset="0"/>
                          <a:ea typeface="Cambria Math" panose="02040503050406030204" pitchFamily="18" charset="0"/>
                        </a:rPr>
                        <m:t>.</m:t>
                      </m:r>
                      <m:r>
                        <a:rPr lang="es-ES" sz="1600" b="0" i="1" smtClean="0">
                          <a:latin typeface="Cambria Math" panose="02040503050406030204" pitchFamily="18" charset="0"/>
                          <a:ea typeface="Cambria Math" panose="02040503050406030204" pitchFamily="18" charset="0"/>
                        </a:rPr>
                        <m:t>94</m:t>
                      </m:r>
                      <m:r>
                        <a:rPr lang="es-ES" sz="1600" i="1">
                          <a:latin typeface="Cambria Math" panose="02040503050406030204" pitchFamily="18" charset="0"/>
                          <a:ea typeface="Cambria Math" panose="02040503050406030204" pitchFamily="18" charset="0"/>
                        </a:rPr>
                        <m:t>∠</m:t>
                      </m:r>
                      <m:r>
                        <a:rPr lang="es-ES" sz="1600" i="1">
                          <a:latin typeface="Cambria Math" panose="02040503050406030204" pitchFamily="18" charset="0"/>
                          <a:ea typeface="Cambria Math" panose="02040503050406030204" pitchFamily="18" charset="0"/>
                        </a:rPr>
                        <m:t>−</m:t>
                      </m:r>
                      <m:r>
                        <a:rPr lang="es-ES" sz="1600" i="1">
                          <a:latin typeface="Cambria Math" panose="02040503050406030204" pitchFamily="18" charset="0"/>
                          <a:ea typeface="Cambria Math" panose="02040503050406030204" pitchFamily="18" charset="0"/>
                        </a:rPr>
                        <m:t>15</m:t>
                      </m:r>
                      <m:r>
                        <a:rPr lang="es-ES" sz="1600" i="1">
                          <a:latin typeface="Cambria Math" panose="02040503050406030204" pitchFamily="18" charset="0"/>
                          <a:ea typeface="Cambria Math" panose="02040503050406030204" pitchFamily="18" charset="0"/>
                        </a:rPr>
                        <m:t>° </m:t>
                      </m:r>
                      <m:r>
                        <a:rPr lang="es-ES" sz="1600" i="1">
                          <a:latin typeface="Cambria Math" panose="02040503050406030204" pitchFamily="18" charset="0"/>
                          <a:ea typeface="Cambria Math" panose="02040503050406030204" pitchFamily="18" charset="0"/>
                        </a:rPr>
                        <m:t>𝐴</m:t>
                      </m:r>
                    </m:oMath>
                  </m:oMathPara>
                </a14:m>
                <a:endParaRPr lang="es-ES" sz="1600" dirty="0"/>
              </a:p>
            </p:txBody>
          </p:sp>
        </mc:Choice>
        <mc:Fallback xmlns="">
          <p:sp>
            <p:nvSpPr>
              <p:cNvPr id="10" name="Rectángulo 9"/>
              <p:cNvSpPr>
                <a:spLocks noRot="1" noChangeAspect="1" noMove="1" noResize="1" noEditPoints="1" noAdjustHandles="1" noChangeArrowheads="1" noChangeShapeType="1" noTextEdit="1"/>
              </p:cNvSpPr>
              <p:nvPr/>
            </p:nvSpPr>
            <p:spPr>
              <a:xfrm>
                <a:off x="3823131" y="5378644"/>
                <a:ext cx="4437818" cy="613822"/>
              </a:xfrm>
              <a:prstGeom prst="rect">
                <a:avLst/>
              </a:prstGeom>
              <a:blipFill>
                <a:blip r:embed="rId27"/>
                <a:stretch>
                  <a:fillRect l="-687" t="-2970"/>
                </a:stretch>
              </a:blipFill>
            </p:spPr>
            <p:txBody>
              <a:bodyPr/>
              <a:lstStyle/>
              <a:p>
                <a:r>
                  <a:rPr lang="es-ES">
                    <a:noFill/>
                  </a:rPr>
                  <a:t> </a:t>
                </a:r>
              </a:p>
            </p:txBody>
          </p:sp>
        </mc:Fallback>
      </mc:AlternateContent>
    </p:spTree>
    <p:extLst>
      <p:ext uri="{BB962C8B-B14F-4D97-AF65-F5344CB8AC3E}">
        <p14:creationId xmlns:p14="http://schemas.microsoft.com/office/powerpoint/2010/main" val="406426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8" grpId="0"/>
      <p:bldP spid="79" grpId="0"/>
      <p:bldP spid="80" grpId="0"/>
      <p:bldP spid="81" grpId="0"/>
      <p:bldP spid="82" grpId="0"/>
      <p:bldP spid="107" grpId="0"/>
      <p:bldP spid="108" grpId="0"/>
      <p:bldP spid="10"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1"/>
          </p:nvPr>
        </p:nvSpPr>
        <p:spPr bwMode="auto">
          <a:xfrm>
            <a:off x="8675688" y="0"/>
            <a:ext cx="5715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0"/>
              </a:spcBef>
              <a:spcAft>
                <a:spcPct val="0"/>
              </a:spcAft>
              <a:defRPr sz="1400" kern="1200">
                <a:solidFill>
                  <a:schemeClr val="bg1"/>
                </a:solidFill>
                <a:latin typeface="Helvetica" panose="020B0604020202020204" pitchFamily="34" charset="0"/>
                <a:ea typeface="ＭＳ Ｐゴシック" charset="-128"/>
                <a:cs typeface="Helvetica" panose="020B0604020202020204" pitchFamily="34" charset="0"/>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9pPr>
          </a:lstStyle>
          <a:p>
            <a:pPr>
              <a:defRPr/>
            </a:pPr>
            <a:fld id="{4D1DF14E-AE4B-4A5C-ABEF-54EE4CB1D499}" type="slidenum">
              <a:rPr lang="es-ES_tradnl" altLang="es-ES" smtClean="0"/>
              <a:pPr>
                <a:defRPr/>
              </a:pPr>
              <a:t>71</a:t>
            </a:fld>
            <a:endParaRPr lang="es-ES_tradnl" altLang="es-ES"/>
          </a:p>
        </p:txBody>
      </p:sp>
      <p:sp>
        <p:nvSpPr>
          <p:cNvPr id="3" name="Rectángulo 2"/>
          <p:cNvSpPr/>
          <p:nvPr/>
        </p:nvSpPr>
        <p:spPr>
          <a:xfrm>
            <a:off x="0" y="764704"/>
            <a:ext cx="9036496" cy="830997"/>
          </a:xfrm>
          <a:prstGeom prst="rect">
            <a:avLst/>
          </a:prstGeom>
        </p:spPr>
        <p:txBody>
          <a:bodyPr wrap="square">
            <a:spAutoFit/>
          </a:bodyPr>
          <a:lstStyle/>
          <a:p>
            <a:pPr algn="just"/>
            <a:r>
              <a:rPr lang="es-ES" sz="1600" b="1" dirty="0">
                <a:latin typeface="Arial" panose="020B0604020202020204" pitchFamily="34" charset="0"/>
              </a:rPr>
              <a:t>Problema 7. </a:t>
            </a:r>
            <a:r>
              <a:rPr lang="es-ES" sz="1600" dirty="0">
                <a:latin typeface="Arial" panose="020B0604020202020204" pitchFamily="34" charset="0"/>
              </a:rPr>
              <a:t>Un sistema trifásico equilibrado conectado en Y-∆ tiene una impedancia en la carga Z=30∠30º Ω y el módulo de la tensión de fase UF=300V. Obtener: a) El equivalente en estrella de la carga b) El circuito monofásico equivalente c) Las tensiones de línea d) Las corrientes de línea.</a:t>
            </a:r>
            <a:endParaRPr lang="es-ES" sz="1600" dirty="0"/>
          </a:p>
        </p:txBody>
      </p:sp>
      <p:grpSp>
        <p:nvGrpSpPr>
          <p:cNvPr id="83" name="Grupo 82">
            <a:extLst>
              <a:ext uri="{FF2B5EF4-FFF2-40B4-BE49-F238E27FC236}">
                <a16:creationId xmlns:a16="http://schemas.microsoft.com/office/drawing/2014/main" id="{5A32AAA8-1A68-4BB4-B97A-1CA8E74328B3}"/>
              </a:ext>
            </a:extLst>
          </p:cNvPr>
          <p:cNvGrpSpPr/>
          <p:nvPr/>
        </p:nvGrpSpPr>
        <p:grpSpPr>
          <a:xfrm>
            <a:off x="4947863" y="1711545"/>
            <a:ext cx="3861195" cy="1953449"/>
            <a:chOff x="1653306" y="948716"/>
            <a:chExt cx="5336135" cy="2699648"/>
          </a:xfrm>
        </p:grpSpPr>
        <p:grpSp>
          <p:nvGrpSpPr>
            <p:cNvPr id="84" name="Grupo 83">
              <a:extLst>
                <a:ext uri="{FF2B5EF4-FFF2-40B4-BE49-F238E27FC236}">
                  <a16:creationId xmlns:a16="http://schemas.microsoft.com/office/drawing/2014/main" id="{B51A19FF-67F5-4223-B3C3-09EF233041AC}"/>
                </a:ext>
              </a:extLst>
            </p:cNvPr>
            <p:cNvGrpSpPr/>
            <p:nvPr/>
          </p:nvGrpSpPr>
          <p:grpSpPr>
            <a:xfrm>
              <a:off x="1653306" y="1025236"/>
              <a:ext cx="5336135" cy="2623128"/>
              <a:chOff x="1653306" y="1025236"/>
              <a:chExt cx="9469759" cy="4655128"/>
            </a:xfrm>
          </p:grpSpPr>
          <p:grpSp>
            <p:nvGrpSpPr>
              <p:cNvPr id="95" name="Grupo 94">
                <a:extLst>
                  <a:ext uri="{FF2B5EF4-FFF2-40B4-BE49-F238E27FC236}">
                    <a16:creationId xmlns:a16="http://schemas.microsoft.com/office/drawing/2014/main" id="{C2A10CC2-AE2F-4AB9-8C4C-E68B242A840F}"/>
                  </a:ext>
                </a:extLst>
              </p:cNvPr>
              <p:cNvGrpSpPr/>
              <p:nvPr/>
            </p:nvGrpSpPr>
            <p:grpSpPr>
              <a:xfrm>
                <a:off x="1653306" y="1025236"/>
                <a:ext cx="9469759" cy="4655128"/>
                <a:chOff x="1653306" y="1025236"/>
                <a:chExt cx="9469759" cy="4655128"/>
              </a:xfrm>
            </p:grpSpPr>
            <p:grpSp>
              <p:nvGrpSpPr>
                <p:cNvPr id="111" name="Grupo 110">
                  <a:extLst>
                    <a:ext uri="{FF2B5EF4-FFF2-40B4-BE49-F238E27FC236}">
                      <a16:creationId xmlns:a16="http://schemas.microsoft.com/office/drawing/2014/main" id="{7943E6C3-07F7-4C08-B96D-322A9BECD011}"/>
                    </a:ext>
                  </a:extLst>
                </p:cNvPr>
                <p:cNvGrpSpPr/>
                <p:nvPr/>
              </p:nvGrpSpPr>
              <p:grpSpPr>
                <a:xfrm>
                  <a:off x="1653306" y="1025236"/>
                  <a:ext cx="9469759" cy="4655128"/>
                  <a:chOff x="1653306" y="1025236"/>
                  <a:chExt cx="9469759" cy="4655128"/>
                </a:xfrm>
              </p:grpSpPr>
              <p:grpSp>
                <p:nvGrpSpPr>
                  <p:cNvPr id="114" name="Grupo 113">
                    <a:extLst>
                      <a:ext uri="{FF2B5EF4-FFF2-40B4-BE49-F238E27FC236}">
                        <a16:creationId xmlns:a16="http://schemas.microsoft.com/office/drawing/2014/main" id="{BA47C8B4-684D-4354-9821-1E98E9348258}"/>
                      </a:ext>
                    </a:extLst>
                  </p:cNvPr>
                  <p:cNvGrpSpPr/>
                  <p:nvPr/>
                </p:nvGrpSpPr>
                <p:grpSpPr>
                  <a:xfrm>
                    <a:off x="1653306" y="1025236"/>
                    <a:ext cx="9469759" cy="4655128"/>
                    <a:chOff x="1653306" y="1025236"/>
                    <a:chExt cx="9469759" cy="4655128"/>
                  </a:xfrm>
                </p:grpSpPr>
                <p:grpSp>
                  <p:nvGrpSpPr>
                    <p:cNvPr id="117" name="Grupo 116">
                      <a:extLst>
                        <a:ext uri="{FF2B5EF4-FFF2-40B4-BE49-F238E27FC236}">
                          <a16:creationId xmlns:a16="http://schemas.microsoft.com/office/drawing/2014/main" id="{BE50F3B6-AFE9-4C9F-934A-25AE673FC0FB}"/>
                        </a:ext>
                      </a:extLst>
                    </p:cNvPr>
                    <p:cNvGrpSpPr/>
                    <p:nvPr/>
                  </p:nvGrpSpPr>
                  <p:grpSpPr>
                    <a:xfrm>
                      <a:off x="1653306" y="1025236"/>
                      <a:ext cx="9469759" cy="4655128"/>
                      <a:chOff x="1653306" y="1025236"/>
                      <a:chExt cx="9469759" cy="4655128"/>
                    </a:xfrm>
                  </p:grpSpPr>
                  <p:pic>
                    <p:nvPicPr>
                      <p:cNvPr id="122" name="Imagen 121" descr="Imagen que contiene texto&#10;&#10;Descripción generada automáticamente">
                        <a:extLst>
                          <a:ext uri="{FF2B5EF4-FFF2-40B4-BE49-F238E27FC236}">
                            <a16:creationId xmlns:a16="http://schemas.microsoft.com/office/drawing/2014/main" id="{18E13B5C-736B-4E9F-9F44-AB7CF9629891}"/>
                          </a:ext>
                        </a:extLst>
                      </p:cNvPr>
                      <p:cNvPicPr>
                        <a:picLocks noChangeAspect="1"/>
                      </p:cNvPicPr>
                      <p:nvPr/>
                    </p:nvPicPr>
                    <p:blipFill rotWithShape="1">
                      <a:blip r:embed="rId2">
                        <a:extLst>
                          <a:ext uri="{28A0092B-C50C-407E-A947-70E740481C1C}">
                            <a14:useLocalDpi xmlns:a14="http://schemas.microsoft.com/office/drawing/2010/main" val="0"/>
                          </a:ext>
                        </a:extLst>
                      </a:blip>
                      <a:srcRect l="27281" t="36551" r="27583" b="33872"/>
                      <a:stretch/>
                    </p:blipFill>
                    <p:spPr>
                      <a:xfrm>
                        <a:off x="1653306" y="1027906"/>
                        <a:ext cx="9469759" cy="4652458"/>
                      </a:xfrm>
                      <a:prstGeom prst="rect">
                        <a:avLst/>
                      </a:prstGeom>
                    </p:spPr>
                  </p:pic>
                  <p:sp>
                    <p:nvSpPr>
                      <p:cNvPr id="123" name="Rectángulo 122">
                        <a:extLst>
                          <a:ext uri="{FF2B5EF4-FFF2-40B4-BE49-F238E27FC236}">
                            <a16:creationId xmlns:a16="http://schemas.microsoft.com/office/drawing/2014/main" id="{F6AC5228-C4B6-4607-A82D-9408AD8BFFDD}"/>
                          </a:ext>
                        </a:extLst>
                      </p:cNvPr>
                      <p:cNvSpPr/>
                      <p:nvPr/>
                    </p:nvSpPr>
                    <p:spPr>
                      <a:xfrm>
                        <a:off x="5440218" y="1025236"/>
                        <a:ext cx="2262909" cy="303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4" name="Rectángulo 123">
                        <a:extLst>
                          <a:ext uri="{FF2B5EF4-FFF2-40B4-BE49-F238E27FC236}">
                            <a16:creationId xmlns:a16="http://schemas.microsoft.com/office/drawing/2014/main" id="{9B9FD8CE-059A-47E7-963C-EF0398BAD0FA}"/>
                          </a:ext>
                        </a:extLst>
                      </p:cNvPr>
                      <p:cNvSpPr/>
                      <p:nvPr/>
                    </p:nvSpPr>
                    <p:spPr>
                      <a:xfrm>
                        <a:off x="5777346" y="1692274"/>
                        <a:ext cx="2262909" cy="242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18" name="Rectángulo 117">
                      <a:extLst>
                        <a:ext uri="{FF2B5EF4-FFF2-40B4-BE49-F238E27FC236}">
                          <a16:creationId xmlns:a16="http://schemas.microsoft.com/office/drawing/2014/main" id="{D41BBADB-BED2-42CF-9F25-029449515557}"/>
                        </a:ext>
                      </a:extLst>
                    </p:cNvPr>
                    <p:cNvSpPr/>
                    <p:nvPr/>
                  </p:nvSpPr>
                  <p:spPr>
                    <a:xfrm>
                      <a:off x="9139670" y="1813609"/>
                      <a:ext cx="642503" cy="70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9" name="Rectángulo 118">
                      <a:extLst>
                        <a:ext uri="{FF2B5EF4-FFF2-40B4-BE49-F238E27FC236}">
                          <a16:creationId xmlns:a16="http://schemas.microsoft.com/office/drawing/2014/main" id="{315C9FE0-284E-40C3-9418-11AE7B6B379C}"/>
                        </a:ext>
                      </a:extLst>
                    </p:cNvPr>
                    <p:cNvSpPr/>
                    <p:nvPr/>
                  </p:nvSpPr>
                  <p:spPr>
                    <a:xfrm>
                      <a:off x="8068197" y="1646922"/>
                      <a:ext cx="642503" cy="70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0" name="Rectángulo 119">
                      <a:extLst>
                        <a:ext uri="{FF2B5EF4-FFF2-40B4-BE49-F238E27FC236}">
                          <a16:creationId xmlns:a16="http://schemas.microsoft.com/office/drawing/2014/main" id="{6AD835DB-F8F9-4EAD-82EF-C956609CA73C}"/>
                        </a:ext>
                      </a:extLst>
                    </p:cNvPr>
                    <p:cNvSpPr/>
                    <p:nvPr/>
                  </p:nvSpPr>
                  <p:spPr>
                    <a:xfrm>
                      <a:off x="7477526" y="2347913"/>
                      <a:ext cx="866374" cy="70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1" name="Rectángulo 120">
                      <a:extLst>
                        <a:ext uri="{FF2B5EF4-FFF2-40B4-BE49-F238E27FC236}">
                          <a16:creationId xmlns:a16="http://schemas.microsoft.com/office/drawing/2014/main" id="{43B23CE6-BAA0-46D8-80CD-CD95954041AE}"/>
                        </a:ext>
                      </a:extLst>
                    </p:cNvPr>
                    <p:cNvSpPr/>
                    <p:nvPr/>
                  </p:nvSpPr>
                  <p:spPr>
                    <a:xfrm>
                      <a:off x="5309712" y="2173094"/>
                      <a:ext cx="2167814" cy="70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15" name="Rectángulo 114">
                    <a:extLst>
                      <a:ext uri="{FF2B5EF4-FFF2-40B4-BE49-F238E27FC236}">
                        <a16:creationId xmlns:a16="http://schemas.microsoft.com/office/drawing/2014/main" id="{C4C415A8-A752-4E88-BB73-8114A03CCDA9}"/>
                      </a:ext>
                    </a:extLst>
                  </p:cNvPr>
                  <p:cNvSpPr/>
                  <p:nvPr/>
                </p:nvSpPr>
                <p:spPr>
                  <a:xfrm rot="16200000">
                    <a:off x="6215477" y="3792576"/>
                    <a:ext cx="303791" cy="2671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6" name="Rectángulo 115">
                    <a:extLst>
                      <a:ext uri="{FF2B5EF4-FFF2-40B4-BE49-F238E27FC236}">
                        <a16:creationId xmlns:a16="http://schemas.microsoft.com/office/drawing/2014/main" id="{5EA1F0B5-3C59-4B34-87BD-78C7A0434F2F}"/>
                      </a:ext>
                    </a:extLst>
                  </p:cNvPr>
                  <p:cNvSpPr/>
                  <p:nvPr/>
                </p:nvSpPr>
                <p:spPr>
                  <a:xfrm rot="16200000">
                    <a:off x="6086018" y="3119205"/>
                    <a:ext cx="242671" cy="2671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12" name="Rectángulo 111">
                  <a:extLst>
                    <a:ext uri="{FF2B5EF4-FFF2-40B4-BE49-F238E27FC236}">
                      <a16:creationId xmlns:a16="http://schemas.microsoft.com/office/drawing/2014/main" id="{6AD075E1-D04F-485F-9845-188D327A7EFC}"/>
                    </a:ext>
                  </a:extLst>
                </p:cNvPr>
                <p:cNvSpPr/>
                <p:nvPr/>
              </p:nvSpPr>
              <p:spPr>
                <a:xfrm rot="17827860">
                  <a:off x="9956038" y="2691501"/>
                  <a:ext cx="642503" cy="1023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3" name="Rectángulo 112">
                  <a:extLst>
                    <a:ext uri="{FF2B5EF4-FFF2-40B4-BE49-F238E27FC236}">
                      <a16:creationId xmlns:a16="http://schemas.microsoft.com/office/drawing/2014/main" id="{5893B185-1D9C-4913-9A63-0A09BBCCBAAF}"/>
                    </a:ext>
                  </a:extLst>
                </p:cNvPr>
                <p:cNvSpPr/>
                <p:nvPr/>
              </p:nvSpPr>
              <p:spPr>
                <a:xfrm rot="16200000">
                  <a:off x="9292937" y="3189573"/>
                  <a:ext cx="642503" cy="2671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96" name="Rectángulo 95">
                <a:extLst>
                  <a:ext uri="{FF2B5EF4-FFF2-40B4-BE49-F238E27FC236}">
                    <a16:creationId xmlns:a16="http://schemas.microsoft.com/office/drawing/2014/main" id="{8181DCA2-78E3-4B60-BEB6-2E90BFF029D8}"/>
                  </a:ext>
                </a:extLst>
              </p:cNvPr>
              <p:cNvSpPr/>
              <p:nvPr/>
            </p:nvSpPr>
            <p:spPr>
              <a:xfrm rot="16200000">
                <a:off x="8858651" y="3148809"/>
                <a:ext cx="263235" cy="1583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8" name="Rectángulo 97">
                <a:extLst>
                  <a:ext uri="{FF2B5EF4-FFF2-40B4-BE49-F238E27FC236}">
                    <a16:creationId xmlns:a16="http://schemas.microsoft.com/office/drawing/2014/main" id="{95F96CA1-389D-4EA2-A888-0599A989B49A}"/>
                  </a:ext>
                </a:extLst>
              </p:cNvPr>
              <p:cNvSpPr/>
              <p:nvPr/>
            </p:nvSpPr>
            <p:spPr>
              <a:xfrm rot="16200000">
                <a:off x="8766122" y="3248762"/>
                <a:ext cx="263235" cy="1050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9" name="Rectángulo 98">
                <a:extLst>
                  <a:ext uri="{FF2B5EF4-FFF2-40B4-BE49-F238E27FC236}">
                    <a16:creationId xmlns:a16="http://schemas.microsoft.com/office/drawing/2014/main" id="{63A551DD-61BF-4E99-ACDB-F9A2395777C5}"/>
                  </a:ext>
                </a:extLst>
              </p:cNvPr>
              <p:cNvSpPr/>
              <p:nvPr/>
            </p:nvSpPr>
            <p:spPr>
              <a:xfrm rot="16200000">
                <a:off x="9364617" y="3743769"/>
                <a:ext cx="263235" cy="260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3" name="Rectángulo 102">
                <a:extLst>
                  <a:ext uri="{FF2B5EF4-FFF2-40B4-BE49-F238E27FC236}">
                    <a16:creationId xmlns:a16="http://schemas.microsoft.com/office/drawing/2014/main" id="{3CCDD736-231D-442E-A201-D123245670BB}"/>
                  </a:ext>
                </a:extLst>
              </p:cNvPr>
              <p:cNvSpPr/>
              <p:nvPr/>
            </p:nvSpPr>
            <p:spPr>
              <a:xfrm rot="16200000">
                <a:off x="8257830" y="3693715"/>
                <a:ext cx="263235" cy="260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4" name="Rectángulo 103">
                <a:extLst>
                  <a:ext uri="{FF2B5EF4-FFF2-40B4-BE49-F238E27FC236}">
                    <a16:creationId xmlns:a16="http://schemas.microsoft.com/office/drawing/2014/main" id="{2D372654-7A7E-4422-A220-36253141B9DF}"/>
                  </a:ext>
                </a:extLst>
              </p:cNvPr>
              <p:cNvSpPr/>
              <p:nvPr/>
            </p:nvSpPr>
            <p:spPr>
              <a:xfrm rot="16200000">
                <a:off x="7152383" y="3355387"/>
                <a:ext cx="263235" cy="260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5" name="Rectángulo 104">
                <a:extLst>
                  <a:ext uri="{FF2B5EF4-FFF2-40B4-BE49-F238E27FC236}">
                    <a16:creationId xmlns:a16="http://schemas.microsoft.com/office/drawing/2014/main" id="{1034D34A-68FD-4A94-BF7D-32A1DE21F61E}"/>
                  </a:ext>
                </a:extLst>
              </p:cNvPr>
              <p:cNvSpPr/>
              <p:nvPr/>
            </p:nvSpPr>
            <p:spPr>
              <a:xfrm rot="20292549">
                <a:off x="7344956" y="3273045"/>
                <a:ext cx="541126" cy="260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9" name="Rectángulo 108">
                <a:extLst>
                  <a:ext uri="{FF2B5EF4-FFF2-40B4-BE49-F238E27FC236}">
                    <a16:creationId xmlns:a16="http://schemas.microsoft.com/office/drawing/2014/main" id="{DAAC3E77-4293-4A9C-8BD3-F67D44F297AA}"/>
                  </a:ext>
                </a:extLst>
              </p:cNvPr>
              <p:cNvSpPr/>
              <p:nvPr/>
            </p:nvSpPr>
            <p:spPr>
              <a:xfrm rot="16200000">
                <a:off x="6216134" y="2964612"/>
                <a:ext cx="263235" cy="1583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0" name="Rectángulo 109">
                <a:extLst>
                  <a:ext uri="{FF2B5EF4-FFF2-40B4-BE49-F238E27FC236}">
                    <a16:creationId xmlns:a16="http://schemas.microsoft.com/office/drawing/2014/main" id="{9E6F66A6-50EC-4770-B184-048C338AB2C2}"/>
                  </a:ext>
                </a:extLst>
              </p:cNvPr>
              <p:cNvSpPr/>
              <p:nvPr/>
            </p:nvSpPr>
            <p:spPr>
              <a:xfrm rot="16200000">
                <a:off x="4292085" y="3852840"/>
                <a:ext cx="263235" cy="1583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85" name="CuadroTexto 84">
              <a:extLst>
                <a:ext uri="{FF2B5EF4-FFF2-40B4-BE49-F238E27FC236}">
                  <a16:creationId xmlns:a16="http://schemas.microsoft.com/office/drawing/2014/main" id="{2C4E12F1-08D4-4108-8412-5CF364A634D9}"/>
                </a:ext>
              </a:extLst>
            </p:cNvPr>
            <p:cNvSpPr txBox="1"/>
            <p:nvPr/>
          </p:nvSpPr>
          <p:spPr>
            <a:xfrm>
              <a:off x="4179904" y="948716"/>
              <a:ext cx="259484" cy="261610"/>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Z</a:t>
              </a:r>
            </a:p>
          </p:txBody>
        </p:sp>
        <p:sp>
          <p:nvSpPr>
            <p:cNvPr id="87" name="CuadroTexto 86">
              <a:extLst>
                <a:ext uri="{FF2B5EF4-FFF2-40B4-BE49-F238E27FC236}">
                  <a16:creationId xmlns:a16="http://schemas.microsoft.com/office/drawing/2014/main" id="{231FBB0B-989C-4120-84DB-30F70E5B7722}"/>
                </a:ext>
              </a:extLst>
            </p:cNvPr>
            <p:cNvSpPr txBox="1"/>
            <p:nvPr/>
          </p:nvSpPr>
          <p:spPr>
            <a:xfrm>
              <a:off x="5349203" y="1699153"/>
              <a:ext cx="323730" cy="253916"/>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Z</a:t>
              </a:r>
              <a:r>
                <a:rPr lang="es-ES" sz="1050" baseline="-25000" dirty="0">
                  <a:latin typeface="Times New Roman" panose="02020603050405020304" pitchFamily="18" charset="0"/>
                  <a:cs typeface="Times New Roman" panose="02020603050405020304" pitchFamily="18" charset="0"/>
                </a:rPr>
                <a:t>Y</a:t>
              </a:r>
            </a:p>
          </p:txBody>
        </p:sp>
        <p:sp>
          <p:nvSpPr>
            <p:cNvPr id="89" name="CuadroTexto 88">
              <a:extLst>
                <a:ext uri="{FF2B5EF4-FFF2-40B4-BE49-F238E27FC236}">
                  <a16:creationId xmlns:a16="http://schemas.microsoft.com/office/drawing/2014/main" id="{914C901B-3EC1-4A38-B835-85A5CB295AB0}"/>
                </a:ext>
              </a:extLst>
            </p:cNvPr>
            <p:cNvSpPr txBox="1"/>
            <p:nvPr/>
          </p:nvSpPr>
          <p:spPr>
            <a:xfrm>
              <a:off x="4101036" y="1802943"/>
              <a:ext cx="323730" cy="253916"/>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Z</a:t>
              </a:r>
              <a:r>
                <a:rPr lang="es-ES" sz="1050" baseline="-25000" dirty="0">
                  <a:latin typeface="Times New Roman" panose="02020603050405020304" pitchFamily="18" charset="0"/>
                  <a:cs typeface="Times New Roman" panose="02020603050405020304" pitchFamily="18" charset="0"/>
                </a:rPr>
                <a:t>N</a:t>
              </a:r>
            </a:p>
          </p:txBody>
        </p:sp>
        <p:sp>
          <p:nvSpPr>
            <p:cNvPr id="90" name="CuadroTexto 89">
              <a:extLst>
                <a:ext uri="{FF2B5EF4-FFF2-40B4-BE49-F238E27FC236}">
                  <a16:creationId xmlns:a16="http://schemas.microsoft.com/office/drawing/2014/main" id="{19362CD1-D660-41BB-8CD1-98BD0173A532}"/>
                </a:ext>
              </a:extLst>
            </p:cNvPr>
            <p:cNvSpPr txBox="1"/>
            <p:nvPr/>
          </p:nvSpPr>
          <p:spPr>
            <a:xfrm>
              <a:off x="6025959" y="1998714"/>
              <a:ext cx="323730" cy="253916"/>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Z</a:t>
              </a:r>
              <a:r>
                <a:rPr lang="es-ES" sz="1050" baseline="-25000" dirty="0">
                  <a:latin typeface="Times New Roman" panose="02020603050405020304" pitchFamily="18" charset="0"/>
                  <a:cs typeface="Times New Roman" panose="02020603050405020304" pitchFamily="18" charset="0"/>
                </a:rPr>
                <a:t>Y</a:t>
              </a:r>
            </a:p>
          </p:txBody>
        </p:sp>
        <p:sp>
          <p:nvSpPr>
            <p:cNvPr id="91" name="CuadroTexto 90">
              <a:extLst>
                <a:ext uri="{FF2B5EF4-FFF2-40B4-BE49-F238E27FC236}">
                  <a16:creationId xmlns:a16="http://schemas.microsoft.com/office/drawing/2014/main" id="{217602A7-FB0C-4E31-8F38-B12D26742B40}"/>
                </a:ext>
              </a:extLst>
            </p:cNvPr>
            <p:cNvSpPr txBox="1"/>
            <p:nvPr/>
          </p:nvSpPr>
          <p:spPr>
            <a:xfrm>
              <a:off x="3063602" y="1549027"/>
              <a:ext cx="403186" cy="253916"/>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U</a:t>
              </a:r>
              <a:r>
                <a:rPr lang="es-ES" sz="1050" baseline="-25000" dirty="0">
                  <a:latin typeface="Times New Roman" panose="02020603050405020304" pitchFamily="18" charset="0"/>
                  <a:cs typeface="Times New Roman" panose="02020603050405020304" pitchFamily="18" charset="0"/>
                </a:rPr>
                <a:t>RN</a:t>
              </a:r>
            </a:p>
          </p:txBody>
        </p:sp>
        <p:sp>
          <p:nvSpPr>
            <p:cNvPr id="92" name="CuadroTexto 91">
              <a:extLst>
                <a:ext uri="{FF2B5EF4-FFF2-40B4-BE49-F238E27FC236}">
                  <a16:creationId xmlns:a16="http://schemas.microsoft.com/office/drawing/2014/main" id="{151D342C-70EE-4B8B-A245-7C9D6EFD4A4A}"/>
                </a:ext>
              </a:extLst>
            </p:cNvPr>
            <p:cNvSpPr txBox="1"/>
            <p:nvPr/>
          </p:nvSpPr>
          <p:spPr>
            <a:xfrm>
              <a:off x="3459042" y="2201243"/>
              <a:ext cx="403186" cy="253916"/>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U</a:t>
              </a:r>
              <a:r>
                <a:rPr lang="es-ES" sz="1050" baseline="-25000" dirty="0">
                  <a:latin typeface="Times New Roman" panose="02020603050405020304" pitchFamily="18" charset="0"/>
                  <a:cs typeface="Times New Roman" panose="02020603050405020304" pitchFamily="18" charset="0"/>
                </a:rPr>
                <a:t>SN</a:t>
              </a:r>
            </a:p>
          </p:txBody>
        </p:sp>
        <p:sp>
          <p:nvSpPr>
            <p:cNvPr id="94" name="CuadroTexto 93">
              <a:extLst>
                <a:ext uri="{FF2B5EF4-FFF2-40B4-BE49-F238E27FC236}">
                  <a16:creationId xmlns:a16="http://schemas.microsoft.com/office/drawing/2014/main" id="{35B057C4-D9AA-409D-9FDC-83832426695A}"/>
                </a:ext>
              </a:extLst>
            </p:cNvPr>
            <p:cNvSpPr txBox="1"/>
            <p:nvPr/>
          </p:nvSpPr>
          <p:spPr>
            <a:xfrm>
              <a:off x="2614777" y="2544302"/>
              <a:ext cx="442475" cy="253916"/>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U</a:t>
              </a:r>
              <a:r>
                <a:rPr lang="es-ES" sz="1050" baseline="-25000" dirty="0">
                  <a:latin typeface="Times New Roman" panose="02020603050405020304" pitchFamily="18" charset="0"/>
                  <a:cs typeface="Times New Roman" panose="02020603050405020304" pitchFamily="18" charset="0"/>
                </a:rPr>
                <a:t>TN</a:t>
              </a:r>
            </a:p>
          </p:txBody>
        </p:sp>
      </p:grpSp>
      <p:pic>
        <p:nvPicPr>
          <p:cNvPr id="125" name="Picture 9">
            <a:extLst>
              <a:ext uri="{FF2B5EF4-FFF2-40B4-BE49-F238E27FC236}">
                <a16:creationId xmlns:a16="http://schemas.microsoft.com/office/drawing/2014/main" id="{1A4E3EBB-E864-4861-AFA3-8591D98C05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77" y="1677595"/>
            <a:ext cx="3642744" cy="1953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 name="Flecha: a la izquierda y derecha 125">
            <a:extLst>
              <a:ext uri="{FF2B5EF4-FFF2-40B4-BE49-F238E27FC236}">
                <a16:creationId xmlns:a16="http://schemas.microsoft.com/office/drawing/2014/main" id="{90B0F910-5CBC-4A09-8206-43842C5D61A7}"/>
              </a:ext>
            </a:extLst>
          </p:cNvPr>
          <p:cNvSpPr/>
          <p:nvPr/>
        </p:nvSpPr>
        <p:spPr>
          <a:xfrm>
            <a:off x="3726317" y="2390139"/>
            <a:ext cx="1221546" cy="44968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247748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F72CC1DE-28EA-4637-941D-4C2F5D750ACA}"/>
              </a:ext>
            </a:extLst>
          </p:cNvPr>
          <p:cNvSpPr>
            <a:spLocks noGrp="1"/>
          </p:cNvSpPr>
          <p:nvPr>
            <p:ph type="sldNum" sz="quarter" idx="11"/>
          </p:nvPr>
        </p:nvSpPr>
        <p:spPr bwMode="auto">
          <a:xfrm>
            <a:off x="8675688" y="0"/>
            <a:ext cx="5715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0"/>
              </a:spcBef>
              <a:spcAft>
                <a:spcPct val="0"/>
              </a:spcAft>
              <a:defRPr sz="1400" kern="1200">
                <a:solidFill>
                  <a:schemeClr val="bg1"/>
                </a:solidFill>
                <a:latin typeface="Helvetica" panose="020B0604020202020204" pitchFamily="34" charset="0"/>
                <a:ea typeface="ＭＳ Ｐゴシック" charset="-128"/>
                <a:cs typeface="Helvetica" panose="020B0604020202020204" pitchFamily="34" charset="0"/>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9pPr>
          </a:lstStyle>
          <a:p>
            <a:pPr>
              <a:defRPr/>
            </a:pPr>
            <a:fld id="{4D1DF14E-AE4B-4A5C-ABEF-54EE4CB1D499}" type="slidenum">
              <a:rPr lang="es-ES_tradnl" altLang="es-ES" smtClean="0"/>
              <a:pPr>
                <a:defRPr/>
              </a:pPr>
              <a:t>72</a:t>
            </a:fld>
            <a:endParaRPr lang="es-ES_tradnl" altLang="es-ES"/>
          </a:p>
        </p:txBody>
      </p:sp>
      <p:cxnSp>
        <p:nvCxnSpPr>
          <p:cNvPr id="4" name="Conector recto 3">
            <a:extLst>
              <a:ext uri="{FF2B5EF4-FFF2-40B4-BE49-F238E27FC236}">
                <a16:creationId xmlns:a16="http://schemas.microsoft.com/office/drawing/2014/main" id="{07E5528F-76FF-4541-93D0-58CAB5381A8B}"/>
              </a:ext>
            </a:extLst>
          </p:cNvPr>
          <p:cNvCxnSpPr/>
          <p:nvPr/>
        </p:nvCxnSpPr>
        <p:spPr bwMode="auto">
          <a:xfrm>
            <a:off x="539552" y="1196752"/>
            <a:ext cx="4752528"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5" name="Conector recto 4">
            <a:extLst>
              <a:ext uri="{FF2B5EF4-FFF2-40B4-BE49-F238E27FC236}">
                <a16:creationId xmlns:a16="http://schemas.microsoft.com/office/drawing/2014/main" id="{54D50943-6A6D-47BE-8AF7-C9DE3AA9AE93}"/>
              </a:ext>
            </a:extLst>
          </p:cNvPr>
          <p:cNvCxnSpPr/>
          <p:nvPr/>
        </p:nvCxnSpPr>
        <p:spPr bwMode="auto">
          <a:xfrm>
            <a:off x="539552" y="1484784"/>
            <a:ext cx="4752528" cy="0"/>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6" name="Conector recto 5">
            <a:extLst>
              <a:ext uri="{FF2B5EF4-FFF2-40B4-BE49-F238E27FC236}">
                <a16:creationId xmlns:a16="http://schemas.microsoft.com/office/drawing/2014/main" id="{E0A98550-BFB9-4340-8D81-29FE7030BEAB}"/>
              </a:ext>
            </a:extLst>
          </p:cNvPr>
          <p:cNvCxnSpPr/>
          <p:nvPr/>
        </p:nvCxnSpPr>
        <p:spPr bwMode="auto">
          <a:xfrm>
            <a:off x="539552" y="1772816"/>
            <a:ext cx="4752528" cy="0"/>
          </a:xfrm>
          <a:prstGeom prst="line">
            <a:avLst/>
          </a:prstGeom>
          <a:solidFill>
            <a:schemeClr val="accent1"/>
          </a:solidFill>
          <a:ln w="25400" cap="flat" cmpd="sng" algn="ctr">
            <a:solidFill>
              <a:srgbClr val="C00000"/>
            </a:solidFill>
            <a:prstDash val="solid"/>
            <a:round/>
            <a:headEnd type="none" w="med" len="med"/>
            <a:tailEnd type="none" w="med" len="med"/>
          </a:ln>
          <a:effectLst/>
        </p:spPr>
      </p:cxnSp>
      <p:cxnSp>
        <p:nvCxnSpPr>
          <p:cNvPr id="22" name="Conector recto 21">
            <a:extLst>
              <a:ext uri="{FF2B5EF4-FFF2-40B4-BE49-F238E27FC236}">
                <a16:creationId xmlns:a16="http://schemas.microsoft.com/office/drawing/2014/main" id="{0D71AAD7-E84E-4005-9BF3-8C0D8FEC2521}"/>
              </a:ext>
            </a:extLst>
          </p:cNvPr>
          <p:cNvCxnSpPr/>
          <p:nvPr/>
        </p:nvCxnSpPr>
        <p:spPr bwMode="auto">
          <a:xfrm flipH="1">
            <a:off x="733533" y="3248703"/>
            <a:ext cx="126938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31" name="Grupo 30">
            <a:extLst>
              <a:ext uri="{FF2B5EF4-FFF2-40B4-BE49-F238E27FC236}">
                <a16:creationId xmlns:a16="http://schemas.microsoft.com/office/drawing/2014/main" id="{75FDE358-AF01-474B-9BBD-22EE7AA99C79}"/>
              </a:ext>
            </a:extLst>
          </p:cNvPr>
          <p:cNvGrpSpPr/>
          <p:nvPr/>
        </p:nvGrpSpPr>
        <p:grpSpPr>
          <a:xfrm>
            <a:off x="1438116" y="2257609"/>
            <a:ext cx="451067" cy="827898"/>
            <a:chOff x="5400000" y="3816000"/>
            <a:chExt cx="557067" cy="1022453"/>
          </a:xfrm>
        </p:grpSpPr>
        <p:sp>
          <p:nvSpPr>
            <p:cNvPr id="71" name="Rectángulo 70">
              <a:extLst>
                <a:ext uri="{FF2B5EF4-FFF2-40B4-BE49-F238E27FC236}">
                  <a16:creationId xmlns:a16="http://schemas.microsoft.com/office/drawing/2014/main" id="{3AF57561-ED3B-4E6D-8574-B0D99E2F29DD}"/>
                </a:ext>
              </a:extLst>
            </p:cNvPr>
            <p:cNvSpPr/>
            <p:nvPr/>
          </p:nvSpPr>
          <p:spPr bwMode="auto">
            <a:xfrm rot="19774239">
              <a:off x="5675444" y="4310752"/>
              <a:ext cx="281623" cy="527701"/>
            </a:xfrm>
            <a:prstGeom prst="rect">
              <a:avLst/>
            </a:prstGeom>
            <a:solidFill>
              <a:srgbClr val="DBFA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cxnSp>
          <p:nvCxnSpPr>
            <p:cNvPr id="72" name="Conector recto 71">
              <a:extLst>
                <a:ext uri="{FF2B5EF4-FFF2-40B4-BE49-F238E27FC236}">
                  <a16:creationId xmlns:a16="http://schemas.microsoft.com/office/drawing/2014/main" id="{CBA595C2-754B-42A3-9E5E-0EAC4EC70059}"/>
                </a:ext>
              </a:extLst>
            </p:cNvPr>
            <p:cNvCxnSpPr/>
            <p:nvPr/>
          </p:nvCxnSpPr>
          <p:spPr bwMode="auto">
            <a:xfrm flipV="1">
              <a:off x="5436096" y="3861049"/>
              <a:ext cx="0" cy="2009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5" name="Elipse 74">
              <a:extLst>
                <a:ext uri="{FF2B5EF4-FFF2-40B4-BE49-F238E27FC236}">
                  <a16:creationId xmlns:a16="http://schemas.microsoft.com/office/drawing/2014/main" id="{0DD775B5-BE07-4EA2-B832-D57F5EE16746}"/>
                </a:ext>
              </a:extLst>
            </p:cNvPr>
            <p:cNvSpPr/>
            <p:nvPr/>
          </p:nvSpPr>
          <p:spPr bwMode="auto">
            <a:xfrm>
              <a:off x="5400000" y="3816000"/>
              <a:ext cx="72000" cy="72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grpSp>
      <p:sp>
        <p:nvSpPr>
          <p:cNvPr id="35" name="Rectángulo 34">
            <a:extLst>
              <a:ext uri="{FF2B5EF4-FFF2-40B4-BE49-F238E27FC236}">
                <a16:creationId xmlns:a16="http://schemas.microsoft.com/office/drawing/2014/main" id="{D7D67341-1B91-4643-B2F5-78EF3A0DAB88}"/>
              </a:ext>
            </a:extLst>
          </p:cNvPr>
          <p:cNvSpPr/>
          <p:nvPr/>
        </p:nvSpPr>
        <p:spPr bwMode="auto">
          <a:xfrm rot="16200000">
            <a:off x="1311776" y="3016795"/>
            <a:ext cx="233224" cy="427289"/>
          </a:xfrm>
          <a:prstGeom prst="rect">
            <a:avLst/>
          </a:prstGeom>
          <a:solidFill>
            <a:srgbClr val="DBFA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sp>
        <p:nvSpPr>
          <p:cNvPr id="37" name="CuadroTexto 36">
            <a:extLst>
              <a:ext uri="{FF2B5EF4-FFF2-40B4-BE49-F238E27FC236}">
                <a16:creationId xmlns:a16="http://schemas.microsoft.com/office/drawing/2014/main" id="{8F2B3AF8-70A7-49B4-B113-83CF3DD78199}"/>
              </a:ext>
            </a:extLst>
          </p:cNvPr>
          <p:cNvSpPr txBox="1"/>
          <p:nvPr/>
        </p:nvSpPr>
        <p:spPr>
          <a:xfrm>
            <a:off x="1505644" y="2189117"/>
            <a:ext cx="304892" cy="307777"/>
          </a:xfrm>
          <a:prstGeom prst="rect">
            <a:avLst/>
          </a:prstGeom>
          <a:noFill/>
        </p:spPr>
        <p:txBody>
          <a:bodyPr wrap="none" rtlCol="0">
            <a:spAutoFit/>
          </a:bodyPr>
          <a:lstStyle/>
          <a:p>
            <a:r>
              <a:rPr lang="es-ES" sz="1400" dirty="0"/>
              <a:t>R</a:t>
            </a:r>
          </a:p>
        </p:txBody>
      </p:sp>
      <p:sp>
        <p:nvSpPr>
          <p:cNvPr id="39" name="CuadroTexto 38">
            <a:extLst>
              <a:ext uri="{FF2B5EF4-FFF2-40B4-BE49-F238E27FC236}">
                <a16:creationId xmlns:a16="http://schemas.microsoft.com/office/drawing/2014/main" id="{12AD2381-DE09-4A6B-9754-B700110A734A}"/>
              </a:ext>
            </a:extLst>
          </p:cNvPr>
          <p:cNvSpPr txBox="1"/>
          <p:nvPr/>
        </p:nvSpPr>
        <p:spPr>
          <a:xfrm>
            <a:off x="5306882" y="915429"/>
            <a:ext cx="622321" cy="281323"/>
          </a:xfrm>
          <a:prstGeom prst="rect">
            <a:avLst/>
          </a:prstGeom>
          <a:noFill/>
        </p:spPr>
        <p:txBody>
          <a:bodyPr wrap="none" rtlCol="0">
            <a:spAutoFit/>
          </a:bodyPr>
          <a:lstStyle/>
          <a:p>
            <a:r>
              <a:rPr lang="es-ES" sz="1400" dirty="0"/>
              <a:t>Fase R</a:t>
            </a:r>
          </a:p>
        </p:txBody>
      </p:sp>
      <mc:AlternateContent xmlns:mc="http://schemas.openxmlformats.org/markup-compatibility/2006" xmlns:a14="http://schemas.microsoft.com/office/drawing/2010/main">
        <mc:Choice Requires="a14">
          <p:sp>
            <p:nvSpPr>
              <p:cNvPr id="41" name="CuadroTexto 40">
                <a:extLst>
                  <a:ext uri="{FF2B5EF4-FFF2-40B4-BE49-F238E27FC236}">
                    <a16:creationId xmlns:a16="http://schemas.microsoft.com/office/drawing/2014/main" id="{029BFD39-2785-42A2-8D5A-4AC421CE896B}"/>
                  </a:ext>
                </a:extLst>
              </p:cNvPr>
              <p:cNvSpPr txBox="1"/>
              <p:nvPr/>
            </p:nvSpPr>
            <p:spPr>
              <a:xfrm>
                <a:off x="1508658" y="2361127"/>
                <a:ext cx="326451" cy="2813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𝐼</m:t>
                          </m:r>
                        </m:e>
                        <m:sub>
                          <m:r>
                            <a:rPr lang="es-ES" sz="1400" b="0" i="1" dirty="0" smtClean="0">
                              <a:latin typeface="Cambria Math" panose="02040503050406030204" pitchFamily="18" charset="0"/>
                            </a:rPr>
                            <m:t>1</m:t>
                          </m:r>
                        </m:sub>
                      </m:sSub>
                    </m:oMath>
                  </m:oMathPara>
                </a14:m>
                <a:endParaRPr lang="es-ES" sz="1400" dirty="0"/>
              </a:p>
            </p:txBody>
          </p:sp>
        </mc:Choice>
        <mc:Fallback xmlns="">
          <p:sp>
            <p:nvSpPr>
              <p:cNvPr id="41" name="CuadroTexto 40">
                <a:extLst>
                  <a:ext uri="{FF2B5EF4-FFF2-40B4-BE49-F238E27FC236}">
                    <a16:creationId xmlns:a16="http://schemas.microsoft.com/office/drawing/2014/main" id="{029BFD39-2785-42A2-8D5A-4AC421CE896B}"/>
                  </a:ext>
                </a:extLst>
              </p:cNvPr>
              <p:cNvSpPr txBox="1">
                <a:spLocks noRot="1" noChangeAspect="1" noMove="1" noResize="1" noEditPoints="1" noAdjustHandles="1" noChangeArrowheads="1" noChangeShapeType="1" noTextEdit="1"/>
              </p:cNvSpPr>
              <p:nvPr/>
            </p:nvSpPr>
            <p:spPr>
              <a:xfrm>
                <a:off x="1508658" y="2361127"/>
                <a:ext cx="326451" cy="281323"/>
              </a:xfrm>
              <a:prstGeom prst="rect">
                <a:avLst/>
              </a:prstGeom>
              <a:blipFill>
                <a:blip r:embed="rId2"/>
                <a:stretch>
                  <a:fillRect b="-652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4" name="CuadroTexto 43">
                <a:extLst>
                  <a:ext uri="{FF2B5EF4-FFF2-40B4-BE49-F238E27FC236}">
                    <a16:creationId xmlns:a16="http://schemas.microsoft.com/office/drawing/2014/main" id="{BE53C602-005C-435A-9A12-4A82374D6037}"/>
                  </a:ext>
                </a:extLst>
              </p:cNvPr>
              <p:cNvSpPr txBox="1"/>
              <p:nvPr/>
            </p:nvSpPr>
            <p:spPr>
              <a:xfrm>
                <a:off x="1600388" y="2687429"/>
                <a:ext cx="384421" cy="2813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𝑍</m:t>
                          </m:r>
                        </m:e>
                        <m:sub>
                          <m:r>
                            <a:rPr lang="es-ES" sz="1400" b="0" i="1" dirty="0" smtClean="0">
                              <a:latin typeface="Cambria Math" panose="02040503050406030204" pitchFamily="18" charset="0"/>
                            </a:rPr>
                            <m:t>𝑅</m:t>
                          </m:r>
                        </m:sub>
                      </m:sSub>
                    </m:oMath>
                  </m:oMathPara>
                </a14:m>
                <a:endParaRPr lang="es-ES" sz="1400" dirty="0"/>
              </a:p>
            </p:txBody>
          </p:sp>
        </mc:Choice>
        <mc:Fallback xmlns="">
          <p:sp>
            <p:nvSpPr>
              <p:cNvPr id="44" name="CuadroTexto 43">
                <a:extLst>
                  <a:ext uri="{FF2B5EF4-FFF2-40B4-BE49-F238E27FC236}">
                    <a16:creationId xmlns:a16="http://schemas.microsoft.com/office/drawing/2014/main" id="{BE53C602-005C-435A-9A12-4A82374D6037}"/>
                  </a:ext>
                </a:extLst>
              </p:cNvPr>
              <p:cNvSpPr txBox="1">
                <a:spLocks noRot="1" noChangeAspect="1" noMove="1" noResize="1" noEditPoints="1" noAdjustHandles="1" noChangeArrowheads="1" noChangeShapeType="1" noTextEdit="1"/>
              </p:cNvSpPr>
              <p:nvPr/>
            </p:nvSpPr>
            <p:spPr>
              <a:xfrm>
                <a:off x="1600388" y="2687429"/>
                <a:ext cx="384421" cy="281323"/>
              </a:xfrm>
              <a:prstGeom prst="rect">
                <a:avLst/>
              </a:prstGeom>
              <a:blipFill>
                <a:blip r:embed="rId3"/>
                <a:stretch>
                  <a:fillRect b="-4348"/>
                </a:stretch>
              </a:blipFill>
            </p:spPr>
            <p:txBody>
              <a:bodyPr/>
              <a:lstStyle/>
              <a:p>
                <a:r>
                  <a:rPr lang="es-ES">
                    <a:noFill/>
                  </a:rPr>
                  <a:t> </a:t>
                </a:r>
              </a:p>
            </p:txBody>
          </p:sp>
        </mc:Fallback>
      </mc:AlternateContent>
      <p:grpSp>
        <p:nvGrpSpPr>
          <p:cNvPr id="45" name="Grupo 44">
            <a:extLst>
              <a:ext uri="{FF2B5EF4-FFF2-40B4-BE49-F238E27FC236}">
                <a16:creationId xmlns:a16="http://schemas.microsoft.com/office/drawing/2014/main" id="{8A8B463B-390A-437C-836C-D16E561729C3}"/>
              </a:ext>
            </a:extLst>
          </p:cNvPr>
          <p:cNvGrpSpPr/>
          <p:nvPr/>
        </p:nvGrpSpPr>
        <p:grpSpPr>
          <a:xfrm>
            <a:off x="1284136" y="2217302"/>
            <a:ext cx="683027" cy="1134392"/>
            <a:chOff x="6078955" y="3650797"/>
            <a:chExt cx="843538" cy="1400975"/>
          </a:xfrm>
        </p:grpSpPr>
        <p:cxnSp>
          <p:nvCxnSpPr>
            <p:cNvPr id="61" name="Conector recto de flecha 60">
              <a:extLst>
                <a:ext uri="{FF2B5EF4-FFF2-40B4-BE49-F238E27FC236}">
                  <a16:creationId xmlns:a16="http://schemas.microsoft.com/office/drawing/2014/main" id="{DD422A0C-5BF1-4681-9874-10D0A172447D}"/>
                </a:ext>
              </a:extLst>
            </p:cNvPr>
            <p:cNvCxnSpPr>
              <a:cxnSpLocks/>
            </p:cNvCxnSpPr>
            <p:nvPr/>
          </p:nvCxnSpPr>
          <p:spPr bwMode="auto">
            <a:xfrm>
              <a:off x="6559549" y="3650797"/>
              <a:ext cx="362944" cy="607882"/>
            </a:xfrm>
            <a:prstGeom prst="straightConnector1">
              <a:avLst/>
            </a:prstGeom>
            <a:solidFill>
              <a:schemeClr val="accent1"/>
            </a:solidFill>
            <a:ln w="25400" cap="flat" cmpd="sng" algn="ctr">
              <a:solidFill>
                <a:srgbClr val="0096C8"/>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63" name="CuadroTexto 62">
                  <a:extLst>
                    <a:ext uri="{FF2B5EF4-FFF2-40B4-BE49-F238E27FC236}">
                      <a16:creationId xmlns:a16="http://schemas.microsoft.com/office/drawing/2014/main" id="{3D4D3504-BE8E-435A-A79A-E52167D8DE9D}"/>
                    </a:ext>
                  </a:extLst>
                </p:cNvPr>
                <p:cNvSpPr txBox="1"/>
                <p:nvPr/>
              </p:nvSpPr>
              <p:spPr>
                <a:xfrm>
                  <a:off x="6078955" y="4704338"/>
                  <a:ext cx="452322" cy="34743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𝑍</m:t>
                            </m:r>
                          </m:e>
                          <m:sub>
                            <m:r>
                              <a:rPr lang="es-ES" sz="1400" b="0" i="1" dirty="0" smtClean="0">
                                <a:latin typeface="Cambria Math" panose="02040503050406030204" pitchFamily="18" charset="0"/>
                              </a:rPr>
                              <m:t>𝑆</m:t>
                            </m:r>
                          </m:sub>
                        </m:sSub>
                      </m:oMath>
                    </m:oMathPara>
                  </a14:m>
                  <a:endParaRPr lang="es-ES" sz="1400" dirty="0"/>
                </a:p>
              </p:txBody>
            </p:sp>
          </mc:Choice>
          <mc:Fallback xmlns="">
            <p:sp>
              <p:nvSpPr>
                <p:cNvPr id="47" name="CuadroTexto 46"/>
                <p:cNvSpPr txBox="1">
                  <a:spLocks noRot="1" noChangeAspect="1" noMove="1" noResize="1" noEditPoints="1" noAdjustHandles="1" noChangeArrowheads="1" noChangeShapeType="1" noTextEdit="1"/>
                </p:cNvSpPr>
                <p:nvPr/>
              </p:nvSpPr>
              <p:spPr>
                <a:xfrm>
                  <a:off x="6078955" y="4704338"/>
                  <a:ext cx="452322" cy="347434"/>
                </a:xfrm>
                <a:prstGeom prst="rect">
                  <a:avLst/>
                </a:prstGeom>
                <a:blipFill>
                  <a:blip r:embed="rId17"/>
                  <a:stretch>
                    <a:fillRect b="-6522"/>
                  </a:stretch>
                </a:blipFill>
              </p:spPr>
              <p:txBody>
                <a:bodyPr/>
                <a:lstStyle/>
                <a:p>
                  <a:r>
                    <a:rPr lang="es-ES">
                      <a:noFill/>
                    </a:rPr>
                    <a:t> </a:t>
                  </a:r>
                </a:p>
              </p:txBody>
            </p:sp>
          </mc:Fallback>
        </mc:AlternateContent>
      </p:grpSp>
      <p:sp>
        <p:nvSpPr>
          <p:cNvPr id="50" name="Rectángulo 49">
            <a:extLst>
              <a:ext uri="{FF2B5EF4-FFF2-40B4-BE49-F238E27FC236}">
                <a16:creationId xmlns:a16="http://schemas.microsoft.com/office/drawing/2014/main" id="{2CA88AF5-F7F0-4350-9817-9CFB26066625}"/>
              </a:ext>
            </a:extLst>
          </p:cNvPr>
          <p:cNvSpPr/>
          <p:nvPr/>
        </p:nvSpPr>
        <p:spPr bwMode="auto">
          <a:xfrm rot="2512829">
            <a:off x="919324" y="2688207"/>
            <a:ext cx="233224" cy="427289"/>
          </a:xfrm>
          <a:prstGeom prst="rect">
            <a:avLst/>
          </a:prstGeom>
          <a:solidFill>
            <a:srgbClr val="DBFA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cxnSp>
        <p:nvCxnSpPr>
          <p:cNvPr id="81" name="Conector recto 80">
            <a:extLst>
              <a:ext uri="{FF2B5EF4-FFF2-40B4-BE49-F238E27FC236}">
                <a16:creationId xmlns:a16="http://schemas.microsoft.com/office/drawing/2014/main" id="{552D2ADB-8ABE-4339-A76F-5F270D882918}"/>
              </a:ext>
            </a:extLst>
          </p:cNvPr>
          <p:cNvCxnSpPr>
            <a:stCxn id="50" idx="0"/>
          </p:cNvCxnSpPr>
          <p:nvPr/>
        </p:nvCxnSpPr>
        <p:spPr bwMode="auto">
          <a:xfrm flipV="1">
            <a:off x="1178561" y="2451418"/>
            <a:ext cx="288703" cy="29136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2" name="Conector recto 81">
            <a:extLst>
              <a:ext uri="{FF2B5EF4-FFF2-40B4-BE49-F238E27FC236}">
                <a16:creationId xmlns:a16="http://schemas.microsoft.com/office/drawing/2014/main" id="{F1B4DED8-A196-4B3C-B9D2-C4DD22EA8B35}"/>
              </a:ext>
            </a:extLst>
          </p:cNvPr>
          <p:cNvCxnSpPr>
            <a:stCxn id="71" idx="0"/>
          </p:cNvCxnSpPr>
          <p:nvPr/>
        </p:nvCxnSpPr>
        <p:spPr bwMode="auto">
          <a:xfrm flipH="1" flipV="1">
            <a:off x="1471831" y="2465595"/>
            <a:ext cx="195127" cy="2220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3" name="Conector recto 82">
            <a:extLst>
              <a:ext uri="{FF2B5EF4-FFF2-40B4-BE49-F238E27FC236}">
                <a16:creationId xmlns:a16="http://schemas.microsoft.com/office/drawing/2014/main" id="{A50774C7-A3D0-4BF1-8E99-237F60299357}"/>
              </a:ext>
            </a:extLst>
          </p:cNvPr>
          <p:cNvCxnSpPr>
            <a:stCxn id="50" idx="2"/>
          </p:cNvCxnSpPr>
          <p:nvPr/>
        </p:nvCxnSpPr>
        <p:spPr bwMode="auto">
          <a:xfrm flipH="1">
            <a:off x="739228" y="3060918"/>
            <a:ext cx="154083" cy="1877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4" name="Conector recto 83">
            <a:extLst>
              <a:ext uri="{FF2B5EF4-FFF2-40B4-BE49-F238E27FC236}">
                <a16:creationId xmlns:a16="http://schemas.microsoft.com/office/drawing/2014/main" id="{F467FEEA-2773-414E-A9F5-29C3C4BB590F}"/>
              </a:ext>
            </a:extLst>
          </p:cNvPr>
          <p:cNvCxnSpPr>
            <a:stCxn id="71" idx="2"/>
          </p:cNvCxnSpPr>
          <p:nvPr/>
        </p:nvCxnSpPr>
        <p:spPr bwMode="auto">
          <a:xfrm>
            <a:off x="1883370" y="3056078"/>
            <a:ext cx="119550" cy="184906"/>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5" name="Elipse 84">
            <a:extLst>
              <a:ext uri="{FF2B5EF4-FFF2-40B4-BE49-F238E27FC236}">
                <a16:creationId xmlns:a16="http://schemas.microsoft.com/office/drawing/2014/main" id="{88F6AF58-D018-4169-88A6-D2BD807BE5C5}"/>
              </a:ext>
            </a:extLst>
          </p:cNvPr>
          <p:cNvSpPr/>
          <p:nvPr/>
        </p:nvSpPr>
        <p:spPr bwMode="auto">
          <a:xfrm>
            <a:off x="1974901" y="3219830"/>
            <a:ext cx="58300" cy="583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sp>
        <p:nvSpPr>
          <p:cNvPr id="86" name="Elipse 85">
            <a:extLst>
              <a:ext uri="{FF2B5EF4-FFF2-40B4-BE49-F238E27FC236}">
                <a16:creationId xmlns:a16="http://schemas.microsoft.com/office/drawing/2014/main" id="{A07DE16E-00FC-475E-9491-2699B16B7857}"/>
              </a:ext>
            </a:extLst>
          </p:cNvPr>
          <p:cNvSpPr/>
          <p:nvPr/>
        </p:nvSpPr>
        <p:spPr bwMode="auto">
          <a:xfrm>
            <a:off x="709622" y="3225544"/>
            <a:ext cx="58300" cy="583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87" name="CuadroTexto 86">
                <a:extLst>
                  <a:ext uri="{FF2B5EF4-FFF2-40B4-BE49-F238E27FC236}">
                    <a16:creationId xmlns:a16="http://schemas.microsoft.com/office/drawing/2014/main" id="{133092E4-9432-468E-A22D-862D28DB5095}"/>
                  </a:ext>
                </a:extLst>
              </p:cNvPr>
              <p:cNvSpPr txBox="1"/>
              <p:nvPr/>
            </p:nvSpPr>
            <p:spPr>
              <a:xfrm>
                <a:off x="812897" y="2730894"/>
                <a:ext cx="428066"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𝑍</m:t>
                          </m:r>
                        </m:e>
                        <m:sub>
                          <m:r>
                            <a:rPr lang="es-ES" sz="1400" b="0" i="1" dirty="0" smtClean="0">
                              <a:latin typeface="Cambria Math" panose="02040503050406030204" pitchFamily="18" charset="0"/>
                            </a:rPr>
                            <m:t>𝑇</m:t>
                          </m:r>
                        </m:sub>
                      </m:sSub>
                    </m:oMath>
                  </m:oMathPara>
                </a14:m>
                <a:endParaRPr lang="es-ES" sz="1400" dirty="0"/>
              </a:p>
            </p:txBody>
          </p:sp>
        </mc:Choice>
        <mc:Fallback xmlns="">
          <p:sp>
            <p:nvSpPr>
              <p:cNvPr id="87" name="CuadroTexto 86">
                <a:extLst>
                  <a:ext uri="{FF2B5EF4-FFF2-40B4-BE49-F238E27FC236}">
                    <a16:creationId xmlns:a16="http://schemas.microsoft.com/office/drawing/2014/main" id="{133092E4-9432-468E-A22D-862D28DB5095}"/>
                  </a:ext>
                </a:extLst>
              </p:cNvPr>
              <p:cNvSpPr txBox="1">
                <a:spLocks noRot="1" noChangeAspect="1" noMove="1" noResize="1" noEditPoints="1" noAdjustHandles="1" noChangeArrowheads="1" noChangeShapeType="1" noTextEdit="1"/>
              </p:cNvSpPr>
              <p:nvPr/>
            </p:nvSpPr>
            <p:spPr>
              <a:xfrm>
                <a:off x="812897" y="2730894"/>
                <a:ext cx="428066" cy="307777"/>
              </a:xfrm>
              <a:prstGeom prst="rect">
                <a:avLst/>
              </a:prstGeom>
              <a:blipFill>
                <a:blip r:embed="rId18"/>
                <a:stretch>
                  <a:fillRect/>
                </a:stretch>
              </a:blipFill>
            </p:spPr>
            <p:txBody>
              <a:bodyPr/>
              <a:lstStyle/>
              <a:p>
                <a:r>
                  <a:rPr lang="es-ES">
                    <a:noFill/>
                  </a:rPr>
                  <a:t> </a:t>
                </a:r>
              </a:p>
            </p:txBody>
          </p:sp>
        </mc:Fallback>
      </mc:AlternateContent>
      <p:sp>
        <p:nvSpPr>
          <p:cNvPr id="91" name="CuadroTexto 90">
            <a:extLst>
              <a:ext uri="{FF2B5EF4-FFF2-40B4-BE49-F238E27FC236}">
                <a16:creationId xmlns:a16="http://schemas.microsoft.com/office/drawing/2014/main" id="{0B28EE41-8231-45E0-B567-8915C0D88EA5}"/>
              </a:ext>
            </a:extLst>
          </p:cNvPr>
          <p:cNvSpPr txBox="1"/>
          <p:nvPr/>
        </p:nvSpPr>
        <p:spPr>
          <a:xfrm>
            <a:off x="5324642" y="1260564"/>
            <a:ext cx="659155" cy="307777"/>
          </a:xfrm>
          <a:prstGeom prst="rect">
            <a:avLst/>
          </a:prstGeom>
          <a:noFill/>
        </p:spPr>
        <p:txBody>
          <a:bodyPr wrap="none" rtlCol="0">
            <a:spAutoFit/>
          </a:bodyPr>
          <a:lstStyle/>
          <a:p>
            <a:r>
              <a:rPr lang="es-ES" sz="1400" dirty="0"/>
              <a:t>Fase S</a:t>
            </a:r>
          </a:p>
        </p:txBody>
      </p:sp>
      <p:sp>
        <p:nvSpPr>
          <p:cNvPr id="92" name="CuadroTexto 91">
            <a:extLst>
              <a:ext uri="{FF2B5EF4-FFF2-40B4-BE49-F238E27FC236}">
                <a16:creationId xmlns:a16="http://schemas.microsoft.com/office/drawing/2014/main" id="{3E3F1470-C162-4D8C-8647-037886586690}"/>
              </a:ext>
            </a:extLst>
          </p:cNvPr>
          <p:cNvSpPr txBox="1"/>
          <p:nvPr/>
        </p:nvSpPr>
        <p:spPr>
          <a:xfrm>
            <a:off x="5324642" y="1632154"/>
            <a:ext cx="665503" cy="307777"/>
          </a:xfrm>
          <a:prstGeom prst="rect">
            <a:avLst/>
          </a:prstGeom>
          <a:noFill/>
        </p:spPr>
        <p:txBody>
          <a:bodyPr wrap="none" rtlCol="0">
            <a:spAutoFit/>
          </a:bodyPr>
          <a:lstStyle/>
          <a:p>
            <a:r>
              <a:rPr lang="es-ES" sz="1400" dirty="0"/>
              <a:t>Fase T</a:t>
            </a:r>
          </a:p>
        </p:txBody>
      </p:sp>
      <p:cxnSp>
        <p:nvCxnSpPr>
          <p:cNvPr id="93" name="Conector recto 92">
            <a:extLst>
              <a:ext uri="{FF2B5EF4-FFF2-40B4-BE49-F238E27FC236}">
                <a16:creationId xmlns:a16="http://schemas.microsoft.com/office/drawing/2014/main" id="{F29B2280-2383-4C45-A310-5E36F2145D34}"/>
              </a:ext>
            </a:extLst>
          </p:cNvPr>
          <p:cNvCxnSpPr>
            <a:cxnSpLocks/>
            <a:endCxn id="75" idx="7"/>
          </p:cNvCxnSpPr>
          <p:nvPr/>
        </p:nvCxnSpPr>
        <p:spPr bwMode="auto">
          <a:xfrm>
            <a:off x="1467264" y="1196752"/>
            <a:ext cx="0" cy="1069395"/>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96" name="Conector recto 95">
            <a:extLst>
              <a:ext uri="{FF2B5EF4-FFF2-40B4-BE49-F238E27FC236}">
                <a16:creationId xmlns:a16="http://schemas.microsoft.com/office/drawing/2014/main" id="{DD4E9A6A-39A1-4CC9-ADDE-7616174BBAAD}"/>
              </a:ext>
            </a:extLst>
          </p:cNvPr>
          <p:cNvCxnSpPr>
            <a:cxnSpLocks/>
          </p:cNvCxnSpPr>
          <p:nvPr/>
        </p:nvCxnSpPr>
        <p:spPr bwMode="auto">
          <a:xfrm>
            <a:off x="2033201" y="1484784"/>
            <a:ext cx="0" cy="1763918"/>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98" name="Conector recto 97">
            <a:extLst>
              <a:ext uri="{FF2B5EF4-FFF2-40B4-BE49-F238E27FC236}">
                <a16:creationId xmlns:a16="http://schemas.microsoft.com/office/drawing/2014/main" id="{7AF88DB8-8283-4267-A927-89115755A4E1}"/>
              </a:ext>
            </a:extLst>
          </p:cNvPr>
          <p:cNvCxnSpPr>
            <a:cxnSpLocks/>
          </p:cNvCxnSpPr>
          <p:nvPr/>
        </p:nvCxnSpPr>
        <p:spPr bwMode="auto">
          <a:xfrm>
            <a:off x="733533" y="1786042"/>
            <a:ext cx="0" cy="1519042"/>
          </a:xfrm>
          <a:prstGeom prst="line">
            <a:avLst/>
          </a:prstGeom>
          <a:solidFill>
            <a:schemeClr val="accent1"/>
          </a:solidFill>
          <a:ln w="25400" cap="flat" cmpd="sng" algn="ctr">
            <a:solidFill>
              <a:srgbClr val="C00000"/>
            </a:solidFill>
            <a:prstDash val="solid"/>
            <a:round/>
            <a:headEnd type="none" w="med" len="med"/>
            <a:tailEnd type="none" w="med" len="med"/>
          </a:ln>
          <a:effectLst/>
        </p:spPr>
      </p:cxnSp>
      <p:sp>
        <p:nvSpPr>
          <p:cNvPr id="100" name="CuadroTexto 99">
            <a:extLst>
              <a:ext uri="{FF2B5EF4-FFF2-40B4-BE49-F238E27FC236}">
                <a16:creationId xmlns:a16="http://schemas.microsoft.com/office/drawing/2014/main" id="{C7E1153E-1D99-4E5D-9266-2604A54B0FE5}"/>
              </a:ext>
            </a:extLst>
          </p:cNvPr>
          <p:cNvSpPr txBox="1"/>
          <p:nvPr/>
        </p:nvSpPr>
        <p:spPr>
          <a:xfrm>
            <a:off x="458677" y="3252131"/>
            <a:ext cx="335285" cy="307777"/>
          </a:xfrm>
          <a:prstGeom prst="rect">
            <a:avLst/>
          </a:prstGeom>
          <a:noFill/>
        </p:spPr>
        <p:txBody>
          <a:bodyPr wrap="none" rtlCol="0">
            <a:spAutoFit/>
          </a:bodyPr>
          <a:lstStyle/>
          <a:p>
            <a:r>
              <a:rPr lang="es-ES" sz="1400" dirty="0"/>
              <a:t> T</a:t>
            </a:r>
          </a:p>
        </p:txBody>
      </p:sp>
      <p:sp>
        <p:nvSpPr>
          <p:cNvPr id="101" name="CuadroTexto 100">
            <a:extLst>
              <a:ext uri="{FF2B5EF4-FFF2-40B4-BE49-F238E27FC236}">
                <a16:creationId xmlns:a16="http://schemas.microsoft.com/office/drawing/2014/main" id="{EB690E95-7186-4518-A47F-A53962DC2F21}"/>
              </a:ext>
            </a:extLst>
          </p:cNvPr>
          <p:cNvSpPr txBox="1"/>
          <p:nvPr/>
        </p:nvSpPr>
        <p:spPr>
          <a:xfrm>
            <a:off x="1989067" y="3227720"/>
            <a:ext cx="335285" cy="307777"/>
          </a:xfrm>
          <a:prstGeom prst="rect">
            <a:avLst/>
          </a:prstGeom>
          <a:noFill/>
        </p:spPr>
        <p:txBody>
          <a:bodyPr wrap="none" rtlCol="0">
            <a:spAutoFit/>
          </a:bodyPr>
          <a:lstStyle/>
          <a:p>
            <a:r>
              <a:rPr lang="es-ES" sz="1400" dirty="0"/>
              <a:t> S</a:t>
            </a:r>
          </a:p>
        </p:txBody>
      </p:sp>
      <p:sp>
        <p:nvSpPr>
          <p:cNvPr id="148" name="Rectángulo 147">
            <a:extLst>
              <a:ext uri="{FF2B5EF4-FFF2-40B4-BE49-F238E27FC236}">
                <a16:creationId xmlns:a16="http://schemas.microsoft.com/office/drawing/2014/main" id="{BEBA4DBB-5346-4DA7-958E-9F6DBD606B09}"/>
              </a:ext>
            </a:extLst>
          </p:cNvPr>
          <p:cNvSpPr/>
          <p:nvPr/>
        </p:nvSpPr>
        <p:spPr bwMode="auto">
          <a:xfrm>
            <a:off x="3805586" y="2383122"/>
            <a:ext cx="233224" cy="427289"/>
          </a:xfrm>
          <a:prstGeom prst="rect">
            <a:avLst/>
          </a:prstGeom>
          <a:solidFill>
            <a:srgbClr val="DBFA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cxnSp>
        <p:nvCxnSpPr>
          <p:cNvPr id="149" name="Conector recto 148">
            <a:extLst>
              <a:ext uri="{FF2B5EF4-FFF2-40B4-BE49-F238E27FC236}">
                <a16:creationId xmlns:a16="http://schemas.microsoft.com/office/drawing/2014/main" id="{72E74F86-7BC5-45A2-9FBF-03D19258098B}"/>
              </a:ext>
            </a:extLst>
          </p:cNvPr>
          <p:cNvCxnSpPr>
            <a:stCxn id="148" idx="0"/>
          </p:cNvCxnSpPr>
          <p:nvPr/>
        </p:nvCxnSpPr>
        <p:spPr bwMode="auto">
          <a:xfrm flipV="1">
            <a:off x="3922198" y="2099008"/>
            <a:ext cx="0" cy="28411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2" name="Conector recto 151">
            <a:extLst>
              <a:ext uri="{FF2B5EF4-FFF2-40B4-BE49-F238E27FC236}">
                <a16:creationId xmlns:a16="http://schemas.microsoft.com/office/drawing/2014/main" id="{51AFEE3D-8AC9-4B07-91F2-F081D2EC8F3A}"/>
              </a:ext>
            </a:extLst>
          </p:cNvPr>
          <p:cNvCxnSpPr/>
          <p:nvPr/>
        </p:nvCxnSpPr>
        <p:spPr bwMode="auto">
          <a:xfrm flipV="1">
            <a:off x="3920688" y="2810412"/>
            <a:ext cx="0" cy="22149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54" name="Elipse 153">
            <a:extLst>
              <a:ext uri="{FF2B5EF4-FFF2-40B4-BE49-F238E27FC236}">
                <a16:creationId xmlns:a16="http://schemas.microsoft.com/office/drawing/2014/main" id="{98620271-0F8A-4DED-9A0C-EB8226CE5E6A}"/>
              </a:ext>
            </a:extLst>
          </p:cNvPr>
          <p:cNvSpPr/>
          <p:nvPr/>
        </p:nvSpPr>
        <p:spPr bwMode="auto">
          <a:xfrm>
            <a:off x="3892970" y="2062531"/>
            <a:ext cx="58300" cy="583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sp>
        <p:nvSpPr>
          <p:cNvPr id="155" name="Elipse 154">
            <a:extLst>
              <a:ext uri="{FF2B5EF4-FFF2-40B4-BE49-F238E27FC236}">
                <a16:creationId xmlns:a16="http://schemas.microsoft.com/office/drawing/2014/main" id="{1008B5A0-E6EC-4050-8396-6DEE3BFE9359}"/>
              </a:ext>
            </a:extLst>
          </p:cNvPr>
          <p:cNvSpPr/>
          <p:nvPr/>
        </p:nvSpPr>
        <p:spPr bwMode="auto">
          <a:xfrm>
            <a:off x="3892970" y="2995325"/>
            <a:ext cx="58300" cy="583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sp>
        <p:nvSpPr>
          <p:cNvPr id="107" name="Rectángulo 106">
            <a:extLst>
              <a:ext uri="{FF2B5EF4-FFF2-40B4-BE49-F238E27FC236}">
                <a16:creationId xmlns:a16="http://schemas.microsoft.com/office/drawing/2014/main" id="{58DBD2BF-65DE-461C-97C7-3342664521D1}"/>
              </a:ext>
            </a:extLst>
          </p:cNvPr>
          <p:cNvSpPr/>
          <p:nvPr/>
        </p:nvSpPr>
        <p:spPr bwMode="auto">
          <a:xfrm rot="18941506">
            <a:off x="4076570" y="3095748"/>
            <a:ext cx="233224" cy="427289"/>
          </a:xfrm>
          <a:prstGeom prst="rect">
            <a:avLst/>
          </a:prstGeom>
          <a:solidFill>
            <a:srgbClr val="DBFA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cxnSp>
        <p:nvCxnSpPr>
          <p:cNvPr id="108" name="Conector recto 107">
            <a:extLst>
              <a:ext uri="{FF2B5EF4-FFF2-40B4-BE49-F238E27FC236}">
                <a16:creationId xmlns:a16="http://schemas.microsoft.com/office/drawing/2014/main" id="{275A72F9-911B-4B42-80B7-D66E371D421F}"/>
              </a:ext>
            </a:extLst>
          </p:cNvPr>
          <p:cNvCxnSpPr>
            <a:stCxn id="155" idx="5"/>
            <a:endCxn id="107" idx="0"/>
          </p:cNvCxnSpPr>
          <p:nvPr/>
        </p:nvCxnSpPr>
        <p:spPr bwMode="auto">
          <a:xfrm>
            <a:off x="3942732" y="3045087"/>
            <a:ext cx="101215" cy="11142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9" name="Conector recto 108">
            <a:extLst>
              <a:ext uri="{FF2B5EF4-FFF2-40B4-BE49-F238E27FC236}">
                <a16:creationId xmlns:a16="http://schemas.microsoft.com/office/drawing/2014/main" id="{A623D8CB-FC24-4419-8AA1-85BBC26E8619}"/>
              </a:ext>
            </a:extLst>
          </p:cNvPr>
          <p:cNvCxnSpPr/>
          <p:nvPr/>
        </p:nvCxnSpPr>
        <p:spPr bwMode="auto">
          <a:xfrm>
            <a:off x="4345500" y="3450531"/>
            <a:ext cx="140845" cy="158715"/>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10" name="CuadroTexto 109">
            <a:extLst>
              <a:ext uri="{FF2B5EF4-FFF2-40B4-BE49-F238E27FC236}">
                <a16:creationId xmlns:a16="http://schemas.microsoft.com/office/drawing/2014/main" id="{6E8CF3A5-8ACE-4572-B59A-1A002713ACA8}"/>
              </a:ext>
            </a:extLst>
          </p:cNvPr>
          <p:cNvSpPr txBox="1"/>
          <p:nvPr/>
        </p:nvSpPr>
        <p:spPr>
          <a:xfrm>
            <a:off x="3960500" y="1994039"/>
            <a:ext cx="304892" cy="307777"/>
          </a:xfrm>
          <a:prstGeom prst="rect">
            <a:avLst/>
          </a:prstGeom>
          <a:noFill/>
        </p:spPr>
        <p:txBody>
          <a:bodyPr wrap="none" rtlCol="0">
            <a:spAutoFit/>
          </a:bodyPr>
          <a:lstStyle/>
          <a:p>
            <a:r>
              <a:rPr lang="es-ES" sz="1400" dirty="0"/>
              <a:t>R</a:t>
            </a:r>
          </a:p>
        </p:txBody>
      </p:sp>
      <mc:AlternateContent xmlns:mc="http://schemas.openxmlformats.org/markup-compatibility/2006" xmlns:a14="http://schemas.microsoft.com/office/drawing/2010/main">
        <mc:Choice Requires="a14">
          <p:sp>
            <p:nvSpPr>
              <p:cNvPr id="115" name="CuadroTexto 114">
                <a:extLst>
                  <a:ext uri="{FF2B5EF4-FFF2-40B4-BE49-F238E27FC236}">
                    <a16:creationId xmlns:a16="http://schemas.microsoft.com/office/drawing/2014/main" id="{6277381C-913B-4C9E-980B-C387BC70FE74}"/>
                  </a:ext>
                </a:extLst>
              </p:cNvPr>
              <p:cNvSpPr txBox="1"/>
              <p:nvPr/>
            </p:nvSpPr>
            <p:spPr>
              <a:xfrm>
                <a:off x="3512617" y="2284691"/>
                <a:ext cx="326451" cy="2813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𝐼</m:t>
                          </m:r>
                        </m:e>
                        <m:sub>
                          <m:r>
                            <a:rPr lang="es-ES" sz="1400" b="0" i="1" dirty="0" smtClean="0">
                              <a:latin typeface="Cambria Math" panose="02040503050406030204" pitchFamily="18" charset="0"/>
                            </a:rPr>
                            <m:t>1</m:t>
                          </m:r>
                        </m:sub>
                      </m:sSub>
                    </m:oMath>
                  </m:oMathPara>
                </a14:m>
                <a:endParaRPr lang="es-ES" sz="1400" dirty="0"/>
              </a:p>
            </p:txBody>
          </p:sp>
        </mc:Choice>
        <mc:Fallback xmlns="">
          <p:sp>
            <p:nvSpPr>
              <p:cNvPr id="115" name="CuadroTexto 114">
                <a:extLst>
                  <a:ext uri="{FF2B5EF4-FFF2-40B4-BE49-F238E27FC236}">
                    <a16:creationId xmlns:a16="http://schemas.microsoft.com/office/drawing/2014/main" id="{6277381C-913B-4C9E-980B-C387BC70FE74}"/>
                  </a:ext>
                </a:extLst>
              </p:cNvPr>
              <p:cNvSpPr txBox="1">
                <a:spLocks noRot="1" noChangeAspect="1" noMove="1" noResize="1" noEditPoints="1" noAdjustHandles="1" noChangeArrowheads="1" noChangeShapeType="1" noTextEdit="1"/>
              </p:cNvSpPr>
              <p:nvPr/>
            </p:nvSpPr>
            <p:spPr>
              <a:xfrm>
                <a:off x="3512617" y="2284691"/>
                <a:ext cx="326451" cy="281323"/>
              </a:xfrm>
              <a:prstGeom prst="rect">
                <a:avLst/>
              </a:prstGeom>
              <a:blipFill>
                <a:blip r:embed="rId19"/>
                <a:stretch>
                  <a:fillRect b="-434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0" name="CuadroTexto 119">
                <a:extLst>
                  <a:ext uri="{FF2B5EF4-FFF2-40B4-BE49-F238E27FC236}">
                    <a16:creationId xmlns:a16="http://schemas.microsoft.com/office/drawing/2014/main" id="{28467D74-399D-4AF5-A49E-18E03DFE8C29}"/>
                  </a:ext>
                </a:extLst>
              </p:cNvPr>
              <p:cNvSpPr txBox="1"/>
              <p:nvPr/>
            </p:nvSpPr>
            <p:spPr>
              <a:xfrm>
                <a:off x="3750521" y="2419599"/>
                <a:ext cx="384421" cy="2813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𝑍</m:t>
                          </m:r>
                        </m:e>
                        <m:sub>
                          <m:r>
                            <a:rPr lang="es-ES" sz="1400" b="0" i="1" dirty="0" smtClean="0">
                              <a:latin typeface="Cambria Math" panose="02040503050406030204" pitchFamily="18" charset="0"/>
                            </a:rPr>
                            <m:t>𝑅</m:t>
                          </m:r>
                        </m:sub>
                      </m:sSub>
                    </m:oMath>
                  </m:oMathPara>
                </a14:m>
                <a:endParaRPr lang="es-ES" sz="1400" dirty="0"/>
              </a:p>
            </p:txBody>
          </p:sp>
        </mc:Choice>
        <mc:Fallback xmlns="">
          <p:sp>
            <p:nvSpPr>
              <p:cNvPr id="120" name="CuadroTexto 119">
                <a:extLst>
                  <a:ext uri="{FF2B5EF4-FFF2-40B4-BE49-F238E27FC236}">
                    <a16:creationId xmlns:a16="http://schemas.microsoft.com/office/drawing/2014/main" id="{28467D74-399D-4AF5-A49E-18E03DFE8C29}"/>
                  </a:ext>
                </a:extLst>
              </p:cNvPr>
              <p:cNvSpPr txBox="1">
                <a:spLocks noRot="1" noChangeAspect="1" noMove="1" noResize="1" noEditPoints="1" noAdjustHandles="1" noChangeArrowheads="1" noChangeShapeType="1" noTextEdit="1"/>
              </p:cNvSpPr>
              <p:nvPr/>
            </p:nvSpPr>
            <p:spPr>
              <a:xfrm>
                <a:off x="3750521" y="2419599"/>
                <a:ext cx="384421" cy="281323"/>
              </a:xfrm>
              <a:prstGeom prst="rect">
                <a:avLst/>
              </a:prstGeom>
              <a:blipFill>
                <a:blip r:embed="rId3"/>
                <a:stretch>
                  <a:fillRect b="-4348"/>
                </a:stretch>
              </a:blipFill>
            </p:spPr>
            <p:txBody>
              <a:bodyPr/>
              <a:lstStyle/>
              <a:p>
                <a:r>
                  <a:rPr lang="es-ES">
                    <a:noFill/>
                  </a:rPr>
                  <a:t> </a:t>
                </a:r>
              </a:p>
            </p:txBody>
          </p:sp>
        </mc:Fallback>
      </mc:AlternateContent>
      <p:sp>
        <p:nvSpPr>
          <p:cNvPr id="134" name="CuadroTexto 133">
            <a:extLst>
              <a:ext uri="{FF2B5EF4-FFF2-40B4-BE49-F238E27FC236}">
                <a16:creationId xmlns:a16="http://schemas.microsoft.com/office/drawing/2014/main" id="{B656B5A3-EDD5-41CE-81FD-2AF7F7E1833F}"/>
              </a:ext>
            </a:extLst>
          </p:cNvPr>
          <p:cNvSpPr txBox="1"/>
          <p:nvPr/>
        </p:nvSpPr>
        <p:spPr>
          <a:xfrm>
            <a:off x="4482342" y="3535844"/>
            <a:ext cx="284052" cy="307777"/>
          </a:xfrm>
          <a:prstGeom prst="rect">
            <a:avLst/>
          </a:prstGeom>
          <a:noFill/>
        </p:spPr>
        <p:txBody>
          <a:bodyPr wrap="none" rtlCol="0">
            <a:spAutoFit/>
          </a:bodyPr>
          <a:lstStyle/>
          <a:p>
            <a:r>
              <a:rPr lang="es-ES" sz="1400" dirty="0"/>
              <a:t>S</a:t>
            </a:r>
          </a:p>
        </p:txBody>
      </p:sp>
      <mc:AlternateContent xmlns:mc="http://schemas.openxmlformats.org/markup-compatibility/2006" xmlns:a14="http://schemas.microsoft.com/office/drawing/2010/main">
        <mc:Choice Requires="a14">
          <p:sp>
            <p:nvSpPr>
              <p:cNvPr id="136" name="CuadroTexto 135">
                <a:extLst>
                  <a:ext uri="{FF2B5EF4-FFF2-40B4-BE49-F238E27FC236}">
                    <a16:creationId xmlns:a16="http://schemas.microsoft.com/office/drawing/2014/main" id="{132D33A6-DA51-4DA3-B21B-9B0D73C303AC}"/>
                  </a:ext>
                </a:extLst>
              </p:cNvPr>
              <p:cNvSpPr txBox="1"/>
              <p:nvPr/>
            </p:nvSpPr>
            <p:spPr>
              <a:xfrm>
                <a:off x="4533351" y="2918922"/>
                <a:ext cx="330395" cy="2813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𝐼</m:t>
                          </m:r>
                        </m:e>
                        <m:sub>
                          <m:r>
                            <a:rPr lang="es-ES" sz="1400" b="0" i="1" dirty="0" smtClean="0">
                              <a:latin typeface="Cambria Math" panose="02040503050406030204" pitchFamily="18" charset="0"/>
                            </a:rPr>
                            <m:t>2</m:t>
                          </m:r>
                        </m:sub>
                      </m:sSub>
                    </m:oMath>
                  </m:oMathPara>
                </a14:m>
                <a:endParaRPr lang="es-ES" sz="1400" dirty="0"/>
              </a:p>
            </p:txBody>
          </p:sp>
        </mc:Choice>
        <mc:Fallback xmlns="">
          <p:sp>
            <p:nvSpPr>
              <p:cNvPr id="136" name="CuadroTexto 135">
                <a:extLst>
                  <a:ext uri="{FF2B5EF4-FFF2-40B4-BE49-F238E27FC236}">
                    <a16:creationId xmlns:a16="http://schemas.microsoft.com/office/drawing/2014/main" id="{132D33A6-DA51-4DA3-B21B-9B0D73C303AC}"/>
                  </a:ext>
                </a:extLst>
              </p:cNvPr>
              <p:cNvSpPr txBox="1">
                <a:spLocks noRot="1" noChangeAspect="1" noMove="1" noResize="1" noEditPoints="1" noAdjustHandles="1" noChangeArrowheads="1" noChangeShapeType="1" noTextEdit="1"/>
              </p:cNvSpPr>
              <p:nvPr/>
            </p:nvSpPr>
            <p:spPr>
              <a:xfrm>
                <a:off x="4533351" y="2918922"/>
                <a:ext cx="330395" cy="281323"/>
              </a:xfrm>
              <a:prstGeom prst="rect">
                <a:avLst/>
              </a:prstGeom>
              <a:blipFill>
                <a:blip r:embed="rId20"/>
                <a:stretch>
                  <a:fillRect b="-4348"/>
                </a:stretch>
              </a:blipFill>
            </p:spPr>
            <p:txBody>
              <a:bodyPr/>
              <a:lstStyle/>
              <a:p>
                <a:r>
                  <a:rPr lang="es-ES">
                    <a:noFill/>
                  </a:rPr>
                  <a:t> </a:t>
                </a:r>
              </a:p>
            </p:txBody>
          </p:sp>
        </mc:Fallback>
      </mc:AlternateContent>
      <p:cxnSp>
        <p:nvCxnSpPr>
          <p:cNvPr id="138" name="Conector recto de flecha 137">
            <a:extLst>
              <a:ext uri="{FF2B5EF4-FFF2-40B4-BE49-F238E27FC236}">
                <a16:creationId xmlns:a16="http://schemas.microsoft.com/office/drawing/2014/main" id="{F9ED456F-7EEF-4C88-ADF5-5794134CA324}"/>
              </a:ext>
            </a:extLst>
          </p:cNvPr>
          <p:cNvCxnSpPr>
            <a:cxnSpLocks/>
          </p:cNvCxnSpPr>
          <p:nvPr/>
        </p:nvCxnSpPr>
        <p:spPr bwMode="auto">
          <a:xfrm>
            <a:off x="4109812" y="2968752"/>
            <a:ext cx="305990" cy="330524"/>
          </a:xfrm>
          <a:prstGeom prst="straightConnector1">
            <a:avLst/>
          </a:prstGeom>
          <a:solidFill>
            <a:schemeClr val="accent1"/>
          </a:solidFill>
          <a:ln w="25400" cap="flat" cmpd="sng" algn="ctr">
            <a:solidFill>
              <a:srgbClr val="0096C8"/>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40" name="CuadroTexto 139">
                <a:extLst>
                  <a:ext uri="{FF2B5EF4-FFF2-40B4-BE49-F238E27FC236}">
                    <a16:creationId xmlns:a16="http://schemas.microsoft.com/office/drawing/2014/main" id="{ACBADF46-67C5-4F66-81ED-5FFB205441EC}"/>
                  </a:ext>
                </a:extLst>
              </p:cNvPr>
              <p:cNvSpPr txBox="1"/>
              <p:nvPr/>
            </p:nvSpPr>
            <p:spPr>
              <a:xfrm>
                <a:off x="4009912" y="3159202"/>
                <a:ext cx="366253" cy="2813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400" b="0" i="1" dirty="0" smtClean="0">
                              <a:latin typeface="Cambria Math" panose="02040503050406030204" pitchFamily="18" charset="0"/>
                            </a:rPr>
                          </m:ctrlPr>
                        </m:sSubPr>
                        <m:e>
                          <m:r>
                            <a:rPr lang="es-ES" sz="1400" b="0" i="1" dirty="0" smtClean="0">
                              <a:latin typeface="Cambria Math" panose="02040503050406030204" pitchFamily="18" charset="0"/>
                            </a:rPr>
                            <m:t>𝑍</m:t>
                          </m:r>
                        </m:e>
                        <m:sub>
                          <m:r>
                            <a:rPr lang="es-ES" sz="1400" b="0" i="1" dirty="0" smtClean="0">
                              <a:latin typeface="Cambria Math" panose="02040503050406030204" pitchFamily="18" charset="0"/>
                            </a:rPr>
                            <m:t>𝑆</m:t>
                          </m:r>
                        </m:sub>
                      </m:sSub>
                    </m:oMath>
                  </m:oMathPara>
                </a14:m>
                <a:endParaRPr lang="es-ES" sz="1400" dirty="0"/>
              </a:p>
            </p:txBody>
          </p:sp>
        </mc:Choice>
        <mc:Fallback xmlns="">
          <p:sp>
            <p:nvSpPr>
              <p:cNvPr id="140" name="CuadroTexto 139">
                <a:extLst>
                  <a:ext uri="{FF2B5EF4-FFF2-40B4-BE49-F238E27FC236}">
                    <a16:creationId xmlns:a16="http://schemas.microsoft.com/office/drawing/2014/main" id="{ACBADF46-67C5-4F66-81ED-5FFB205441EC}"/>
                  </a:ext>
                </a:extLst>
              </p:cNvPr>
              <p:cNvSpPr txBox="1">
                <a:spLocks noRot="1" noChangeAspect="1" noMove="1" noResize="1" noEditPoints="1" noAdjustHandles="1" noChangeArrowheads="1" noChangeShapeType="1" noTextEdit="1"/>
              </p:cNvSpPr>
              <p:nvPr/>
            </p:nvSpPr>
            <p:spPr>
              <a:xfrm>
                <a:off x="4009912" y="3159202"/>
                <a:ext cx="366253" cy="281323"/>
              </a:xfrm>
              <a:prstGeom prst="rect">
                <a:avLst/>
              </a:prstGeom>
              <a:blipFill>
                <a:blip r:embed="rId21"/>
                <a:stretch>
                  <a:fillRect b="-6522"/>
                </a:stretch>
              </a:blipFill>
            </p:spPr>
            <p:txBody>
              <a:bodyPr/>
              <a:lstStyle/>
              <a:p>
                <a:r>
                  <a:rPr lang="es-ES">
                    <a:noFill/>
                  </a:rPr>
                  <a:t> </a:t>
                </a:r>
              </a:p>
            </p:txBody>
          </p:sp>
        </mc:Fallback>
      </mc:AlternateContent>
      <p:cxnSp>
        <p:nvCxnSpPr>
          <p:cNvPr id="126" name="Conector recto 125">
            <a:extLst>
              <a:ext uri="{FF2B5EF4-FFF2-40B4-BE49-F238E27FC236}">
                <a16:creationId xmlns:a16="http://schemas.microsoft.com/office/drawing/2014/main" id="{1413F649-4889-429B-B7E5-E0E1FA178CA9}"/>
              </a:ext>
            </a:extLst>
          </p:cNvPr>
          <p:cNvCxnSpPr/>
          <p:nvPr/>
        </p:nvCxnSpPr>
        <p:spPr bwMode="auto">
          <a:xfrm flipH="1">
            <a:off x="3678856" y="3042437"/>
            <a:ext cx="215091" cy="196101"/>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27" name="Rectángulo 126">
            <a:extLst>
              <a:ext uri="{FF2B5EF4-FFF2-40B4-BE49-F238E27FC236}">
                <a16:creationId xmlns:a16="http://schemas.microsoft.com/office/drawing/2014/main" id="{5A8D378E-F6E4-4A38-AFC4-16A41D43302E}"/>
              </a:ext>
            </a:extLst>
          </p:cNvPr>
          <p:cNvSpPr/>
          <p:nvPr/>
        </p:nvSpPr>
        <p:spPr bwMode="auto">
          <a:xfrm rot="2512829">
            <a:off x="3482518" y="3124068"/>
            <a:ext cx="233224" cy="427289"/>
          </a:xfrm>
          <a:prstGeom prst="rect">
            <a:avLst/>
          </a:prstGeom>
          <a:solidFill>
            <a:srgbClr val="DBFA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a:ln>
                <a:noFill/>
              </a:ln>
              <a:solidFill>
                <a:schemeClr val="tx1"/>
              </a:solidFill>
              <a:effectLst/>
              <a:latin typeface="Times" charset="0"/>
            </a:endParaRPr>
          </a:p>
        </p:txBody>
      </p:sp>
      <p:cxnSp>
        <p:nvCxnSpPr>
          <p:cNvPr id="128" name="Conector recto 127">
            <a:extLst>
              <a:ext uri="{FF2B5EF4-FFF2-40B4-BE49-F238E27FC236}">
                <a16:creationId xmlns:a16="http://schemas.microsoft.com/office/drawing/2014/main" id="{63DC1C03-0209-4CBF-923F-D8BA9622A0EC}"/>
              </a:ext>
            </a:extLst>
          </p:cNvPr>
          <p:cNvCxnSpPr>
            <a:cxnSpLocks/>
          </p:cNvCxnSpPr>
          <p:nvPr/>
        </p:nvCxnSpPr>
        <p:spPr bwMode="auto">
          <a:xfrm flipH="1">
            <a:off x="3289246" y="3485078"/>
            <a:ext cx="158291" cy="14791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9" name="Conector recto 158">
            <a:extLst>
              <a:ext uri="{FF2B5EF4-FFF2-40B4-BE49-F238E27FC236}">
                <a16:creationId xmlns:a16="http://schemas.microsoft.com/office/drawing/2014/main" id="{D175D491-EBCE-422D-8791-287923315877}"/>
              </a:ext>
            </a:extLst>
          </p:cNvPr>
          <p:cNvCxnSpPr>
            <a:cxnSpLocks/>
          </p:cNvCxnSpPr>
          <p:nvPr/>
        </p:nvCxnSpPr>
        <p:spPr bwMode="auto">
          <a:xfrm>
            <a:off x="3923928" y="1188214"/>
            <a:ext cx="0" cy="1069395"/>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60" name="Conector recto 159">
            <a:extLst>
              <a:ext uri="{FF2B5EF4-FFF2-40B4-BE49-F238E27FC236}">
                <a16:creationId xmlns:a16="http://schemas.microsoft.com/office/drawing/2014/main" id="{1AE2C68A-23CD-44D7-97B5-DC6A39D39935}"/>
              </a:ext>
            </a:extLst>
          </p:cNvPr>
          <p:cNvCxnSpPr>
            <a:cxnSpLocks/>
          </p:cNvCxnSpPr>
          <p:nvPr/>
        </p:nvCxnSpPr>
        <p:spPr bwMode="auto">
          <a:xfrm>
            <a:off x="4484737" y="1497272"/>
            <a:ext cx="12864" cy="2137176"/>
          </a:xfrm>
          <a:prstGeom prst="line">
            <a:avLst/>
          </a:prstGeom>
          <a:solidFill>
            <a:schemeClr val="accent1"/>
          </a:solidFill>
          <a:ln w="25400" cap="flat" cmpd="sng" algn="ctr">
            <a:solidFill>
              <a:schemeClr val="accent2"/>
            </a:solidFill>
            <a:prstDash val="solid"/>
            <a:round/>
            <a:headEnd type="none" w="med" len="med"/>
            <a:tailEnd type="none" w="med" len="med"/>
          </a:ln>
          <a:effectLst/>
        </p:spPr>
      </p:cxnSp>
      <p:cxnSp>
        <p:nvCxnSpPr>
          <p:cNvPr id="163" name="Conector recto 162">
            <a:extLst>
              <a:ext uri="{FF2B5EF4-FFF2-40B4-BE49-F238E27FC236}">
                <a16:creationId xmlns:a16="http://schemas.microsoft.com/office/drawing/2014/main" id="{7D06418E-9270-456C-BEE2-09F6B626A5A1}"/>
              </a:ext>
            </a:extLst>
          </p:cNvPr>
          <p:cNvCxnSpPr>
            <a:cxnSpLocks/>
          </p:cNvCxnSpPr>
          <p:nvPr/>
        </p:nvCxnSpPr>
        <p:spPr bwMode="auto">
          <a:xfrm>
            <a:off x="3289246" y="1786042"/>
            <a:ext cx="0" cy="1846946"/>
          </a:xfrm>
          <a:prstGeom prst="line">
            <a:avLst/>
          </a:prstGeom>
          <a:solidFill>
            <a:schemeClr val="accent1"/>
          </a:solidFill>
          <a:ln w="25400" cap="flat" cmpd="sng" algn="ctr">
            <a:solidFill>
              <a:srgbClr val="C00000"/>
            </a:solidFill>
            <a:prstDash val="solid"/>
            <a:round/>
            <a:headEnd type="none" w="med" len="med"/>
            <a:tailEnd type="none" w="med" len="med"/>
          </a:ln>
          <a:effectLst/>
        </p:spPr>
      </p:cxnSp>
      <p:sp>
        <p:nvSpPr>
          <p:cNvPr id="166" name="CuadroTexto 165">
            <a:extLst>
              <a:ext uri="{FF2B5EF4-FFF2-40B4-BE49-F238E27FC236}">
                <a16:creationId xmlns:a16="http://schemas.microsoft.com/office/drawing/2014/main" id="{953ED596-BC61-4390-910D-687D3CB3FB25}"/>
              </a:ext>
            </a:extLst>
          </p:cNvPr>
          <p:cNvSpPr txBox="1"/>
          <p:nvPr/>
        </p:nvSpPr>
        <p:spPr>
          <a:xfrm>
            <a:off x="3034429" y="3568548"/>
            <a:ext cx="293670" cy="307777"/>
          </a:xfrm>
          <a:prstGeom prst="rect">
            <a:avLst/>
          </a:prstGeom>
          <a:noFill/>
        </p:spPr>
        <p:txBody>
          <a:bodyPr wrap="none" rtlCol="0">
            <a:spAutoFit/>
          </a:bodyPr>
          <a:lstStyle/>
          <a:p>
            <a:r>
              <a:rPr lang="es-ES" sz="1400" dirty="0"/>
              <a:t>T</a:t>
            </a:r>
          </a:p>
        </p:txBody>
      </p:sp>
      <mc:AlternateContent xmlns:mc="http://schemas.openxmlformats.org/markup-compatibility/2006" xmlns:a14="http://schemas.microsoft.com/office/drawing/2010/main">
        <mc:Choice Requires="a14">
          <p:sp>
            <p:nvSpPr>
              <p:cNvPr id="172" name="CuadroTexto 171">
                <a:extLst>
                  <a:ext uri="{FF2B5EF4-FFF2-40B4-BE49-F238E27FC236}">
                    <a16:creationId xmlns:a16="http://schemas.microsoft.com/office/drawing/2014/main" id="{1A3FCC62-DD35-47D0-997B-BCD1AA4F3553}"/>
                  </a:ext>
                </a:extLst>
              </p:cNvPr>
              <p:cNvSpPr txBox="1"/>
              <p:nvPr/>
            </p:nvSpPr>
            <p:spPr>
              <a:xfrm>
                <a:off x="458677" y="3946071"/>
                <a:ext cx="5926238" cy="6787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𝑍</m:t>
                          </m:r>
                        </m:e>
                        <m:sub>
                          <m:r>
                            <a:rPr lang="es-ES" sz="2000" b="0" i="1" smtClean="0">
                              <a:latin typeface="Cambria Math" panose="02040503050406030204" pitchFamily="18" charset="0"/>
                            </a:rPr>
                            <m:t>𝑅𝑆</m:t>
                          </m:r>
                          <m:r>
                            <a:rPr lang="es-ES" sz="2000" b="0" i="1" smtClean="0">
                              <a:latin typeface="Cambria Math" panose="02040503050406030204" pitchFamily="18" charset="0"/>
                            </a:rPr>
                            <m:t>_∆</m:t>
                          </m:r>
                        </m:sub>
                      </m:sSub>
                      <m:r>
                        <a:rPr lang="es-ES" sz="2000" b="0" i="1" smtClean="0">
                          <a:latin typeface="Cambria Math" panose="02040503050406030204" pitchFamily="18" charset="0"/>
                        </a:rPr>
                        <m:t>=</m:t>
                      </m:r>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𝑍</m:t>
                          </m:r>
                        </m:e>
                        <m:sub>
                          <m:r>
                            <a:rPr lang="es-ES" sz="2000" b="0" i="1" smtClean="0">
                              <a:latin typeface="Cambria Math" panose="02040503050406030204" pitchFamily="18" charset="0"/>
                            </a:rPr>
                            <m:t>𝑅</m:t>
                          </m:r>
                        </m:sub>
                      </m:sSub>
                      <m:r>
                        <a:rPr lang="es-ES" sz="2000" b="0" i="1" smtClean="0">
                          <a:latin typeface="Cambria Math" panose="02040503050406030204" pitchFamily="18" charset="0"/>
                        </a:rPr>
                        <m:t>\\</m:t>
                      </m:r>
                      <m:d>
                        <m:dPr>
                          <m:ctrlPr>
                            <a:rPr lang="es-ES" sz="2000" b="0" i="1" smtClean="0">
                              <a:latin typeface="Cambria Math" panose="02040503050406030204" pitchFamily="18" charset="0"/>
                            </a:rPr>
                          </m:ctrlPr>
                        </m:dPr>
                        <m:e>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𝑍</m:t>
                              </m:r>
                            </m:e>
                            <m:sub>
                              <m:r>
                                <a:rPr lang="es-ES" sz="2000" b="0" i="1" smtClean="0">
                                  <a:latin typeface="Cambria Math" panose="02040503050406030204" pitchFamily="18" charset="0"/>
                                </a:rPr>
                                <m:t>𝑇</m:t>
                              </m:r>
                            </m:sub>
                          </m:sSub>
                          <m:r>
                            <a:rPr lang="es-ES" sz="2000" b="0" i="1" smtClean="0">
                              <a:latin typeface="Cambria Math" panose="02040503050406030204" pitchFamily="18" charset="0"/>
                            </a:rPr>
                            <m:t>+</m:t>
                          </m:r>
                          <m:sSub>
                            <m:sSubPr>
                              <m:ctrlPr>
                                <a:rPr lang="es-ES" sz="2000" b="0" i="1" smtClean="0">
                                  <a:latin typeface="Cambria Math" panose="02040503050406030204" pitchFamily="18" charset="0"/>
                                </a:rPr>
                              </m:ctrlPr>
                            </m:sSubPr>
                            <m:e>
                              <m:r>
                                <m:rPr>
                                  <m:sty m:val="p"/>
                                </m:rPr>
                                <a:rPr lang="es-ES" sz="2000" b="0" i="1" smtClean="0">
                                  <a:latin typeface="Cambria Math" panose="02040503050406030204" pitchFamily="18" charset="0"/>
                                </a:rPr>
                                <m:t>Z</m:t>
                              </m:r>
                            </m:e>
                            <m:sub>
                              <m:r>
                                <a:rPr lang="es-ES" sz="2000" b="0" i="1" smtClean="0">
                                  <a:latin typeface="Cambria Math" panose="02040503050406030204" pitchFamily="18" charset="0"/>
                                </a:rPr>
                                <m:t>𝑆</m:t>
                              </m:r>
                            </m:sub>
                          </m:sSub>
                        </m:e>
                      </m:d>
                      <m:r>
                        <a:rPr lang="es-ES" sz="2000" b="0" i="1" smtClean="0">
                          <a:latin typeface="Cambria Math" panose="02040503050406030204" pitchFamily="18" charset="0"/>
                        </a:rPr>
                        <m:t>=</m:t>
                      </m:r>
                      <m:f>
                        <m:fPr>
                          <m:ctrlPr>
                            <a:rPr lang="es-ES" sz="2000" b="0" i="1" smtClean="0">
                              <a:latin typeface="Cambria Math" panose="02040503050406030204" pitchFamily="18" charset="0"/>
                            </a:rPr>
                          </m:ctrlPr>
                        </m:fPr>
                        <m:num>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𝑍</m:t>
                              </m:r>
                            </m:e>
                            <m:sub>
                              <m:r>
                                <a:rPr lang="es-ES" sz="2000" b="0" i="1" smtClean="0">
                                  <a:latin typeface="Cambria Math" panose="02040503050406030204" pitchFamily="18" charset="0"/>
                                </a:rPr>
                                <m:t>𝑅</m:t>
                              </m:r>
                            </m:sub>
                          </m:sSub>
                          <m:r>
                            <a:rPr lang="es-ES" sz="2000" b="0" i="1" smtClean="0">
                              <a:latin typeface="Cambria Math" panose="02040503050406030204" pitchFamily="18" charset="0"/>
                            </a:rPr>
                            <m:t>𝑥</m:t>
                          </m:r>
                          <m:r>
                            <a:rPr lang="es-ES" sz="2000" b="0" i="1" smtClean="0">
                              <a:latin typeface="Cambria Math" panose="02040503050406030204" pitchFamily="18" charset="0"/>
                            </a:rPr>
                            <m:t>(</m:t>
                          </m:r>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𝑍</m:t>
                              </m:r>
                            </m:e>
                            <m:sub>
                              <m:r>
                                <a:rPr lang="es-ES" sz="2000" b="0" i="1" smtClean="0">
                                  <a:latin typeface="Cambria Math" panose="02040503050406030204" pitchFamily="18" charset="0"/>
                                </a:rPr>
                                <m:t>𝑇</m:t>
                              </m:r>
                            </m:sub>
                          </m:sSub>
                          <m:r>
                            <a:rPr lang="es-ES" sz="2000" b="0" i="1" smtClean="0">
                              <a:latin typeface="Cambria Math" panose="02040503050406030204" pitchFamily="18" charset="0"/>
                            </a:rPr>
                            <m:t>+</m:t>
                          </m:r>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𝑍</m:t>
                              </m:r>
                            </m:e>
                            <m:sub>
                              <m:r>
                                <a:rPr lang="es-ES" sz="2000" b="0" i="1" smtClean="0">
                                  <a:latin typeface="Cambria Math" panose="02040503050406030204" pitchFamily="18" charset="0"/>
                                </a:rPr>
                                <m:t>𝑆</m:t>
                              </m:r>
                            </m:sub>
                          </m:sSub>
                          <m:r>
                            <a:rPr lang="es-ES" sz="2000" b="0" i="1" smtClean="0">
                              <a:latin typeface="Cambria Math" panose="02040503050406030204" pitchFamily="18" charset="0"/>
                            </a:rPr>
                            <m:t>)</m:t>
                          </m:r>
                        </m:num>
                        <m:den>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𝑍</m:t>
                              </m:r>
                            </m:e>
                            <m:sub>
                              <m:r>
                                <a:rPr lang="es-ES" sz="2000" b="0" i="1" smtClean="0">
                                  <a:latin typeface="Cambria Math" panose="02040503050406030204" pitchFamily="18" charset="0"/>
                                </a:rPr>
                                <m:t>𝑅</m:t>
                              </m:r>
                            </m:sub>
                          </m:sSub>
                          <m:r>
                            <a:rPr lang="es-ES" sz="2000" b="0" i="1" smtClean="0">
                              <a:latin typeface="Cambria Math" panose="02040503050406030204" pitchFamily="18" charset="0"/>
                            </a:rPr>
                            <m:t>+</m:t>
                          </m:r>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𝑍</m:t>
                              </m:r>
                            </m:e>
                            <m:sub>
                              <m:r>
                                <a:rPr lang="es-ES" sz="2000" b="0" i="1" smtClean="0">
                                  <a:latin typeface="Cambria Math" panose="02040503050406030204" pitchFamily="18" charset="0"/>
                                </a:rPr>
                                <m:t>𝑇</m:t>
                              </m:r>
                            </m:sub>
                          </m:sSub>
                          <m:r>
                            <a:rPr lang="es-ES" sz="2000" b="0" i="1" smtClean="0">
                              <a:latin typeface="Cambria Math" panose="02040503050406030204" pitchFamily="18" charset="0"/>
                            </a:rPr>
                            <m:t>+</m:t>
                          </m:r>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𝑍</m:t>
                              </m:r>
                            </m:e>
                            <m:sub>
                              <m:r>
                                <a:rPr lang="es-ES" sz="2000" b="0" i="1" smtClean="0">
                                  <a:latin typeface="Cambria Math" panose="02040503050406030204" pitchFamily="18" charset="0"/>
                                </a:rPr>
                                <m:t>𝑆</m:t>
                              </m:r>
                            </m:sub>
                          </m:sSub>
                        </m:den>
                      </m:f>
                      <m:r>
                        <a:rPr lang="es-ES" sz="2000" b="0" i="1" smtClean="0">
                          <a:latin typeface="Cambria Math" panose="02040503050406030204" pitchFamily="18" charset="0"/>
                        </a:rPr>
                        <m:t>=</m:t>
                      </m:r>
                      <m:f>
                        <m:fPr>
                          <m:ctrlPr>
                            <a:rPr lang="es-ES" sz="2000" b="0" i="1" smtClean="0">
                              <a:latin typeface="Cambria Math" panose="02040503050406030204" pitchFamily="18" charset="0"/>
                            </a:rPr>
                          </m:ctrlPr>
                        </m:fPr>
                        <m:num>
                          <m:r>
                            <a:rPr lang="es-ES" sz="2000" b="0" i="1" smtClean="0">
                              <a:latin typeface="Cambria Math" panose="02040503050406030204" pitchFamily="18" charset="0"/>
                            </a:rPr>
                            <m:t>2</m:t>
                          </m:r>
                          <m:sSubSup>
                            <m:sSubSupPr>
                              <m:ctrlPr>
                                <a:rPr lang="es-ES" sz="2000" b="0" i="1" smtClean="0">
                                  <a:latin typeface="Cambria Math" panose="02040503050406030204" pitchFamily="18" charset="0"/>
                                </a:rPr>
                              </m:ctrlPr>
                            </m:sSubSupPr>
                            <m:e>
                              <m:r>
                                <a:rPr lang="es-ES" sz="2000" b="0" i="1" smtClean="0">
                                  <a:latin typeface="Cambria Math" panose="02040503050406030204" pitchFamily="18" charset="0"/>
                                </a:rPr>
                                <m:t>𝑍</m:t>
                              </m:r>
                            </m:e>
                            <m:sub>
                              <m:r>
                                <a:rPr lang="es-ES" sz="2000" b="0" i="1" smtClean="0">
                                  <a:latin typeface="Cambria Math" panose="02040503050406030204" pitchFamily="18" charset="0"/>
                                  <a:ea typeface="Cambria Math" panose="02040503050406030204" pitchFamily="18" charset="0"/>
                                </a:rPr>
                                <m:t>∆</m:t>
                              </m:r>
                            </m:sub>
                            <m:sup>
                              <m:r>
                                <a:rPr lang="es-ES" sz="2000" b="0" i="1" smtClean="0">
                                  <a:latin typeface="Cambria Math" panose="02040503050406030204" pitchFamily="18" charset="0"/>
                                </a:rPr>
                                <m:t>2</m:t>
                              </m:r>
                            </m:sup>
                          </m:sSubSup>
                        </m:num>
                        <m:den>
                          <m:r>
                            <a:rPr lang="es-ES" sz="2000" b="0" i="1" smtClean="0">
                              <a:latin typeface="Cambria Math" panose="02040503050406030204" pitchFamily="18" charset="0"/>
                            </a:rPr>
                            <m:t>3</m:t>
                          </m:r>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𝑍</m:t>
                              </m:r>
                            </m:e>
                            <m:sub>
                              <m:r>
                                <a:rPr lang="es-ES" sz="2000" b="0" i="1" smtClean="0">
                                  <a:latin typeface="Cambria Math" panose="02040503050406030204" pitchFamily="18" charset="0"/>
                                  <a:ea typeface="Cambria Math" panose="02040503050406030204" pitchFamily="18" charset="0"/>
                                </a:rPr>
                                <m:t>∆</m:t>
                              </m:r>
                            </m:sub>
                          </m:sSub>
                        </m:den>
                      </m:f>
                      <m:r>
                        <a:rPr lang="es-ES" sz="2000" b="0" i="1" smtClean="0">
                          <a:latin typeface="Cambria Math" panose="02040503050406030204" pitchFamily="18" charset="0"/>
                        </a:rPr>
                        <m:t>=</m:t>
                      </m:r>
                      <m:f>
                        <m:fPr>
                          <m:ctrlPr>
                            <a:rPr lang="es-ES" sz="2000" b="0" i="1" smtClean="0">
                              <a:latin typeface="Cambria Math" panose="02040503050406030204" pitchFamily="18" charset="0"/>
                            </a:rPr>
                          </m:ctrlPr>
                        </m:fPr>
                        <m:num>
                          <m:r>
                            <a:rPr lang="es-ES" sz="2000" b="0" i="1" smtClean="0">
                              <a:latin typeface="Cambria Math" panose="02040503050406030204" pitchFamily="18" charset="0"/>
                            </a:rPr>
                            <m:t>2</m:t>
                          </m:r>
                        </m:num>
                        <m:den>
                          <m:r>
                            <a:rPr lang="es-ES" sz="2000" b="0" i="1" smtClean="0">
                              <a:latin typeface="Cambria Math" panose="02040503050406030204" pitchFamily="18" charset="0"/>
                            </a:rPr>
                            <m:t>3</m:t>
                          </m:r>
                        </m:den>
                      </m:f>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𝑍</m:t>
                          </m:r>
                        </m:e>
                        <m:sub>
                          <m:r>
                            <a:rPr lang="es-ES" sz="2000" b="0" i="1" smtClean="0">
                              <a:latin typeface="Cambria Math" panose="02040503050406030204" pitchFamily="18" charset="0"/>
                              <a:ea typeface="Cambria Math" panose="02040503050406030204" pitchFamily="18" charset="0"/>
                            </a:rPr>
                            <m:t>∆</m:t>
                          </m:r>
                        </m:sub>
                      </m:sSub>
                    </m:oMath>
                  </m:oMathPara>
                </a14:m>
                <a:endParaRPr lang="es-ES" sz="2000" dirty="0"/>
              </a:p>
            </p:txBody>
          </p:sp>
        </mc:Choice>
        <mc:Fallback xmlns="">
          <p:sp>
            <p:nvSpPr>
              <p:cNvPr id="172" name="CuadroTexto 171">
                <a:extLst>
                  <a:ext uri="{FF2B5EF4-FFF2-40B4-BE49-F238E27FC236}">
                    <a16:creationId xmlns:a16="http://schemas.microsoft.com/office/drawing/2014/main" id="{1A3FCC62-DD35-47D0-997B-BCD1AA4F3553}"/>
                  </a:ext>
                </a:extLst>
              </p:cNvPr>
              <p:cNvSpPr txBox="1">
                <a:spLocks noRot="1" noChangeAspect="1" noMove="1" noResize="1" noEditPoints="1" noAdjustHandles="1" noChangeArrowheads="1" noChangeShapeType="1" noTextEdit="1"/>
              </p:cNvSpPr>
              <p:nvPr/>
            </p:nvSpPr>
            <p:spPr>
              <a:xfrm>
                <a:off x="458677" y="3946071"/>
                <a:ext cx="5926238" cy="678712"/>
              </a:xfrm>
              <a:prstGeom prst="rect">
                <a:avLst/>
              </a:prstGeom>
              <a:blipFill>
                <a:blip r:embed="rId2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73" name="CuadroTexto 172">
                <a:extLst>
                  <a:ext uri="{FF2B5EF4-FFF2-40B4-BE49-F238E27FC236}">
                    <a16:creationId xmlns:a16="http://schemas.microsoft.com/office/drawing/2014/main" id="{062B031E-B649-4719-A986-71B7955EFD20}"/>
                  </a:ext>
                </a:extLst>
              </p:cNvPr>
              <p:cNvSpPr txBox="1"/>
              <p:nvPr/>
            </p:nvSpPr>
            <p:spPr>
              <a:xfrm>
                <a:off x="432708" y="4815704"/>
                <a:ext cx="2576603" cy="317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𝑍</m:t>
                          </m:r>
                        </m:e>
                        <m:sub>
                          <m:r>
                            <a:rPr lang="es-ES" sz="2000" b="0" i="1" smtClean="0">
                              <a:latin typeface="Cambria Math" panose="02040503050406030204" pitchFamily="18" charset="0"/>
                            </a:rPr>
                            <m:t>𝑅𝑆</m:t>
                          </m:r>
                          <m:r>
                            <a:rPr lang="es-ES" sz="2000" b="0" i="1" smtClean="0">
                              <a:latin typeface="Cambria Math" panose="02040503050406030204" pitchFamily="18" charset="0"/>
                            </a:rPr>
                            <m:t>_</m:t>
                          </m:r>
                          <m:r>
                            <a:rPr lang="es-ES" sz="2000" b="0" i="1" smtClean="0">
                              <a:latin typeface="Cambria Math" panose="02040503050406030204" pitchFamily="18" charset="0"/>
                            </a:rPr>
                            <m:t>𝑌</m:t>
                          </m:r>
                        </m:sub>
                      </m:sSub>
                      <m:r>
                        <a:rPr lang="es-ES" sz="2000" b="0" i="1" smtClean="0">
                          <a:latin typeface="Cambria Math" panose="02040503050406030204" pitchFamily="18" charset="0"/>
                        </a:rPr>
                        <m:t>=</m:t>
                      </m:r>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𝑍</m:t>
                          </m:r>
                        </m:e>
                        <m:sub>
                          <m:r>
                            <a:rPr lang="es-ES" sz="2000" b="0" i="1" smtClean="0">
                              <a:latin typeface="Cambria Math" panose="02040503050406030204" pitchFamily="18" charset="0"/>
                            </a:rPr>
                            <m:t>𝑅</m:t>
                          </m:r>
                        </m:sub>
                      </m:sSub>
                      <m:r>
                        <a:rPr lang="es-ES" sz="2000" b="0" i="1" smtClean="0">
                          <a:latin typeface="Cambria Math" panose="02040503050406030204" pitchFamily="18" charset="0"/>
                        </a:rPr>
                        <m:t>+</m:t>
                      </m:r>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𝑍</m:t>
                          </m:r>
                        </m:e>
                        <m:sub>
                          <m:r>
                            <a:rPr lang="es-ES" sz="2000" b="0" i="1" smtClean="0">
                              <a:latin typeface="Cambria Math" panose="02040503050406030204" pitchFamily="18" charset="0"/>
                            </a:rPr>
                            <m:t>𝑆</m:t>
                          </m:r>
                        </m:sub>
                      </m:sSub>
                      <m:r>
                        <a:rPr lang="es-ES" sz="2000" b="0" i="1" smtClean="0">
                          <a:latin typeface="Cambria Math" panose="02040503050406030204" pitchFamily="18" charset="0"/>
                        </a:rPr>
                        <m:t>=</m:t>
                      </m:r>
                      <m:r>
                        <a:rPr lang="es-ES" sz="2000" b="0" i="1" smtClean="0">
                          <a:latin typeface="Cambria Math" panose="02040503050406030204" pitchFamily="18" charset="0"/>
                        </a:rPr>
                        <m:t>2</m:t>
                      </m:r>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𝑍</m:t>
                          </m:r>
                        </m:e>
                        <m:sub>
                          <m:r>
                            <a:rPr lang="es-ES" sz="2000" b="0" i="1" smtClean="0">
                              <a:latin typeface="Cambria Math" panose="02040503050406030204" pitchFamily="18" charset="0"/>
                            </a:rPr>
                            <m:t>𝑌</m:t>
                          </m:r>
                        </m:sub>
                      </m:sSub>
                    </m:oMath>
                  </m:oMathPara>
                </a14:m>
                <a:endParaRPr lang="es-ES" sz="2000" dirty="0"/>
              </a:p>
            </p:txBody>
          </p:sp>
        </mc:Choice>
        <mc:Fallback xmlns="">
          <p:sp>
            <p:nvSpPr>
              <p:cNvPr id="173" name="CuadroTexto 172">
                <a:extLst>
                  <a:ext uri="{FF2B5EF4-FFF2-40B4-BE49-F238E27FC236}">
                    <a16:creationId xmlns:a16="http://schemas.microsoft.com/office/drawing/2014/main" id="{062B031E-B649-4719-A986-71B7955EFD20}"/>
                  </a:ext>
                </a:extLst>
              </p:cNvPr>
              <p:cNvSpPr txBox="1">
                <a:spLocks noRot="1" noChangeAspect="1" noMove="1" noResize="1" noEditPoints="1" noAdjustHandles="1" noChangeArrowheads="1" noChangeShapeType="1" noTextEdit="1"/>
              </p:cNvSpPr>
              <p:nvPr/>
            </p:nvSpPr>
            <p:spPr>
              <a:xfrm>
                <a:off x="432708" y="4815704"/>
                <a:ext cx="2576603" cy="317972"/>
              </a:xfrm>
              <a:prstGeom prst="rect">
                <a:avLst/>
              </a:prstGeom>
              <a:blipFill>
                <a:blip r:embed="rId23"/>
                <a:stretch>
                  <a:fillRect l="-1891" b="-1346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74" name="CuadroTexto 173">
                <a:extLst>
                  <a:ext uri="{FF2B5EF4-FFF2-40B4-BE49-F238E27FC236}">
                    <a16:creationId xmlns:a16="http://schemas.microsoft.com/office/drawing/2014/main" id="{659E4EB4-EC96-4A5F-BDC9-26B34459E59D}"/>
                  </a:ext>
                </a:extLst>
              </p:cNvPr>
              <p:cNvSpPr txBox="1"/>
              <p:nvPr/>
            </p:nvSpPr>
            <p:spPr>
              <a:xfrm>
                <a:off x="2574804" y="5498280"/>
                <a:ext cx="3001399" cy="6938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ES" b="0" i="1" smtClean="0">
                              <a:latin typeface="Cambria Math" panose="02040503050406030204" pitchFamily="18" charset="0"/>
                            </a:rPr>
                          </m:ctrlPr>
                        </m:fPr>
                        <m:num>
                          <m:r>
                            <a:rPr lang="es-ES" b="0" i="1" smtClean="0">
                              <a:latin typeface="Cambria Math" panose="02040503050406030204" pitchFamily="18" charset="0"/>
                            </a:rPr>
                            <m:t>2</m:t>
                          </m:r>
                        </m:num>
                        <m:den>
                          <m:r>
                            <a:rPr lang="es-ES" b="0" i="1" smtClean="0">
                              <a:latin typeface="Cambria Math" panose="02040503050406030204" pitchFamily="18" charset="0"/>
                            </a:rPr>
                            <m:t>3</m:t>
                          </m:r>
                        </m:den>
                      </m:f>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ea typeface="Cambria Math" panose="02040503050406030204" pitchFamily="18" charset="0"/>
                            </a:rPr>
                            <m:t>∆</m:t>
                          </m:r>
                        </m:sub>
                      </m:sSub>
                      <m:r>
                        <a:rPr lang="es-ES" b="0" i="1" smtClean="0">
                          <a:latin typeface="Cambria Math" panose="02040503050406030204" pitchFamily="18" charset="0"/>
                        </a:rPr>
                        <m:t>=</m:t>
                      </m:r>
                      <m:r>
                        <a:rPr lang="es-ES" b="0" i="1" smtClean="0">
                          <a:latin typeface="Cambria Math" panose="02040503050406030204" pitchFamily="18" charset="0"/>
                        </a:rPr>
                        <m:t>2</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𝑌</m:t>
                          </m:r>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rPr>
                            <m:t>𝑌</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𝑍</m:t>
                              </m:r>
                            </m:e>
                            <m:sub>
                              <m:r>
                                <a:rPr lang="es-ES" b="0" i="1" smtClean="0">
                                  <a:latin typeface="Cambria Math" panose="02040503050406030204" pitchFamily="18" charset="0"/>
                                  <a:ea typeface="Cambria Math" panose="02040503050406030204" pitchFamily="18" charset="0"/>
                                </a:rPr>
                                <m:t>∆</m:t>
                              </m:r>
                            </m:sub>
                          </m:sSub>
                        </m:num>
                        <m:den>
                          <m:r>
                            <a:rPr lang="es-ES" b="0" i="1" smtClean="0">
                              <a:latin typeface="Cambria Math" panose="02040503050406030204" pitchFamily="18" charset="0"/>
                            </a:rPr>
                            <m:t>3</m:t>
                          </m:r>
                        </m:den>
                      </m:f>
                    </m:oMath>
                  </m:oMathPara>
                </a14:m>
                <a:endParaRPr lang="es-ES" dirty="0"/>
              </a:p>
            </p:txBody>
          </p:sp>
        </mc:Choice>
        <mc:Fallback xmlns="">
          <p:sp>
            <p:nvSpPr>
              <p:cNvPr id="174" name="CuadroTexto 173">
                <a:extLst>
                  <a:ext uri="{FF2B5EF4-FFF2-40B4-BE49-F238E27FC236}">
                    <a16:creationId xmlns:a16="http://schemas.microsoft.com/office/drawing/2014/main" id="{659E4EB4-EC96-4A5F-BDC9-26B34459E59D}"/>
                  </a:ext>
                </a:extLst>
              </p:cNvPr>
              <p:cNvSpPr txBox="1">
                <a:spLocks noRot="1" noChangeAspect="1" noMove="1" noResize="1" noEditPoints="1" noAdjustHandles="1" noChangeArrowheads="1" noChangeShapeType="1" noTextEdit="1"/>
              </p:cNvSpPr>
              <p:nvPr/>
            </p:nvSpPr>
            <p:spPr>
              <a:xfrm>
                <a:off x="2574804" y="5498280"/>
                <a:ext cx="3001399" cy="693844"/>
              </a:xfrm>
              <a:prstGeom prst="rect">
                <a:avLst/>
              </a:prstGeom>
              <a:blipFill>
                <a:blip r:embed="rId24"/>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413492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0"/>
      <p:bldP spid="173" grpId="0"/>
      <p:bldP spid="17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1"/>
          </p:nvPr>
        </p:nvSpPr>
        <p:spPr bwMode="auto">
          <a:xfrm>
            <a:off x="8675688" y="0"/>
            <a:ext cx="5715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0"/>
              </a:spcBef>
              <a:spcAft>
                <a:spcPct val="0"/>
              </a:spcAft>
              <a:defRPr sz="1400" kern="1200">
                <a:solidFill>
                  <a:schemeClr val="bg1"/>
                </a:solidFill>
                <a:latin typeface="Helvetica" panose="020B0604020202020204" pitchFamily="34" charset="0"/>
                <a:ea typeface="ＭＳ Ｐゴシック" charset="-128"/>
                <a:cs typeface="Helvetica" panose="020B0604020202020204" pitchFamily="34" charset="0"/>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9pPr>
          </a:lstStyle>
          <a:p>
            <a:pPr>
              <a:defRPr/>
            </a:pPr>
            <a:fld id="{4D1DF14E-AE4B-4A5C-ABEF-54EE4CB1D499}" type="slidenum">
              <a:rPr lang="es-ES_tradnl" altLang="es-ES" smtClean="0"/>
              <a:pPr>
                <a:defRPr/>
              </a:pPr>
              <a:t>73</a:t>
            </a:fld>
            <a:endParaRPr lang="es-ES_tradnl" altLang="es-ES"/>
          </a:p>
        </p:txBody>
      </p:sp>
      <p:sp>
        <p:nvSpPr>
          <p:cNvPr id="3" name="Rectángulo 2"/>
          <p:cNvSpPr/>
          <p:nvPr/>
        </p:nvSpPr>
        <p:spPr>
          <a:xfrm>
            <a:off x="0" y="764704"/>
            <a:ext cx="9036496" cy="338554"/>
          </a:xfrm>
          <a:prstGeom prst="rect">
            <a:avLst/>
          </a:prstGeom>
        </p:spPr>
        <p:txBody>
          <a:bodyPr wrap="square">
            <a:spAutoFit/>
          </a:bodyPr>
          <a:lstStyle/>
          <a:p>
            <a:pPr algn="just"/>
            <a:r>
              <a:rPr lang="es-ES" sz="1600" b="1" dirty="0">
                <a:latin typeface="Arial" panose="020B0604020202020204" pitchFamily="34" charset="0"/>
              </a:rPr>
              <a:t>Problema 7</a:t>
            </a:r>
            <a:r>
              <a:rPr lang="es-ES" sz="1600" dirty="0">
                <a:latin typeface="Arial" panose="020B0604020202020204" pitchFamily="34" charset="0"/>
              </a:rPr>
              <a:t>.</a:t>
            </a:r>
            <a:endParaRPr lang="es-ES" sz="1600" dirty="0"/>
          </a:p>
        </p:txBody>
      </p:sp>
      <p:grpSp>
        <p:nvGrpSpPr>
          <p:cNvPr id="83" name="Grupo 82">
            <a:extLst>
              <a:ext uri="{FF2B5EF4-FFF2-40B4-BE49-F238E27FC236}">
                <a16:creationId xmlns:a16="http://schemas.microsoft.com/office/drawing/2014/main" id="{5A32AAA8-1A68-4BB4-B97A-1CA8E74328B3}"/>
              </a:ext>
            </a:extLst>
          </p:cNvPr>
          <p:cNvGrpSpPr/>
          <p:nvPr/>
        </p:nvGrpSpPr>
        <p:grpSpPr>
          <a:xfrm>
            <a:off x="5165175" y="1111022"/>
            <a:ext cx="3861195" cy="1953449"/>
            <a:chOff x="1653306" y="948716"/>
            <a:chExt cx="5336135" cy="2699648"/>
          </a:xfrm>
        </p:grpSpPr>
        <p:grpSp>
          <p:nvGrpSpPr>
            <p:cNvPr id="84" name="Grupo 83">
              <a:extLst>
                <a:ext uri="{FF2B5EF4-FFF2-40B4-BE49-F238E27FC236}">
                  <a16:creationId xmlns:a16="http://schemas.microsoft.com/office/drawing/2014/main" id="{B51A19FF-67F5-4223-B3C3-09EF233041AC}"/>
                </a:ext>
              </a:extLst>
            </p:cNvPr>
            <p:cNvGrpSpPr/>
            <p:nvPr/>
          </p:nvGrpSpPr>
          <p:grpSpPr>
            <a:xfrm>
              <a:off x="1653306" y="1025236"/>
              <a:ext cx="5336135" cy="2623128"/>
              <a:chOff x="1653306" y="1025236"/>
              <a:chExt cx="9469759" cy="4655128"/>
            </a:xfrm>
          </p:grpSpPr>
          <p:grpSp>
            <p:nvGrpSpPr>
              <p:cNvPr id="95" name="Grupo 94">
                <a:extLst>
                  <a:ext uri="{FF2B5EF4-FFF2-40B4-BE49-F238E27FC236}">
                    <a16:creationId xmlns:a16="http://schemas.microsoft.com/office/drawing/2014/main" id="{C2A10CC2-AE2F-4AB9-8C4C-E68B242A840F}"/>
                  </a:ext>
                </a:extLst>
              </p:cNvPr>
              <p:cNvGrpSpPr/>
              <p:nvPr/>
            </p:nvGrpSpPr>
            <p:grpSpPr>
              <a:xfrm>
                <a:off x="1653306" y="1025236"/>
                <a:ext cx="9469759" cy="4655128"/>
                <a:chOff x="1653306" y="1025236"/>
                <a:chExt cx="9469759" cy="4655128"/>
              </a:xfrm>
            </p:grpSpPr>
            <p:grpSp>
              <p:nvGrpSpPr>
                <p:cNvPr id="111" name="Grupo 110">
                  <a:extLst>
                    <a:ext uri="{FF2B5EF4-FFF2-40B4-BE49-F238E27FC236}">
                      <a16:creationId xmlns:a16="http://schemas.microsoft.com/office/drawing/2014/main" id="{7943E6C3-07F7-4C08-B96D-322A9BECD011}"/>
                    </a:ext>
                  </a:extLst>
                </p:cNvPr>
                <p:cNvGrpSpPr/>
                <p:nvPr/>
              </p:nvGrpSpPr>
              <p:grpSpPr>
                <a:xfrm>
                  <a:off x="1653306" y="1025236"/>
                  <a:ext cx="9469759" cy="4655128"/>
                  <a:chOff x="1653306" y="1025236"/>
                  <a:chExt cx="9469759" cy="4655128"/>
                </a:xfrm>
              </p:grpSpPr>
              <p:grpSp>
                <p:nvGrpSpPr>
                  <p:cNvPr id="114" name="Grupo 113">
                    <a:extLst>
                      <a:ext uri="{FF2B5EF4-FFF2-40B4-BE49-F238E27FC236}">
                        <a16:creationId xmlns:a16="http://schemas.microsoft.com/office/drawing/2014/main" id="{BA47C8B4-684D-4354-9821-1E98E9348258}"/>
                      </a:ext>
                    </a:extLst>
                  </p:cNvPr>
                  <p:cNvGrpSpPr/>
                  <p:nvPr/>
                </p:nvGrpSpPr>
                <p:grpSpPr>
                  <a:xfrm>
                    <a:off x="1653306" y="1025236"/>
                    <a:ext cx="9469759" cy="4655128"/>
                    <a:chOff x="1653306" y="1025236"/>
                    <a:chExt cx="9469759" cy="4655128"/>
                  </a:xfrm>
                </p:grpSpPr>
                <p:grpSp>
                  <p:nvGrpSpPr>
                    <p:cNvPr id="117" name="Grupo 116">
                      <a:extLst>
                        <a:ext uri="{FF2B5EF4-FFF2-40B4-BE49-F238E27FC236}">
                          <a16:creationId xmlns:a16="http://schemas.microsoft.com/office/drawing/2014/main" id="{BE50F3B6-AFE9-4C9F-934A-25AE673FC0FB}"/>
                        </a:ext>
                      </a:extLst>
                    </p:cNvPr>
                    <p:cNvGrpSpPr/>
                    <p:nvPr/>
                  </p:nvGrpSpPr>
                  <p:grpSpPr>
                    <a:xfrm>
                      <a:off x="1653306" y="1025236"/>
                      <a:ext cx="9469759" cy="4655128"/>
                      <a:chOff x="1653306" y="1025236"/>
                      <a:chExt cx="9469759" cy="4655128"/>
                    </a:xfrm>
                  </p:grpSpPr>
                  <p:pic>
                    <p:nvPicPr>
                      <p:cNvPr id="122" name="Imagen 121" descr="Imagen que contiene texto&#10;&#10;Descripción generada automáticamente">
                        <a:extLst>
                          <a:ext uri="{FF2B5EF4-FFF2-40B4-BE49-F238E27FC236}">
                            <a16:creationId xmlns:a16="http://schemas.microsoft.com/office/drawing/2014/main" id="{18E13B5C-736B-4E9F-9F44-AB7CF9629891}"/>
                          </a:ext>
                        </a:extLst>
                      </p:cNvPr>
                      <p:cNvPicPr>
                        <a:picLocks noChangeAspect="1"/>
                      </p:cNvPicPr>
                      <p:nvPr/>
                    </p:nvPicPr>
                    <p:blipFill rotWithShape="1">
                      <a:blip r:embed="rId2">
                        <a:extLst>
                          <a:ext uri="{28A0092B-C50C-407E-A947-70E740481C1C}">
                            <a14:useLocalDpi xmlns:a14="http://schemas.microsoft.com/office/drawing/2010/main" val="0"/>
                          </a:ext>
                        </a:extLst>
                      </a:blip>
                      <a:srcRect l="27281" t="36551" r="27583" b="33872"/>
                      <a:stretch/>
                    </p:blipFill>
                    <p:spPr>
                      <a:xfrm>
                        <a:off x="1653306" y="1027906"/>
                        <a:ext cx="9469759" cy="4652458"/>
                      </a:xfrm>
                      <a:prstGeom prst="rect">
                        <a:avLst/>
                      </a:prstGeom>
                    </p:spPr>
                  </p:pic>
                  <p:sp>
                    <p:nvSpPr>
                      <p:cNvPr id="123" name="Rectángulo 122">
                        <a:extLst>
                          <a:ext uri="{FF2B5EF4-FFF2-40B4-BE49-F238E27FC236}">
                            <a16:creationId xmlns:a16="http://schemas.microsoft.com/office/drawing/2014/main" id="{F6AC5228-C4B6-4607-A82D-9408AD8BFFDD}"/>
                          </a:ext>
                        </a:extLst>
                      </p:cNvPr>
                      <p:cNvSpPr/>
                      <p:nvPr/>
                    </p:nvSpPr>
                    <p:spPr>
                      <a:xfrm>
                        <a:off x="5440218" y="1025236"/>
                        <a:ext cx="2262909" cy="303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4" name="Rectángulo 123">
                        <a:extLst>
                          <a:ext uri="{FF2B5EF4-FFF2-40B4-BE49-F238E27FC236}">
                            <a16:creationId xmlns:a16="http://schemas.microsoft.com/office/drawing/2014/main" id="{9B9FD8CE-059A-47E7-963C-EF0398BAD0FA}"/>
                          </a:ext>
                        </a:extLst>
                      </p:cNvPr>
                      <p:cNvSpPr/>
                      <p:nvPr/>
                    </p:nvSpPr>
                    <p:spPr>
                      <a:xfrm>
                        <a:off x="5777346" y="1692274"/>
                        <a:ext cx="2262909" cy="242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18" name="Rectángulo 117">
                      <a:extLst>
                        <a:ext uri="{FF2B5EF4-FFF2-40B4-BE49-F238E27FC236}">
                          <a16:creationId xmlns:a16="http://schemas.microsoft.com/office/drawing/2014/main" id="{D41BBADB-BED2-42CF-9F25-029449515557}"/>
                        </a:ext>
                      </a:extLst>
                    </p:cNvPr>
                    <p:cNvSpPr/>
                    <p:nvPr/>
                  </p:nvSpPr>
                  <p:spPr>
                    <a:xfrm>
                      <a:off x="9139670" y="1813609"/>
                      <a:ext cx="642503" cy="70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9" name="Rectángulo 118">
                      <a:extLst>
                        <a:ext uri="{FF2B5EF4-FFF2-40B4-BE49-F238E27FC236}">
                          <a16:creationId xmlns:a16="http://schemas.microsoft.com/office/drawing/2014/main" id="{315C9FE0-284E-40C3-9418-11AE7B6B379C}"/>
                        </a:ext>
                      </a:extLst>
                    </p:cNvPr>
                    <p:cNvSpPr/>
                    <p:nvPr/>
                  </p:nvSpPr>
                  <p:spPr>
                    <a:xfrm>
                      <a:off x="8068197" y="1646922"/>
                      <a:ext cx="642503" cy="70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0" name="Rectángulo 119">
                      <a:extLst>
                        <a:ext uri="{FF2B5EF4-FFF2-40B4-BE49-F238E27FC236}">
                          <a16:creationId xmlns:a16="http://schemas.microsoft.com/office/drawing/2014/main" id="{6AD835DB-F8F9-4EAD-82EF-C956609CA73C}"/>
                        </a:ext>
                      </a:extLst>
                    </p:cNvPr>
                    <p:cNvSpPr/>
                    <p:nvPr/>
                  </p:nvSpPr>
                  <p:spPr>
                    <a:xfrm>
                      <a:off x="7477526" y="2347913"/>
                      <a:ext cx="866374" cy="70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1" name="Rectángulo 120">
                      <a:extLst>
                        <a:ext uri="{FF2B5EF4-FFF2-40B4-BE49-F238E27FC236}">
                          <a16:creationId xmlns:a16="http://schemas.microsoft.com/office/drawing/2014/main" id="{43B23CE6-BAA0-46D8-80CD-CD95954041AE}"/>
                        </a:ext>
                      </a:extLst>
                    </p:cNvPr>
                    <p:cNvSpPr/>
                    <p:nvPr/>
                  </p:nvSpPr>
                  <p:spPr>
                    <a:xfrm>
                      <a:off x="5309712" y="2173094"/>
                      <a:ext cx="2167814" cy="70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15" name="Rectángulo 114">
                    <a:extLst>
                      <a:ext uri="{FF2B5EF4-FFF2-40B4-BE49-F238E27FC236}">
                        <a16:creationId xmlns:a16="http://schemas.microsoft.com/office/drawing/2014/main" id="{C4C415A8-A752-4E88-BB73-8114A03CCDA9}"/>
                      </a:ext>
                    </a:extLst>
                  </p:cNvPr>
                  <p:cNvSpPr/>
                  <p:nvPr/>
                </p:nvSpPr>
                <p:spPr>
                  <a:xfrm rot="16200000">
                    <a:off x="6215477" y="3792576"/>
                    <a:ext cx="303791" cy="2671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6" name="Rectángulo 115">
                    <a:extLst>
                      <a:ext uri="{FF2B5EF4-FFF2-40B4-BE49-F238E27FC236}">
                        <a16:creationId xmlns:a16="http://schemas.microsoft.com/office/drawing/2014/main" id="{5EA1F0B5-3C59-4B34-87BD-78C7A0434F2F}"/>
                      </a:ext>
                    </a:extLst>
                  </p:cNvPr>
                  <p:cNvSpPr/>
                  <p:nvPr/>
                </p:nvSpPr>
                <p:spPr>
                  <a:xfrm rot="16200000">
                    <a:off x="6086018" y="3119205"/>
                    <a:ext cx="242671" cy="2671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12" name="Rectángulo 111">
                  <a:extLst>
                    <a:ext uri="{FF2B5EF4-FFF2-40B4-BE49-F238E27FC236}">
                      <a16:creationId xmlns:a16="http://schemas.microsoft.com/office/drawing/2014/main" id="{6AD075E1-D04F-485F-9845-188D327A7EFC}"/>
                    </a:ext>
                  </a:extLst>
                </p:cNvPr>
                <p:cNvSpPr/>
                <p:nvPr/>
              </p:nvSpPr>
              <p:spPr>
                <a:xfrm rot="17827860">
                  <a:off x="9956038" y="2691501"/>
                  <a:ext cx="642503" cy="1023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3" name="Rectángulo 112">
                  <a:extLst>
                    <a:ext uri="{FF2B5EF4-FFF2-40B4-BE49-F238E27FC236}">
                      <a16:creationId xmlns:a16="http://schemas.microsoft.com/office/drawing/2014/main" id="{5893B185-1D9C-4913-9A63-0A09BBCCBAAF}"/>
                    </a:ext>
                  </a:extLst>
                </p:cNvPr>
                <p:cNvSpPr/>
                <p:nvPr/>
              </p:nvSpPr>
              <p:spPr>
                <a:xfrm rot="16200000">
                  <a:off x="9292937" y="3189573"/>
                  <a:ext cx="642503" cy="2671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96" name="Rectángulo 95">
                <a:extLst>
                  <a:ext uri="{FF2B5EF4-FFF2-40B4-BE49-F238E27FC236}">
                    <a16:creationId xmlns:a16="http://schemas.microsoft.com/office/drawing/2014/main" id="{8181DCA2-78E3-4B60-BEB6-2E90BFF029D8}"/>
                  </a:ext>
                </a:extLst>
              </p:cNvPr>
              <p:cNvSpPr/>
              <p:nvPr/>
            </p:nvSpPr>
            <p:spPr>
              <a:xfrm rot="16200000">
                <a:off x="8858651" y="3148809"/>
                <a:ext cx="263235" cy="1583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8" name="Rectángulo 97">
                <a:extLst>
                  <a:ext uri="{FF2B5EF4-FFF2-40B4-BE49-F238E27FC236}">
                    <a16:creationId xmlns:a16="http://schemas.microsoft.com/office/drawing/2014/main" id="{95F96CA1-389D-4EA2-A888-0599A989B49A}"/>
                  </a:ext>
                </a:extLst>
              </p:cNvPr>
              <p:cNvSpPr/>
              <p:nvPr/>
            </p:nvSpPr>
            <p:spPr>
              <a:xfrm rot="16200000">
                <a:off x="8766122" y="3248762"/>
                <a:ext cx="263235" cy="1050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9" name="Rectángulo 98">
                <a:extLst>
                  <a:ext uri="{FF2B5EF4-FFF2-40B4-BE49-F238E27FC236}">
                    <a16:creationId xmlns:a16="http://schemas.microsoft.com/office/drawing/2014/main" id="{63A551DD-61BF-4E99-ACDB-F9A2395777C5}"/>
                  </a:ext>
                </a:extLst>
              </p:cNvPr>
              <p:cNvSpPr/>
              <p:nvPr/>
            </p:nvSpPr>
            <p:spPr>
              <a:xfrm rot="16200000">
                <a:off x="9364617" y="3743769"/>
                <a:ext cx="263235" cy="260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3" name="Rectángulo 102">
                <a:extLst>
                  <a:ext uri="{FF2B5EF4-FFF2-40B4-BE49-F238E27FC236}">
                    <a16:creationId xmlns:a16="http://schemas.microsoft.com/office/drawing/2014/main" id="{3CCDD736-231D-442E-A201-D123245670BB}"/>
                  </a:ext>
                </a:extLst>
              </p:cNvPr>
              <p:cNvSpPr/>
              <p:nvPr/>
            </p:nvSpPr>
            <p:spPr>
              <a:xfrm rot="16200000">
                <a:off x="8257830" y="3693715"/>
                <a:ext cx="263235" cy="260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4" name="Rectángulo 103">
                <a:extLst>
                  <a:ext uri="{FF2B5EF4-FFF2-40B4-BE49-F238E27FC236}">
                    <a16:creationId xmlns:a16="http://schemas.microsoft.com/office/drawing/2014/main" id="{2D372654-7A7E-4422-A220-36253141B9DF}"/>
                  </a:ext>
                </a:extLst>
              </p:cNvPr>
              <p:cNvSpPr/>
              <p:nvPr/>
            </p:nvSpPr>
            <p:spPr>
              <a:xfrm rot="16200000">
                <a:off x="7152383" y="3355387"/>
                <a:ext cx="263235" cy="260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5" name="Rectángulo 104">
                <a:extLst>
                  <a:ext uri="{FF2B5EF4-FFF2-40B4-BE49-F238E27FC236}">
                    <a16:creationId xmlns:a16="http://schemas.microsoft.com/office/drawing/2014/main" id="{1034D34A-68FD-4A94-BF7D-32A1DE21F61E}"/>
                  </a:ext>
                </a:extLst>
              </p:cNvPr>
              <p:cNvSpPr/>
              <p:nvPr/>
            </p:nvSpPr>
            <p:spPr>
              <a:xfrm rot="20292549">
                <a:off x="7344956" y="3273045"/>
                <a:ext cx="541126" cy="260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9" name="Rectángulo 108">
                <a:extLst>
                  <a:ext uri="{FF2B5EF4-FFF2-40B4-BE49-F238E27FC236}">
                    <a16:creationId xmlns:a16="http://schemas.microsoft.com/office/drawing/2014/main" id="{DAAC3E77-4293-4A9C-8BD3-F67D44F297AA}"/>
                  </a:ext>
                </a:extLst>
              </p:cNvPr>
              <p:cNvSpPr/>
              <p:nvPr/>
            </p:nvSpPr>
            <p:spPr>
              <a:xfrm rot="16200000">
                <a:off x="6216134" y="2964612"/>
                <a:ext cx="263235" cy="1583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0" name="Rectángulo 109">
                <a:extLst>
                  <a:ext uri="{FF2B5EF4-FFF2-40B4-BE49-F238E27FC236}">
                    <a16:creationId xmlns:a16="http://schemas.microsoft.com/office/drawing/2014/main" id="{9E6F66A6-50EC-4770-B184-048C338AB2C2}"/>
                  </a:ext>
                </a:extLst>
              </p:cNvPr>
              <p:cNvSpPr/>
              <p:nvPr/>
            </p:nvSpPr>
            <p:spPr>
              <a:xfrm rot="16200000">
                <a:off x="4292085" y="3852840"/>
                <a:ext cx="263235" cy="1583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85" name="CuadroTexto 84">
              <a:extLst>
                <a:ext uri="{FF2B5EF4-FFF2-40B4-BE49-F238E27FC236}">
                  <a16:creationId xmlns:a16="http://schemas.microsoft.com/office/drawing/2014/main" id="{2C4E12F1-08D4-4108-8412-5CF364A634D9}"/>
                </a:ext>
              </a:extLst>
            </p:cNvPr>
            <p:cNvSpPr txBox="1"/>
            <p:nvPr/>
          </p:nvSpPr>
          <p:spPr>
            <a:xfrm>
              <a:off x="4179904" y="948716"/>
              <a:ext cx="259484" cy="261610"/>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Z</a:t>
              </a:r>
            </a:p>
          </p:txBody>
        </p:sp>
        <p:sp>
          <p:nvSpPr>
            <p:cNvPr id="87" name="CuadroTexto 86">
              <a:extLst>
                <a:ext uri="{FF2B5EF4-FFF2-40B4-BE49-F238E27FC236}">
                  <a16:creationId xmlns:a16="http://schemas.microsoft.com/office/drawing/2014/main" id="{231FBB0B-989C-4120-84DB-30F70E5B7722}"/>
                </a:ext>
              </a:extLst>
            </p:cNvPr>
            <p:cNvSpPr txBox="1"/>
            <p:nvPr/>
          </p:nvSpPr>
          <p:spPr>
            <a:xfrm>
              <a:off x="5349203" y="1699153"/>
              <a:ext cx="323730" cy="253916"/>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Z</a:t>
              </a:r>
              <a:r>
                <a:rPr lang="es-ES" sz="1050" baseline="-25000" dirty="0">
                  <a:latin typeface="Times New Roman" panose="02020603050405020304" pitchFamily="18" charset="0"/>
                  <a:cs typeface="Times New Roman" panose="02020603050405020304" pitchFamily="18" charset="0"/>
                </a:rPr>
                <a:t>Y</a:t>
              </a:r>
            </a:p>
          </p:txBody>
        </p:sp>
        <p:sp>
          <p:nvSpPr>
            <p:cNvPr id="89" name="CuadroTexto 88">
              <a:extLst>
                <a:ext uri="{FF2B5EF4-FFF2-40B4-BE49-F238E27FC236}">
                  <a16:creationId xmlns:a16="http://schemas.microsoft.com/office/drawing/2014/main" id="{914C901B-3EC1-4A38-B835-85A5CB295AB0}"/>
                </a:ext>
              </a:extLst>
            </p:cNvPr>
            <p:cNvSpPr txBox="1"/>
            <p:nvPr/>
          </p:nvSpPr>
          <p:spPr>
            <a:xfrm>
              <a:off x="4101036" y="1802943"/>
              <a:ext cx="323730" cy="253916"/>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Z</a:t>
              </a:r>
              <a:r>
                <a:rPr lang="es-ES" sz="1050" baseline="-25000" dirty="0">
                  <a:latin typeface="Times New Roman" panose="02020603050405020304" pitchFamily="18" charset="0"/>
                  <a:cs typeface="Times New Roman" panose="02020603050405020304" pitchFamily="18" charset="0"/>
                </a:rPr>
                <a:t>N</a:t>
              </a:r>
            </a:p>
          </p:txBody>
        </p:sp>
        <p:sp>
          <p:nvSpPr>
            <p:cNvPr id="90" name="CuadroTexto 89">
              <a:extLst>
                <a:ext uri="{FF2B5EF4-FFF2-40B4-BE49-F238E27FC236}">
                  <a16:creationId xmlns:a16="http://schemas.microsoft.com/office/drawing/2014/main" id="{19362CD1-D660-41BB-8CD1-98BD0173A532}"/>
                </a:ext>
              </a:extLst>
            </p:cNvPr>
            <p:cNvSpPr txBox="1"/>
            <p:nvPr/>
          </p:nvSpPr>
          <p:spPr>
            <a:xfrm>
              <a:off x="6025959" y="1998714"/>
              <a:ext cx="323730" cy="253916"/>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Z</a:t>
              </a:r>
              <a:r>
                <a:rPr lang="es-ES" sz="1050" baseline="-25000" dirty="0">
                  <a:latin typeface="Times New Roman" panose="02020603050405020304" pitchFamily="18" charset="0"/>
                  <a:cs typeface="Times New Roman" panose="02020603050405020304" pitchFamily="18" charset="0"/>
                </a:rPr>
                <a:t>Y</a:t>
              </a:r>
            </a:p>
          </p:txBody>
        </p:sp>
        <p:sp>
          <p:nvSpPr>
            <p:cNvPr id="91" name="CuadroTexto 90">
              <a:extLst>
                <a:ext uri="{FF2B5EF4-FFF2-40B4-BE49-F238E27FC236}">
                  <a16:creationId xmlns:a16="http://schemas.microsoft.com/office/drawing/2014/main" id="{217602A7-FB0C-4E31-8F38-B12D26742B40}"/>
                </a:ext>
              </a:extLst>
            </p:cNvPr>
            <p:cNvSpPr txBox="1"/>
            <p:nvPr/>
          </p:nvSpPr>
          <p:spPr>
            <a:xfrm>
              <a:off x="3063602" y="1549027"/>
              <a:ext cx="403186" cy="253916"/>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U</a:t>
              </a:r>
              <a:r>
                <a:rPr lang="es-ES" sz="1050" baseline="-25000" dirty="0">
                  <a:latin typeface="Times New Roman" panose="02020603050405020304" pitchFamily="18" charset="0"/>
                  <a:cs typeface="Times New Roman" panose="02020603050405020304" pitchFamily="18" charset="0"/>
                </a:rPr>
                <a:t>RN</a:t>
              </a:r>
            </a:p>
          </p:txBody>
        </p:sp>
        <p:sp>
          <p:nvSpPr>
            <p:cNvPr id="92" name="CuadroTexto 91">
              <a:extLst>
                <a:ext uri="{FF2B5EF4-FFF2-40B4-BE49-F238E27FC236}">
                  <a16:creationId xmlns:a16="http://schemas.microsoft.com/office/drawing/2014/main" id="{151D342C-70EE-4B8B-A245-7C9D6EFD4A4A}"/>
                </a:ext>
              </a:extLst>
            </p:cNvPr>
            <p:cNvSpPr txBox="1"/>
            <p:nvPr/>
          </p:nvSpPr>
          <p:spPr>
            <a:xfrm>
              <a:off x="3459042" y="2201243"/>
              <a:ext cx="403186" cy="253916"/>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U</a:t>
              </a:r>
              <a:r>
                <a:rPr lang="es-ES" sz="1050" baseline="-25000" dirty="0">
                  <a:latin typeface="Times New Roman" panose="02020603050405020304" pitchFamily="18" charset="0"/>
                  <a:cs typeface="Times New Roman" panose="02020603050405020304" pitchFamily="18" charset="0"/>
                </a:rPr>
                <a:t>SN</a:t>
              </a:r>
            </a:p>
          </p:txBody>
        </p:sp>
        <p:sp>
          <p:nvSpPr>
            <p:cNvPr id="94" name="CuadroTexto 93">
              <a:extLst>
                <a:ext uri="{FF2B5EF4-FFF2-40B4-BE49-F238E27FC236}">
                  <a16:creationId xmlns:a16="http://schemas.microsoft.com/office/drawing/2014/main" id="{35B057C4-D9AA-409D-9FDC-83832426695A}"/>
                </a:ext>
              </a:extLst>
            </p:cNvPr>
            <p:cNvSpPr txBox="1"/>
            <p:nvPr/>
          </p:nvSpPr>
          <p:spPr>
            <a:xfrm>
              <a:off x="2614777" y="2544302"/>
              <a:ext cx="442475" cy="253916"/>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U</a:t>
              </a:r>
              <a:r>
                <a:rPr lang="es-ES" sz="1050" baseline="-25000" dirty="0">
                  <a:latin typeface="Times New Roman" panose="02020603050405020304" pitchFamily="18" charset="0"/>
                  <a:cs typeface="Times New Roman" panose="02020603050405020304" pitchFamily="18" charset="0"/>
                </a:rPr>
                <a:t>TN</a:t>
              </a:r>
            </a:p>
          </p:txBody>
        </p:sp>
      </p:grpSp>
      <p:pic>
        <p:nvPicPr>
          <p:cNvPr id="125" name="Picture 9">
            <a:extLst>
              <a:ext uri="{FF2B5EF4-FFF2-40B4-BE49-F238E27FC236}">
                <a16:creationId xmlns:a16="http://schemas.microsoft.com/office/drawing/2014/main" id="{1A4E3EBB-E864-4861-AFA3-8591D98C05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989" y="1077072"/>
            <a:ext cx="3642744" cy="1953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 name="Flecha: a la izquierda y derecha 125">
            <a:extLst>
              <a:ext uri="{FF2B5EF4-FFF2-40B4-BE49-F238E27FC236}">
                <a16:creationId xmlns:a16="http://schemas.microsoft.com/office/drawing/2014/main" id="{90B0F910-5CBC-4A09-8206-43842C5D61A7}"/>
              </a:ext>
            </a:extLst>
          </p:cNvPr>
          <p:cNvSpPr/>
          <p:nvPr/>
        </p:nvSpPr>
        <p:spPr>
          <a:xfrm>
            <a:off x="3943629" y="1789616"/>
            <a:ext cx="1221546" cy="44968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mc:AlternateContent xmlns:mc="http://schemas.openxmlformats.org/markup-compatibility/2006" xmlns:a14="http://schemas.microsoft.com/office/drawing/2010/main">
        <mc:Choice Requires="a14">
          <p:sp>
            <p:nvSpPr>
              <p:cNvPr id="4" name="Rectángulo 3">
                <a:extLst>
                  <a:ext uri="{FF2B5EF4-FFF2-40B4-BE49-F238E27FC236}">
                    <a16:creationId xmlns:a16="http://schemas.microsoft.com/office/drawing/2014/main" id="{2B4B604F-45F6-499B-BA81-5EE7438A2B98}"/>
                  </a:ext>
                </a:extLst>
              </p:cNvPr>
              <p:cNvSpPr/>
              <p:nvPr/>
            </p:nvSpPr>
            <p:spPr>
              <a:xfrm>
                <a:off x="1763688" y="3291988"/>
                <a:ext cx="3609963"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2000" i="1" smtClean="0">
                              <a:latin typeface="Cambria Math" panose="02040503050406030204" pitchFamily="18" charset="0"/>
                            </a:rPr>
                          </m:ctrlPr>
                        </m:sSubPr>
                        <m:e>
                          <m:r>
                            <a:rPr lang="es-ES" sz="2000" i="1">
                              <a:latin typeface="Cambria Math" panose="02040503050406030204" pitchFamily="18" charset="0"/>
                            </a:rPr>
                            <m:t>𝑍</m:t>
                          </m:r>
                        </m:e>
                        <m:sub>
                          <m:r>
                            <a:rPr lang="es-ES" sz="2000" i="1">
                              <a:latin typeface="Cambria Math" panose="02040503050406030204" pitchFamily="18" charset="0"/>
                              <a:ea typeface="Cambria Math" panose="02040503050406030204" pitchFamily="18" charset="0"/>
                            </a:rPr>
                            <m:t>∆</m:t>
                          </m:r>
                        </m:sub>
                      </m:sSub>
                      <m:r>
                        <a:rPr lang="es-ES" sz="2000" b="0" i="1" smtClean="0">
                          <a:latin typeface="Cambria Math" panose="02040503050406030204" pitchFamily="18" charset="0"/>
                          <a:ea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30</m:t>
                      </m:r>
                      <m:r>
                        <m:rPr>
                          <m:nor/>
                        </m:rPr>
                        <a:rPr lang="es-ES" sz="2000" dirty="0">
                          <a:latin typeface="Arial" panose="020B0604020202020204" pitchFamily="34" charset="0"/>
                        </a:rPr>
                        <m:t>∠</m:t>
                      </m:r>
                      <m:r>
                        <m:rPr>
                          <m:nor/>
                        </m:rPr>
                        <a:rPr lang="es-ES" sz="2000" b="0" i="0" dirty="0" smtClean="0">
                          <a:latin typeface="Arial" panose="020B0604020202020204" pitchFamily="34" charset="0"/>
                        </a:rPr>
                        <m:t>30</m:t>
                      </m:r>
                      <m:r>
                        <a:rPr lang="es-ES" sz="2000" b="0" i="1" dirty="0" smtClean="0">
                          <a:latin typeface="Cambria Math" panose="02040503050406030204" pitchFamily="18" charset="0"/>
                          <a:ea typeface="Cambria Math" panose="02040503050406030204" pitchFamily="18" charset="0"/>
                        </a:rPr>
                        <m:t>°</m:t>
                      </m:r>
                      <m:r>
                        <m:rPr>
                          <m:nor/>
                        </m:rPr>
                        <a:rPr lang="es-ES" sz="2000" b="0" i="0" dirty="0" smtClean="0">
                          <a:latin typeface="Cambria Math" panose="02040503050406030204" pitchFamily="18" charset="0"/>
                          <a:ea typeface="Cambria Math" panose="02040503050406030204" pitchFamily="18" charset="0"/>
                        </a:rPr>
                        <m:t> </m:t>
                      </m:r>
                      <m:r>
                        <m:rPr>
                          <m:nor/>
                        </m:rPr>
                        <a:rPr lang="es-ES" sz="2000" b="0" i="0" dirty="0" smtClean="0">
                          <a:latin typeface="Arial" panose="020B0604020202020204" pitchFamily="34" charset="0"/>
                        </a:rPr>
                        <m:t> </m:t>
                      </m:r>
                      <m:r>
                        <a:rPr lang="es-ES" sz="2000" b="0" i="1" dirty="0" smtClean="0">
                          <a:latin typeface="Cambria Math" panose="02040503050406030204" pitchFamily="18" charset="0"/>
                        </a:rPr>
                        <m:t>→</m:t>
                      </m:r>
                      <m:sSub>
                        <m:sSubPr>
                          <m:ctrlPr>
                            <a:rPr lang="es-ES" sz="2000" b="0" i="1" dirty="0" smtClean="0">
                              <a:latin typeface="Cambria Math" panose="02040503050406030204" pitchFamily="18" charset="0"/>
                            </a:rPr>
                          </m:ctrlPr>
                        </m:sSubPr>
                        <m:e>
                          <m:r>
                            <m:rPr>
                              <m:sty m:val="p"/>
                            </m:rPr>
                            <a:rPr lang="es-ES" sz="2000" b="0" i="1" dirty="0" smtClean="0">
                              <a:latin typeface="Cambria Math" panose="02040503050406030204" pitchFamily="18" charset="0"/>
                            </a:rPr>
                            <m:t>Z</m:t>
                          </m:r>
                        </m:e>
                        <m:sub>
                          <m:r>
                            <a:rPr lang="es-ES" sz="2000" b="0" i="1" dirty="0" smtClean="0">
                              <a:latin typeface="Cambria Math" panose="02040503050406030204" pitchFamily="18" charset="0"/>
                            </a:rPr>
                            <m:t>𝑌</m:t>
                          </m:r>
                        </m:sub>
                      </m:sSub>
                      <m:r>
                        <a:rPr lang="es-ES" sz="2000" b="0" i="1" dirty="0" smtClean="0">
                          <a:latin typeface="Cambria Math" panose="02040503050406030204" pitchFamily="18" charset="0"/>
                        </a:rPr>
                        <m:t>=</m:t>
                      </m:r>
                      <m:r>
                        <a:rPr lang="es-ES" sz="2000" b="0" i="1" dirty="0" smtClean="0">
                          <a:latin typeface="Cambria Math" panose="02040503050406030204" pitchFamily="18" charset="0"/>
                        </a:rPr>
                        <m:t>10</m:t>
                      </m:r>
                      <m:r>
                        <m:rPr>
                          <m:nor/>
                        </m:rPr>
                        <a:rPr lang="es-ES" sz="2000" dirty="0">
                          <a:latin typeface="Arial" panose="020B0604020202020204" pitchFamily="34" charset="0"/>
                        </a:rPr>
                        <m:t>∠</m:t>
                      </m:r>
                      <m:r>
                        <m:rPr>
                          <m:nor/>
                        </m:rPr>
                        <a:rPr lang="es-ES" sz="2000" dirty="0">
                          <a:latin typeface="Arial" panose="020B0604020202020204" pitchFamily="34" charset="0"/>
                        </a:rPr>
                        <m:t>30</m:t>
                      </m:r>
                      <m:r>
                        <a:rPr lang="es-ES" sz="2000" i="1" dirty="0">
                          <a:latin typeface="Cambria Math" panose="02040503050406030204" pitchFamily="18" charset="0"/>
                          <a:ea typeface="Cambria Math" panose="02040503050406030204" pitchFamily="18" charset="0"/>
                        </a:rPr>
                        <m:t>°</m:t>
                      </m:r>
                    </m:oMath>
                  </m:oMathPara>
                </a14:m>
                <a:endParaRPr lang="es-ES" sz="2000" dirty="0"/>
              </a:p>
            </p:txBody>
          </p:sp>
        </mc:Choice>
        <mc:Fallback xmlns="">
          <p:sp>
            <p:nvSpPr>
              <p:cNvPr id="4" name="Rectángulo 3">
                <a:extLst>
                  <a:ext uri="{FF2B5EF4-FFF2-40B4-BE49-F238E27FC236}">
                    <a16:creationId xmlns:a16="http://schemas.microsoft.com/office/drawing/2014/main" id="{2B4B604F-45F6-499B-BA81-5EE7438A2B98}"/>
                  </a:ext>
                </a:extLst>
              </p:cNvPr>
              <p:cNvSpPr>
                <a:spLocks noRot="1" noChangeAspect="1" noMove="1" noResize="1" noEditPoints="1" noAdjustHandles="1" noChangeArrowheads="1" noChangeShapeType="1" noTextEdit="1"/>
              </p:cNvSpPr>
              <p:nvPr/>
            </p:nvSpPr>
            <p:spPr>
              <a:xfrm>
                <a:off x="1763688" y="3291988"/>
                <a:ext cx="3609963" cy="400110"/>
              </a:xfrm>
              <a:prstGeom prst="rect">
                <a:avLst/>
              </a:prstGeom>
              <a:blipFill>
                <a:blip r:embed="rId4"/>
                <a:stretch>
                  <a:fillRect b="-3030"/>
                </a:stretch>
              </a:blipFill>
            </p:spPr>
            <p:txBody>
              <a:bodyPr/>
              <a:lstStyle/>
              <a:p>
                <a:r>
                  <a:rPr lang="es-ES">
                    <a:noFill/>
                  </a:rPr>
                  <a:t> </a:t>
                </a:r>
              </a:p>
            </p:txBody>
          </p:sp>
        </mc:Fallback>
      </mc:AlternateContent>
      <p:sp>
        <p:nvSpPr>
          <p:cNvPr id="5" name="Rectángulo 4">
            <a:extLst>
              <a:ext uri="{FF2B5EF4-FFF2-40B4-BE49-F238E27FC236}">
                <a16:creationId xmlns:a16="http://schemas.microsoft.com/office/drawing/2014/main" id="{C99E2934-D591-470F-96F3-50DA17B4D49E}"/>
              </a:ext>
            </a:extLst>
          </p:cNvPr>
          <p:cNvSpPr/>
          <p:nvPr/>
        </p:nvSpPr>
        <p:spPr>
          <a:xfrm>
            <a:off x="467544" y="3874585"/>
            <a:ext cx="1165704" cy="369332"/>
          </a:xfrm>
          <a:prstGeom prst="rect">
            <a:avLst/>
          </a:prstGeom>
        </p:spPr>
        <p:txBody>
          <a:bodyPr wrap="none">
            <a:spAutoFit/>
          </a:bodyPr>
          <a:lstStyle/>
          <a:p>
            <a:r>
              <a:rPr lang="es-ES" sz="1800" dirty="0">
                <a:latin typeface="Arial" panose="020B0604020202020204" pitchFamily="34" charset="0"/>
              </a:rPr>
              <a:t>UF=300V</a:t>
            </a:r>
            <a:endParaRPr lang="es-ES" sz="1800" dirty="0"/>
          </a:p>
        </p:txBody>
      </p:sp>
      <mc:AlternateContent xmlns:mc="http://schemas.openxmlformats.org/markup-compatibility/2006" xmlns:a14="http://schemas.microsoft.com/office/drawing/2010/main">
        <mc:Choice Requires="a14">
          <p:sp>
            <p:nvSpPr>
              <p:cNvPr id="6" name="Rectángulo 5">
                <a:extLst>
                  <a:ext uri="{FF2B5EF4-FFF2-40B4-BE49-F238E27FC236}">
                    <a16:creationId xmlns:a16="http://schemas.microsoft.com/office/drawing/2014/main" id="{6022B6D2-E53A-4935-BF96-8F21A6207A2C}"/>
                  </a:ext>
                </a:extLst>
              </p:cNvPr>
              <p:cNvSpPr/>
              <p:nvPr/>
            </p:nvSpPr>
            <p:spPr>
              <a:xfrm>
                <a:off x="386731" y="3175370"/>
                <a:ext cx="1150517" cy="66858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2000" i="1">
                              <a:latin typeface="Cambria Math" panose="02040503050406030204" pitchFamily="18" charset="0"/>
                            </a:rPr>
                          </m:ctrlPr>
                        </m:sSubPr>
                        <m:e>
                          <m:r>
                            <a:rPr lang="es-ES" sz="2000" i="1">
                              <a:latin typeface="Cambria Math" panose="02040503050406030204" pitchFamily="18" charset="0"/>
                            </a:rPr>
                            <m:t>𝑍</m:t>
                          </m:r>
                        </m:e>
                        <m:sub>
                          <m:r>
                            <a:rPr lang="es-ES" sz="2000" i="1">
                              <a:latin typeface="Cambria Math" panose="02040503050406030204" pitchFamily="18" charset="0"/>
                            </a:rPr>
                            <m:t>𝑌</m:t>
                          </m:r>
                        </m:sub>
                      </m:sSub>
                      <m:r>
                        <a:rPr lang="es-ES" sz="2000" i="1">
                          <a:latin typeface="Cambria Math" panose="02040503050406030204" pitchFamily="18" charset="0"/>
                        </a:rPr>
                        <m:t>=</m:t>
                      </m:r>
                      <m:f>
                        <m:fPr>
                          <m:ctrlPr>
                            <a:rPr lang="es-ES" sz="2000" i="1">
                              <a:latin typeface="Cambria Math" panose="02040503050406030204" pitchFamily="18" charset="0"/>
                            </a:rPr>
                          </m:ctrlPr>
                        </m:fPr>
                        <m:num>
                          <m:sSub>
                            <m:sSubPr>
                              <m:ctrlPr>
                                <a:rPr lang="es-ES" sz="2000" i="1">
                                  <a:latin typeface="Cambria Math" panose="02040503050406030204" pitchFamily="18" charset="0"/>
                                </a:rPr>
                              </m:ctrlPr>
                            </m:sSubPr>
                            <m:e>
                              <m:r>
                                <a:rPr lang="es-ES" sz="2000" i="1">
                                  <a:latin typeface="Cambria Math" panose="02040503050406030204" pitchFamily="18" charset="0"/>
                                </a:rPr>
                                <m:t>𝑍</m:t>
                              </m:r>
                            </m:e>
                            <m:sub>
                              <m:r>
                                <a:rPr lang="es-ES" sz="2000" i="1">
                                  <a:latin typeface="Cambria Math" panose="02040503050406030204" pitchFamily="18" charset="0"/>
                                  <a:ea typeface="Cambria Math" panose="02040503050406030204" pitchFamily="18" charset="0"/>
                                </a:rPr>
                                <m:t>∆</m:t>
                              </m:r>
                            </m:sub>
                          </m:sSub>
                        </m:num>
                        <m:den>
                          <m:r>
                            <a:rPr lang="es-ES" sz="2000" i="1">
                              <a:latin typeface="Cambria Math" panose="02040503050406030204" pitchFamily="18" charset="0"/>
                            </a:rPr>
                            <m:t>3</m:t>
                          </m:r>
                        </m:den>
                      </m:f>
                    </m:oMath>
                  </m:oMathPara>
                </a14:m>
                <a:endParaRPr lang="es-ES" sz="2000" dirty="0"/>
              </a:p>
            </p:txBody>
          </p:sp>
        </mc:Choice>
        <mc:Fallback xmlns="">
          <p:sp>
            <p:nvSpPr>
              <p:cNvPr id="6" name="Rectángulo 5">
                <a:extLst>
                  <a:ext uri="{FF2B5EF4-FFF2-40B4-BE49-F238E27FC236}">
                    <a16:creationId xmlns:a16="http://schemas.microsoft.com/office/drawing/2014/main" id="{6022B6D2-E53A-4935-BF96-8F21A6207A2C}"/>
                  </a:ext>
                </a:extLst>
              </p:cNvPr>
              <p:cNvSpPr>
                <a:spLocks noRot="1" noChangeAspect="1" noMove="1" noResize="1" noEditPoints="1" noAdjustHandles="1" noChangeArrowheads="1" noChangeShapeType="1" noTextEdit="1"/>
              </p:cNvSpPr>
              <p:nvPr/>
            </p:nvSpPr>
            <p:spPr>
              <a:xfrm>
                <a:off x="386731" y="3175370"/>
                <a:ext cx="1150517" cy="668581"/>
              </a:xfrm>
              <a:prstGeom prst="rect">
                <a:avLst/>
              </a:prstGeom>
              <a:blipFill>
                <a:blip r:embed="rId5"/>
                <a:stretch>
                  <a:fillRect/>
                </a:stretch>
              </a:blipFill>
            </p:spPr>
            <p:txBody>
              <a:bodyPr/>
              <a:lstStyle/>
              <a:p>
                <a:r>
                  <a:rPr lang="es-ES">
                    <a:noFill/>
                  </a:rPr>
                  <a:t> </a:t>
                </a:r>
              </a:p>
            </p:txBody>
          </p:sp>
        </mc:Fallback>
      </mc:AlternateContent>
      <p:sp>
        <p:nvSpPr>
          <p:cNvPr id="41" name="CuadroTexto 40">
            <a:extLst>
              <a:ext uri="{FF2B5EF4-FFF2-40B4-BE49-F238E27FC236}">
                <a16:creationId xmlns:a16="http://schemas.microsoft.com/office/drawing/2014/main" id="{887D059A-1769-462F-9D2C-A2B3E973CE83}"/>
              </a:ext>
            </a:extLst>
          </p:cNvPr>
          <p:cNvSpPr txBox="1"/>
          <p:nvPr/>
        </p:nvSpPr>
        <p:spPr>
          <a:xfrm>
            <a:off x="169726" y="4396609"/>
            <a:ext cx="2723823" cy="646331"/>
          </a:xfrm>
          <a:prstGeom prst="rect">
            <a:avLst/>
          </a:prstGeom>
          <a:noFill/>
        </p:spPr>
        <p:txBody>
          <a:bodyPr wrap="none" rtlCol="0">
            <a:spAutoFit/>
          </a:bodyPr>
          <a:lstStyle/>
          <a:p>
            <a:r>
              <a:rPr lang="es-ES" sz="1800" dirty="0"/>
              <a:t>b) Monofásico equivalente:</a:t>
            </a:r>
          </a:p>
          <a:p>
            <a:endParaRPr lang="es-ES" sz="1800" dirty="0"/>
          </a:p>
        </p:txBody>
      </p:sp>
      <p:cxnSp>
        <p:nvCxnSpPr>
          <p:cNvPr id="42" name="Conector recto 41">
            <a:extLst>
              <a:ext uri="{FF2B5EF4-FFF2-40B4-BE49-F238E27FC236}">
                <a16:creationId xmlns:a16="http://schemas.microsoft.com/office/drawing/2014/main" id="{01529EC3-5D2E-4978-8167-0DE91F4EF1A8}"/>
              </a:ext>
            </a:extLst>
          </p:cNvPr>
          <p:cNvCxnSpPr>
            <a:cxnSpLocks/>
          </p:cNvCxnSpPr>
          <p:nvPr/>
        </p:nvCxnSpPr>
        <p:spPr>
          <a:xfrm>
            <a:off x="3421987" y="4642707"/>
            <a:ext cx="27590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onector recto 42">
            <a:extLst>
              <a:ext uri="{FF2B5EF4-FFF2-40B4-BE49-F238E27FC236}">
                <a16:creationId xmlns:a16="http://schemas.microsoft.com/office/drawing/2014/main" id="{B38089AC-11B5-4092-9C12-760CE4B45C4C}"/>
              </a:ext>
            </a:extLst>
          </p:cNvPr>
          <p:cNvCxnSpPr>
            <a:cxnSpLocks/>
          </p:cNvCxnSpPr>
          <p:nvPr/>
        </p:nvCxnSpPr>
        <p:spPr>
          <a:xfrm>
            <a:off x="3429090" y="5663325"/>
            <a:ext cx="275907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Conector recto 43">
            <a:extLst>
              <a:ext uri="{FF2B5EF4-FFF2-40B4-BE49-F238E27FC236}">
                <a16:creationId xmlns:a16="http://schemas.microsoft.com/office/drawing/2014/main" id="{C1D5F7FE-9298-43AC-8D82-FE5DF61F1045}"/>
              </a:ext>
            </a:extLst>
          </p:cNvPr>
          <p:cNvCxnSpPr>
            <a:cxnSpLocks/>
          </p:cNvCxnSpPr>
          <p:nvPr/>
        </p:nvCxnSpPr>
        <p:spPr>
          <a:xfrm flipV="1">
            <a:off x="3429090" y="4653965"/>
            <a:ext cx="0" cy="10093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Conector recto 44">
            <a:extLst>
              <a:ext uri="{FF2B5EF4-FFF2-40B4-BE49-F238E27FC236}">
                <a16:creationId xmlns:a16="http://schemas.microsoft.com/office/drawing/2014/main" id="{3B66F220-B636-4187-88EC-947FB7604054}"/>
              </a:ext>
            </a:extLst>
          </p:cNvPr>
          <p:cNvCxnSpPr>
            <a:cxnSpLocks/>
          </p:cNvCxnSpPr>
          <p:nvPr/>
        </p:nvCxnSpPr>
        <p:spPr>
          <a:xfrm flipV="1">
            <a:off x="6173442" y="4653489"/>
            <a:ext cx="0" cy="10093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6" name="Grupo 45">
            <a:extLst>
              <a:ext uri="{FF2B5EF4-FFF2-40B4-BE49-F238E27FC236}">
                <a16:creationId xmlns:a16="http://schemas.microsoft.com/office/drawing/2014/main" id="{16DD5517-F993-452C-98C1-D9CD422E89E5}"/>
              </a:ext>
            </a:extLst>
          </p:cNvPr>
          <p:cNvGrpSpPr/>
          <p:nvPr/>
        </p:nvGrpSpPr>
        <p:grpSpPr>
          <a:xfrm>
            <a:off x="3158473" y="4810859"/>
            <a:ext cx="3213236" cy="684211"/>
            <a:chOff x="4249746" y="5486400"/>
            <a:chExt cx="3213236" cy="684211"/>
          </a:xfrm>
        </p:grpSpPr>
        <p:sp>
          <p:nvSpPr>
            <p:cNvPr id="47" name="Rectángulo 46">
              <a:extLst>
                <a:ext uri="{FF2B5EF4-FFF2-40B4-BE49-F238E27FC236}">
                  <a16:creationId xmlns:a16="http://schemas.microsoft.com/office/drawing/2014/main" id="{1ABE47BC-5B41-4B35-825D-43E6D760203C}"/>
                </a:ext>
              </a:extLst>
            </p:cNvPr>
            <p:cNvSpPr/>
            <p:nvPr/>
          </p:nvSpPr>
          <p:spPr>
            <a:xfrm>
              <a:off x="7102764" y="5486400"/>
              <a:ext cx="360218" cy="684211"/>
            </a:xfrm>
            <a:prstGeom prst="rect">
              <a:avLst/>
            </a:prstGeom>
            <a:solidFill>
              <a:srgbClr val="70DFF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8" name="Elipse 47">
              <a:extLst>
                <a:ext uri="{FF2B5EF4-FFF2-40B4-BE49-F238E27FC236}">
                  <a16:creationId xmlns:a16="http://schemas.microsoft.com/office/drawing/2014/main" id="{9552AFC3-68D9-4168-9F5B-1F61DEEC1FA9}"/>
                </a:ext>
              </a:extLst>
            </p:cNvPr>
            <p:cNvSpPr/>
            <p:nvPr/>
          </p:nvSpPr>
          <p:spPr>
            <a:xfrm>
              <a:off x="4249746" y="5522777"/>
              <a:ext cx="527027" cy="52702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49" name="CuadroTexto 48">
            <a:extLst>
              <a:ext uri="{FF2B5EF4-FFF2-40B4-BE49-F238E27FC236}">
                <a16:creationId xmlns:a16="http://schemas.microsoft.com/office/drawing/2014/main" id="{85A3C726-81F8-42BE-ABB9-5E4FEE4FD5F0}"/>
              </a:ext>
            </a:extLst>
          </p:cNvPr>
          <p:cNvSpPr txBox="1"/>
          <p:nvPr/>
        </p:nvSpPr>
        <p:spPr>
          <a:xfrm flipH="1">
            <a:off x="3290239" y="4768204"/>
            <a:ext cx="360219" cy="646331"/>
          </a:xfrm>
          <a:prstGeom prst="rect">
            <a:avLst/>
          </a:prstGeom>
          <a:noFill/>
        </p:spPr>
        <p:txBody>
          <a:bodyPr wrap="square" rtlCol="0">
            <a:spAutoFit/>
          </a:bodyPr>
          <a:lstStyle/>
          <a:p>
            <a:r>
              <a:rPr lang="es-ES" dirty="0"/>
              <a:t>+</a:t>
            </a:r>
          </a:p>
          <a:p>
            <a:r>
              <a:rPr lang="es-ES" dirty="0"/>
              <a:t>-</a:t>
            </a:r>
          </a:p>
        </p:txBody>
      </p:sp>
      <p:sp>
        <p:nvSpPr>
          <p:cNvPr id="50" name="CuadroTexto 49">
            <a:extLst>
              <a:ext uri="{FF2B5EF4-FFF2-40B4-BE49-F238E27FC236}">
                <a16:creationId xmlns:a16="http://schemas.microsoft.com/office/drawing/2014/main" id="{2560CF2F-70CD-48B7-BB46-ABAAFDB1657C}"/>
              </a:ext>
            </a:extLst>
          </p:cNvPr>
          <p:cNvSpPr txBox="1"/>
          <p:nvPr/>
        </p:nvSpPr>
        <p:spPr>
          <a:xfrm>
            <a:off x="3701588" y="4946981"/>
            <a:ext cx="575871" cy="338554"/>
          </a:xfrm>
          <a:prstGeom prst="rect">
            <a:avLst/>
          </a:prstGeom>
          <a:solidFill>
            <a:schemeClr val="bg1"/>
          </a:solidFill>
        </p:spPr>
        <p:txBody>
          <a:bodyPr wrap="square" rtlCol="0">
            <a:spAutoFit/>
          </a:bodyPr>
          <a:lstStyle/>
          <a:p>
            <a:r>
              <a:rPr lang="es-ES" sz="1600" i="1" u="sng" dirty="0">
                <a:latin typeface="Times New Roman" panose="02020603050405020304" pitchFamily="18" charset="0"/>
                <a:cs typeface="Times New Roman" panose="02020603050405020304" pitchFamily="18" charset="0"/>
              </a:rPr>
              <a:t>U</a:t>
            </a:r>
            <a:r>
              <a:rPr lang="es-ES" sz="1600" baseline="-25000" dirty="0">
                <a:latin typeface="Times New Roman" panose="02020603050405020304" pitchFamily="18" charset="0"/>
                <a:cs typeface="Times New Roman" panose="02020603050405020304" pitchFamily="18" charset="0"/>
              </a:rPr>
              <a:t>RN</a:t>
            </a:r>
          </a:p>
        </p:txBody>
      </p:sp>
      <p:sp>
        <p:nvSpPr>
          <p:cNvPr id="51" name="CuadroTexto 50">
            <a:extLst>
              <a:ext uri="{FF2B5EF4-FFF2-40B4-BE49-F238E27FC236}">
                <a16:creationId xmlns:a16="http://schemas.microsoft.com/office/drawing/2014/main" id="{9A7289C5-81F6-4DF6-8EE8-1774045705BC}"/>
              </a:ext>
            </a:extLst>
          </p:cNvPr>
          <p:cNvSpPr txBox="1"/>
          <p:nvPr/>
        </p:nvSpPr>
        <p:spPr>
          <a:xfrm>
            <a:off x="5465827" y="5022211"/>
            <a:ext cx="478944" cy="338554"/>
          </a:xfrm>
          <a:prstGeom prst="rect">
            <a:avLst/>
          </a:prstGeom>
          <a:solidFill>
            <a:schemeClr val="bg1"/>
          </a:solidFill>
        </p:spPr>
        <p:txBody>
          <a:bodyPr wrap="square" rtlCol="0">
            <a:spAutoFit/>
          </a:bodyPr>
          <a:lstStyle/>
          <a:p>
            <a:r>
              <a:rPr lang="es-ES" sz="1600" i="1" u="sng" dirty="0">
                <a:latin typeface="Times New Roman" panose="02020603050405020304" pitchFamily="18" charset="0"/>
                <a:cs typeface="Times New Roman" panose="02020603050405020304" pitchFamily="18" charset="0"/>
              </a:rPr>
              <a:t>Z</a:t>
            </a:r>
            <a:r>
              <a:rPr lang="es-ES" sz="1600" baseline="-25000" dirty="0">
                <a:latin typeface="Times New Roman" panose="02020603050405020304" pitchFamily="18" charset="0"/>
                <a:cs typeface="Times New Roman" panose="02020603050405020304" pitchFamily="18" charset="0"/>
              </a:rPr>
              <a:t>Y</a:t>
            </a:r>
          </a:p>
        </p:txBody>
      </p:sp>
      <p:cxnSp>
        <p:nvCxnSpPr>
          <p:cNvPr id="52" name="Conector recto de flecha 51">
            <a:extLst>
              <a:ext uri="{FF2B5EF4-FFF2-40B4-BE49-F238E27FC236}">
                <a16:creationId xmlns:a16="http://schemas.microsoft.com/office/drawing/2014/main" id="{3054AB30-3A29-4937-9798-B3EDE46C8B97}"/>
              </a:ext>
            </a:extLst>
          </p:cNvPr>
          <p:cNvCxnSpPr>
            <a:cxnSpLocks/>
          </p:cNvCxnSpPr>
          <p:nvPr/>
        </p:nvCxnSpPr>
        <p:spPr>
          <a:xfrm>
            <a:off x="4047148" y="3748559"/>
            <a:ext cx="1897623" cy="1062300"/>
          </a:xfrm>
          <a:prstGeom prst="straightConnector1">
            <a:avLst/>
          </a:prstGeom>
          <a:ln w="222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74475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5FEC7D94-003B-4A99-9846-31370BFBBBAC}"/>
              </a:ext>
            </a:extLst>
          </p:cNvPr>
          <p:cNvSpPr>
            <a:spLocks noGrp="1"/>
          </p:cNvSpPr>
          <p:nvPr>
            <p:ph type="sldNum" sz="quarter" idx="11"/>
          </p:nvPr>
        </p:nvSpPr>
        <p:spPr bwMode="auto">
          <a:xfrm>
            <a:off x="8675688" y="0"/>
            <a:ext cx="5715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0"/>
              </a:spcBef>
              <a:spcAft>
                <a:spcPct val="0"/>
              </a:spcAft>
              <a:defRPr sz="1400" kern="1200">
                <a:solidFill>
                  <a:schemeClr val="bg1"/>
                </a:solidFill>
                <a:latin typeface="Helvetica" panose="020B0604020202020204" pitchFamily="34" charset="0"/>
                <a:ea typeface="ＭＳ Ｐゴシック" charset="-128"/>
                <a:cs typeface="Helvetica" panose="020B0604020202020204" pitchFamily="34" charset="0"/>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9pPr>
          </a:lstStyle>
          <a:p>
            <a:pPr>
              <a:defRPr/>
            </a:pPr>
            <a:fld id="{4D1DF14E-AE4B-4A5C-ABEF-54EE4CB1D499}" type="slidenum">
              <a:rPr lang="es-ES_tradnl" altLang="es-ES" smtClean="0"/>
              <a:pPr>
                <a:defRPr/>
              </a:pPr>
              <a:t>74</a:t>
            </a:fld>
            <a:endParaRPr lang="es-ES_tradnl" altLang="es-ES" dirty="0"/>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93A56B35-FE19-448A-9FB6-691066DA29D7}"/>
                  </a:ext>
                </a:extLst>
              </p:cNvPr>
              <p:cNvSpPr txBox="1"/>
              <p:nvPr/>
            </p:nvSpPr>
            <p:spPr>
              <a:xfrm>
                <a:off x="51814" y="2845992"/>
                <a:ext cx="7906075" cy="672428"/>
              </a:xfrm>
              <a:prstGeom prst="rect">
                <a:avLst/>
              </a:prstGeom>
              <a:noFill/>
            </p:spPr>
            <p:txBody>
              <a:bodyPr wrap="none" rtlCol="0">
                <a:spAutoFit/>
              </a:bodyPr>
              <a:lstStyle/>
              <a:p>
                <a:r>
                  <a:rPr lang="es-ES" sz="1800" dirty="0"/>
                  <a:t>c) Tensiones de línea (</a:t>
                </a:r>
                <a:r>
                  <a:rPr lang="es-ES" sz="1800" dirty="0">
                    <a:latin typeface="Arial" panose="020B0604020202020204" pitchFamily="34" charset="0"/>
                  </a:rPr>
                  <a:t>U</a:t>
                </a:r>
                <a:r>
                  <a:rPr lang="es-ES" sz="1800" baseline="-25000" dirty="0">
                    <a:latin typeface="Arial" panose="020B0604020202020204" pitchFamily="34" charset="0"/>
                  </a:rPr>
                  <a:t>F</a:t>
                </a:r>
                <a:r>
                  <a:rPr lang="es-ES" sz="1800" dirty="0">
                    <a:latin typeface="Arial" panose="020B0604020202020204" pitchFamily="34" charset="0"/>
                  </a:rPr>
                  <a:t>=300 V</a:t>
                </a:r>
                <a:r>
                  <a:rPr lang="es-ES" sz="1800" dirty="0"/>
                  <a:t>). </a:t>
                </a:r>
              </a:p>
              <a:p>
                <a:r>
                  <a:rPr lang="es-ES" sz="1800" dirty="0"/>
                  <a:t>Las tensiones de líneas de ambos circuitos son las mismas:</a:t>
                </a:r>
                <a14:m>
                  <m:oMath xmlns:m="http://schemas.openxmlformats.org/officeDocument/2006/math">
                    <m:sSub>
                      <m:sSubPr>
                        <m:ctrlPr>
                          <a:rPr lang="es-ES" sz="1800" i="1" dirty="0">
                            <a:latin typeface="Cambria Math" panose="02040503050406030204" pitchFamily="18" charset="0"/>
                          </a:rPr>
                        </m:ctrlPr>
                      </m:sSubPr>
                      <m:e>
                        <m:r>
                          <a:rPr lang="es-ES" sz="1800" i="1" dirty="0">
                            <a:latin typeface="Cambria Math" panose="02040503050406030204" pitchFamily="18" charset="0"/>
                          </a:rPr>
                          <m:t>𝑈</m:t>
                        </m:r>
                      </m:e>
                      <m:sub>
                        <m:r>
                          <a:rPr lang="es-ES" sz="1800" i="1" dirty="0">
                            <a:latin typeface="Cambria Math" panose="02040503050406030204" pitchFamily="18" charset="0"/>
                          </a:rPr>
                          <m:t>𝐿</m:t>
                        </m:r>
                      </m:sub>
                    </m:sSub>
                    <m:r>
                      <a:rPr lang="es-ES" sz="1800" i="1" dirty="0">
                        <a:latin typeface="Cambria Math" panose="02040503050406030204" pitchFamily="18" charset="0"/>
                      </a:rPr>
                      <m:t>=</m:t>
                    </m:r>
                    <m:rad>
                      <m:radPr>
                        <m:degHide m:val="on"/>
                        <m:ctrlPr>
                          <a:rPr lang="es-ES" sz="1800" i="1" dirty="0">
                            <a:latin typeface="Cambria Math" panose="02040503050406030204" pitchFamily="18" charset="0"/>
                          </a:rPr>
                        </m:ctrlPr>
                      </m:radPr>
                      <m:deg/>
                      <m:e>
                        <m:r>
                          <a:rPr lang="es-ES" sz="1800" i="1" dirty="0">
                            <a:latin typeface="Cambria Math" panose="02040503050406030204" pitchFamily="18" charset="0"/>
                          </a:rPr>
                          <m:t>3</m:t>
                        </m:r>
                      </m:e>
                    </m:rad>
                    <m:sSub>
                      <m:sSubPr>
                        <m:ctrlPr>
                          <a:rPr lang="es-ES" sz="1800" i="1" dirty="0">
                            <a:latin typeface="Cambria Math" panose="02040503050406030204" pitchFamily="18" charset="0"/>
                          </a:rPr>
                        </m:ctrlPr>
                      </m:sSubPr>
                      <m:e>
                        <m:r>
                          <a:rPr lang="es-ES" sz="1800" i="1" dirty="0">
                            <a:latin typeface="Cambria Math" panose="02040503050406030204" pitchFamily="18" charset="0"/>
                          </a:rPr>
                          <m:t>𝑈</m:t>
                        </m:r>
                      </m:e>
                      <m:sub>
                        <m:r>
                          <a:rPr lang="es-ES" sz="1800" i="1" dirty="0">
                            <a:latin typeface="Cambria Math" panose="02040503050406030204" pitchFamily="18" charset="0"/>
                          </a:rPr>
                          <m:t>𝐹</m:t>
                        </m:r>
                      </m:sub>
                    </m:sSub>
                    <m:r>
                      <a:rPr lang="es-ES" sz="1800" i="1" dirty="0">
                        <a:latin typeface="Cambria Math" panose="02040503050406030204" pitchFamily="18" charset="0"/>
                      </a:rPr>
                      <m:t>=</m:t>
                    </m:r>
                    <m:r>
                      <a:rPr lang="es-ES" sz="1800" i="1" dirty="0">
                        <a:latin typeface="Cambria Math" panose="02040503050406030204" pitchFamily="18" charset="0"/>
                      </a:rPr>
                      <m:t>519</m:t>
                    </m:r>
                    <m:r>
                      <a:rPr lang="es-ES" sz="1800" i="1" dirty="0">
                        <a:latin typeface="Cambria Math" panose="02040503050406030204" pitchFamily="18" charset="0"/>
                      </a:rPr>
                      <m:t>.</m:t>
                    </m:r>
                    <m:r>
                      <a:rPr lang="es-ES" sz="1800" i="1" dirty="0">
                        <a:latin typeface="Cambria Math" panose="02040503050406030204" pitchFamily="18" charset="0"/>
                      </a:rPr>
                      <m:t>61</m:t>
                    </m:r>
                    <m:r>
                      <a:rPr lang="es-ES" sz="1800" i="1" dirty="0">
                        <a:latin typeface="Cambria Math" panose="02040503050406030204" pitchFamily="18" charset="0"/>
                      </a:rPr>
                      <m:t> </m:t>
                    </m:r>
                    <m:r>
                      <a:rPr lang="es-ES" sz="1800" i="1" dirty="0">
                        <a:latin typeface="Cambria Math" panose="02040503050406030204" pitchFamily="18" charset="0"/>
                      </a:rPr>
                      <m:t>𝑉</m:t>
                    </m:r>
                  </m:oMath>
                </a14:m>
                <a:endParaRPr lang="es-ES" sz="1800" dirty="0"/>
              </a:p>
            </p:txBody>
          </p:sp>
        </mc:Choice>
        <mc:Fallback xmlns="">
          <p:sp>
            <p:nvSpPr>
              <p:cNvPr id="3" name="CuadroTexto 2">
                <a:extLst>
                  <a:ext uri="{FF2B5EF4-FFF2-40B4-BE49-F238E27FC236}">
                    <a16:creationId xmlns:a16="http://schemas.microsoft.com/office/drawing/2014/main" id="{93A56B35-FE19-448A-9FB6-691066DA29D7}"/>
                  </a:ext>
                </a:extLst>
              </p:cNvPr>
              <p:cNvSpPr txBox="1">
                <a:spLocks noRot="1" noChangeAspect="1" noMove="1" noResize="1" noEditPoints="1" noAdjustHandles="1" noChangeArrowheads="1" noChangeShapeType="1" noTextEdit="1"/>
              </p:cNvSpPr>
              <p:nvPr/>
            </p:nvSpPr>
            <p:spPr>
              <a:xfrm>
                <a:off x="51814" y="2845992"/>
                <a:ext cx="7906075" cy="672428"/>
              </a:xfrm>
              <a:prstGeom prst="rect">
                <a:avLst/>
              </a:prstGeom>
              <a:blipFill>
                <a:blip r:embed="rId2"/>
                <a:stretch>
                  <a:fillRect l="-617" t="-5455" b="-14545"/>
                </a:stretch>
              </a:blipFill>
            </p:spPr>
            <p:txBody>
              <a:bodyPr/>
              <a:lstStyle/>
              <a:p>
                <a:r>
                  <a:rPr lang="es-ES">
                    <a:noFill/>
                  </a:rPr>
                  <a:t> </a:t>
                </a:r>
              </a:p>
            </p:txBody>
          </p:sp>
        </mc:Fallback>
      </mc:AlternateContent>
      <p:sp>
        <p:nvSpPr>
          <p:cNvPr id="4" name="CuadroTexto 3">
            <a:extLst>
              <a:ext uri="{FF2B5EF4-FFF2-40B4-BE49-F238E27FC236}">
                <a16:creationId xmlns:a16="http://schemas.microsoft.com/office/drawing/2014/main" id="{5A8F3186-69B6-4F00-9226-7BF17C4B0A44}"/>
              </a:ext>
            </a:extLst>
          </p:cNvPr>
          <p:cNvSpPr txBox="1"/>
          <p:nvPr/>
        </p:nvSpPr>
        <p:spPr>
          <a:xfrm>
            <a:off x="88464" y="3647297"/>
            <a:ext cx="9036496" cy="646331"/>
          </a:xfrm>
          <a:prstGeom prst="rect">
            <a:avLst/>
          </a:prstGeom>
          <a:noFill/>
        </p:spPr>
        <p:txBody>
          <a:bodyPr wrap="square" rtlCol="0">
            <a:spAutoFit/>
          </a:bodyPr>
          <a:lstStyle/>
          <a:p>
            <a:r>
              <a:rPr lang="es-ES" sz="1800" dirty="0"/>
              <a:t>Tomando U</a:t>
            </a:r>
            <a:r>
              <a:rPr lang="es-ES" sz="1800" baseline="-25000" dirty="0"/>
              <a:t>RN</a:t>
            </a:r>
            <a:r>
              <a:rPr lang="es-ES" sz="1800" dirty="0"/>
              <a:t> como referencia: U</a:t>
            </a:r>
            <a:r>
              <a:rPr lang="es-ES" sz="1800" baseline="-25000" dirty="0"/>
              <a:t>RN</a:t>
            </a:r>
            <a:r>
              <a:rPr lang="es-ES" sz="1800" dirty="0"/>
              <a:t>=300 ∠0º</a:t>
            </a:r>
            <a:r>
              <a:rPr lang="es-ES" sz="1800" dirty="0">
                <a:sym typeface="Wingdings" panose="05000000000000000000" pitchFamily="2" charset="2"/>
              </a:rPr>
              <a:t></a:t>
            </a:r>
            <a:r>
              <a:rPr lang="es-ES" sz="1800" dirty="0"/>
              <a:t> U</a:t>
            </a:r>
            <a:r>
              <a:rPr lang="es-ES" sz="1800" baseline="-25000" dirty="0"/>
              <a:t>RS</a:t>
            </a:r>
            <a:r>
              <a:rPr lang="es-ES" sz="1800" dirty="0"/>
              <a:t>=519.61 ∠30º ; U</a:t>
            </a:r>
            <a:r>
              <a:rPr lang="es-ES" sz="1800" baseline="-25000" dirty="0"/>
              <a:t>ST</a:t>
            </a:r>
            <a:r>
              <a:rPr lang="es-ES" sz="1800" dirty="0"/>
              <a:t>=519.61 ∠-90º ; U</a:t>
            </a:r>
            <a:r>
              <a:rPr lang="es-ES" sz="1800" baseline="-25000" dirty="0"/>
              <a:t>TR</a:t>
            </a:r>
            <a:r>
              <a:rPr lang="es-ES" sz="1800" dirty="0"/>
              <a:t>=519.61 ∠150º </a:t>
            </a:r>
          </a:p>
        </p:txBody>
      </p:sp>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35E2D5C1-F04E-4B64-8F80-5B7885255E74}"/>
                  </a:ext>
                </a:extLst>
              </p:cNvPr>
              <p:cNvSpPr txBox="1"/>
              <p:nvPr/>
            </p:nvSpPr>
            <p:spPr>
              <a:xfrm>
                <a:off x="102482" y="4392606"/>
                <a:ext cx="6095066" cy="844462"/>
              </a:xfrm>
              <a:prstGeom prst="rect">
                <a:avLst/>
              </a:prstGeom>
              <a:noFill/>
            </p:spPr>
            <p:txBody>
              <a:bodyPr wrap="none" rtlCol="0">
                <a:spAutoFit/>
              </a:bodyPr>
              <a:lstStyle/>
              <a:p>
                <a:r>
                  <a:rPr lang="es-ES" sz="1800" dirty="0"/>
                  <a:t>d) Las corrientes de línea son iguales en ambos circuitos:</a:t>
                </a:r>
              </a:p>
              <a:p>
                <a:r>
                  <a:rPr lang="es-ES" sz="1800" dirty="0"/>
                  <a:t>En estrella </a:t>
                </a:r>
                <a14:m>
                  <m:oMath xmlns:m="http://schemas.openxmlformats.org/officeDocument/2006/math">
                    <m:sSub>
                      <m:sSubPr>
                        <m:ctrlPr>
                          <a:rPr lang="es-ES" sz="1800" i="1" dirty="0">
                            <a:latin typeface="Cambria Math" panose="02040503050406030204" pitchFamily="18" charset="0"/>
                          </a:rPr>
                        </m:ctrlPr>
                      </m:sSubPr>
                      <m:e>
                        <m:r>
                          <a:rPr lang="es-ES" sz="1800" i="1" dirty="0">
                            <a:latin typeface="Cambria Math" panose="02040503050406030204" pitchFamily="18" charset="0"/>
                          </a:rPr>
                          <m:t>𝐼</m:t>
                        </m:r>
                      </m:e>
                      <m:sub>
                        <m:r>
                          <a:rPr lang="es-ES" sz="1800" i="1" dirty="0">
                            <a:latin typeface="Cambria Math" panose="02040503050406030204" pitchFamily="18" charset="0"/>
                          </a:rPr>
                          <m:t>𝐿</m:t>
                        </m:r>
                      </m:sub>
                    </m:sSub>
                    <m:r>
                      <a:rPr lang="es-ES" sz="1800" i="1" dirty="0">
                        <a:latin typeface="Cambria Math" panose="02040503050406030204" pitchFamily="18" charset="0"/>
                      </a:rPr>
                      <m:t>=</m:t>
                    </m:r>
                    <m:sSub>
                      <m:sSubPr>
                        <m:ctrlPr>
                          <a:rPr lang="es-ES" sz="1800" i="1" dirty="0">
                            <a:latin typeface="Cambria Math" panose="02040503050406030204" pitchFamily="18" charset="0"/>
                          </a:rPr>
                        </m:ctrlPr>
                      </m:sSubPr>
                      <m:e>
                        <m:r>
                          <a:rPr lang="es-ES" sz="1800" i="1" dirty="0">
                            <a:latin typeface="Cambria Math" panose="02040503050406030204" pitchFamily="18" charset="0"/>
                          </a:rPr>
                          <m:t>𝐼</m:t>
                        </m:r>
                      </m:e>
                      <m:sub>
                        <m:r>
                          <a:rPr lang="es-ES" sz="1800" i="1" dirty="0">
                            <a:latin typeface="Cambria Math" panose="02040503050406030204" pitchFamily="18" charset="0"/>
                          </a:rPr>
                          <m:t>𝐹</m:t>
                        </m:r>
                      </m:sub>
                    </m:sSub>
                    <m:r>
                      <a:rPr lang="es-ES" sz="1800" i="1" dirty="0">
                        <a:latin typeface="Cambria Math" panose="02040503050406030204" pitchFamily="18" charset="0"/>
                      </a:rPr>
                      <m:t>→</m:t>
                    </m:r>
                    <m:sSub>
                      <m:sSubPr>
                        <m:ctrlPr>
                          <a:rPr lang="es-ES" sz="1800" i="1" dirty="0">
                            <a:latin typeface="Cambria Math" panose="02040503050406030204" pitchFamily="18" charset="0"/>
                          </a:rPr>
                        </m:ctrlPr>
                      </m:sSubPr>
                      <m:e>
                        <m:r>
                          <a:rPr lang="es-ES" sz="1800" i="1" dirty="0">
                            <a:latin typeface="Cambria Math" panose="02040503050406030204" pitchFamily="18" charset="0"/>
                          </a:rPr>
                          <m:t>𝐼</m:t>
                        </m:r>
                      </m:e>
                      <m:sub>
                        <m:r>
                          <a:rPr lang="es-ES" sz="1800" i="1" dirty="0">
                            <a:latin typeface="Cambria Math" panose="02040503050406030204" pitchFamily="18" charset="0"/>
                          </a:rPr>
                          <m:t>𝑅</m:t>
                        </m:r>
                      </m:sub>
                    </m:sSub>
                    <m:r>
                      <a:rPr lang="es-ES" sz="1800" i="1" dirty="0">
                        <a:latin typeface="Cambria Math" panose="02040503050406030204" pitchFamily="18" charset="0"/>
                      </a:rPr>
                      <m:t>=</m:t>
                    </m:r>
                    <m:sSub>
                      <m:sSubPr>
                        <m:ctrlPr>
                          <a:rPr lang="es-ES" sz="1800" i="1" dirty="0">
                            <a:latin typeface="Cambria Math" panose="02040503050406030204" pitchFamily="18" charset="0"/>
                          </a:rPr>
                        </m:ctrlPr>
                      </m:sSubPr>
                      <m:e>
                        <m:r>
                          <a:rPr lang="es-ES" sz="1800" i="1" dirty="0">
                            <a:latin typeface="Cambria Math" panose="02040503050406030204" pitchFamily="18" charset="0"/>
                          </a:rPr>
                          <m:t>𝐼</m:t>
                        </m:r>
                      </m:e>
                      <m:sub>
                        <m:r>
                          <a:rPr lang="es-ES" sz="1800" i="1" dirty="0">
                            <a:latin typeface="Cambria Math" panose="02040503050406030204" pitchFamily="18" charset="0"/>
                          </a:rPr>
                          <m:t>1</m:t>
                        </m:r>
                      </m:sub>
                    </m:sSub>
                    <m:r>
                      <a:rPr lang="es-ES" sz="1800" i="1" dirty="0">
                        <a:latin typeface="Cambria Math" panose="02040503050406030204" pitchFamily="18" charset="0"/>
                      </a:rPr>
                      <m:t>=</m:t>
                    </m:r>
                    <m:f>
                      <m:fPr>
                        <m:ctrlPr>
                          <a:rPr lang="es-ES" sz="1800" i="1" dirty="0">
                            <a:latin typeface="Cambria Math" panose="02040503050406030204" pitchFamily="18" charset="0"/>
                          </a:rPr>
                        </m:ctrlPr>
                      </m:fPr>
                      <m:num>
                        <m:sSub>
                          <m:sSubPr>
                            <m:ctrlPr>
                              <a:rPr lang="es-ES" sz="1800" i="1" dirty="0">
                                <a:latin typeface="Cambria Math" panose="02040503050406030204" pitchFamily="18" charset="0"/>
                              </a:rPr>
                            </m:ctrlPr>
                          </m:sSubPr>
                          <m:e>
                            <m:r>
                              <a:rPr lang="es-ES" sz="1800" i="1" dirty="0">
                                <a:latin typeface="Cambria Math" panose="02040503050406030204" pitchFamily="18" charset="0"/>
                              </a:rPr>
                              <m:t>𝑈</m:t>
                            </m:r>
                          </m:e>
                          <m:sub>
                            <m:r>
                              <a:rPr lang="es-ES" sz="1800" i="1" dirty="0">
                                <a:latin typeface="Cambria Math" panose="02040503050406030204" pitchFamily="18" charset="0"/>
                              </a:rPr>
                              <m:t>𝑅𝑁</m:t>
                            </m:r>
                          </m:sub>
                        </m:sSub>
                      </m:num>
                      <m:den>
                        <m:sSub>
                          <m:sSubPr>
                            <m:ctrlPr>
                              <a:rPr lang="es-ES" sz="1800" i="1" dirty="0">
                                <a:latin typeface="Cambria Math" panose="02040503050406030204" pitchFamily="18" charset="0"/>
                              </a:rPr>
                            </m:ctrlPr>
                          </m:sSubPr>
                          <m:e>
                            <m:r>
                              <a:rPr lang="es-ES" sz="1800" i="1" dirty="0">
                                <a:latin typeface="Cambria Math" panose="02040503050406030204" pitchFamily="18" charset="0"/>
                              </a:rPr>
                              <m:t>𝑍</m:t>
                            </m:r>
                          </m:e>
                          <m:sub>
                            <m:r>
                              <a:rPr lang="es-ES" sz="1800" i="1" dirty="0">
                                <a:latin typeface="Cambria Math" panose="02040503050406030204" pitchFamily="18" charset="0"/>
                              </a:rPr>
                              <m:t>𝑌</m:t>
                            </m:r>
                          </m:sub>
                        </m:sSub>
                      </m:den>
                    </m:f>
                    <m:r>
                      <a:rPr lang="es-ES" sz="1800" i="1" dirty="0">
                        <a:latin typeface="Cambria Math" panose="02040503050406030204" pitchFamily="18" charset="0"/>
                      </a:rPr>
                      <m:t>=</m:t>
                    </m:r>
                    <m:f>
                      <m:fPr>
                        <m:ctrlPr>
                          <a:rPr lang="es-ES" sz="1800" i="1" dirty="0">
                            <a:latin typeface="Cambria Math" panose="02040503050406030204" pitchFamily="18" charset="0"/>
                            <a:ea typeface="Cambria Math" panose="02040503050406030204" pitchFamily="18" charset="0"/>
                          </a:rPr>
                        </m:ctrlPr>
                      </m:fPr>
                      <m:num>
                        <m:r>
                          <a:rPr lang="es-ES" sz="1800" b="0" i="1" dirty="0" smtClean="0">
                            <a:latin typeface="Cambria Math" panose="02040503050406030204" pitchFamily="18" charset="0"/>
                            <a:ea typeface="Cambria Math" panose="02040503050406030204" pitchFamily="18" charset="0"/>
                          </a:rPr>
                          <m:t>300</m:t>
                        </m:r>
                        <m:r>
                          <m:rPr>
                            <m:nor/>
                          </m:rPr>
                          <a:rPr lang="es-ES" sz="1800" i="1" dirty="0">
                            <a:latin typeface="Cambria Math" panose="02040503050406030204" pitchFamily="18" charset="0"/>
                            <a:ea typeface="Cambria Math" panose="02040503050406030204" pitchFamily="18" charset="0"/>
                          </a:rPr>
                          <m:t>∠</m:t>
                        </m:r>
                        <m:r>
                          <m:rPr>
                            <m:nor/>
                          </m:rPr>
                          <a:rPr lang="es-ES" sz="1800" i="1" dirty="0">
                            <a:latin typeface="Cambria Math" panose="02040503050406030204" pitchFamily="18" charset="0"/>
                            <a:ea typeface="Cambria Math" panose="02040503050406030204" pitchFamily="18" charset="0"/>
                          </a:rPr>
                          <m:t>0</m:t>
                        </m:r>
                      </m:num>
                      <m:den>
                        <m:r>
                          <a:rPr lang="es-ES" sz="1800" i="1" dirty="0">
                            <a:latin typeface="Cambria Math" panose="02040503050406030204" pitchFamily="18" charset="0"/>
                            <a:ea typeface="Cambria Math" panose="02040503050406030204" pitchFamily="18" charset="0"/>
                          </a:rPr>
                          <m:t>10</m:t>
                        </m:r>
                        <m:r>
                          <m:rPr>
                            <m:nor/>
                          </m:rPr>
                          <a:rPr lang="es-ES" sz="1800" i="1" dirty="0">
                            <a:latin typeface="Cambria Math" panose="02040503050406030204" pitchFamily="18" charset="0"/>
                            <a:ea typeface="Cambria Math" panose="02040503050406030204" pitchFamily="18" charset="0"/>
                          </a:rPr>
                          <m:t>∠</m:t>
                        </m:r>
                        <m:r>
                          <m:rPr>
                            <m:nor/>
                          </m:rPr>
                          <a:rPr lang="es-ES" sz="1800" i="1" dirty="0">
                            <a:latin typeface="Cambria Math" panose="02040503050406030204" pitchFamily="18" charset="0"/>
                            <a:ea typeface="Cambria Math" panose="02040503050406030204" pitchFamily="18" charset="0"/>
                          </a:rPr>
                          <m:t>30</m:t>
                        </m:r>
                      </m:den>
                    </m:f>
                    <m:r>
                      <a:rPr lang="es-ES" sz="1800" i="1" dirty="0">
                        <a:latin typeface="Cambria Math" panose="02040503050406030204" pitchFamily="18" charset="0"/>
                      </a:rPr>
                      <m:t>=</m:t>
                    </m:r>
                    <m:r>
                      <a:rPr lang="es-ES" sz="1800" i="1" dirty="0">
                        <a:latin typeface="Cambria Math" panose="02040503050406030204" pitchFamily="18" charset="0"/>
                      </a:rPr>
                      <m:t>30</m:t>
                    </m:r>
                    <m:r>
                      <a:rPr lang="es-ES" sz="1800" i="1" dirty="0">
                        <a:latin typeface="Cambria Math" panose="02040503050406030204" pitchFamily="18" charset="0"/>
                        <a:ea typeface="Cambria Math" panose="02040503050406030204" pitchFamily="18" charset="0"/>
                      </a:rPr>
                      <m:t>∠</m:t>
                    </m:r>
                    <m:r>
                      <a:rPr lang="es-ES" sz="1800" i="1" dirty="0">
                        <a:latin typeface="Cambria Math" panose="02040503050406030204" pitchFamily="18" charset="0"/>
                        <a:ea typeface="Cambria Math" panose="02040503050406030204" pitchFamily="18" charset="0"/>
                      </a:rPr>
                      <m:t>−</m:t>
                    </m:r>
                    <m:r>
                      <a:rPr lang="es-ES" sz="1800" i="1" dirty="0">
                        <a:latin typeface="Cambria Math" panose="02040503050406030204" pitchFamily="18" charset="0"/>
                        <a:ea typeface="Cambria Math" panose="02040503050406030204" pitchFamily="18" charset="0"/>
                      </a:rPr>
                      <m:t>30</m:t>
                    </m:r>
                    <m:r>
                      <a:rPr lang="es-ES" sz="1800" i="1" dirty="0">
                        <a:latin typeface="Cambria Math" panose="02040503050406030204" pitchFamily="18" charset="0"/>
                        <a:ea typeface="Cambria Math" panose="02040503050406030204" pitchFamily="18" charset="0"/>
                      </a:rPr>
                      <m:t>º </m:t>
                    </m:r>
                    <m:r>
                      <a:rPr lang="es-ES" sz="1800" i="1" dirty="0">
                        <a:latin typeface="Cambria Math" panose="02040503050406030204" pitchFamily="18" charset="0"/>
                      </a:rPr>
                      <m:t>𝐴</m:t>
                    </m:r>
                  </m:oMath>
                </a14:m>
                <a:endParaRPr lang="es-ES" sz="1800" dirty="0"/>
              </a:p>
            </p:txBody>
          </p:sp>
        </mc:Choice>
        <mc:Fallback xmlns="">
          <p:sp>
            <p:nvSpPr>
              <p:cNvPr id="5" name="CuadroTexto 4">
                <a:extLst>
                  <a:ext uri="{FF2B5EF4-FFF2-40B4-BE49-F238E27FC236}">
                    <a16:creationId xmlns:a16="http://schemas.microsoft.com/office/drawing/2014/main" id="{35E2D5C1-F04E-4B64-8F80-5B7885255E74}"/>
                  </a:ext>
                </a:extLst>
              </p:cNvPr>
              <p:cNvSpPr txBox="1">
                <a:spLocks noRot="1" noChangeAspect="1" noMove="1" noResize="1" noEditPoints="1" noAdjustHandles="1" noChangeArrowheads="1" noChangeShapeType="1" noTextEdit="1"/>
              </p:cNvSpPr>
              <p:nvPr/>
            </p:nvSpPr>
            <p:spPr>
              <a:xfrm>
                <a:off x="102482" y="4392606"/>
                <a:ext cx="6095066" cy="844462"/>
              </a:xfrm>
              <a:prstGeom prst="rect">
                <a:avLst/>
              </a:prstGeom>
              <a:blipFill>
                <a:blip r:embed="rId3"/>
                <a:stretch>
                  <a:fillRect l="-900" t="-434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Rectángulo 5">
                <a:extLst>
                  <a:ext uri="{FF2B5EF4-FFF2-40B4-BE49-F238E27FC236}">
                    <a16:creationId xmlns:a16="http://schemas.microsoft.com/office/drawing/2014/main" id="{A37AAAE3-8601-48C5-B710-E61FD6721CBB}"/>
                  </a:ext>
                </a:extLst>
              </p:cNvPr>
              <p:cNvSpPr/>
              <p:nvPr/>
            </p:nvSpPr>
            <p:spPr>
              <a:xfrm>
                <a:off x="102482" y="5237068"/>
                <a:ext cx="5131608" cy="567463"/>
              </a:xfrm>
              <a:prstGeom prst="rect">
                <a:avLst/>
              </a:prstGeom>
            </p:spPr>
            <p:txBody>
              <a:bodyPr wrap="square">
                <a:spAutoFit/>
              </a:bodyPr>
              <a:lstStyle/>
              <a:p>
                <a:r>
                  <a:rPr lang="es-ES" sz="1800" dirty="0"/>
                  <a:t>En triángulo </a:t>
                </a:r>
                <a14:m>
                  <m:oMath xmlns:m="http://schemas.openxmlformats.org/officeDocument/2006/math">
                    <m:sSub>
                      <m:sSubPr>
                        <m:ctrlPr>
                          <a:rPr lang="es-ES" sz="1800" i="1" dirty="0">
                            <a:latin typeface="Cambria Math" panose="02040503050406030204" pitchFamily="18" charset="0"/>
                          </a:rPr>
                        </m:ctrlPr>
                      </m:sSubPr>
                      <m:e>
                        <m:r>
                          <a:rPr lang="es-ES" sz="1800" i="1" dirty="0">
                            <a:latin typeface="Cambria Math" panose="02040503050406030204" pitchFamily="18" charset="0"/>
                          </a:rPr>
                          <m:t>𝐼</m:t>
                        </m:r>
                      </m:e>
                      <m:sub>
                        <m:r>
                          <a:rPr lang="es-ES" sz="1800" i="1" dirty="0">
                            <a:latin typeface="Cambria Math" panose="02040503050406030204" pitchFamily="18" charset="0"/>
                          </a:rPr>
                          <m:t>1</m:t>
                        </m:r>
                      </m:sub>
                    </m:sSub>
                    <m:r>
                      <a:rPr lang="es-ES" sz="1800" i="1" dirty="0">
                        <a:latin typeface="Cambria Math" panose="02040503050406030204" pitchFamily="18" charset="0"/>
                      </a:rPr>
                      <m:t>=</m:t>
                    </m:r>
                    <m:f>
                      <m:fPr>
                        <m:ctrlPr>
                          <a:rPr lang="es-ES" sz="1800" i="1" dirty="0">
                            <a:latin typeface="Cambria Math" panose="02040503050406030204" pitchFamily="18" charset="0"/>
                          </a:rPr>
                        </m:ctrlPr>
                      </m:fPr>
                      <m:num>
                        <m:sSub>
                          <m:sSubPr>
                            <m:ctrlPr>
                              <a:rPr lang="es-ES" sz="1800" i="1" dirty="0">
                                <a:latin typeface="Cambria Math" panose="02040503050406030204" pitchFamily="18" charset="0"/>
                              </a:rPr>
                            </m:ctrlPr>
                          </m:sSubPr>
                          <m:e>
                            <m:r>
                              <a:rPr lang="es-ES" sz="1800" i="1" dirty="0">
                                <a:latin typeface="Cambria Math" panose="02040503050406030204" pitchFamily="18" charset="0"/>
                              </a:rPr>
                              <m:t>𝑈</m:t>
                            </m:r>
                          </m:e>
                          <m:sub>
                            <m:r>
                              <a:rPr lang="es-ES" sz="1800" i="1" dirty="0">
                                <a:latin typeface="Cambria Math" panose="02040503050406030204" pitchFamily="18" charset="0"/>
                              </a:rPr>
                              <m:t>𝑅𝑆</m:t>
                            </m:r>
                          </m:sub>
                        </m:sSub>
                      </m:num>
                      <m:den>
                        <m:sSub>
                          <m:sSubPr>
                            <m:ctrlPr>
                              <a:rPr lang="es-ES" sz="1800" i="1" dirty="0">
                                <a:latin typeface="Cambria Math" panose="02040503050406030204" pitchFamily="18" charset="0"/>
                              </a:rPr>
                            </m:ctrlPr>
                          </m:sSubPr>
                          <m:e>
                            <m:r>
                              <a:rPr lang="es-ES" sz="1800" i="1" dirty="0">
                                <a:latin typeface="Cambria Math" panose="02040503050406030204" pitchFamily="18" charset="0"/>
                              </a:rPr>
                              <m:t>𝑍</m:t>
                            </m:r>
                          </m:e>
                          <m:sub>
                            <m:r>
                              <a:rPr lang="es-ES" sz="1800" i="1" dirty="0">
                                <a:latin typeface="Cambria Math" panose="02040503050406030204" pitchFamily="18" charset="0"/>
                                <a:ea typeface="Cambria Math" panose="02040503050406030204" pitchFamily="18" charset="0"/>
                              </a:rPr>
                              <m:t>△</m:t>
                            </m:r>
                          </m:sub>
                        </m:sSub>
                      </m:den>
                    </m:f>
                    <m:r>
                      <a:rPr lang="es-ES" sz="1800" i="1" dirty="0">
                        <a:latin typeface="Cambria Math" panose="02040503050406030204" pitchFamily="18" charset="0"/>
                      </a:rPr>
                      <m:t>=</m:t>
                    </m:r>
                    <m:f>
                      <m:fPr>
                        <m:ctrlPr>
                          <a:rPr lang="es-ES" sz="1800" i="1" dirty="0">
                            <a:latin typeface="Cambria Math" panose="02040503050406030204" pitchFamily="18" charset="0"/>
                            <a:ea typeface="Cambria Math" panose="02040503050406030204" pitchFamily="18" charset="0"/>
                          </a:rPr>
                        </m:ctrlPr>
                      </m:fPr>
                      <m:num>
                        <m:r>
                          <a:rPr lang="es-ES" sz="1800" i="1" dirty="0">
                            <a:latin typeface="Cambria Math" panose="02040503050406030204" pitchFamily="18" charset="0"/>
                            <a:ea typeface="Cambria Math" panose="02040503050406030204" pitchFamily="18" charset="0"/>
                          </a:rPr>
                          <m:t>300</m:t>
                        </m:r>
                        <m:rad>
                          <m:radPr>
                            <m:degHide m:val="on"/>
                            <m:ctrlPr>
                              <a:rPr lang="es-ES" sz="1800" i="1" dirty="0">
                                <a:latin typeface="Cambria Math" panose="02040503050406030204" pitchFamily="18" charset="0"/>
                                <a:ea typeface="Cambria Math" panose="02040503050406030204" pitchFamily="18" charset="0"/>
                              </a:rPr>
                            </m:ctrlPr>
                          </m:radPr>
                          <m:deg/>
                          <m:e>
                            <m:r>
                              <a:rPr lang="es-ES" sz="1800" i="1" dirty="0">
                                <a:latin typeface="Cambria Math" panose="02040503050406030204" pitchFamily="18" charset="0"/>
                                <a:ea typeface="Cambria Math" panose="02040503050406030204" pitchFamily="18" charset="0"/>
                              </a:rPr>
                              <m:t>3</m:t>
                            </m:r>
                          </m:e>
                        </m:rad>
                        <m:r>
                          <m:rPr>
                            <m:nor/>
                          </m:rPr>
                          <a:rPr lang="es-ES" sz="1800" i="1" dirty="0">
                            <a:latin typeface="Cambria Math" panose="02040503050406030204" pitchFamily="18" charset="0"/>
                            <a:ea typeface="Cambria Math" panose="02040503050406030204" pitchFamily="18" charset="0"/>
                          </a:rPr>
                          <m:t>∠</m:t>
                        </m:r>
                        <m:r>
                          <m:rPr>
                            <m:nor/>
                          </m:rPr>
                          <a:rPr lang="es-ES" sz="1800" i="1" dirty="0">
                            <a:latin typeface="Cambria Math" panose="02040503050406030204" pitchFamily="18" charset="0"/>
                            <a:ea typeface="Cambria Math" panose="02040503050406030204" pitchFamily="18" charset="0"/>
                          </a:rPr>
                          <m:t>30</m:t>
                        </m:r>
                        <m:r>
                          <a:rPr lang="es-ES" sz="1800" i="1" dirty="0">
                            <a:latin typeface="Cambria Math" panose="02040503050406030204" pitchFamily="18" charset="0"/>
                            <a:ea typeface="Cambria Math" panose="02040503050406030204" pitchFamily="18" charset="0"/>
                          </a:rPr>
                          <m:t>º</m:t>
                        </m:r>
                      </m:num>
                      <m:den>
                        <m:r>
                          <a:rPr lang="es-ES" sz="1800" i="1" dirty="0">
                            <a:latin typeface="Cambria Math" panose="02040503050406030204" pitchFamily="18" charset="0"/>
                            <a:ea typeface="Cambria Math" panose="02040503050406030204" pitchFamily="18" charset="0"/>
                          </a:rPr>
                          <m:t>30</m:t>
                        </m:r>
                        <m:r>
                          <m:rPr>
                            <m:nor/>
                          </m:rPr>
                          <a:rPr lang="es-ES" sz="1800" i="1" dirty="0">
                            <a:latin typeface="Cambria Math" panose="02040503050406030204" pitchFamily="18" charset="0"/>
                            <a:ea typeface="Cambria Math" panose="02040503050406030204" pitchFamily="18" charset="0"/>
                          </a:rPr>
                          <m:t>∠</m:t>
                        </m:r>
                        <m:r>
                          <m:rPr>
                            <m:nor/>
                          </m:rPr>
                          <a:rPr lang="es-ES" sz="1800" i="1" dirty="0">
                            <a:latin typeface="Cambria Math" panose="02040503050406030204" pitchFamily="18" charset="0"/>
                            <a:ea typeface="Cambria Math" panose="02040503050406030204" pitchFamily="18" charset="0"/>
                          </a:rPr>
                          <m:t>30</m:t>
                        </m:r>
                        <m:r>
                          <m:rPr>
                            <m:nor/>
                          </m:rPr>
                          <a:rPr lang="es-ES" sz="1800" i="1" dirty="0">
                            <a:latin typeface="Cambria Math" panose="02040503050406030204" pitchFamily="18" charset="0"/>
                            <a:ea typeface="Cambria Math" panose="02040503050406030204" pitchFamily="18" charset="0"/>
                          </a:rPr>
                          <m:t>º</m:t>
                        </m:r>
                      </m:den>
                    </m:f>
                    <m:r>
                      <a:rPr lang="es-ES" sz="1800" i="1" dirty="0">
                        <a:latin typeface="Cambria Math" panose="02040503050406030204" pitchFamily="18" charset="0"/>
                      </a:rPr>
                      <m:t>=</m:t>
                    </m:r>
                    <m:r>
                      <a:rPr lang="es-ES" sz="1800" i="1" dirty="0">
                        <a:latin typeface="Cambria Math" panose="02040503050406030204" pitchFamily="18" charset="0"/>
                      </a:rPr>
                      <m:t>10</m:t>
                    </m:r>
                    <m:rad>
                      <m:radPr>
                        <m:degHide m:val="on"/>
                        <m:ctrlPr>
                          <a:rPr lang="es-ES" sz="1800" i="1" dirty="0">
                            <a:latin typeface="Cambria Math" panose="02040503050406030204" pitchFamily="18" charset="0"/>
                            <a:ea typeface="Cambria Math" panose="02040503050406030204" pitchFamily="18" charset="0"/>
                          </a:rPr>
                        </m:ctrlPr>
                      </m:radPr>
                      <m:deg/>
                      <m:e>
                        <m:r>
                          <a:rPr lang="es-ES" sz="1800" i="1" dirty="0">
                            <a:latin typeface="Cambria Math" panose="02040503050406030204" pitchFamily="18" charset="0"/>
                            <a:ea typeface="Cambria Math" panose="02040503050406030204" pitchFamily="18" charset="0"/>
                          </a:rPr>
                          <m:t>3</m:t>
                        </m:r>
                      </m:e>
                    </m:rad>
                    <m:r>
                      <a:rPr lang="es-ES" sz="1800" i="1" dirty="0">
                        <a:latin typeface="Cambria Math" panose="02040503050406030204" pitchFamily="18" charset="0"/>
                        <a:ea typeface="Cambria Math" panose="02040503050406030204" pitchFamily="18" charset="0"/>
                      </a:rPr>
                      <m:t>∠</m:t>
                    </m:r>
                    <m:r>
                      <a:rPr lang="es-ES" sz="1800" i="1" dirty="0">
                        <a:latin typeface="Cambria Math" panose="02040503050406030204" pitchFamily="18" charset="0"/>
                        <a:ea typeface="Cambria Math" panose="02040503050406030204" pitchFamily="18" charset="0"/>
                      </a:rPr>
                      <m:t>0</m:t>
                    </m:r>
                    <m:r>
                      <a:rPr lang="es-ES" sz="1800" i="1" dirty="0">
                        <a:latin typeface="Cambria Math" panose="02040503050406030204" pitchFamily="18" charset="0"/>
                        <a:ea typeface="Cambria Math" panose="02040503050406030204" pitchFamily="18" charset="0"/>
                      </a:rPr>
                      <m:t>º </m:t>
                    </m:r>
                    <m:r>
                      <a:rPr lang="es-ES" sz="1800" i="1" dirty="0">
                        <a:latin typeface="Cambria Math" panose="02040503050406030204" pitchFamily="18" charset="0"/>
                      </a:rPr>
                      <m:t>𝐴</m:t>
                    </m:r>
                    <m:r>
                      <a:rPr lang="es-ES" sz="1800" i="1" dirty="0">
                        <a:latin typeface="Cambria Math" panose="02040503050406030204" pitchFamily="18" charset="0"/>
                      </a:rPr>
                      <m:t>→</m:t>
                    </m:r>
                  </m:oMath>
                </a14:m>
                <a:endParaRPr lang="es-ES" sz="1800" i="1" dirty="0">
                  <a:latin typeface="Cambria Math" panose="02040503050406030204" pitchFamily="18" charset="0"/>
                </a:endParaRPr>
              </a:p>
            </p:txBody>
          </p:sp>
        </mc:Choice>
        <mc:Fallback xmlns="">
          <p:sp>
            <p:nvSpPr>
              <p:cNvPr id="6" name="Rectángulo 5">
                <a:extLst>
                  <a:ext uri="{FF2B5EF4-FFF2-40B4-BE49-F238E27FC236}">
                    <a16:creationId xmlns:a16="http://schemas.microsoft.com/office/drawing/2014/main" id="{A37AAAE3-8601-48C5-B710-E61FD6721CBB}"/>
                  </a:ext>
                </a:extLst>
              </p:cNvPr>
              <p:cNvSpPr>
                <a:spLocks noRot="1" noChangeAspect="1" noMove="1" noResize="1" noEditPoints="1" noAdjustHandles="1" noChangeArrowheads="1" noChangeShapeType="1" noTextEdit="1"/>
              </p:cNvSpPr>
              <p:nvPr/>
            </p:nvSpPr>
            <p:spPr>
              <a:xfrm>
                <a:off x="102482" y="5237068"/>
                <a:ext cx="5131608" cy="567463"/>
              </a:xfrm>
              <a:prstGeom prst="rect">
                <a:avLst/>
              </a:prstGeom>
              <a:blipFill>
                <a:blip r:embed="rId4"/>
                <a:stretch>
                  <a:fillRect l="-106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D26B03F3-ED1A-4D6F-B827-203CA91A36B7}"/>
                  </a:ext>
                </a:extLst>
              </p:cNvPr>
              <p:cNvSpPr/>
              <p:nvPr/>
            </p:nvSpPr>
            <p:spPr>
              <a:xfrm>
                <a:off x="1187624" y="6238717"/>
                <a:ext cx="375468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800" i="1" dirty="0" smtClean="0">
                              <a:latin typeface="Cambria Math" panose="02040503050406030204" pitchFamily="18" charset="0"/>
                            </a:rPr>
                          </m:ctrlPr>
                        </m:sSubPr>
                        <m:e>
                          <m:r>
                            <a:rPr lang="es-ES" sz="1800" i="1" dirty="0">
                              <a:latin typeface="Cambria Math" panose="02040503050406030204" pitchFamily="18" charset="0"/>
                            </a:rPr>
                            <m:t>𝐼</m:t>
                          </m:r>
                        </m:e>
                        <m:sub>
                          <m:r>
                            <a:rPr lang="es-ES" sz="1800" i="1" dirty="0">
                              <a:latin typeface="Cambria Math" panose="02040503050406030204" pitchFamily="18" charset="0"/>
                            </a:rPr>
                            <m:t>𝑆</m:t>
                          </m:r>
                        </m:sub>
                      </m:sSub>
                      <m:r>
                        <a:rPr lang="es-ES" sz="1800" i="1" dirty="0">
                          <a:latin typeface="Cambria Math" panose="02040503050406030204" pitchFamily="18" charset="0"/>
                        </a:rPr>
                        <m:t>=</m:t>
                      </m:r>
                      <m:r>
                        <a:rPr lang="es-ES" sz="1800" i="1" dirty="0">
                          <a:latin typeface="Cambria Math" panose="02040503050406030204" pitchFamily="18" charset="0"/>
                        </a:rPr>
                        <m:t>30</m:t>
                      </m:r>
                      <m:r>
                        <a:rPr lang="es-ES" sz="1800" i="1" dirty="0">
                          <a:latin typeface="Cambria Math" panose="02040503050406030204" pitchFamily="18" charset="0"/>
                          <a:ea typeface="Cambria Math" panose="02040503050406030204" pitchFamily="18" charset="0"/>
                        </a:rPr>
                        <m:t>∠</m:t>
                      </m:r>
                      <m:r>
                        <a:rPr lang="es-ES" sz="1800" i="1" dirty="0">
                          <a:latin typeface="Cambria Math" panose="02040503050406030204" pitchFamily="18" charset="0"/>
                          <a:ea typeface="Cambria Math" panose="02040503050406030204" pitchFamily="18" charset="0"/>
                        </a:rPr>
                        <m:t>−</m:t>
                      </m:r>
                      <m:r>
                        <a:rPr lang="es-ES" sz="1800" i="1" dirty="0">
                          <a:latin typeface="Cambria Math" panose="02040503050406030204" pitchFamily="18" charset="0"/>
                          <a:ea typeface="Cambria Math" panose="02040503050406030204" pitchFamily="18" charset="0"/>
                        </a:rPr>
                        <m:t>150</m:t>
                      </m:r>
                      <m:r>
                        <a:rPr lang="es-ES" sz="1800" i="1" dirty="0">
                          <a:latin typeface="Cambria Math" panose="02040503050406030204" pitchFamily="18" charset="0"/>
                          <a:ea typeface="Cambria Math" panose="02040503050406030204" pitchFamily="18" charset="0"/>
                        </a:rPr>
                        <m:t>º </m:t>
                      </m:r>
                      <m:r>
                        <a:rPr lang="es-ES" sz="1800" i="1" dirty="0">
                          <a:latin typeface="Cambria Math" panose="02040503050406030204" pitchFamily="18" charset="0"/>
                        </a:rPr>
                        <m:t>𝐴</m:t>
                      </m:r>
                      <m:r>
                        <a:rPr lang="es-ES" sz="1800" b="0" i="1" dirty="0" smtClean="0">
                          <a:latin typeface="Cambria Math" panose="02040503050406030204" pitchFamily="18" charset="0"/>
                        </a:rPr>
                        <m:t>; </m:t>
                      </m:r>
                      <m:sSub>
                        <m:sSubPr>
                          <m:ctrlPr>
                            <a:rPr lang="es-ES" sz="1800" i="1" dirty="0">
                              <a:latin typeface="Cambria Math" panose="02040503050406030204" pitchFamily="18" charset="0"/>
                            </a:rPr>
                          </m:ctrlPr>
                        </m:sSubPr>
                        <m:e>
                          <m:r>
                            <a:rPr lang="es-ES" sz="1800" i="1" dirty="0">
                              <a:latin typeface="Cambria Math" panose="02040503050406030204" pitchFamily="18" charset="0"/>
                            </a:rPr>
                            <m:t>𝐼</m:t>
                          </m:r>
                        </m:e>
                        <m:sub>
                          <m:r>
                            <a:rPr lang="es-ES" sz="1800" i="1" dirty="0">
                              <a:latin typeface="Cambria Math" panose="02040503050406030204" pitchFamily="18" charset="0"/>
                            </a:rPr>
                            <m:t>𝑇</m:t>
                          </m:r>
                        </m:sub>
                      </m:sSub>
                      <m:r>
                        <a:rPr lang="es-ES" sz="1800" i="1" dirty="0">
                          <a:latin typeface="Cambria Math" panose="02040503050406030204" pitchFamily="18" charset="0"/>
                        </a:rPr>
                        <m:t>=</m:t>
                      </m:r>
                      <m:r>
                        <a:rPr lang="es-ES" sz="1800" i="1" dirty="0">
                          <a:latin typeface="Cambria Math" panose="02040503050406030204" pitchFamily="18" charset="0"/>
                        </a:rPr>
                        <m:t>30</m:t>
                      </m:r>
                      <m:r>
                        <a:rPr lang="es-ES" sz="1800" i="1" dirty="0">
                          <a:latin typeface="Cambria Math" panose="02040503050406030204" pitchFamily="18" charset="0"/>
                          <a:ea typeface="Cambria Math" panose="02040503050406030204" pitchFamily="18" charset="0"/>
                        </a:rPr>
                        <m:t>∠</m:t>
                      </m:r>
                      <m:r>
                        <a:rPr lang="es-ES" sz="1800" i="1" dirty="0">
                          <a:latin typeface="Cambria Math" panose="02040503050406030204" pitchFamily="18" charset="0"/>
                          <a:ea typeface="Cambria Math" panose="02040503050406030204" pitchFamily="18" charset="0"/>
                        </a:rPr>
                        <m:t> </m:t>
                      </m:r>
                      <m:r>
                        <a:rPr lang="es-ES" sz="1800" i="1" dirty="0">
                          <a:latin typeface="Cambria Math" panose="02040503050406030204" pitchFamily="18" charset="0"/>
                          <a:ea typeface="Cambria Math" panose="02040503050406030204" pitchFamily="18" charset="0"/>
                        </a:rPr>
                        <m:t>90</m:t>
                      </m:r>
                      <m:r>
                        <a:rPr lang="es-ES" sz="1800" i="1" dirty="0">
                          <a:latin typeface="Cambria Math" panose="02040503050406030204" pitchFamily="18" charset="0"/>
                          <a:ea typeface="Cambria Math" panose="02040503050406030204" pitchFamily="18" charset="0"/>
                        </a:rPr>
                        <m:t>º </m:t>
                      </m:r>
                      <m:r>
                        <a:rPr lang="es-ES" sz="1800" i="1" dirty="0">
                          <a:latin typeface="Cambria Math" panose="02040503050406030204" pitchFamily="18" charset="0"/>
                        </a:rPr>
                        <m:t>𝐴</m:t>
                      </m:r>
                    </m:oMath>
                  </m:oMathPara>
                </a14:m>
                <a:endParaRPr lang="es-ES" sz="1800" dirty="0"/>
              </a:p>
            </p:txBody>
          </p:sp>
        </mc:Choice>
        <mc:Fallback xmlns="">
          <p:sp>
            <p:nvSpPr>
              <p:cNvPr id="8" name="Rectángulo 7">
                <a:extLst>
                  <a:ext uri="{FF2B5EF4-FFF2-40B4-BE49-F238E27FC236}">
                    <a16:creationId xmlns:a16="http://schemas.microsoft.com/office/drawing/2014/main" id="{D26B03F3-ED1A-4D6F-B827-203CA91A36B7}"/>
                  </a:ext>
                </a:extLst>
              </p:cNvPr>
              <p:cNvSpPr>
                <a:spLocks noRot="1" noChangeAspect="1" noMove="1" noResize="1" noEditPoints="1" noAdjustHandles="1" noChangeArrowheads="1" noChangeShapeType="1" noTextEdit="1"/>
              </p:cNvSpPr>
              <p:nvPr/>
            </p:nvSpPr>
            <p:spPr>
              <a:xfrm>
                <a:off x="1187624" y="6238717"/>
                <a:ext cx="3754682" cy="369332"/>
              </a:xfrm>
              <a:prstGeom prst="rect">
                <a:avLst/>
              </a:prstGeom>
              <a:blipFill>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Rectángulo 9">
                <a:extLst>
                  <a:ext uri="{FF2B5EF4-FFF2-40B4-BE49-F238E27FC236}">
                    <a16:creationId xmlns:a16="http://schemas.microsoft.com/office/drawing/2014/main" id="{CB1DEEDF-BA1A-4CDB-A6BA-1544CF2F5BAA}"/>
                  </a:ext>
                </a:extLst>
              </p:cNvPr>
              <p:cNvSpPr/>
              <p:nvPr/>
            </p:nvSpPr>
            <p:spPr>
              <a:xfrm>
                <a:off x="-116589" y="5855920"/>
                <a:ext cx="5904656" cy="40197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1800" i="1" dirty="0">
                              <a:latin typeface="Cambria Math" panose="02040503050406030204" pitchFamily="18" charset="0"/>
                            </a:rPr>
                          </m:ctrlPr>
                        </m:sSubPr>
                        <m:e>
                          <m:r>
                            <a:rPr lang="es-ES" sz="1800" i="1" dirty="0">
                              <a:latin typeface="Cambria Math" panose="02040503050406030204" pitchFamily="18" charset="0"/>
                            </a:rPr>
                            <m:t>𝐼</m:t>
                          </m:r>
                        </m:e>
                        <m:sub>
                          <m:r>
                            <a:rPr lang="es-ES" sz="1800" i="1" dirty="0">
                              <a:latin typeface="Cambria Math" panose="02040503050406030204" pitchFamily="18" charset="0"/>
                            </a:rPr>
                            <m:t>𝑅</m:t>
                          </m:r>
                        </m:sub>
                      </m:sSub>
                      <m:r>
                        <a:rPr lang="es-ES" sz="1800" i="1" dirty="0">
                          <a:latin typeface="Cambria Math" panose="02040503050406030204" pitchFamily="18" charset="0"/>
                        </a:rPr>
                        <m:t>=</m:t>
                      </m:r>
                      <m:sSub>
                        <m:sSubPr>
                          <m:ctrlPr>
                            <a:rPr lang="es-ES" sz="1800" i="1" dirty="0">
                              <a:latin typeface="Cambria Math" panose="02040503050406030204" pitchFamily="18" charset="0"/>
                            </a:rPr>
                          </m:ctrlPr>
                        </m:sSubPr>
                        <m:e>
                          <m:r>
                            <a:rPr lang="es-ES" sz="1800" i="1" dirty="0">
                              <a:latin typeface="Cambria Math" panose="02040503050406030204" pitchFamily="18" charset="0"/>
                            </a:rPr>
                            <m:t>𝐼</m:t>
                          </m:r>
                        </m:e>
                        <m:sub>
                          <m:r>
                            <a:rPr lang="es-ES" sz="1800" i="1" dirty="0">
                              <a:latin typeface="Cambria Math" panose="02040503050406030204" pitchFamily="18" charset="0"/>
                            </a:rPr>
                            <m:t>1</m:t>
                          </m:r>
                        </m:sub>
                      </m:sSub>
                      <m:rad>
                        <m:radPr>
                          <m:degHide m:val="on"/>
                          <m:ctrlPr>
                            <a:rPr lang="es-ES" sz="1800" i="1" dirty="0">
                              <a:latin typeface="Cambria Math" panose="02040503050406030204" pitchFamily="18" charset="0"/>
                              <a:ea typeface="Cambria Math" panose="02040503050406030204" pitchFamily="18" charset="0"/>
                            </a:rPr>
                          </m:ctrlPr>
                        </m:radPr>
                        <m:deg/>
                        <m:e>
                          <m:r>
                            <a:rPr lang="es-ES" sz="1800" i="1" dirty="0">
                              <a:latin typeface="Cambria Math" panose="02040503050406030204" pitchFamily="18" charset="0"/>
                              <a:ea typeface="Cambria Math" panose="02040503050406030204" pitchFamily="18" charset="0"/>
                            </a:rPr>
                            <m:t>3</m:t>
                          </m:r>
                        </m:e>
                      </m:rad>
                      <m:sSup>
                        <m:sSupPr>
                          <m:ctrlPr>
                            <a:rPr lang="es-ES" sz="1800" i="1" dirty="0">
                              <a:latin typeface="Cambria Math" panose="02040503050406030204" pitchFamily="18" charset="0"/>
                              <a:ea typeface="Cambria Math" panose="02040503050406030204" pitchFamily="18" charset="0"/>
                            </a:rPr>
                          </m:ctrlPr>
                        </m:sSupPr>
                        <m:e>
                          <m:r>
                            <a:rPr lang="es-ES" sz="1800" i="1" dirty="0">
                              <a:latin typeface="Cambria Math" panose="02040503050406030204" pitchFamily="18" charset="0"/>
                              <a:ea typeface="Cambria Math" panose="02040503050406030204" pitchFamily="18" charset="0"/>
                            </a:rPr>
                            <m:t>𝑒</m:t>
                          </m:r>
                        </m:e>
                        <m:sup>
                          <m:r>
                            <a:rPr lang="es-ES" sz="1800" i="1" dirty="0">
                              <a:latin typeface="Cambria Math" panose="02040503050406030204" pitchFamily="18" charset="0"/>
                              <a:ea typeface="Cambria Math" panose="02040503050406030204" pitchFamily="18" charset="0"/>
                            </a:rPr>
                            <m:t>−</m:t>
                          </m:r>
                          <m:r>
                            <a:rPr lang="es-ES" sz="1800" i="1" dirty="0">
                              <a:latin typeface="Cambria Math" panose="02040503050406030204" pitchFamily="18" charset="0"/>
                              <a:ea typeface="Cambria Math" panose="02040503050406030204" pitchFamily="18" charset="0"/>
                            </a:rPr>
                            <m:t>𝑗</m:t>
                          </m:r>
                          <m:r>
                            <a:rPr lang="es-ES" sz="1800" i="1" dirty="0">
                              <a:latin typeface="Cambria Math" panose="02040503050406030204" pitchFamily="18" charset="0"/>
                              <a:ea typeface="Cambria Math" panose="02040503050406030204" pitchFamily="18" charset="0"/>
                            </a:rPr>
                            <m:t>30</m:t>
                          </m:r>
                        </m:sup>
                      </m:sSup>
                      <m:r>
                        <a:rPr lang="es-ES" sz="1800" i="1" dirty="0">
                          <a:latin typeface="Cambria Math" panose="02040503050406030204" pitchFamily="18" charset="0"/>
                          <a:ea typeface="Cambria Math" panose="02040503050406030204" pitchFamily="18" charset="0"/>
                        </a:rPr>
                        <m:t>=</m:t>
                      </m:r>
                      <m:r>
                        <a:rPr lang="es-ES" sz="1800" i="1" dirty="0">
                          <a:latin typeface="Cambria Math" panose="02040503050406030204" pitchFamily="18" charset="0"/>
                          <a:ea typeface="Cambria Math" panose="02040503050406030204" pitchFamily="18" charset="0"/>
                        </a:rPr>
                        <m:t>10</m:t>
                      </m:r>
                      <m:rad>
                        <m:radPr>
                          <m:degHide m:val="on"/>
                          <m:ctrlPr>
                            <a:rPr lang="es-ES" sz="1800" i="1" dirty="0">
                              <a:latin typeface="Cambria Math" panose="02040503050406030204" pitchFamily="18" charset="0"/>
                              <a:ea typeface="Cambria Math" panose="02040503050406030204" pitchFamily="18" charset="0"/>
                            </a:rPr>
                          </m:ctrlPr>
                        </m:radPr>
                        <m:deg/>
                        <m:e>
                          <m:r>
                            <a:rPr lang="es-ES" sz="1800" i="1" dirty="0">
                              <a:latin typeface="Cambria Math" panose="02040503050406030204" pitchFamily="18" charset="0"/>
                              <a:ea typeface="Cambria Math" panose="02040503050406030204" pitchFamily="18" charset="0"/>
                            </a:rPr>
                            <m:t>3</m:t>
                          </m:r>
                        </m:e>
                      </m:rad>
                      <m:r>
                        <a:rPr lang="es-ES" sz="1800" i="1" dirty="0">
                          <a:latin typeface="Cambria Math" panose="02040503050406030204" pitchFamily="18" charset="0"/>
                          <a:ea typeface="Cambria Math" panose="02040503050406030204" pitchFamily="18" charset="0"/>
                        </a:rPr>
                        <m:t>∠</m:t>
                      </m:r>
                      <m:r>
                        <a:rPr lang="es-ES" sz="1800" i="1" dirty="0">
                          <a:latin typeface="Cambria Math" panose="02040503050406030204" pitchFamily="18" charset="0"/>
                          <a:ea typeface="Cambria Math" panose="02040503050406030204" pitchFamily="18" charset="0"/>
                        </a:rPr>
                        <m:t>0</m:t>
                      </m:r>
                      <m:rad>
                        <m:radPr>
                          <m:degHide m:val="on"/>
                          <m:ctrlPr>
                            <a:rPr lang="es-ES" sz="1800" i="1" dirty="0">
                              <a:latin typeface="Cambria Math" panose="02040503050406030204" pitchFamily="18" charset="0"/>
                              <a:ea typeface="Cambria Math" panose="02040503050406030204" pitchFamily="18" charset="0"/>
                            </a:rPr>
                          </m:ctrlPr>
                        </m:radPr>
                        <m:deg/>
                        <m:e>
                          <m:r>
                            <a:rPr lang="es-ES" sz="1800" i="1" dirty="0">
                              <a:latin typeface="Cambria Math" panose="02040503050406030204" pitchFamily="18" charset="0"/>
                              <a:ea typeface="Cambria Math" panose="02040503050406030204" pitchFamily="18" charset="0"/>
                            </a:rPr>
                            <m:t>3</m:t>
                          </m:r>
                        </m:e>
                      </m:rad>
                      <m:r>
                        <a:rPr lang="es-ES" sz="1800" i="1" dirty="0">
                          <a:latin typeface="Cambria Math" panose="02040503050406030204" pitchFamily="18" charset="0"/>
                          <a:ea typeface="Cambria Math" panose="02040503050406030204" pitchFamily="18" charset="0"/>
                        </a:rPr>
                        <m:t>∠</m:t>
                      </m:r>
                      <m:r>
                        <a:rPr lang="es-ES" sz="1800" i="1" dirty="0">
                          <a:latin typeface="Cambria Math" panose="02040503050406030204" pitchFamily="18" charset="0"/>
                          <a:ea typeface="Cambria Math" panose="02040503050406030204" pitchFamily="18" charset="0"/>
                        </a:rPr>
                        <m:t>−</m:t>
                      </m:r>
                      <m:r>
                        <a:rPr lang="es-ES" sz="1800" i="1" dirty="0">
                          <a:latin typeface="Cambria Math" panose="02040503050406030204" pitchFamily="18" charset="0"/>
                          <a:ea typeface="Cambria Math" panose="02040503050406030204" pitchFamily="18" charset="0"/>
                        </a:rPr>
                        <m:t>30</m:t>
                      </m:r>
                      <m:r>
                        <a:rPr lang="es-ES" sz="1800" i="1" dirty="0">
                          <a:latin typeface="Cambria Math" panose="02040503050406030204" pitchFamily="18" charset="0"/>
                          <a:ea typeface="Cambria Math" panose="02040503050406030204" pitchFamily="18" charset="0"/>
                        </a:rPr>
                        <m:t>=</m:t>
                      </m:r>
                      <m:r>
                        <a:rPr lang="es-ES" sz="1800" i="1" dirty="0">
                          <a:latin typeface="Cambria Math" panose="02040503050406030204" pitchFamily="18" charset="0"/>
                        </a:rPr>
                        <m:t>30</m:t>
                      </m:r>
                      <m:r>
                        <a:rPr lang="es-ES" sz="1800" i="1" dirty="0">
                          <a:latin typeface="Cambria Math" panose="02040503050406030204" pitchFamily="18" charset="0"/>
                          <a:ea typeface="Cambria Math" panose="02040503050406030204" pitchFamily="18" charset="0"/>
                        </a:rPr>
                        <m:t>∠</m:t>
                      </m:r>
                      <m:r>
                        <a:rPr lang="es-ES" sz="1800" i="1" dirty="0">
                          <a:latin typeface="Cambria Math" panose="02040503050406030204" pitchFamily="18" charset="0"/>
                          <a:ea typeface="Cambria Math" panose="02040503050406030204" pitchFamily="18" charset="0"/>
                        </a:rPr>
                        <m:t>−</m:t>
                      </m:r>
                      <m:r>
                        <a:rPr lang="es-ES" sz="1800" i="1" dirty="0">
                          <a:latin typeface="Cambria Math" panose="02040503050406030204" pitchFamily="18" charset="0"/>
                          <a:ea typeface="Cambria Math" panose="02040503050406030204" pitchFamily="18" charset="0"/>
                        </a:rPr>
                        <m:t>30</m:t>
                      </m:r>
                      <m:r>
                        <a:rPr lang="es-ES" sz="1800" i="1" dirty="0">
                          <a:latin typeface="Cambria Math" panose="02040503050406030204" pitchFamily="18" charset="0"/>
                          <a:ea typeface="Cambria Math" panose="02040503050406030204" pitchFamily="18" charset="0"/>
                        </a:rPr>
                        <m:t>º </m:t>
                      </m:r>
                      <m:r>
                        <a:rPr lang="es-ES" sz="1800" i="1" dirty="0">
                          <a:latin typeface="Cambria Math" panose="02040503050406030204" pitchFamily="18" charset="0"/>
                        </a:rPr>
                        <m:t>𝐴</m:t>
                      </m:r>
                    </m:oMath>
                  </m:oMathPara>
                </a14:m>
                <a:endParaRPr lang="es-ES" sz="1800" dirty="0"/>
              </a:p>
            </p:txBody>
          </p:sp>
        </mc:Choice>
        <mc:Fallback xmlns="">
          <p:sp>
            <p:nvSpPr>
              <p:cNvPr id="10" name="Rectángulo 9">
                <a:extLst>
                  <a:ext uri="{FF2B5EF4-FFF2-40B4-BE49-F238E27FC236}">
                    <a16:creationId xmlns:a16="http://schemas.microsoft.com/office/drawing/2014/main" id="{CB1DEEDF-BA1A-4CDB-A6BA-1544CF2F5BAA}"/>
                  </a:ext>
                </a:extLst>
              </p:cNvPr>
              <p:cNvSpPr>
                <a:spLocks noRot="1" noChangeAspect="1" noMove="1" noResize="1" noEditPoints="1" noAdjustHandles="1" noChangeArrowheads="1" noChangeShapeType="1" noTextEdit="1"/>
              </p:cNvSpPr>
              <p:nvPr/>
            </p:nvSpPr>
            <p:spPr>
              <a:xfrm>
                <a:off x="-116589" y="5855920"/>
                <a:ext cx="5904656" cy="401970"/>
              </a:xfrm>
              <a:prstGeom prst="rect">
                <a:avLst/>
              </a:prstGeom>
              <a:blipFill>
                <a:blip r:embed="rId6"/>
                <a:stretch>
                  <a:fillRect b="-1515"/>
                </a:stretch>
              </a:blipFill>
            </p:spPr>
            <p:txBody>
              <a:bodyPr/>
              <a:lstStyle/>
              <a:p>
                <a:r>
                  <a:rPr lang="es-ES">
                    <a:noFill/>
                  </a:rPr>
                  <a:t> </a:t>
                </a:r>
              </a:p>
            </p:txBody>
          </p:sp>
        </mc:Fallback>
      </mc:AlternateContent>
      <p:grpSp>
        <p:nvGrpSpPr>
          <p:cNvPr id="11" name="Grupo 10">
            <a:extLst>
              <a:ext uri="{FF2B5EF4-FFF2-40B4-BE49-F238E27FC236}">
                <a16:creationId xmlns:a16="http://schemas.microsoft.com/office/drawing/2014/main" id="{B3E7F259-D4A4-4172-A76A-95CA7369CD8A}"/>
              </a:ext>
            </a:extLst>
          </p:cNvPr>
          <p:cNvGrpSpPr/>
          <p:nvPr/>
        </p:nvGrpSpPr>
        <p:grpSpPr>
          <a:xfrm>
            <a:off x="5004048" y="819662"/>
            <a:ext cx="3861195" cy="1953449"/>
            <a:chOff x="1653306" y="948716"/>
            <a:chExt cx="5336135" cy="2699648"/>
          </a:xfrm>
        </p:grpSpPr>
        <p:grpSp>
          <p:nvGrpSpPr>
            <p:cNvPr id="12" name="Grupo 11">
              <a:extLst>
                <a:ext uri="{FF2B5EF4-FFF2-40B4-BE49-F238E27FC236}">
                  <a16:creationId xmlns:a16="http://schemas.microsoft.com/office/drawing/2014/main" id="{6BFEA8B3-66AE-4FAB-B92D-A8CD7909B8F0}"/>
                </a:ext>
              </a:extLst>
            </p:cNvPr>
            <p:cNvGrpSpPr/>
            <p:nvPr/>
          </p:nvGrpSpPr>
          <p:grpSpPr>
            <a:xfrm>
              <a:off x="1653306" y="1025236"/>
              <a:ext cx="5336135" cy="2623128"/>
              <a:chOff x="1653306" y="1025236"/>
              <a:chExt cx="9469759" cy="4655128"/>
            </a:xfrm>
          </p:grpSpPr>
          <p:grpSp>
            <p:nvGrpSpPr>
              <p:cNvPr id="20" name="Grupo 19">
                <a:extLst>
                  <a:ext uri="{FF2B5EF4-FFF2-40B4-BE49-F238E27FC236}">
                    <a16:creationId xmlns:a16="http://schemas.microsoft.com/office/drawing/2014/main" id="{2AF0055D-9326-4B49-BB76-A5A20A8F6CAF}"/>
                  </a:ext>
                </a:extLst>
              </p:cNvPr>
              <p:cNvGrpSpPr/>
              <p:nvPr/>
            </p:nvGrpSpPr>
            <p:grpSpPr>
              <a:xfrm>
                <a:off x="1653306" y="1025236"/>
                <a:ext cx="9469759" cy="4655128"/>
                <a:chOff x="1653306" y="1025236"/>
                <a:chExt cx="9469759" cy="4655128"/>
              </a:xfrm>
            </p:grpSpPr>
            <p:grpSp>
              <p:nvGrpSpPr>
                <p:cNvPr id="29" name="Grupo 28">
                  <a:extLst>
                    <a:ext uri="{FF2B5EF4-FFF2-40B4-BE49-F238E27FC236}">
                      <a16:creationId xmlns:a16="http://schemas.microsoft.com/office/drawing/2014/main" id="{CF8A0886-5382-48F4-B80B-7EA9861CF023}"/>
                    </a:ext>
                  </a:extLst>
                </p:cNvPr>
                <p:cNvGrpSpPr/>
                <p:nvPr/>
              </p:nvGrpSpPr>
              <p:grpSpPr>
                <a:xfrm>
                  <a:off x="1653306" y="1025236"/>
                  <a:ext cx="9469759" cy="4655128"/>
                  <a:chOff x="1653306" y="1025236"/>
                  <a:chExt cx="9469759" cy="4655128"/>
                </a:xfrm>
              </p:grpSpPr>
              <p:grpSp>
                <p:nvGrpSpPr>
                  <p:cNvPr id="32" name="Grupo 31">
                    <a:extLst>
                      <a:ext uri="{FF2B5EF4-FFF2-40B4-BE49-F238E27FC236}">
                        <a16:creationId xmlns:a16="http://schemas.microsoft.com/office/drawing/2014/main" id="{707E6D8D-290C-4D8F-A8D7-4DFA8C266BA6}"/>
                      </a:ext>
                    </a:extLst>
                  </p:cNvPr>
                  <p:cNvGrpSpPr/>
                  <p:nvPr/>
                </p:nvGrpSpPr>
                <p:grpSpPr>
                  <a:xfrm>
                    <a:off x="1653306" y="1025236"/>
                    <a:ext cx="9469759" cy="4655128"/>
                    <a:chOff x="1653306" y="1025236"/>
                    <a:chExt cx="9469759" cy="4655128"/>
                  </a:xfrm>
                </p:grpSpPr>
                <p:grpSp>
                  <p:nvGrpSpPr>
                    <p:cNvPr id="35" name="Grupo 34">
                      <a:extLst>
                        <a:ext uri="{FF2B5EF4-FFF2-40B4-BE49-F238E27FC236}">
                          <a16:creationId xmlns:a16="http://schemas.microsoft.com/office/drawing/2014/main" id="{AEE14965-9ABA-456E-99D7-4C1C866325F2}"/>
                        </a:ext>
                      </a:extLst>
                    </p:cNvPr>
                    <p:cNvGrpSpPr/>
                    <p:nvPr/>
                  </p:nvGrpSpPr>
                  <p:grpSpPr>
                    <a:xfrm>
                      <a:off x="1653306" y="1025236"/>
                      <a:ext cx="9469759" cy="4655128"/>
                      <a:chOff x="1653306" y="1025236"/>
                      <a:chExt cx="9469759" cy="4655128"/>
                    </a:xfrm>
                  </p:grpSpPr>
                  <p:pic>
                    <p:nvPicPr>
                      <p:cNvPr id="40" name="Imagen 39" descr="Imagen que contiene texto&#10;&#10;Descripción generada automáticamente">
                        <a:extLst>
                          <a:ext uri="{FF2B5EF4-FFF2-40B4-BE49-F238E27FC236}">
                            <a16:creationId xmlns:a16="http://schemas.microsoft.com/office/drawing/2014/main" id="{0C73360E-EAEB-481C-8B85-B62A54687F01}"/>
                          </a:ext>
                        </a:extLst>
                      </p:cNvPr>
                      <p:cNvPicPr>
                        <a:picLocks noChangeAspect="1"/>
                      </p:cNvPicPr>
                      <p:nvPr/>
                    </p:nvPicPr>
                    <p:blipFill rotWithShape="1">
                      <a:blip r:embed="rId7">
                        <a:extLst>
                          <a:ext uri="{28A0092B-C50C-407E-A947-70E740481C1C}">
                            <a14:useLocalDpi xmlns:a14="http://schemas.microsoft.com/office/drawing/2010/main" val="0"/>
                          </a:ext>
                        </a:extLst>
                      </a:blip>
                      <a:srcRect l="27281" t="36551" r="27583" b="33872"/>
                      <a:stretch/>
                    </p:blipFill>
                    <p:spPr>
                      <a:xfrm>
                        <a:off x="1653306" y="1027906"/>
                        <a:ext cx="9469759" cy="4652458"/>
                      </a:xfrm>
                      <a:prstGeom prst="rect">
                        <a:avLst/>
                      </a:prstGeom>
                    </p:spPr>
                  </p:pic>
                  <p:sp>
                    <p:nvSpPr>
                      <p:cNvPr id="41" name="Rectángulo 40">
                        <a:extLst>
                          <a:ext uri="{FF2B5EF4-FFF2-40B4-BE49-F238E27FC236}">
                            <a16:creationId xmlns:a16="http://schemas.microsoft.com/office/drawing/2014/main" id="{8983DC75-6BCF-409E-9D69-271053EA8DFA}"/>
                          </a:ext>
                        </a:extLst>
                      </p:cNvPr>
                      <p:cNvSpPr/>
                      <p:nvPr/>
                    </p:nvSpPr>
                    <p:spPr>
                      <a:xfrm>
                        <a:off x="5440218" y="1025236"/>
                        <a:ext cx="2262909" cy="303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Rectángulo 41">
                        <a:extLst>
                          <a:ext uri="{FF2B5EF4-FFF2-40B4-BE49-F238E27FC236}">
                            <a16:creationId xmlns:a16="http://schemas.microsoft.com/office/drawing/2014/main" id="{7C9C08FE-18E1-4E19-B538-C35DA254EA91}"/>
                          </a:ext>
                        </a:extLst>
                      </p:cNvPr>
                      <p:cNvSpPr/>
                      <p:nvPr/>
                    </p:nvSpPr>
                    <p:spPr>
                      <a:xfrm>
                        <a:off x="5777346" y="1692274"/>
                        <a:ext cx="2262909" cy="242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36" name="Rectángulo 35">
                      <a:extLst>
                        <a:ext uri="{FF2B5EF4-FFF2-40B4-BE49-F238E27FC236}">
                          <a16:creationId xmlns:a16="http://schemas.microsoft.com/office/drawing/2014/main" id="{AC6D2405-CBD5-4F70-B06E-B04EBBD393C4}"/>
                        </a:ext>
                      </a:extLst>
                    </p:cNvPr>
                    <p:cNvSpPr/>
                    <p:nvPr/>
                  </p:nvSpPr>
                  <p:spPr>
                    <a:xfrm>
                      <a:off x="9139670" y="1813609"/>
                      <a:ext cx="642503" cy="70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Rectángulo 36">
                      <a:extLst>
                        <a:ext uri="{FF2B5EF4-FFF2-40B4-BE49-F238E27FC236}">
                          <a16:creationId xmlns:a16="http://schemas.microsoft.com/office/drawing/2014/main" id="{B496B1D6-F280-46F4-B118-29658CB2F2BE}"/>
                        </a:ext>
                      </a:extLst>
                    </p:cNvPr>
                    <p:cNvSpPr/>
                    <p:nvPr/>
                  </p:nvSpPr>
                  <p:spPr>
                    <a:xfrm>
                      <a:off x="8068197" y="1646922"/>
                      <a:ext cx="642503" cy="70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Rectángulo 37">
                      <a:extLst>
                        <a:ext uri="{FF2B5EF4-FFF2-40B4-BE49-F238E27FC236}">
                          <a16:creationId xmlns:a16="http://schemas.microsoft.com/office/drawing/2014/main" id="{3CF570FA-0043-446B-852A-A8CF13477EE3}"/>
                        </a:ext>
                      </a:extLst>
                    </p:cNvPr>
                    <p:cNvSpPr/>
                    <p:nvPr/>
                  </p:nvSpPr>
                  <p:spPr>
                    <a:xfrm>
                      <a:off x="7477526" y="2347913"/>
                      <a:ext cx="866374" cy="70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9" name="Rectángulo 38">
                      <a:extLst>
                        <a:ext uri="{FF2B5EF4-FFF2-40B4-BE49-F238E27FC236}">
                          <a16:creationId xmlns:a16="http://schemas.microsoft.com/office/drawing/2014/main" id="{2D9DC14F-E3E8-4E1C-A672-296A8A1ADD8C}"/>
                        </a:ext>
                      </a:extLst>
                    </p:cNvPr>
                    <p:cNvSpPr/>
                    <p:nvPr/>
                  </p:nvSpPr>
                  <p:spPr>
                    <a:xfrm>
                      <a:off x="5309712" y="2173094"/>
                      <a:ext cx="2167814" cy="70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33" name="Rectángulo 32">
                    <a:extLst>
                      <a:ext uri="{FF2B5EF4-FFF2-40B4-BE49-F238E27FC236}">
                        <a16:creationId xmlns:a16="http://schemas.microsoft.com/office/drawing/2014/main" id="{AAADB511-0583-48D7-A095-F1DF35B86E00}"/>
                      </a:ext>
                    </a:extLst>
                  </p:cNvPr>
                  <p:cNvSpPr/>
                  <p:nvPr/>
                </p:nvSpPr>
                <p:spPr>
                  <a:xfrm rot="16200000">
                    <a:off x="6215477" y="3792576"/>
                    <a:ext cx="303791" cy="2671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ángulo 33">
                    <a:extLst>
                      <a:ext uri="{FF2B5EF4-FFF2-40B4-BE49-F238E27FC236}">
                        <a16:creationId xmlns:a16="http://schemas.microsoft.com/office/drawing/2014/main" id="{2A064AA0-48EE-40FA-82EF-5C7F80AF99A3}"/>
                      </a:ext>
                    </a:extLst>
                  </p:cNvPr>
                  <p:cNvSpPr/>
                  <p:nvPr/>
                </p:nvSpPr>
                <p:spPr>
                  <a:xfrm rot="16200000">
                    <a:off x="6086018" y="3119205"/>
                    <a:ext cx="242671" cy="2671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30" name="Rectángulo 29">
                  <a:extLst>
                    <a:ext uri="{FF2B5EF4-FFF2-40B4-BE49-F238E27FC236}">
                      <a16:creationId xmlns:a16="http://schemas.microsoft.com/office/drawing/2014/main" id="{F762306C-7BF7-4EF1-8BBB-8D2F856B8DAE}"/>
                    </a:ext>
                  </a:extLst>
                </p:cNvPr>
                <p:cNvSpPr/>
                <p:nvPr/>
              </p:nvSpPr>
              <p:spPr>
                <a:xfrm rot="17827860">
                  <a:off x="9956038" y="2691501"/>
                  <a:ext cx="642503" cy="1023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Rectángulo 30">
                  <a:extLst>
                    <a:ext uri="{FF2B5EF4-FFF2-40B4-BE49-F238E27FC236}">
                      <a16:creationId xmlns:a16="http://schemas.microsoft.com/office/drawing/2014/main" id="{BB42B57A-B3EA-452D-B237-15659D3920D7}"/>
                    </a:ext>
                  </a:extLst>
                </p:cNvPr>
                <p:cNvSpPr/>
                <p:nvPr/>
              </p:nvSpPr>
              <p:spPr>
                <a:xfrm rot="16200000">
                  <a:off x="9292937" y="3189573"/>
                  <a:ext cx="642503" cy="2671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21" name="Rectángulo 20">
                <a:extLst>
                  <a:ext uri="{FF2B5EF4-FFF2-40B4-BE49-F238E27FC236}">
                    <a16:creationId xmlns:a16="http://schemas.microsoft.com/office/drawing/2014/main" id="{11847E85-1772-4160-8B08-95BA06D7C0AB}"/>
                  </a:ext>
                </a:extLst>
              </p:cNvPr>
              <p:cNvSpPr/>
              <p:nvPr/>
            </p:nvSpPr>
            <p:spPr>
              <a:xfrm rot="16200000">
                <a:off x="8858651" y="3148809"/>
                <a:ext cx="263235" cy="1583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Rectángulo 21">
                <a:extLst>
                  <a:ext uri="{FF2B5EF4-FFF2-40B4-BE49-F238E27FC236}">
                    <a16:creationId xmlns:a16="http://schemas.microsoft.com/office/drawing/2014/main" id="{0E5A2E45-B5DD-4681-B82F-07C88DFE6722}"/>
                  </a:ext>
                </a:extLst>
              </p:cNvPr>
              <p:cNvSpPr/>
              <p:nvPr/>
            </p:nvSpPr>
            <p:spPr>
              <a:xfrm rot="16200000">
                <a:off x="8766122" y="3248762"/>
                <a:ext cx="263235" cy="1050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22">
                <a:extLst>
                  <a:ext uri="{FF2B5EF4-FFF2-40B4-BE49-F238E27FC236}">
                    <a16:creationId xmlns:a16="http://schemas.microsoft.com/office/drawing/2014/main" id="{C74949E3-859B-4517-ADEC-E2AE8FF7D473}"/>
                  </a:ext>
                </a:extLst>
              </p:cNvPr>
              <p:cNvSpPr/>
              <p:nvPr/>
            </p:nvSpPr>
            <p:spPr>
              <a:xfrm rot="16200000">
                <a:off x="9364617" y="3743769"/>
                <a:ext cx="263235" cy="260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4" name="Rectángulo 23">
                <a:extLst>
                  <a:ext uri="{FF2B5EF4-FFF2-40B4-BE49-F238E27FC236}">
                    <a16:creationId xmlns:a16="http://schemas.microsoft.com/office/drawing/2014/main" id="{F040C1E2-46EC-4499-B399-5BEF75641813}"/>
                  </a:ext>
                </a:extLst>
              </p:cNvPr>
              <p:cNvSpPr/>
              <p:nvPr/>
            </p:nvSpPr>
            <p:spPr>
              <a:xfrm rot="16200000">
                <a:off x="8257830" y="3693715"/>
                <a:ext cx="263235" cy="260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Rectángulo 24">
                <a:extLst>
                  <a:ext uri="{FF2B5EF4-FFF2-40B4-BE49-F238E27FC236}">
                    <a16:creationId xmlns:a16="http://schemas.microsoft.com/office/drawing/2014/main" id="{88DF0BBB-C18A-4482-9701-2E9F97A2A23D}"/>
                  </a:ext>
                </a:extLst>
              </p:cNvPr>
              <p:cNvSpPr/>
              <p:nvPr/>
            </p:nvSpPr>
            <p:spPr>
              <a:xfrm rot="16200000">
                <a:off x="7152383" y="3355387"/>
                <a:ext cx="263235" cy="260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Rectángulo 25">
                <a:extLst>
                  <a:ext uri="{FF2B5EF4-FFF2-40B4-BE49-F238E27FC236}">
                    <a16:creationId xmlns:a16="http://schemas.microsoft.com/office/drawing/2014/main" id="{1BCADAAF-669D-4C2C-B3AB-379ACA32EC83}"/>
                  </a:ext>
                </a:extLst>
              </p:cNvPr>
              <p:cNvSpPr/>
              <p:nvPr/>
            </p:nvSpPr>
            <p:spPr>
              <a:xfrm rot="20292549">
                <a:off x="7344956" y="3273045"/>
                <a:ext cx="541126" cy="260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7" name="Rectángulo 26">
                <a:extLst>
                  <a:ext uri="{FF2B5EF4-FFF2-40B4-BE49-F238E27FC236}">
                    <a16:creationId xmlns:a16="http://schemas.microsoft.com/office/drawing/2014/main" id="{A7883BB9-2118-4525-8DB5-87029B0E0751}"/>
                  </a:ext>
                </a:extLst>
              </p:cNvPr>
              <p:cNvSpPr/>
              <p:nvPr/>
            </p:nvSpPr>
            <p:spPr>
              <a:xfrm rot="16200000">
                <a:off x="6216134" y="2964612"/>
                <a:ext cx="263235" cy="1583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Rectángulo 27">
                <a:extLst>
                  <a:ext uri="{FF2B5EF4-FFF2-40B4-BE49-F238E27FC236}">
                    <a16:creationId xmlns:a16="http://schemas.microsoft.com/office/drawing/2014/main" id="{ED53B56E-B58C-4903-8B73-71AE11882709}"/>
                  </a:ext>
                </a:extLst>
              </p:cNvPr>
              <p:cNvSpPr/>
              <p:nvPr/>
            </p:nvSpPr>
            <p:spPr>
              <a:xfrm rot="16200000">
                <a:off x="4292085" y="3852840"/>
                <a:ext cx="263235" cy="1583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3" name="CuadroTexto 12">
              <a:extLst>
                <a:ext uri="{FF2B5EF4-FFF2-40B4-BE49-F238E27FC236}">
                  <a16:creationId xmlns:a16="http://schemas.microsoft.com/office/drawing/2014/main" id="{19CECFB1-EDEC-474E-A1BC-77AA2F3D8FD4}"/>
                </a:ext>
              </a:extLst>
            </p:cNvPr>
            <p:cNvSpPr txBox="1"/>
            <p:nvPr/>
          </p:nvSpPr>
          <p:spPr>
            <a:xfrm>
              <a:off x="4179904" y="948716"/>
              <a:ext cx="259484" cy="261610"/>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Z</a:t>
              </a:r>
            </a:p>
          </p:txBody>
        </p:sp>
        <p:sp>
          <p:nvSpPr>
            <p:cNvPr id="14" name="CuadroTexto 13">
              <a:extLst>
                <a:ext uri="{FF2B5EF4-FFF2-40B4-BE49-F238E27FC236}">
                  <a16:creationId xmlns:a16="http://schemas.microsoft.com/office/drawing/2014/main" id="{2821A682-A8DF-49BE-81F5-3B4A9200AD20}"/>
                </a:ext>
              </a:extLst>
            </p:cNvPr>
            <p:cNvSpPr txBox="1"/>
            <p:nvPr/>
          </p:nvSpPr>
          <p:spPr>
            <a:xfrm>
              <a:off x="5349203" y="1699153"/>
              <a:ext cx="323730" cy="253916"/>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Z</a:t>
              </a:r>
              <a:r>
                <a:rPr lang="es-ES" sz="1050" baseline="-25000" dirty="0">
                  <a:latin typeface="Times New Roman" panose="02020603050405020304" pitchFamily="18" charset="0"/>
                  <a:cs typeface="Times New Roman" panose="02020603050405020304" pitchFamily="18" charset="0"/>
                </a:rPr>
                <a:t>Y</a:t>
              </a:r>
            </a:p>
          </p:txBody>
        </p:sp>
        <p:sp>
          <p:nvSpPr>
            <p:cNvPr id="15" name="CuadroTexto 14">
              <a:extLst>
                <a:ext uri="{FF2B5EF4-FFF2-40B4-BE49-F238E27FC236}">
                  <a16:creationId xmlns:a16="http://schemas.microsoft.com/office/drawing/2014/main" id="{6684C823-19F4-4180-9704-973961DFF852}"/>
                </a:ext>
              </a:extLst>
            </p:cNvPr>
            <p:cNvSpPr txBox="1"/>
            <p:nvPr/>
          </p:nvSpPr>
          <p:spPr>
            <a:xfrm>
              <a:off x="4101036" y="1802943"/>
              <a:ext cx="323730" cy="253916"/>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Z</a:t>
              </a:r>
              <a:r>
                <a:rPr lang="es-ES" sz="1050" baseline="-25000" dirty="0">
                  <a:latin typeface="Times New Roman" panose="02020603050405020304" pitchFamily="18" charset="0"/>
                  <a:cs typeface="Times New Roman" panose="02020603050405020304" pitchFamily="18" charset="0"/>
                </a:rPr>
                <a:t>N</a:t>
              </a:r>
            </a:p>
          </p:txBody>
        </p:sp>
        <p:sp>
          <p:nvSpPr>
            <p:cNvPr id="16" name="CuadroTexto 15">
              <a:extLst>
                <a:ext uri="{FF2B5EF4-FFF2-40B4-BE49-F238E27FC236}">
                  <a16:creationId xmlns:a16="http://schemas.microsoft.com/office/drawing/2014/main" id="{AC76FD07-E8DD-4DB1-BD6C-5C3531D1B388}"/>
                </a:ext>
              </a:extLst>
            </p:cNvPr>
            <p:cNvSpPr txBox="1"/>
            <p:nvPr/>
          </p:nvSpPr>
          <p:spPr>
            <a:xfrm>
              <a:off x="6025959" y="1998714"/>
              <a:ext cx="323730" cy="253916"/>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Z</a:t>
              </a:r>
              <a:r>
                <a:rPr lang="es-ES" sz="1050" baseline="-25000" dirty="0">
                  <a:latin typeface="Times New Roman" panose="02020603050405020304" pitchFamily="18" charset="0"/>
                  <a:cs typeface="Times New Roman" panose="02020603050405020304" pitchFamily="18" charset="0"/>
                </a:rPr>
                <a:t>Y</a:t>
              </a:r>
            </a:p>
          </p:txBody>
        </p:sp>
        <p:sp>
          <p:nvSpPr>
            <p:cNvPr id="17" name="CuadroTexto 16">
              <a:extLst>
                <a:ext uri="{FF2B5EF4-FFF2-40B4-BE49-F238E27FC236}">
                  <a16:creationId xmlns:a16="http://schemas.microsoft.com/office/drawing/2014/main" id="{A9A0DF40-4E6B-4EFE-B391-D8D7F5EBDE47}"/>
                </a:ext>
              </a:extLst>
            </p:cNvPr>
            <p:cNvSpPr txBox="1"/>
            <p:nvPr/>
          </p:nvSpPr>
          <p:spPr>
            <a:xfrm>
              <a:off x="3063602" y="1549027"/>
              <a:ext cx="403186" cy="253916"/>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U</a:t>
              </a:r>
              <a:r>
                <a:rPr lang="es-ES" sz="1050" baseline="-25000" dirty="0">
                  <a:latin typeface="Times New Roman" panose="02020603050405020304" pitchFamily="18" charset="0"/>
                  <a:cs typeface="Times New Roman" panose="02020603050405020304" pitchFamily="18" charset="0"/>
                </a:rPr>
                <a:t>RN</a:t>
              </a:r>
            </a:p>
          </p:txBody>
        </p:sp>
        <p:sp>
          <p:nvSpPr>
            <p:cNvPr id="18" name="CuadroTexto 17">
              <a:extLst>
                <a:ext uri="{FF2B5EF4-FFF2-40B4-BE49-F238E27FC236}">
                  <a16:creationId xmlns:a16="http://schemas.microsoft.com/office/drawing/2014/main" id="{26DAEB13-2E43-4C79-97F7-42984EC0C295}"/>
                </a:ext>
              </a:extLst>
            </p:cNvPr>
            <p:cNvSpPr txBox="1"/>
            <p:nvPr/>
          </p:nvSpPr>
          <p:spPr>
            <a:xfrm>
              <a:off x="3459042" y="2201243"/>
              <a:ext cx="403186" cy="253916"/>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U</a:t>
              </a:r>
              <a:r>
                <a:rPr lang="es-ES" sz="1050" baseline="-25000" dirty="0">
                  <a:latin typeface="Times New Roman" panose="02020603050405020304" pitchFamily="18" charset="0"/>
                  <a:cs typeface="Times New Roman" panose="02020603050405020304" pitchFamily="18" charset="0"/>
                </a:rPr>
                <a:t>SN</a:t>
              </a:r>
            </a:p>
          </p:txBody>
        </p:sp>
        <p:sp>
          <p:nvSpPr>
            <p:cNvPr id="19" name="CuadroTexto 18">
              <a:extLst>
                <a:ext uri="{FF2B5EF4-FFF2-40B4-BE49-F238E27FC236}">
                  <a16:creationId xmlns:a16="http://schemas.microsoft.com/office/drawing/2014/main" id="{C9850140-72C1-4E2F-A08B-C4EC70017CF4}"/>
                </a:ext>
              </a:extLst>
            </p:cNvPr>
            <p:cNvSpPr txBox="1"/>
            <p:nvPr/>
          </p:nvSpPr>
          <p:spPr>
            <a:xfrm>
              <a:off x="2614777" y="2544302"/>
              <a:ext cx="442475" cy="253916"/>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U</a:t>
              </a:r>
              <a:r>
                <a:rPr lang="es-ES" sz="1050" baseline="-25000" dirty="0">
                  <a:latin typeface="Times New Roman" panose="02020603050405020304" pitchFamily="18" charset="0"/>
                  <a:cs typeface="Times New Roman" panose="02020603050405020304" pitchFamily="18" charset="0"/>
                </a:rPr>
                <a:t>TN</a:t>
              </a:r>
            </a:p>
          </p:txBody>
        </p:sp>
      </p:grpSp>
      <p:pic>
        <p:nvPicPr>
          <p:cNvPr id="43" name="Picture 9">
            <a:extLst>
              <a:ext uri="{FF2B5EF4-FFF2-40B4-BE49-F238E27FC236}">
                <a16:creationId xmlns:a16="http://schemas.microsoft.com/office/drawing/2014/main" id="{C14E277C-3B1E-49BD-9748-30F8CF2B5E3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12456"/>
          <a:stretch/>
        </p:blipFill>
        <p:spPr bwMode="auto">
          <a:xfrm>
            <a:off x="158862" y="785712"/>
            <a:ext cx="3642744" cy="171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4" name="Rectángulo 43">
                <a:extLst>
                  <a:ext uri="{FF2B5EF4-FFF2-40B4-BE49-F238E27FC236}">
                    <a16:creationId xmlns:a16="http://schemas.microsoft.com/office/drawing/2014/main" id="{679F4A48-D40E-4E17-84A5-B7955A38C515}"/>
                  </a:ext>
                </a:extLst>
              </p:cNvPr>
              <p:cNvSpPr/>
              <p:nvPr/>
            </p:nvSpPr>
            <p:spPr>
              <a:xfrm>
                <a:off x="1380567" y="2411561"/>
                <a:ext cx="168642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2000" i="1" smtClean="0">
                              <a:latin typeface="Cambria Math" panose="02040503050406030204" pitchFamily="18" charset="0"/>
                            </a:rPr>
                          </m:ctrlPr>
                        </m:sSubPr>
                        <m:e>
                          <m:r>
                            <a:rPr lang="es-ES" sz="2000" i="1">
                              <a:latin typeface="Cambria Math" panose="02040503050406030204" pitchFamily="18" charset="0"/>
                            </a:rPr>
                            <m:t>𝑍</m:t>
                          </m:r>
                        </m:e>
                        <m:sub>
                          <m:r>
                            <a:rPr lang="es-ES" sz="2000" i="1">
                              <a:latin typeface="Cambria Math" panose="02040503050406030204" pitchFamily="18" charset="0"/>
                              <a:ea typeface="Cambria Math" panose="02040503050406030204" pitchFamily="18" charset="0"/>
                            </a:rPr>
                            <m:t>∆</m:t>
                          </m:r>
                        </m:sub>
                      </m:sSub>
                      <m:r>
                        <a:rPr lang="es-ES" sz="2000" b="0" i="1" smtClean="0">
                          <a:latin typeface="Cambria Math" panose="02040503050406030204" pitchFamily="18" charset="0"/>
                          <a:ea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30</m:t>
                      </m:r>
                      <m:r>
                        <m:rPr>
                          <m:nor/>
                        </m:rPr>
                        <a:rPr lang="es-ES" sz="2000" dirty="0">
                          <a:latin typeface="Arial" panose="020B0604020202020204" pitchFamily="34" charset="0"/>
                        </a:rPr>
                        <m:t>∠</m:t>
                      </m:r>
                      <m:r>
                        <m:rPr>
                          <m:nor/>
                        </m:rPr>
                        <a:rPr lang="es-ES" sz="2000" b="0" i="0" dirty="0" smtClean="0">
                          <a:latin typeface="Arial" panose="020B0604020202020204" pitchFamily="34" charset="0"/>
                        </a:rPr>
                        <m:t>30</m:t>
                      </m:r>
                      <m:r>
                        <a:rPr lang="es-ES" sz="2000" b="0" i="1" dirty="0" smtClean="0">
                          <a:latin typeface="Cambria Math" panose="02040503050406030204" pitchFamily="18" charset="0"/>
                          <a:ea typeface="Cambria Math" panose="02040503050406030204" pitchFamily="18" charset="0"/>
                        </a:rPr>
                        <m:t>°</m:t>
                      </m:r>
                    </m:oMath>
                  </m:oMathPara>
                </a14:m>
                <a:endParaRPr lang="es-ES" sz="2000" dirty="0"/>
              </a:p>
            </p:txBody>
          </p:sp>
        </mc:Choice>
        <mc:Fallback xmlns="">
          <p:sp>
            <p:nvSpPr>
              <p:cNvPr id="44" name="Rectángulo 43">
                <a:extLst>
                  <a:ext uri="{FF2B5EF4-FFF2-40B4-BE49-F238E27FC236}">
                    <a16:creationId xmlns:a16="http://schemas.microsoft.com/office/drawing/2014/main" id="{679F4A48-D40E-4E17-84A5-B7955A38C515}"/>
                  </a:ext>
                </a:extLst>
              </p:cNvPr>
              <p:cNvSpPr>
                <a:spLocks noRot="1" noChangeAspect="1" noMove="1" noResize="1" noEditPoints="1" noAdjustHandles="1" noChangeArrowheads="1" noChangeShapeType="1" noTextEdit="1"/>
              </p:cNvSpPr>
              <p:nvPr/>
            </p:nvSpPr>
            <p:spPr>
              <a:xfrm>
                <a:off x="1380567" y="2411561"/>
                <a:ext cx="1686424" cy="400110"/>
              </a:xfrm>
              <a:prstGeom prst="rect">
                <a:avLst/>
              </a:prstGeom>
              <a:blipFill>
                <a:blip r:embed="rId9"/>
                <a:stretch>
                  <a:fillRect b="-307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5" name="Rectángulo 44">
                <a:extLst>
                  <a:ext uri="{FF2B5EF4-FFF2-40B4-BE49-F238E27FC236}">
                    <a16:creationId xmlns:a16="http://schemas.microsoft.com/office/drawing/2014/main" id="{0D55BC25-44CB-43B8-9010-948CBB978C4C}"/>
                  </a:ext>
                </a:extLst>
              </p:cNvPr>
              <p:cNvSpPr/>
              <p:nvPr/>
            </p:nvSpPr>
            <p:spPr>
              <a:xfrm>
                <a:off x="6315347" y="2487971"/>
                <a:ext cx="15380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800" i="1" dirty="0">
                              <a:latin typeface="Cambria Math" panose="02040503050406030204" pitchFamily="18" charset="0"/>
                            </a:rPr>
                          </m:ctrlPr>
                        </m:sSubPr>
                        <m:e>
                          <m:r>
                            <m:rPr>
                              <m:sty m:val="p"/>
                            </m:rPr>
                            <a:rPr lang="es-ES" sz="1800" i="1" dirty="0">
                              <a:latin typeface="Cambria Math" panose="02040503050406030204" pitchFamily="18" charset="0"/>
                            </a:rPr>
                            <m:t>Z</m:t>
                          </m:r>
                        </m:e>
                        <m:sub>
                          <m:r>
                            <a:rPr lang="es-ES" sz="1800" i="1" dirty="0">
                              <a:latin typeface="Cambria Math" panose="02040503050406030204" pitchFamily="18" charset="0"/>
                            </a:rPr>
                            <m:t>𝑌</m:t>
                          </m:r>
                        </m:sub>
                      </m:sSub>
                      <m:r>
                        <a:rPr lang="es-ES" sz="1800" i="1" dirty="0">
                          <a:latin typeface="Cambria Math" panose="02040503050406030204" pitchFamily="18" charset="0"/>
                        </a:rPr>
                        <m:t>=</m:t>
                      </m:r>
                      <m:r>
                        <a:rPr lang="es-ES" sz="1800" i="1" dirty="0">
                          <a:latin typeface="Cambria Math" panose="02040503050406030204" pitchFamily="18" charset="0"/>
                        </a:rPr>
                        <m:t>10</m:t>
                      </m:r>
                      <m:r>
                        <m:rPr>
                          <m:nor/>
                        </m:rPr>
                        <a:rPr lang="es-ES" sz="1800" dirty="0">
                          <a:latin typeface="Arial" panose="020B0604020202020204" pitchFamily="34" charset="0"/>
                        </a:rPr>
                        <m:t>∠</m:t>
                      </m:r>
                      <m:r>
                        <m:rPr>
                          <m:nor/>
                        </m:rPr>
                        <a:rPr lang="es-ES" sz="1800" dirty="0">
                          <a:latin typeface="Arial" panose="020B0604020202020204" pitchFamily="34" charset="0"/>
                        </a:rPr>
                        <m:t>30</m:t>
                      </m:r>
                      <m:r>
                        <a:rPr lang="es-ES" sz="1800" i="1" dirty="0">
                          <a:latin typeface="Cambria Math" panose="02040503050406030204" pitchFamily="18" charset="0"/>
                          <a:ea typeface="Cambria Math" panose="02040503050406030204" pitchFamily="18" charset="0"/>
                        </a:rPr>
                        <m:t>°</m:t>
                      </m:r>
                    </m:oMath>
                  </m:oMathPara>
                </a14:m>
                <a:endParaRPr lang="es-ES" sz="1800" dirty="0"/>
              </a:p>
            </p:txBody>
          </p:sp>
        </mc:Choice>
        <mc:Fallback xmlns="">
          <p:sp>
            <p:nvSpPr>
              <p:cNvPr id="45" name="Rectángulo 44">
                <a:extLst>
                  <a:ext uri="{FF2B5EF4-FFF2-40B4-BE49-F238E27FC236}">
                    <a16:creationId xmlns:a16="http://schemas.microsoft.com/office/drawing/2014/main" id="{0D55BC25-44CB-43B8-9010-948CBB978C4C}"/>
                  </a:ext>
                </a:extLst>
              </p:cNvPr>
              <p:cNvSpPr>
                <a:spLocks noRot="1" noChangeAspect="1" noMove="1" noResize="1" noEditPoints="1" noAdjustHandles="1" noChangeArrowheads="1" noChangeShapeType="1" noTextEdit="1"/>
              </p:cNvSpPr>
              <p:nvPr/>
            </p:nvSpPr>
            <p:spPr>
              <a:xfrm>
                <a:off x="6315347" y="2487971"/>
                <a:ext cx="1538050" cy="369332"/>
              </a:xfrm>
              <a:prstGeom prst="rect">
                <a:avLst/>
              </a:prstGeom>
              <a:blipFill>
                <a:blip r:embed="rId10"/>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48765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10"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1"/>
          </p:nvPr>
        </p:nvSpPr>
        <p:spPr bwMode="auto">
          <a:xfrm>
            <a:off x="8675688" y="0"/>
            <a:ext cx="5715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0"/>
              </a:spcBef>
              <a:spcAft>
                <a:spcPct val="0"/>
              </a:spcAft>
              <a:defRPr sz="1400" kern="1200">
                <a:solidFill>
                  <a:schemeClr val="bg1"/>
                </a:solidFill>
                <a:latin typeface="Helvetica" panose="020B0604020202020204" pitchFamily="34" charset="0"/>
                <a:ea typeface="ＭＳ Ｐゴシック" charset="-128"/>
                <a:cs typeface="Helvetica" panose="020B0604020202020204" pitchFamily="34" charset="0"/>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9pPr>
          </a:lstStyle>
          <a:p>
            <a:pPr>
              <a:defRPr/>
            </a:pPr>
            <a:fld id="{4D1DF14E-AE4B-4A5C-ABEF-54EE4CB1D499}" type="slidenum">
              <a:rPr lang="es-ES_tradnl" altLang="es-ES" smtClean="0"/>
              <a:pPr>
                <a:defRPr/>
              </a:pPr>
              <a:t>75</a:t>
            </a:fld>
            <a:endParaRPr lang="es-ES_tradnl" altLang="es-ES"/>
          </a:p>
        </p:txBody>
      </p:sp>
      <p:sp>
        <p:nvSpPr>
          <p:cNvPr id="3" name="Rectángulo 2"/>
          <p:cNvSpPr/>
          <p:nvPr/>
        </p:nvSpPr>
        <p:spPr>
          <a:xfrm>
            <a:off x="0" y="764704"/>
            <a:ext cx="9036496" cy="830997"/>
          </a:xfrm>
          <a:prstGeom prst="rect">
            <a:avLst/>
          </a:prstGeom>
        </p:spPr>
        <p:txBody>
          <a:bodyPr wrap="square">
            <a:spAutoFit/>
          </a:bodyPr>
          <a:lstStyle/>
          <a:p>
            <a:pPr algn="just"/>
            <a:r>
              <a:rPr lang="es-ES" sz="1600" b="1" dirty="0">
                <a:latin typeface="Arial" panose="020B0604020202020204" pitchFamily="34" charset="0"/>
              </a:rPr>
              <a:t>Problema 8</a:t>
            </a:r>
            <a:r>
              <a:rPr lang="es-ES" sz="1600" dirty="0">
                <a:latin typeface="Arial" panose="020B0604020202020204" pitchFamily="34" charset="0"/>
              </a:rPr>
              <a:t>. Un sistema trifásico equilibrado conectado en Y-Y tiene el módulo de la tensión de línea U</a:t>
            </a:r>
            <a:r>
              <a:rPr lang="es-ES" sz="1600" baseline="-25000" dirty="0">
                <a:latin typeface="Arial" panose="020B0604020202020204" pitchFamily="34" charset="0"/>
              </a:rPr>
              <a:t>L</a:t>
            </a:r>
            <a:r>
              <a:rPr lang="es-ES" sz="1600" dirty="0">
                <a:latin typeface="Arial" panose="020B0604020202020204" pitchFamily="34" charset="0"/>
              </a:rPr>
              <a:t>=200 V (eficaz), una potencia activa total P=900 W y un FP cos</a:t>
            </a:r>
            <a:r>
              <a:rPr lang="el-GR" sz="1600" dirty="0">
                <a:latin typeface="Arial" panose="020B0604020202020204" pitchFamily="34" charset="0"/>
              </a:rPr>
              <a:t>φ</a:t>
            </a:r>
            <a:r>
              <a:rPr lang="es-ES" sz="1600" dirty="0">
                <a:latin typeface="Arial" panose="020B0604020202020204" pitchFamily="34" charset="0"/>
              </a:rPr>
              <a:t>=0.9. Obtener la corriente de línea y la impedancia en la fase. La impedancia en la línea se supone cero.</a:t>
            </a:r>
            <a:endParaRPr lang="es-ES" sz="1600" dirty="0"/>
          </a:p>
        </p:txBody>
      </p:sp>
      <p:grpSp>
        <p:nvGrpSpPr>
          <p:cNvPr id="83" name="Grupo 82">
            <a:extLst>
              <a:ext uri="{FF2B5EF4-FFF2-40B4-BE49-F238E27FC236}">
                <a16:creationId xmlns:a16="http://schemas.microsoft.com/office/drawing/2014/main" id="{5A32AAA8-1A68-4BB4-B97A-1CA8E74328B3}"/>
              </a:ext>
            </a:extLst>
          </p:cNvPr>
          <p:cNvGrpSpPr/>
          <p:nvPr/>
        </p:nvGrpSpPr>
        <p:grpSpPr>
          <a:xfrm>
            <a:off x="5128625" y="1619567"/>
            <a:ext cx="3861195" cy="1953449"/>
            <a:chOff x="1653306" y="948716"/>
            <a:chExt cx="5336135" cy="2699648"/>
          </a:xfrm>
        </p:grpSpPr>
        <p:grpSp>
          <p:nvGrpSpPr>
            <p:cNvPr id="84" name="Grupo 83">
              <a:extLst>
                <a:ext uri="{FF2B5EF4-FFF2-40B4-BE49-F238E27FC236}">
                  <a16:creationId xmlns:a16="http://schemas.microsoft.com/office/drawing/2014/main" id="{B51A19FF-67F5-4223-B3C3-09EF233041AC}"/>
                </a:ext>
              </a:extLst>
            </p:cNvPr>
            <p:cNvGrpSpPr/>
            <p:nvPr/>
          </p:nvGrpSpPr>
          <p:grpSpPr>
            <a:xfrm>
              <a:off x="1653306" y="1025236"/>
              <a:ext cx="5336135" cy="2623128"/>
              <a:chOff x="1653306" y="1025236"/>
              <a:chExt cx="9469759" cy="4655128"/>
            </a:xfrm>
          </p:grpSpPr>
          <p:grpSp>
            <p:nvGrpSpPr>
              <p:cNvPr id="95" name="Grupo 94">
                <a:extLst>
                  <a:ext uri="{FF2B5EF4-FFF2-40B4-BE49-F238E27FC236}">
                    <a16:creationId xmlns:a16="http://schemas.microsoft.com/office/drawing/2014/main" id="{C2A10CC2-AE2F-4AB9-8C4C-E68B242A840F}"/>
                  </a:ext>
                </a:extLst>
              </p:cNvPr>
              <p:cNvGrpSpPr/>
              <p:nvPr/>
            </p:nvGrpSpPr>
            <p:grpSpPr>
              <a:xfrm>
                <a:off x="1653306" y="1025236"/>
                <a:ext cx="9469759" cy="4655128"/>
                <a:chOff x="1653306" y="1025236"/>
                <a:chExt cx="9469759" cy="4655128"/>
              </a:xfrm>
            </p:grpSpPr>
            <p:grpSp>
              <p:nvGrpSpPr>
                <p:cNvPr id="111" name="Grupo 110">
                  <a:extLst>
                    <a:ext uri="{FF2B5EF4-FFF2-40B4-BE49-F238E27FC236}">
                      <a16:creationId xmlns:a16="http://schemas.microsoft.com/office/drawing/2014/main" id="{7943E6C3-07F7-4C08-B96D-322A9BECD011}"/>
                    </a:ext>
                  </a:extLst>
                </p:cNvPr>
                <p:cNvGrpSpPr/>
                <p:nvPr/>
              </p:nvGrpSpPr>
              <p:grpSpPr>
                <a:xfrm>
                  <a:off x="1653306" y="1025236"/>
                  <a:ext cx="9469759" cy="4655128"/>
                  <a:chOff x="1653306" y="1025236"/>
                  <a:chExt cx="9469759" cy="4655128"/>
                </a:xfrm>
              </p:grpSpPr>
              <p:grpSp>
                <p:nvGrpSpPr>
                  <p:cNvPr id="114" name="Grupo 113">
                    <a:extLst>
                      <a:ext uri="{FF2B5EF4-FFF2-40B4-BE49-F238E27FC236}">
                        <a16:creationId xmlns:a16="http://schemas.microsoft.com/office/drawing/2014/main" id="{BA47C8B4-684D-4354-9821-1E98E9348258}"/>
                      </a:ext>
                    </a:extLst>
                  </p:cNvPr>
                  <p:cNvGrpSpPr/>
                  <p:nvPr/>
                </p:nvGrpSpPr>
                <p:grpSpPr>
                  <a:xfrm>
                    <a:off x="1653306" y="1025236"/>
                    <a:ext cx="9469759" cy="4655128"/>
                    <a:chOff x="1653306" y="1025236"/>
                    <a:chExt cx="9469759" cy="4655128"/>
                  </a:xfrm>
                </p:grpSpPr>
                <p:grpSp>
                  <p:nvGrpSpPr>
                    <p:cNvPr id="117" name="Grupo 116">
                      <a:extLst>
                        <a:ext uri="{FF2B5EF4-FFF2-40B4-BE49-F238E27FC236}">
                          <a16:creationId xmlns:a16="http://schemas.microsoft.com/office/drawing/2014/main" id="{BE50F3B6-AFE9-4C9F-934A-25AE673FC0FB}"/>
                        </a:ext>
                      </a:extLst>
                    </p:cNvPr>
                    <p:cNvGrpSpPr/>
                    <p:nvPr/>
                  </p:nvGrpSpPr>
                  <p:grpSpPr>
                    <a:xfrm>
                      <a:off x="1653306" y="1025236"/>
                      <a:ext cx="9469759" cy="4655128"/>
                      <a:chOff x="1653306" y="1025236"/>
                      <a:chExt cx="9469759" cy="4655128"/>
                    </a:xfrm>
                  </p:grpSpPr>
                  <p:pic>
                    <p:nvPicPr>
                      <p:cNvPr id="122" name="Imagen 121" descr="Imagen que contiene texto&#10;&#10;Descripción generada automáticamente">
                        <a:extLst>
                          <a:ext uri="{FF2B5EF4-FFF2-40B4-BE49-F238E27FC236}">
                            <a16:creationId xmlns:a16="http://schemas.microsoft.com/office/drawing/2014/main" id="{18E13B5C-736B-4E9F-9F44-AB7CF9629891}"/>
                          </a:ext>
                        </a:extLst>
                      </p:cNvPr>
                      <p:cNvPicPr>
                        <a:picLocks noChangeAspect="1"/>
                      </p:cNvPicPr>
                      <p:nvPr/>
                    </p:nvPicPr>
                    <p:blipFill rotWithShape="1">
                      <a:blip r:embed="rId2">
                        <a:extLst>
                          <a:ext uri="{28A0092B-C50C-407E-A947-70E740481C1C}">
                            <a14:useLocalDpi xmlns:a14="http://schemas.microsoft.com/office/drawing/2010/main" val="0"/>
                          </a:ext>
                        </a:extLst>
                      </a:blip>
                      <a:srcRect l="27281" t="36551" r="27583" b="33872"/>
                      <a:stretch/>
                    </p:blipFill>
                    <p:spPr>
                      <a:xfrm>
                        <a:off x="1653306" y="1027906"/>
                        <a:ext cx="9469759" cy="4652458"/>
                      </a:xfrm>
                      <a:prstGeom prst="rect">
                        <a:avLst/>
                      </a:prstGeom>
                    </p:spPr>
                  </p:pic>
                  <p:sp>
                    <p:nvSpPr>
                      <p:cNvPr id="123" name="Rectángulo 122">
                        <a:extLst>
                          <a:ext uri="{FF2B5EF4-FFF2-40B4-BE49-F238E27FC236}">
                            <a16:creationId xmlns:a16="http://schemas.microsoft.com/office/drawing/2014/main" id="{F6AC5228-C4B6-4607-A82D-9408AD8BFFDD}"/>
                          </a:ext>
                        </a:extLst>
                      </p:cNvPr>
                      <p:cNvSpPr/>
                      <p:nvPr/>
                    </p:nvSpPr>
                    <p:spPr>
                      <a:xfrm>
                        <a:off x="5440218" y="1025236"/>
                        <a:ext cx="2262909" cy="303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4" name="Rectángulo 123">
                        <a:extLst>
                          <a:ext uri="{FF2B5EF4-FFF2-40B4-BE49-F238E27FC236}">
                            <a16:creationId xmlns:a16="http://schemas.microsoft.com/office/drawing/2014/main" id="{9B9FD8CE-059A-47E7-963C-EF0398BAD0FA}"/>
                          </a:ext>
                        </a:extLst>
                      </p:cNvPr>
                      <p:cNvSpPr/>
                      <p:nvPr/>
                    </p:nvSpPr>
                    <p:spPr>
                      <a:xfrm>
                        <a:off x="5777346" y="1692274"/>
                        <a:ext cx="2262909" cy="242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18" name="Rectángulo 117">
                      <a:extLst>
                        <a:ext uri="{FF2B5EF4-FFF2-40B4-BE49-F238E27FC236}">
                          <a16:creationId xmlns:a16="http://schemas.microsoft.com/office/drawing/2014/main" id="{D41BBADB-BED2-42CF-9F25-029449515557}"/>
                        </a:ext>
                      </a:extLst>
                    </p:cNvPr>
                    <p:cNvSpPr/>
                    <p:nvPr/>
                  </p:nvSpPr>
                  <p:spPr>
                    <a:xfrm>
                      <a:off x="9139670" y="1813609"/>
                      <a:ext cx="642503" cy="70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9" name="Rectángulo 118">
                      <a:extLst>
                        <a:ext uri="{FF2B5EF4-FFF2-40B4-BE49-F238E27FC236}">
                          <a16:creationId xmlns:a16="http://schemas.microsoft.com/office/drawing/2014/main" id="{315C9FE0-284E-40C3-9418-11AE7B6B379C}"/>
                        </a:ext>
                      </a:extLst>
                    </p:cNvPr>
                    <p:cNvSpPr/>
                    <p:nvPr/>
                  </p:nvSpPr>
                  <p:spPr>
                    <a:xfrm>
                      <a:off x="8068197" y="1646922"/>
                      <a:ext cx="642503" cy="70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0" name="Rectángulo 119">
                      <a:extLst>
                        <a:ext uri="{FF2B5EF4-FFF2-40B4-BE49-F238E27FC236}">
                          <a16:creationId xmlns:a16="http://schemas.microsoft.com/office/drawing/2014/main" id="{6AD835DB-F8F9-4EAD-82EF-C956609CA73C}"/>
                        </a:ext>
                      </a:extLst>
                    </p:cNvPr>
                    <p:cNvSpPr/>
                    <p:nvPr/>
                  </p:nvSpPr>
                  <p:spPr>
                    <a:xfrm>
                      <a:off x="7477526" y="2347913"/>
                      <a:ext cx="866374" cy="70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1" name="Rectángulo 120">
                      <a:extLst>
                        <a:ext uri="{FF2B5EF4-FFF2-40B4-BE49-F238E27FC236}">
                          <a16:creationId xmlns:a16="http://schemas.microsoft.com/office/drawing/2014/main" id="{43B23CE6-BAA0-46D8-80CD-CD95954041AE}"/>
                        </a:ext>
                      </a:extLst>
                    </p:cNvPr>
                    <p:cNvSpPr/>
                    <p:nvPr/>
                  </p:nvSpPr>
                  <p:spPr>
                    <a:xfrm>
                      <a:off x="5309712" y="2173094"/>
                      <a:ext cx="2167814" cy="70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15" name="Rectángulo 114">
                    <a:extLst>
                      <a:ext uri="{FF2B5EF4-FFF2-40B4-BE49-F238E27FC236}">
                        <a16:creationId xmlns:a16="http://schemas.microsoft.com/office/drawing/2014/main" id="{C4C415A8-A752-4E88-BB73-8114A03CCDA9}"/>
                      </a:ext>
                    </a:extLst>
                  </p:cNvPr>
                  <p:cNvSpPr/>
                  <p:nvPr/>
                </p:nvSpPr>
                <p:spPr>
                  <a:xfrm rot="16200000">
                    <a:off x="6215477" y="3792576"/>
                    <a:ext cx="303791" cy="2671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6" name="Rectángulo 115">
                    <a:extLst>
                      <a:ext uri="{FF2B5EF4-FFF2-40B4-BE49-F238E27FC236}">
                        <a16:creationId xmlns:a16="http://schemas.microsoft.com/office/drawing/2014/main" id="{5EA1F0B5-3C59-4B34-87BD-78C7A0434F2F}"/>
                      </a:ext>
                    </a:extLst>
                  </p:cNvPr>
                  <p:cNvSpPr/>
                  <p:nvPr/>
                </p:nvSpPr>
                <p:spPr>
                  <a:xfrm rot="16200000">
                    <a:off x="6086018" y="3119205"/>
                    <a:ext cx="242671" cy="2671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12" name="Rectángulo 111">
                  <a:extLst>
                    <a:ext uri="{FF2B5EF4-FFF2-40B4-BE49-F238E27FC236}">
                      <a16:creationId xmlns:a16="http://schemas.microsoft.com/office/drawing/2014/main" id="{6AD075E1-D04F-485F-9845-188D327A7EFC}"/>
                    </a:ext>
                  </a:extLst>
                </p:cNvPr>
                <p:cNvSpPr/>
                <p:nvPr/>
              </p:nvSpPr>
              <p:spPr>
                <a:xfrm rot="17827860">
                  <a:off x="9956038" y="2691501"/>
                  <a:ext cx="642503" cy="1023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3" name="Rectángulo 112">
                  <a:extLst>
                    <a:ext uri="{FF2B5EF4-FFF2-40B4-BE49-F238E27FC236}">
                      <a16:creationId xmlns:a16="http://schemas.microsoft.com/office/drawing/2014/main" id="{5893B185-1D9C-4913-9A63-0A09BBCCBAAF}"/>
                    </a:ext>
                  </a:extLst>
                </p:cNvPr>
                <p:cNvSpPr/>
                <p:nvPr/>
              </p:nvSpPr>
              <p:spPr>
                <a:xfrm rot="16200000">
                  <a:off x="9292937" y="3189573"/>
                  <a:ext cx="642503" cy="2671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96" name="Rectángulo 95">
                <a:extLst>
                  <a:ext uri="{FF2B5EF4-FFF2-40B4-BE49-F238E27FC236}">
                    <a16:creationId xmlns:a16="http://schemas.microsoft.com/office/drawing/2014/main" id="{8181DCA2-78E3-4B60-BEB6-2E90BFF029D8}"/>
                  </a:ext>
                </a:extLst>
              </p:cNvPr>
              <p:cNvSpPr/>
              <p:nvPr/>
            </p:nvSpPr>
            <p:spPr>
              <a:xfrm rot="16200000">
                <a:off x="8858651" y="3148809"/>
                <a:ext cx="263235" cy="1583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8" name="Rectángulo 97">
                <a:extLst>
                  <a:ext uri="{FF2B5EF4-FFF2-40B4-BE49-F238E27FC236}">
                    <a16:creationId xmlns:a16="http://schemas.microsoft.com/office/drawing/2014/main" id="{95F96CA1-389D-4EA2-A888-0599A989B49A}"/>
                  </a:ext>
                </a:extLst>
              </p:cNvPr>
              <p:cNvSpPr/>
              <p:nvPr/>
            </p:nvSpPr>
            <p:spPr>
              <a:xfrm rot="16200000">
                <a:off x="8766122" y="3248762"/>
                <a:ext cx="263235" cy="1050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9" name="Rectángulo 98">
                <a:extLst>
                  <a:ext uri="{FF2B5EF4-FFF2-40B4-BE49-F238E27FC236}">
                    <a16:creationId xmlns:a16="http://schemas.microsoft.com/office/drawing/2014/main" id="{63A551DD-61BF-4E99-ACDB-F9A2395777C5}"/>
                  </a:ext>
                </a:extLst>
              </p:cNvPr>
              <p:cNvSpPr/>
              <p:nvPr/>
            </p:nvSpPr>
            <p:spPr>
              <a:xfrm rot="16200000">
                <a:off x="9364617" y="3743769"/>
                <a:ext cx="263235" cy="260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3" name="Rectángulo 102">
                <a:extLst>
                  <a:ext uri="{FF2B5EF4-FFF2-40B4-BE49-F238E27FC236}">
                    <a16:creationId xmlns:a16="http://schemas.microsoft.com/office/drawing/2014/main" id="{3CCDD736-231D-442E-A201-D123245670BB}"/>
                  </a:ext>
                </a:extLst>
              </p:cNvPr>
              <p:cNvSpPr/>
              <p:nvPr/>
            </p:nvSpPr>
            <p:spPr>
              <a:xfrm rot="16200000">
                <a:off x="8257830" y="3693715"/>
                <a:ext cx="263235" cy="260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4" name="Rectángulo 103">
                <a:extLst>
                  <a:ext uri="{FF2B5EF4-FFF2-40B4-BE49-F238E27FC236}">
                    <a16:creationId xmlns:a16="http://schemas.microsoft.com/office/drawing/2014/main" id="{2D372654-7A7E-4422-A220-36253141B9DF}"/>
                  </a:ext>
                </a:extLst>
              </p:cNvPr>
              <p:cNvSpPr/>
              <p:nvPr/>
            </p:nvSpPr>
            <p:spPr>
              <a:xfrm rot="16200000">
                <a:off x="7152383" y="3355387"/>
                <a:ext cx="263235" cy="260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5" name="Rectángulo 104">
                <a:extLst>
                  <a:ext uri="{FF2B5EF4-FFF2-40B4-BE49-F238E27FC236}">
                    <a16:creationId xmlns:a16="http://schemas.microsoft.com/office/drawing/2014/main" id="{1034D34A-68FD-4A94-BF7D-32A1DE21F61E}"/>
                  </a:ext>
                </a:extLst>
              </p:cNvPr>
              <p:cNvSpPr/>
              <p:nvPr/>
            </p:nvSpPr>
            <p:spPr>
              <a:xfrm rot="20292549">
                <a:off x="7344956" y="3273045"/>
                <a:ext cx="541126" cy="260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9" name="Rectángulo 108">
                <a:extLst>
                  <a:ext uri="{FF2B5EF4-FFF2-40B4-BE49-F238E27FC236}">
                    <a16:creationId xmlns:a16="http://schemas.microsoft.com/office/drawing/2014/main" id="{DAAC3E77-4293-4A9C-8BD3-F67D44F297AA}"/>
                  </a:ext>
                </a:extLst>
              </p:cNvPr>
              <p:cNvSpPr/>
              <p:nvPr/>
            </p:nvSpPr>
            <p:spPr>
              <a:xfrm rot="16200000">
                <a:off x="6216134" y="2964612"/>
                <a:ext cx="263235" cy="1583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0" name="Rectángulo 109">
                <a:extLst>
                  <a:ext uri="{FF2B5EF4-FFF2-40B4-BE49-F238E27FC236}">
                    <a16:creationId xmlns:a16="http://schemas.microsoft.com/office/drawing/2014/main" id="{9E6F66A6-50EC-4770-B184-048C338AB2C2}"/>
                  </a:ext>
                </a:extLst>
              </p:cNvPr>
              <p:cNvSpPr/>
              <p:nvPr/>
            </p:nvSpPr>
            <p:spPr>
              <a:xfrm rot="16200000">
                <a:off x="4292085" y="3852840"/>
                <a:ext cx="263235" cy="1583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85" name="CuadroTexto 84">
              <a:extLst>
                <a:ext uri="{FF2B5EF4-FFF2-40B4-BE49-F238E27FC236}">
                  <a16:creationId xmlns:a16="http://schemas.microsoft.com/office/drawing/2014/main" id="{2C4E12F1-08D4-4108-8412-5CF364A634D9}"/>
                </a:ext>
              </a:extLst>
            </p:cNvPr>
            <p:cNvSpPr txBox="1"/>
            <p:nvPr/>
          </p:nvSpPr>
          <p:spPr>
            <a:xfrm>
              <a:off x="4179904" y="948716"/>
              <a:ext cx="259484" cy="261610"/>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Z</a:t>
              </a:r>
            </a:p>
          </p:txBody>
        </p:sp>
        <p:sp>
          <p:nvSpPr>
            <p:cNvPr id="87" name="CuadroTexto 86">
              <a:extLst>
                <a:ext uri="{FF2B5EF4-FFF2-40B4-BE49-F238E27FC236}">
                  <a16:creationId xmlns:a16="http://schemas.microsoft.com/office/drawing/2014/main" id="{231FBB0B-989C-4120-84DB-30F70E5B7722}"/>
                </a:ext>
              </a:extLst>
            </p:cNvPr>
            <p:cNvSpPr txBox="1"/>
            <p:nvPr/>
          </p:nvSpPr>
          <p:spPr>
            <a:xfrm>
              <a:off x="5349203" y="1699153"/>
              <a:ext cx="323730" cy="253916"/>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Z</a:t>
              </a:r>
              <a:r>
                <a:rPr lang="es-ES" sz="1050" baseline="-25000" dirty="0">
                  <a:latin typeface="Times New Roman" panose="02020603050405020304" pitchFamily="18" charset="0"/>
                  <a:cs typeface="Times New Roman" panose="02020603050405020304" pitchFamily="18" charset="0"/>
                </a:rPr>
                <a:t>Y</a:t>
              </a:r>
            </a:p>
          </p:txBody>
        </p:sp>
        <p:sp>
          <p:nvSpPr>
            <p:cNvPr id="89" name="CuadroTexto 88">
              <a:extLst>
                <a:ext uri="{FF2B5EF4-FFF2-40B4-BE49-F238E27FC236}">
                  <a16:creationId xmlns:a16="http://schemas.microsoft.com/office/drawing/2014/main" id="{914C901B-3EC1-4A38-B835-85A5CB295AB0}"/>
                </a:ext>
              </a:extLst>
            </p:cNvPr>
            <p:cNvSpPr txBox="1"/>
            <p:nvPr/>
          </p:nvSpPr>
          <p:spPr>
            <a:xfrm>
              <a:off x="4101036" y="1802943"/>
              <a:ext cx="323730" cy="253916"/>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Z</a:t>
              </a:r>
              <a:r>
                <a:rPr lang="es-ES" sz="1050" baseline="-25000" dirty="0">
                  <a:latin typeface="Times New Roman" panose="02020603050405020304" pitchFamily="18" charset="0"/>
                  <a:cs typeface="Times New Roman" panose="02020603050405020304" pitchFamily="18" charset="0"/>
                </a:rPr>
                <a:t>N</a:t>
              </a:r>
            </a:p>
          </p:txBody>
        </p:sp>
        <p:sp>
          <p:nvSpPr>
            <p:cNvPr id="90" name="CuadroTexto 89">
              <a:extLst>
                <a:ext uri="{FF2B5EF4-FFF2-40B4-BE49-F238E27FC236}">
                  <a16:creationId xmlns:a16="http://schemas.microsoft.com/office/drawing/2014/main" id="{19362CD1-D660-41BB-8CD1-98BD0173A532}"/>
                </a:ext>
              </a:extLst>
            </p:cNvPr>
            <p:cNvSpPr txBox="1"/>
            <p:nvPr/>
          </p:nvSpPr>
          <p:spPr>
            <a:xfrm>
              <a:off x="6025959" y="1998714"/>
              <a:ext cx="323730" cy="253916"/>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Z</a:t>
              </a:r>
              <a:r>
                <a:rPr lang="es-ES" sz="1050" baseline="-25000" dirty="0">
                  <a:latin typeface="Times New Roman" panose="02020603050405020304" pitchFamily="18" charset="0"/>
                  <a:cs typeface="Times New Roman" panose="02020603050405020304" pitchFamily="18" charset="0"/>
                </a:rPr>
                <a:t>Y</a:t>
              </a:r>
            </a:p>
          </p:txBody>
        </p:sp>
        <p:sp>
          <p:nvSpPr>
            <p:cNvPr id="91" name="CuadroTexto 90">
              <a:extLst>
                <a:ext uri="{FF2B5EF4-FFF2-40B4-BE49-F238E27FC236}">
                  <a16:creationId xmlns:a16="http://schemas.microsoft.com/office/drawing/2014/main" id="{217602A7-FB0C-4E31-8F38-B12D26742B40}"/>
                </a:ext>
              </a:extLst>
            </p:cNvPr>
            <p:cNvSpPr txBox="1"/>
            <p:nvPr/>
          </p:nvSpPr>
          <p:spPr>
            <a:xfrm>
              <a:off x="3063602" y="1549027"/>
              <a:ext cx="403186" cy="253916"/>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U</a:t>
              </a:r>
              <a:r>
                <a:rPr lang="es-ES" sz="1050" baseline="-25000" dirty="0">
                  <a:latin typeface="Times New Roman" panose="02020603050405020304" pitchFamily="18" charset="0"/>
                  <a:cs typeface="Times New Roman" panose="02020603050405020304" pitchFamily="18" charset="0"/>
                </a:rPr>
                <a:t>RN</a:t>
              </a:r>
            </a:p>
          </p:txBody>
        </p:sp>
        <p:sp>
          <p:nvSpPr>
            <p:cNvPr id="92" name="CuadroTexto 91">
              <a:extLst>
                <a:ext uri="{FF2B5EF4-FFF2-40B4-BE49-F238E27FC236}">
                  <a16:creationId xmlns:a16="http://schemas.microsoft.com/office/drawing/2014/main" id="{151D342C-70EE-4B8B-A245-7C9D6EFD4A4A}"/>
                </a:ext>
              </a:extLst>
            </p:cNvPr>
            <p:cNvSpPr txBox="1"/>
            <p:nvPr/>
          </p:nvSpPr>
          <p:spPr>
            <a:xfrm>
              <a:off x="3459042" y="2201243"/>
              <a:ext cx="403186" cy="253916"/>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U</a:t>
              </a:r>
              <a:r>
                <a:rPr lang="es-ES" sz="1050" baseline="-25000" dirty="0">
                  <a:latin typeface="Times New Roman" panose="02020603050405020304" pitchFamily="18" charset="0"/>
                  <a:cs typeface="Times New Roman" panose="02020603050405020304" pitchFamily="18" charset="0"/>
                </a:rPr>
                <a:t>SN</a:t>
              </a:r>
            </a:p>
          </p:txBody>
        </p:sp>
        <p:sp>
          <p:nvSpPr>
            <p:cNvPr id="94" name="CuadroTexto 93">
              <a:extLst>
                <a:ext uri="{FF2B5EF4-FFF2-40B4-BE49-F238E27FC236}">
                  <a16:creationId xmlns:a16="http://schemas.microsoft.com/office/drawing/2014/main" id="{35B057C4-D9AA-409D-9FDC-83832426695A}"/>
                </a:ext>
              </a:extLst>
            </p:cNvPr>
            <p:cNvSpPr txBox="1"/>
            <p:nvPr/>
          </p:nvSpPr>
          <p:spPr>
            <a:xfrm>
              <a:off x="2614777" y="2544302"/>
              <a:ext cx="442475" cy="253916"/>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U</a:t>
              </a:r>
              <a:r>
                <a:rPr lang="es-ES" sz="1050" baseline="-25000" dirty="0">
                  <a:latin typeface="Times New Roman" panose="02020603050405020304" pitchFamily="18" charset="0"/>
                  <a:cs typeface="Times New Roman" panose="02020603050405020304" pitchFamily="18" charset="0"/>
                </a:rPr>
                <a:t>TN</a:t>
              </a:r>
            </a:p>
          </p:txBody>
        </p:sp>
      </p:grpSp>
      <mc:AlternateContent xmlns:mc="http://schemas.openxmlformats.org/markup-compatibility/2006" xmlns:a14="http://schemas.microsoft.com/office/drawing/2010/main">
        <mc:Choice Requires="a14">
          <p:sp>
            <p:nvSpPr>
              <p:cNvPr id="53" name="Object 11">
                <a:extLst>
                  <a:ext uri="{FF2B5EF4-FFF2-40B4-BE49-F238E27FC236}">
                    <a16:creationId xmlns:a16="http://schemas.microsoft.com/office/drawing/2014/main" id="{6F042317-EB21-4370-8CB6-EE15B0C6BE7D}"/>
                  </a:ext>
                </a:extLst>
              </p:cNvPr>
              <p:cNvSpPr txBox="1"/>
              <p:nvPr/>
            </p:nvSpPr>
            <p:spPr bwMode="auto">
              <a:xfrm>
                <a:off x="214023" y="1813058"/>
                <a:ext cx="2485769" cy="488950"/>
              </a:xfrm>
              <a:prstGeom prst="rect">
                <a:avLst/>
              </a:prstGeom>
              <a:noFill/>
              <a:ln>
                <a:noFill/>
              </a:ln>
            </p:spPr>
            <p:txBody>
              <a:bodyPr>
                <a:normAutofit/>
              </a:bodyPr>
              <a:lstStyle/>
              <a:p>
                <a:pPr/>
                <a14:m>
                  <m:oMathPara xmlns:m="http://schemas.openxmlformats.org/officeDocument/2006/math">
                    <m:oMathParaPr>
                      <m:jc m:val="left"/>
                    </m:oMathParaPr>
                    <m:oMath xmlns:m="http://schemas.openxmlformats.org/officeDocument/2006/math">
                      <m:r>
                        <a:rPr lang="es-ES" sz="2000" i="1">
                          <a:solidFill>
                            <a:srgbClr val="000000"/>
                          </a:solidFill>
                          <a:latin typeface="Cambria Math" panose="02040503050406030204" pitchFamily="18" charset="0"/>
                        </a:rPr>
                        <m:t>𝑃</m:t>
                      </m:r>
                      <m:r>
                        <a:rPr lang="es-ES" sz="2000" i="1">
                          <a:solidFill>
                            <a:srgbClr val="000000"/>
                          </a:solidFill>
                          <a:latin typeface="Cambria Math" panose="02040503050406030204" pitchFamily="18" charset="0"/>
                        </a:rPr>
                        <m:t>=</m:t>
                      </m:r>
                      <m:r>
                        <a:rPr lang="es-ES" sz="2000" i="1">
                          <a:solidFill>
                            <a:srgbClr val="000000"/>
                          </a:solidFill>
                          <a:latin typeface="Cambria Math" panose="02040503050406030204" pitchFamily="18" charset="0"/>
                        </a:rPr>
                        <m:t>3</m:t>
                      </m:r>
                      <m:sSub>
                        <m:sSubPr>
                          <m:ctrlPr>
                            <a:rPr lang="es-ES" sz="2000" i="1">
                              <a:solidFill>
                                <a:srgbClr val="000000"/>
                              </a:solidFill>
                              <a:latin typeface="Cambria Math" panose="02040503050406030204" pitchFamily="18" charset="0"/>
                            </a:rPr>
                          </m:ctrlPr>
                        </m:sSubPr>
                        <m:e>
                          <m:r>
                            <a:rPr lang="es-ES" sz="2000" i="1">
                              <a:solidFill>
                                <a:srgbClr val="000000"/>
                              </a:solidFill>
                              <a:latin typeface="Cambria Math" panose="02040503050406030204" pitchFamily="18" charset="0"/>
                            </a:rPr>
                            <m:t>𝑈</m:t>
                          </m:r>
                        </m:e>
                        <m:sub>
                          <m:r>
                            <a:rPr lang="es-ES" sz="2000" i="1">
                              <a:solidFill>
                                <a:srgbClr val="000000"/>
                              </a:solidFill>
                              <a:latin typeface="Cambria Math" panose="02040503050406030204" pitchFamily="18" charset="0"/>
                            </a:rPr>
                            <m:t>𝐹</m:t>
                          </m:r>
                        </m:sub>
                      </m:sSub>
                      <m:sSub>
                        <m:sSubPr>
                          <m:ctrlPr>
                            <a:rPr lang="es-ES" sz="2000" i="1">
                              <a:solidFill>
                                <a:srgbClr val="000000"/>
                              </a:solidFill>
                              <a:latin typeface="Cambria Math" panose="02040503050406030204" pitchFamily="18" charset="0"/>
                            </a:rPr>
                          </m:ctrlPr>
                        </m:sSubPr>
                        <m:e>
                          <m:r>
                            <a:rPr lang="es-ES" sz="2000" i="1">
                              <a:solidFill>
                                <a:srgbClr val="000000"/>
                              </a:solidFill>
                              <a:latin typeface="Cambria Math" panose="02040503050406030204" pitchFamily="18" charset="0"/>
                            </a:rPr>
                            <m:t>𝐼</m:t>
                          </m:r>
                        </m:e>
                        <m:sub>
                          <m:r>
                            <a:rPr lang="es-ES" sz="2000" i="1">
                              <a:solidFill>
                                <a:srgbClr val="000000"/>
                              </a:solidFill>
                              <a:latin typeface="Cambria Math" panose="02040503050406030204" pitchFamily="18" charset="0"/>
                            </a:rPr>
                            <m:t>𝐹</m:t>
                          </m:r>
                        </m:sub>
                      </m:sSub>
                      <m:func>
                        <m:funcPr>
                          <m:ctrlPr>
                            <a:rPr lang="es-ES" sz="2000" i="1">
                              <a:solidFill>
                                <a:srgbClr val="000000"/>
                              </a:solidFill>
                              <a:latin typeface="Cambria Math" panose="02040503050406030204" pitchFamily="18" charset="0"/>
                            </a:rPr>
                          </m:ctrlPr>
                        </m:funcPr>
                        <m:fName>
                          <m:r>
                            <m:rPr>
                              <m:sty m:val="p"/>
                            </m:rPr>
                            <a:rPr lang="es-ES" sz="2000" i="0">
                              <a:solidFill>
                                <a:srgbClr val="000000"/>
                              </a:solidFill>
                              <a:latin typeface="Cambria Math" panose="02040503050406030204" pitchFamily="18" charset="0"/>
                            </a:rPr>
                            <m:t>cos</m:t>
                          </m:r>
                        </m:fName>
                        <m:e>
                          <m:r>
                            <a:rPr lang="es-ES" sz="2000" i="1">
                              <a:solidFill>
                                <a:srgbClr val="000000"/>
                              </a:solidFill>
                              <a:latin typeface="Cambria Math" panose="02040503050406030204" pitchFamily="18" charset="0"/>
                            </a:rPr>
                            <m:t>𝜑</m:t>
                          </m:r>
                        </m:e>
                      </m:func>
                      <m:r>
                        <a:rPr lang="es-ES" sz="2000" i="1">
                          <a:solidFill>
                            <a:srgbClr val="000000"/>
                          </a:solidFill>
                          <a:latin typeface="Cambria Math" panose="02040503050406030204" pitchFamily="18" charset="0"/>
                        </a:rPr>
                        <m:t>[</m:t>
                      </m:r>
                      <m:r>
                        <a:rPr lang="es-ES" sz="2000" i="1">
                          <a:solidFill>
                            <a:srgbClr val="000000"/>
                          </a:solidFill>
                          <a:latin typeface="Cambria Math" panose="02040503050406030204" pitchFamily="18" charset="0"/>
                        </a:rPr>
                        <m:t>𝑊</m:t>
                      </m:r>
                      <m:r>
                        <a:rPr lang="es-ES" sz="2000" i="1">
                          <a:solidFill>
                            <a:srgbClr val="000000"/>
                          </a:solidFill>
                          <a:latin typeface="Cambria Math" panose="02040503050406030204" pitchFamily="18" charset="0"/>
                        </a:rPr>
                        <m:t>]</m:t>
                      </m:r>
                    </m:oMath>
                  </m:oMathPara>
                </a14:m>
                <a:endParaRPr lang="es-ES" sz="2000" dirty="0"/>
              </a:p>
            </p:txBody>
          </p:sp>
        </mc:Choice>
        <mc:Fallback xmlns="">
          <p:sp>
            <p:nvSpPr>
              <p:cNvPr id="53" name="Object 11">
                <a:extLst>
                  <a:ext uri="{FF2B5EF4-FFF2-40B4-BE49-F238E27FC236}">
                    <a16:creationId xmlns:a16="http://schemas.microsoft.com/office/drawing/2014/main" id="{6F042317-EB21-4370-8CB6-EE15B0C6BE7D}"/>
                  </a:ext>
                </a:extLst>
              </p:cNvPr>
              <p:cNvSpPr txBox="1">
                <a:spLocks noRot="1" noChangeAspect="1" noMove="1" noResize="1" noEditPoints="1" noAdjustHandles="1" noChangeArrowheads="1" noChangeShapeType="1" noTextEdit="1"/>
              </p:cNvSpPr>
              <p:nvPr/>
            </p:nvSpPr>
            <p:spPr bwMode="auto">
              <a:xfrm>
                <a:off x="214023" y="1813058"/>
                <a:ext cx="2485769" cy="488950"/>
              </a:xfrm>
              <a:prstGeom prst="rect">
                <a:avLst/>
              </a:prstGeom>
              <a:blipFill>
                <a:blip r:embed="rId3"/>
                <a:stretch>
                  <a:fillRect/>
                </a:stretch>
              </a:blipFill>
              <a:ln>
                <a:no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4" name="Object 11">
                <a:extLst>
                  <a:ext uri="{FF2B5EF4-FFF2-40B4-BE49-F238E27FC236}">
                    <a16:creationId xmlns:a16="http://schemas.microsoft.com/office/drawing/2014/main" id="{73F8B82E-00D2-44D6-8EE0-ED68C5E95481}"/>
                  </a:ext>
                </a:extLst>
              </p:cNvPr>
              <p:cNvSpPr txBox="1"/>
              <p:nvPr/>
            </p:nvSpPr>
            <p:spPr bwMode="auto">
              <a:xfrm>
                <a:off x="2887882" y="1846480"/>
                <a:ext cx="2485769" cy="488950"/>
              </a:xfrm>
              <a:prstGeom prst="rect">
                <a:avLst/>
              </a:prstGeom>
              <a:noFill/>
              <a:ln>
                <a:noFill/>
              </a:ln>
            </p:spPr>
            <p:txBody>
              <a:bodyPr>
                <a:normAutofit fontScale="77500" lnSpcReduction="20000"/>
              </a:bodyPr>
              <a:lstStyle/>
              <a:p>
                <a:pPr/>
                <a14:m>
                  <m:oMathPara xmlns:m="http://schemas.openxmlformats.org/officeDocument/2006/math">
                    <m:oMathParaPr>
                      <m:jc m:val="left"/>
                    </m:oMathParaPr>
                    <m:oMath xmlns:m="http://schemas.openxmlformats.org/officeDocument/2006/math">
                      <m:sSub>
                        <m:sSubPr>
                          <m:ctrlPr>
                            <a:rPr lang="es-ES" sz="2000" b="0" i="1" smtClean="0">
                              <a:solidFill>
                                <a:srgbClr val="000000"/>
                              </a:solidFill>
                              <a:latin typeface="Cambria Math" panose="02040503050406030204" pitchFamily="18" charset="0"/>
                            </a:rPr>
                          </m:ctrlPr>
                        </m:sSubPr>
                        <m:e>
                          <m:r>
                            <a:rPr lang="es-ES" sz="2000" b="0" i="1" smtClean="0">
                              <a:solidFill>
                                <a:srgbClr val="000000"/>
                              </a:solidFill>
                              <a:latin typeface="Cambria Math" panose="02040503050406030204" pitchFamily="18" charset="0"/>
                            </a:rPr>
                            <m:t>𝑈</m:t>
                          </m:r>
                        </m:e>
                        <m:sub>
                          <m:r>
                            <a:rPr lang="es-ES" sz="2000" b="0" i="1" smtClean="0">
                              <a:solidFill>
                                <a:srgbClr val="000000"/>
                              </a:solidFill>
                              <a:latin typeface="Cambria Math" panose="02040503050406030204" pitchFamily="18" charset="0"/>
                            </a:rPr>
                            <m:t>𝐿</m:t>
                          </m:r>
                        </m:sub>
                      </m:sSub>
                      <m:r>
                        <a:rPr lang="es-ES" sz="2000" b="0" i="1" smtClean="0">
                          <a:solidFill>
                            <a:srgbClr val="000000"/>
                          </a:solidFill>
                          <a:latin typeface="Cambria Math" panose="02040503050406030204" pitchFamily="18" charset="0"/>
                        </a:rPr>
                        <m:t>=</m:t>
                      </m:r>
                      <m:r>
                        <a:rPr lang="es-ES" sz="2000" b="0" i="1" smtClean="0">
                          <a:solidFill>
                            <a:srgbClr val="000000"/>
                          </a:solidFill>
                          <a:latin typeface="Cambria Math" panose="02040503050406030204" pitchFamily="18" charset="0"/>
                        </a:rPr>
                        <m:t>200</m:t>
                      </m:r>
                      <m:r>
                        <a:rPr lang="es-ES" sz="2000" b="0" i="1" smtClean="0">
                          <a:solidFill>
                            <a:srgbClr val="000000"/>
                          </a:solidFill>
                          <a:latin typeface="Cambria Math" panose="02040503050406030204" pitchFamily="18" charset="0"/>
                        </a:rPr>
                        <m:t>→</m:t>
                      </m:r>
                      <m:sSub>
                        <m:sSubPr>
                          <m:ctrlPr>
                            <a:rPr lang="es-ES" sz="2000" b="0" i="1" smtClean="0">
                              <a:solidFill>
                                <a:srgbClr val="000000"/>
                              </a:solidFill>
                              <a:latin typeface="Cambria Math" panose="02040503050406030204" pitchFamily="18" charset="0"/>
                            </a:rPr>
                          </m:ctrlPr>
                        </m:sSubPr>
                        <m:e>
                          <m:r>
                            <a:rPr lang="es-ES" sz="2000" b="0" i="1" smtClean="0">
                              <a:solidFill>
                                <a:srgbClr val="000000"/>
                              </a:solidFill>
                              <a:latin typeface="Cambria Math" panose="02040503050406030204" pitchFamily="18" charset="0"/>
                            </a:rPr>
                            <m:t>𝑈</m:t>
                          </m:r>
                        </m:e>
                        <m:sub>
                          <m:r>
                            <a:rPr lang="es-ES" sz="2000" b="0" i="1" smtClean="0">
                              <a:solidFill>
                                <a:srgbClr val="000000"/>
                              </a:solidFill>
                              <a:latin typeface="Cambria Math" panose="02040503050406030204" pitchFamily="18" charset="0"/>
                            </a:rPr>
                            <m:t>𝐹</m:t>
                          </m:r>
                        </m:sub>
                      </m:sSub>
                      <m:r>
                        <a:rPr lang="es-ES" sz="2000" b="0" i="1" smtClean="0">
                          <a:solidFill>
                            <a:srgbClr val="000000"/>
                          </a:solidFill>
                          <a:latin typeface="Cambria Math" panose="02040503050406030204" pitchFamily="18" charset="0"/>
                        </a:rPr>
                        <m:t>=</m:t>
                      </m:r>
                      <m:r>
                        <a:rPr lang="es-ES" sz="2000" b="0" i="1" smtClean="0">
                          <a:solidFill>
                            <a:srgbClr val="000000"/>
                          </a:solidFill>
                          <a:latin typeface="Cambria Math" panose="02040503050406030204" pitchFamily="18" charset="0"/>
                        </a:rPr>
                        <m:t>200</m:t>
                      </m:r>
                      <m:r>
                        <a:rPr lang="es-ES" sz="2000" b="0" i="1" smtClean="0">
                          <a:solidFill>
                            <a:srgbClr val="000000"/>
                          </a:solidFill>
                          <a:latin typeface="Cambria Math" panose="02040503050406030204" pitchFamily="18" charset="0"/>
                        </a:rPr>
                        <m:t>/</m:t>
                      </m:r>
                      <m:rad>
                        <m:radPr>
                          <m:degHide m:val="on"/>
                          <m:ctrlPr>
                            <a:rPr lang="es-ES" sz="2000" b="0" i="1" smtClean="0">
                              <a:solidFill>
                                <a:srgbClr val="000000"/>
                              </a:solidFill>
                              <a:latin typeface="Cambria Math" panose="02040503050406030204" pitchFamily="18" charset="0"/>
                            </a:rPr>
                          </m:ctrlPr>
                        </m:radPr>
                        <m:deg/>
                        <m:e>
                          <m:r>
                            <a:rPr lang="es-ES" sz="2000" b="0" i="1" smtClean="0">
                              <a:solidFill>
                                <a:srgbClr val="000000"/>
                              </a:solidFill>
                              <a:latin typeface="Cambria Math" panose="02040503050406030204" pitchFamily="18" charset="0"/>
                            </a:rPr>
                            <m:t>3</m:t>
                          </m:r>
                        </m:e>
                      </m:rad>
                    </m:oMath>
                  </m:oMathPara>
                </a14:m>
                <a:endParaRPr lang="es-ES" sz="2000" dirty="0"/>
              </a:p>
            </p:txBody>
          </p:sp>
        </mc:Choice>
        <mc:Fallback xmlns="">
          <p:sp>
            <p:nvSpPr>
              <p:cNvPr id="54" name="Object 11">
                <a:extLst>
                  <a:ext uri="{FF2B5EF4-FFF2-40B4-BE49-F238E27FC236}">
                    <a16:creationId xmlns:a16="http://schemas.microsoft.com/office/drawing/2014/main" id="{73F8B82E-00D2-44D6-8EE0-ED68C5E95481}"/>
                  </a:ext>
                </a:extLst>
              </p:cNvPr>
              <p:cNvSpPr txBox="1">
                <a:spLocks noRot="1" noChangeAspect="1" noMove="1" noResize="1" noEditPoints="1" noAdjustHandles="1" noChangeArrowheads="1" noChangeShapeType="1" noTextEdit="1"/>
              </p:cNvSpPr>
              <p:nvPr/>
            </p:nvSpPr>
            <p:spPr bwMode="auto">
              <a:xfrm>
                <a:off x="2887882" y="1846480"/>
                <a:ext cx="2485769" cy="488950"/>
              </a:xfrm>
              <a:prstGeom prst="rect">
                <a:avLst/>
              </a:prstGeom>
              <a:blipFill>
                <a:blip r:embed="rId4"/>
                <a:stretch>
                  <a:fillRect/>
                </a:stretch>
              </a:blipFill>
              <a:ln>
                <a:no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5" name="Object 11">
                <a:extLst>
                  <a:ext uri="{FF2B5EF4-FFF2-40B4-BE49-F238E27FC236}">
                    <a16:creationId xmlns:a16="http://schemas.microsoft.com/office/drawing/2014/main" id="{B83658DA-4505-4E16-8E32-1C4259755B95}"/>
                  </a:ext>
                </a:extLst>
              </p:cNvPr>
              <p:cNvSpPr txBox="1"/>
              <p:nvPr/>
            </p:nvSpPr>
            <p:spPr bwMode="auto">
              <a:xfrm>
                <a:off x="297150" y="2865618"/>
                <a:ext cx="4389348" cy="830997"/>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s-ES" sz="1600" b="0" i="1" smtClean="0">
                          <a:solidFill>
                            <a:srgbClr val="000000"/>
                          </a:solidFill>
                          <a:latin typeface="Cambria Math" panose="02040503050406030204" pitchFamily="18" charset="0"/>
                        </a:rPr>
                        <m:t>900</m:t>
                      </m:r>
                      <m:r>
                        <a:rPr lang="es-ES" sz="1600" i="1">
                          <a:solidFill>
                            <a:srgbClr val="000000"/>
                          </a:solidFill>
                          <a:latin typeface="Cambria Math" panose="02040503050406030204" pitchFamily="18" charset="0"/>
                        </a:rPr>
                        <m:t>=</m:t>
                      </m:r>
                      <m:r>
                        <a:rPr lang="es-ES" sz="1600" b="0" i="1" smtClean="0">
                          <a:solidFill>
                            <a:srgbClr val="000000"/>
                          </a:solidFill>
                          <a:latin typeface="Cambria Math" panose="02040503050406030204" pitchFamily="18" charset="0"/>
                        </a:rPr>
                        <m:t>3</m:t>
                      </m:r>
                      <m:f>
                        <m:fPr>
                          <m:ctrlPr>
                            <a:rPr lang="es-ES" sz="1600" i="1">
                              <a:solidFill>
                                <a:srgbClr val="000000"/>
                              </a:solidFill>
                              <a:latin typeface="Cambria Math" panose="02040503050406030204" pitchFamily="18" charset="0"/>
                            </a:rPr>
                          </m:ctrlPr>
                        </m:fPr>
                        <m:num>
                          <m:r>
                            <a:rPr lang="es-ES" sz="1600" i="1">
                              <a:solidFill>
                                <a:srgbClr val="000000"/>
                              </a:solidFill>
                              <a:latin typeface="Cambria Math" panose="02040503050406030204" pitchFamily="18" charset="0"/>
                            </a:rPr>
                            <m:t>200</m:t>
                          </m:r>
                        </m:num>
                        <m:den>
                          <m:rad>
                            <m:radPr>
                              <m:degHide m:val="on"/>
                              <m:ctrlPr>
                                <a:rPr lang="es-ES" sz="1600" i="1">
                                  <a:solidFill>
                                    <a:srgbClr val="000000"/>
                                  </a:solidFill>
                                  <a:latin typeface="Cambria Math" panose="02040503050406030204" pitchFamily="18" charset="0"/>
                                </a:rPr>
                              </m:ctrlPr>
                            </m:radPr>
                            <m:deg/>
                            <m:e>
                              <m:r>
                                <a:rPr lang="es-ES" sz="1600" i="1">
                                  <a:solidFill>
                                    <a:srgbClr val="000000"/>
                                  </a:solidFill>
                                  <a:latin typeface="Cambria Math" panose="02040503050406030204" pitchFamily="18" charset="0"/>
                                </a:rPr>
                                <m:t>3</m:t>
                              </m:r>
                            </m:e>
                          </m:rad>
                        </m:den>
                      </m:f>
                      <m:sSub>
                        <m:sSubPr>
                          <m:ctrlPr>
                            <a:rPr lang="es-ES" sz="1600" i="1">
                              <a:solidFill>
                                <a:srgbClr val="000000"/>
                              </a:solidFill>
                              <a:latin typeface="Cambria Math" panose="02040503050406030204" pitchFamily="18" charset="0"/>
                            </a:rPr>
                          </m:ctrlPr>
                        </m:sSubPr>
                        <m:e>
                          <m:r>
                            <a:rPr lang="es-ES" sz="1600" i="1">
                              <a:solidFill>
                                <a:srgbClr val="000000"/>
                              </a:solidFill>
                              <a:latin typeface="Cambria Math" panose="02040503050406030204" pitchFamily="18" charset="0"/>
                            </a:rPr>
                            <m:t>𝐼</m:t>
                          </m:r>
                        </m:e>
                        <m:sub>
                          <m:r>
                            <a:rPr lang="es-ES" sz="1600" i="1">
                              <a:solidFill>
                                <a:srgbClr val="000000"/>
                              </a:solidFill>
                              <a:latin typeface="Cambria Math" panose="02040503050406030204" pitchFamily="18" charset="0"/>
                            </a:rPr>
                            <m:t>𝐹</m:t>
                          </m:r>
                        </m:sub>
                      </m:sSub>
                      <m:r>
                        <a:rPr lang="es-ES" sz="1600" i="1">
                          <a:solidFill>
                            <a:srgbClr val="000000"/>
                          </a:solidFill>
                          <a:latin typeface="Cambria Math" panose="02040503050406030204" pitchFamily="18" charset="0"/>
                        </a:rPr>
                        <m:t>0</m:t>
                      </m:r>
                      <m:r>
                        <a:rPr lang="es-ES" sz="1600" i="1">
                          <a:solidFill>
                            <a:srgbClr val="000000"/>
                          </a:solidFill>
                          <a:latin typeface="Cambria Math" panose="02040503050406030204" pitchFamily="18" charset="0"/>
                        </a:rPr>
                        <m:t>.</m:t>
                      </m:r>
                      <m:r>
                        <a:rPr lang="es-ES" sz="1600" i="1">
                          <a:solidFill>
                            <a:srgbClr val="000000"/>
                          </a:solidFill>
                          <a:latin typeface="Cambria Math" panose="02040503050406030204" pitchFamily="18" charset="0"/>
                        </a:rPr>
                        <m:t>9</m:t>
                      </m:r>
                      <m:r>
                        <a:rPr lang="es-ES" sz="1600" b="0" i="1" smtClean="0">
                          <a:solidFill>
                            <a:srgbClr val="000000"/>
                          </a:solidFill>
                          <a:latin typeface="Cambria Math" panose="02040503050406030204" pitchFamily="18" charset="0"/>
                        </a:rPr>
                        <m:t>→</m:t>
                      </m:r>
                      <m:sSub>
                        <m:sSubPr>
                          <m:ctrlPr>
                            <a:rPr lang="es-ES" sz="1600" b="0" i="1" smtClean="0">
                              <a:solidFill>
                                <a:srgbClr val="000000"/>
                              </a:solidFill>
                              <a:latin typeface="Cambria Math" panose="02040503050406030204" pitchFamily="18" charset="0"/>
                            </a:rPr>
                          </m:ctrlPr>
                        </m:sSubPr>
                        <m:e>
                          <m:r>
                            <a:rPr lang="es-ES" sz="1600" b="0" i="1" smtClean="0">
                              <a:solidFill>
                                <a:srgbClr val="000000"/>
                              </a:solidFill>
                              <a:latin typeface="Cambria Math" panose="02040503050406030204" pitchFamily="18" charset="0"/>
                            </a:rPr>
                            <m:t>𝐼</m:t>
                          </m:r>
                        </m:e>
                        <m:sub>
                          <m:r>
                            <a:rPr lang="es-ES" sz="1600" b="0" i="1" smtClean="0">
                              <a:solidFill>
                                <a:srgbClr val="000000"/>
                              </a:solidFill>
                              <a:latin typeface="Cambria Math" panose="02040503050406030204" pitchFamily="18" charset="0"/>
                            </a:rPr>
                            <m:t>𝐹</m:t>
                          </m:r>
                        </m:sub>
                      </m:sSub>
                      <m:r>
                        <a:rPr lang="es-ES" sz="1600" b="0" i="1" smtClean="0">
                          <a:solidFill>
                            <a:srgbClr val="000000"/>
                          </a:solidFill>
                          <a:latin typeface="Cambria Math" panose="02040503050406030204" pitchFamily="18" charset="0"/>
                        </a:rPr>
                        <m:t>=</m:t>
                      </m:r>
                      <m:f>
                        <m:fPr>
                          <m:ctrlPr>
                            <a:rPr lang="es-ES" sz="1600" b="0" i="1" smtClean="0">
                              <a:solidFill>
                                <a:srgbClr val="000000"/>
                              </a:solidFill>
                              <a:latin typeface="Cambria Math" panose="02040503050406030204" pitchFamily="18" charset="0"/>
                            </a:rPr>
                          </m:ctrlPr>
                        </m:fPr>
                        <m:num>
                          <m:r>
                            <a:rPr lang="es-ES" sz="1600" b="0" i="1" smtClean="0">
                              <a:solidFill>
                                <a:srgbClr val="000000"/>
                              </a:solidFill>
                              <a:latin typeface="Cambria Math" panose="02040503050406030204" pitchFamily="18" charset="0"/>
                            </a:rPr>
                            <m:t>900</m:t>
                          </m:r>
                        </m:num>
                        <m:den>
                          <m:rad>
                            <m:radPr>
                              <m:degHide m:val="on"/>
                              <m:ctrlPr>
                                <a:rPr lang="es-ES" sz="1600" i="1">
                                  <a:solidFill>
                                    <a:srgbClr val="000000"/>
                                  </a:solidFill>
                                  <a:latin typeface="Cambria Math" panose="02040503050406030204" pitchFamily="18" charset="0"/>
                                </a:rPr>
                              </m:ctrlPr>
                            </m:radPr>
                            <m:deg/>
                            <m:e>
                              <m:r>
                                <a:rPr lang="es-ES" sz="1600" i="1">
                                  <a:solidFill>
                                    <a:srgbClr val="000000"/>
                                  </a:solidFill>
                                  <a:latin typeface="Cambria Math" panose="02040503050406030204" pitchFamily="18" charset="0"/>
                                </a:rPr>
                                <m:t>3</m:t>
                              </m:r>
                            </m:e>
                          </m:rad>
                          <m:r>
                            <a:rPr lang="es-ES" sz="1600" b="0" i="1" smtClean="0">
                              <a:solidFill>
                                <a:srgbClr val="000000"/>
                              </a:solidFill>
                              <a:latin typeface="Cambria Math" panose="02040503050406030204" pitchFamily="18" charset="0"/>
                            </a:rPr>
                            <m:t>𝑥</m:t>
                          </m:r>
                          <m:r>
                            <a:rPr lang="es-ES" sz="1600" b="0" i="1" smtClean="0">
                              <a:solidFill>
                                <a:srgbClr val="000000"/>
                              </a:solidFill>
                              <a:latin typeface="Cambria Math" panose="02040503050406030204" pitchFamily="18" charset="0"/>
                            </a:rPr>
                            <m:t>200</m:t>
                          </m:r>
                          <m:r>
                            <a:rPr lang="es-ES" sz="1600" b="0" i="1" smtClean="0">
                              <a:solidFill>
                                <a:srgbClr val="000000"/>
                              </a:solidFill>
                              <a:latin typeface="Cambria Math" panose="02040503050406030204" pitchFamily="18" charset="0"/>
                            </a:rPr>
                            <m:t>𝑥</m:t>
                          </m:r>
                          <m:r>
                            <a:rPr lang="es-ES" sz="1600" i="1">
                              <a:solidFill>
                                <a:srgbClr val="000000"/>
                              </a:solidFill>
                              <a:latin typeface="Cambria Math" panose="02040503050406030204" pitchFamily="18" charset="0"/>
                            </a:rPr>
                            <m:t>0</m:t>
                          </m:r>
                          <m:r>
                            <a:rPr lang="es-ES" sz="1600" i="1">
                              <a:solidFill>
                                <a:srgbClr val="000000"/>
                              </a:solidFill>
                              <a:latin typeface="Cambria Math" panose="02040503050406030204" pitchFamily="18" charset="0"/>
                            </a:rPr>
                            <m:t>.</m:t>
                          </m:r>
                          <m:r>
                            <a:rPr lang="es-ES" sz="1600" i="1">
                              <a:solidFill>
                                <a:srgbClr val="000000"/>
                              </a:solidFill>
                              <a:latin typeface="Cambria Math" panose="02040503050406030204" pitchFamily="18" charset="0"/>
                            </a:rPr>
                            <m:t>9</m:t>
                          </m:r>
                        </m:den>
                      </m:f>
                      <m:r>
                        <a:rPr lang="es-ES" sz="1600" b="0" i="1" smtClean="0">
                          <a:solidFill>
                            <a:srgbClr val="000000"/>
                          </a:solidFill>
                          <a:latin typeface="Cambria Math" panose="02040503050406030204" pitchFamily="18" charset="0"/>
                        </a:rPr>
                        <m:t>=</m:t>
                      </m:r>
                      <m:r>
                        <a:rPr lang="es-ES" sz="1600" b="0" i="1" smtClean="0">
                          <a:solidFill>
                            <a:srgbClr val="000000"/>
                          </a:solidFill>
                          <a:latin typeface="Cambria Math" panose="02040503050406030204" pitchFamily="18" charset="0"/>
                        </a:rPr>
                        <m:t>2</m:t>
                      </m:r>
                      <m:r>
                        <a:rPr lang="es-ES" sz="1600" b="0" i="1" smtClean="0">
                          <a:solidFill>
                            <a:srgbClr val="000000"/>
                          </a:solidFill>
                          <a:latin typeface="Cambria Math" panose="02040503050406030204" pitchFamily="18" charset="0"/>
                        </a:rPr>
                        <m:t>.</m:t>
                      </m:r>
                      <m:r>
                        <a:rPr lang="es-ES" sz="1600" b="0" i="1" smtClean="0">
                          <a:solidFill>
                            <a:srgbClr val="000000"/>
                          </a:solidFill>
                          <a:latin typeface="Cambria Math" panose="02040503050406030204" pitchFamily="18" charset="0"/>
                        </a:rPr>
                        <m:t>89</m:t>
                      </m:r>
                      <m:r>
                        <a:rPr lang="es-ES" sz="1600" b="0" i="1" smtClean="0">
                          <a:solidFill>
                            <a:srgbClr val="000000"/>
                          </a:solidFill>
                          <a:latin typeface="Cambria Math" panose="02040503050406030204" pitchFamily="18" charset="0"/>
                        </a:rPr>
                        <m:t> </m:t>
                      </m:r>
                      <m:r>
                        <a:rPr lang="es-ES" sz="1600" b="0" i="1" smtClean="0">
                          <a:solidFill>
                            <a:srgbClr val="000000"/>
                          </a:solidFill>
                          <a:latin typeface="Cambria Math" panose="02040503050406030204" pitchFamily="18" charset="0"/>
                        </a:rPr>
                        <m:t>𝐴</m:t>
                      </m:r>
                    </m:oMath>
                  </m:oMathPara>
                </a14:m>
                <a:endParaRPr lang="es-ES" sz="1600" dirty="0"/>
              </a:p>
            </p:txBody>
          </p:sp>
        </mc:Choice>
        <mc:Fallback xmlns="">
          <p:sp>
            <p:nvSpPr>
              <p:cNvPr id="55" name="Object 11">
                <a:extLst>
                  <a:ext uri="{FF2B5EF4-FFF2-40B4-BE49-F238E27FC236}">
                    <a16:creationId xmlns:a16="http://schemas.microsoft.com/office/drawing/2014/main" id="{B83658DA-4505-4E16-8E32-1C4259755B95}"/>
                  </a:ext>
                </a:extLst>
              </p:cNvPr>
              <p:cNvSpPr txBox="1">
                <a:spLocks noRot="1" noChangeAspect="1" noMove="1" noResize="1" noEditPoints="1" noAdjustHandles="1" noChangeArrowheads="1" noChangeShapeType="1" noTextEdit="1"/>
              </p:cNvSpPr>
              <p:nvPr/>
            </p:nvSpPr>
            <p:spPr bwMode="auto">
              <a:xfrm>
                <a:off x="297150" y="2865618"/>
                <a:ext cx="4389348" cy="830997"/>
              </a:xfrm>
              <a:prstGeom prst="rect">
                <a:avLst/>
              </a:prstGeom>
              <a:blipFill>
                <a:blip r:embed="rId5"/>
                <a:stretch>
                  <a:fillRect/>
                </a:stretch>
              </a:blipFill>
              <a:ln>
                <a:no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7" name="Object 11">
                <a:extLst>
                  <a:ext uri="{FF2B5EF4-FFF2-40B4-BE49-F238E27FC236}">
                    <a16:creationId xmlns:a16="http://schemas.microsoft.com/office/drawing/2014/main" id="{DFABB798-7438-4C07-993F-8F363636D36E}"/>
                  </a:ext>
                </a:extLst>
              </p:cNvPr>
              <p:cNvSpPr txBox="1"/>
              <p:nvPr/>
            </p:nvSpPr>
            <p:spPr bwMode="auto">
              <a:xfrm>
                <a:off x="214020" y="3946829"/>
                <a:ext cx="5930491" cy="609164"/>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s-ES" sz="1600" i="1" smtClean="0">
                          <a:solidFill>
                            <a:srgbClr val="000000"/>
                          </a:solidFill>
                          <a:latin typeface="Cambria Math" panose="02040503050406030204" pitchFamily="18" charset="0"/>
                        </a:rPr>
                        <m:t>𝑃</m:t>
                      </m:r>
                      <m:r>
                        <a:rPr lang="es-ES" sz="1600" i="1" smtClean="0">
                          <a:solidFill>
                            <a:srgbClr val="000000"/>
                          </a:solidFill>
                          <a:latin typeface="Cambria Math" panose="02040503050406030204" pitchFamily="18" charset="0"/>
                        </a:rPr>
                        <m:t>=</m:t>
                      </m:r>
                      <m:rad>
                        <m:radPr>
                          <m:degHide m:val="on"/>
                          <m:ctrlPr>
                            <a:rPr lang="es-ES" sz="1600" i="1">
                              <a:solidFill>
                                <a:srgbClr val="000000"/>
                              </a:solidFill>
                              <a:latin typeface="Cambria Math" panose="02040503050406030204" pitchFamily="18" charset="0"/>
                            </a:rPr>
                          </m:ctrlPr>
                        </m:radPr>
                        <m:deg/>
                        <m:e>
                          <m:r>
                            <a:rPr lang="es-ES" sz="1600" i="1">
                              <a:solidFill>
                                <a:srgbClr val="000000"/>
                              </a:solidFill>
                              <a:latin typeface="Cambria Math" panose="02040503050406030204" pitchFamily="18" charset="0"/>
                            </a:rPr>
                            <m:t>3</m:t>
                          </m:r>
                        </m:e>
                      </m:rad>
                      <m:sSub>
                        <m:sSubPr>
                          <m:ctrlPr>
                            <a:rPr lang="es-ES" sz="1600" i="1">
                              <a:solidFill>
                                <a:srgbClr val="000000"/>
                              </a:solidFill>
                              <a:latin typeface="Cambria Math" panose="02040503050406030204" pitchFamily="18" charset="0"/>
                            </a:rPr>
                          </m:ctrlPr>
                        </m:sSubPr>
                        <m:e>
                          <m:r>
                            <a:rPr lang="es-ES" sz="1600" i="1">
                              <a:solidFill>
                                <a:srgbClr val="000000"/>
                              </a:solidFill>
                              <a:latin typeface="Cambria Math" panose="02040503050406030204" pitchFamily="18" charset="0"/>
                            </a:rPr>
                            <m:t>𝑈</m:t>
                          </m:r>
                        </m:e>
                        <m:sub>
                          <m:r>
                            <a:rPr lang="es-ES" sz="1600" b="0" i="1" smtClean="0">
                              <a:solidFill>
                                <a:srgbClr val="000000"/>
                              </a:solidFill>
                              <a:latin typeface="Cambria Math" panose="02040503050406030204" pitchFamily="18" charset="0"/>
                            </a:rPr>
                            <m:t>𝐿</m:t>
                          </m:r>
                        </m:sub>
                      </m:sSub>
                      <m:sSub>
                        <m:sSubPr>
                          <m:ctrlPr>
                            <a:rPr lang="es-ES" sz="1600" i="1">
                              <a:solidFill>
                                <a:srgbClr val="000000"/>
                              </a:solidFill>
                              <a:latin typeface="Cambria Math" panose="02040503050406030204" pitchFamily="18" charset="0"/>
                            </a:rPr>
                          </m:ctrlPr>
                        </m:sSubPr>
                        <m:e>
                          <m:r>
                            <a:rPr lang="es-ES" sz="1600" i="1">
                              <a:solidFill>
                                <a:srgbClr val="000000"/>
                              </a:solidFill>
                              <a:latin typeface="Cambria Math" panose="02040503050406030204" pitchFamily="18" charset="0"/>
                            </a:rPr>
                            <m:t>𝐼</m:t>
                          </m:r>
                        </m:e>
                        <m:sub>
                          <m:r>
                            <a:rPr lang="es-ES" sz="1600" b="0" i="1" smtClean="0">
                              <a:solidFill>
                                <a:srgbClr val="000000"/>
                              </a:solidFill>
                              <a:latin typeface="Cambria Math" panose="02040503050406030204" pitchFamily="18" charset="0"/>
                            </a:rPr>
                            <m:t>𝐿</m:t>
                          </m:r>
                        </m:sub>
                      </m:sSub>
                      <m:func>
                        <m:funcPr>
                          <m:ctrlPr>
                            <a:rPr lang="es-ES" sz="1600" i="1">
                              <a:solidFill>
                                <a:srgbClr val="000000"/>
                              </a:solidFill>
                              <a:latin typeface="Cambria Math" panose="02040503050406030204" pitchFamily="18" charset="0"/>
                            </a:rPr>
                          </m:ctrlPr>
                        </m:funcPr>
                        <m:fName>
                          <m:r>
                            <m:rPr>
                              <m:sty m:val="p"/>
                            </m:rPr>
                            <a:rPr lang="es-ES" sz="1600" i="0">
                              <a:solidFill>
                                <a:srgbClr val="000000"/>
                              </a:solidFill>
                              <a:latin typeface="Cambria Math" panose="02040503050406030204" pitchFamily="18" charset="0"/>
                            </a:rPr>
                            <m:t>cos</m:t>
                          </m:r>
                        </m:fName>
                        <m:e>
                          <m:r>
                            <a:rPr lang="es-ES" sz="1600" i="1">
                              <a:solidFill>
                                <a:srgbClr val="000000"/>
                              </a:solidFill>
                              <a:latin typeface="Cambria Math" panose="02040503050406030204" pitchFamily="18" charset="0"/>
                            </a:rPr>
                            <m:t>𝜑</m:t>
                          </m:r>
                        </m:e>
                      </m:func>
                      <m:r>
                        <a:rPr lang="es-ES" sz="1600" b="0" i="1" smtClean="0">
                          <a:solidFill>
                            <a:srgbClr val="000000"/>
                          </a:solidFill>
                          <a:latin typeface="Cambria Math" panose="02040503050406030204" pitchFamily="18" charset="0"/>
                        </a:rPr>
                        <m:t>→</m:t>
                      </m:r>
                      <m:r>
                        <a:rPr lang="es-ES" sz="1600" b="0" i="1" smtClean="0">
                          <a:solidFill>
                            <a:srgbClr val="000000"/>
                          </a:solidFill>
                          <a:latin typeface="Cambria Math" panose="02040503050406030204" pitchFamily="18" charset="0"/>
                        </a:rPr>
                        <m:t>900</m:t>
                      </m:r>
                      <m:r>
                        <a:rPr lang="es-ES" sz="1600" b="0" i="1" smtClean="0">
                          <a:solidFill>
                            <a:srgbClr val="000000"/>
                          </a:solidFill>
                          <a:latin typeface="Cambria Math" panose="02040503050406030204" pitchFamily="18" charset="0"/>
                        </a:rPr>
                        <m:t>=</m:t>
                      </m:r>
                      <m:rad>
                        <m:radPr>
                          <m:degHide m:val="on"/>
                          <m:ctrlPr>
                            <a:rPr lang="es-ES" sz="1600" i="1">
                              <a:solidFill>
                                <a:srgbClr val="000000"/>
                              </a:solidFill>
                              <a:latin typeface="Cambria Math" panose="02040503050406030204" pitchFamily="18" charset="0"/>
                            </a:rPr>
                          </m:ctrlPr>
                        </m:radPr>
                        <m:deg/>
                        <m:e>
                          <m:r>
                            <a:rPr lang="es-ES" sz="1600" i="1">
                              <a:solidFill>
                                <a:srgbClr val="000000"/>
                              </a:solidFill>
                              <a:latin typeface="Cambria Math" panose="02040503050406030204" pitchFamily="18" charset="0"/>
                            </a:rPr>
                            <m:t>3</m:t>
                          </m:r>
                        </m:e>
                      </m:rad>
                      <m:r>
                        <a:rPr lang="es-ES" sz="1600" b="0" i="1" smtClean="0">
                          <a:solidFill>
                            <a:srgbClr val="000000"/>
                          </a:solidFill>
                          <a:latin typeface="Cambria Math" panose="02040503050406030204" pitchFamily="18" charset="0"/>
                        </a:rPr>
                        <m:t>𝑥</m:t>
                      </m:r>
                      <m:r>
                        <a:rPr lang="es-ES" sz="1600" b="0" i="1" smtClean="0">
                          <a:solidFill>
                            <a:srgbClr val="000000"/>
                          </a:solidFill>
                          <a:latin typeface="Cambria Math" panose="02040503050406030204" pitchFamily="18" charset="0"/>
                        </a:rPr>
                        <m:t>200</m:t>
                      </m:r>
                      <m:r>
                        <a:rPr lang="es-ES" sz="1600" b="0" i="1" smtClean="0">
                          <a:solidFill>
                            <a:srgbClr val="000000"/>
                          </a:solidFill>
                          <a:latin typeface="Cambria Math" panose="02040503050406030204" pitchFamily="18" charset="0"/>
                        </a:rPr>
                        <m:t>𝑥</m:t>
                      </m:r>
                      <m:sSub>
                        <m:sSubPr>
                          <m:ctrlPr>
                            <a:rPr lang="es-ES" sz="1600" i="1">
                              <a:solidFill>
                                <a:srgbClr val="000000"/>
                              </a:solidFill>
                              <a:latin typeface="Cambria Math" panose="02040503050406030204" pitchFamily="18" charset="0"/>
                            </a:rPr>
                          </m:ctrlPr>
                        </m:sSubPr>
                        <m:e>
                          <m:r>
                            <a:rPr lang="es-ES" sz="1600" i="1">
                              <a:solidFill>
                                <a:srgbClr val="000000"/>
                              </a:solidFill>
                              <a:latin typeface="Cambria Math" panose="02040503050406030204" pitchFamily="18" charset="0"/>
                            </a:rPr>
                            <m:t>𝐼</m:t>
                          </m:r>
                        </m:e>
                        <m:sub>
                          <m:r>
                            <a:rPr lang="es-ES" sz="1600" i="1">
                              <a:solidFill>
                                <a:srgbClr val="000000"/>
                              </a:solidFill>
                              <a:latin typeface="Cambria Math" panose="02040503050406030204" pitchFamily="18" charset="0"/>
                            </a:rPr>
                            <m:t>𝐿</m:t>
                          </m:r>
                        </m:sub>
                      </m:sSub>
                      <m:r>
                        <a:rPr lang="es-ES" sz="1600" b="0" i="1" smtClean="0">
                          <a:solidFill>
                            <a:srgbClr val="000000"/>
                          </a:solidFill>
                          <a:latin typeface="Cambria Math" panose="02040503050406030204" pitchFamily="18" charset="0"/>
                        </a:rPr>
                        <m:t>0</m:t>
                      </m:r>
                      <m:r>
                        <a:rPr lang="es-ES" sz="1600" b="0" i="1" smtClean="0">
                          <a:solidFill>
                            <a:srgbClr val="000000"/>
                          </a:solidFill>
                          <a:latin typeface="Cambria Math" panose="02040503050406030204" pitchFamily="18" charset="0"/>
                        </a:rPr>
                        <m:t>.</m:t>
                      </m:r>
                      <m:r>
                        <a:rPr lang="es-ES" sz="1600" b="0" i="1" smtClean="0">
                          <a:solidFill>
                            <a:srgbClr val="000000"/>
                          </a:solidFill>
                          <a:latin typeface="Cambria Math" panose="02040503050406030204" pitchFamily="18" charset="0"/>
                        </a:rPr>
                        <m:t>9</m:t>
                      </m:r>
                      <m:r>
                        <a:rPr lang="es-ES" sz="1600" b="0" i="1" smtClean="0">
                          <a:solidFill>
                            <a:srgbClr val="000000"/>
                          </a:solidFill>
                          <a:latin typeface="Cambria Math" panose="02040503050406030204" pitchFamily="18" charset="0"/>
                        </a:rPr>
                        <m:t>→</m:t>
                      </m:r>
                      <m:sSub>
                        <m:sSubPr>
                          <m:ctrlPr>
                            <a:rPr lang="es-ES" sz="1600" b="0" i="1" smtClean="0">
                              <a:solidFill>
                                <a:srgbClr val="000000"/>
                              </a:solidFill>
                              <a:latin typeface="Cambria Math" panose="02040503050406030204" pitchFamily="18" charset="0"/>
                            </a:rPr>
                          </m:ctrlPr>
                        </m:sSubPr>
                        <m:e>
                          <m:r>
                            <a:rPr lang="es-ES" sz="1600" b="0" i="1" smtClean="0">
                              <a:solidFill>
                                <a:srgbClr val="000000"/>
                              </a:solidFill>
                              <a:latin typeface="Cambria Math" panose="02040503050406030204" pitchFamily="18" charset="0"/>
                            </a:rPr>
                            <m:t>𝐼</m:t>
                          </m:r>
                        </m:e>
                        <m:sub>
                          <m:r>
                            <a:rPr lang="es-ES" sz="1600" b="0" i="1" smtClean="0">
                              <a:solidFill>
                                <a:srgbClr val="000000"/>
                              </a:solidFill>
                              <a:latin typeface="Cambria Math" panose="02040503050406030204" pitchFamily="18" charset="0"/>
                            </a:rPr>
                            <m:t>𝐿</m:t>
                          </m:r>
                        </m:sub>
                      </m:sSub>
                      <m:r>
                        <a:rPr lang="es-ES" sz="1600" b="0" i="1" smtClean="0">
                          <a:solidFill>
                            <a:srgbClr val="000000"/>
                          </a:solidFill>
                          <a:latin typeface="Cambria Math" panose="02040503050406030204" pitchFamily="18" charset="0"/>
                        </a:rPr>
                        <m:t>=</m:t>
                      </m:r>
                      <m:f>
                        <m:fPr>
                          <m:ctrlPr>
                            <a:rPr lang="es-ES" sz="1600" i="1">
                              <a:solidFill>
                                <a:srgbClr val="000000"/>
                              </a:solidFill>
                              <a:latin typeface="Cambria Math" panose="02040503050406030204" pitchFamily="18" charset="0"/>
                            </a:rPr>
                          </m:ctrlPr>
                        </m:fPr>
                        <m:num>
                          <m:r>
                            <a:rPr lang="es-ES" sz="1600" i="1">
                              <a:solidFill>
                                <a:srgbClr val="000000"/>
                              </a:solidFill>
                              <a:latin typeface="Cambria Math" panose="02040503050406030204" pitchFamily="18" charset="0"/>
                            </a:rPr>
                            <m:t>900</m:t>
                          </m:r>
                        </m:num>
                        <m:den>
                          <m:rad>
                            <m:radPr>
                              <m:degHide m:val="on"/>
                              <m:ctrlPr>
                                <a:rPr lang="es-ES" sz="1600" i="1">
                                  <a:solidFill>
                                    <a:srgbClr val="000000"/>
                                  </a:solidFill>
                                  <a:latin typeface="Cambria Math" panose="02040503050406030204" pitchFamily="18" charset="0"/>
                                </a:rPr>
                              </m:ctrlPr>
                            </m:radPr>
                            <m:deg/>
                            <m:e>
                              <m:r>
                                <a:rPr lang="es-ES" sz="1600" i="1">
                                  <a:solidFill>
                                    <a:srgbClr val="000000"/>
                                  </a:solidFill>
                                  <a:latin typeface="Cambria Math" panose="02040503050406030204" pitchFamily="18" charset="0"/>
                                </a:rPr>
                                <m:t>3</m:t>
                              </m:r>
                            </m:e>
                          </m:rad>
                          <m:r>
                            <a:rPr lang="es-ES" sz="1600" i="1">
                              <a:solidFill>
                                <a:srgbClr val="000000"/>
                              </a:solidFill>
                              <a:latin typeface="Cambria Math" panose="02040503050406030204" pitchFamily="18" charset="0"/>
                            </a:rPr>
                            <m:t>𝑥</m:t>
                          </m:r>
                          <m:r>
                            <a:rPr lang="es-ES" sz="1600" i="1">
                              <a:solidFill>
                                <a:srgbClr val="000000"/>
                              </a:solidFill>
                              <a:latin typeface="Cambria Math" panose="02040503050406030204" pitchFamily="18" charset="0"/>
                            </a:rPr>
                            <m:t>200</m:t>
                          </m:r>
                          <m:r>
                            <a:rPr lang="es-ES" sz="1600" i="1">
                              <a:solidFill>
                                <a:srgbClr val="000000"/>
                              </a:solidFill>
                              <a:latin typeface="Cambria Math" panose="02040503050406030204" pitchFamily="18" charset="0"/>
                            </a:rPr>
                            <m:t>𝑥</m:t>
                          </m:r>
                          <m:r>
                            <a:rPr lang="es-ES" sz="1600" i="1">
                              <a:solidFill>
                                <a:srgbClr val="000000"/>
                              </a:solidFill>
                              <a:latin typeface="Cambria Math" panose="02040503050406030204" pitchFamily="18" charset="0"/>
                            </a:rPr>
                            <m:t>0</m:t>
                          </m:r>
                          <m:r>
                            <a:rPr lang="es-ES" sz="1600" i="1">
                              <a:solidFill>
                                <a:srgbClr val="000000"/>
                              </a:solidFill>
                              <a:latin typeface="Cambria Math" panose="02040503050406030204" pitchFamily="18" charset="0"/>
                            </a:rPr>
                            <m:t>.</m:t>
                          </m:r>
                          <m:r>
                            <a:rPr lang="es-ES" sz="1600" i="1">
                              <a:solidFill>
                                <a:srgbClr val="000000"/>
                              </a:solidFill>
                              <a:latin typeface="Cambria Math" panose="02040503050406030204" pitchFamily="18" charset="0"/>
                            </a:rPr>
                            <m:t>9</m:t>
                          </m:r>
                        </m:den>
                      </m:f>
                    </m:oMath>
                  </m:oMathPara>
                </a14:m>
                <a:endParaRPr lang="es-ES" sz="1600" dirty="0"/>
              </a:p>
            </p:txBody>
          </p:sp>
        </mc:Choice>
        <mc:Fallback xmlns="">
          <p:sp>
            <p:nvSpPr>
              <p:cNvPr id="57" name="Object 11">
                <a:extLst>
                  <a:ext uri="{FF2B5EF4-FFF2-40B4-BE49-F238E27FC236}">
                    <a16:creationId xmlns:a16="http://schemas.microsoft.com/office/drawing/2014/main" id="{DFABB798-7438-4C07-993F-8F363636D36E}"/>
                  </a:ext>
                </a:extLst>
              </p:cNvPr>
              <p:cNvSpPr txBox="1">
                <a:spLocks noRot="1" noChangeAspect="1" noMove="1" noResize="1" noEditPoints="1" noAdjustHandles="1" noChangeArrowheads="1" noChangeShapeType="1" noTextEdit="1"/>
              </p:cNvSpPr>
              <p:nvPr/>
            </p:nvSpPr>
            <p:spPr bwMode="auto">
              <a:xfrm>
                <a:off x="214020" y="3946829"/>
                <a:ext cx="5930491" cy="609164"/>
              </a:xfrm>
              <a:prstGeom prst="rect">
                <a:avLst/>
              </a:prstGeom>
              <a:blipFill>
                <a:blip r:embed="rId6"/>
                <a:stretch>
                  <a:fillRect/>
                </a:stretch>
              </a:blipFill>
              <a:ln>
                <a:noFill/>
              </a:ln>
            </p:spPr>
            <p:txBody>
              <a:bodyPr/>
              <a:lstStyle/>
              <a:p>
                <a:r>
                  <a:rPr lang="es-ES">
                    <a:noFill/>
                  </a:rPr>
                  <a:t> </a:t>
                </a:r>
              </a:p>
            </p:txBody>
          </p:sp>
        </mc:Fallback>
      </mc:AlternateContent>
      <p:sp>
        <p:nvSpPr>
          <p:cNvPr id="7" name="CuadroTexto 6">
            <a:extLst>
              <a:ext uri="{FF2B5EF4-FFF2-40B4-BE49-F238E27FC236}">
                <a16:creationId xmlns:a16="http://schemas.microsoft.com/office/drawing/2014/main" id="{4ADE4BD7-E4B1-4895-B9E8-320BFE87362D}"/>
              </a:ext>
            </a:extLst>
          </p:cNvPr>
          <p:cNvSpPr txBox="1"/>
          <p:nvPr/>
        </p:nvSpPr>
        <p:spPr>
          <a:xfrm>
            <a:off x="297150" y="3579704"/>
            <a:ext cx="2573397" cy="400110"/>
          </a:xfrm>
          <a:prstGeom prst="rect">
            <a:avLst/>
          </a:prstGeom>
          <a:noFill/>
        </p:spPr>
        <p:txBody>
          <a:bodyPr wrap="none" rtlCol="0">
            <a:spAutoFit/>
          </a:bodyPr>
          <a:lstStyle/>
          <a:p>
            <a:r>
              <a:rPr lang="es-ES" sz="2000" dirty="0"/>
              <a:t>A partir de </a:t>
            </a:r>
            <a:r>
              <a:rPr lang="es-ES" sz="2000" dirty="0" err="1"/>
              <a:t>ec</a:t>
            </a:r>
            <a:r>
              <a:rPr lang="es-ES" sz="2000" dirty="0"/>
              <a:t>. de línea:</a:t>
            </a:r>
          </a:p>
        </p:txBody>
      </p:sp>
      <mc:AlternateContent xmlns:mc="http://schemas.openxmlformats.org/markup-compatibility/2006" xmlns:a14="http://schemas.microsoft.com/office/drawing/2010/main">
        <mc:Choice Requires="a14">
          <p:sp>
            <p:nvSpPr>
              <p:cNvPr id="59" name="Object 11">
                <a:extLst>
                  <a:ext uri="{FF2B5EF4-FFF2-40B4-BE49-F238E27FC236}">
                    <a16:creationId xmlns:a16="http://schemas.microsoft.com/office/drawing/2014/main" id="{45549B0B-6218-4D45-B4BA-6AC306B8DD6B}"/>
                  </a:ext>
                </a:extLst>
              </p:cNvPr>
              <p:cNvSpPr txBox="1"/>
              <p:nvPr/>
            </p:nvSpPr>
            <p:spPr bwMode="auto">
              <a:xfrm>
                <a:off x="366024" y="4656900"/>
                <a:ext cx="4710032" cy="838992"/>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sSub>
                        <m:sSubPr>
                          <m:ctrlPr>
                            <a:rPr lang="es-ES" sz="1600" b="0" i="1" smtClean="0">
                              <a:solidFill>
                                <a:srgbClr val="000000"/>
                              </a:solidFill>
                              <a:latin typeface="Cambria Math" panose="02040503050406030204" pitchFamily="18" charset="0"/>
                            </a:rPr>
                          </m:ctrlPr>
                        </m:sSubPr>
                        <m:e>
                          <m:r>
                            <a:rPr lang="es-ES" sz="1600" b="0" i="1" smtClean="0">
                              <a:solidFill>
                                <a:srgbClr val="000000"/>
                              </a:solidFill>
                              <a:latin typeface="Cambria Math" panose="02040503050406030204" pitchFamily="18" charset="0"/>
                            </a:rPr>
                            <m:t>𝑌</m:t>
                          </m:r>
                          <m:r>
                            <a:rPr lang="es-ES" sz="1600" b="0" i="1" smtClean="0">
                              <a:solidFill>
                                <a:srgbClr val="000000"/>
                              </a:solidFill>
                              <a:latin typeface="Cambria Math" panose="02040503050406030204" pitchFamily="18" charset="0"/>
                            </a:rPr>
                            <m:t>−</m:t>
                          </m:r>
                          <m:r>
                            <a:rPr lang="es-ES" sz="1600" b="0" i="1" smtClean="0">
                              <a:solidFill>
                                <a:srgbClr val="000000"/>
                              </a:solidFill>
                              <a:latin typeface="Cambria Math" panose="02040503050406030204" pitchFamily="18" charset="0"/>
                            </a:rPr>
                            <m:t>𝑌</m:t>
                          </m:r>
                          <m:r>
                            <a:rPr lang="es-ES" sz="1600" b="0" i="1" smtClean="0">
                              <a:solidFill>
                                <a:srgbClr val="000000"/>
                              </a:solidFill>
                              <a:latin typeface="Cambria Math" panose="02040503050406030204" pitchFamily="18" charset="0"/>
                            </a:rPr>
                            <m:t>→ </m:t>
                          </m:r>
                          <m:r>
                            <a:rPr lang="es-ES" sz="1600" b="0" i="1" smtClean="0">
                              <a:solidFill>
                                <a:srgbClr val="000000"/>
                              </a:solidFill>
                              <a:latin typeface="Cambria Math" panose="02040503050406030204" pitchFamily="18" charset="0"/>
                            </a:rPr>
                            <m:t>𝑈</m:t>
                          </m:r>
                        </m:e>
                        <m:sub>
                          <m:r>
                            <a:rPr lang="es-ES" sz="1600" b="0" i="1" smtClean="0">
                              <a:solidFill>
                                <a:srgbClr val="000000"/>
                              </a:solidFill>
                              <a:latin typeface="Cambria Math" panose="02040503050406030204" pitchFamily="18" charset="0"/>
                            </a:rPr>
                            <m:t>𝐹</m:t>
                          </m:r>
                        </m:sub>
                      </m:sSub>
                      <m:r>
                        <a:rPr lang="es-ES" sz="1600" b="0" i="1" smtClean="0">
                          <a:solidFill>
                            <a:srgbClr val="000000"/>
                          </a:solidFill>
                          <a:latin typeface="Cambria Math" panose="02040503050406030204" pitchFamily="18" charset="0"/>
                        </a:rPr>
                        <m:t>=</m:t>
                      </m:r>
                      <m:sSub>
                        <m:sSubPr>
                          <m:ctrlPr>
                            <a:rPr lang="es-ES" sz="1600" b="0" i="1" smtClean="0">
                              <a:solidFill>
                                <a:srgbClr val="000000"/>
                              </a:solidFill>
                              <a:latin typeface="Cambria Math" panose="02040503050406030204" pitchFamily="18" charset="0"/>
                            </a:rPr>
                          </m:ctrlPr>
                        </m:sSubPr>
                        <m:e>
                          <m:r>
                            <a:rPr lang="es-ES" sz="1600" b="0" i="1" smtClean="0">
                              <a:solidFill>
                                <a:srgbClr val="000000"/>
                              </a:solidFill>
                              <a:latin typeface="Cambria Math" panose="02040503050406030204" pitchFamily="18" charset="0"/>
                            </a:rPr>
                            <m:t>𝐼</m:t>
                          </m:r>
                        </m:e>
                        <m:sub>
                          <m:r>
                            <a:rPr lang="es-ES" sz="1600" b="0" i="1" smtClean="0">
                              <a:solidFill>
                                <a:srgbClr val="000000"/>
                              </a:solidFill>
                              <a:latin typeface="Cambria Math" panose="02040503050406030204" pitchFamily="18" charset="0"/>
                            </a:rPr>
                            <m:t>𝐹</m:t>
                          </m:r>
                        </m:sub>
                      </m:sSub>
                      <m:r>
                        <a:rPr lang="es-ES" sz="1600" b="0" i="1" smtClean="0">
                          <a:solidFill>
                            <a:srgbClr val="000000"/>
                          </a:solidFill>
                          <a:latin typeface="Cambria Math" panose="02040503050406030204" pitchFamily="18" charset="0"/>
                        </a:rPr>
                        <m:t>|</m:t>
                      </m:r>
                      <m:r>
                        <a:rPr lang="es-ES" sz="1600" b="0" i="1" smtClean="0">
                          <a:solidFill>
                            <a:srgbClr val="000000"/>
                          </a:solidFill>
                          <a:latin typeface="Cambria Math" panose="02040503050406030204" pitchFamily="18" charset="0"/>
                        </a:rPr>
                        <m:t>𝑍</m:t>
                      </m:r>
                      <m:r>
                        <a:rPr lang="es-ES" sz="1600" b="0" i="1" smtClean="0">
                          <a:solidFill>
                            <a:srgbClr val="000000"/>
                          </a:solidFill>
                          <a:latin typeface="Cambria Math" panose="02040503050406030204" pitchFamily="18" charset="0"/>
                        </a:rPr>
                        <m:t>|→|</m:t>
                      </m:r>
                      <m:r>
                        <a:rPr lang="es-ES" sz="1600" b="0" i="1" smtClean="0">
                          <a:solidFill>
                            <a:srgbClr val="000000"/>
                          </a:solidFill>
                          <a:latin typeface="Cambria Math" panose="02040503050406030204" pitchFamily="18" charset="0"/>
                        </a:rPr>
                        <m:t>𝑍</m:t>
                      </m:r>
                      <m:r>
                        <a:rPr lang="es-ES" sz="1600" b="0" i="1" smtClean="0">
                          <a:solidFill>
                            <a:srgbClr val="000000"/>
                          </a:solidFill>
                          <a:latin typeface="Cambria Math" panose="02040503050406030204" pitchFamily="18" charset="0"/>
                        </a:rPr>
                        <m:t>|=</m:t>
                      </m:r>
                      <m:f>
                        <m:fPr>
                          <m:ctrlPr>
                            <a:rPr lang="es-ES" sz="1600" b="0" i="1" smtClean="0">
                              <a:solidFill>
                                <a:srgbClr val="000000"/>
                              </a:solidFill>
                              <a:latin typeface="Cambria Math" panose="02040503050406030204" pitchFamily="18" charset="0"/>
                            </a:rPr>
                          </m:ctrlPr>
                        </m:fPr>
                        <m:num>
                          <m:sSub>
                            <m:sSubPr>
                              <m:ctrlPr>
                                <a:rPr lang="es-ES" sz="1600" b="0" i="1" smtClean="0">
                                  <a:solidFill>
                                    <a:srgbClr val="000000"/>
                                  </a:solidFill>
                                  <a:latin typeface="Cambria Math" panose="02040503050406030204" pitchFamily="18" charset="0"/>
                                </a:rPr>
                              </m:ctrlPr>
                            </m:sSubPr>
                            <m:e>
                              <m:r>
                                <a:rPr lang="es-ES" sz="1600" b="0" i="1" smtClean="0">
                                  <a:solidFill>
                                    <a:srgbClr val="000000"/>
                                  </a:solidFill>
                                  <a:latin typeface="Cambria Math" panose="02040503050406030204" pitchFamily="18" charset="0"/>
                                </a:rPr>
                                <m:t>𝑈</m:t>
                              </m:r>
                            </m:e>
                            <m:sub>
                              <m:r>
                                <a:rPr lang="es-ES" sz="1600" b="0" i="1" smtClean="0">
                                  <a:solidFill>
                                    <a:srgbClr val="000000"/>
                                  </a:solidFill>
                                  <a:latin typeface="Cambria Math" panose="02040503050406030204" pitchFamily="18" charset="0"/>
                                </a:rPr>
                                <m:t>𝐹</m:t>
                              </m:r>
                            </m:sub>
                          </m:sSub>
                        </m:num>
                        <m:den>
                          <m:sSub>
                            <m:sSubPr>
                              <m:ctrlPr>
                                <a:rPr lang="es-ES" sz="1600" b="0" i="1" smtClean="0">
                                  <a:solidFill>
                                    <a:srgbClr val="000000"/>
                                  </a:solidFill>
                                  <a:latin typeface="Cambria Math" panose="02040503050406030204" pitchFamily="18" charset="0"/>
                                </a:rPr>
                              </m:ctrlPr>
                            </m:sSubPr>
                            <m:e>
                              <m:r>
                                <a:rPr lang="es-ES" sz="1600" b="0" i="1" smtClean="0">
                                  <a:solidFill>
                                    <a:srgbClr val="000000"/>
                                  </a:solidFill>
                                  <a:latin typeface="Cambria Math" panose="02040503050406030204" pitchFamily="18" charset="0"/>
                                </a:rPr>
                                <m:t>𝐼</m:t>
                              </m:r>
                            </m:e>
                            <m:sub>
                              <m:r>
                                <a:rPr lang="es-ES" sz="1600" b="0" i="1" smtClean="0">
                                  <a:solidFill>
                                    <a:srgbClr val="000000"/>
                                  </a:solidFill>
                                  <a:latin typeface="Cambria Math" panose="02040503050406030204" pitchFamily="18" charset="0"/>
                                </a:rPr>
                                <m:t>𝐹</m:t>
                              </m:r>
                            </m:sub>
                          </m:sSub>
                        </m:den>
                      </m:f>
                      <m:r>
                        <a:rPr lang="es-ES" sz="1600" i="1">
                          <a:solidFill>
                            <a:srgbClr val="000000"/>
                          </a:solidFill>
                          <a:latin typeface="Cambria Math" panose="02040503050406030204" pitchFamily="18" charset="0"/>
                        </a:rPr>
                        <m:t>=</m:t>
                      </m:r>
                      <m:f>
                        <m:fPr>
                          <m:ctrlPr>
                            <a:rPr lang="es-ES" sz="1600" b="0" i="1" smtClean="0">
                              <a:solidFill>
                                <a:srgbClr val="000000"/>
                              </a:solidFill>
                              <a:latin typeface="Cambria Math" panose="02040503050406030204" pitchFamily="18" charset="0"/>
                            </a:rPr>
                          </m:ctrlPr>
                        </m:fPr>
                        <m:num>
                          <m:r>
                            <a:rPr lang="es-ES" sz="1600" b="0" i="1" smtClean="0">
                              <a:solidFill>
                                <a:srgbClr val="000000"/>
                              </a:solidFill>
                              <a:latin typeface="Cambria Math" panose="02040503050406030204" pitchFamily="18" charset="0"/>
                            </a:rPr>
                            <m:t>200</m:t>
                          </m:r>
                          <m:r>
                            <a:rPr lang="es-ES" sz="1600" b="0" i="1" smtClean="0">
                              <a:solidFill>
                                <a:srgbClr val="000000"/>
                              </a:solidFill>
                              <a:latin typeface="Cambria Math" panose="02040503050406030204" pitchFamily="18" charset="0"/>
                            </a:rPr>
                            <m:t>/</m:t>
                          </m:r>
                          <m:rad>
                            <m:radPr>
                              <m:degHide m:val="on"/>
                              <m:ctrlPr>
                                <a:rPr lang="es-ES" sz="1600" b="0" i="1" smtClean="0">
                                  <a:solidFill>
                                    <a:srgbClr val="000000"/>
                                  </a:solidFill>
                                  <a:latin typeface="Cambria Math" panose="02040503050406030204" pitchFamily="18" charset="0"/>
                                </a:rPr>
                              </m:ctrlPr>
                            </m:radPr>
                            <m:deg/>
                            <m:e>
                              <m:r>
                                <a:rPr lang="es-ES" sz="1600" b="0" i="1" smtClean="0">
                                  <a:solidFill>
                                    <a:srgbClr val="000000"/>
                                  </a:solidFill>
                                  <a:latin typeface="Cambria Math" panose="02040503050406030204" pitchFamily="18" charset="0"/>
                                </a:rPr>
                                <m:t>3</m:t>
                              </m:r>
                            </m:e>
                          </m:rad>
                        </m:num>
                        <m:den>
                          <m:r>
                            <a:rPr lang="es-ES" sz="1600" b="0" i="1" smtClean="0">
                              <a:solidFill>
                                <a:srgbClr val="000000"/>
                              </a:solidFill>
                              <a:latin typeface="Cambria Math" panose="02040503050406030204" pitchFamily="18" charset="0"/>
                            </a:rPr>
                            <m:t>2</m:t>
                          </m:r>
                          <m:r>
                            <a:rPr lang="es-ES" sz="1600" b="0" i="1" smtClean="0">
                              <a:solidFill>
                                <a:srgbClr val="000000"/>
                              </a:solidFill>
                              <a:latin typeface="Cambria Math" panose="02040503050406030204" pitchFamily="18" charset="0"/>
                            </a:rPr>
                            <m:t>.</m:t>
                          </m:r>
                          <m:r>
                            <a:rPr lang="es-ES" sz="1600" b="0" i="1" smtClean="0">
                              <a:solidFill>
                                <a:srgbClr val="000000"/>
                              </a:solidFill>
                              <a:latin typeface="Cambria Math" panose="02040503050406030204" pitchFamily="18" charset="0"/>
                            </a:rPr>
                            <m:t>89</m:t>
                          </m:r>
                        </m:den>
                      </m:f>
                      <m:r>
                        <a:rPr lang="es-ES" sz="1600" b="0" i="1" smtClean="0">
                          <a:solidFill>
                            <a:srgbClr val="000000"/>
                          </a:solidFill>
                          <a:latin typeface="Cambria Math" panose="02040503050406030204" pitchFamily="18" charset="0"/>
                        </a:rPr>
                        <m:t>=</m:t>
                      </m:r>
                      <m:r>
                        <a:rPr lang="es-ES" sz="1600" b="0" i="1" smtClean="0">
                          <a:solidFill>
                            <a:srgbClr val="000000"/>
                          </a:solidFill>
                          <a:latin typeface="Cambria Math" panose="02040503050406030204" pitchFamily="18" charset="0"/>
                        </a:rPr>
                        <m:t>40</m:t>
                      </m:r>
                      <m:r>
                        <a:rPr lang="es-ES" sz="1600" b="0" i="1" smtClean="0">
                          <a:solidFill>
                            <a:srgbClr val="000000"/>
                          </a:solidFill>
                          <a:latin typeface="Cambria Math" panose="02040503050406030204" pitchFamily="18" charset="0"/>
                        </a:rPr>
                        <m:t> </m:t>
                      </m:r>
                      <m:r>
                        <m:rPr>
                          <m:sty m:val="p"/>
                        </m:rPr>
                        <a:rPr lang="el-GR" sz="1600" b="0" i="1" smtClean="0">
                          <a:solidFill>
                            <a:srgbClr val="000000"/>
                          </a:solidFill>
                          <a:latin typeface="Cambria Math" panose="02040503050406030204" pitchFamily="18" charset="0"/>
                          <a:ea typeface="Cambria Math" panose="02040503050406030204" pitchFamily="18" charset="0"/>
                        </a:rPr>
                        <m:t>Ω</m:t>
                      </m:r>
                    </m:oMath>
                  </m:oMathPara>
                </a14:m>
                <a:endParaRPr lang="es-ES" sz="1600" dirty="0"/>
              </a:p>
            </p:txBody>
          </p:sp>
        </mc:Choice>
        <mc:Fallback xmlns="">
          <p:sp>
            <p:nvSpPr>
              <p:cNvPr id="59" name="Object 11">
                <a:extLst>
                  <a:ext uri="{FF2B5EF4-FFF2-40B4-BE49-F238E27FC236}">
                    <a16:creationId xmlns:a16="http://schemas.microsoft.com/office/drawing/2014/main" id="{45549B0B-6218-4D45-B4BA-6AC306B8DD6B}"/>
                  </a:ext>
                </a:extLst>
              </p:cNvPr>
              <p:cNvSpPr txBox="1">
                <a:spLocks noRot="1" noChangeAspect="1" noMove="1" noResize="1" noEditPoints="1" noAdjustHandles="1" noChangeArrowheads="1" noChangeShapeType="1" noTextEdit="1"/>
              </p:cNvSpPr>
              <p:nvPr/>
            </p:nvSpPr>
            <p:spPr bwMode="auto">
              <a:xfrm>
                <a:off x="366024" y="4656900"/>
                <a:ext cx="4710032" cy="838992"/>
              </a:xfrm>
              <a:prstGeom prst="rect">
                <a:avLst/>
              </a:prstGeom>
              <a:blipFill>
                <a:blip r:embed="rId7"/>
                <a:stretch>
                  <a:fillRect/>
                </a:stretch>
              </a:blipFill>
              <a:ln>
                <a:no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Rectángulo 8">
                <a:extLst>
                  <a:ext uri="{FF2B5EF4-FFF2-40B4-BE49-F238E27FC236}">
                    <a16:creationId xmlns:a16="http://schemas.microsoft.com/office/drawing/2014/main" id="{B167BFAB-DBAC-4C6D-9B52-67C431328411}"/>
                  </a:ext>
                </a:extLst>
              </p:cNvPr>
              <p:cNvSpPr/>
              <p:nvPr/>
            </p:nvSpPr>
            <p:spPr>
              <a:xfrm>
                <a:off x="366023" y="5360380"/>
                <a:ext cx="3869456"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S" sz="1800" i="1" dirty="0" smtClean="0">
                          <a:latin typeface="Cambria Math" panose="02040503050406030204" pitchFamily="18" charset="0"/>
                        </a:rPr>
                        <m:t>cos</m:t>
                      </m:r>
                      <m:r>
                        <a:rPr lang="el-GR" sz="1800" i="1" dirty="0">
                          <a:latin typeface="Cambria Math" panose="02040503050406030204" pitchFamily="18" charset="0"/>
                        </a:rPr>
                        <m:t>𝜑</m:t>
                      </m:r>
                      <m:r>
                        <a:rPr lang="es-ES" sz="1800" i="1" dirty="0">
                          <a:latin typeface="Cambria Math" panose="02040503050406030204" pitchFamily="18" charset="0"/>
                        </a:rPr>
                        <m:t>=</m:t>
                      </m:r>
                      <m:r>
                        <a:rPr lang="es-ES" sz="1800" i="1" dirty="0">
                          <a:latin typeface="Cambria Math" panose="02040503050406030204" pitchFamily="18" charset="0"/>
                        </a:rPr>
                        <m:t>0</m:t>
                      </m:r>
                      <m:r>
                        <a:rPr lang="es-ES" sz="1800" i="1" dirty="0">
                          <a:latin typeface="Cambria Math" panose="02040503050406030204" pitchFamily="18" charset="0"/>
                        </a:rPr>
                        <m:t>.</m:t>
                      </m:r>
                      <m:r>
                        <a:rPr lang="es-ES" sz="1800" i="1" dirty="0">
                          <a:latin typeface="Cambria Math" panose="02040503050406030204" pitchFamily="18" charset="0"/>
                        </a:rPr>
                        <m:t>9</m:t>
                      </m:r>
                      <m:r>
                        <a:rPr lang="es-ES" sz="1800" b="0" i="1" dirty="0" smtClean="0">
                          <a:latin typeface="Cambria Math" panose="02040503050406030204" pitchFamily="18" charset="0"/>
                        </a:rPr>
                        <m:t>→</m:t>
                      </m:r>
                      <m:r>
                        <a:rPr lang="el-GR" sz="1800" i="1" dirty="0">
                          <a:latin typeface="Cambria Math" panose="02040503050406030204" pitchFamily="18" charset="0"/>
                        </a:rPr>
                        <m:t>𝜑</m:t>
                      </m:r>
                      <m:r>
                        <a:rPr lang="es-ES" sz="1800" b="0" i="1" dirty="0" smtClean="0">
                          <a:latin typeface="Cambria Math" panose="02040503050406030204" pitchFamily="18" charset="0"/>
                        </a:rPr>
                        <m:t>=</m:t>
                      </m:r>
                      <m:func>
                        <m:funcPr>
                          <m:ctrlPr>
                            <a:rPr lang="es-ES" sz="1800" b="0" i="1" dirty="0" smtClean="0">
                              <a:latin typeface="Cambria Math" panose="02040503050406030204" pitchFamily="18" charset="0"/>
                            </a:rPr>
                          </m:ctrlPr>
                        </m:funcPr>
                        <m:fName>
                          <m:r>
                            <m:rPr>
                              <m:sty m:val="p"/>
                            </m:rPr>
                            <a:rPr lang="es-ES" sz="1800" b="0" i="0" dirty="0" smtClean="0">
                              <a:latin typeface="Cambria Math" panose="02040503050406030204" pitchFamily="18" charset="0"/>
                            </a:rPr>
                            <m:t>acos</m:t>
                          </m:r>
                        </m:fName>
                        <m:e>
                          <m:d>
                            <m:dPr>
                              <m:ctrlPr>
                                <a:rPr lang="es-ES" sz="1800" b="0" i="1" dirty="0" smtClean="0">
                                  <a:latin typeface="Cambria Math" panose="02040503050406030204" pitchFamily="18" charset="0"/>
                                </a:rPr>
                              </m:ctrlPr>
                            </m:dPr>
                            <m:e>
                              <m:r>
                                <a:rPr lang="es-ES" sz="1800" b="0" i="1" dirty="0" smtClean="0">
                                  <a:latin typeface="Cambria Math" panose="02040503050406030204" pitchFamily="18" charset="0"/>
                                </a:rPr>
                                <m:t>0</m:t>
                              </m:r>
                              <m:r>
                                <a:rPr lang="es-ES" sz="1800" b="0" i="1" dirty="0" smtClean="0">
                                  <a:latin typeface="Cambria Math" panose="02040503050406030204" pitchFamily="18" charset="0"/>
                                </a:rPr>
                                <m:t>.</m:t>
                              </m:r>
                              <m:r>
                                <a:rPr lang="es-ES" sz="1800" b="0" i="1" dirty="0" smtClean="0">
                                  <a:latin typeface="Cambria Math" panose="02040503050406030204" pitchFamily="18" charset="0"/>
                                </a:rPr>
                                <m:t>9</m:t>
                              </m:r>
                            </m:e>
                          </m:d>
                        </m:e>
                      </m:func>
                      <m:r>
                        <a:rPr lang="es-ES" sz="1800" b="0" i="1" dirty="0" smtClean="0">
                          <a:latin typeface="Cambria Math" panose="02040503050406030204" pitchFamily="18" charset="0"/>
                        </a:rPr>
                        <m:t>=</m:t>
                      </m:r>
                      <m:r>
                        <a:rPr lang="es-ES" sz="1800" b="0" i="1" dirty="0" smtClean="0">
                          <a:latin typeface="Cambria Math" panose="02040503050406030204" pitchFamily="18" charset="0"/>
                        </a:rPr>
                        <m:t>25</m:t>
                      </m:r>
                      <m:r>
                        <a:rPr lang="es-ES" sz="1800" b="0" i="1" dirty="0" smtClean="0">
                          <a:latin typeface="Cambria Math" panose="02040503050406030204" pitchFamily="18" charset="0"/>
                        </a:rPr>
                        <m:t>.</m:t>
                      </m:r>
                      <m:r>
                        <a:rPr lang="es-ES" sz="1800" b="0" i="1" dirty="0" smtClean="0">
                          <a:latin typeface="Cambria Math" panose="02040503050406030204" pitchFamily="18" charset="0"/>
                        </a:rPr>
                        <m:t>8</m:t>
                      </m:r>
                      <m:r>
                        <a:rPr lang="es-ES" sz="1800" b="0" i="1" dirty="0" smtClean="0">
                          <a:latin typeface="Cambria Math" panose="02040503050406030204" pitchFamily="18" charset="0"/>
                          <a:ea typeface="Cambria Math" panose="02040503050406030204" pitchFamily="18" charset="0"/>
                        </a:rPr>
                        <m:t>°</m:t>
                      </m:r>
                    </m:oMath>
                  </m:oMathPara>
                </a14:m>
                <a:endParaRPr lang="es-ES" sz="1800" dirty="0"/>
              </a:p>
            </p:txBody>
          </p:sp>
        </mc:Choice>
        <mc:Fallback xmlns="">
          <p:sp>
            <p:nvSpPr>
              <p:cNvPr id="9" name="Rectángulo 8">
                <a:extLst>
                  <a:ext uri="{FF2B5EF4-FFF2-40B4-BE49-F238E27FC236}">
                    <a16:creationId xmlns:a16="http://schemas.microsoft.com/office/drawing/2014/main" id="{B167BFAB-DBAC-4C6D-9B52-67C431328411}"/>
                  </a:ext>
                </a:extLst>
              </p:cNvPr>
              <p:cNvSpPr>
                <a:spLocks noRot="1" noChangeAspect="1" noMove="1" noResize="1" noEditPoints="1" noAdjustHandles="1" noChangeArrowheads="1" noChangeShapeType="1" noTextEdit="1"/>
              </p:cNvSpPr>
              <p:nvPr/>
            </p:nvSpPr>
            <p:spPr>
              <a:xfrm>
                <a:off x="366023" y="5360380"/>
                <a:ext cx="3869456" cy="369332"/>
              </a:xfrm>
              <a:prstGeom prst="rect">
                <a:avLst/>
              </a:prstGeom>
              <a:blipFill>
                <a:blip r:embed="rId8"/>
                <a:stretch>
                  <a:fillRect b="-8197"/>
                </a:stretch>
              </a:blipFill>
            </p:spPr>
            <p:txBody>
              <a:bodyPr/>
              <a:lstStyle/>
              <a:p>
                <a:r>
                  <a:rPr lang="es-ES">
                    <a:noFill/>
                  </a:rPr>
                  <a:t> </a:t>
                </a:r>
              </a:p>
            </p:txBody>
          </p:sp>
        </mc:Fallback>
      </mc:AlternateContent>
      <p:sp>
        <p:nvSpPr>
          <p:cNvPr id="10" name="Cerrar llave 9">
            <a:extLst>
              <a:ext uri="{FF2B5EF4-FFF2-40B4-BE49-F238E27FC236}">
                <a16:creationId xmlns:a16="http://schemas.microsoft.com/office/drawing/2014/main" id="{9381329F-EDC4-4F4C-8DAA-E0A5A8A2814A}"/>
              </a:ext>
            </a:extLst>
          </p:cNvPr>
          <p:cNvSpPr/>
          <p:nvPr/>
        </p:nvSpPr>
        <p:spPr bwMode="auto">
          <a:xfrm>
            <a:off x="4932040" y="4795064"/>
            <a:ext cx="288032" cy="1010200"/>
          </a:xfrm>
          <a:prstGeom prst="rightBrace">
            <a:avLst>
              <a:gd name="adj1" fmla="val 30094"/>
              <a:gd name="adj2" fmla="val 5000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11" name="Rectángulo 10">
                <a:extLst>
                  <a:ext uri="{FF2B5EF4-FFF2-40B4-BE49-F238E27FC236}">
                    <a16:creationId xmlns:a16="http://schemas.microsoft.com/office/drawing/2014/main" id="{33CD977F-A28D-40C2-BD5A-FBB370C64D84}"/>
                  </a:ext>
                </a:extLst>
              </p:cNvPr>
              <p:cNvSpPr/>
              <p:nvPr/>
            </p:nvSpPr>
            <p:spPr>
              <a:xfrm>
                <a:off x="5147723" y="5013202"/>
                <a:ext cx="177086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800" i="1" smtClean="0">
                          <a:solidFill>
                            <a:srgbClr val="000000"/>
                          </a:solidFill>
                          <a:latin typeface="Cambria Math" panose="02040503050406030204" pitchFamily="18" charset="0"/>
                        </a:rPr>
                        <m:t>𝑍</m:t>
                      </m:r>
                      <m:r>
                        <a:rPr lang="es-ES" sz="1800" b="0" i="1" smtClean="0">
                          <a:solidFill>
                            <a:srgbClr val="000000"/>
                          </a:solidFill>
                          <a:latin typeface="Cambria Math" panose="02040503050406030204" pitchFamily="18" charset="0"/>
                        </a:rPr>
                        <m:t>=</m:t>
                      </m:r>
                      <m:r>
                        <a:rPr lang="es-ES" sz="1800" b="0" i="1" smtClean="0">
                          <a:solidFill>
                            <a:srgbClr val="000000"/>
                          </a:solidFill>
                          <a:latin typeface="Cambria Math" panose="02040503050406030204" pitchFamily="18" charset="0"/>
                        </a:rPr>
                        <m:t>40</m:t>
                      </m:r>
                      <m:r>
                        <a:rPr lang="es-ES" sz="1800" i="1" smtClean="0">
                          <a:solidFill>
                            <a:srgbClr val="000000"/>
                          </a:solidFill>
                          <a:latin typeface="Cambria Math" panose="02040503050406030204" pitchFamily="18" charset="0"/>
                          <a:ea typeface="Cambria Math" panose="02040503050406030204" pitchFamily="18" charset="0"/>
                        </a:rPr>
                        <m:t>∠</m:t>
                      </m:r>
                      <m:r>
                        <a:rPr lang="es-ES" sz="1800" b="0" i="1" smtClean="0">
                          <a:solidFill>
                            <a:srgbClr val="000000"/>
                          </a:solidFill>
                          <a:latin typeface="Cambria Math" panose="02040503050406030204" pitchFamily="18" charset="0"/>
                          <a:ea typeface="Cambria Math" panose="02040503050406030204" pitchFamily="18" charset="0"/>
                        </a:rPr>
                        <m:t>25</m:t>
                      </m:r>
                      <m:r>
                        <a:rPr lang="es-ES" sz="1800" b="0" i="1" smtClean="0">
                          <a:solidFill>
                            <a:srgbClr val="000000"/>
                          </a:solidFill>
                          <a:latin typeface="Cambria Math" panose="02040503050406030204" pitchFamily="18" charset="0"/>
                          <a:ea typeface="Cambria Math" panose="02040503050406030204" pitchFamily="18" charset="0"/>
                        </a:rPr>
                        <m:t>.</m:t>
                      </m:r>
                      <m:r>
                        <a:rPr lang="es-ES" sz="1800" b="0" i="1" smtClean="0">
                          <a:solidFill>
                            <a:srgbClr val="000000"/>
                          </a:solidFill>
                          <a:latin typeface="Cambria Math" panose="02040503050406030204" pitchFamily="18" charset="0"/>
                          <a:ea typeface="Cambria Math" panose="02040503050406030204" pitchFamily="18" charset="0"/>
                        </a:rPr>
                        <m:t>8</m:t>
                      </m:r>
                      <m:r>
                        <a:rPr lang="es-ES" sz="1800" i="1" dirty="0">
                          <a:latin typeface="Cambria Math" panose="02040503050406030204" pitchFamily="18" charset="0"/>
                          <a:ea typeface="Cambria Math" panose="02040503050406030204" pitchFamily="18" charset="0"/>
                        </a:rPr>
                        <m:t>°</m:t>
                      </m:r>
                      <m:r>
                        <m:rPr>
                          <m:sty m:val="p"/>
                        </m:rPr>
                        <a:rPr lang="el-GR" sz="1800" i="1">
                          <a:solidFill>
                            <a:srgbClr val="000000"/>
                          </a:solidFill>
                          <a:latin typeface="Cambria Math" panose="02040503050406030204" pitchFamily="18" charset="0"/>
                          <a:ea typeface="Cambria Math" panose="02040503050406030204" pitchFamily="18" charset="0"/>
                        </a:rPr>
                        <m:t>Ω</m:t>
                      </m:r>
                    </m:oMath>
                  </m:oMathPara>
                </a14:m>
                <a:endParaRPr lang="es-ES" sz="1800" dirty="0"/>
              </a:p>
            </p:txBody>
          </p:sp>
        </mc:Choice>
        <mc:Fallback xmlns="">
          <p:sp>
            <p:nvSpPr>
              <p:cNvPr id="11" name="Rectángulo 10">
                <a:extLst>
                  <a:ext uri="{FF2B5EF4-FFF2-40B4-BE49-F238E27FC236}">
                    <a16:creationId xmlns:a16="http://schemas.microsoft.com/office/drawing/2014/main" id="{33CD977F-A28D-40C2-BD5A-FBB370C64D84}"/>
                  </a:ext>
                </a:extLst>
              </p:cNvPr>
              <p:cNvSpPr>
                <a:spLocks noRot="1" noChangeAspect="1" noMove="1" noResize="1" noEditPoints="1" noAdjustHandles="1" noChangeArrowheads="1" noChangeShapeType="1" noTextEdit="1"/>
              </p:cNvSpPr>
              <p:nvPr/>
            </p:nvSpPr>
            <p:spPr>
              <a:xfrm>
                <a:off x="5147723" y="5013202"/>
                <a:ext cx="1770869" cy="369332"/>
              </a:xfrm>
              <a:prstGeom prst="rect">
                <a:avLst/>
              </a:prstGeom>
              <a:blipFill>
                <a:blip r:embed="rId9"/>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120165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7" grpId="0"/>
      <p:bldP spid="7" grpId="0"/>
      <p:bldP spid="59" grpId="0"/>
      <p:bldP spid="9" grpId="0"/>
      <p:bldP spid="10" grpId="0" animBg="1"/>
      <p:bldP spid="11"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1"/>
          </p:nvPr>
        </p:nvSpPr>
        <p:spPr bwMode="auto">
          <a:xfrm>
            <a:off x="8675688" y="0"/>
            <a:ext cx="5715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0"/>
              </a:spcBef>
              <a:spcAft>
                <a:spcPct val="0"/>
              </a:spcAft>
              <a:defRPr sz="1400" kern="1200">
                <a:solidFill>
                  <a:schemeClr val="bg1"/>
                </a:solidFill>
                <a:latin typeface="Helvetica" panose="020B0604020202020204" pitchFamily="34" charset="0"/>
                <a:ea typeface="ＭＳ Ｐゴシック" charset="-128"/>
                <a:cs typeface="Helvetica" panose="020B0604020202020204" pitchFamily="34" charset="0"/>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9pPr>
          </a:lstStyle>
          <a:p>
            <a:pPr>
              <a:defRPr/>
            </a:pPr>
            <a:fld id="{4D1DF14E-AE4B-4A5C-ABEF-54EE4CB1D499}" type="slidenum">
              <a:rPr lang="es-ES_tradnl" altLang="es-ES" smtClean="0"/>
              <a:pPr>
                <a:defRPr/>
              </a:pPr>
              <a:t>76</a:t>
            </a:fld>
            <a:endParaRPr lang="es-ES_tradnl" altLang="es-ES"/>
          </a:p>
        </p:txBody>
      </p:sp>
      <p:sp>
        <p:nvSpPr>
          <p:cNvPr id="3" name="Rectángulo 2"/>
          <p:cNvSpPr/>
          <p:nvPr/>
        </p:nvSpPr>
        <p:spPr>
          <a:xfrm>
            <a:off x="0" y="764704"/>
            <a:ext cx="9036496" cy="830997"/>
          </a:xfrm>
          <a:prstGeom prst="rect">
            <a:avLst/>
          </a:prstGeom>
        </p:spPr>
        <p:txBody>
          <a:bodyPr wrap="square">
            <a:spAutoFit/>
          </a:bodyPr>
          <a:lstStyle/>
          <a:p>
            <a:pPr algn="just"/>
            <a:r>
              <a:rPr lang="es-ES" sz="1600" b="1" dirty="0">
                <a:latin typeface="Arial" panose="020B0604020202020204" pitchFamily="34" charset="0"/>
              </a:rPr>
              <a:t>Problema 9</a:t>
            </a:r>
            <a:r>
              <a:rPr lang="es-ES" sz="1600" dirty="0">
                <a:latin typeface="Arial" panose="020B0604020202020204" pitchFamily="34" charset="0"/>
              </a:rPr>
              <a:t>. Un sistema trifásico equilibrado conectado en Y-Y tiene el módulo de la tensión de línea U</a:t>
            </a:r>
            <a:r>
              <a:rPr lang="es-ES" sz="1600" baseline="-25000" dirty="0">
                <a:latin typeface="Arial" panose="020B0604020202020204" pitchFamily="34" charset="0"/>
              </a:rPr>
              <a:t>L</a:t>
            </a:r>
            <a:r>
              <a:rPr lang="es-ES" sz="1600" dirty="0">
                <a:latin typeface="Arial" panose="020B0604020202020204" pitchFamily="34" charset="0"/>
              </a:rPr>
              <a:t>=220 V y una impedancia en la carga Z=3+4j </a:t>
            </a:r>
            <a:r>
              <a:rPr lang="el-GR" sz="1600" dirty="0">
                <a:latin typeface="Arial" panose="020B0604020202020204" pitchFamily="34" charset="0"/>
              </a:rPr>
              <a:t>Ω</a:t>
            </a:r>
            <a:r>
              <a:rPr lang="es-ES" sz="1600" dirty="0">
                <a:latin typeface="Arial" panose="020B0604020202020204" pitchFamily="34" charset="0"/>
              </a:rPr>
              <a:t>. Calcular las potencias aparente S, activa P y reactiva Q total en las cargas y el factor de potencia.</a:t>
            </a:r>
            <a:endParaRPr lang="es-ES" sz="1600" dirty="0"/>
          </a:p>
        </p:txBody>
      </p:sp>
      <p:grpSp>
        <p:nvGrpSpPr>
          <p:cNvPr id="83" name="Grupo 82">
            <a:extLst>
              <a:ext uri="{FF2B5EF4-FFF2-40B4-BE49-F238E27FC236}">
                <a16:creationId xmlns:a16="http://schemas.microsoft.com/office/drawing/2014/main" id="{5A32AAA8-1A68-4BB4-B97A-1CA8E74328B3}"/>
              </a:ext>
            </a:extLst>
          </p:cNvPr>
          <p:cNvGrpSpPr/>
          <p:nvPr/>
        </p:nvGrpSpPr>
        <p:grpSpPr>
          <a:xfrm>
            <a:off x="5191094" y="1475551"/>
            <a:ext cx="3861195" cy="1953449"/>
            <a:chOff x="1653305" y="948716"/>
            <a:chExt cx="5336135" cy="2699648"/>
          </a:xfrm>
        </p:grpSpPr>
        <p:grpSp>
          <p:nvGrpSpPr>
            <p:cNvPr id="84" name="Grupo 83">
              <a:extLst>
                <a:ext uri="{FF2B5EF4-FFF2-40B4-BE49-F238E27FC236}">
                  <a16:creationId xmlns:a16="http://schemas.microsoft.com/office/drawing/2014/main" id="{B51A19FF-67F5-4223-B3C3-09EF233041AC}"/>
                </a:ext>
              </a:extLst>
            </p:cNvPr>
            <p:cNvGrpSpPr/>
            <p:nvPr/>
          </p:nvGrpSpPr>
          <p:grpSpPr>
            <a:xfrm>
              <a:off x="1653305" y="1025236"/>
              <a:ext cx="5336135" cy="2623128"/>
              <a:chOff x="1653304" y="1025236"/>
              <a:chExt cx="9469759" cy="4655128"/>
            </a:xfrm>
          </p:grpSpPr>
          <p:grpSp>
            <p:nvGrpSpPr>
              <p:cNvPr id="95" name="Grupo 94">
                <a:extLst>
                  <a:ext uri="{FF2B5EF4-FFF2-40B4-BE49-F238E27FC236}">
                    <a16:creationId xmlns:a16="http://schemas.microsoft.com/office/drawing/2014/main" id="{C2A10CC2-AE2F-4AB9-8C4C-E68B242A840F}"/>
                  </a:ext>
                </a:extLst>
              </p:cNvPr>
              <p:cNvGrpSpPr/>
              <p:nvPr/>
            </p:nvGrpSpPr>
            <p:grpSpPr>
              <a:xfrm>
                <a:off x="1653304" y="1025236"/>
                <a:ext cx="9469759" cy="4655128"/>
                <a:chOff x="1653304" y="1025236"/>
                <a:chExt cx="9469759" cy="4655128"/>
              </a:xfrm>
            </p:grpSpPr>
            <p:grpSp>
              <p:nvGrpSpPr>
                <p:cNvPr id="111" name="Grupo 110">
                  <a:extLst>
                    <a:ext uri="{FF2B5EF4-FFF2-40B4-BE49-F238E27FC236}">
                      <a16:creationId xmlns:a16="http://schemas.microsoft.com/office/drawing/2014/main" id="{7943E6C3-07F7-4C08-B96D-322A9BECD011}"/>
                    </a:ext>
                  </a:extLst>
                </p:cNvPr>
                <p:cNvGrpSpPr/>
                <p:nvPr/>
              </p:nvGrpSpPr>
              <p:grpSpPr>
                <a:xfrm>
                  <a:off x="1653304" y="1025236"/>
                  <a:ext cx="9469759" cy="4655128"/>
                  <a:chOff x="1653304" y="1025236"/>
                  <a:chExt cx="9469759" cy="4655128"/>
                </a:xfrm>
              </p:grpSpPr>
              <p:grpSp>
                <p:nvGrpSpPr>
                  <p:cNvPr id="114" name="Grupo 113">
                    <a:extLst>
                      <a:ext uri="{FF2B5EF4-FFF2-40B4-BE49-F238E27FC236}">
                        <a16:creationId xmlns:a16="http://schemas.microsoft.com/office/drawing/2014/main" id="{BA47C8B4-684D-4354-9821-1E98E9348258}"/>
                      </a:ext>
                    </a:extLst>
                  </p:cNvPr>
                  <p:cNvGrpSpPr/>
                  <p:nvPr/>
                </p:nvGrpSpPr>
                <p:grpSpPr>
                  <a:xfrm>
                    <a:off x="1653304" y="1025236"/>
                    <a:ext cx="9469759" cy="4655128"/>
                    <a:chOff x="1653304" y="1025236"/>
                    <a:chExt cx="9469759" cy="4655128"/>
                  </a:xfrm>
                </p:grpSpPr>
                <p:grpSp>
                  <p:nvGrpSpPr>
                    <p:cNvPr id="117" name="Grupo 116">
                      <a:extLst>
                        <a:ext uri="{FF2B5EF4-FFF2-40B4-BE49-F238E27FC236}">
                          <a16:creationId xmlns:a16="http://schemas.microsoft.com/office/drawing/2014/main" id="{BE50F3B6-AFE9-4C9F-934A-25AE673FC0FB}"/>
                        </a:ext>
                      </a:extLst>
                    </p:cNvPr>
                    <p:cNvGrpSpPr/>
                    <p:nvPr/>
                  </p:nvGrpSpPr>
                  <p:grpSpPr>
                    <a:xfrm>
                      <a:off x="1653304" y="1025236"/>
                      <a:ext cx="9469759" cy="4655128"/>
                      <a:chOff x="1653304" y="1025236"/>
                      <a:chExt cx="9469759" cy="4655128"/>
                    </a:xfrm>
                  </p:grpSpPr>
                  <p:pic>
                    <p:nvPicPr>
                      <p:cNvPr id="122" name="Imagen 121" descr="Imagen que contiene texto&#10;&#10;Descripción generada automáticamente">
                        <a:extLst>
                          <a:ext uri="{FF2B5EF4-FFF2-40B4-BE49-F238E27FC236}">
                            <a16:creationId xmlns:a16="http://schemas.microsoft.com/office/drawing/2014/main" id="{18E13B5C-736B-4E9F-9F44-AB7CF9629891}"/>
                          </a:ext>
                        </a:extLst>
                      </p:cNvPr>
                      <p:cNvPicPr>
                        <a:picLocks noChangeAspect="1"/>
                      </p:cNvPicPr>
                      <p:nvPr/>
                    </p:nvPicPr>
                    <p:blipFill rotWithShape="1">
                      <a:blip r:embed="rId2">
                        <a:extLst>
                          <a:ext uri="{28A0092B-C50C-407E-A947-70E740481C1C}">
                            <a14:useLocalDpi xmlns:a14="http://schemas.microsoft.com/office/drawing/2010/main" val="0"/>
                          </a:ext>
                        </a:extLst>
                      </a:blip>
                      <a:srcRect l="27281" t="36551" r="27583" b="33872"/>
                      <a:stretch/>
                    </p:blipFill>
                    <p:spPr>
                      <a:xfrm>
                        <a:off x="1653304" y="1027907"/>
                        <a:ext cx="9469759" cy="4652457"/>
                      </a:xfrm>
                      <a:prstGeom prst="rect">
                        <a:avLst/>
                      </a:prstGeom>
                    </p:spPr>
                  </p:pic>
                  <p:sp>
                    <p:nvSpPr>
                      <p:cNvPr id="123" name="Rectángulo 122">
                        <a:extLst>
                          <a:ext uri="{FF2B5EF4-FFF2-40B4-BE49-F238E27FC236}">
                            <a16:creationId xmlns:a16="http://schemas.microsoft.com/office/drawing/2014/main" id="{F6AC5228-C4B6-4607-A82D-9408AD8BFFDD}"/>
                          </a:ext>
                        </a:extLst>
                      </p:cNvPr>
                      <p:cNvSpPr/>
                      <p:nvPr/>
                    </p:nvSpPr>
                    <p:spPr>
                      <a:xfrm>
                        <a:off x="5440218" y="1025236"/>
                        <a:ext cx="2262909" cy="303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4" name="Rectángulo 123">
                        <a:extLst>
                          <a:ext uri="{FF2B5EF4-FFF2-40B4-BE49-F238E27FC236}">
                            <a16:creationId xmlns:a16="http://schemas.microsoft.com/office/drawing/2014/main" id="{9B9FD8CE-059A-47E7-963C-EF0398BAD0FA}"/>
                          </a:ext>
                        </a:extLst>
                      </p:cNvPr>
                      <p:cNvSpPr/>
                      <p:nvPr/>
                    </p:nvSpPr>
                    <p:spPr>
                      <a:xfrm>
                        <a:off x="5777346" y="1692274"/>
                        <a:ext cx="2262909" cy="242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18" name="Rectángulo 117">
                      <a:extLst>
                        <a:ext uri="{FF2B5EF4-FFF2-40B4-BE49-F238E27FC236}">
                          <a16:creationId xmlns:a16="http://schemas.microsoft.com/office/drawing/2014/main" id="{D41BBADB-BED2-42CF-9F25-029449515557}"/>
                        </a:ext>
                      </a:extLst>
                    </p:cNvPr>
                    <p:cNvSpPr/>
                    <p:nvPr/>
                  </p:nvSpPr>
                  <p:spPr>
                    <a:xfrm>
                      <a:off x="9139670" y="1813609"/>
                      <a:ext cx="642503" cy="70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9" name="Rectángulo 118">
                      <a:extLst>
                        <a:ext uri="{FF2B5EF4-FFF2-40B4-BE49-F238E27FC236}">
                          <a16:creationId xmlns:a16="http://schemas.microsoft.com/office/drawing/2014/main" id="{315C9FE0-284E-40C3-9418-11AE7B6B379C}"/>
                        </a:ext>
                      </a:extLst>
                    </p:cNvPr>
                    <p:cNvSpPr/>
                    <p:nvPr/>
                  </p:nvSpPr>
                  <p:spPr>
                    <a:xfrm>
                      <a:off x="8068197" y="1646922"/>
                      <a:ext cx="642503" cy="70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0" name="Rectángulo 119">
                      <a:extLst>
                        <a:ext uri="{FF2B5EF4-FFF2-40B4-BE49-F238E27FC236}">
                          <a16:creationId xmlns:a16="http://schemas.microsoft.com/office/drawing/2014/main" id="{6AD835DB-F8F9-4EAD-82EF-C956609CA73C}"/>
                        </a:ext>
                      </a:extLst>
                    </p:cNvPr>
                    <p:cNvSpPr/>
                    <p:nvPr/>
                  </p:nvSpPr>
                  <p:spPr>
                    <a:xfrm>
                      <a:off x="7477526" y="2347913"/>
                      <a:ext cx="866374" cy="70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1" name="Rectángulo 120">
                      <a:extLst>
                        <a:ext uri="{FF2B5EF4-FFF2-40B4-BE49-F238E27FC236}">
                          <a16:creationId xmlns:a16="http://schemas.microsoft.com/office/drawing/2014/main" id="{43B23CE6-BAA0-46D8-80CD-CD95954041AE}"/>
                        </a:ext>
                      </a:extLst>
                    </p:cNvPr>
                    <p:cNvSpPr/>
                    <p:nvPr/>
                  </p:nvSpPr>
                  <p:spPr>
                    <a:xfrm>
                      <a:off x="5309712" y="2173094"/>
                      <a:ext cx="2167814" cy="70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15" name="Rectángulo 114">
                    <a:extLst>
                      <a:ext uri="{FF2B5EF4-FFF2-40B4-BE49-F238E27FC236}">
                        <a16:creationId xmlns:a16="http://schemas.microsoft.com/office/drawing/2014/main" id="{C4C415A8-A752-4E88-BB73-8114A03CCDA9}"/>
                      </a:ext>
                    </a:extLst>
                  </p:cNvPr>
                  <p:cNvSpPr/>
                  <p:nvPr/>
                </p:nvSpPr>
                <p:spPr>
                  <a:xfrm rot="16200000">
                    <a:off x="6215477" y="3792576"/>
                    <a:ext cx="303791" cy="2671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6" name="Rectángulo 115">
                    <a:extLst>
                      <a:ext uri="{FF2B5EF4-FFF2-40B4-BE49-F238E27FC236}">
                        <a16:creationId xmlns:a16="http://schemas.microsoft.com/office/drawing/2014/main" id="{5EA1F0B5-3C59-4B34-87BD-78C7A0434F2F}"/>
                      </a:ext>
                    </a:extLst>
                  </p:cNvPr>
                  <p:cNvSpPr/>
                  <p:nvPr/>
                </p:nvSpPr>
                <p:spPr>
                  <a:xfrm rot="16200000">
                    <a:off x="6086018" y="3119205"/>
                    <a:ext cx="242671" cy="2671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12" name="Rectángulo 111">
                  <a:extLst>
                    <a:ext uri="{FF2B5EF4-FFF2-40B4-BE49-F238E27FC236}">
                      <a16:creationId xmlns:a16="http://schemas.microsoft.com/office/drawing/2014/main" id="{6AD075E1-D04F-485F-9845-188D327A7EFC}"/>
                    </a:ext>
                  </a:extLst>
                </p:cNvPr>
                <p:cNvSpPr/>
                <p:nvPr/>
              </p:nvSpPr>
              <p:spPr>
                <a:xfrm rot="17827860">
                  <a:off x="9626743" y="2626648"/>
                  <a:ext cx="642503" cy="10238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3" name="Rectángulo 112">
                  <a:extLst>
                    <a:ext uri="{FF2B5EF4-FFF2-40B4-BE49-F238E27FC236}">
                      <a16:creationId xmlns:a16="http://schemas.microsoft.com/office/drawing/2014/main" id="{5893B185-1D9C-4913-9A63-0A09BBCCBAAF}"/>
                    </a:ext>
                  </a:extLst>
                </p:cNvPr>
                <p:cNvSpPr/>
                <p:nvPr/>
              </p:nvSpPr>
              <p:spPr>
                <a:xfrm rot="16200000">
                  <a:off x="9292937" y="3189573"/>
                  <a:ext cx="642503" cy="2671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96" name="Rectángulo 95">
                <a:extLst>
                  <a:ext uri="{FF2B5EF4-FFF2-40B4-BE49-F238E27FC236}">
                    <a16:creationId xmlns:a16="http://schemas.microsoft.com/office/drawing/2014/main" id="{8181DCA2-78E3-4B60-BEB6-2E90BFF029D8}"/>
                  </a:ext>
                </a:extLst>
              </p:cNvPr>
              <p:cNvSpPr/>
              <p:nvPr/>
            </p:nvSpPr>
            <p:spPr>
              <a:xfrm rot="16200000">
                <a:off x="8858651" y="3148809"/>
                <a:ext cx="263235" cy="1583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8" name="Rectángulo 97">
                <a:extLst>
                  <a:ext uri="{FF2B5EF4-FFF2-40B4-BE49-F238E27FC236}">
                    <a16:creationId xmlns:a16="http://schemas.microsoft.com/office/drawing/2014/main" id="{95F96CA1-389D-4EA2-A888-0599A989B49A}"/>
                  </a:ext>
                </a:extLst>
              </p:cNvPr>
              <p:cNvSpPr/>
              <p:nvPr/>
            </p:nvSpPr>
            <p:spPr>
              <a:xfrm rot="16200000">
                <a:off x="8766122" y="3248762"/>
                <a:ext cx="263235" cy="1050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9" name="Rectángulo 98">
                <a:extLst>
                  <a:ext uri="{FF2B5EF4-FFF2-40B4-BE49-F238E27FC236}">
                    <a16:creationId xmlns:a16="http://schemas.microsoft.com/office/drawing/2014/main" id="{63A551DD-61BF-4E99-ACDB-F9A2395777C5}"/>
                  </a:ext>
                </a:extLst>
              </p:cNvPr>
              <p:cNvSpPr/>
              <p:nvPr/>
            </p:nvSpPr>
            <p:spPr>
              <a:xfrm rot="16200000">
                <a:off x="9364617" y="3743769"/>
                <a:ext cx="263235" cy="260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3" name="Rectángulo 102">
                <a:extLst>
                  <a:ext uri="{FF2B5EF4-FFF2-40B4-BE49-F238E27FC236}">
                    <a16:creationId xmlns:a16="http://schemas.microsoft.com/office/drawing/2014/main" id="{3CCDD736-231D-442E-A201-D123245670BB}"/>
                  </a:ext>
                </a:extLst>
              </p:cNvPr>
              <p:cNvSpPr/>
              <p:nvPr/>
            </p:nvSpPr>
            <p:spPr>
              <a:xfrm rot="16200000">
                <a:off x="8257830" y="3693715"/>
                <a:ext cx="263235" cy="260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4" name="Rectángulo 103">
                <a:extLst>
                  <a:ext uri="{FF2B5EF4-FFF2-40B4-BE49-F238E27FC236}">
                    <a16:creationId xmlns:a16="http://schemas.microsoft.com/office/drawing/2014/main" id="{2D372654-7A7E-4422-A220-36253141B9DF}"/>
                  </a:ext>
                </a:extLst>
              </p:cNvPr>
              <p:cNvSpPr/>
              <p:nvPr/>
            </p:nvSpPr>
            <p:spPr>
              <a:xfrm rot="16200000">
                <a:off x="7152383" y="3355387"/>
                <a:ext cx="263235" cy="260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5" name="Rectángulo 104">
                <a:extLst>
                  <a:ext uri="{FF2B5EF4-FFF2-40B4-BE49-F238E27FC236}">
                    <a16:creationId xmlns:a16="http://schemas.microsoft.com/office/drawing/2014/main" id="{1034D34A-68FD-4A94-BF7D-32A1DE21F61E}"/>
                  </a:ext>
                </a:extLst>
              </p:cNvPr>
              <p:cNvSpPr/>
              <p:nvPr/>
            </p:nvSpPr>
            <p:spPr>
              <a:xfrm rot="20292549">
                <a:off x="7344956" y="3273045"/>
                <a:ext cx="541126" cy="260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9" name="Rectángulo 108">
                <a:extLst>
                  <a:ext uri="{FF2B5EF4-FFF2-40B4-BE49-F238E27FC236}">
                    <a16:creationId xmlns:a16="http://schemas.microsoft.com/office/drawing/2014/main" id="{DAAC3E77-4293-4A9C-8BD3-F67D44F297AA}"/>
                  </a:ext>
                </a:extLst>
              </p:cNvPr>
              <p:cNvSpPr/>
              <p:nvPr/>
            </p:nvSpPr>
            <p:spPr>
              <a:xfrm rot="16200000">
                <a:off x="6216134" y="2964612"/>
                <a:ext cx="263235" cy="1583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0" name="Rectángulo 109">
                <a:extLst>
                  <a:ext uri="{FF2B5EF4-FFF2-40B4-BE49-F238E27FC236}">
                    <a16:creationId xmlns:a16="http://schemas.microsoft.com/office/drawing/2014/main" id="{9E6F66A6-50EC-4770-B184-048C338AB2C2}"/>
                  </a:ext>
                </a:extLst>
              </p:cNvPr>
              <p:cNvSpPr/>
              <p:nvPr/>
            </p:nvSpPr>
            <p:spPr>
              <a:xfrm rot="16200000">
                <a:off x="4292085" y="3852840"/>
                <a:ext cx="263235" cy="1583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85" name="CuadroTexto 84">
              <a:extLst>
                <a:ext uri="{FF2B5EF4-FFF2-40B4-BE49-F238E27FC236}">
                  <a16:creationId xmlns:a16="http://schemas.microsoft.com/office/drawing/2014/main" id="{2C4E12F1-08D4-4108-8412-5CF364A634D9}"/>
                </a:ext>
              </a:extLst>
            </p:cNvPr>
            <p:cNvSpPr txBox="1"/>
            <p:nvPr/>
          </p:nvSpPr>
          <p:spPr>
            <a:xfrm>
              <a:off x="4179904" y="948716"/>
              <a:ext cx="259484" cy="261610"/>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Z</a:t>
              </a:r>
            </a:p>
          </p:txBody>
        </p:sp>
        <p:sp>
          <p:nvSpPr>
            <p:cNvPr id="87" name="CuadroTexto 86">
              <a:extLst>
                <a:ext uri="{FF2B5EF4-FFF2-40B4-BE49-F238E27FC236}">
                  <a16:creationId xmlns:a16="http://schemas.microsoft.com/office/drawing/2014/main" id="{231FBB0B-989C-4120-84DB-30F70E5B7722}"/>
                </a:ext>
              </a:extLst>
            </p:cNvPr>
            <p:cNvSpPr txBox="1"/>
            <p:nvPr/>
          </p:nvSpPr>
          <p:spPr>
            <a:xfrm>
              <a:off x="5055641" y="1642063"/>
              <a:ext cx="591966" cy="350910"/>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Z</a:t>
              </a:r>
              <a:r>
                <a:rPr lang="es-ES" sz="1050" baseline="-25000" dirty="0">
                  <a:latin typeface="Times New Roman" panose="02020603050405020304" pitchFamily="18" charset="0"/>
                  <a:cs typeface="Times New Roman" panose="02020603050405020304" pitchFamily="18" charset="0"/>
                </a:rPr>
                <a:t>Y</a:t>
              </a:r>
            </a:p>
          </p:txBody>
        </p:sp>
        <p:sp>
          <p:nvSpPr>
            <p:cNvPr id="89" name="CuadroTexto 88">
              <a:extLst>
                <a:ext uri="{FF2B5EF4-FFF2-40B4-BE49-F238E27FC236}">
                  <a16:creationId xmlns:a16="http://schemas.microsoft.com/office/drawing/2014/main" id="{914C901B-3EC1-4A38-B835-85A5CB295AB0}"/>
                </a:ext>
              </a:extLst>
            </p:cNvPr>
            <p:cNvSpPr txBox="1"/>
            <p:nvPr/>
          </p:nvSpPr>
          <p:spPr>
            <a:xfrm>
              <a:off x="4101036" y="1705225"/>
              <a:ext cx="609966" cy="350910"/>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Z</a:t>
              </a:r>
              <a:r>
                <a:rPr lang="es-ES" sz="1050" baseline="-25000" dirty="0">
                  <a:latin typeface="Times New Roman" panose="02020603050405020304" pitchFamily="18" charset="0"/>
                  <a:cs typeface="Times New Roman" panose="02020603050405020304" pitchFamily="18" charset="0"/>
                </a:rPr>
                <a:t>N</a:t>
              </a:r>
            </a:p>
          </p:txBody>
        </p:sp>
        <p:sp>
          <p:nvSpPr>
            <p:cNvPr id="90" name="CuadroTexto 89">
              <a:extLst>
                <a:ext uri="{FF2B5EF4-FFF2-40B4-BE49-F238E27FC236}">
                  <a16:creationId xmlns:a16="http://schemas.microsoft.com/office/drawing/2014/main" id="{19362CD1-D660-41BB-8CD1-98BD0173A532}"/>
                </a:ext>
              </a:extLst>
            </p:cNvPr>
            <p:cNvSpPr txBox="1"/>
            <p:nvPr/>
          </p:nvSpPr>
          <p:spPr>
            <a:xfrm>
              <a:off x="6025959" y="1998712"/>
              <a:ext cx="497825" cy="350910"/>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Z</a:t>
              </a:r>
              <a:r>
                <a:rPr lang="es-ES" sz="1050" baseline="-25000" dirty="0">
                  <a:latin typeface="Times New Roman" panose="02020603050405020304" pitchFamily="18" charset="0"/>
                  <a:cs typeface="Times New Roman" panose="02020603050405020304" pitchFamily="18" charset="0"/>
                </a:rPr>
                <a:t>Y</a:t>
              </a:r>
            </a:p>
          </p:txBody>
        </p:sp>
        <p:sp>
          <p:nvSpPr>
            <p:cNvPr id="91" name="CuadroTexto 90">
              <a:extLst>
                <a:ext uri="{FF2B5EF4-FFF2-40B4-BE49-F238E27FC236}">
                  <a16:creationId xmlns:a16="http://schemas.microsoft.com/office/drawing/2014/main" id="{217602A7-FB0C-4E31-8F38-B12D26742B40}"/>
                </a:ext>
              </a:extLst>
            </p:cNvPr>
            <p:cNvSpPr txBox="1"/>
            <p:nvPr/>
          </p:nvSpPr>
          <p:spPr>
            <a:xfrm>
              <a:off x="3063602" y="1549025"/>
              <a:ext cx="650058" cy="350910"/>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U</a:t>
              </a:r>
              <a:r>
                <a:rPr lang="es-ES" sz="1050" baseline="-25000" dirty="0">
                  <a:latin typeface="Times New Roman" panose="02020603050405020304" pitchFamily="18" charset="0"/>
                  <a:cs typeface="Times New Roman" panose="02020603050405020304" pitchFamily="18" charset="0"/>
                </a:rPr>
                <a:t>RN</a:t>
              </a:r>
            </a:p>
          </p:txBody>
        </p:sp>
        <p:sp>
          <p:nvSpPr>
            <p:cNvPr id="92" name="CuadroTexto 91">
              <a:extLst>
                <a:ext uri="{FF2B5EF4-FFF2-40B4-BE49-F238E27FC236}">
                  <a16:creationId xmlns:a16="http://schemas.microsoft.com/office/drawing/2014/main" id="{151D342C-70EE-4B8B-A245-7C9D6EFD4A4A}"/>
                </a:ext>
              </a:extLst>
            </p:cNvPr>
            <p:cNvSpPr txBox="1"/>
            <p:nvPr/>
          </p:nvSpPr>
          <p:spPr>
            <a:xfrm>
              <a:off x="3498613" y="2212574"/>
              <a:ext cx="602422" cy="350910"/>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U</a:t>
              </a:r>
              <a:r>
                <a:rPr lang="es-ES" sz="1050" baseline="-25000" dirty="0">
                  <a:latin typeface="Times New Roman" panose="02020603050405020304" pitchFamily="18" charset="0"/>
                  <a:cs typeface="Times New Roman" panose="02020603050405020304" pitchFamily="18" charset="0"/>
                </a:rPr>
                <a:t>SN</a:t>
              </a:r>
            </a:p>
          </p:txBody>
        </p:sp>
        <p:sp>
          <p:nvSpPr>
            <p:cNvPr id="94" name="CuadroTexto 93">
              <a:extLst>
                <a:ext uri="{FF2B5EF4-FFF2-40B4-BE49-F238E27FC236}">
                  <a16:creationId xmlns:a16="http://schemas.microsoft.com/office/drawing/2014/main" id="{35B057C4-D9AA-409D-9FDC-83832426695A}"/>
                </a:ext>
              </a:extLst>
            </p:cNvPr>
            <p:cNvSpPr txBox="1"/>
            <p:nvPr/>
          </p:nvSpPr>
          <p:spPr>
            <a:xfrm>
              <a:off x="2467420" y="2598453"/>
              <a:ext cx="650059" cy="350910"/>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U</a:t>
              </a:r>
              <a:r>
                <a:rPr lang="es-ES" sz="1050" baseline="-25000" dirty="0">
                  <a:latin typeface="Times New Roman" panose="02020603050405020304" pitchFamily="18" charset="0"/>
                  <a:cs typeface="Times New Roman" panose="02020603050405020304" pitchFamily="18" charset="0"/>
                </a:rPr>
                <a:t>TN</a:t>
              </a:r>
            </a:p>
          </p:txBody>
        </p:sp>
      </p:grpSp>
      <mc:AlternateContent xmlns:mc="http://schemas.openxmlformats.org/markup-compatibility/2006" xmlns:a14="http://schemas.microsoft.com/office/drawing/2010/main">
        <mc:Choice Requires="a14">
          <p:sp>
            <p:nvSpPr>
              <p:cNvPr id="54" name="Object 11">
                <a:extLst>
                  <a:ext uri="{FF2B5EF4-FFF2-40B4-BE49-F238E27FC236}">
                    <a16:creationId xmlns:a16="http://schemas.microsoft.com/office/drawing/2014/main" id="{73F8B82E-00D2-44D6-8EE0-ED68C5E95481}"/>
                  </a:ext>
                </a:extLst>
              </p:cNvPr>
              <p:cNvSpPr txBox="1"/>
              <p:nvPr/>
            </p:nvSpPr>
            <p:spPr bwMode="auto">
              <a:xfrm>
                <a:off x="187618" y="2122785"/>
                <a:ext cx="2485769" cy="488950"/>
              </a:xfrm>
              <a:prstGeom prst="rect">
                <a:avLst/>
              </a:prstGeom>
              <a:noFill/>
              <a:ln>
                <a:noFill/>
              </a:ln>
            </p:spPr>
            <p:txBody>
              <a:bodyPr>
                <a:normAutofit fontScale="77500" lnSpcReduction="20000"/>
              </a:bodyPr>
              <a:lstStyle/>
              <a:p>
                <a:pPr/>
                <a14:m>
                  <m:oMathPara xmlns:m="http://schemas.openxmlformats.org/officeDocument/2006/math">
                    <m:oMathParaPr>
                      <m:jc m:val="left"/>
                    </m:oMathParaPr>
                    <m:oMath xmlns:m="http://schemas.openxmlformats.org/officeDocument/2006/math">
                      <m:sSub>
                        <m:sSubPr>
                          <m:ctrlPr>
                            <a:rPr lang="es-ES" sz="2000" b="0" i="1" smtClean="0">
                              <a:solidFill>
                                <a:srgbClr val="000000"/>
                              </a:solidFill>
                              <a:latin typeface="Cambria Math" panose="02040503050406030204" pitchFamily="18" charset="0"/>
                            </a:rPr>
                          </m:ctrlPr>
                        </m:sSubPr>
                        <m:e>
                          <m:r>
                            <a:rPr lang="es-ES" sz="2000" b="0" i="1" smtClean="0">
                              <a:solidFill>
                                <a:srgbClr val="000000"/>
                              </a:solidFill>
                              <a:latin typeface="Cambria Math" panose="02040503050406030204" pitchFamily="18" charset="0"/>
                            </a:rPr>
                            <m:t>𝑈</m:t>
                          </m:r>
                        </m:e>
                        <m:sub>
                          <m:r>
                            <a:rPr lang="es-ES" sz="2000" b="0" i="1" smtClean="0">
                              <a:solidFill>
                                <a:srgbClr val="000000"/>
                              </a:solidFill>
                              <a:latin typeface="Cambria Math" panose="02040503050406030204" pitchFamily="18" charset="0"/>
                            </a:rPr>
                            <m:t>𝐿</m:t>
                          </m:r>
                        </m:sub>
                      </m:sSub>
                      <m:r>
                        <a:rPr lang="es-ES" sz="2000" b="0" i="1" smtClean="0">
                          <a:solidFill>
                            <a:srgbClr val="000000"/>
                          </a:solidFill>
                          <a:latin typeface="Cambria Math" panose="02040503050406030204" pitchFamily="18" charset="0"/>
                        </a:rPr>
                        <m:t>=220→</m:t>
                      </m:r>
                      <m:sSub>
                        <m:sSubPr>
                          <m:ctrlPr>
                            <a:rPr lang="es-ES" sz="2000" b="0" i="1" smtClean="0">
                              <a:solidFill>
                                <a:srgbClr val="000000"/>
                              </a:solidFill>
                              <a:latin typeface="Cambria Math" panose="02040503050406030204" pitchFamily="18" charset="0"/>
                            </a:rPr>
                          </m:ctrlPr>
                        </m:sSubPr>
                        <m:e>
                          <m:r>
                            <a:rPr lang="es-ES" sz="2000" b="0" i="1" smtClean="0">
                              <a:solidFill>
                                <a:srgbClr val="000000"/>
                              </a:solidFill>
                              <a:latin typeface="Cambria Math" panose="02040503050406030204" pitchFamily="18" charset="0"/>
                            </a:rPr>
                            <m:t>𝑈</m:t>
                          </m:r>
                        </m:e>
                        <m:sub>
                          <m:r>
                            <a:rPr lang="es-ES" sz="2000" b="0" i="1" smtClean="0">
                              <a:solidFill>
                                <a:srgbClr val="000000"/>
                              </a:solidFill>
                              <a:latin typeface="Cambria Math" panose="02040503050406030204" pitchFamily="18" charset="0"/>
                            </a:rPr>
                            <m:t>𝐹</m:t>
                          </m:r>
                        </m:sub>
                      </m:sSub>
                      <m:r>
                        <a:rPr lang="es-ES" sz="2000" b="0" i="1" smtClean="0">
                          <a:solidFill>
                            <a:srgbClr val="000000"/>
                          </a:solidFill>
                          <a:latin typeface="Cambria Math" panose="02040503050406030204" pitchFamily="18" charset="0"/>
                        </a:rPr>
                        <m:t>=220/</m:t>
                      </m:r>
                      <m:rad>
                        <m:radPr>
                          <m:degHide m:val="on"/>
                          <m:ctrlPr>
                            <a:rPr lang="es-ES" sz="2000" b="0" i="1" smtClean="0">
                              <a:solidFill>
                                <a:srgbClr val="000000"/>
                              </a:solidFill>
                              <a:latin typeface="Cambria Math" panose="02040503050406030204" pitchFamily="18" charset="0"/>
                            </a:rPr>
                          </m:ctrlPr>
                        </m:radPr>
                        <m:deg/>
                        <m:e>
                          <m:r>
                            <a:rPr lang="es-ES" sz="2000" b="0" i="1" smtClean="0">
                              <a:solidFill>
                                <a:srgbClr val="000000"/>
                              </a:solidFill>
                              <a:latin typeface="Cambria Math" panose="02040503050406030204" pitchFamily="18" charset="0"/>
                            </a:rPr>
                            <m:t>3</m:t>
                          </m:r>
                        </m:e>
                      </m:rad>
                    </m:oMath>
                  </m:oMathPara>
                </a14:m>
                <a:endParaRPr lang="es-ES" sz="2000" dirty="0"/>
              </a:p>
            </p:txBody>
          </p:sp>
        </mc:Choice>
        <mc:Fallback xmlns="">
          <p:sp>
            <p:nvSpPr>
              <p:cNvPr id="54" name="Object 11">
                <a:extLst>
                  <a:ext uri="{FF2B5EF4-FFF2-40B4-BE49-F238E27FC236}">
                    <a16:creationId xmlns:a16="http://schemas.microsoft.com/office/drawing/2014/main" id="{73F8B82E-00D2-44D6-8EE0-ED68C5E95481}"/>
                  </a:ext>
                </a:extLst>
              </p:cNvPr>
              <p:cNvSpPr txBox="1">
                <a:spLocks noRot="1" noChangeAspect="1" noMove="1" noResize="1" noEditPoints="1" noAdjustHandles="1" noChangeArrowheads="1" noChangeShapeType="1" noTextEdit="1"/>
              </p:cNvSpPr>
              <p:nvPr/>
            </p:nvSpPr>
            <p:spPr bwMode="auto">
              <a:xfrm>
                <a:off x="187618" y="2122785"/>
                <a:ext cx="2485769" cy="488950"/>
              </a:xfrm>
              <a:prstGeom prst="rect">
                <a:avLst/>
              </a:prstGeom>
              <a:blipFill>
                <a:blip r:embed="rId3"/>
                <a:stretch>
                  <a:fillRect/>
                </a:stretch>
              </a:blipFill>
              <a:ln>
                <a:no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5" name="Object 11">
                <a:extLst>
                  <a:ext uri="{FF2B5EF4-FFF2-40B4-BE49-F238E27FC236}">
                    <a16:creationId xmlns:a16="http://schemas.microsoft.com/office/drawing/2014/main" id="{B83658DA-4505-4E16-8E32-1C4259755B95}"/>
                  </a:ext>
                </a:extLst>
              </p:cNvPr>
              <p:cNvSpPr txBox="1"/>
              <p:nvPr/>
            </p:nvSpPr>
            <p:spPr bwMode="auto">
              <a:xfrm>
                <a:off x="257711" y="2742393"/>
                <a:ext cx="5266807" cy="830997"/>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sSub>
                        <m:sSubPr>
                          <m:ctrlPr>
                            <a:rPr lang="es-ES" sz="1600" b="0" i="1" smtClean="0">
                              <a:solidFill>
                                <a:srgbClr val="000000"/>
                              </a:solidFill>
                              <a:latin typeface="Cambria Math" panose="02040503050406030204" pitchFamily="18" charset="0"/>
                            </a:rPr>
                          </m:ctrlPr>
                        </m:sSubPr>
                        <m:e>
                          <m:r>
                            <a:rPr lang="es-ES" sz="1600" b="0" i="1" smtClean="0">
                              <a:solidFill>
                                <a:srgbClr val="000000"/>
                              </a:solidFill>
                              <a:latin typeface="Cambria Math" panose="02040503050406030204" pitchFamily="18" charset="0"/>
                            </a:rPr>
                            <m:t>𝐼</m:t>
                          </m:r>
                        </m:e>
                        <m:sub>
                          <m:r>
                            <a:rPr lang="es-ES" sz="1600" b="0" i="1" smtClean="0">
                              <a:solidFill>
                                <a:srgbClr val="000000"/>
                              </a:solidFill>
                              <a:latin typeface="Cambria Math" panose="02040503050406030204" pitchFamily="18" charset="0"/>
                            </a:rPr>
                            <m:t>𝑅</m:t>
                          </m:r>
                        </m:sub>
                      </m:sSub>
                      <m:r>
                        <a:rPr lang="es-ES" sz="1600" b="0" i="1" smtClean="0">
                          <a:solidFill>
                            <a:srgbClr val="000000"/>
                          </a:solidFill>
                          <a:latin typeface="Cambria Math" panose="02040503050406030204" pitchFamily="18" charset="0"/>
                        </a:rPr>
                        <m:t>=</m:t>
                      </m:r>
                      <m:sSub>
                        <m:sSubPr>
                          <m:ctrlPr>
                            <a:rPr lang="es-ES" sz="1600" b="0" i="1" smtClean="0">
                              <a:solidFill>
                                <a:srgbClr val="000000"/>
                              </a:solidFill>
                              <a:latin typeface="Cambria Math" panose="02040503050406030204" pitchFamily="18" charset="0"/>
                            </a:rPr>
                          </m:ctrlPr>
                        </m:sSubPr>
                        <m:e>
                          <m:r>
                            <a:rPr lang="es-ES" sz="1600" b="0" i="1" smtClean="0">
                              <a:solidFill>
                                <a:srgbClr val="000000"/>
                              </a:solidFill>
                              <a:latin typeface="Cambria Math" panose="02040503050406030204" pitchFamily="18" charset="0"/>
                            </a:rPr>
                            <m:t>𝐼</m:t>
                          </m:r>
                        </m:e>
                        <m:sub>
                          <m:r>
                            <a:rPr lang="es-ES" sz="1600" b="0" i="1" smtClean="0">
                              <a:solidFill>
                                <a:srgbClr val="000000"/>
                              </a:solidFill>
                              <a:latin typeface="Cambria Math" panose="02040503050406030204" pitchFamily="18" charset="0"/>
                            </a:rPr>
                            <m:t>1</m:t>
                          </m:r>
                        </m:sub>
                      </m:sSub>
                      <m:r>
                        <a:rPr lang="es-ES" sz="1600" b="0" i="1" smtClean="0">
                          <a:solidFill>
                            <a:srgbClr val="000000"/>
                          </a:solidFill>
                          <a:latin typeface="Cambria Math" panose="02040503050406030204" pitchFamily="18" charset="0"/>
                        </a:rPr>
                        <m:t>=</m:t>
                      </m:r>
                      <m:f>
                        <m:fPr>
                          <m:ctrlPr>
                            <a:rPr lang="es-ES" sz="1600" b="0" i="1" smtClean="0">
                              <a:solidFill>
                                <a:srgbClr val="000000"/>
                              </a:solidFill>
                              <a:latin typeface="Cambria Math" panose="02040503050406030204" pitchFamily="18" charset="0"/>
                            </a:rPr>
                          </m:ctrlPr>
                        </m:fPr>
                        <m:num>
                          <m:sSub>
                            <m:sSubPr>
                              <m:ctrlPr>
                                <a:rPr lang="es-ES" sz="1600" b="0" i="1" smtClean="0">
                                  <a:solidFill>
                                    <a:srgbClr val="000000"/>
                                  </a:solidFill>
                                  <a:latin typeface="Cambria Math" panose="02040503050406030204" pitchFamily="18" charset="0"/>
                                </a:rPr>
                              </m:ctrlPr>
                            </m:sSubPr>
                            <m:e>
                              <m:r>
                                <a:rPr lang="es-ES" sz="1600" b="0" i="1" smtClean="0">
                                  <a:solidFill>
                                    <a:srgbClr val="000000"/>
                                  </a:solidFill>
                                  <a:latin typeface="Cambria Math" panose="02040503050406030204" pitchFamily="18" charset="0"/>
                                </a:rPr>
                                <m:t>𝑈</m:t>
                              </m:r>
                            </m:e>
                            <m:sub>
                              <m:r>
                                <a:rPr lang="es-ES" sz="1600" b="0" i="1" smtClean="0">
                                  <a:solidFill>
                                    <a:srgbClr val="000000"/>
                                  </a:solidFill>
                                  <a:latin typeface="Cambria Math" panose="02040503050406030204" pitchFamily="18" charset="0"/>
                                </a:rPr>
                                <m:t>𝑅𝑁</m:t>
                              </m:r>
                            </m:sub>
                          </m:sSub>
                        </m:num>
                        <m:den>
                          <m:r>
                            <a:rPr lang="es-ES" sz="1600" b="0" i="1" smtClean="0">
                              <a:solidFill>
                                <a:srgbClr val="000000"/>
                              </a:solidFill>
                              <a:latin typeface="Cambria Math" panose="02040503050406030204" pitchFamily="18" charset="0"/>
                            </a:rPr>
                            <m:t>𝑍</m:t>
                          </m:r>
                        </m:den>
                      </m:f>
                      <m:r>
                        <a:rPr lang="es-ES" sz="1600" b="0" i="1" smtClean="0">
                          <a:solidFill>
                            <a:srgbClr val="000000"/>
                          </a:solidFill>
                          <a:latin typeface="Cambria Math" panose="02040503050406030204" pitchFamily="18" charset="0"/>
                        </a:rPr>
                        <m:t>=</m:t>
                      </m:r>
                      <m:f>
                        <m:fPr>
                          <m:ctrlPr>
                            <a:rPr lang="es-ES" sz="1600" b="0" i="1" smtClean="0">
                              <a:solidFill>
                                <a:srgbClr val="000000"/>
                              </a:solidFill>
                              <a:latin typeface="Cambria Math" panose="02040503050406030204" pitchFamily="18" charset="0"/>
                            </a:rPr>
                          </m:ctrlPr>
                        </m:fPr>
                        <m:num>
                          <m:r>
                            <a:rPr lang="es-ES" sz="1600" i="1">
                              <a:solidFill>
                                <a:srgbClr val="000000"/>
                              </a:solidFill>
                              <a:latin typeface="Cambria Math" panose="02040503050406030204" pitchFamily="18" charset="0"/>
                            </a:rPr>
                            <m:t>220/</m:t>
                          </m:r>
                          <m:rad>
                            <m:radPr>
                              <m:degHide m:val="on"/>
                              <m:ctrlPr>
                                <a:rPr lang="es-ES" sz="1600" i="1">
                                  <a:solidFill>
                                    <a:srgbClr val="000000"/>
                                  </a:solidFill>
                                  <a:latin typeface="Cambria Math" panose="02040503050406030204" pitchFamily="18" charset="0"/>
                                </a:rPr>
                              </m:ctrlPr>
                            </m:radPr>
                            <m:deg/>
                            <m:e>
                              <m:r>
                                <a:rPr lang="es-ES" sz="1600" i="1">
                                  <a:solidFill>
                                    <a:srgbClr val="000000"/>
                                  </a:solidFill>
                                  <a:latin typeface="Cambria Math" panose="02040503050406030204" pitchFamily="18" charset="0"/>
                                </a:rPr>
                                <m:t>3</m:t>
                              </m:r>
                            </m:e>
                          </m:rad>
                          <m:r>
                            <a:rPr lang="es-ES" sz="1600" i="1" smtClean="0">
                              <a:solidFill>
                                <a:srgbClr val="000000"/>
                              </a:solidFill>
                              <a:latin typeface="Cambria Math" panose="02040503050406030204" pitchFamily="18" charset="0"/>
                              <a:ea typeface="Cambria Math" panose="02040503050406030204" pitchFamily="18" charset="0"/>
                            </a:rPr>
                            <m:t>∠</m:t>
                          </m:r>
                          <m:r>
                            <a:rPr lang="es-ES" sz="1600" b="0" i="1" smtClean="0">
                              <a:solidFill>
                                <a:srgbClr val="000000"/>
                              </a:solidFill>
                              <a:latin typeface="Cambria Math" panose="02040503050406030204" pitchFamily="18" charset="0"/>
                              <a:ea typeface="Cambria Math" panose="02040503050406030204" pitchFamily="18" charset="0"/>
                            </a:rPr>
                            <m:t>0</m:t>
                          </m:r>
                        </m:num>
                        <m:den>
                          <m:r>
                            <a:rPr lang="es-ES" sz="1600" i="1" smtClean="0">
                              <a:solidFill>
                                <a:srgbClr val="000000"/>
                              </a:solidFill>
                              <a:latin typeface="Cambria Math" panose="02040503050406030204" pitchFamily="18" charset="0"/>
                            </a:rPr>
                            <m:t>5</m:t>
                          </m:r>
                          <m:r>
                            <a:rPr lang="es-ES" sz="1600" i="1">
                              <a:solidFill>
                                <a:srgbClr val="000000"/>
                              </a:solidFill>
                              <a:latin typeface="Cambria Math" panose="02040503050406030204" pitchFamily="18" charset="0"/>
                              <a:ea typeface="Cambria Math" panose="02040503050406030204" pitchFamily="18" charset="0"/>
                            </a:rPr>
                            <m:t>∠</m:t>
                          </m:r>
                          <m:r>
                            <a:rPr lang="es-ES" sz="1600" b="0" i="1" smtClean="0">
                              <a:solidFill>
                                <a:srgbClr val="000000"/>
                              </a:solidFill>
                              <a:latin typeface="Cambria Math" panose="02040503050406030204" pitchFamily="18" charset="0"/>
                              <a:ea typeface="Cambria Math" panose="02040503050406030204" pitchFamily="18" charset="0"/>
                            </a:rPr>
                            <m:t>53.13</m:t>
                          </m:r>
                        </m:den>
                      </m:f>
                      <m:r>
                        <a:rPr lang="es-ES" sz="1600" b="0" i="1" smtClean="0">
                          <a:solidFill>
                            <a:srgbClr val="000000"/>
                          </a:solidFill>
                          <a:latin typeface="Cambria Math" panose="02040503050406030204" pitchFamily="18" charset="0"/>
                        </a:rPr>
                        <m:t>=</m:t>
                      </m:r>
                      <m:f>
                        <m:fPr>
                          <m:ctrlPr>
                            <a:rPr lang="es-ES" sz="1600" b="0" i="1" smtClean="0">
                              <a:solidFill>
                                <a:srgbClr val="000000"/>
                              </a:solidFill>
                              <a:latin typeface="Cambria Math" panose="02040503050406030204" pitchFamily="18" charset="0"/>
                            </a:rPr>
                          </m:ctrlPr>
                        </m:fPr>
                        <m:num>
                          <m:r>
                            <a:rPr lang="es-ES" sz="1600" b="0" i="1" smtClean="0">
                              <a:solidFill>
                                <a:srgbClr val="000000"/>
                              </a:solidFill>
                              <a:latin typeface="Cambria Math" panose="02040503050406030204" pitchFamily="18" charset="0"/>
                            </a:rPr>
                            <m:t>44</m:t>
                          </m:r>
                        </m:num>
                        <m:den>
                          <m:rad>
                            <m:radPr>
                              <m:degHide m:val="on"/>
                              <m:ctrlPr>
                                <a:rPr lang="es-ES" sz="1600" i="1">
                                  <a:solidFill>
                                    <a:srgbClr val="000000"/>
                                  </a:solidFill>
                                  <a:latin typeface="Cambria Math" panose="02040503050406030204" pitchFamily="18" charset="0"/>
                                </a:rPr>
                              </m:ctrlPr>
                            </m:radPr>
                            <m:deg/>
                            <m:e>
                              <m:r>
                                <a:rPr lang="es-ES" sz="1600" i="1">
                                  <a:solidFill>
                                    <a:srgbClr val="000000"/>
                                  </a:solidFill>
                                  <a:latin typeface="Cambria Math" panose="02040503050406030204" pitchFamily="18" charset="0"/>
                                </a:rPr>
                                <m:t>3</m:t>
                              </m:r>
                            </m:e>
                          </m:rad>
                        </m:den>
                      </m:f>
                      <m:r>
                        <a:rPr lang="es-ES" sz="1600" i="1">
                          <a:solidFill>
                            <a:srgbClr val="000000"/>
                          </a:solidFill>
                          <a:latin typeface="Cambria Math" panose="02040503050406030204" pitchFamily="18" charset="0"/>
                          <a:ea typeface="Cambria Math" panose="02040503050406030204" pitchFamily="18" charset="0"/>
                        </a:rPr>
                        <m:t>∠</m:t>
                      </m:r>
                      <m:r>
                        <a:rPr lang="es-ES" sz="1600" b="0" i="1" smtClean="0">
                          <a:solidFill>
                            <a:srgbClr val="000000"/>
                          </a:solidFill>
                          <a:latin typeface="Cambria Math" panose="02040503050406030204" pitchFamily="18" charset="0"/>
                          <a:ea typeface="Cambria Math" panose="02040503050406030204" pitchFamily="18" charset="0"/>
                        </a:rPr>
                        <m:t>−53.13° </m:t>
                      </m:r>
                      <m:r>
                        <a:rPr lang="es-ES" sz="1600" b="0" i="1" smtClean="0">
                          <a:solidFill>
                            <a:srgbClr val="000000"/>
                          </a:solidFill>
                          <a:latin typeface="Cambria Math" panose="02040503050406030204" pitchFamily="18" charset="0"/>
                        </a:rPr>
                        <m:t>𝐴</m:t>
                      </m:r>
                    </m:oMath>
                  </m:oMathPara>
                </a14:m>
                <a:endParaRPr lang="es-ES" sz="1600" dirty="0"/>
              </a:p>
            </p:txBody>
          </p:sp>
        </mc:Choice>
        <mc:Fallback xmlns="">
          <p:sp>
            <p:nvSpPr>
              <p:cNvPr id="55" name="Object 11">
                <a:extLst>
                  <a:ext uri="{FF2B5EF4-FFF2-40B4-BE49-F238E27FC236}">
                    <a16:creationId xmlns:a16="http://schemas.microsoft.com/office/drawing/2014/main" id="{B83658DA-4505-4E16-8E32-1C4259755B95}"/>
                  </a:ext>
                </a:extLst>
              </p:cNvPr>
              <p:cNvSpPr txBox="1">
                <a:spLocks noRot="1" noChangeAspect="1" noMove="1" noResize="1" noEditPoints="1" noAdjustHandles="1" noChangeArrowheads="1" noChangeShapeType="1" noTextEdit="1"/>
              </p:cNvSpPr>
              <p:nvPr/>
            </p:nvSpPr>
            <p:spPr bwMode="auto">
              <a:xfrm>
                <a:off x="257711" y="2742393"/>
                <a:ext cx="5266807" cy="830997"/>
              </a:xfrm>
              <a:prstGeom prst="rect">
                <a:avLst/>
              </a:prstGeom>
              <a:blipFill>
                <a:blip r:embed="rId4"/>
                <a:stretch>
                  <a:fillRect/>
                </a:stretch>
              </a:blipFill>
              <a:ln>
                <a:no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7" name="Object 11">
                <a:extLst>
                  <a:ext uri="{FF2B5EF4-FFF2-40B4-BE49-F238E27FC236}">
                    <a16:creationId xmlns:a16="http://schemas.microsoft.com/office/drawing/2014/main" id="{DFABB798-7438-4C07-993F-8F363636D36E}"/>
                  </a:ext>
                </a:extLst>
              </p:cNvPr>
              <p:cNvSpPr txBox="1"/>
              <p:nvPr/>
            </p:nvSpPr>
            <p:spPr bwMode="auto">
              <a:xfrm>
                <a:off x="187618" y="1627590"/>
                <a:ext cx="2224142" cy="415441"/>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s-ES" sz="1600" i="1" smtClean="0">
                          <a:solidFill>
                            <a:srgbClr val="000000"/>
                          </a:solidFill>
                          <a:latin typeface="Cambria Math" panose="02040503050406030204" pitchFamily="18" charset="0"/>
                        </a:rPr>
                        <m:t>𝑃</m:t>
                      </m:r>
                      <m:r>
                        <a:rPr lang="es-ES" sz="1600" i="1" smtClean="0">
                          <a:solidFill>
                            <a:srgbClr val="000000"/>
                          </a:solidFill>
                          <a:latin typeface="Cambria Math" panose="02040503050406030204" pitchFamily="18" charset="0"/>
                        </a:rPr>
                        <m:t>=</m:t>
                      </m:r>
                      <m:rad>
                        <m:radPr>
                          <m:degHide m:val="on"/>
                          <m:ctrlPr>
                            <a:rPr lang="es-ES" sz="1600" i="1">
                              <a:solidFill>
                                <a:srgbClr val="000000"/>
                              </a:solidFill>
                              <a:latin typeface="Cambria Math" panose="02040503050406030204" pitchFamily="18" charset="0"/>
                            </a:rPr>
                          </m:ctrlPr>
                        </m:radPr>
                        <m:deg/>
                        <m:e>
                          <m:r>
                            <a:rPr lang="es-ES" sz="1600" i="1">
                              <a:solidFill>
                                <a:srgbClr val="000000"/>
                              </a:solidFill>
                              <a:latin typeface="Cambria Math" panose="02040503050406030204" pitchFamily="18" charset="0"/>
                            </a:rPr>
                            <m:t>3</m:t>
                          </m:r>
                        </m:e>
                      </m:rad>
                      <m:sSub>
                        <m:sSubPr>
                          <m:ctrlPr>
                            <a:rPr lang="es-ES" sz="1600" i="1">
                              <a:solidFill>
                                <a:srgbClr val="000000"/>
                              </a:solidFill>
                              <a:latin typeface="Cambria Math" panose="02040503050406030204" pitchFamily="18" charset="0"/>
                            </a:rPr>
                          </m:ctrlPr>
                        </m:sSubPr>
                        <m:e>
                          <m:r>
                            <a:rPr lang="es-ES" sz="1600" i="1">
                              <a:solidFill>
                                <a:srgbClr val="000000"/>
                              </a:solidFill>
                              <a:latin typeface="Cambria Math" panose="02040503050406030204" pitchFamily="18" charset="0"/>
                            </a:rPr>
                            <m:t>𝑈</m:t>
                          </m:r>
                        </m:e>
                        <m:sub>
                          <m:r>
                            <a:rPr lang="es-ES" sz="1600" b="0" i="1" smtClean="0">
                              <a:solidFill>
                                <a:srgbClr val="000000"/>
                              </a:solidFill>
                              <a:latin typeface="Cambria Math" panose="02040503050406030204" pitchFamily="18" charset="0"/>
                            </a:rPr>
                            <m:t>𝐿</m:t>
                          </m:r>
                        </m:sub>
                      </m:sSub>
                      <m:sSub>
                        <m:sSubPr>
                          <m:ctrlPr>
                            <a:rPr lang="es-ES" sz="1600" i="1">
                              <a:solidFill>
                                <a:srgbClr val="000000"/>
                              </a:solidFill>
                              <a:latin typeface="Cambria Math" panose="02040503050406030204" pitchFamily="18" charset="0"/>
                            </a:rPr>
                          </m:ctrlPr>
                        </m:sSubPr>
                        <m:e>
                          <m:r>
                            <a:rPr lang="es-ES" sz="1600" i="1">
                              <a:solidFill>
                                <a:srgbClr val="000000"/>
                              </a:solidFill>
                              <a:latin typeface="Cambria Math" panose="02040503050406030204" pitchFamily="18" charset="0"/>
                            </a:rPr>
                            <m:t>𝐼</m:t>
                          </m:r>
                        </m:e>
                        <m:sub>
                          <m:r>
                            <a:rPr lang="es-ES" sz="1600" b="0" i="1" smtClean="0">
                              <a:solidFill>
                                <a:srgbClr val="000000"/>
                              </a:solidFill>
                              <a:latin typeface="Cambria Math" panose="02040503050406030204" pitchFamily="18" charset="0"/>
                            </a:rPr>
                            <m:t>𝐿</m:t>
                          </m:r>
                        </m:sub>
                      </m:sSub>
                      <m:func>
                        <m:funcPr>
                          <m:ctrlPr>
                            <a:rPr lang="es-ES" sz="1600" i="1">
                              <a:solidFill>
                                <a:srgbClr val="000000"/>
                              </a:solidFill>
                              <a:latin typeface="Cambria Math" panose="02040503050406030204" pitchFamily="18" charset="0"/>
                            </a:rPr>
                          </m:ctrlPr>
                        </m:funcPr>
                        <m:fName>
                          <m:r>
                            <m:rPr>
                              <m:sty m:val="p"/>
                            </m:rPr>
                            <a:rPr lang="es-ES" sz="1600" i="0">
                              <a:solidFill>
                                <a:srgbClr val="000000"/>
                              </a:solidFill>
                              <a:latin typeface="Cambria Math" panose="02040503050406030204" pitchFamily="18" charset="0"/>
                            </a:rPr>
                            <m:t>cos</m:t>
                          </m:r>
                        </m:fName>
                        <m:e>
                          <m:r>
                            <a:rPr lang="es-ES" sz="1600" i="1">
                              <a:solidFill>
                                <a:srgbClr val="000000"/>
                              </a:solidFill>
                              <a:latin typeface="Cambria Math" panose="02040503050406030204" pitchFamily="18" charset="0"/>
                            </a:rPr>
                            <m:t>𝜑</m:t>
                          </m:r>
                        </m:e>
                      </m:func>
                    </m:oMath>
                  </m:oMathPara>
                </a14:m>
                <a:endParaRPr lang="es-ES" sz="1600" dirty="0"/>
              </a:p>
            </p:txBody>
          </p:sp>
        </mc:Choice>
        <mc:Fallback xmlns="">
          <p:sp>
            <p:nvSpPr>
              <p:cNvPr id="57" name="Object 11">
                <a:extLst>
                  <a:ext uri="{FF2B5EF4-FFF2-40B4-BE49-F238E27FC236}">
                    <a16:creationId xmlns:a16="http://schemas.microsoft.com/office/drawing/2014/main" id="{DFABB798-7438-4C07-993F-8F363636D36E}"/>
                  </a:ext>
                </a:extLst>
              </p:cNvPr>
              <p:cNvSpPr txBox="1">
                <a:spLocks noRot="1" noChangeAspect="1" noMove="1" noResize="1" noEditPoints="1" noAdjustHandles="1" noChangeArrowheads="1" noChangeShapeType="1" noTextEdit="1"/>
              </p:cNvSpPr>
              <p:nvPr/>
            </p:nvSpPr>
            <p:spPr bwMode="auto">
              <a:xfrm>
                <a:off x="187618" y="1627590"/>
                <a:ext cx="2224142" cy="415441"/>
              </a:xfrm>
              <a:prstGeom prst="rect">
                <a:avLst/>
              </a:prstGeom>
              <a:blipFill>
                <a:blip r:embed="rId5"/>
                <a:stretch>
                  <a:fillRect/>
                </a:stretch>
              </a:blipFill>
              <a:ln>
                <a:no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9" name="Object 11">
                <a:extLst>
                  <a:ext uri="{FF2B5EF4-FFF2-40B4-BE49-F238E27FC236}">
                    <a16:creationId xmlns:a16="http://schemas.microsoft.com/office/drawing/2014/main" id="{45549B0B-6218-4D45-B4BA-6AC306B8DD6B}"/>
                  </a:ext>
                </a:extLst>
              </p:cNvPr>
              <p:cNvSpPr txBox="1"/>
              <p:nvPr/>
            </p:nvSpPr>
            <p:spPr bwMode="auto">
              <a:xfrm>
                <a:off x="364973" y="4725144"/>
                <a:ext cx="4710032" cy="838992"/>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s-ES" sz="1600" b="0" i="1" smtClean="0">
                          <a:solidFill>
                            <a:srgbClr val="000000"/>
                          </a:solidFill>
                          <a:latin typeface="Cambria Math" panose="02040503050406030204" pitchFamily="18" charset="0"/>
                        </a:rPr>
                        <m:t>𝑆</m:t>
                      </m:r>
                      <m:r>
                        <a:rPr lang="es-ES" sz="1600" b="0" i="1" smtClean="0">
                          <a:solidFill>
                            <a:srgbClr val="000000"/>
                          </a:solidFill>
                          <a:latin typeface="Cambria Math" panose="02040503050406030204" pitchFamily="18" charset="0"/>
                        </a:rPr>
                        <m:t>=</m:t>
                      </m:r>
                      <m:f>
                        <m:fPr>
                          <m:ctrlPr>
                            <a:rPr lang="es-ES" sz="1600" b="0" i="1" smtClean="0">
                              <a:solidFill>
                                <a:srgbClr val="000000"/>
                              </a:solidFill>
                              <a:latin typeface="Cambria Math" panose="02040503050406030204" pitchFamily="18" charset="0"/>
                            </a:rPr>
                          </m:ctrlPr>
                        </m:fPr>
                        <m:num>
                          <m:r>
                            <a:rPr lang="es-ES" sz="1600" b="0" i="1" smtClean="0">
                              <a:solidFill>
                                <a:srgbClr val="000000"/>
                              </a:solidFill>
                              <a:latin typeface="Cambria Math" panose="02040503050406030204" pitchFamily="18" charset="0"/>
                            </a:rPr>
                            <m:t>𝑃</m:t>
                          </m:r>
                        </m:num>
                        <m:den>
                          <m:r>
                            <a:rPr lang="es-ES" sz="1600" b="0" i="1" smtClean="0">
                              <a:solidFill>
                                <a:srgbClr val="000000"/>
                              </a:solidFill>
                              <a:latin typeface="Cambria Math" panose="02040503050406030204" pitchFamily="18" charset="0"/>
                            </a:rPr>
                            <m:t>𝑐𝑜𝑠</m:t>
                          </m:r>
                          <m:r>
                            <a:rPr lang="es-ES" sz="1600" i="1">
                              <a:solidFill>
                                <a:srgbClr val="000000"/>
                              </a:solidFill>
                              <a:latin typeface="Cambria Math" panose="02040503050406030204" pitchFamily="18" charset="0"/>
                            </a:rPr>
                            <m:t>𝜑</m:t>
                          </m:r>
                        </m:den>
                      </m:f>
                      <m:r>
                        <a:rPr lang="es-ES" sz="1600" b="0" i="1" smtClean="0">
                          <a:solidFill>
                            <a:srgbClr val="000000"/>
                          </a:solidFill>
                          <a:latin typeface="Cambria Math" panose="02040503050406030204" pitchFamily="18" charset="0"/>
                        </a:rPr>
                        <m:t>=5808</m:t>
                      </m:r>
                      <m:r>
                        <a:rPr lang="es-ES" sz="1600" b="0" i="1" smtClean="0">
                          <a:solidFill>
                            <a:srgbClr val="000000"/>
                          </a:solidFill>
                          <a:latin typeface="Cambria Math" panose="02040503050406030204" pitchFamily="18" charset="0"/>
                        </a:rPr>
                        <m:t>𝑥</m:t>
                      </m:r>
                      <m:f>
                        <m:fPr>
                          <m:ctrlPr>
                            <a:rPr lang="es-ES" sz="1600" b="0" i="1" smtClean="0">
                              <a:solidFill>
                                <a:srgbClr val="000000"/>
                              </a:solidFill>
                              <a:latin typeface="Cambria Math" panose="02040503050406030204" pitchFamily="18" charset="0"/>
                            </a:rPr>
                          </m:ctrlPr>
                        </m:fPr>
                        <m:num>
                          <m:rad>
                            <m:radPr>
                              <m:degHide m:val="on"/>
                              <m:ctrlPr>
                                <a:rPr lang="es-ES" sz="1600" i="1">
                                  <a:solidFill>
                                    <a:srgbClr val="000000"/>
                                  </a:solidFill>
                                  <a:latin typeface="Cambria Math" panose="02040503050406030204" pitchFamily="18" charset="0"/>
                                </a:rPr>
                              </m:ctrlPr>
                            </m:radPr>
                            <m:deg/>
                            <m:e>
                              <m:r>
                                <a:rPr lang="es-ES" sz="1600" i="1">
                                  <a:solidFill>
                                    <a:srgbClr val="000000"/>
                                  </a:solidFill>
                                  <a:latin typeface="Cambria Math" panose="02040503050406030204" pitchFamily="18" charset="0"/>
                                </a:rPr>
                                <m:t>9+16</m:t>
                              </m:r>
                            </m:e>
                          </m:rad>
                        </m:num>
                        <m:den>
                          <m:r>
                            <a:rPr lang="es-ES" sz="1600" b="0" i="1" smtClean="0">
                              <a:solidFill>
                                <a:srgbClr val="000000"/>
                              </a:solidFill>
                              <a:latin typeface="Cambria Math" panose="02040503050406030204" pitchFamily="18" charset="0"/>
                            </a:rPr>
                            <m:t>3</m:t>
                          </m:r>
                        </m:den>
                      </m:f>
                      <m:r>
                        <a:rPr lang="es-ES" sz="1600" b="0" i="1" smtClean="0">
                          <a:solidFill>
                            <a:srgbClr val="000000"/>
                          </a:solidFill>
                          <a:latin typeface="Cambria Math" panose="02040503050406030204" pitchFamily="18" charset="0"/>
                        </a:rPr>
                        <m:t>=9680 </m:t>
                      </m:r>
                      <m:d>
                        <m:dPr>
                          <m:begChr m:val="["/>
                          <m:endChr m:val="]"/>
                          <m:ctrlPr>
                            <a:rPr lang="es-ES" sz="1600" b="0" i="1" smtClean="0">
                              <a:solidFill>
                                <a:srgbClr val="000000"/>
                              </a:solidFill>
                              <a:latin typeface="Cambria Math" panose="02040503050406030204" pitchFamily="18" charset="0"/>
                            </a:rPr>
                          </m:ctrlPr>
                        </m:dPr>
                        <m:e>
                          <m:r>
                            <a:rPr lang="es-ES" sz="1600" b="0" i="1" smtClean="0">
                              <a:solidFill>
                                <a:srgbClr val="000000"/>
                              </a:solidFill>
                              <a:latin typeface="Cambria Math" panose="02040503050406030204" pitchFamily="18" charset="0"/>
                            </a:rPr>
                            <m:t>𝑉𝐴</m:t>
                          </m:r>
                        </m:e>
                      </m:d>
                    </m:oMath>
                  </m:oMathPara>
                </a14:m>
                <a:endParaRPr lang="es-ES" sz="1600" dirty="0"/>
              </a:p>
            </p:txBody>
          </p:sp>
        </mc:Choice>
        <mc:Fallback xmlns="">
          <p:sp>
            <p:nvSpPr>
              <p:cNvPr id="59" name="Object 11">
                <a:extLst>
                  <a:ext uri="{FF2B5EF4-FFF2-40B4-BE49-F238E27FC236}">
                    <a16:creationId xmlns:a16="http://schemas.microsoft.com/office/drawing/2014/main" id="{45549B0B-6218-4D45-B4BA-6AC306B8DD6B}"/>
                  </a:ext>
                </a:extLst>
              </p:cNvPr>
              <p:cNvSpPr txBox="1">
                <a:spLocks noRot="1" noChangeAspect="1" noMove="1" noResize="1" noEditPoints="1" noAdjustHandles="1" noChangeArrowheads="1" noChangeShapeType="1" noTextEdit="1"/>
              </p:cNvSpPr>
              <p:nvPr/>
            </p:nvSpPr>
            <p:spPr bwMode="auto">
              <a:xfrm>
                <a:off x="364973" y="4725144"/>
                <a:ext cx="4710032" cy="838992"/>
              </a:xfrm>
              <a:prstGeom prst="rect">
                <a:avLst/>
              </a:prstGeom>
              <a:blipFill>
                <a:blip r:embed="rId6"/>
                <a:stretch>
                  <a:fillRect/>
                </a:stretch>
              </a:blipFill>
              <a:ln>
                <a:no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Rectángulo 8">
                <a:extLst>
                  <a:ext uri="{FF2B5EF4-FFF2-40B4-BE49-F238E27FC236}">
                    <a16:creationId xmlns:a16="http://schemas.microsoft.com/office/drawing/2014/main" id="{B167BFAB-DBAC-4C6D-9B52-67C431328411}"/>
                  </a:ext>
                </a:extLst>
              </p:cNvPr>
              <p:cNvSpPr/>
              <p:nvPr/>
            </p:nvSpPr>
            <p:spPr>
              <a:xfrm>
                <a:off x="364973" y="5617388"/>
                <a:ext cx="4071948" cy="4377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800" i="1" dirty="0" smtClean="0">
                          <a:latin typeface="Cambria Math" panose="02040503050406030204" pitchFamily="18" charset="0"/>
                        </a:rPr>
                        <m:t>𝑄</m:t>
                      </m:r>
                      <m:r>
                        <a:rPr lang="es-ES" sz="1800" b="0" i="1" dirty="0" smtClean="0">
                          <a:latin typeface="Cambria Math" panose="02040503050406030204" pitchFamily="18" charset="0"/>
                        </a:rPr>
                        <m:t>=</m:t>
                      </m:r>
                      <m:r>
                        <a:rPr lang="es-ES" sz="1800" b="0" i="1" dirty="0" smtClean="0">
                          <a:latin typeface="Cambria Math" panose="02040503050406030204" pitchFamily="18" charset="0"/>
                        </a:rPr>
                        <m:t>𝑆𝑠𝑒𝑛</m:t>
                      </m:r>
                      <m:r>
                        <a:rPr lang="es-ES" sz="1800" i="1">
                          <a:solidFill>
                            <a:srgbClr val="000000"/>
                          </a:solidFill>
                          <a:latin typeface="Cambria Math" panose="02040503050406030204" pitchFamily="18" charset="0"/>
                        </a:rPr>
                        <m:t>𝜑</m:t>
                      </m:r>
                      <m:r>
                        <a:rPr lang="es-ES" sz="1800" b="0" i="1" smtClean="0">
                          <a:solidFill>
                            <a:srgbClr val="000000"/>
                          </a:solidFill>
                          <a:latin typeface="Cambria Math" panose="02040503050406030204" pitchFamily="18" charset="0"/>
                        </a:rPr>
                        <m:t>=</m:t>
                      </m:r>
                      <m:rad>
                        <m:radPr>
                          <m:degHide m:val="on"/>
                          <m:ctrlPr>
                            <a:rPr lang="es-ES" sz="1800" b="0" i="1" smtClean="0">
                              <a:solidFill>
                                <a:srgbClr val="000000"/>
                              </a:solidFill>
                              <a:latin typeface="Cambria Math" panose="02040503050406030204" pitchFamily="18" charset="0"/>
                            </a:rPr>
                          </m:ctrlPr>
                        </m:radPr>
                        <m:deg/>
                        <m:e>
                          <m:sSup>
                            <m:sSupPr>
                              <m:ctrlPr>
                                <a:rPr lang="es-ES" sz="1800" b="0" i="1" smtClean="0">
                                  <a:solidFill>
                                    <a:srgbClr val="000000"/>
                                  </a:solidFill>
                                  <a:latin typeface="Cambria Math" panose="02040503050406030204" pitchFamily="18" charset="0"/>
                                </a:rPr>
                              </m:ctrlPr>
                            </m:sSupPr>
                            <m:e>
                              <m:r>
                                <a:rPr lang="es-ES" sz="1800" b="0" i="1" smtClean="0">
                                  <a:solidFill>
                                    <a:srgbClr val="000000"/>
                                  </a:solidFill>
                                  <a:latin typeface="Cambria Math" panose="02040503050406030204" pitchFamily="18" charset="0"/>
                                </a:rPr>
                                <m:t>𝑆</m:t>
                              </m:r>
                            </m:e>
                            <m:sup>
                              <m:r>
                                <a:rPr lang="es-ES" sz="1800" b="0" i="1" smtClean="0">
                                  <a:solidFill>
                                    <a:srgbClr val="000000"/>
                                  </a:solidFill>
                                  <a:latin typeface="Cambria Math" panose="02040503050406030204" pitchFamily="18" charset="0"/>
                                </a:rPr>
                                <m:t>2</m:t>
                              </m:r>
                            </m:sup>
                          </m:sSup>
                          <m:r>
                            <a:rPr lang="es-ES" sz="1800" b="0" i="1" smtClean="0">
                              <a:solidFill>
                                <a:srgbClr val="000000"/>
                              </a:solidFill>
                              <a:latin typeface="Cambria Math" panose="02040503050406030204" pitchFamily="18" charset="0"/>
                            </a:rPr>
                            <m:t>−</m:t>
                          </m:r>
                          <m:sSup>
                            <m:sSupPr>
                              <m:ctrlPr>
                                <a:rPr lang="es-ES" sz="1800" b="0" i="1" smtClean="0">
                                  <a:solidFill>
                                    <a:srgbClr val="000000"/>
                                  </a:solidFill>
                                  <a:latin typeface="Cambria Math" panose="02040503050406030204" pitchFamily="18" charset="0"/>
                                </a:rPr>
                              </m:ctrlPr>
                            </m:sSupPr>
                            <m:e>
                              <m:r>
                                <a:rPr lang="es-ES" sz="1800" b="0" i="1" smtClean="0">
                                  <a:solidFill>
                                    <a:srgbClr val="000000"/>
                                  </a:solidFill>
                                  <a:latin typeface="Cambria Math" panose="02040503050406030204" pitchFamily="18" charset="0"/>
                                </a:rPr>
                                <m:t>𝑃</m:t>
                              </m:r>
                            </m:e>
                            <m:sup>
                              <m:r>
                                <a:rPr lang="es-ES" sz="1800" b="0" i="1" smtClean="0">
                                  <a:solidFill>
                                    <a:srgbClr val="000000"/>
                                  </a:solidFill>
                                  <a:latin typeface="Cambria Math" panose="02040503050406030204" pitchFamily="18" charset="0"/>
                                </a:rPr>
                                <m:t>2</m:t>
                              </m:r>
                            </m:sup>
                          </m:sSup>
                          <m:r>
                            <a:rPr lang="es-ES" sz="1800" b="0" i="1" smtClean="0">
                              <a:solidFill>
                                <a:srgbClr val="000000"/>
                              </a:solidFill>
                              <a:latin typeface="Cambria Math" panose="02040503050406030204" pitchFamily="18" charset="0"/>
                            </a:rPr>
                            <m:t> </m:t>
                          </m:r>
                        </m:e>
                      </m:rad>
                      <m:r>
                        <a:rPr lang="es-ES" sz="1800" b="0" i="1" smtClean="0">
                          <a:solidFill>
                            <a:srgbClr val="000000"/>
                          </a:solidFill>
                          <a:latin typeface="Cambria Math" panose="02040503050406030204" pitchFamily="18" charset="0"/>
                        </a:rPr>
                        <m:t>=7744 </m:t>
                      </m:r>
                      <m:d>
                        <m:dPr>
                          <m:begChr m:val="["/>
                          <m:endChr m:val="]"/>
                          <m:ctrlPr>
                            <a:rPr lang="es-ES" sz="1800" b="0" i="1" smtClean="0">
                              <a:solidFill>
                                <a:srgbClr val="000000"/>
                              </a:solidFill>
                              <a:latin typeface="Cambria Math" panose="02040503050406030204" pitchFamily="18" charset="0"/>
                            </a:rPr>
                          </m:ctrlPr>
                        </m:dPr>
                        <m:e>
                          <m:r>
                            <a:rPr lang="es-ES" sz="1800" b="0" i="1" smtClean="0">
                              <a:solidFill>
                                <a:srgbClr val="000000"/>
                              </a:solidFill>
                              <a:latin typeface="Cambria Math" panose="02040503050406030204" pitchFamily="18" charset="0"/>
                            </a:rPr>
                            <m:t>𝑉𝐴𝑟</m:t>
                          </m:r>
                        </m:e>
                      </m:d>
                    </m:oMath>
                  </m:oMathPara>
                </a14:m>
                <a:endParaRPr lang="es-ES" sz="1800" dirty="0"/>
              </a:p>
            </p:txBody>
          </p:sp>
        </mc:Choice>
        <mc:Fallback xmlns="">
          <p:sp>
            <p:nvSpPr>
              <p:cNvPr id="9" name="Rectángulo 8">
                <a:extLst>
                  <a:ext uri="{FF2B5EF4-FFF2-40B4-BE49-F238E27FC236}">
                    <a16:creationId xmlns:a16="http://schemas.microsoft.com/office/drawing/2014/main" id="{B167BFAB-DBAC-4C6D-9B52-67C431328411}"/>
                  </a:ext>
                </a:extLst>
              </p:cNvPr>
              <p:cNvSpPr>
                <a:spLocks noRot="1" noChangeAspect="1" noMove="1" noResize="1" noEditPoints="1" noAdjustHandles="1" noChangeArrowheads="1" noChangeShapeType="1" noTextEdit="1"/>
              </p:cNvSpPr>
              <p:nvPr/>
            </p:nvSpPr>
            <p:spPr>
              <a:xfrm>
                <a:off x="364973" y="5617388"/>
                <a:ext cx="4071948" cy="437749"/>
              </a:xfrm>
              <a:prstGeom prst="rect">
                <a:avLst/>
              </a:prstGeom>
              <a:blipFill>
                <a:blip r:embed="rId7"/>
                <a:stretch>
                  <a:fillRect b="-972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5" name="Object 11">
                <a:extLst>
                  <a:ext uri="{FF2B5EF4-FFF2-40B4-BE49-F238E27FC236}">
                    <a16:creationId xmlns:a16="http://schemas.microsoft.com/office/drawing/2014/main" id="{4410D86F-3DB7-4F6D-BFCF-3EAAE5FF4275}"/>
                  </a:ext>
                </a:extLst>
              </p:cNvPr>
              <p:cNvSpPr txBox="1"/>
              <p:nvPr/>
            </p:nvSpPr>
            <p:spPr bwMode="auto">
              <a:xfrm>
                <a:off x="257710" y="3550706"/>
                <a:ext cx="6552449" cy="617794"/>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s-ES" sz="1600" i="1" smtClean="0">
                          <a:solidFill>
                            <a:srgbClr val="000000"/>
                          </a:solidFill>
                          <a:latin typeface="Cambria Math" panose="02040503050406030204" pitchFamily="18" charset="0"/>
                        </a:rPr>
                        <m:t>𝑃</m:t>
                      </m:r>
                      <m:r>
                        <a:rPr lang="es-ES" sz="1600" i="1" smtClean="0">
                          <a:solidFill>
                            <a:srgbClr val="000000"/>
                          </a:solidFill>
                          <a:latin typeface="Cambria Math" panose="02040503050406030204" pitchFamily="18" charset="0"/>
                        </a:rPr>
                        <m:t>=</m:t>
                      </m:r>
                      <m:rad>
                        <m:radPr>
                          <m:degHide m:val="on"/>
                          <m:ctrlPr>
                            <a:rPr lang="es-ES" sz="1600" i="1">
                              <a:solidFill>
                                <a:srgbClr val="000000"/>
                              </a:solidFill>
                              <a:latin typeface="Cambria Math" panose="02040503050406030204" pitchFamily="18" charset="0"/>
                            </a:rPr>
                          </m:ctrlPr>
                        </m:radPr>
                        <m:deg/>
                        <m:e>
                          <m:r>
                            <a:rPr lang="es-ES" sz="1600" i="1">
                              <a:solidFill>
                                <a:srgbClr val="000000"/>
                              </a:solidFill>
                              <a:latin typeface="Cambria Math" panose="02040503050406030204" pitchFamily="18" charset="0"/>
                            </a:rPr>
                            <m:t>3</m:t>
                          </m:r>
                        </m:e>
                      </m:rad>
                      <m:sSub>
                        <m:sSubPr>
                          <m:ctrlPr>
                            <a:rPr lang="es-ES" sz="1600" i="1">
                              <a:solidFill>
                                <a:srgbClr val="000000"/>
                              </a:solidFill>
                              <a:latin typeface="Cambria Math" panose="02040503050406030204" pitchFamily="18" charset="0"/>
                            </a:rPr>
                          </m:ctrlPr>
                        </m:sSubPr>
                        <m:e>
                          <m:r>
                            <a:rPr lang="es-ES" sz="1600" i="1">
                              <a:solidFill>
                                <a:srgbClr val="000000"/>
                              </a:solidFill>
                              <a:latin typeface="Cambria Math" panose="02040503050406030204" pitchFamily="18" charset="0"/>
                            </a:rPr>
                            <m:t>𝑈</m:t>
                          </m:r>
                        </m:e>
                        <m:sub>
                          <m:r>
                            <a:rPr lang="es-ES" sz="1600" b="0" i="1" smtClean="0">
                              <a:solidFill>
                                <a:srgbClr val="000000"/>
                              </a:solidFill>
                              <a:latin typeface="Cambria Math" panose="02040503050406030204" pitchFamily="18" charset="0"/>
                            </a:rPr>
                            <m:t>𝐿</m:t>
                          </m:r>
                        </m:sub>
                      </m:sSub>
                      <m:sSub>
                        <m:sSubPr>
                          <m:ctrlPr>
                            <a:rPr lang="es-ES" sz="1600" i="1">
                              <a:solidFill>
                                <a:srgbClr val="000000"/>
                              </a:solidFill>
                              <a:latin typeface="Cambria Math" panose="02040503050406030204" pitchFamily="18" charset="0"/>
                            </a:rPr>
                          </m:ctrlPr>
                        </m:sSubPr>
                        <m:e>
                          <m:r>
                            <a:rPr lang="es-ES" sz="1600" i="1">
                              <a:solidFill>
                                <a:srgbClr val="000000"/>
                              </a:solidFill>
                              <a:latin typeface="Cambria Math" panose="02040503050406030204" pitchFamily="18" charset="0"/>
                            </a:rPr>
                            <m:t>𝐼</m:t>
                          </m:r>
                        </m:e>
                        <m:sub>
                          <m:r>
                            <a:rPr lang="es-ES" sz="1600" b="0" i="1" smtClean="0">
                              <a:solidFill>
                                <a:srgbClr val="000000"/>
                              </a:solidFill>
                              <a:latin typeface="Cambria Math" panose="02040503050406030204" pitchFamily="18" charset="0"/>
                            </a:rPr>
                            <m:t>𝐿</m:t>
                          </m:r>
                        </m:sub>
                      </m:sSub>
                      <m:func>
                        <m:funcPr>
                          <m:ctrlPr>
                            <a:rPr lang="es-ES" sz="1600" i="1">
                              <a:solidFill>
                                <a:srgbClr val="000000"/>
                              </a:solidFill>
                              <a:latin typeface="Cambria Math" panose="02040503050406030204" pitchFamily="18" charset="0"/>
                            </a:rPr>
                          </m:ctrlPr>
                        </m:funcPr>
                        <m:fName>
                          <m:r>
                            <m:rPr>
                              <m:sty m:val="p"/>
                            </m:rPr>
                            <a:rPr lang="es-ES" sz="1600" i="0">
                              <a:solidFill>
                                <a:srgbClr val="000000"/>
                              </a:solidFill>
                              <a:latin typeface="Cambria Math" panose="02040503050406030204" pitchFamily="18" charset="0"/>
                            </a:rPr>
                            <m:t>cos</m:t>
                          </m:r>
                        </m:fName>
                        <m:e>
                          <m:r>
                            <a:rPr lang="es-ES" sz="1600" i="1">
                              <a:solidFill>
                                <a:srgbClr val="000000"/>
                              </a:solidFill>
                              <a:latin typeface="Cambria Math" panose="02040503050406030204" pitchFamily="18" charset="0"/>
                            </a:rPr>
                            <m:t>𝜑</m:t>
                          </m:r>
                        </m:e>
                      </m:func>
                      <m:r>
                        <a:rPr lang="es-ES" sz="1600" b="0" i="1" smtClean="0">
                          <a:solidFill>
                            <a:srgbClr val="000000"/>
                          </a:solidFill>
                          <a:latin typeface="Cambria Math" panose="02040503050406030204" pitchFamily="18" charset="0"/>
                        </a:rPr>
                        <m:t>=</m:t>
                      </m:r>
                      <m:rad>
                        <m:radPr>
                          <m:degHide m:val="on"/>
                          <m:ctrlPr>
                            <a:rPr lang="es-ES" sz="1600" i="1">
                              <a:solidFill>
                                <a:srgbClr val="000000"/>
                              </a:solidFill>
                              <a:latin typeface="Cambria Math" panose="02040503050406030204" pitchFamily="18" charset="0"/>
                            </a:rPr>
                          </m:ctrlPr>
                        </m:radPr>
                        <m:deg/>
                        <m:e>
                          <m:r>
                            <a:rPr lang="es-ES" sz="1600" i="1">
                              <a:solidFill>
                                <a:srgbClr val="000000"/>
                              </a:solidFill>
                              <a:latin typeface="Cambria Math" panose="02040503050406030204" pitchFamily="18" charset="0"/>
                            </a:rPr>
                            <m:t>3</m:t>
                          </m:r>
                        </m:e>
                      </m:rad>
                      <m:r>
                        <a:rPr lang="es-ES" sz="1600" b="0" i="1" smtClean="0">
                          <a:solidFill>
                            <a:srgbClr val="000000"/>
                          </a:solidFill>
                          <a:latin typeface="Cambria Math" panose="02040503050406030204" pitchFamily="18" charset="0"/>
                        </a:rPr>
                        <m:t>𝑥</m:t>
                      </m:r>
                      <m:r>
                        <a:rPr lang="es-ES" sz="1600" b="0" i="1" smtClean="0">
                          <a:solidFill>
                            <a:srgbClr val="000000"/>
                          </a:solidFill>
                          <a:latin typeface="Cambria Math" panose="02040503050406030204" pitchFamily="18" charset="0"/>
                        </a:rPr>
                        <m:t>220</m:t>
                      </m:r>
                      <m:f>
                        <m:fPr>
                          <m:ctrlPr>
                            <a:rPr lang="es-ES" sz="1600" i="1">
                              <a:solidFill>
                                <a:srgbClr val="000000"/>
                              </a:solidFill>
                              <a:latin typeface="Cambria Math" panose="02040503050406030204" pitchFamily="18" charset="0"/>
                            </a:rPr>
                          </m:ctrlPr>
                        </m:fPr>
                        <m:num>
                          <m:r>
                            <a:rPr lang="es-ES" sz="1600" i="1">
                              <a:solidFill>
                                <a:srgbClr val="000000"/>
                              </a:solidFill>
                              <a:latin typeface="Cambria Math" panose="02040503050406030204" pitchFamily="18" charset="0"/>
                            </a:rPr>
                            <m:t>44</m:t>
                          </m:r>
                        </m:num>
                        <m:den>
                          <m:rad>
                            <m:radPr>
                              <m:degHide m:val="on"/>
                              <m:ctrlPr>
                                <a:rPr lang="es-ES" sz="1600" i="1">
                                  <a:solidFill>
                                    <a:srgbClr val="000000"/>
                                  </a:solidFill>
                                  <a:latin typeface="Cambria Math" panose="02040503050406030204" pitchFamily="18" charset="0"/>
                                </a:rPr>
                              </m:ctrlPr>
                            </m:radPr>
                            <m:deg/>
                            <m:e>
                              <m:r>
                                <a:rPr lang="es-ES" sz="1600" i="1">
                                  <a:solidFill>
                                    <a:srgbClr val="000000"/>
                                  </a:solidFill>
                                  <a:latin typeface="Cambria Math" panose="02040503050406030204" pitchFamily="18" charset="0"/>
                                </a:rPr>
                                <m:t>3</m:t>
                              </m:r>
                            </m:e>
                          </m:rad>
                        </m:den>
                      </m:f>
                      <m:r>
                        <a:rPr lang="es-ES" sz="1600" b="0" i="1" smtClean="0">
                          <a:solidFill>
                            <a:srgbClr val="000000"/>
                          </a:solidFill>
                          <a:latin typeface="Cambria Math" panose="02040503050406030204" pitchFamily="18" charset="0"/>
                        </a:rPr>
                        <m:t>𝑐𝑜𝑠</m:t>
                      </m:r>
                      <m:r>
                        <a:rPr lang="es-ES" sz="1600" i="1">
                          <a:solidFill>
                            <a:srgbClr val="000000"/>
                          </a:solidFill>
                          <a:latin typeface="Cambria Math" panose="02040503050406030204" pitchFamily="18" charset="0"/>
                        </a:rPr>
                        <m:t>𝜑</m:t>
                      </m:r>
                      <m:r>
                        <a:rPr lang="es-ES" sz="1600" b="0" i="1" smtClean="0">
                          <a:solidFill>
                            <a:srgbClr val="000000"/>
                          </a:solidFill>
                          <a:latin typeface="Cambria Math" panose="02040503050406030204" pitchFamily="18" charset="0"/>
                        </a:rPr>
                        <m:t>=9680</m:t>
                      </m:r>
                      <m:r>
                        <a:rPr lang="es-ES" sz="1600" b="0" i="1" smtClean="0">
                          <a:solidFill>
                            <a:srgbClr val="000000"/>
                          </a:solidFill>
                          <a:latin typeface="Cambria Math" panose="02040503050406030204" pitchFamily="18" charset="0"/>
                        </a:rPr>
                        <m:t>𝑥</m:t>
                      </m:r>
                      <m:f>
                        <m:fPr>
                          <m:ctrlPr>
                            <a:rPr lang="es-ES" sz="1600" b="0" i="1" smtClean="0">
                              <a:solidFill>
                                <a:srgbClr val="000000"/>
                              </a:solidFill>
                              <a:latin typeface="Cambria Math" panose="02040503050406030204" pitchFamily="18" charset="0"/>
                            </a:rPr>
                          </m:ctrlPr>
                        </m:fPr>
                        <m:num>
                          <m:r>
                            <a:rPr lang="es-ES" sz="1600" b="0" i="1" smtClean="0">
                              <a:solidFill>
                                <a:srgbClr val="000000"/>
                              </a:solidFill>
                              <a:latin typeface="Cambria Math" panose="02040503050406030204" pitchFamily="18" charset="0"/>
                            </a:rPr>
                            <m:t>3</m:t>
                          </m:r>
                        </m:num>
                        <m:den>
                          <m:rad>
                            <m:radPr>
                              <m:degHide m:val="on"/>
                              <m:ctrlPr>
                                <a:rPr lang="es-ES" sz="1600" b="0" i="1" smtClean="0">
                                  <a:solidFill>
                                    <a:srgbClr val="000000"/>
                                  </a:solidFill>
                                  <a:latin typeface="Cambria Math" panose="02040503050406030204" pitchFamily="18" charset="0"/>
                                </a:rPr>
                              </m:ctrlPr>
                            </m:radPr>
                            <m:deg/>
                            <m:e>
                              <m:r>
                                <a:rPr lang="es-ES" sz="1600" b="0" i="1" smtClean="0">
                                  <a:solidFill>
                                    <a:srgbClr val="000000"/>
                                  </a:solidFill>
                                  <a:latin typeface="Cambria Math" panose="02040503050406030204" pitchFamily="18" charset="0"/>
                                </a:rPr>
                                <m:t>9+16</m:t>
                              </m:r>
                            </m:e>
                          </m:rad>
                        </m:den>
                      </m:f>
                      <m:r>
                        <a:rPr lang="es-ES" sz="1600" b="0" i="1" smtClean="0">
                          <a:solidFill>
                            <a:srgbClr val="000000"/>
                          </a:solidFill>
                          <a:latin typeface="Cambria Math" panose="02040503050406030204" pitchFamily="18" charset="0"/>
                        </a:rPr>
                        <m:t>=5808 </m:t>
                      </m:r>
                      <m:r>
                        <a:rPr lang="es-ES" sz="1600" b="0" i="1" smtClean="0">
                          <a:solidFill>
                            <a:srgbClr val="000000"/>
                          </a:solidFill>
                          <a:latin typeface="Cambria Math" panose="02040503050406030204" pitchFamily="18" charset="0"/>
                        </a:rPr>
                        <m:t>𝑊</m:t>
                      </m:r>
                    </m:oMath>
                  </m:oMathPara>
                </a14:m>
                <a:endParaRPr lang="es-ES" sz="1600" dirty="0"/>
              </a:p>
            </p:txBody>
          </p:sp>
        </mc:Choice>
        <mc:Fallback xmlns="">
          <p:sp>
            <p:nvSpPr>
              <p:cNvPr id="45" name="Object 11">
                <a:extLst>
                  <a:ext uri="{FF2B5EF4-FFF2-40B4-BE49-F238E27FC236}">
                    <a16:creationId xmlns:a16="http://schemas.microsoft.com/office/drawing/2014/main" id="{4410D86F-3DB7-4F6D-BFCF-3EAAE5FF4275}"/>
                  </a:ext>
                </a:extLst>
              </p:cNvPr>
              <p:cNvSpPr txBox="1">
                <a:spLocks noRot="1" noChangeAspect="1" noMove="1" noResize="1" noEditPoints="1" noAdjustHandles="1" noChangeArrowheads="1" noChangeShapeType="1" noTextEdit="1"/>
              </p:cNvSpPr>
              <p:nvPr/>
            </p:nvSpPr>
            <p:spPr bwMode="auto">
              <a:xfrm>
                <a:off x="257710" y="3550706"/>
                <a:ext cx="6552449" cy="617794"/>
              </a:xfrm>
              <a:prstGeom prst="rect">
                <a:avLst/>
              </a:prstGeom>
              <a:blipFill>
                <a:blip r:embed="rId8"/>
                <a:stretch>
                  <a:fillRect/>
                </a:stretch>
              </a:blipFill>
              <a:ln>
                <a:no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 name="Rectángulo 3">
                <a:extLst>
                  <a:ext uri="{FF2B5EF4-FFF2-40B4-BE49-F238E27FC236}">
                    <a16:creationId xmlns:a16="http://schemas.microsoft.com/office/drawing/2014/main" id="{421317DB-7410-46AF-A222-888E8A148922}"/>
                  </a:ext>
                </a:extLst>
              </p:cNvPr>
              <p:cNvSpPr/>
              <p:nvPr/>
            </p:nvSpPr>
            <p:spPr>
              <a:xfrm>
                <a:off x="3267220" y="4081496"/>
                <a:ext cx="2618729" cy="6107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i="1" dirty="0" smtClean="0">
                          <a:latin typeface="Cambria Math" panose="02040503050406030204" pitchFamily="18" charset="0"/>
                        </a:rPr>
                        <m:t>𝑍</m:t>
                      </m:r>
                      <m:r>
                        <a:rPr lang="es-ES" sz="1600" i="1" dirty="0" smtClean="0">
                          <a:latin typeface="Cambria Math" panose="02040503050406030204" pitchFamily="18" charset="0"/>
                        </a:rPr>
                        <m:t>=3+4</m:t>
                      </m:r>
                      <m:r>
                        <a:rPr lang="es-ES" sz="1600" i="1" dirty="0" smtClean="0">
                          <a:latin typeface="Cambria Math" panose="02040503050406030204" pitchFamily="18" charset="0"/>
                        </a:rPr>
                        <m:t>𝑗</m:t>
                      </m:r>
                      <m:r>
                        <a:rPr lang="es-ES" sz="1600" i="1" dirty="0" smtClean="0">
                          <a:latin typeface="Cambria Math" panose="02040503050406030204" pitchFamily="18" charset="0"/>
                        </a:rPr>
                        <m:t> Ω→</m:t>
                      </m:r>
                      <m:r>
                        <a:rPr lang="es-ES" sz="1600" b="0" i="1" dirty="0" smtClean="0">
                          <a:latin typeface="Cambria Math" panose="02040503050406030204" pitchFamily="18" charset="0"/>
                        </a:rPr>
                        <m:t>𝑐𝑜𝑠</m:t>
                      </m:r>
                      <m:r>
                        <a:rPr lang="es-ES" sz="1600" i="1">
                          <a:solidFill>
                            <a:srgbClr val="000000"/>
                          </a:solidFill>
                          <a:latin typeface="Cambria Math" panose="02040503050406030204" pitchFamily="18" charset="0"/>
                        </a:rPr>
                        <m:t>𝜑</m:t>
                      </m:r>
                      <m:r>
                        <a:rPr lang="es-ES" sz="1600" b="0" i="1" smtClean="0">
                          <a:solidFill>
                            <a:srgbClr val="000000"/>
                          </a:solidFill>
                          <a:latin typeface="Cambria Math" panose="02040503050406030204" pitchFamily="18" charset="0"/>
                        </a:rPr>
                        <m:t>=</m:t>
                      </m:r>
                      <m:f>
                        <m:fPr>
                          <m:ctrlPr>
                            <a:rPr lang="es-ES" sz="1600" b="0" i="1" smtClean="0">
                              <a:solidFill>
                                <a:srgbClr val="000000"/>
                              </a:solidFill>
                              <a:latin typeface="Cambria Math" panose="02040503050406030204" pitchFamily="18" charset="0"/>
                            </a:rPr>
                          </m:ctrlPr>
                        </m:fPr>
                        <m:num>
                          <m:sSup>
                            <m:sSupPr>
                              <m:ctrlPr>
                                <a:rPr lang="es-ES" sz="1600" b="0" i="1" smtClean="0">
                                  <a:solidFill>
                                    <a:srgbClr val="000000"/>
                                  </a:solidFill>
                                  <a:latin typeface="Cambria Math" panose="02040503050406030204" pitchFamily="18" charset="0"/>
                                </a:rPr>
                              </m:ctrlPr>
                            </m:sSupPr>
                            <m:e>
                              <m:r>
                                <a:rPr lang="es-ES" sz="1600" b="0" i="1" smtClean="0">
                                  <a:solidFill>
                                    <a:srgbClr val="000000"/>
                                  </a:solidFill>
                                  <a:latin typeface="Cambria Math" panose="02040503050406030204" pitchFamily="18" charset="0"/>
                                </a:rPr>
                                <m:t>𝑍</m:t>
                              </m:r>
                            </m:e>
                            <m:sup>
                              <m:r>
                                <a:rPr lang="es-ES" sz="1600" b="0" i="1" smtClean="0">
                                  <a:solidFill>
                                    <a:srgbClr val="000000"/>
                                  </a:solidFill>
                                  <a:latin typeface="Cambria Math" panose="02040503050406030204" pitchFamily="18" charset="0"/>
                                </a:rPr>
                                <m:t>′</m:t>
                              </m:r>
                            </m:sup>
                          </m:sSup>
                        </m:num>
                        <m:den>
                          <m:r>
                            <a:rPr lang="es-ES" sz="1600" b="0" i="1" smtClean="0">
                              <a:solidFill>
                                <a:srgbClr val="000000"/>
                              </a:solidFill>
                              <a:latin typeface="Cambria Math" panose="02040503050406030204" pitchFamily="18" charset="0"/>
                            </a:rPr>
                            <m:t>|</m:t>
                          </m:r>
                          <m:r>
                            <a:rPr lang="es-ES" sz="1600" b="0" i="1" smtClean="0">
                              <a:solidFill>
                                <a:srgbClr val="000000"/>
                              </a:solidFill>
                              <a:latin typeface="Cambria Math" panose="02040503050406030204" pitchFamily="18" charset="0"/>
                            </a:rPr>
                            <m:t>𝑍</m:t>
                          </m:r>
                          <m:r>
                            <a:rPr lang="es-ES" sz="1600" b="0" i="1" smtClean="0">
                              <a:solidFill>
                                <a:srgbClr val="000000"/>
                              </a:solidFill>
                              <a:latin typeface="Cambria Math" panose="02040503050406030204" pitchFamily="18" charset="0"/>
                            </a:rPr>
                            <m:t>|</m:t>
                          </m:r>
                        </m:den>
                      </m:f>
                    </m:oMath>
                  </m:oMathPara>
                </a14:m>
                <a:endParaRPr lang="es-ES" sz="1600" dirty="0"/>
              </a:p>
            </p:txBody>
          </p:sp>
        </mc:Choice>
        <mc:Fallback xmlns="">
          <p:sp>
            <p:nvSpPr>
              <p:cNvPr id="4" name="Rectángulo 3">
                <a:extLst>
                  <a:ext uri="{FF2B5EF4-FFF2-40B4-BE49-F238E27FC236}">
                    <a16:creationId xmlns:a16="http://schemas.microsoft.com/office/drawing/2014/main" id="{421317DB-7410-46AF-A222-888E8A148922}"/>
                  </a:ext>
                </a:extLst>
              </p:cNvPr>
              <p:cNvSpPr>
                <a:spLocks noRot="1" noChangeAspect="1" noMove="1" noResize="1" noEditPoints="1" noAdjustHandles="1" noChangeArrowheads="1" noChangeShapeType="1" noTextEdit="1"/>
              </p:cNvSpPr>
              <p:nvPr/>
            </p:nvSpPr>
            <p:spPr>
              <a:xfrm>
                <a:off x="3267220" y="4081496"/>
                <a:ext cx="2618729" cy="610745"/>
              </a:xfrm>
              <a:prstGeom prst="rect">
                <a:avLst/>
              </a:prstGeom>
              <a:blipFill>
                <a:blip r:embed="rId9"/>
                <a:stretch>
                  <a:fillRect/>
                </a:stretch>
              </a:blipFill>
            </p:spPr>
            <p:txBody>
              <a:bodyPr/>
              <a:lstStyle/>
              <a:p>
                <a:r>
                  <a:rPr lang="es-ES">
                    <a:noFill/>
                  </a:rPr>
                  <a:t> </a:t>
                </a:r>
              </a:p>
            </p:txBody>
          </p:sp>
        </mc:Fallback>
      </mc:AlternateContent>
      <p:cxnSp>
        <p:nvCxnSpPr>
          <p:cNvPr id="6" name="Conector recto de flecha 5">
            <a:extLst>
              <a:ext uri="{FF2B5EF4-FFF2-40B4-BE49-F238E27FC236}">
                <a16:creationId xmlns:a16="http://schemas.microsoft.com/office/drawing/2014/main" id="{A2749A11-AC1E-45BE-BDCD-63B326251C8B}"/>
              </a:ext>
            </a:extLst>
          </p:cNvPr>
          <p:cNvCxnSpPr/>
          <p:nvPr/>
        </p:nvCxnSpPr>
        <p:spPr bwMode="auto">
          <a:xfrm flipV="1">
            <a:off x="3707904" y="3933334"/>
            <a:ext cx="0" cy="26996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89156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9" grpId="0"/>
      <p:bldP spid="9" grpId="0"/>
      <p:bldP spid="45" grpId="0"/>
      <p:bldP spid="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Grupo 82">
            <a:extLst>
              <a:ext uri="{FF2B5EF4-FFF2-40B4-BE49-F238E27FC236}">
                <a16:creationId xmlns:a16="http://schemas.microsoft.com/office/drawing/2014/main" id="{5A32AAA8-1A68-4BB4-B97A-1CA8E74328B3}"/>
              </a:ext>
            </a:extLst>
          </p:cNvPr>
          <p:cNvGrpSpPr/>
          <p:nvPr/>
        </p:nvGrpSpPr>
        <p:grpSpPr>
          <a:xfrm>
            <a:off x="5443080" y="1669050"/>
            <a:ext cx="3478724" cy="1759950"/>
            <a:chOff x="1653306" y="948716"/>
            <a:chExt cx="5336135" cy="2699648"/>
          </a:xfrm>
        </p:grpSpPr>
        <p:grpSp>
          <p:nvGrpSpPr>
            <p:cNvPr id="84" name="Grupo 83">
              <a:extLst>
                <a:ext uri="{FF2B5EF4-FFF2-40B4-BE49-F238E27FC236}">
                  <a16:creationId xmlns:a16="http://schemas.microsoft.com/office/drawing/2014/main" id="{B51A19FF-67F5-4223-B3C3-09EF233041AC}"/>
                </a:ext>
              </a:extLst>
            </p:cNvPr>
            <p:cNvGrpSpPr/>
            <p:nvPr/>
          </p:nvGrpSpPr>
          <p:grpSpPr>
            <a:xfrm>
              <a:off x="1653306" y="1025236"/>
              <a:ext cx="5336135" cy="2623128"/>
              <a:chOff x="1653306" y="1025236"/>
              <a:chExt cx="9469759" cy="4655128"/>
            </a:xfrm>
          </p:grpSpPr>
          <p:grpSp>
            <p:nvGrpSpPr>
              <p:cNvPr id="95" name="Grupo 94">
                <a:extLst>
                  <a:ext uri="{FF2B5EF4-FFF2-40B4-BE49-F238E27FC236}">
                    <a16:creationId xmlns:a16="http://schemas.microsoft.com/office/drawing/2014/main" id="{C2A10CC2-AE2F-4AB9-8C4C-E68B242A840F}"/>
                  </a:ext>
                </a:extLst>
              </p:cNvPr>
              <p:cNvGrpSpPr/>
              <p:nvPr/>
            </p:nvGrpSpPr>
            <p:grpSpPr>
              <a:xfrm>
                <a:off x="1653306" y="1025236"/>
                <a:ext cx="9469759" cy="4655128"/>
                <a:chOff x="1653306" y="1025236"/>
                <a:chExt cx="9469759" cy="4655128"/>
              </a:xfrm>
            </p:grpSpPr>
            <p:grpSp>
              <p:nvGrpSpPr>
                <p:cNvPr id="111" name="Grupo 110">
                  <a:extLst>
                    <a:ext uri="{FF2B5EF4-FFF2-40B4-BE49-F238E27FC236}">
                      <a16:creationId xmlns:a16="http://schemas.microsoft.com/office/drawing/2014/main" id="{7943E6C3-07F7-4C08-B96D-322A9BECD011}"/>
                    </a:ext>
                  </a:extLst>
                </p:cNvPr>
                <p:cNvGrpSpPr/>
                <p:nvPr/>
              </p:nvGrpSpPr>
              <p:grpSpPr>
                <a:xfrm>
                  <a:off x="1653306" y="1025236"/>
                  <a:ext cx="9469759" cy="4655128"/>
                  <a:chOff x="1653306" y="1025236"/>
                  <a:chExt cx="9469759" cy="4655128"/>
                </a:xfrm>
              </p:grpSpPr>
              <p:grpSp>
                <p:nvGrpSpPr>
                  <p:cNvPr id="114" name="Grupo 113">
                    <a:extLst>
                      <a:ext uri="{FF2B5EF4-FFF2-40B4-BE49-F238E27FC236}">
                        <a16:creationId xmlns:a16="http://schemas.microsoft.com/office/drawing/2014/main" id="{BA47C8B4-684D-4354-9821-1E98E9348258}"/>
                      </a:ext>
                    </a:extLst>
                  </p:cNvPr>
                  <p:cNvGrpSpPr/>
                  <p:nvPr/>
                </p:nvGrpSpPr>
                <p:grpSpPr>
                  <a:xfrm>
                    <a:off x="1653306" y="1025236"/>
                    <a:ext cx="9469759" cy="4655128"/>
                    <a:chOff x="1653306" y="1025236"/>
                    <a:chExt cx="9469759" cy="4655128"/>
                  </a:xfrm>
                </p:grpSpPr>
                <p:grpSp>
                  <p:nvGrpSpPr>
                    <p:cNvPr id="117" name="Grupo 116">
                      <a:extLst>
                        <a:ext uri="{FF2B5EF4-FFF2-40B4-BE49-F238E27FC236}">
                          <a16:creationId xmlns:a16="http://schemas.microsoft.com/office/drawing/2014/main" id="{BE50F3B6-AFE9-4C9F-934A-25AE673FC0FB}"/>
                        </a:ext>
                      </a:extLst>
                    </p:cNvPr>
                    <p:cNvGrpSpPr/>
                    <p:nvPr/>
                  </p:nvGrpSpPr>
                  <p:grpSpPr>
                    <a:xfrm>
                      <a:off x="1653306" y="1025236"/>
                      <a:ext cx="9469759" cy="4655128"/>
                      <a:chOff x="1653306" y="1025236"/>
                      <a:chExt cx="9469759" cy="4655128"/>
                    </a:xfrm>
                  </p:grpSpPr>
                  <p:pic>
                    <p:nvPicPr>
                      <p:cNvPr id="122" name="Imagen 121" descr="Imagen que contiene texto&#10;&#10;Descripción generada automáticamente">
                        <a:extLst>
                          <a:ext uri="{FF2B5EF4-FFF2-40B4-BE49-F238E27FC236}">
                            <a16:creationId xmlns:a16="http://schemas.microsoft.com/office/drawing/2014/main" id="{18E13B5C-736B-4E9F-9F44-AB7CF962989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281" t="36551" r="27583" b="33872"/>
                      <a:stretch/>
                    </p:blipFill>
                    <p:spPr>
                      <a:xfrm>
                        <a:off x="1653306" y="1027906"/>
                        <a:ext cx="9469759" cy="4652458"/>
                      </a:xfrm>
                      <a:prstGeom prst="rect">
                        <a:avLst/>
                      </a:prstGeom>
                    </p:spPr>
                  </p:pic>
                  <p:sp>
                    <p:nvSpPr>
                      <p:cNvPr id="123" name="Rectángulo 122">
                        <a:extLst>
                          <a:ext uri="{FF2B5EF4-FFF2-40B4-BE49-F238E27FC236}">
                            <a16:creationId xmlns:a16="http://schemas.microsoft.com/office/drawing/2014/main" id="{F6AC5228-C4B6-4607-A82D-9408AD8BFFDD}"/>
                          </a:ext>
                        </a:extLst>
                      </p:cNvPr>
                      <p:cNvSpPr/>
                      <p:nvPr/>
                    </p:nvSpPr>
                    <p:spPr>
                      <a:xfrm>
                        <a:off x="5440218" y="1025236"/>
                        <a:ext cx="2262909" cy="303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4" name="Rectángulo 123">
                        <a:extLst>
                          <a:ext uri="{FF2B5EF4-FFF2-40B4-BE49-F238E27FC236}">
                            <a16:creationId xmlns:a16="http://schemas.microsoft.com/office/drawing/2014/main" id="{9B9FD8CE-059A-47E7-963C-EF0398BAD0FA}"/>
                          </a:ext>
                        </a:extLst>
                      </p:cNvPr>
                      <p:cNvSpPr/>
                      <p:nvPr/>
                    </p:nvSpPr>
                    <p:spPr>
                      <a:xfrm>
                        <a:off x="5777346" y="1692274"/>
                        <a:ext cx="2262909" cy="2426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18" name="Rectángulo 117">
                      <a:extLst>
                        <a:ext uri="{FF2B5EF4-FFF2-40B4-BE49-F238E27FC236}">
                          <a16:creationId xmlns:a16="http://schemas.microsoft.com/office/drawing/2014/main" id="{D41BBADB-BED2-42CF-9F25-029449515557}"/>
                        </a:ext>
                      </a:extLst>
                    </p:cNvPr>
                    <p:cNvSpPr/>
                    <p:nvPr/>
                  </p:nvSpPr>
                  <p:spPr>
                    <a:xfrm>
                      <a:off x="9139670" y="1813609"/>
                      <a:ext cx="642503" cy="70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9" name="Rectángulo 118">
                      <a:extLst>
                        <a:ext uri="{FF2B5EF4-FFF2-40B4-BE49-F238E27FC236}">
                          <a16:creationId xmlns:a16="http://schemas.microsoft.com/office/drawing/2014/main" id="{315C9FE0-284E-40C3-9418-11AE7B6B379C}"/>
                        </a:ext>
                      </a:extLst>
                    </p:cNvPr>
                    <p:cNvSpPr/>
                    <p:nvPr/>
                  </p:nvSpPr>
                  <p:spPr>
                    <a:xfrm>
                      <a:off x="8068197" y="1646922"/>
                      <a:ext cx="642503" cy="70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0" name="Rectángulo 119">
                      <a:extLst>
                        <a:ext uri="{FF2B5EF4-FFF2-40B4-BE49-F238E27FC236}">
                          <a16:creationId xmlns:a16="http://schemas.microsoft.com/office/drawing/2014/main" id="{6AD835DB-F8F9-4EAD-82EF-C956609CA73C}"/>
                        </a:ext>
                      </a:extLst>
                    </p:cNvPr>
                    <p:cNvSpPr/>
                    <p:nvPr/>
                  </p:nvSpPr>
                  <p:spPr>
                    <a:xfrm>
                      <a:off x="7477526" y="2347914"/>
                      <a:ext cx="866375" cy="70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1" name="Rectángulo 120">
                      <a:extLst>
                        <a:ext uri="{FF2B5EF4-FFF2-40B4-BE49-F238E27FC236}">
                          <a16:creationId xmlns:a16="http://schemas.microsoft.com/office/drawing/2014/main" id="{43B23CE6-BAA0-46D8-80CD-CD95954041AE}"/>
                        </a:ext>
                      </a:extLst>
                    </p:cNvPr>
                    <p:cNvSpPr/>
                    <p:nvPr/>
                  </p:nvSpPr>
                  <p:spPr>
                    <a:xfrm>
                      <a:off x="5309712" y="2173094"/>
                      <a:ext cx="2167814" cy="7009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15" name="Rectángulo 114">
                    <a:extLst>
                      <a:ext uri="{FF2B5EF4-FFF2-40B4-BE49-F238E27FC236}">
                        <a16:creationId xmlns:a16="http://schemas.microsoft.com/office/drawing/2014/main" id="{C4C415A8-A752-4E88-BB73-8114A03CCDA9}"/>
                      </a:ext>
                    </a:extLst>
                  </p:cNvPr>
                  <p:cNvSpPr/>
                  <p:nvPr/>
                </p:nvSpPr>
                <p:spPr>
                  <a:xfrm rot="16200000">
                    <a:off x="6215477" y="3792576"/>
                    <a:ext cx="303791" cy="2671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6" name="Rectángulo 115">
                    <a:extLst>
                      <a:ext uri="{FF2B5EF4-FFF2-40B4-BE49-F238E27FC236}">
                        <a16:creationId xmlns:a16="http://schemas.microsoft.com/office/drawing/2014/main" id="{5EA1F0B5-3C59-4B34-87BD-78C7A0434F2F}"/>
                      </a:ext>
                    </a:extLst>
                  </p:cNvPr>
                  <p:cNvSpPr/>
                  <p:nvPr/>
                </p:nvSpPr>
                <p:spPr>
                  <a:xfrm rot="16200000">
                    <a:off x="6086018" y="3119205"/>
                    <a:ext cx="242671" cy="2671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12" name="Rectángulo 111">
                  <a:extLst>
                    <a:ext uri="{FF2B5EF4-FFF2-40B4-BE49-F238E27FC236}">
                      <a16:creationId xmlns:a16="http://schemas.microsoft.com/office/drawing/2014/main" id="{6AD075E1-D04F-485F-9845-188D327A7EFC}"/>
                    </a:ext>
                  </a:extLst>
                </p:cNvPr>
                <p:cNvSpPr/>
                <p:nvPr/>
              </p:nvSpPr>
              <p:spPr>
                <a:xfrm rot="17827860">
                  <a:off x="9956038" y="2691501"/>
                  <a:ext cx="642503" cy="1023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3" name="Rectángulo 112">
                  <a:extLst>
                    <a:ext uri="{FF2B5EF4-FFF2-40B4-BE49-F238E27FC236}">
                      <a16:creationId xmlns:a16="http://schemas.microsoft.com/office/drawing/2014/main" id="{5893B185-1D9C-4913-9A63-0A09BBCCBAAF}"/>
                    </a:ext>
                  </a:extLst>
                </p:cNvPr>
                <p:cNvSpPr/>
                <p:nvPr/>
              </p:nvSpPr>
              <p:spPr>
                <a:xfrm rot="16200000">
                  <a:off x="9292937" y="3189573"/>
                  <a:ext cx="642503" cy="2671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96" name="Rectángulo 95">
                <a:extLst>
                  <a:ext uri="{FF2B5EF4-FFF2-40B4-BE49-F238E27FC236}">
                    <a16:creationId xmlns:a16="http://schemas.microsoft.com/office/drawing/2014/main" id="{8181DCA2-78E3-4B60-BEB6-2E90BFF029D8}"/>
                  </a:ext>
                </a:extLst>
              </p:cNvPr>
              <p:cNvSpPr/>
              <p:nvPr/>
            </p:nvSpPr>
            <p:spPr>
              <a:xfrm rot="16200000">
                <a:off x="8858651" y="3148809"/>
                <a:ext cx="263235" cy="1583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8" name="Rectángulo 97">
                <a:extLst>
                  <a:ext uri="{FF2B5EF4-FFF2-40B4-BE49-F238E27FC236}">
                    <a16:creationId xmlns:a16="http://schemas.microsoft.com/office/drawing/2014/main" id="{95F96CA1-389D-4EA2-A888-0599A989B49A}"/>
                  </a:ext>
                </a:extLst>
              </p:cNvPr>
              <p:cNvSpPr/>
              <p:nvPr/>
            </p:nvSpPr>
            <p:spPr>
              <a:xfrm rot="16200000">
                <a:off x="8766122" y="3248762"/>
                <a:ext cx="263235" cy="1050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9" name="Rectángulo 98">
                <a:extLst>
                  <a:ext uri="{FF2B5EF4-FFF2-40B4-BE49-F238E27FC236}">
                    <a16:creationId xmlns:a16="http://schemas.microsoft.com/office/drawing/2014/main" id="{63A551DD-61BF-4E99-ACDB-F9A2395777C5}"/>
                  </a:ext>
                </a:extLst>
              </p:cNvPr>
              <p:cNvSpPr/>
              <p:nvPr/>
            </p:nvSpPr>
            <p:spPr>
              <a:xfrm rot="16200000">
                <a:off x="9364617" y="3743769"/>
                <a:ext cx="263235" cy="260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3" name="Rectángulo 102">
                <a:extLst>
                  <a:ext uri="{FF2B5EF4-FFF2-40B4-BE49-F238E27FC236}">
                    <a16:creationId xmlns:a16="http://schemas.microsoft.com/office/drawing/2014/main" id="{3CCDD736-231D-442E-A201-D123245670BB}"/>
                  </a:ext>
                </a:extLst>
              </p:cNvPr>
              <p:cNvSpPr/>
              <p:nvPr/>
            </p:nvSpPr>
            <p:spPr>
              <a:xfrm rot="16200000">
                <a:off x="8257830" y="3693715"/>
                <a:ext cx="263235" cy="260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4" name="Rectángulo 103">
                <a:extLst>
                  <a:ext uri="{FF2B5EF4-FFF2-40B4-BE49-F238E27FC236}">
                    <a16:creationId xmlns:a16="http://schemas.microsoft.com/office/drawing/2014/main" id="{2D372654-7A7E-4422-A220-36253141B9DF}"/>
                  </a:ext>
                </a:extLst>
              </p:cNvPr>
              <p:cNvSpPr/>
              <p:nvPr/>
            </p:nvSpPr>
            <p:spPr>
              <a:xfrm rot="16200000">
                <a:off x="7152383" y="3355387"/>
                <a:ext cx="263235" cy="260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5" name="Rectángulo 104">
                <a:extLst>
                  <a:ext uri="{FF2B5EF4-FFF2-40B4-BE49-F238E27FC236}">
                    <a16:creationId xmlns:a16="http://schemas.microsoft.com/office/drawing/2014/main" id="{1034D34A-68FD-4A94-BF7D-32A1DE21F61E}"/>
                  </a:ext>
                </a:extLst>
              </p:cNvPr>
              <p:cNvSpPr/>
              <p:nvPr/>
            </p:nvSpPr>
            <p:spPr>
              <a:xfrm rot="20292549">
                <a:off x="7344956" y="3273045"/>
                <a:ext cx="541126" cy="260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9" name="Rectángulo 108">
                <a:extLst>
                  <a:ext uri="{FF2B5EF4-FFF2-40B4-BE49-F238E27FC236}">
                    <a16:creationId xmlns:a16="http://schemas.microsoft.com/office/drawing/2014/main" id="{DAAC3E77-4293-4A9C-8BD3-F67D44F297AA}"/>
                  </a:ext>
                </a:extLst>
              </p:cNvPr>
              <p:cNvSpPr/>
              <p:nvPr/>
            </p:nvSpPr>
            <p:spPr>
              <a:xfrm rot="16200000">
                <a:off x="6216134" y="2964612"/>
                <a:ext cx="263235" cy="1583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0" name="Rectángulo 109">
                <a:extLst>
                  <a:ext uri="{FF2B5EF4-FFF2-40B4-BE49-F238E27FC236}">
                    <a16:creationId xmlns:a16="http://schemas.microsoft.com/office/drawing/2014/main" id="{9E6F66A6-50EC-4770-B184-048C338AB2C2}"/>
                  </a:ext>
                </a:extLst>
              </p:cNvPr>
              <p:cNvSpPr/>
              <p:nvPr/>
            </p:nvSpPr>
            <p:spPr>
              <a:xfrm rot="16200000">
                <a:off x="4292085" y="3852840"/>
                <a:ext cx="263235" cy="15838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85" name="CuadroTexto 84">
              <a:extLst>
                <a:ext uri="{FF2B5EF4-FFF2-40B4-BE49-F238E27FC236}">
                  <a16:creationId xmlns:a16="http://schemas.microsoft.com/office/drawing/2014/main" id="{2C4E12F1-08D4-4108-8412-5CF364A634D9}"/>
                </a:ext>
              </a:extLst>
            </p:cNvPr>
            <p:cNvSpPr txBox="1"/>
            <p:nvPr/>
          </p:nvSpPr>
          <p:spPr>
            <a:xfrm>
              <a:off x="4179904" y="948716"/>
              <a:ext cx="259484" cy="261610"/>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Z</a:t>
              </a:r>
            </a:p>
          </p:txBody>
        </p:sp>
        <p:sp>
          <p:nvSpPr>
            <p:cNvPr id="87" name="CuadroTexto 86">
              <a:extLst>
                <a:ext uri="{FF2B5EF4-FFF2-40B4-BE49-F238E27FC236}">
                  <a16:creationId xmlns:a16="http://schemas.microsoft.com/office/drawing/2014/main" id="{231FBB0B-989C-4120-84DB-30F70E5B7722}"/>
                </a:ext>
              </a:extLst>
            </p:cNvPr>
            <p:cNvSpPr txBox="1"/>
            <p:nvPr/>
          </p:nvSpPr>
          <p:spPr>
            <a:xfrm>
              <a:off x="5349203" y="1699153"/>
              <a:ext cx="323730" cy="253916"/>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Z</a:t>
              </a:r>
              <a:r>
                <a:rPr lang="es-ES" sz="1050" baseline="-25000" dirty="0">
                  <a:latin typeface="Times New Roman" panose="02020603050405020304" pitchFamily="18" charset="0"/>
                  <a:cs typeface="Times New Roman" panose="02020603050405020304" pitchFamily="18" charset="0"/>
                </a:rPr>
                <a:t>Y</a:t>
              </a:r>
            </a:p>
          </p:txBody>
        </p:sp>
        <p:sp>
          <p:nvSpPr>
            <p:cNvPr id="89" name="CuadroTexto 88">
              <a:extLst>
                <a:ext uri="{FF2B5EF4-FFF2-40B4-BE49-F238E27FC236}">
                  <a16:creationId xmlns:a16="http://schemas.microsoft.com/office/drawing/2014/main" id="{914C901B-3EC1-4A38-B835-85A5CB295AB0}"/>
                </a:ext>
              </a:extLst>
            </p:cNvPr>
            <p:cNvSpPr txBox="1"/>
            <p:nvPr/>
          </p:nvSpPr>
          <p:spPr>
            <a:xfrm>
              <a:off x="4101036" y="1802943"/>
              <a:ext cx="323730" cy="253916"/>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Z</a:t>
              </a:r>
              <a:r>
                <a:rPr lang="es-ES" sz="1050" baseline="-25000" dirty="0">
                  <a:latin typeface="Times New Roman" panose="02020603050405020304" pitchFamily="18" charset="0"/>
                  <a:cs typeface="Times New Roman" panose="02020603050405020304" pitchFamily="18" charset="0"/>
                </a:rPr>
                <a:t>N</a:t>
              </a:r>
            </a:p>
          </p:txBody>
        </p:sp>
        <p:sp>
          <p:nvSpPr>
            <p:cNvPr id="90" name="CuadroTexto 89">
              <a:extLst>
                <a:ext uri="{FF2B5EF4-FFF2-40B4-BE49-F238E27FC236}">
                  <a16:creationId xmlns:a16="http://schemas.microsoft.com/office/drawing/2014/main" id="{19362CD1-D660-41BB-8CD1-98BD0173A532}"/>
                </a:ext>
              </a:extLst>
            </p:cNvPr>
            <p:cNvSpPr txBox="1"/>
            <p:nvPr/>
          </p:nvSpPr>
          <p:spPr>
            <a:xfrm>
              <a:off x="6025959" y="1998714"/>
              <a:ext cx="323730" cy="253916"/>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Z</a:t>
              </a:r>
              <a:r>
                <a:rPr lang="es-ES" sz="1050" baseline="-25000" dirty="0">
                  <a:latin typeface="Times New Roman" panose="02020603050405020304" pitchFamily="18" charset="0"/>
                  <a:cs typeface="Times New Roman" panose="02020603050405020304" pitchFamily="18" charset="0"/>
                </a:rPr>
                <a:t>Y</a:t>
              </a:r>
            </a:p>
          </p:txBody>
        </p:sp>
        <p:sp>
          <p:nvSpPr>
            <p:cNvPr id="91" name="CuadroTexto 90">
              <a:extLst>
                <a:ext uri="{FF2B5EF4-FFF2-40B4-BE49-F238E27FC236}">
                  <a16:creationId xmlns:a16="http://schemas.microsoft.com/office/drawing/2014/main" id="{217602A7-FB0C-4E31-8F38-B12D26742B40}"/>
                </a:ext>
              </a:extLst>
            </p:cNvPr>
            <p:cNvSpPr txBox="1"/>
            <p:nvPr/>
          </p:nvSpPr>
          <p:spPr>
            <a:xfrm>
              <a:off x="3063602" y="1549027"/>
              <a:ext cx="403186" cy="253916"/>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U</a:t>
              </a:r>
              <a:r>
                <a:rPr lang="es-ES" sz="1050" baseline="-25000" dirty="0">
                  <a:latin typeface="Times New Roman" panose="02020603050405020304" pitchFamily="18" charset="0"/>
                  <a:cs typeface="Times New Roman" panose="02020603050405020304" pitchFamily="18" charset="0"/>
                </a:rPr>
                <a:t>RN</a:t>
              </a:r>
            </a:p>
          </p:txBody>
        </p:sp>
        <p:sp>
          <p:nvSpPr>
            <p:cNvPr id="92" name="CuadroTexto 91">
              <a:extLst>
                <a:ext uri="{FF2B5EF4-FFF2-40B4-BE49-F238E27FC236}">
                  <a16:creationId xmlns:a16="http://schemas.microsoft.com/office/drawing/2014/main" id="{151D342C-70EE-4B8B-A245-7C9D6EFD4A4A}"/>
                </a:ext>
              </a:extLst>
            </p:cNvPr>
            <p:cNvSpPr txBox="1"/>
            <p:nvPr/>
          </p:nvSpPr>
          <p:spPr>
            <a:xfrm>
              <a:off x="3459042" y="2201243"/>
              <a:ext cx="403186" cy="253916"/>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U</a:t>
              </a:r>
              <a:r>
                <a:rPr lang="es-ES" sz="1050" baseline="-25000" dirty="0">
                  <a:latin typeface="Times New Roman" panose="02020603050405020304" pitchFamily="18" charset="0"/>
                  <a:cs typeface="Times New Roman" panose="02020603050405020304" pitchFamily="18" charset="0"/>
                </a:rPr>
                <a:t>SN</a:t>
              </a:r>
            </a:p>
          </p:txBody>
        </p:sp>
        <p:sp>
          <p:nvSpPr>
            <p:cNvPr id="94" name="CuadroTexto 93">
              <a:extLst>
                <a:ext uri="{FF2B5EF4-FFF2-40B4-BE49-F238E27FC236}">
                  <a16:creationId xmlns:a16="http://schemas.microsoft.com/office/drawing/2014/main" id="{35B057C4-D9AA-409D-9FDC-83832426695A}"/>
                </a:ext>
              </a:extLst>
            </p:cNvPr>
            <p:cNvSpPr txBox="1"/>
            <p:nvPr/>
          </p:nvSpPr>
          <p:spPr>
            <a:xfrm>
              <a:off x="2614777" y="2544302"/>
              <a:ext cx="442475" cy="253916"/>
            </a:xfrm>
            <a:prstGeom prst="rect">
              <a:avLst/>
            </a:prstGeom>
            <a:solidFill>
              <a:schemeClr val="bg1"/>
            </a:solidFill>
          </p:spPr>
          <p:txBody>
            <a:bodyPr wrap="square" rtlCol="0">
              <a:spAutoFit/>
            </a:bodyPr>
            <a:lstStyle/>
            <a:p>
              <a:r>
                <a:rPr lang="es-ES" sz="1050" i="1" u="sng" dirty="0">
                  <a:latin typeface="Times New Roman" panose="02020603050405020304" pitchFamily="18" charset="0"/>
                  <a:cs typeface="Times New Roman" panose="02020603050405020304" pitchFamily="18" charset="0"/>
                </a:rPr>
                <a:t>U</a:t>
              </a:r>
              <a:r>
                <a:rPr lang="es-ES" sz="1050" baseline="-25000" dirty="0">
                  <a:latin typeface="Times New Roman" panose="02020603050405020304" pitchFamily="18" charset="0"/>
                  <a:cs typeface="Times New Roman" panose="02020603050405020304" pitchFamily="18" charset="0"/>
                </a:rPr>
                <a:t>TN</a:t>
              </a:r>
            </a:p>
          </p:txBody>
        </p:sp>
      </p:grpSp>
      <p:sp>
        <p:nvSpPr>
          <p:cNvPr id="2" name="Marcador de número de diapositiva 1"/>
          <p:cNvSpPr>
            <a:spLocks noGrp="1"/>
          </p:cNvSpPr>
          <p:nvPr>
            <p:ph type="sldNum" sz="quarter" idx="11"/>
          </p:nvPr>
        </p:nvSpPr>
        <p:spPr bwMode="auto">
          <a:xfrm>
            <a:off x="8675688" y="0"/>
            <a:ext cx="5715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0"/>
              </a:spcBef>
              <a:spcAft>
                <a:spcPct val="0"/>
              </a:spcAft>
              <a:defRPr sz="1400" kern="1200">
                <a:solidFill>
                  <a:schemeClr val="bg1"/>
                </a:solidFill>
                <a:latin typeface="Helvetica" panose="020B0604020202020204" pitchFamily="34" charset="0"/>
                <a:ea typeface="ＭＳ Ｐゴシック" charset="-128"/>
                <a:cs typeface="Helvetica" panose="020B0604020202020204" pitchFamily="34" charset="0"/>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9pPr>
          </a:lstStyle>
          <a:p>
            <a:pPr>
              <a:defRPr/>
            </a:pPr>
            <a:fld id="{4D1DF14E-AE4B-4A5C-ABEF-54EE4CB1D499}" type="slidenum">
              <a:rPr lang="es-ES_tradnl" altLang="es-ES" smtClean="0"/>
              <a:pPr>
                <a:defRPr/>
              </a:pPr>
              <a:t>77</a:t>
            </a:fld>
            <a:endParaRPr lang="es-ES_tradnl" altLang="es-ES"/>
          </a:p>
        </p:txBody>
      </p:sp>
      <p:sp>
        <p:nvSpPr>
          <p:cNvPr id="3" name="Rectángulo 2"/>
          <p:cNvSpPr/>
          <p:nvPr/>
        </p:nvSpPr>
        <p:spPr>
          <a:xfrm>
            <a:off x="0" y="764704"/>
            <a:ext cx="9036496" cy="1077218"/>
          </a:xfrm>
          <a:prstGeom prst="rect">
            <a:avLst/>
          </a:prstGeom>
        </p:spPr>
        <p:txBody>
          <a:bodyPr wrap="square">
            <a:spAutoFit/>
          </a:bodyPr>
          <a:lstStyle/>
          <a:p>
            <a:pPr algn="just"/>
            <a:r>
              <a:rPr lang="es-ES" sz="1600" b="1" dirty="0">
                <a:latin typeface="Arial" panose="020B0604020202020204" pitchFamily="34" charset="0"/>
              </a:rPr>
              <a:t>Problema 10</a:t>
            </a:r>
            <a:r>
              <a:rPr lang="es-ES" sz="1600" dirty="0">
                <a:latin typeface="Arial" panose="020B0604020202020204" pitchFamily="34" charset="0"/>
              </a:rPr>
              <a:t>. Un sistema trifásico equilibrado de 20 kV de línea conectado en estrella alimenta una instalación que dispone de una carga conectada en estrella de 100 </a:t>
            </a:r>
            <a:r>
              <a:rPr lang="es-ES" sz="1600" dirty="0" err="1">
                <a:latin typeface="Arial" panose="020B0604020202020204" pitchFamily="34" charset="0"/>
              </a:rPr>
              <a:t>kVA</a:t>
            </a:r>
            <a:r>
              <a:rPr lang="es-ES" sz="1600" dirty="0">
                <a:latin typeface="Arial" panose="020B0604020202020204" pitchFamily="34" charset="0"/>
              </a:rPr>
              <a:t> de potencia aparente con factor de potencia 0,95 capacitivo. Calcular el valor de la carga, el módulo de la corriente de línea y de fase y la potencia activa y reactiva total en la carga.</a:t>
            </a:r>
            <a:endParaRPr lang="es-ES" sz="1600" dirty="0"/>
          </a:p>
        </p:txBody>
      </p:sp>
      <mc:AlternateContent xmlns:mc="http://schemas.openxmlformats.org/markup-compatibility/2006" xmlns:a14="http://schemas.microsoft.com/office/drawing/2010/main">
        <mc:Choice Requires="a14">
          <p:sp>
            <p:nvSpPr>
              <p:cNvPr id="54" name="Object 11">
                <a:extLst>
                  <a:ext uri="{FF2B5EF4-FFF2-40B4-BE49-F238E27FC236}">
                    <a16:creationId xmlns:a16="http://schemas.microsoft.com/office/drawing/2014/main" id="{73F8B82E-00D2-44D6-8EE0-ED68C5E95481}"/>
                  </a:ext>
                </a:extLst>
              </p:cNvPr>
              <p:cNvSpPr txBox="1"/>
              <p:nvPr/>
            </p:nvSpPr>
            <p:spPr bwMode="auto">
              <a:xfrm>
                <a:off x="167436" y="2389825"/>
                <a:ext cx="5277925" cy="566356"/>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sSub>
                        <m:sSubPr>
                          <m:ctrlPr>
                            <a:rPr lang="es-ES" sz="1600" b="0" i="1" smtClean="0">
                              <a:solidFill>
                                <a:srgbClr val="000000"/>
                              </a:solidFill>
                              <a:latin typeface="Cambria Math" panose="02040503050406030204" pitchFamily="18" charset="0"/>
                            </a:rPr>
                          </m:ctrlPr>
                        </m:sSubPr>
                        <m:e>
                          <m:r>
                            <a:rPr lang="es-ES" sz="1600" b="0" i="1" smtClean="0">
                              <a:solidFill>
                                <a:srgbClr val="000000"/>
                              </a:solidFill>
                              <a:latin typeface="Cambria Math" panose="02040503050406030204" pitchFamily="18" charset="0"/>
                            </a:rPr>
                            <m:t>𝑈</m:t>
                          </m:r>
                        </m:e>
                        <m:sub>
                          <m:r>
                            <a:rPr lang="es-ES" sz="1600" b="0" i="1" smtClean="0">
                              <a:solidFill>
                                <a:srgbClr val="000000"/>
                              </a:solidFill>
                              <a:latin typeface="Cambria Math" panose="02040503050406030204" pitchFamily="18" charset="0"/>
                            </a:rPr>
                            <m:t>𝐿</m:t>
                          </m:r>
                        </m:sub>
                      </m:sSub>
                      <m:r>
                        <a:rPr lang="es-ES" sz="1600" b="0" i="1" smtClean="0">
                          <a:solidFill>
                            <a:srgbClr val="000000"/>
                          </a:solidFill>
                          <a:latin typeface="Cambria Math" panose="02040503050406030204" pitchFamily="18" charset="0"/>
                        </a:rPr>
                        <m:t>=20 </m:t>
                      </m:r>
                      <m:r>
                        <a:rPr lang="es-ES" sz="1600" b="0" i="1" smtClean="0">
                          <a:solidFill>
                            <a:srgbClr val="000000"/>
                          </a:solidFill>
                          <a:latin typeface="Cambria Math" panose="02040503050406030204" pitchFamily="18" charset="0"/>
                        </a:rPr>
                        <m:t>𝑘𝑉</m:t>
                      </m:r>
                    </m:oMath>
                  </m:oMathPara>
                </a14:m>
                <a:endParaRPr lang="es-ES" sz="1600" b="0" dirty="0">
                  <a:solidFill>
                    <a:srgbClr val="000000"/>
                  </a:solidFill>
                </a:endParaRPr>
              </a:p>
              <a:p>
                <a:pPr/>
                <a14:m>
                  <m:oMathPara xmlns:m="http://schemas.openxmlformats.org/officeDocument/2006/math">
                    <m:oMathParaPr>
                      <m:jc m:val="left"/>
                    </m:oMathParaPr>
                    <m:oMath xmlns:m="http://schemas.openxmlformats.org/officeDocument/2006/math">
                      <m:r>
                        <a:rPr lang="es-ES" sz="1600" b="0" i="1" smtClean="0">
                          <a:solidFill>
                            <a:srgbClr val="000000"/>
                          </a:solidFill>
                          <a:latin typeface="Cambria Math" panose="02040503050406030204" pitchFamily="18" charset="0"/>
                        </a:rPr>
                        <m:t>𝑆</m:t>
                      </m:r>
                      <m:r>
                        <a:rPr lang="es-ES" sz="1600" b="0" i="1" smtClean="0">
                          <a:solidFill>
                            <a:srgbClr val="000000"/>
                          </a:solidFill>
                          <a:latin typeface="Cambria Math" panose="02040503050406030204" pitchFamily="18" charset="0"/>
                        </a:rPr>
                        <m:t>=100 </m:t>
                      </m:r>
                      <m:r>
                        <a:rPr lang="es-ES" sz="1600" b="0" i="1" smtClean="0">
                          <a:solidFill>
                            <a:srgbClr val="000000"/>
                          </a:solidFill>
                          <a:latin typeface="Cambria Math" panose="02040503050406030204" pitchFamily="18" charset="0"/>
                        </a:rPr>
                        <m:t>𝑘𝑉𝐴</m:t>
                      </m:r>
                      <m:r>
                        <a:rPr lang="es-ES" sz="1600" b="0" i="1" smtClean="0">
                          <a:solidFill>
                            <a:srgbClr val="000000"/>
                          </a:solidFill>
                          <a:latin typeface="Cambria Math" panose="02040503050406030204" pitchFamily="18" charset="0"/>
                        </a:rPr>
                        <m:t>=</m:t>
                      </m:r>
                      <m:rad>
                        <m:radPr>
                          <m:degHide m:val="on"/>
                          <m:ctrlPr>
                            <a:rPr lang="es-ES" sz="1600" i="1">
                              <a:solidFill>
                                <a:srgbClr val="000000"/>
                              </a:solidFill>
                              <a:latin typeface="Cambria Math" panose="02040503050406030204" pitchFamily="18" charset="0"/>
                            </a:rPr>
                          </m:ctrlPr>
                        </m:radPr>
                        <m:deg/>
                        <m:e>
                          <m:r>
                            <a:rPr lang="es-ES" sz="1600" i="1">
                              <a:solidFill>
                                <a:srgbClr val="000000"/>
                              </a:solidFill>
                              <a:latin typeface="Cambria Math" panose="02040503050406030204" pitchFamily="18" charset="0"/>
                            </a:rPr>
                            <m:t>3</m:t>
                          </m:r>
                        </m:e>
                      </m:rad>
                      <m:sSub>
                        <m:sSubPr>
                          <m:ctrlPr>
                            <a:rPr lang="es-ES" sz="1600" i="1">
                              <a:solidFill>
                                <a:srgbClr val="000000"/>
                              </a:solidFill>
                              <a:latin typeface="Cambria Math" panose="02040503050406030204" pitchFamily="18" charset="0"/>
                            </a:rPr>
                          </m:ctrlPr>
                        </m:sSubPr>
                        <m:e>
                          <m:r>
                            <a:rPr lang="es-ES" sz="1600" i="1">
                              <a:solidFill>
                                <a:srgbClr val="000000"/>
                              </a:solidFill>
                              <a:latin typeface="Cambria Math" panose="02040503050406030204" pitchFamily="18" charset="0"/>
                            </a:rPr>
                            <m:t>𝑈</m:t>
                          </m:r>
                        </m:e>
                        <m:sub>
                          <m:r>
                            <a:rPr lang="es-ES" sz="1600" i="1">
                              <a:solidFill>
                                <a:srgbClr val="000000"/>
                              </a:solidFill>
                              <a:latin typeface="Cambria Math" panose="02040503050406030204" pitchFamily="18" charset="0"/>
                            </a:rPr>
                            <m:t>𝐿</m:t>
                          </m:r>
                        </m:sub>
                      </m:sSub>
                      <m:sSub>
                        <m:sSubPr>
                          <m:ctrlPr>
                            <a:rPr lang="es-ES" sz="1600" i="1">
                              <a:solidFill>
                                <a:srgbClr val="000000"/>
                              </a:solidFill>
                              <a:latin typeface="Cambria Math" panose="02040503050406030204" pitchFamily="18" charset="0"/>
                            </a:rPr>
                          </m:ctrlPr>
                        </m:sSubPr>
                        <m:e>
                          <m:r>
                            <a:rPr lang="es-ES" sz="1600" i="1">
                              <a:solidFill>
                                <a:srgbClr val="000000"/>
                              </a:solidFill>
                              <a:latin typeface="Cambria Math" panose="02040503050406030204" pitchFamily="18" charset="0"/>
                            </a:rPr>
                            <m:t>𝐼</m:t>
                          </m:r>
                        </m:e>
                        <m:sub>
                          <m:r>
                            <a:rPr lang="es-ES" sz="1600" i="1">
                              <a:solidFill>
                                <a:srgbClr val="000000"/>
                              </a:solidFill>
                              <a:latin typeface="Cambria Math" panose="02040503050406030204" pitchFamily="18" charset="0"/>
                            </a:rPr>
                            <m:t>𝐿</m:t>
                          </m:r>
                        </m:sub>
                      </m:sSub>
                      <m:r>
                        <a:rPr lang="es-ES" sz="1600" b="0" i="1" smtClean="0">
                          <a:solidFill>
                            <a:srgbClr val="000000"/>
                          </a:solidFill>
                          <a:latin typeface="Cambria Math" panose="02040503050406030204" pitchFamily="18" charset="0"/>
                        </a:rPr>
                        <m:t>→</m:t>
                      </m:r>
                      <m:sSub>
                        <m:sSubPr>
                          <m:ctrlPr>
                            <a:rPr lang="es-ES" sz="1600" b="0" i="1" smtClean="0">
                              <a:solidFill>
                                <a:srgbClr val="000000"/>
                              </a:solidFill>
                              <a:latin typeface="Cambria Math" panose="02040503050406030204" pitchFamily="18" charset="0"/>
                            </a:rPr>
                          </m:ctrlPr>
                        </m:sSubPr>
                        <m:e>
                          <m:r>
                            <a:rPr lang="es-ES" sz="1600" b="0" i="1" smtClean="0">
                              <a:solidFill>
                                <a:srgbClr val="000000"/>
                              </a:solidFill>
                              <a:latin typeface="Cambria Math" panose="02040503050406030204" pitchFamily="18" charset="0"/>
                            </a:rPr>
                            <m:t>𝐼</m:t>
                          </m:r>
                        </m:e>
                        <m:sub>
                          <m:r>
                            <a:rPr lang="es-ES" sz="1600" b="0" i="1" smtClean="0">
                              <a:solidFill>
                                <a:srgbClr val="000000"/>
                              </a:solidFill>
                              <a:latin typeface="Cambria Math" panose="02040503050406030204" pitchFamily="18" charset="0"/>
                            </a:rPr>
                            <m:t>𝐿</m:t>
                          </m:r>
                        </m:sub>
                      </m:sSub>
                      <m:r>
                        <a:rPr lang="es-ES" sz="1600" b="0" i="1" smtClean="0">
                          <a:solidFill>
                            <a:srgbClr val="000000"/>
                          </a:solidFill>
                          <a:latin typeface="Cambria Math" panose="02040503050406030204" pitchFamily="18" charset="0"/>
                        </a:rPr>
                        <m:t>=</m:t>
                      </m:r>
                      <m:f>
                        <m:fPr>
                          <m:ctrlPr>
                            <a:rPr lang="es-ES" sz="1600" b="0" i="1" smtClean="0">
                              <a:solidFill>
                                <a:srgbClr val="000000"/>
                              </a:solidFill>
                              <a:latin typeface="Cambria Math" panose="02040503050406030204" pitchFamily="18" charset="0"/>
                            </a:rPr>
                          </m:ctrlPr>
                        </m:fPr>
                        <m:num>
                          <m:r>
                            <a:rPr lang="es-ES" sz="1600" b="0" i="1" smtClean="0">
                              <a:solidFill>
                                <a:srgbClr val="000000"/>
                              </a:solidFill>
                              <a:latin typeface="Cambria Math" panose="02040503050406030204" pitchFamily="18" charset="0"/>
                            </a:rPr>
                            <m:t>100</m:t>
                          </m:r>
                        </m:num>
                        <m:den>
                          <m:r>
                            <a:rPr lang="es-ES" sz="1600" b="0" i="1" smtClean="0">
                              <a:solidFill>
                                <a:srgbClr val="000000"/>
                              </a:solidFill>
                              <a:latin typeface="Cambria Math" panose="02040503050406030204" pitchFamily="18" charset="0"/>
                            </a:rPr>
                            <m:t>20</m:t>
                          </m:r>
                          <m:rad>
                            <m:radPr>
                              <m:degHide m:val="on"/>
                              <m:ctrlPr>
                                <a:rPr lang="es-ES" sz="1600" b="0" i="1" smtClean="0">
                                  <a:solidFill>
                                    <a:srgbClr val="000000"/>
                                  </a:solidFill>
                                  <a:latin typeface="Cambria Math" panose="02040503050406030204" pitchFamily="18" charset="0"/>
                                </a:rPr>
                              </m:ctrlPr>
                            </m:radPr>
                            <m:deg/>
                            <m:e>
                              <m:r>
                                <a:rPr lang="es-ES" sz="1600" b="0" i="1" smtClean="0">
                                  <a:solidFill>
                                    <a:srgbClr val="000000"/>
                                  </a:solidFill>
                                  <a:latin typeface="Cambria Math" panose="02040503050406030204" pitchFamily="18" charset="0"/>
                                </a:rPr>
                                <m:t>3</m:t>
                              </m:r>
                            </m:e>
                          </m:rad>
                        </m:den>
                      </m:f>
                      <m:r>
                        <a:rPr lang="es-ES" sz="1600" b="0" i="1" smtClean="0">
                          <a:solidFill>
                            <a:srgbClr val="000000"/>
                          </a:solidFill>
                          <a:latin typeface="Cambria Math" panose="02040503050406030204" pitchFamily="18" charset="0"/>
                        </a:rPr>
                        <m:t>=</m:t>
                      </m:r>
                      <m:f>
                        <m:fPr>
                          <m:ctrlPr>
                            <a:rPr lang="es-ES" sz="1600" b="0" i="1" smtClean="0">
                              <a:solidFill>
                                <a:srgbClr val="000000"/>
                              </a:solidFill>
                              <a:latin typeface="Cambria Math" panose="02040503050406030204" pitchFamily="18" charset="0"/>
                            </a:rPr>
                          </m:ctrlPr>
                        </m:fPr>
                        <m:num>
                          <m:r>
                            <a:rPr lang="es-ES" sz="1600" b="0" i="1" smtClean="0">
                              <a:solidFill>
                                <a:srgbClr val="000000"/>
                              </a:solidFill>
                              <a:latin typeface="Cambria Math" panose="02040503050406030204" pitchFamily="18" charset="0"/>
                            </a:rPr>
                            <m:t>5</m:t>
                          </m:r>
                        </m:num>
                        <m:den>
                          <m:rad>
                            <m:radPr>
                              <m:degHide m:val="on"/>
                              <m:ctrlPr>
                                <a:rPr lang="es-ES" sz="1600" b="0" i="1" smtClean="0">
                                  <a:solidFill>
                                    <a:srgbClr val="000000"/>
                                  </a:solidFill>
                                  <a:latin typeface="Cambria Math" panose="02040503050406030204" pitchFamily="18" charset="0"/>
                                </a:rPr>
                              </m:ctrlPr>
                            </m:radPr>
                            <m:deg/>
                            <m:e>
                              <m:r>
                                <a:rPr lang="es-ES" sz="1600" b="0" i="1" smtClean="0">
                                  <a:solidFill>
                                    <a:srgbClr val="000000"/>
                                  </a:solidFill>
                                  <a:latin typeface="Cambria Math" panose="02040503050406030204" pitchFamily="18" charset="0"/>
                                </a:rPr>
                                <m:t>3</m:t>
                              </m:r>
                            </m:e>
                          </m:rad>
                        </m:den>
                      </m:f>
                      <m:r>
                        <a:rPr lang="es-ES" sz="1600" b="0" i="1" smtClean="0">
                          <a:solidFill>
                            <a:srgbClr val="000000"/>
                          </a:solidFill>
                          <a:latin typeface="Cambria Math" panose="02040503050406030204" pitchFamily="18" charset="0"/>
                        </a:rPr>
                        <m:t> </m:t>
                      </m:r>
                      <m:d>
                        <m:dPr>
                          <m:begChr m:val="["/>
                          <m:endChr m:val="]"/>
                          <m:ctrlPr>
                            <a:rPr lang="es-ES" sz="1600" b="0" i="1" smtClean="0">
                              <a:solidFill>
                                <a:srgbClr val="000000"/>
                              </a:solidFill>
                              <a:latin typeface="Cambria Math" panose="02040503050406030204" pitchFamily="18" charset="0"/>
                            </a:rPr>
                          </m:ctrlPr>
                        </m:dPr>
                        <m:e>
                          <m:f>
                            <m:fPr>
                              <m:ctrlPr>
                                <a:rPr lang="es-ES" sz="1600" b="0" i="1" smtClean="0">
                                  <a:solidFill>
                                    <a:srgbClr val="000000"/>
                                  </a:solidFill>
                                  <a:latin typeface="Cambria Math" panose="02040503050406030204" pitchFamily="18" charset="0"/>
                                </a:rPr>
                              </m:ctrlPr>
                            </m:fPr>
                            <m:num>
                              <m:r>
                                <a:rPr lang="es-ES" sz="1600" b="0" i="1" smtClean="0">
                                  <a:solidFill>
                                    <a:srgbClr val="000000"/>
                                  </a:solidFill>
                                  <a:latin typeface="Cambria Math" panose="02040503050406030204" pitchFamily="18" charset="0"/>
                                </a:rPr>
                                <m:t>𝑘𝑉𝐴</m:t>
                              </m:r>
                            </m:num>
                            <m:den>
                              <m:r>
                                <a:rPr lang="es-ES" sz="1600" b="0" i="1" smtClean="0">
                                  <a:solidFill>
                                    <a:srgbClr val="000000"/>
                                  </a:solidFill>
                                  <a:latin typeface="Cambria Math" panose="02040503050406030204" pitchFamily="18" charset="0"/>
                                </a:rPr>
                                <m:t>𝑘𝑉</m:t>
                              </m:r>
                            </m:den>
                          </m:f>
                          <m:r>
                            <a:rPr lang="es-ES" sz="1600" b="0" i="1" smtClean="0">
                              <a:solidFill>
                                <a:srgbClr val="000000"/>
                              </a:solidFill>
                              <a:latin typeface="Cambria Math" panose="02040503050406030204" pitchFamily="18" charset="0"/>
                            </a:rPr>
                            <m:t>=</m:t>
                          </m:r>
                          <m:r>
                            <a:rPr lang="es-ES" sz="1600" b="0" i="1" smtClean="0">
                              <a:solidFill>
                                <a:srgbClr val="000000"/>
                              </a:solidFill>
                              <a:latin typeface="Cambria Math" panose="02040503050406030204" pitchFamily="18" charset="0"/>
                            </a:rPr>
                            <m:t>𝐴</m:t>
                          </m:r>
                        </m:e>
                      </m:d>
                      <m:r>
                        <a:rPr lang="es-ES" sz="1600" b="0" i="1" smtClean="0">
                          <a:solidFill>
                            <a:srgbClr val="000000"/>
                          </a:solidFill>
                          <a:latin typeface="Cambria Math" panose="02040503050406030204" pitchFamily="18" charset="0"/>
                        </a:rPr>
                        <m:t> </m:t>
                      </m:r>
                    </m:oMath>
                  </m:oMathPara>
                </a14:m>
                <a:endParaRPr lang="es-ES" sz="1600" dirty="0"/>
              </a:p>
            </p:txBody>
          </p:sp>
        </mc:Choice>
        <mc:Fallback xmlns="">
          <p:sp>
            <p:nvSpPr>
              <p:cNvPr id="54" name="Object 11">
                <a:extLst>
                  <a:ext uri="{FF2B5EF4-FFF2-40B4-BE49-F238E27FC236}">
                    <a16:creationId xmlns:a16="http://schemas.microsoft.com/office/drawing/2014/main" id="{73F8B82E-00D2-44D6-8EE0-ED68C5E95481}"/>
                  </a:ext>
                </a:extLst>
              </p:cNvPr>
              <p:cNvSpPr txBox="1">
                <a:spLocks noRot="1" noChangeAspect="1" noMove="1" noResize="1" noEditPoints="1" noAdjustHandles="1" noChangeArrowheads="1" noChangeShapeType="1" noTextEdit="1"/>
              </p:cNvSpPr>
              <p:nvPr/>
            </p:nvSpPr>
            <p:spPr bwMode="auto">
              <a:xfrm>
                <a:off x="167436" y="2389825"/>
                <a:ext cx="5277925" cy="566356"/>
              </a:xfrm>
              <a:prstGeom prst="rect">
                <a:avLst/>
              </a:prstGeom>
              <a:blipFill>
                <a:blip r:embed="rId3"/>
                <a:stretch>
                  <a:fillRect b="-47312"/>
                </a:stretch>
              </a:blipFill>
              <a:ln>
                <a:no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7" name="Object 11">
                <a:extLst>
                  <a:ext uri="{FF2B5EF4-FFF2-40B4-BE49-F238E27FC236}">
                    <a16:creationId xmlns:a16="http://schemas.microsoft.com/office/drawing/2014/main" id="{DFABB798-7438-4C07-993F-8F363636D36E}"/>
                  </a:ext>
                </a:extLst>
              </p:cNvPr>
              <p:cNvSpPr txBox="1"/>
              <p:nvPr/>
            </p:nvSpPr>
            <p:spPr bwMode="auto">
              <a:xfrm>
                <a:off x="131053" y="1941481"/>
                <a:ext cx="2224142" cy="415441"/>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s-ES" sz="1600" i="1" smtClean="0">
                          <a:solidFill>
                            <a:srgbClr val="000000"/>
                          </a:solidFill>
                          <a:latin typeface="Cambria Math" panose="02040503050406030204" pitchFamily="18" charset="0"/>
                        </a:rPr>
                        <m:t>𝑃</m:t>
                      </m:r>
                      <m:r>
                        <a:rPr lang="es-ES" sz="1600" i="1" smtClean="0">
                          <a:solidFill>
                            <a:srgbClr val="000000"/>
                          </a:solidFill>
                          <a:latin typeface="Cambria Math" panose="02040503050406030204" pitchFamily="18" charset="0"/>
                        </a:rPr>
                        <m:t>=</m:t>
                      </m:r>
                      <m:rad>
                        <m:radPr>
                          <m:degHide m:val="on"/>
                          <m:ctrlPr>
                            <a:rPr lang="es-ES" sz="1600" i="1">
                              <a:solidFill>
                                <a:srgbClr val="000000"/>
                              </a:solidFill>
                              <a:latin typeface="Cambria Math" panose="02040503050406030204" pitchFamily="18" charset="0"/>
                            </a:rPr>
                          </m:ctrlPr>
                        </m:radPr>
                        <m:deg/>
                        <m:e>
                          <m:r>
                            <a:rPr lang="es-ES" sz="1600" i="1">
                              <a:solidFill>
                                <a:srgbClr val="000000"/>
                              </a:solidFill>
                              <a:latin typeface="Cambria Math" panose="02040503050406030204" pitchFamily="18" charset="0"/>
                            </a:rPr>
                            <m:t>3</m:t>
                          </m:r>
                        </m:e>
                      </m:rad>
                      <m:sSub>
                        <m:sSubPr>
                          <m:ctrlPr>
                            <a:rPr lang="es-ES" sz="1600" i="1">
                              <a:solidFill>
                                <a:srgbClr val="000000"/>
                              </a:solidFill>
                              <a:latin typeface="Cambria Math" panose="02040503050406030204" pitchFamily="18" charset="0"/>
                            </a:rPr>
                          </m:ctrlPr>
                        </m:sSubPr>
                        <m:e>
                          <m:r>
                            <a:rPr lang="es-ES" sz="1600" i="1">
                              <a:solidFill>
                                <a:srgbClr val="000000"/>
                              </a:solidFill>
                              <a:latin typeface="Cambria Math" panose="02040503050406030204" pitchFamily="18" charset="0"/>
                            </a:rPr>
                            <m:t>𝑈</m:t>
                          </m:r>
                        </m:e>
                        <m:sub>
                          <m:r>
                            <a:rPr lang="es-ES" sz="1600" b="0" i="1" smtClean="0">
                              <a:solidFill>
                                <a:srgbClr val="000000"/>
                              </a:solidFill>
                              <a:latin typeface="Cambria Math" panose="02040503050406030204" pitchFamily="18" charset="0"/>
                            </a:rPr>
                            <m:t>𝐿</m:t>
                          </m:r>
                        </m:sub>
                      </m:sSub>
                      <m:sSub>
                        <m:sSubPr>
                          <m:ctrlPr>
                            <a:rPr lang="es-ES" sz="1600" i="1">
                              <a:solidFill>
                                <a:srgbClr val="000000"/>
                              </a:solidFill>
                              <a:latin typeface="Cambria Math" panose="02040503050406030204" pitchFamily="18" charset="0"/>
                            </a:rPr>
                          </m:ctrlPr>
                        </m:sSubPr>
                        <m:e>
                          <m:r>
                            <a:rPr lang="es-ES" sz="1600" i="1">
                              <a:solidFill>
                                <a:srgbClr val="000000"/>
                              </a:solidFill>
                              <a:latin typeface="Cambria Math" panose="02040503050406030204" pitchFamily="18" charset="0"/>
                            </a:rPr>
                            <m:t>𝐼</m:t>
                          </m:r>
                        </m:e>
                        <m:sub>
                          <m:r>
                            <a:rPr lang="es-ES" sz="1600" b="0" i="1" smtClean="0">
                              <a:solidFill>
                                <a:srgbClr val="000000"/>
                              </a:solidFill>
                              <a:latin typeface="Cambria Math" panose="02040503050406030204" pitchFamily="18" charset="0"/>
                            </a:rPr>
                            <m:t>𝐿</m:t>
                          </m:r>
                        </m:sub>
                      </m:sSub>
                      <m:func>
                        <m:funcPr>
                          <m:ctrlPr>
                            <a:rPr lang="es-ES" sz="1600" i="1">
                              <a:solidFill>
                                <a:srgbClr val="000000"/>
                              </a:solidFill>
                              <a:latin typeface="Cambria Math" panose="02040503050406030204" pitchFamily="18" charset="0"/>
                            </a:rPr>
                          </m:ctrlPr>
                        </m:funcPr>
                        <m:fName>
                          <m:r>
                            <m:rPr>
                              <m:sty m:val="p"/>
                            </m:rPr>
                            <a:rPr lang="es-ES" sz="1600" i="0">
                              <a:solidFill>
                                <a:srgbClr val="000000"/>
                              </a:solidFill>
                              <a:latin typeface="Cambria Math" panose="02040503050406030204" pitchFamily="18" charset="0"/>
                            </a:rPr>
                            <m:t>cos</m:t>
                          </m:r>
                        </m:fName>
                        <m:e>
                          <m:r>
                            <a:rPr lang="es-ES" sz="1600" i="1">
                              <a:solidFill>
                                <a:srgbClr val="000000"/>
                              </a:solidFill>
                              <a:latin typeface="Cambria Math" panose="02040503050406030204" pitchFamily="18" charset="0"/>
                            </a:rPr>
                            <m:t>𝜑</m:t>
                          </m:r>
                        </m:e>
                      </m:func>
                    </m:oMath>
                  </m:oMathPara>
                </a14:m>
                <a:endParaRPr lang="es-ES" sz="1600" dirty="0"/>
              </a:p>
            </p:txBody>
          </p:sp>
        </mc:Choice>
        <mc:Fallback xmlns="">
          <p:sp>
            <p:nvSpPr>
              <p:cNvPr id="57" name="Object 11">
                <a:extLst>
                  <a:ext uri="{FF2B5EF4-FFF2-40B4-BE49-F238E27FC236}">
                    <a16:creationId xmlns:a16="http://schemas.microsoft.com/office/drawing/2014/main" id="{DFABB798-7438-4C07-993F-8F363636D36E}"/>
                  </a:ext>
                </a:extLst>
              </p:cNvPr>
              <p:cNvSpPr txBox="1">
                <a:spLocks noRot="1" noChangeAspect="1" noMove="1" noResize="1" noEditPoints="1" noAdjustHandles="1" noChangeArrowheads="1" noChangeShapeType="1" noTextEdit="1"/>
              </p:cNvSpPr>
              <p:nvPr/>
            </p:nvSpPr>
            <p:spPr bwMode="auto">
              <a:xfrm>
                <a:off x="131053" y="1941481"/>
                <a:ext cx="2224142" cy="415441"/>
              </a:xfrm>
              <a:prstGeom prst="rect">
                <a:avLst/>
              </a:prstGeom>
              <a:blipFill>
                <a:blip r:embed="rId5"/>
                <a:stretch>
                  <a:fillRect/>
                </a:stretch>
              </a:blipFill>
              <a:ln>
                <a:no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4" name="Object 11">
                <a:extLst>
                  <a:ext uri="{FF2B5EF4-FFF2-40B4-BE49-F238E27FC236}">
                    <a16:creationId xmlns:a16="http://schemas.microsoft.com/office/drawing/2014/main" id="{542AAA38-42D7-48DB-AFB0-84D771E3AEBE}"/>
                  </a:ext>
                </a:extLst>
              </p:cNvPr>
              <p:cNvSpPr txBox="1"/>
              <p:nvPr/>
            </p:nvSpPr>
            <p:spPr bwMode="auto">
              <a:xfrm>
                <a:off x="105391" y="3461702"/>
                <a:ext cx="5266807" cy="830997"/>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sSub>
                        <m:sSubPr>
                          <m:ctrlPr>
                            <a:rPr lang="es-ES" sz="1600" b="0" i="1" smtClean="0">
                              <a:solidFill>
                                <a:srgbClr val="000000"/>
                              </a:solidFill>
                              <a:latin typeface="Cambria Math" panose="02040503050406030204" pitchFamily="18" charset="0"/>
                            </a:rPr>
                          </m:ctrlPr>
                        </m:sSubPr>
                        <m:e>
                          <m:r>
                            <a:rPr lang="es-ES" sz="1600" b="0" i="1" smtClean="0">
                              <a:solidFill>
                                <a:srgbClr val="000000"/>
                              </a:solidFill>
                              <a:latin typeface="Cambria Math" panose="02040503050406030204" pitchFamily="18" charset="0"/>
                            </a:rPr>
                            <m:t>𝑈</m:t>
                          </m:r>
                        </m:e>
                        <m:sub>
                          <m:r>
                            <a:rPr lang="es-ES" sz="1600" b="0" i="1" smtClean="0">
                              <a:solidFill>
                                <a:srgbClr val="000000"/>
                              </a:solidFill>
                              <a:latin typeface="Cambria Math" panose="02040503050406030204" pitchFamily="18" charset="0"/>
                            </a:rPr>
                            <m:t>𝐹</m:t>
                          </m:r>
                        </m:sub>
                      </m:sSub>
                      <m:r>
                        <a:rPr lang="es-ES" sz="1600" b="0" i="1" smtClean="0">
                          <a:solidFill>
                            <a:srgbClr val="000000"/>
                          </a:solidFill>
                          <a:latin typeface="Cambria Math" panose="02040503050406030204" pitchFamily="18" charset="0"/>
                        </a:rPr>
                        <m:t>=</m:t>
                      </m:r>
                      <m:sSub>
                        <m:sSubPr>
                          <m:ctrlPr>
                            <a:rPr lang="es-ES" sz="1600" b="0" i="1" smtClean="0">
                              <a:solidFill>
                                <a:srgbClr val="000000"/>
                              </a:solidFill>
                              <a:latin typeface="Cambria Math" panose="02040503050406030204" pitchFamily="18" charset="0"/>
                            </a:rPr>
                          </m:ctrlPr>
                        </m:sSubPr>
                        <m:e>
                          <m:r>
                            <a:rPr lang="es-ES" sz="1600" b="0" i="1" smtClean="0">
                              <a:solidFill>
                                <a:srgbClr val="000000"/>
                              </a:solidFill>
                              <a:latin typeface="Cambria Math" panose="02040503050406030204" pitchFamily="18" charset="0"/>
                            </a:rPr>
                            <m:t>𝐼</m:t>
                          </m:r>
                        </m:e>
                        <m:sub>
                          <m:r>
                            <a:rPr lang="es-ES" sz="1600" b="0" i="1" smtClean="0">
                              <a:solidFill>
                                <a:srgbClr val="000000"/>
                              </a:solidFill>
                              <a:latin typeface="Cambria Math" panose="02040503050406030204" pitchFamily="18" charset="0"/>
                            </a:rPr>
                            <m:t>𝐹</m:t>
                          </m:r>
                        </m:sub>
                      </m:sSub>
                      <m:r>
                        <a:rPr lang="es-ES" sz="1600" b="0" i="1" smtClean="0">
                          <a:solidFill>
                            <a:srgbClr val="000000"/>
                          </a:solidFill>
                          <a:latin typeface="Cambria Math" panose="02040503050406030204" pitchFamily="18" charset="0"/>
                        </a:rPr>
                        <m:t>𝑍</m:t>
                      </m:r>
                      <m:r>
                        <a:rPr lang="es-ES" sz="1600" b="0" i="1" smtClean="0">
                          <a:solidFill>
                            <a:srgbClr val="000000"/>
                          </a:solidFill>
                          <a:latin typeface="Cambria Math" panose="02040503050406030204" pitchFamily="18" charset="0"/>
                        </a:rPr>
                        <m:t>→</m:t>
                      </m:r>
                      <m:r>
                        <a:rPr lang="es-ES" sz="1600" b="0" i="1" smtClean="0">
                          <a:solidFill>
                            <a:srgbClr val="000000"/>
                          </a:solidFill>
                          <a:latin typeface="Cambria Math" panose="02040503050406030204" pitchFamily="18" charset="0"/>
                        </a:rPr>
                        <m:t>𝑍</m:t>
                      </m:r>
                      <m:r>
                        <a:rPr lang="es-ES" sz="1600" b="0" i="1" smtClean="0">
                          <a:solidFill>
                            <a:srgbClr val="000000"/>
                          </a:solidFill>
                          <a:latin typeface="Cambria Math" panose="02040503050406030204" pitchFamily="18" charset="0"/>
                        </a:rPr>
                        <m:t>=</m:t>
                      </m:r>
                      <m:f>
                        <m:fPr>
                          <m:ctrlPr>
                            <a:rPr lang="es-ES" sz="1600" b="0" i="1" smtClean="0">
                              <a:solidFill>
                                <a:srgbClr val="000000"/>
                              </a:solidFill>
                              <a:latin typeface="Cambria Math" panose="02040503050406030204" pitchFamily="18" charset="0"/>
                            </a:rPr>
                          </m:ctrlPr>
                        </m:fPr>
                        <m:num>
                          <m:sSub>
                            <m:sSubPr>
                              <m:ctrlPr>
                                <a:rPr lang="es-ES" sz="1600" b="0" i="1" smtClean="0">
                                  <a:solidFill>
                                    <a:srgbClr val="000000"/>
                                  </a:solidFill>
                                  <a:latin typeface="Cambria Math" panose="02040503050406030204" pitchFamily="18" charset="0"/>
                                </a:rPr>
                              </m:ctrlPr>
                            </m:sSubPr>
                            <m:e>
                              <m:r>
                                <a:rPr lang="es-ES" sz="1600" b="0" i="1" smtClean="0">
                                  <a:solidFill>
                                    <a:srgbClr val="000000"/>
                                  </a:solidFill>
                                  <a:latin typeface="Cambria Math" panose="02040503050406030204" pitchFamily="18" charset="0"/>
                                </a:rPr>
                                <m:t>𝑈</m:t>
                              </m:r>
                            </m:e>
                            <m:sub>
                              <m:r>
                                <a:rPr lang="es-ES" sz="1600" b="0" i="1" smtClean="0">
                                  <a:solidFill>
                                    <a:srgbClr val="000000"/>
                                  </a:solidFill>
                                  <a:latin typeface="Cambria Math" panose="02040503050406030204" pitchFamily="18" charset="0"/>
                                </a:rPr>
                                <m:t>𝐹</m:t>
                              </m:r>
                            </m:sub>
                          </m:sSub>
                        </m:num>
                        <m:den>
                          <m:sSub>
                            <m:sSubPr>
                              <m:ctrlPr>
                                <a:rPr lang="es-ES" sz="1600" b="0" i="1" smtClean="0">
                                  <a:solidFill>
                                    <a:srgbClr val="000000"/>
                                  </a:solidFill>
                                  <a:latin typeface="Cambria Math" panose="02040503050406030204" pitchFamily="18" charset="0"/>
                                </a:rPr>
                              </m:ctrlPr>
                            </m:sSubPr>
                            <m:e>
                              <m:r>
                                <a:rPr lang="es-ES" sz="1600" b="0" i="1" smtClean="0">
                                  <a:solidFill>
                                    <a:srgbClr val="000000"/>
                                  </a:solidFill>
                                  <a:latin typeface="Cambria Math" panose="02040503050406030204" pitchFamily="18" charset="0"/>
                                </a:rPr>
                                <m:t>𝐼</m:t>
                              </m:r>
                            </m:e>
                            <m:sub>
                              <m:r>
                                <a:rPr lang="es-ES" sz="1600" b="0" i="1" smtClean="0">
                                  <a:solidFill>
                                    <a:srgbClr val="000000"/>
                                  </a:solidFill>
                                  <a:latin typeface="Cambria Math" panose="02040503050406030204" pitchFamily="18" charset="0"/>
                                </a:rPr>
                                <m:t>𝐹</m:t>
                              </m:r>
                            </m:sub>
                          </m:sSub>
                        </m:den>
                      </m:f>
                      <m:r>
                        <a:rPr lang="es-ES" sz="1600" b="0" i="1" smtClean="0">
                          <a:solidFill>
                            <a:srgbClr val="000000"/>
                          </a:solidFill>
                          <a:latin typeface="Cambria Math" panose="02040503050406030204" pitchFamily="18" charset="0"/>
                        </a:rPr>
                        <m:t>=</m:t>
                      </m:r>
                      <m:f>
                        <m:fPr>
                          <m:ctrlPr>
                            <a:rPr lang="es-ES" sz="1600" b="0" i="1" smtClean="0">
                              <a:solidFill>
                                <a:srgbClr val="000000"/>
                              </a:solidFill>
                              <a:latin typeface="Cambria Math" panose="02040503050406030204" pitchFamily="18" charset="0"/>
                            </a:rPr>
                          </m:ctrlPr>
                        </m:fPr>
                        <m:num>
                          <m:r>
                            <a:rPr lang="es-ES" sz="1600" b="0" i="1" smtClean="0">
                              <a:solidFill>
                                <a:srgbClr val="000000"/>
                              </a:solidFill>
                              <a:latin typeface="Cambria Math" panose="02040503050406030204" pitchFamily="18" charset="0"/>
                            </a:rPr>
                            <m:t>20</m:t>
                          </m:r>
                        </m:num>
                        <m:den>
                          <m:rad>
                            <m:radPr>
                              <m:degHide m:val="on"/>
                              <m:ctrlPr>
                                <a:rPr lang="es-ES" sz="1600" b="0" i="1" smtClean="0">
                                  <a:solidFill>
                                    <a:srgbClr val="000000"/>
                                  </a:solidFill>
                                  <a:latin typeface="Cambria Math" panose="02040503050406030204" pitchFamily="18" charset="0"/>
                                </a:rPr>
                              </m:ctrlPr>
                            </m:radPr>
                            <m:deg/>
                            <m:e>
                              <m:r>
                                <a:rPr lang="es-ES" sz="1600" b="0" i="1" smtClean="0">
                                  <a:solidFill>
                                    <a:srgbClr val="000000"/>
                                  </a:solidFill>
                                  <a:latin typeface="Cambria Math" panose="02040503050406030204" pitchFamily="18" charset="0"/>
                                </a:rPr>
                                <m:t>3</m:t>
                              </m:r>
                            </m:e>
                          </m:rad>
                        </m:den>
                      </m:f>
                      <m:f>
                        <m:fPr>
                          <m:ctrlPr>
                            <a:rPr lang="es-ES" sz="1600" b="0" i="1" smtClean="0">
                              <a:solidFill>
                                <a:srgbClr val="000000"/>
                              </a:solidFill>
                              <a:latin typeface="Cambria Math" panose="02040503050406030204" pitchFamily="18" charset="0"/>
                            </a:rPr>
                          </m:ctrlPr>
                        </m:fPr>
                        <m:num>
                          <m:rad>
                            <m:radPr>
                              <m:degHide m:val="on"/>
                              <m:ctrlPr>
                                <a:rPr lang="es-ES" sz="1600" i="1">
                                  <a:solidFill>
                                    <a:srgbClr val="000000"/>
                                  </a:solidFill>
                                  <a:latin typeface="Cambria Math" panose="02040503050406030204" pitchFamily="18" charset="0"/>
                                </a:rPr>
                              </m:ctrlPr>
                            </m:radPr>
                            <m:deg/>
                            <m:e>
                              <m:r>
                                <a:rPr lang="es-ES" sz="1600" i="1">
                                  <a:solidFill>
                                    <a:srgbClr val="000000"/>
                                  </a:solidFill>
                                  <a:latin typeface="Cambria Math" panose="02040503050406030204" pitchFamily="18" charset="0"/>
                                </a:rPr>
                                <m:t>3</m:t>
                              </m:r>
                            </m:e>
                          </m:rad>
                        </m:num>
                        <m:den>
                          <m:r>
                            <a:rPr lang="es-ES" sz="1600" b="0" i="1" smtClean="0">
                              <a:solidFill>
                                <a:srgbClr val="000000"/>
                              </a:solidFill>
                              <a:latin typeface="Cambria Math" panose="02040503050406030204" pitchFamily="18" charset="0"/>
                            </a:rPr>
                            <m:t>5</m:t>
                          </m:r>
                        </m:den>
                      </m:f>
                      <m:r>
                        <a:rPr lang="es-ES" sz="1600" b="0" i="1" smtClean="0">
                          <a:solidFill>
                            <a:srgbClr val="000000"/>
                          </a:solidFill>
                          <a:latin typeface="Cambria Math" panose="02040503050406030204" pitchFamily="18" charset="0"/>
                        </a:rPr>
                        <m:t>=4 </m:t>
                      </m:r>
                      <m:d>
                        <m:dPr>
                          <m:begChr m:val="["/>
                          <m:endChr m:val="]"/>
                          <m:ctrlPr>
                            <a:rPr lang="es-ES" sz="1600" b="0" i="1" smtClean="0">
                              <a:solidFill>
                                <a:srgbClr val="000000"/>
                              </a:solidFill>
                              <a:latin typeface="Cambria Math" panose="02040503050406030204" pitchFamily="18" charset="0"/>
                            </a:rPr>
                          </m:ctrlPr>
                        </m:dPr>
                        <m:e>
                          <m:f>
                            <m:fPr>
                              <m:ctrlPr>
                                <a:rPr lang="es-ES" sz="1600" b="0" i="1" smtClean="0">
                                  <a:solidFill>
                                    <a:srgbClr val="000000"/>
                                  </a:solidFill>
                                  <a:latin typeface="Cambria Math" panose="02040503050406030204" pitchFamily="18" charset="0"/>
                                </a:rPr>
                              </m:ctrlPr>
                            </m:fPr>
                            <m:num>
                              <m:r>
                                <a:rPr lang="es-ES" sz="1600" b="0" i="1" smtClean="0">
                                  <a:solidFill>
                                    <a:srgbClr val="000000"/>
                                  </a:solidFill>
                                  <a:latin typeface="Cambria Math" panose="02040503050406030204" pitchFamily="18" charset="0"/>
                                </a:rPr>
                                <m:t>𝑘𝑉</m:t>
                              </m:r>
                            </m:num>
                            <m:den>
                              <m:r>
                                <a:rPr lang="es-ES" sz="1600" b="0" i="1" smtClean="0">
                                  <a:solidFill>
                                    <a:srgbClr val="000000"/>
                                  </a:solidFill>
                                  <a:latin typeface="Cambria Math" panose="02040503050406030204" pitchFamily="18" charset="0"/>
                                </a:rPr>
                                <m:t>𝐴</m:t>
                              </m:r>
                            </m:den>
                          </m:f>
                          <m:r>
                            <a:rPr lang="es-ES" sz="1600" b="0" i="1" smtClean="0">
                              <a:solidFill>
                                <a:srgbClr val="000000"/>
                              </a:solidFill>
                              <a:latin typeface="Cambria Math" panose="02040503050406030204" pitchFamily="18" charset="0"/>
                            </a:rPr>
                            <m:t>=</m:t>
                          </m:r>
                          <m:r>
                            <a:rPr lang="es-ES" sz="1600" b="0" i="1" smtClean="0">
                              <a:solidFill>
                                <a:srgbClr val="000000"/>
                              </a:solidFill>
                              <a:latin typeface="Cambria Math" panose="02040503050406030204" pitchFamily="18" charset="0"/>
                            </a:rPr>
                            <m:t>𝑘</m:t>
                          </m:r>
                          <m:r>
                            <m:rPr>
                              <m:sty m:val="p"/>
                            </m:rPr>
                            <a:rPr lang="el-GR" sz="1600" b="0" i="1" smtClean="0">
                              <a:solidFill>
                                <a:srgbClr val="000000"/>
                              </a:solidFill>
                              <a:latin typeface="Cambria Math" panose="02040503050406030204" pitchFamily="18" charset="0"/>
                              <a:ea typeface="Cambria Math" panose="02040503050406030204" pitchFamily="18" charset="0"/>
                            </a:rPr>
                            <m:t>Ω</m:t>
                          </m:r>
                        </m:e>
                      </m:d>
                    </m:oMath>
                  </m:oMathPara>
                </a14:m>
                <a:endParaRPr lang="es-ES" sz="1600" dirty="0"/>
              </a:p>
            </p:txBody>
          </p:sp>
        </mc:Choice>
        <mc:Fallback xmlns="">
          <p:sp>
            <p:nvSpPr>
              <p:cNvPr id="44" name="Object 11">
                <a:extLst>
                  <a:ext uri="{FF2B5EF4-FFF2-40B4-BE49-F238E27FC236}">
                    <a16:creationId xmlns:a16="http://schemas.microsoft.com/office/drawing/2014/main" id="{542AAA38-42D7-48DB-AFB0-84D771E3AEBE}"/>
                  </a:ext>
                </a:extLst>
              </p:cNvPr>
              <p:cNvSpPr txBox="1">
                <a:spLocks noRot="1" noChangeAspect="1" noMove="1" noResize="1" noEditPoints="1" noAdjustHandles="1" noChangeArrowheads="1" noChangeShapeType="1" noTextEdit="1"/>
              </p:cNvSpPr>
              <p:nvPr/>
            </p:nvSpPr>
            <p:spPr bwMode="auto">
              <a:xfrm>
                <a:off x="105391" y="3461702"/>
                <a:ext cx="5266807" cy="830997"/>
              </a:xfrm>
              <a:prstGeom prst="rect">
                <a:avLst/>
              </a:prstGeom>
              <a:blipFill>
                <a:blip r:embed="rId6"/>
                <a:stretch>
                  <a:fillRect/>
                </a:stretch>
              </a:blipFill>
              <a:ln>
                <a:no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6" name="Object 11">
                <a:extLst>
                  <a:ext uri="{FF2B5EF4-FFF2-40B4-BE49-F238E27FC236}">
                    <a16:creationId xmlns:a16="http://schemas.microsoft.com/office/drawing/2014/main" id="{0E4E86D8-7593-42CD-A079-BBB147763B97}"/>
                  </a:ext>
                </a:extLst>
              </p:cNvPr>
              <p:cNvSpPr txBox="1"/>
              <p:nvPr/>
            </p:nvSpPr>
            <p:spPr bwMode="auto">
              <a:xfrm>
                <a:off x="100452" y="4317596"/>
                <a:ext cx="7264067" cy="391602"/>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s-ES" sz="1600" i="1" smtClean="0">
                          <a:solidFill>
                            <a:srgbClr val="000000"/>
                          </a:solidFill>
                          <a:latin typeface="Cambria Math" panose="02040503050406030204" pitchFamily="18" charset="0"/>
                        </a:rPr>
                        <m:t>𝑓𝑝</m:t>
                      </m:r>
                      <m:r>
                        <a:rPr lang="es-ES" sz="1600" i="1" smtClean="0">
                          <a:solidFill>
                            <a:srgbClr val="000000"/>
                          </a:solidFill>
                          <a:latin typeface="Cambria Math" panose="02040503050406030204" pitchFamily="18" charset="0"/>
                        </a:rPr>
                        <m:t>=0.95=</m:t>
                      </m:r>
                      <m:r>
                        <a:rPr lang="es-ES" sz="1600" i="1" smtClean="0">
                          <a:solidFill>
                            <a:srgbClr val="000000"/>
                          </a:solidFill>
                          <a:latin typeface="Cambria Math" panose="02040503050406030204" pitchFamily="18" charset="0"/>
                        </a:rPr>
                        <m:t>𝑐𝑜𝑠</m:t>
                      </m:r>
                      <m:r>
                        <a:rPr lang="es-ES" sz="1600" i="1">
                          <a:solidFill>
                            <a:srgbClr val="000000"/>
                          </a:solidFill>
                          <a:latin typeface="Cambria Math" panose="02040503050406030204" pitchFamily="18" charset="0"/>
                          <a:ea typeface="Cambria Math" panose="02040503050406030204" pitchFamily="18" charset="0"/>
                        </a:rPr>
                        <m:t>𝜑</m:t>
                      </m:r>
                      <m:r>
                        <a:rPr lang="es-ES" sz="1600" i="1">
                          <a:solidFill>
                            <a:srgbClr val="000000"/>
                          </a:solidFill>
                          <a:latin typeface="Cambria Math" panose="02040503050406030204" pitchFamily="18" charset="0"/>
                        </a:rPr>
                        <m:t>→</m:t>
                      </m:r>
                      <m:r>
                        <a:rPr lang="es-ES" sz="1600" i="1">
                          <a:solidFill>
                            <a:srgbClr val="000000"/>
                          </a:solidFill>
                          <a:latin typeface="Cambria Math" panose="02040503050406030204" pitchFamily="18" charset="0"/>
                          <a:ea typeface="Cambria Math" panose="02040503050406030204" pitchFamily="18" charset="0"/>
                        </a:rPr>
                        <m:t>𝜑</m:t>
                      </m:r>
                      <m:r>
                        <a:rPr lang="es-ES" sz="1600" b="0" i="1" smtClean="0">
                          <a:solidFill>
                            <a:srgbClr val="000000"/>
                          </a:solidFill>
                          <a:latin typeface="Cambria Math" panose="02040503050406030204" pitchFamily="18" charset="0"/>
                          <a:ea typeface="Cambria Math" panose="02040503050406030204" pitchFamily="18" charset="0"/>
                        </a:rPr>
                        <m:t>=</m:t>
                      </m:r>
                      <m:func>
                        <m:funcPr>
                          <m:ctrlPr>
                            <a:rPr lang="es-ES" sz="1600" b="0" i="1" smtClean="0">
                              <a:solidFill>
                                <a:srgbClr val="000000"/>
                              </a:solidFill>
                              <a:latin typeface="Cambria Math" panose="02040503050406030204" pitchFamily="18" charset="0"/>
                              <a:ea typeface="Cambria Math" panose="02040503050406030204" pitchFamily="18" charset="0"/>
                            </a:rPr>
                          </m:ctrlPr>
                        </m:funcPr>
                        <m:fName>
                          <m:r>
                            <m:rPr>
                              <m:sty m:val="p"/>
                            </m:rPr>
                            <a:rPr lang="es-ES" sz="1600" b="0" i="0" smtClean="0">
                              <a:solidFill>
                                <a:srgbClr val="000000"/>
                              </a:solidFill>
                              <a:latin typeface="Cambria Math" panose="02040503050406030204" pitchFamily="18" charset="0"/>
                              <a:ea typeface="Cambria Math" panose="02040503050406030204" pitchFamily="18" charset="0"/>
                            </a:rPr>
                            <m:t>acos</m:t>
                          </m:r>
                        </m:fName>
                        <m:e>
                          <m:d>
                            <m:dPr>
                              <m:ctrlPr>
                                <a:rPr lang="es-ES" sz="1600" b="0" i="1" smtClean="0">
                                  <a:solidFill>
                                    <a:srgbClr val="000000"/>
                                  </a:solidFill>
                                  <a:latin typeface="Cambria Math" panose="02040503050406030204" pitchFamily="18" charset="0"/>
                                  <a:ea typeface="Cambria Math" panose="02040503050406030204" pitchFamily="18" charset="0"/>
                                </a:rPr>
                              </m:ctrlPr>
                            </m:dPr>
                            <m:e>
                              <m:r>
                                <a:rPr lang="es-ES" sz="1600" b="0" i="1" smtClean="0">
                                  <a:solidFill>
                                    <a:srgbClr val="000000"/>
                                  </a:solidFill>
                                  <a:latin typeface="Cambria Math" panose="02040503050406030204" pitchFamily="18" charset="0"/>
                                  <a:ea typeface="Cambria Math" panose="02040503050406030204" pitchFamily="18" charset="0"/>
                                </a:rPr>
                                <m:t>0.95</m:t>
                              </m:r>
                            </m:e>
                          </m:d>
                        </m:e>
                      </m:func>
                      <m:r>
                        <a:rPr lang="es-ES" sz="1600" b="0" i="1" smtClean="0">
                          <a:solidFill>
                            <a:srgbClr val="000000"/>
                          </a:solidFill>
                          <a:latin typeface="Cambria Math" panose="02040503050406030204" pitchFamily="18" charset="0"/>
                          <a:ea typeface="Cambria Math" panose="02040503050406030204" pitchFamily="18" charset="0"/>
                        </a:rPr>
                        <m:t>=18.19°</m:t>
                      </m:r>
                      <m:r>
                        <a:rPr lang="es-ES" sz="1600" b="0" i="0" smtClean="0">
                          <a:solidFill>
                            <a:srgbClr val="000000"/>
                          </a:solidFill>
                          <a:latin typeface="Cambria Math" panose="02040503050406030204" pitchFamily="18" charset="0"/>
                          <a:ea typeface="Cambria Math" panose="02040503050406030204" pitchFamily="18" charset="0"/>
                        </a:rPr>
                        <m:t>;</m:t>
                      </m:r>
                      <m:r>
                        <m:rPr>
                          <m:sty m:val="p"/>
                        </m:rPr>
                        <a:rPr lang="es-ES" sz="1600" b="0" i="0" smtClean="0">
                          <a:solidFill>
                            <a:srgbClr val="000000"/>
                          </a:solidFill>
                          <a:latin typeface="Cambria Math" panose="02040503050406030204" pitchFamily="18" charset="0"/>
                          <a:ea typeface="Cambria Math" panose="02040503050406030204" pitchFamily="18" charset="0"/>
                        </a:rPr>
                        <m:t>capacitivo</m:t>
                      </m:r>
                      <m:r>
                        <a:rPr lang="es-ES" sz="1600" b="0" i="0" smtClean="0">
                          <a:solidFill>
                            <a:srgbClr val="000000"/>
                          </a:solidFill>
                          <a:latin typeface="Cambria Math" panose="02040503050406030204" pitchFamily="18" charset="0"/>
                          <a:ea typeface="Cambria Math" panose="02040503050406030204" pitchFamily="18" charset="0"/>
                        </a:rPr>
                        <m:t>→</m:t>
                      </m:r>
                      <m:r>
                        <a:rPr lang="es-ES" sz="1600" i="1">
                          <a:solidFill>
                            <a:srgbClr val="000000"/>
                          </a:solidFill>
                          <a:latin typeface="Cambria Math" panose="02040503050406030204" pitchFamily="18" charset="0"/>
                          <a:ea typeface="Cambria Math" panose="02040503050406030204" pitchFamily="18" charset="0"/>
                        </a:rPr>
                        <m:t>𝜑</m:t>
                      </m:r>
                      <m:r>
                        <a:rPr lang="es-ES" sz="1600" b="0" i="1" smtClean="0">
                          <a:solidFill>
                            <a:srgbClr val="000000"/>
                          </a:solidFill>
                          <a:latin typeface="Cambria Math" panose="02040503050406030204" pitchFamily="18" charset="0"/>
                          <a:ea typeface="Cambria Math" panose="02040503050406030204" pitchFamily="18" charset="0"/>
                        </a:rPr>
                        <m:t>=−18.19</m:t>
                      </m:r>
                      <m:r>
                        <a:rPr lang="es-ES" sz="1600" i="1">
                          <a:solidFill>
                            <a:srgbClr val="000000"/>
                          </a:solidFill>
                          <a:latin typeface="Cambria Math" panose="02040503050406030204" pitchFamily="18" charset="0"/>
                          <a:ea typeface="Cambria Math" panose="02040503050406030204" pitchFamily="18" charset="0"/>
                        </a:rPr>
                        <m:t>°</m:t>
                      </m:r>
                    </m:oMath>
                  </m:oMathPara>
                </a14:m>
                <a:endParaRPr lang="es-ES" sz="1600" dirty="0"/>
              </a:p>
            </p:txBody>
          </p:sp>
        </mc:Choice>
        <mc:Fallback xmlns="">
          <p:sp>
            <p:nvSpPr>
              <p:cNvPr id="46" name="Object 11">
                <a:extLst>
                  <a:ext uri="{FF2B5EF4-FFF2-40B4-BE49-F238E27FC236}">
                    <a16:creationId xmlns:a16="http://schemas.microsoft.com/office/drawing/2014/main" id="{0E4E86D8-7593-42CD-A079-BBB147763B97}"/>
                  </a:ext>
                </a:extLst>
              </p:cNvPr>
              <p:cNvSpPr txBox="1">
                <a:spLocks noRot="1" noChangeAspect="1" noMove="1" noResize="1" noEditPoints="1" noAdjustHandles="1" noChangeArrowheads="1" noChangeShapeType="1" noTextEdit="1"/>
              </p:cNvSpPr>
              <p:nvPr/>
            </p:nvSpPr>
            <p:spPr bwMode="auto">
              <a:xfrm>
                <a:off x="100452" y="4317596"/>
                <a:ext cx="7264067" cy="391602"/>
              </a:xfrm>
              <a:prstGeom prst="rect">
                <a:avLst/>
              </a:prstGeom>
              <a:blipFill>
                <a:blip r:embed="rId7"/>
                <a:stretch>
                  <a:fillRect/>
                </a:stretch>
              </a:blipFill>
              <a:ln>
                <a:no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7" name="Object 11">
                <a:extLst>
                  <a:ext uri="{FF2B5EF4-FFF2-40B4-BE49-F238E27FC236}">
                    <a16:creationId xmlns:a16="http://schemas.microsoft.com/office/drawing/2014/main" id="{E7F5F7FF-EADB-484D-826B-F70501AA3967}"/>
                  </a:ext>
                </a:extLst>
              </p:cNvPr>
              <p:cNvSpPr txBox="1"/>
              <p:nvPr/>
            </p:nvSpPr>
            <p:spPr bwMode="auto">
              <a:xfrm>
                <a:off x="6602881" y="3786858"/>
                <a:ext cx="2204028" cy="391602"/>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s-ES" sz="1800" i="1" smtClean="0">
                          <a:solidFill>
                            <a:srgbClr val="000000"/>
                          </a:solidFill>
                          <a:latin typeface="Cambria Math" panose="02040503050406030204" pitchFamily="18" charset="0"/>
                        </a:rPr>
                        <m:t>𝑍</m:t>
                      </m:r>
                      <m:r>
                        <a:rPr lang="es-ES" sz="1800" b="0" i="1" smtClean="0">
                          <a:solidFill>
                            <a:srgbClr val="000000"/>
                          </a:solidFill>
                          <a:latin typeface="Cambria Math" panose="02040503050406030204" pitchFamily="18" charset="0"/>
                        </a:rPr>
                        <m:t>=4</m:t>
                      </m:r>
                      <m:r>
                        <a:rPr lang="es-ES" sz="1800" b="0" i="1" smtClean="0">
                          <a:solidFill>
                            <a:srgbClr val="000000"/>
                          </a:solidFill>
                          <a:latin typeface="Cambria Math" panose="02040503050406030204" pitchFamily="18" charset="0"/>
                          <a:ea typeface="Cambria Math" panose="02040503050406030204" pitchFamily="18" charset="0"/>
                        </a:rPr>
                        <m:t>∠−18.19° </m:t>
                      </m:r>
                      <m:r>
                        <a:rPr lang="es-ES" sz="1800" i="1">
                          <a:solidFill>
                            <a:srgbClr val="000000"/>
                          </a:solidFill>
                          <a:latin typeface="Cambria Math" panose="02040503050406030204" pitchFamily="18" charset="0"/>
                        </a:rPr>
                        <m:t>𝑘</m:t>
                      </m:r>
                      <m:r>
                        <m:rPr>
                          <m:sty m:val="p"/>
                        </m:rPr>
                        <a:rPr lang="el-GR" sz="1800" i="1">
                          <a:solidFill>
                            <a:srgbClr val="000000"/>
                          </a:solidFill>
                          <a:latin typeface="Cambria Math" panose="02040503050406030204" pitchFamily="18" charset="0"/>
                          <a:ea typeface="Cambria Math" panose="02040503050406030204" pitchFamily="18" charset="0"/>
                        </a:rPr>
                        <m:t>Ω</m:t>
                      </m:r>
                    </m:oMath>
                  </m:oMathPara>
                </a14:m>
                <a:endParaRPr lang="es-ES" sz="1800" dirty="0"/>
              </a:p>
            </p:txBody>
          </p:sp>
        </mc:Choice>
        <mc:Fallback xmlns="">
          <p:sp>
            <p:nvSpPr>
              <p:cNvPr id="47" name="Object 11">
                <a:extLst>
                  <a:ext uri="{FF2B5EF4-FFF2-40B4-BE49-F238E27FC236}">
                    <a16:creationId xmlns:a16="http://schemas.microsoft.com/office/drawing/2014/main" id="{E7F5F7FF-EADB-484D-826B-F70501AA3967}"/>
                  </a:ext>
                </a:extLst>
              </p:cNvPr>
              <p:cNvSpPr txBox="1">
                <a:spLocks noRot="1" noChangeAspect="1" noMove="1" noResize="1" noEditPoints="1" noAdjustHandles="1" noChangeArrowheads="1" noChangeShapeType="1" noTextEdit="1"/>
              </p:cNvSpPr>
              <p:nvPr/>
            </p:nvSpPr>
            <p:spPr bwMode="auto">
              <a:xfrm>
                <a:off x="6602881" y="3786858"/>
                <a:ext cx="2204028" cy="391602"/>
              </a:xfrm>
              <a:prstGeom prst="rect">
                <a:avLst/>
              </a:prstGeom>
              <a:blipFill>
                <a:blip r:embed="rId8"/>
                <a:stretch>
                  <a:fillRect/>
                </a:stretch>
              </a:blipFill>
              <a:ln>
                <a:no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8" name="Object 11">
                <a:extLst>
                  <a:ext uri="{FF2B5EF4-FFF2-40B4-BE49-F238E27FC236}">
                    <a16:creationId xmlns:a16="http://schemas.microsoft.com/office/drawing/2014/main" id="{2C9DAC97-904A-40B0-99B5-7A9C9366C167}"/>
                  </a:ext>
                </a:extLst>
              </p:cNvPr>
              <p:cNvSpPr txBox="1"/>
              <p:nvPr/>
            </p:nvSpPr>
            <p:spPr bwMode="auto">
              <a:xfrm>
                <a:off x="168411" y="4816440"/>
                <a:ext cx="3384624" cy="415441"/>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s-ES" sz="1600" i="1" smtClean="0">
                          <a:solidFill>
                            <a:srgbClr val="000000"/>
                          </a:solidFill>
                          <a:latin typeface="Cambria Math" panose="02040503050406030204" pitchFamily="18" charset="0"/>
                        </a:rPr>
                        <m:t>𝑃</m:t>
                      </m:r>
                      <m:r>
                        <a:rPr lang="es-ES" sz="1600" i="1" smtClean="0">
                          <a:solidFill>
                            <a:srgbClr val="000000"/>
                          </a:solidFill>
                          <a:latin typeface="Cambria Math" panose="02040503050406030204" pitchFamily="18" charset="0"/>
                        </a:rPr>
                        <m:t>=</m:t>
                      </m:r>
                      <m:r>
                        <a:rPr lang="es-ES" sz="1600" i="1" smtClean="0">
                          <a:solidFill>
                            <a:srgbClr val="000000"/>
                          </a:solidFill>
                          <a:latin typeface="Cambria Math" panose="02040503050406030204" pitchFamily="18" charset="0"/>
                        </a:rPr>
                        <m:t>𝑆</m:t>
                      </m:r>
                      <m:func>
                        <m:funcPr>
                          <m:ctrlPr>
                            <a:rPr lang="es-ES" sz="1600" i="1">
                              <a:solidFill>
                                <a:srgbClr val="000000"/>
                              </a:solidFill>
                              <a:latin typeface="Cambria Math" panose="02040503050406030204" pitchFamily="18" charset="0"/>
                            </a:rPr>
                          </m:ctrlPr>
                        </m:funcPr>
                        <m:fName>
                          <m:r>
                            <m:rPr>
                              <m:sty m:val="p"/>
                            </m:rPr>
                            <a:rPr lang="es-ES" sz="1600" i="0">
                              <a:solidFill>
                                <a:srgbClr val="000000"/>
                              </a:solidFill>
                              <a:latin typeface="Cambria Math" panose="02040503050406030204" pitchFamily="18" charset="0"/>
                            </a:rPr>
                            <m:t>cos</m:t>
                          </m:r>
                        </m:fName>
                        <m:e>
                          <m:r>
                            <a:rPr lang="es-ES" sz="1600" i="1">
                              <a:solidFill>
                                <a:srgbClr val="000000"/>
                              </a:solidFill>
                              <a:latin typeface="Cambria Math" panose="02040503050406030204" pitchFamily="18" charset="0"/>
                            </a:rPr>
                            <m:t>𝜑</m:t>
                          </m:r>
                        </m:e>
                      </m:func>
                      <m:r>
                        <a:rPr lang="es-ES" sz="1600" b="0" i="1" smtClean="0">
                          <a:solidFill>
                            <a:srgbClr val="000000"/>
                          </a:solidFill>
                          <a:latin typeface="Cambria Math" panose="02040503050406030204" pitchFamily="18" charset="0"/>
                        </a:rPr>
                        <m:t>=100</m:t>
                      </m:r>
                      <m:r>
                        <a:rPr lang="es-ES" sz="1600" b="0" i="1" smtClean="0">
                          <a:solidFill>
                            <a:srgbClr val="000000"/>
                          </a:solidFill>
                          <a:latin typeface="Cambria Math" panose="02040503050406030204" pitchFamily="18" charset="0"/>
                        </a:rPr>
                        <m:t>𝑥</m:t>
                      </m:r>
                      <m:r>
                        <a:rPr lang="es-ES" sz="1600" b="0" i="1" smtClean="0">
                          <a:solidFill>
                            <a:srgbClr val="000000"/>
                          </a:solidFill>
                          <a:latin typeface="Cambria Math" panose="02040503050406030204" pitchFamily="18" charset="0"/>
                        </a:rPr>
                        <m:t>0.95=95 </m:t>
                      </m:r>
                      <m:r>
                        <a:rPr lang="es-ES" sz="1600" b="0" i="1" smtClean="0">
                          <a:solidFill>
                            <a:srgbClr val="000000"/>
                          </a:solidFill>
                          <a:latin typeface="Cambria Math" panose="02040503050406030204" pitchFamily="18" charset="0"/>
                        </a:rPr>
                        <m:t>𝑘𝑊</m:t>
                      </m:r>
                    </m:oMath>
                  </m:oMathPara>
                </a14:m>
                <a:endParaRPr lang="es-ES" sz="1600" dirty="0"/>
              </a:p>
            </p:txBody>
          </p:sp>
        </mc:Choice>
        <mc:Fallback xmlns="">
          <p:sp>
            <p:nvSpPr>
              <p:cNvPr id="48" name="Object 11">
                <a:extLst>
                  <a:ext uri="{FF2B5EF4-FFF2-40B4-BE49-F238E27FC236}">
                    <a16:creationId xmlns:a16="http://schemas.microsoft.com/office/drawing/2014/main" id="{2C9DAC97-904A-40B0-99B5-7A9C9366C167}"/>
                  </a:ext>
                </a:extLst>
              </p:cNvPr>
              <p:cNvSpPr txBox="1">
                <a:spLocks noRot="1" noChangeAspect="1" noMove="1" noResize="1" noEditPoints="1" noAdjustHandles="1" noChangeArrowheads="1" noChangeShapeType="1" noTextEdit="1"/>
              </p:cNvSpPr>
              <p:nvPr/>
            </p:nvSpPr>
            <p:spPr bwMode="auto">
              <a:xfrm>
                <a:off x="168411" y="4816440"/>
                <a:ext cx="3384624" cy="415441"/>
              </a:xfrm>
              <a:prstGeom prst="rect">
                <a:avLst/>
              </a:prstGeom>
              <a:blipFill>
                <a:blip r:embed="rId9"/>
                <a:stretch>
                  <a:fillRect/>
                </a:stretch>
              </a:blipFill>
              <a:ln>
                <a:no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9" name="Object 11">
                <a:extLst>
                  <a:ext uri="{FF2B5EF4-FFF2-40B4-BE49-F238E27FC236}">
                    <a16:creationId xmlns:a16="http://schemas.microsoft.com/office/drawing/2014/main" id="{631F6472-C8ED-4388-A6F1-940AA66ED405}"/>
                  </a:ext>
                </a:extLst>
              </p:cNvPr>
              <p:cNvSpPr txBox="1"/>
              <p:nvPr/>
            </p:nvSpPr>
            <p:spPr bwMode="auto">
              <a:xfrm>
                <a:off x="105391" y="5328285"/>
                <a:ext cx="7490460" cy="415441"/>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s-ES" sz="1600" b="0" i="1" smtClean="0">
                          <a:solidFill>
                            <a:srgbClr val="000000"/>
                          </a:solidFill>
                          <a:latin typeface="Cambria Math" panose="02040503050406030204" pitchFamily="18" charset="0"/>
                        </a:rPr>
                        <m:t>𝑄</m:t>
                      </m:r>
                      <m:r>
                        <a:rPr lang="es-ES" sz="1600" i="1" smtClean="0">
                          <a:solidFill>
                            <a:srgbClr val="000000"/>
                          </a:solidFill>
                          <a:latin typeface="Cambria Math" panose="02040503050406030204" pitchFamily="18" charset="0"/>
                        </a:rPr>
                        <m:t>=</m:t>
                      </m:r>
                      <m:r>
                        <a:rPr lang="es-ES" sz="1600" i="1" smtClean="0">
                          <a:solidFill>
                            <a:srgbClr val="000000"/>
                          </a:solidFill>
                          <a:latin typeface="Cambria Math" panose="02040503050406030204" pitchFamily="18" charset="0"/>
                        </a:rPr>
                        <m:t>𝑆</m:t>
                      </m:r>
                      <m:func>
                        <m:funcPr>
                          <m:ctrlPr>
                            <a:rPr lang="es-ES" sz="1600" i="1">
                              <a:solidFill>
                                <a:srgbClr val="000000"/>
                              </a:solidFill>
                              <a:latin typeface="Cambria Math" panose="02040503050406030204" pitchFamily="18" charset="0"/>
                            </a:rPr>
                          </m:ctrlPr>
                        </m:funcPr>
                        <m:fName>
                          <m:r>
                            <a:rPr lang="es-ES" sz="1600" b="0" i="1" smtClean="0">
                              <a:solidFill>
                                <a:srgbClr val="000000"/>
                              </a:solidFill>
                              <a:latin typeface="Cambria Math" panose="02040503050406030204" pitchFamily="18" charset="0"/>
                            </a:rPr>
                            <m:t>𝑠𝑒𝑛</m:t>
                          </m:r>
                        </m:fName>
                        <m:e>
                          <m:r>
                            <a:rPr lang="es-ES" sz="1600" i="1">
                              <a:solidFill>
                                <a:srgbClr val="000000"/>
                              </a:solidFill>
                              <a:latin typeface="Cambria Math" panose="02040503050406030204" pitchFamily="18" charset="0"/>
                            </a:rPr>
                            <m:t>𝜑</m:t>
                          </m:r>
                        </m:e>
                      </m:func>
                      <m:r>
                        <a:rPr lang="es-ES" sz="1600" b="0" i="1" smtClean="0">
                          <a:solidFill>
                            <a:srgbClr val="000000"/>
                          </a:solidFill>
                          <a:latin typeface="Cambria Math" panose="02040503050406030204" pitchFamily="18" charset="0"/>
                        </a:rPr>
                        <m:t>=</m:t>
                      </m:r>
                      <m:rad>
                        <m:radPr>
                          <m:degHide m:val="on"/>
                          <m:ctrlPr>
                            <a:rPr lang="es-ES" sz="1600" b="0" i="1" smtClean="0">
                              <a:solidFill>
                                <a:srgbClr val="000000"/>
                              </a:solidFill>
                              <a:latin typeface="Cambria Math" panose="02040503050406030204" pitchFamily="18" charset="0"/>
                            </a:rPr>
                          </m:ctrlPr>
                        </m:radPr>
                        <m:deg/>
                        <m:e>
                          <m:sSup>
                            <m:sSupPr>
                              <m:ctrlPr>
                                <a:rPr lang="es-ES" sz="1600" b="0" i="1" smtClean="0">
                                  <a:solidFill>
                                    <a:srgbClr val="000000"/>
                                  </a:solidFill>
                                  <a:latin typeface="Cambria Math" panose="02040503050406030204" pitchFamily="18" charset="0"/>
                                </a:rPr>
                              </m:ctrlPr>
                            </m:sSupPr>
                            <m:e>
                              <m:r>
                                <a:rPr lang="es-ES" sz="1600" b="0" i="1" smtClean="0">
                                  <a:solidFill>
                                    <a:srgbClr val="000000"/>
                                  </a:solidFill>
                                  <a:latin typeface="Cambria Math" panose="02040503050406030204" pitchFamily="18" charset="0"/>
                                </a:rPr>
                                <m:t>𝑆</m:t>
                              </m:r>
                            </m:e>
                            <m:sup>
                              <m:r>
                                <a:rPr lang="es-ES" sz="1600" b="0" i="1" smtClean="0">
                                  <a:solidFill>
                                    <a:srgbClr val="000000"/>
                                  </a:solidFill>
                                  <a:latin typeface="Cambria Math" panose="02040503050406030204" pitchFamily="18" charset="0"/>
                                </a:rPr>
                                <m:t>2</m:t>
                              </m:r>
                            </m:sup>
                          </m:sSup>
                          <m:r>
                            <a:rPr lang="es-ES" sz="1600" b="0" i="1" smtClean="0">
                              <a:solidFill>
                                <a:srgbClr val="000000"/>
                              </a:solidFill>
                              <a:latin typeface="Cambria Math" panose="02040503050406030204" pitchFamily="18" charset="0"/>
                            </a:rPr>
                            <m:t>−</m:t>
                          </m:r>
                          <m:sSup>
                            <m:sSupPr>
                              <m:ctrlPr>
                                <a:rPr lang="es-ES" sz="1600" b="0" i="1" smtClean="0">
                                  <a:solidFill>
                                    <a:srgbClr val="000000"/>
                                  </a:solidFill>
                                  <a:latin typeface="Cambria Math" panose="02040503050406030204" pitchFamily="18" charset="0"/>
                                </a:rPr>
                              </m:ctrlPr>
                            </m:sSupPr>
                            <m:e>
                              <m:r>
                                <a:rPr lang="es-ES" sz="1600" b="0" i="1" smtClean="0">
                                  <a:solidFill>
                                    <a:srgbClr val="000000"/>
                                  </a:solidFill>
                                  <a:latin typeface="Cambria Math" panose="02040503050406030204" pitchFamily="18" charset="0"/>
                                </a:rPr>
                                <m:t>𝑃</m:t>
                              </m:r>
                            </m:e>
                            <m:sup>
                              <m:r>
                                <a:rPr lang="es-ES" sz="1600" b="0" i="1" smtClean="0">
                                  <a:solidFill>
                                    <a:srgbClr val="000000"/>
                                  </a:solidFill>
                                  <a:latin typeface="Cambria Math" panose="02040503050406030204" pitchFamily="18" charset="0"/>
                                </a:rPr>
                                <m:t>2</m:t>
                              </m:r>
                            </m:sup>
                          </m:sSup>
                        </m:e>
                      </m:rad>
                      <m:r>
                        <a:rPr lang="es-ES" sz="1600" b="0" i="1" smtClean="0">
                          <a:solidFill>
                            <a:srgbClr val="000000"/>
                          </a:solidFill>
                          <a:latin typeface="Cambria Math" panose="02040503050406030204" pitchFamily="18" charset="0"/>
                        </a:rPr>
                        <m:t>=</m:t>
                      </m:r>
                      <m:rad>
                        <m:radPr>
                          <m:degHide m:val="on"/>
                          <m:ctrlPr>
                            <a:rPr lang="es-ES" sz="1600" i="1">
                              <a:solidFill>
                                <a:srgbClr val="000000"/>
                              </a:solidFill>
                              <a:latin typeface="Cambria Math" panose="02040503050406030204" pitchFamily="18" charset="0"/>
                            </a:rPr>
                          </m:ctrlPr>
                        </m:radPr>
                        <m:deg/>
                        <m:e>
                          <m:sSup>
                            <m:sSupPr>
                              <m:ctrlPr>
                                <a:rPr lang="es-ES" sz="1600" i="1">
                                  <a:solidFill>
                                    <a:srgbClr val="000000"/>
                                  </a:solidFill>
                                  <a:latin typeface="Cambria Math" panose="02040503050406030204" pitchFamily="18" charset="0"/>
                                </a:rPr>
                              </m:ctrlPr>
                            </m:sSupPr>
                            <m:e>
                              <m:r>
                                <a:rPr lang="es-ES" sz="1600" b="0" i="1" smtClean="0">
                                  <a:solidFill>
                                    <a:srgbClr val="000000"/>
                                  </a:solidFill>
                                  <a:latin typeface="Cambria Math" panose="02040503050406030204" pitchFamily="18" charset="0"/>
                                </a:rPr>
                                <m:t>100</m:t>
                              </m:r>
                            </m:e>
                            <m:sup>
                              <m:r>
                                <a:rPr lang="es-ES" sz="1600" i="1">
                                  <a:solidFill>
                                    <a:srgbClr val="000000"/>
                                  </a:solidFill>
                                  <a:latin typeface="Cambria Math" panose="02040503050406030204" pitchFamily="18" charset="0"/>
                                </a:rPr>
                                <m:t>2</m:t>
                              </m:r>
                            </m:sup>
                          </m:sSup>
                          <m:r>
                            <a:rPr lang="es-ES" sz="1600" i="1">
                              <a:solidFill>
                                <a:srgbClr val="000000"/>
                              </a:solidFill>
                              <a:latin typeface="Cambria Math" panose="02040503050406030204" pitchFamily="18" charset="0"/>
                            </a:rPr>
                            <m:t>−</m:t>
                          </m:r>
                          <m:sSup>
                            <m:sSupPr>
                              <m:ctrlPr>
                                <a:rPr lang="es-ES" sz="1600" i="1">
                                  <a:solidFill>
                                    <a:srgbClr val="000000"/>
                                  </a:solidFill>
                                  <a:latin typeface="Cambria Math" panose="02040503050406030204" pitchFamily="18" charset="0"/>
                                </a:rPr>
                              </m:ctrlPr>
                            </m:sSupPr>
                            <m:e>
                              <m:r>
                                <a:rPr lang="es-ES" sz="1600" b="0" i="1" smtClean="0">
                                  <a:solidFill>
                                    <a:srgbClr val="000000"/>
                                  </a:solidFill>
                                  <a:latin typeface="Cambria Math" panose="02040503050406030204" pitchFamily="18" charset="0"/>
                                </a:rPr>
                                <m:t>95</m:t>
                              </m:r>
                            </m:e>
                            <m:sup>
                              <m:r>
                                <a:rPr lang="es-ES" sz="1600" i="1">
                                  <a:solidFill>
                                    <a:srgbClr val="000000"/>
                                  </a:solidFill>
                                  <a:latin typeface="Cambria Math" panose="02040503050406030204" pitchFamily="18" charset="0"/>
                                </a:rPr>
                                <m:t>2</m:t>
                              </m:r>
                            </m:sup>
                          </m:sSup>
                        </m:e>
                      </m:rad>
                      <m:r>
                        <a:rPr lang="es-ES" sz="1600" b="0" i="1" smtClean="0">
                          <a:solidFill>
                            <a:srgbClr val="000000"/>
                          </a:solidFill>
                          <a:latin typeface="Cambria Math" panose="02040503050406030204" pitchFamily="18" charset="0"/>
                        </a:rPr>
                        <m:t>=31.22→</m:t>
                      </m:r>
                      <m:r>
                        <a:rPr lang="es-ES" sz="1600" b="0" i="1" smtClean="0">
                          <a:solidFill>
                            <a:srgbClr val="000000"/>
                          </a:solidFill>
                          <a:latin typeface="Cambria Math" panose="02040503050406030204" pitchFamily="18" charset="0"/>
                        </a:rPr>
                        <m:t>𝑄</m:t>
                      </m:r>
                      <m:r>
                        <a:rPr lang="es-ES" sz="1600" b="0" i="1" smtClean="0">
                          <a:solidFill>
                            <a:srgbClr val="000000"/>
                          </a:solidFill>
                          <a:latin typeface="Cambria Math" panose="02040503050406030204" pitchFamily="18" charset="0"/>
                        </a:rPr>
                        <m:t>=−31.22 </m:t>
                      </m:r>
                      <m:r>
                        <a:rPr lang="es-ES" sz="1600" b="0" i="1" smtClean="0">
                          <a:solidFill>
                            <a:srgbClr val="000000"/>
                          </a:solidFill>
                          <a:latin typeface="Cambria Math" panose="02040503050406030204" pitchFamily="18" charset="0"/>
                        </a:rPr>
                        <m:t>𝑘𝑉𝐴𝑟</m:t>
                      </m:r>
                    </m:oMath>
                  </m:oMathPara>
                </a14:m>
                <a:endParaRPr lang="es-ES" sz="1600" dirty="0"/>
              </a:p>
            </p:txBody>
          </p:sp>
        </mc:Choice>
        <mc:Fallback xmlns="">
          <p:sp>
            <p:nvSpPr>
              <p:cNvPr id="49" name="Object 11">
                <a:extLst>
                  <a:ext uri="{FF2B5EF4-FFF2-40B4-BE49-F238E27FC236}">
                    <a16:creationId xmlns:a16="http://schemas.microsoft.com/office/drawing/2014/main" id="{631F6472-C8ED-4388-A6F1-940AA66ED405}"/>
                  </a:ext>
                </a:extLst>
              </p:cNvPr>
              <p:cNvSpPr txBox="1">
                <a:spLocks noRot="1" noChangeAspect="1" noMove="1" noResize="1" noEditPoints="1" noAdjustHandles="1" noChangeArrowheads="1" noChangeShapeType="1" noTextEdit="1"/>
              </p:cNvSpPr>
              <p:nvPr/>
            </p:nvSpPr>
            <p:spPr bwMode="auto">
              <a:xfrm>
                <a:off x="105391" y="5328285"/>
                <a:ext cx="7490460" cy="415441"/>
              </a:xfrm>
              <a:prstGeom prst="rect">
                <a:avLst/>
              </a:prstGeom>
              <a:blipFill>
                <a:blip r:embed="rId10"/>
                <a:stretch>
                  <a:fillRect b="-2941"/>
                </a:stretch>
              </a:blipFill>
              <a:ln>
                <a:no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id="{49937908-9CB5-41C4-9FFF-E2E46F01871C}"/>
                  </a:ext>
                </a:extLst>
              </p:cNvPr>
              <p:cNvSpPr/>
              <p:nvPr/>
            </p:nvSpPr>
            <p:spPr>
              <a:xfrm>
                <a:off x="4201107" y="4965393"/>
                <a:ext cx="136287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S" sz="2000">
                          <a:solidFill>
                            <a:srgbClr val="000000"/>
                          </a:solidFill>
                          <a:latin typeface="Cambria Math" panose="02040503050406030204" pitchFamily="18" charset="0"/>
                          <a:ea typeface="Cambria Math" panose="02040503050406030204" pitchFamily="18" charset="0"/>
                        </a:rPr>
                        <m:t>capacitivo</m:t>
                      </m:r>
                    </m:oMath>
                  </m:oMathPara>
                </a14:m>
                <a:endParaRPr lang="es-ES" sz="2000" dirty="0"/>
              </a:p>
            </p:txBody>
          </p:sp>
        </mc:Choice>
        <mc:Fallback xmlns="">
          <p:sp>
            <p:nvSpPr>
              <p:cNvPr id="7" name="Rectángulo 6">
                <a:extLst>
                  <a:ext uri="{FF2B5EF4-FFF2-40B4-BE49-F238E27FC236}">
                    <a16:creationId xmlns:a16="http://schemas.microsoft.com/office/drawing/2014/main" id="{49937908-9CB5-41C4-9FFF-E2E46F01871C}"/>
                  </a:ext>
                </a:extLst>
              </p:cNvPr>
              <p:cNvSpPr>
                <a:spLocks noRot="1" noChangeAspect="1" noMove="1" noResize="1" noEditPoints="1" noAdjustHandles="1" noChangeArrowheads="1" noChangeShapeType="1" noTextEdit="1"/>
              </p:cNvSpPr>
              <p:nvPr/>
            </p:nvSpPr>
            <p:spPr>
              <a:xfrm>
                <a:off x="4201107" y="4965393"/>
                <a:ext cx="1362874" cy="400110"/>
              </a:xfrm>
              <a:prstGeom prst="rect">
                <a:avLst/>
              </a:prstGeom>
              <a:blipFill>
                <a:blip r:embed="rId11"/>
                <a:stretch>
                  <a:fillRect b="-15385"/>
                </a:stretch>
              </a:blipFill>
            </p:spPr>
            <p:txBody>
              <a:bodyPr/>
              <a:lstStyle/>
              <a:p>
                <a:r>
                  <a:rPr lang="es-ES">
                    <a:noFill/>
                  </a:rPr>
                  <a:t> </a:t>
                </a:r>
              </a:p>
            </p:txBody>
          </p:sp>
        </mc:Fallback>
      </mc:AlternateContent>
      <p:cxnSp>
        <p:nvCxnSpPr>
          <p:cNvPr id="10" name="Conector recto de flecha 9">
            <a:extLst>
              <a:ext uri="{FF2B5EF4-FFF2-40B4-BE49-F238E27FC236}">
                <a16:creationId xmlns:a16="http://schemas.microsoft.com/office/drawing/2014/main" id="{327B7C44-DAEE-43F8-AB47-9114C8774C31}"/>
              </a:ext>
            </a:extLst>
          </p:cNvPr>
          <p:cNvCxnSpPr/>
          <p:nvPr/>
        </p:nvCxnSpPr>
        <p:spPr bwMode="auto">
          <a:xfrm>
            <a:off x="4921187" y="5328285"/>
            <a:ext cx="288032" cy="12544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36671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6" grpId="0"/>
      <p:bldP spid="47" grpId="0"/>
      <p:bldP spid="48" grpId="0"/>
      <p:bldP spid="49" grpId="0"/>
      <p:bldP spid="7"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1"/>
          </p:nvPr>
        </p:nvSpPr>
        <p:spPr bwMode="auto">
          <a:xfrm>
            <a:off x="8675688" y="0"/>
            <a:ext cx="5715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_tradnl"/>
            </a:defPPr>
            <a:lvl1pPr algn="l" rtl="0" eaLnBrk="0" fontAlgn="base" hangingPunct="0">
              <a:spcBef>
                <a:spcPct val="0"/>
              </a:spcBef>
              <a:spcAft>
                <a:spcPct val="0"/>
              </a:spcAft>
              <a:defRPr sz="1400" kern="1200">
                <a:solidFill>
                  <a:schemeClr val="bg1"/>
                </a:solidFill>
                <a:latin typeface="Helvetica" panose="020B0604020202020204" pitchFamily="34" charset="0"/>
                <a:ea typeface="ＭＳ Ｐゴシック" charset="-128"/>
                <a:cs typeface="Helvetica" panose="020B0604020202020204" pitchFamily="34" charset="0"/>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ＭＳ Ｐゴシック" panose="020B0600070205080204" pitchFamily="34" charset="-128"/>
                <a:cs typeface="+mn-cs"/>
              </a:defRPr>
            </a:lvl9pPr>
          </a:lstStyle>
          <a:p>
            <a:pPr>
              <a:defRPr/>
            </a:pPr>
            <a:fld id="{4D1DF14E-AE4B-4A5C-ABEF-54EE4CB1D499}" type="slidenum">
              <a:rPr lang="es-ES_tradnl" altLang="es-ES" smtClean="0"/>
              <a:pPr>
                <a:defRPr/>
              </a:pPr>
              <a:t>78</a:t>
            </a:fld>
            <a:endParaRPr lang="es-ES_tradnl" altLang="es-ES"/>
          </a:p>
        </p:txBody>
      </p:sp>
      <p:sp>
        <p:nvSpPr>
          <p:cNvPr id="3" name="Rectángulo 2"/>
          <p:cNvSpPr/>
          <p:nvPr/>
        </p:nvSpPr>
        <p:spPr>
          <a:xfrm>
            <a:off x="0" y="764704"/>
            <a:ext cx="9036496" cy="1077218"/>
          </a:xfrm>
          <a:prstGeom prst="rect">
            <a:avLst/>
          </a:prstGeom>
        </p:spPr>
        <p:txBody>
          <a:bodyPr wrap="square">
            <a:spAutoFit/>
          </a:bodyPr>
          <a:lstStyle/>
          <a:p>
            <a:pPr algn="just"/>
            <a:r>
              <a:rPr lang="es-ES" sz="1600" b="1" dirty="0">
                <a:latin typeface="Arial" panose="020B0604020202020204" pitchFamily="34" charset="0"/>
              </a:rPr>
              <a:t>Problema 11</a:t>
            </a:r>
            <a:r>
              <a:rPr lang="es-ES" sz="1600" dirty="0">
                <a:latin typeface="Arial" panose="020B0604020202020204" pitchFamily="34" charset="0"/>
              </a:rPr>
              <a:t>. Un sistema trifásico equilibrado de 20 kV de línea conectado en estrella alimenta una instalación que dispone de una carga conectada en triángulo de 100 </a:t>
            </a:r>
            <a:r>
              <a:rPr lang="es-ES" sz="1600" dirty="0" err="1">
                <a:latin typeface="Arial" panose="020B0604020202020204" pitchFamily="34" charset="0"/>
              </a:rPr>
              <a:t>kVA</a:t>
            </a:r>
            <a:r>
              <a:rPr lang="es-ES" sz="1600" dirty="0">
                <a:latin typeface="Arial" panose="020B0604020202020204" pitchFamily="34" charset="0"/>
              </a:rPr>
              <a:t> de potencia aparente con factor de potencia 0,95 capacitivo. Calcular el valor de la carga, el módulo de la corriente de línea y de fase y la potencia activa y reactiva total en la carga.</a:t>
            </a:r>
            <a:endParaRPr lang="es-ES" sz="1600" dirty="0"/>
          </a:p>
        </p:txBody>
      </p:sp>
      <mc:AlternateContent xmlns:mc="http://schemas.openxmlformats.org/markup-compatibility/2006" xmlns:a14="http://schemas.microsoft.com/office/drawing/2010/main">
        <mc:Choice Requires="a14">
          <p:sp>
            <p:nvSpPr>
              <p:cNvPr id="54" name="Object 11">
                <a:extLst>
                  <a:ext uri="{FF2B5EF4-FFF2-40B4-BE49-F238E27FC236}">
                    <a16:creationId xmlns:a16="http://schemas.microsoft.com/office/drawing/2014/main" id="{73F8B82E-00D2-44D6-8EE0-ED68C5E95481}"/>
                  </a:ext>
                </a:extLst>
              </p:cNvPr>
              <p:cNvSpPr txBox="1"/>
              <p:nvPr/>
            </p:nvSpPr>
            <p:spPr bwMode="auto">
              <a:xfrm>
                <a:off x="167436" y="2389825"/>
                <a:ext cx="5277925" cy="863692"/>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sSub>
                        <m:sSubPr>
                          <m:ctrlPr>
                            <a:rPr lang="es-ES" sz="1600" b="0" i="1" smtClean="0">
                              <a:solidFill>
                                <a:srgbClr val="000000"/>
                              </a:solidFill>
                              <a:latin typeface="Cambria Math" panose="02040503050406030204" pitchFamily="18" charset="0"/>
                            </a:rPr>
                          </m:ctrlPr>
                        </m:sSubPr>
                        <m:e>
                          <m:r>
                            <a:rPr lang="es-ES" sz="1600" b="0" i="1" smtClean="0">
                              <a:solidFill>
                                <a:srgbClr val="000000"/>
                              </a:solidFill>
                              <a:latin typeface="Cambria Math" panose="02040503050406030204" pitchFamily="18" charset="0"/>
                            </a:rPr>
                            <m:t>𝑈</m:t>
                          </m:r>
                        </m:e>
                        <m:sub>
                          <m:r>
                            <a:rPr lang="es-ES" sz="1600" b="0" i="1" smtClean="0">
                              <a:solidFill>
                                <a:srgbClr val="000000"/>
                              </a:solidFill>
                              <a:latin typeface="Cambria Math" panose="02040503050406030204" pitchFamily="18" charset="0"/>
                            </a:rPr>
                            <m:t>𝐿</m:t>
                          </m:r>
                        </m:sub>
                      </m:sSub>
                      <m:r>
                        <a:rPr lang="es-ES" sz="1600" b="0" i="1" smtClean="0">
                          <a:solidFill>
                            <a:srgbClr val="000000"/>
                          </a:solidFill>
                          <a:latin typeface="Cambria Math" panose="02040503050406030204" pitchFamily="18" charset="0"/>
                        </a:rPr>
                        <m:t>=</m:t>
                      </m:r>
                      <m:r>
                        <a:rPr lang="es-ES" sz="1600" b="0" i="1" smtClean="0">
                          <a:solidFill>
                            <a:srgbClr val="000000"/>
                          </a:solidFill>
                          <a:latin typeface="Cambria Math" panose="02040503050406030204" pitchFamily="18" charset="0"/>
                        </a:rPr>
                        <m:t>20</m:t>
                      </m:r>
                      <m:r>
                        <a:rPr lang="es-ES" sz="1600" b="0" i="1" smtClean="0">
                          <a:solidFill>
                            <a:srgbClr val="000000"/>
                          </a:solidFill>
                          <a:latin typeface="Cambria Math" panose="02040503050406030204" pitchFamily="18" charset="0"/>
                        </a:rPr>
                        <m:t> </m:t>
                      </m:r>
                      <m:r>
                        <a:rPr lang="es-ES" sz="1600" b="0" i="1" smtClean="0">
                          <a:solidFill>
                            <a:srgbClr val="000000"/>
                          </a:solidFill>
                          <a:latin typeface="Cambria Math" panose="02040503050406030204" pitchFamily="18" charset="0"/>
                        </a:rPr>
                        <m:t>𝑘𝑉</m:t>
                      </m:r>
                    </m:oMath>
                  </m:oMathPara>
                </a14:m>
                <a:endParaRPr lang="es-ES" sz="1600" b="0" dirty="0">
                  <a:solidFill>
                    <a:srgbClr val="000000"/>
                  </a:solidFill>
                </a:endParaRPr>
              </a:p>
              <a:p>
                <a:pPr/>
                <a14:m>
                  <m:oMathPara xmlns:m="http://schemas.openxmlformats.org/officeDocument/2006/math">
                    <m:oMathParaPr>
                      <m:jc m:val="left"/>
                    </m:oMathParaPr>
                    <m:oMath xmlns:m="http://schemas.openxmlformats.org/officeDocument/2006/math">
                      <m:r>
                        <a:rPr lang="es-ES" sz="1600" b="0" i="1" smtClean="0">
                          <a:solidFill>
                            <a:srgbClr val="000000"/>
                          </a:solidFill>
                          <a:latin typeface="Cambria Math" panose="02040503050406030204" pitchFamily="18" charset="0"/>
                        </a:rPr>
                        <m:t>𝑆</m:t>
                      </m:r>
                      <m:r>
                        <a:rPr lang="es-ES" sz="1600" b="0" i="1" smtClean="0">
                          <a:solidFill>
                            <a:srgbClr val="000000"/>
                          </a:solidFill>
                          <a:latin typeface="Cambria Math" panose="02040503050406030204" pitchFamily="18" charset="0"/>
                        </a:rPr>
                        <m:t>=</m:t>
                      </m:r>
                      <m:r>
                        <a:rPr lang="es-ES" sz="1600" b="0" i="1" smtClean="0">
                          <a:solidFill>
                            <a:srgbClr val="000000"/>
                          </a:solidFill>
                          <a:latin typeface="Cambria Math" panose="02040503050406030204" pitchFamily="18" charset="0"/>
                        </a:rPr>
                        <m:t>100</m:t>
                      </m:r>
                      <m:r>
                        <a:rPr lang="es-ES" sz="1600" b="0" i="1" smtClean="0">
                          <a:solidFill>
                            <a:srgbClr val="000000"/>
                          </a:solidFill>
                          <a:latin typeface="Cambria Math" panose="02040503050406030204" pitchFamily="18" charset="0"/>
                        </a:rPr>
                        <m:t> </m:t>
                      </m:r>
                      <m:r>
                        <a:rPr lang="es-ES" sz="1600" b="0" i="1" smtClean="0">
                          <a:solidFill>
                            <a:srgbClr val="000000"/>
                          </a:solidFill>
                          <a:latin typeface="Cambria Math" panose="02040503050406030204" pitchFamily="18" charset="0"/>
                        </a:rPr>
                        <m:t>𝑘𝑉𝐴</m:t>
                      </m:r>
                      <m:r>
                        <a:rPr lang="es-ES" sz="1600" b="0" i="1" smtClean="0">
                          <a:solidFill>
                            <a:srgbClr val="000000"/>
                          </a:solidFill>
                          <a:latin typeface="Cambria Math" panose="02040503050406030204" pitchFamily="18" charset="0"/>
                        </a:rPr>
                        <m:t>=</m:t>
                      </m:r>
                      <m:rad>
                        <m:radPr>
                          <m:degHide m:val="on"/>
                          <m:ctrlPr>
                            <a:rPr lang="es-ES" sz="1600" i="1">
                              <a:solidFill>
                                <a:srgbClr val="000000"/>
                              </a:solidFill>
                              <a:latin typeface="Cambria Math" panose="02040503050406030204" pitchFamily="18" charset="0"/>
                            </a:rPr>
                          </m:ctrlPr>
                        </m:radPr>
                        <m:deg/>
                        <m:e>
                          <m:r>
                            <a:rPr lang="es-ES" sz="1600" i="1">
                              <a:solidFill>
                                <a:srgbClr val="000000"/>
                              </a:solidFill>
                              <a:latin typeface="Cambria Math" panose="02040503050406030204" pitchFamily="18" charset="0"/>
                            </a:rPr>
                            <m:t>3</m:t>
                          </m:r>
                        </m:e>
                      </m:rad>
                      <m:sSub>
                        <m:sSubPr>
                          <m:ctrlPr>
                            <a:rPr lang="es-ES" sz="1600" i="1">
                              <a:solidFill>
                                <a:srgbClr val="000000"/>
                              </a:solidFill>
                              <a:latin typeface="Cambria Math" panose="02040503050406030204" pitchFamily="18" charset="0"/>
                            </a:rPr>
                          </m:ctrlPr>
                        </m:sSubPr>
                        <m:e>
                          <m:r>
                            <a:rPr lang="es-ES" sz="1600" i="1">
                              <a:solidFill>
                                <a:srgbClr val="000000"/>
                              </a:solidFill>
                              <a:latin typeface="Cambria Math" panose="02040503050406030204" pitchFamily="18" charset="0"/>
                            </a:rPr>
                            <m:t>𝑈</m:t>
                          </m:r>
                        </m:e>
                        <m:sub>
                          <m:r>
                            <a:rPr lang="es-ES" sz="1600" i="1">
                              <a:solidFill>
                                <a:srgbClr val="000000"/>
                              </a:solidFill>
                              <a:latin typeface="Cambria Math" panose="02040503050406030204" pitchFamily="18" charset="0"/>
                            </a:rPr>
                            <m:t>𝐿</m:t>
                          </m:r>
                        </m:sub>
                      </m:sSub>
                      <m:sSub>
                        <m:sSubPr>
                          <m:ctrlPr>
                            <a:rPr lang="es-ES" sz="1600" i="1">
                              <a:solidFill>
                                <a:srgbClr val="000000"/>
                              </a:solidFill>
                              <a:latin typeface="Cambria Math" panose="02040503050406030204" pitchFamily="18" charset="0"/>
                            </a:rPr>
                          </m:ctrlPr>
                        </m:sSubPr>
                        <m:e>
                          <m:r>
                            <a:rPr lang="es-ES" sz="1600" i="1">
                              <a:solidFill>
                                <a:srgbClr val="000000"/>
                              </a:solidFill>
                              <a:latin typeface="Cambria Math" panose="02040503050406030204" pitchFamily="18" charset="0"/>
                            </a:rPr>
                            <m:t>𝐼</m:t>
                          </m:r>
                        </m:e>
                        <m:sub>
                          <m:r>
                            <a:rPr lang="es-ES" sz="1600" i="1">
                              <a:solidFill>
                                <a:srgbClr val="000000"/>
                              </a:solidFill>
                              <a:latin typeface="Cambria Math" panose="02040503050406030204" pitchFamily="18" charset="0"/>
                            </a:rPr>
                            <m:t>𝐿</m:t>
                          </m:r>
                        </m:sub>
                      </m:sSub>
                      <m:r>
                        <a:rPr lang="es-ES" sz="1600" b="0" i="1" smtClean="0">
                          <a:solidFill>
                            <a:srgbClr val="000000"/>
                          </a:solidFill>
                          <a:latin typeface="Cambria Math" panose="02040503050406030204" pitchFamily="18" charset="0"/>
                        </a:rPr>
                        <m:t>→</m:t>
                      </m:r>
                      <m:sSub>
                        <m:sSubPr>
                          <m:ctrlPr>
                            <a:rPr lang="es-ES" sz="1600" b="0" i="1" smtClean="0">
                              <a:solidFill>
                                <a:srgbClr val="000000"/>
                              </a:solidFill>
                              <a:latin typeface="Cambria Math" panose="02040503050406030204" pitchFamily="18" charset="0"/>
                            </a:rPr>
                          </m:ctrlPr>
                        </m:sSubPr>
                        <m:e>
                          <m:r>
                            <a:rPr lang="es-ES" sz="1600" b="0" i="1" smtClean="0">
                              <a:solidFill>
                                <a:srgbClr val="000000"/>
                              </a:solidFill>
                              <a:latin typeface="Cambria Math" panose="02040503050406030204" pitchFamily="18" charset="0"/>
                            </a:rPr>
                            <m:t>𝐼</m:t>
                          </m:r>
                        </m:e>
                        <m:sub>
                          <m:r>
                            <a:rPr lang="es-ES" sz="1600" b="0" i="1" smtClean="0">
                              <a:solidFill>
                                <a:srgbClr val="000000"/>
                              </a:solidFill>
                              <a:latin typeface="Cambria Math" panose="02040503050406030204" pitchFamily="18" charset="0"/>
                            </a:rPr>
                            <m:t>𝐿</m:t>
                          </m:r>
                        </m:sub>
                      </m:sSub>
                      <m:r>
                        <a:rPr lang="es-ES" sz="1600" b="0" i="1" smtClean="0">
                          <a:solidFill>
                            <a:srgbClr val="000000"/>
                          </a:solidFill>
                          <a:latin typeface="Cambria Math" panose="02040503050406030204" pitchFamily="18" charset="0"/>
                        </a:rPr>
                        <m:t>=</m:t>
                      </m:r>
                      <m:f>
                        <m:fPr>
                          <m:ctrlPr>
                            <a:rPr lang="es-ES" sz="1600" b="0" i="1" smtClean="0">
                              <a:solidFill>
                                <a:srgbClr val="000000"/>
                              </a:solidFill>
                              <a:latin typeface="Cambria Math" panose="02040503050406030204" pitchFamily="18" charset="0"/>
                            </a:rPr>
                          </m:ctrlPr>
                        </m:fPr>
                        <m:num>
                          <m:r>
                            <a:rPr lang="es-ES" sz="1600" b="0" i="1" smtClean="0">
                              <a:solidFill>
                                <a:srgbClr val="000000"/>
                              </a:solidFill>
                              <a:latin typeface="Cambria Math" panose="02040503050406030204" pitchFamily="18" charset="0"/>
                            </a:rPr>
                            <m:t>100</m:t>
                          </m:r>
                        </m:num>
                        <m:den>
                          <m:r>
                            <a:rPr lang="es-ES" sz="1600" b="0" i="1" smtClean="0">
                              <a:solidFill>
                                <a:srgbClr val="000000"/>
                              </a:solidFill>
                              <a:latin typeface="Cambria Math" panose="02040503050406030204" pitchFamily="18" charset="0"/>
                            </a:rPr>
                            <m:t>20</m:t>
                          </m:r>
                          <m:rad>
                            <m:radPr>
                              <m:degHide m:val="on"/>
                              <m:ctrlPr>
                                <a:rPr lang="es-ES" sz="1600" b="0" i="1" smtClean="0">
                                  <a:solidFill>
                                    <a:srgbClr val="000000"/>
                                  </a:solidFill>
                                  <a:latin typeface="Cambria Math" panose="02040503050406030204" pitchFamily="18" charset="0"/>
                                </a:rPr>
                              </m:ctrlPr>
                            </m:radPr>
                            <m:deg/>
                            <m:e>
                              <m:r>
                                <a:rPr lang="es-ES" sz="1600" b="0" i="1" smtClean="0">
                                  <a:solidFill>
                                    <a:srgbClr val="000000"/>
                                  </a:solidFill>
                                  <a:latin typeface="Cambria Math" panose="02040503050406030204" pitchFamily="18" charset="0"/>
                                </a:rPr>
                                <m:t>3</m:t>
                              </m:r>
                            </m:e>
                          </m:rad>
                        </m:den>
                      </m:f>
                      <m:r>
                        <a:rPr lang="es-ES" sz="1600" b="0" i="1" smtClean="0">
                          <a:solidFill>
                            <a:srgbClr val="000000"/>
                          </a:solidFill>
                          <a:latin typeface="Cambria Math" panose="02040503050406030204" pitchFamily="18" charset="0"/>
                        </a:rPr>
                        <m:t>=</m:t>
                      </m:r>
                      <m:f>
                        <m:fPr>
                          <m:ctrlPr>
                            <a:rPr lang="es-ES" sz="1600" b="0" i="1" smtClean="0">
                              <a:solidFill>
                                <a:srgbClr val="000000"/>
                              </a:solidFill>
                              <a:latin typeface="Cambria Math" panose="02040503050406030204" pitchFamily="18" charset="0"/>
                            </a:rPr>
                          </m:ctrlPr>
                        </m:fPr>
                        <m:num>
                          <m:r>
                            <a:rPr lang="es-ES" sz="1600" b="0" i="1" smtClean="0">
                              <a:solidFill>
                                <a:srgbClr val="000000"/>
                              </a:solidFill>
                              <a:latin typeface="Cambria Math" panose="02040503050406030204" pitchFamily="18" charset="0"/>
                            </a:rPr>
                            <m:t>5</m:t>
                          </m:r>
                        </m:num>
                        <m:den>
                          <m:rad>
                            <m:radPr>
                              <m:degHide m:val="on"/>
                              <m:ctrlPr>
                                <a:rPr lang="es-ES" sz="1600" b="0" i="1" smtClean="0">
                                  <a:solidFill>
                                    <a:srgbClr val="000000"/>
                                  </a:solidFill>
                                  <a:latin typeface="Cambria Math" panose="02040503050406030204" pitchFamily="18" charset="0"/>
                                </a:rPr>
                              </m:ctrlPr>
                            </m:radPr>
                            <m:deg/>
                            <m:e>
                              <m:r>
                                <a:rPr lang="es-ES" sz="1600" b="0" i="1" smtClean="0">
                                  <a:solidFill>
                                    <a:srgbClr val="000000"/>
                                  </a:solidFill>
                                  <a:latin typeface="Cambria Math" panose="02040503050406030204" pitchFamily="18" charset="0"/>
                                </a:rPr>
                                <m:t>3</m:t>
                              </m:r>
                            </m:e>
                          </m:rad>
                        </m:den>
                      </m:f>
                      <m:r>
                        <a:rPr lang="es-ES" sz="1600" b="0" i="1" smtClean="0">
                          <a:solidFill>
                            <a:srgbClr val="000000"/>
                          </a:solidFill>
                          <a:latin typeface="Cambria Math" panose="02040503050406030204" pitchFamily="18" charset="0"/>
                        </a:rPr>
                        <m:t> </m:t>
                      </m:r>
                      <m:d>
                        <m:dPr>
                          <m:begChr m:val="["/>
                          <m:endChr m:val="]"/>
                          <m:ctrlPr>
                            <a:rPr lang="es-ES" sz="1600" b="0" i="1" smtClean="0">
                              <a:solidFill>
                                <a:srgbClr val="000000"/>
                              </a:solidFill>
                              <a:latin typeface="Cambria Math" panose="02040503050406030204" pitchFamily="18" charset="0"/>
                            </a:rPr>
                          </m:ctrlPr>
                        </m:dPr>
                        <m:e>
                          <m:f>
                            <m:fPr>
                              <m:ctrlPr>
                                <a:rPr lang="es-ES" sz="1600" b="0" i="1" smtClean="0">
                                  <a:solidFill>
                                    <a:srgbClr val="000000"/>
                                  </a:solidFill>
                                  <a:latin typeface="Cambria Math" panose="02040503050406030204" pitchFamily="18" charset="0"/>
                                </a:rPr>
                              </m:ctrlPr>
                            </m:fPr>
                            <m:num>
                              <m:r>
                                <a:rPr lang="es-ES" sz="1600" b="0" i="1" smtClean="0">
                                  <a:solidFill>
                                    <a:srgbClr val="000000"/>
                                  </a:solidFill>
                                  <a:latin typeface="Cambria Math" panose="02040503050406030204" pitchFamily="18" charset="0"/>
                                </a:rPr>
                                <m:t>𝑘𝑉𝐴</m:t>
                              </m:r>
                            </m:num>
                            <m:den>
                              <m:r>
                                <a:rPr lang="es-ES" sz="1600" b="0" i="1" smtClean="0">
                                  <a:solidFill>
                                    <a:srgbClr val="000000"/>
                                  </a:solidFill>
                                  <a:latin typeface="Cambria Math" panose="02040503050406030204" pitchFamily="18" charset="0"/>
                                </a:rPr>
                                <m:t>𝑘𝑉</m:t>
                              </m:r>
                            </m:den>
                          </m:f>
                          <m:r>
                            <a:rPr lang="es-ES" sz="1600" b="0" i="1" smtClean="0">
                              <a:solidFill>
                                <a:srgbClr val="000000"/>
                              </a:solidFill>
                              <a:latin typeface="Cambria Math" panose="02040503050406030204" pitchFamily="18" charset="0"/>
                            </a:rPr>
                            <m:t>=</m:t>
                          </m:r>
                          <m:r>
                            <a:rPr lang="es-ES" sz="1600" b="0" i="1" smtClean="0">
                              <a:solidFill>
                                <a:srgbClr val="000000"/>
                              </a:solidFill>
                              <a:latin typeface="Cambria Math" panose="02040503050406030204" pitchFamily="18" charset="0"/>
                            </a:rPr>
                            <m:t>𝐴</m:t>
                          </m:r>
                        </m:e>
                      </m:d>
                      <m:r>
                        <a:rPr lang="es-ES" sz="1600" b="0" i="1" smtClean="0">
                          <a:solidFill>
                            <a:srgbClr val="000000"/>
                          </a:solidFill>
                          <a:latin typeface="Cambria Math" panose="02040503050406030204" pitchFamily="18" charset="0"/>
                        </a:rPr>
                        <m:t> </m:t>
                      </m:r>
                    </m:oMath>
                  </m:oMathPara>
                </a14:m>
                <a:endParaRPr lang="es-ES" sz="1600" dirty="0"/>
              </a:p>
            </p:txBody>
          </p:sp>
        </mc:Choice>
        <mc:Fallback xmlns="">
          <p:sp>
            <p:nvSpPr>
              <p:cNvPr id="54" name="Object 11">
                <a:extLst>
                  <a:ext uri="{FF2B5EF4-FFF2-40B4-BE49-F238E27FC236}">
                    <a16:creationId xmlns:a16="http://schemas.microsoft.com/office/drawing/2014/main" id="{73F8B82E-00D2-44D6-8EE0-ED68C5E95481}"/>
                  </a:ext>
                </a:extLst>
              </p:cNvPr>
              <p:cNvSpPr txBox="1">
                <a:spLocks noRot="1" noChangeAspect="1" noMove="1" noResize="1" noEditPoints="1" noAdjustHandles="1" noChangeArrowheads="1" noChangeShapeType="1" noTextEdit="1"/>
              </p:cNvSpPr>
              <p:nvPr/>
            </p:nvSpPr>
            <p:spPr bwMode="auto">
              <a:xfrm>
                <a:off x="167436" y="2389825"/>
                <a:ext cx="5277925" cy="863692"/>
              </a:xfrm>
              <a:prstGeom prst="rect">
                <a:avLst/>
              </a:prstGeom>
              <a:blipFill>
                <a:blip r:embed="rId2"/>
                <a:stretch>
                  <a:fillRect/>
                </a:stretch>
              </a:blipFill>
              <a:ln>
                <a:no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5" name="Object 11">
                <a:extLst>
                  <a:ext uri="{FF2B5EF4-FFF2-40B4-BE49-F238E27FC236}">
                    <a16:creationId xmlns:a16="http://schemas.microsoft.com/office/drawing/2014/main" id="{B83658DA-4505-4E16-8E32-1C4259755B95}"/>
                  </a:ext>
                </a:extLst>
              </p:cNvPr>
              <p:cNvSpPr txBox="1"/>
              <p:nvPr/>
            </p:nvSpPr>
            <p:spPr bwMode="auto">
              <a:xfrm>
                <a:off x="88137" y="3253517"/>
                <a:ext cx="5266807" cy="830997"/>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sSub>
                        <m:sSubPr>
                          <m:ctrlPr>
                            <a:rPr lang="es-ES" sz="1600" b="0" i="1" smtClean="0">
                              <a:solidFill>
                                <a:srgbClr val="000000"/>
                              </a:solidFill>
                              <a:latin typeface="Cambria Math" panose="02040503050406030204" pitchFamily="18" charset="0"/>
                            </a:rPr>
                          </m:ctrlPr>
                        </m:sSubPr>
                        <m:e>
                          <m:r>
                            <a:rPr lang="es-ES" sz="1600" b="0" i="1" smtClean="0">
                              <a:solidFill>
                                <a:srgbClr val="000000"/>
                              </a:solidFill>
                              <a:latin typeface="Cambria Math" panose="02040503050406030204" pitchFamily="18" charset="0"/>
                            </a:rPr>
                            <m:t>𝐼</m:t>
                          </m:r>
                        </m:e>
                        <m:sub>
                          <m:r>
                            <a:rPr lang="es-ES" sz="1600" b="0" i="1" smtClean="0">
                              <a:solidFill>
                                <a:srgbClr val="000000"/>
                              </a:solidFill>
                              <a:latin typeface="Cambria Math" panose="02040503050406030204" pitchFamily="18" charset="0"/>
                            </a:rPr>
                            <m:t>𝐹</m:t>
                          </m:r>
                        </m:sub>
                      </m:sSub>
                      <m:r>
                        <a:rPr lang="es-ES" sz="1600" b="0" i="1" smtClean="0">
                          <a:solidFill>
                            <a:srgbClr val="000000"/>
                          </a:solidFill>
                          <a:latin typeface="Cambria Math" panose="02040503050406030204" pitchFamily="18" charset="0"/>
                        </a:rPr>
                        <m:t>=</m:t>
                      </m:r>
                      <m:f>
                        <m:fPr>
                          <m:ctrlPr>
                            <a:rPr lang="es-ES" sz="1600" b="0" i="1" smtClean="0">
                              <a:solidFill>
                                <a:srgbClr val="000000"/>
                              </a:solidFill>
                              <a:latin typeface="Cambria Math" panose="02040503050406030204" pitchFamily="18" charset="0"/>
                            </a:rPr>
                          </m:ctrlPr>
                        </m:fPr>
                        <m:num>
                          <m:sSub>
                            <m:sSubPr>
                              <m:ctrlPr>
                                <a:rPr lang="es-ES" sz="1600" b="0" i="1" smtClean="0">
                                  <a:solidFill>
                                    <a:srgbClr val="000000"/>
                                  </a:solidFill>
                                  <a:latin typeface="Cambria Math" panose="02040503050406030204" pitchFamily="18" charset="0"/>
                                </a:rPr>
                              </m:ctrlPr>
                            </m:sSubPr>
                            <m:e>
                              <m:r>
                                <a:rPr lang="es-ES" sz="1600" b="0" i="1" smtClean="0">
                                  <a:solidFill>
                                    <a:srgbClr val="000000"/>
                                  </a:solidFill>
                                  <a:latin typeface="Cambria Math" panose="02040503050406030204" pitchFamily="18" charset="0"/>
                                </a:rPr>
                                <m:t>𝐼</m:t>
                              </m:r>
                            </m:e>
                            <m:sub>
                              <m:r>
                                <a:rPr lang="es-ES" sz="1600" b="0" i="1" smtClean="0">
                                  <a:solidFill>
                                    <a:srgbClr val="000000"/>
                                  </a:solidFill>
                                  <a:latin typeface="Cambria Math" panose="02040503050406030204" pitchFamily="18" charset="0"/>
                                </a:rPr>
                                <m:t>𝐿</m:t>
                              </m:r>
                            </m:sub>
                          </m:sSub>
                        </m:num>
                        <m:den>
                          <m:r>
                            <a:rPr lang="es-ES" sz="1600" b="0" i="1" smtClean="0">
                              <a:solidFill>
                                <a:srgbClr val="000000"/>
                              </a:solidFill>
                              <a:latin typeface="Cambria Math" panose="02040503050406030204" pitchFamily="18" charset="0"/>
                              <a:ea typeface="Cambria Math" panose="02040503050406030204" pitchFamily="18" charset="0"/>
                            </a:rPr>
                            <m:t>√</m:t>
                          </m:r>
                          <m:r>
                            <a:rPr lang="es-ES" sz="1600" b="0" i="1" smtClean="0">
                              <a:solidFill>
                                <a:srgbClr val="000000"/>
                              </a:solidFill>
                              <a:latin typeface="Cambria Math" panose="02040503050406030204" pitchFamily="18" charset="0"/>
                              <a:ea typeface="Cambria Math" panose="02040503050406030204" pitchFamily="18" charset="0"/>
                            </a:rPr>
                            <m:t>3</m:t>
                          </m:r>
                        </m:den>
                      </m:f>
                      <m:r>
                        <a:rPr lang="es-ES" sz="1600" b="0" i="1" smtClean="0">
                          <a:solidFill>
                            <a:srgbClr val="000000"/>
                          </a:solidFill>
                          <a:latin typeface="Cambria Math" panose="02040503050406030204" pitchFamily="18" charset="0"/>
                        </a:rPr>
                        <m:t>=</m:t>
                      </m:r>
                      <m:f>
                        <m:fPr>
                          <m:ctrlPr>
                            <a:rPr lang="es-ES" sz="1600" b="0" i="1" smtClean="0">
                              <a:solidFill>
                                <a:srgbClr val="000000"/>
                              </a:solidFill>
                              <a:latin typeface="Cambria Math" panose="02040503050406030204" pitchFamily="18" charset="0"/>
                            </a:rPr>
                          </m:ctrlPr>
                        </m:fPr>
                        <m:num>
                          <m:r>
                            <a:rPr lang="es-ES" sz="1600" b="0" i="1" smtClean="0">
                              <a:solidFill>
                                <a:srgbClr val="000000"/>
                              </a:solidFill>
                              <a:latin typeface="Cambria Math" panose="02040503050406030204" pitchFamily="18" charset="0"/>
                            </a:rPr>
                            <m:t>5</m:t>
                          </m:r>
                          <m:r>
                            <a:rPr lang="es-ES" sz="1600" b="0" i="1" smtClean="0">
                              <a:solidFill>
                                <a:srgbClr val="000000"/>
                              </a:solidFill>
                              <a:latin typeface="Cambria Math" panose="02040503050406030204" pitchFamily="18" charset="0"/>
                            </a:rPr>
                            <m:t>/</m:t>
                          </m:r>
                          <m:rad>
                            <m:radPr>
                              <m:degHide m:val="on"/>
                              <m:ctrlPr>
                                <a:rPr lang="es-ES" sz="1600" b="0" i="1" smtClean="0">
                                  <a:solidFill>
                                    <a:srgbClr val="000000"/>
                                  </a:solidFill>
                                  <a:latin typeface="Cambria Math" panose="02040503050406030204" pitchFamily="18" charset="0"/>
                                </a:rPr>
                              </m:ctrlPr>
                            </m:radPr>
                            <m:deg/>
                            <m:e>
                              <m:r>
                                <a:rPr lang="es-ES" sz="1600" b="0" i="1" smtClean="0">
                                  <a:solidFill>
                                    <a:srgbClr val="000000"/>
                                  </a:solidFill>
                                  <a:latin typeface="Cambria Math" panose="02040503050406030204" pitchFamily="18" charset="0"/>
                                </a:rPr>
                                <m:t>3</m:t>
                              </m:r>
                            </m:e>
                          </m:rad>
                        </m:num>
                        <m:den>
                          <m:rad>
                            <m:radPr>
                              <m:degHide m:val="on"/>
                              <m:ctrlPr>
                                <a:rPr lang="es-ES" sz="1600" b="0" i="1" smtClean="0">
                                  <a:solidFill>
                                    <a:srgbClr val="000000"/>
                                  </a:solidFill>
                                  <a:latin typeface="Cambria Math" panose="02040503050406030204" pitchFamily="18" charset="0"/>
                                </a:rPr>
                              </m:ctrlPr>
                            </m:radPr>
                            <m:deg/>
                            <m:e>
                              <m:r>
                                <a:rPr lang="es-ES" sz="1600" b="0" i="1" smtClean="0">
                                  <a:solidFill>
                                    <a:srgbClr val="000000"/>
                                  </a:solidFill>
                                  <a:latin typeface="Cambria Math" panose="02040503050406030204" pitchFamily="18" charset="0"/>
                                </a:rPr>
                                <m:t>3</m:t>
                              </m:r>
                            </m:e>
                          </m:rad>
                        </m:den>
                      </m:f>
                      <m:r>
                        <a:rPr lang="es-ES" sz="1600" b="0" i="1" smtClean="0">
                          <a:solidFill>
                            <a:srgbClr val="000000"/>
                          </a:solidFill>
                          <a:latin typeface="Cambria Math" panose="02040503050406030204" pitchFamily="18" charset="0"/>
                        </a:rPr>
                        <m:t>=</m:t>
                      </m:r>
                      <m:r>
                        <a:rPr lang="es-ES" sz="1600" b="0" i="1" smtClean="0">
                          <a:solidFill>
                            <a:srgbClr val="000000"/>
                          </a:solidFill>
                          <a:latin typeface="Cambria Math" panose="02040503050406030204" pitchFamily="18" charset="0"/>
                        </a:rPr>
                        <m:t>1</m:t>
                      </m:r>
                      <m:r>
                        <a:rPr lang="es-ES" sz="1600" b="0" i="1" smtClean="0">
                          <a:solidFill>
                            <a:srgbClr val="000000"/>
                          </a:solidFill>
                          <a:latin typeface="Cambria Math" panose="02040503050406030204" pitchFamily="18" charset="0"/>
                        </a:rPr>
                        <m:t>.</m:t>
                      </m:r>
                      <m:r>
                        <a:rPr lang="es-ES" sz="1600" b="0" i="1" smtClean="0">
                          <a:solidFill>
                            <a:srgbClr val="000000"/>
                          </a:solidFill>
                          <a:latin typeface="Cambria Math" panose="02040503050406030204" pitchFamily="18" charset="0"/>
                        </a:rPr>
                        <m:t>67</m:t>
                      </m:r>
                      <m:r>
                        <a:rPr lang="es-ES" sz="1600" b="0" i="1" smtClean="0">
                          <a:solidFill>
                            <a:srgbClr val="000000"/>
                          </a:solidFill>
                          <a:latin typeface="Cambria Math" panose="02040503050406030204" pitchFamily="18" charset="0"/>
                        </a:rPr>
                        <m:t> </m:t>
                      </m:r>
                      <m:r>
                        <a:rPr lang="es-ES" sz="1600" b="0" i="1" smtClean="0">
                          <a:solidFill>
                            <a:srgbClr val="000000"/>
                          </a:solidFill>
                          <a:latin typeface="Cambria Math" panose="02040503050406030204" pitchFamily="18" charset="0"/>
                        </a:rPr>
                        <m:t>𝐴</m:t>
                      </m:r>
                    </m:oMath>
                  </m:oMathPara>
                </a14:m>
                <a:endParaRPr lang="es-ES" sz="1600" dirty="0"/>
              </a:p>
            </p:txBody>
          </p:sp>
        </mc:Choice>
        <mc:Fallback xmlns="">
          <p:sp>
            <p:nvSpPr>
              <p:cNvPr id="55" name="Object 11">
                <a:extLst>
                  <a:ext uri="{FF2B5EF4-FFF2-40B4-BE49-F238E27FC236}">
                    <a16:creationId xmlns:a16="http://schemas.microsoft.com/office/drawing/2014/main" id="{B83658DA-4505-4E16-8E32-1C4259755B95}"/>
                  </a:ext>
                </a:extLst>
              </p:cNvPr>
              <p:cNvSpPr txBox="1">
                <a:spLocks noRot="1" noChangeAspect="1" noMove="1" noResize="1" noEditPoints="1" noAdjustHandles="1" noChangeArrowheads="1" noChangeShapeType="1" noTextEdit="1"/>
              </p:cNvSpPr>
              <p:nvPr/>
            </p:nvSpPr>
            <p:spPr bwMode="auto">
              <a:xfrm>
                <a:off x="88137" y="3253517"/>
                <a:ext cx="5266807" cy="830997"/>
              </a:xfrm>
              <a:prstGeom prst="rect">
                <a:avLst/>
              </a:prstGeom>
              <a:blipFill>
                <a:blip r:embed="rId3"/>
                <a:stretch>
                  <a:fillRect/>
                </a:stretch>
              </a:blipFill>
              <a:ln>
                <a:no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7" name="Object 11">
                <a:extLst>
                  <a:ext uri="{FF2B5EF4-FFF2-40B4-BE49-F238E27FC236}">
                    <a16:creationId xmlns:a16="http://schemas.microsoft.com/office/drawing/2014/main" id="{DFABB798-7438-4C07-993F-8F363636D36E}"/>
                  </a:ext>
                </a:extLst>
              </p:cNvPr>
              <p:cNvSpPr txBox="1"/>
              <p:nvPr/>
            </p:nvSpPr>
            <p:spPr bwMode="auto">
              <a:xfrm>
                <a:off x="131053" y="1941481"/>
                <a:ext cx="2224142" cy="415441"/>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s-ES" sz="1600" i="1" smtClean="0">
                          <a:solidFill>
                            <a:srgbClr val="000000"/>
                          </a:solidFill>
                          <a:latin typeface="Cambria Math" panose="02040503050406030204" pitchFamily="18" charset="0"/>
                        </a:rPr>
                        <m:t>𝑃</m:t>
                      </m:r>
                      <m:r>
                        <a:rPr lang="es-ES" sz="1600" i="1" smtClean="0">
                          <a:solidFill>
                            <a:srgbClr val="000000"/>
                          </a:solidFill>
                          <a:latin typeface="Cambria Math" panose="02040503050406030204" pitchFamily="18" charset="0"/>
                        </a:rPr>
                        <m:t>=</m:t>
                      </m:r>
                      <m:rad>
                        <m:radPr>
                          <m:degHide m:val="on"/>
                          <m:ctrlPr>
                            <a:rPr lang="es-ES" sz="1600" i="1">
                              <a:solidFill>
                                <a:srgbClr val="000000"/>
                              </a:solidFill>
                              <a:latin typeface="Cambria Math" panose="02040503050406030204" pitchFamily="18" charset="0"/>
                            </a:rPr>
                          </m:ctrlPr>
                        </m:radPr>
                        <m:deg/>
                        <m:e>
                          <m:r>
                            <a:rPr lang="es-ES" sz="1600" i="1">
                              <a:solidFill>
                                <a:srgbClr val="000000"/>
                              </a:solidFill>
                              <a:latin typeface="Cambria Math" panose="02040503050406030204" pitchFamily="18" charset="0"/>
                            </a:rPr>
                            <m:t>3</m:t>
                          </m:r>
                        </m:e>
                      </m:rad>
                      <m:sSub>
                        <m:sSubPr>
                          <m:ctrlPr>
                            <a:rPr lang="es-ES" sz="1600" i="1">
                              <a:solidFill>
                                <a:srgbClr val="000000"/>
                              </a:solidFill>
                              <a:latin typeface="Cambria Math" panose="02040503050406030204" pitchFamily="18" charset="0"/>
                            </a:rPr>
                          </m:ctrlPr>
                        </m:sSubPr>
                        <m:e>
                          <m:r>
                            <a:rPr lang="es-ES" sz="1600" i="1">
                              <a:solidFill>
                                <a:srgbClr val="000000"/>
                              </a:solidFill>
                              <a:latin typeface="Cambria Math" panose="02040503050406030204" pitchFamily="18" charset="0"/>
                            </a:rPr>
                            <m:t>𝑈</m:t>
                          </m:r>
                        </m:e>
                        <m:sub>
                          <m:r>
                            <a:rPr lang="es-ES" sz="1600" b="0" i="1" smtClean="0">
                              <a:solidFill>
                                <a:srgbClr val="000000"/>
                              </a:solidFill>
                              <a:latin typeface="Cambria Math" panose="02040503050406030204" pitchFamily="18" charset="0"/>
                            </a:rPr>
                            <m:t>𝐿</m:t>
                          </m:r>
                        </m:sub>
                      </m:sSub>
                      <m:sSub>
                        <m:sSubPr>
                          <m:ctrlPr>
                            <a:rPr lang="es-ES" sz="1600" i="1">
                              <a:solidFill>
                                <a:srgbClr val="000000"/>
                              </a:solidFill>
                              <a:latin typeface="Cambria Math" panose="02040503050406030204" pitchFamily="18" charset="0"/>
                            </a:rPr>
                          </m:ctrlPr>
                        </m:sSubPr>
                        <m:e>
                          <m:r>
                            <a:rPr lang="es-ES" sz="1600" i="1">
                              <a:solidFill>
                                <a:srgbClr val="000000"/>
                              </a:solidFill>
                              <a:latin typeface="Cambria Math" panose="02040503050406030204" pitchFamily="18" charset="0"/>
                            </a:rPr>
                            <m:t>𝐼</m:t>
                          </m:r>
                        </m:e>
                        <m:sub>
                          <m:r>
                            <a:rPr lang="es-ES" sz="1600" b="0" i="1" smtClean="0">
                              <a:solidFill>
                                <a:srgbClr val="000000"/>
                              </a:solidFill>
                              <a:latin typeface="Cambria Math" panose="02040503050406030204" pitchFamily="18" charset="0"/>
                            </a:rPr>
                            <m:t>𝐿</m:t>
                          </m:r>
                        </m:sub>
                      </m:sSub>
                      <m:func>
                        <m:funcPr>
                          <m:ctrlPr>
                            <a:rPr lang="es-ES" sz="1600" i="1">
                              <a:solidFill>
                                <a:srgbClr val="000000"/>
                              </a:solidFill>
                              <a:latin typeface="Cambria Math" panose="02040503050406030204" pitchFamily="18" charset="0"/>
                            </a:rPr>
                          </m:ctrlPr>
                        </m:funcPr>
                        <m:fName>
                          <m:r>
                            <m:rPr>
                              <m:sty m:val="p"/>
                            </m:rPr>
                            <a:rPr lang="es-ES" sz="1600" i="0">
                              <a:solidFill>
                                <a:srgbClr val="000000"/>
                              </a:solidFill>
                              <a:latin typeface="Cambria Math" panose="02040503050406030204" pitchFamily="18" charset="0"/>
                            </a:rPr>
                            <m:t>cos</m:t>
                          </m:r>
                        </m:fName>
                        <m:e>
                          <m:r>
                            <a:rPr lang="es-ES" sz="1600" i="1">
                              <a:solidFill>
                                <a:srgbClr val="000000"/>
                              </a:solidFill>
                              <a:latin typeface="Cambria Math" panose="02040503050406030204" pitchFamily="18" charset="0"/>
                            </a:rPr>
                            <m:t>𝜑</m:t>
                          </m:r>
                        </m:e>
                      </m:func>
                    </m:oMath>
                  </m:oMathPara>
                </a14:m>
                <a:endParaRPr lang="es-ES" sz="1600" dirty="0"/>
              </a:p>
            </p:txBody>
          </p:sp>
        </mc:Choice>
        <mc:Fallback xmlns="">
          <p:sp>
            <p:nvSpPr>
              <p:cNvPr id="57" name="Object 11">
                <a:extLst>
                  <a:ext uri="{FF2B5EF4-FFF2-40B4-BE49-F238E27FC236}">
                    <a16:creationId xmlns:a16="http://schemas.microsoft.com/office/drawing/2014/main" id="{DFABB798-7438-4C07-993F-8F363636D36E}"/>
                  </a:ext>
                </a:extLst>
              </p:cNvPr>
              <p:cNvSpPr txBox="1">
                <a:spLocks noRot="1" noChangeAspect="1" noMove="1" noResize="1" noEditPoints="1" noAdjustHandles="1" noChangeArrowheads="1" noChangeShapeType="1" noTextEdit="1"/>
              </p:cNvSpPr>
              <p:nvPr/>
            </p:nvSpPr>
            <p:spPr bwMode="auto">
              <a:xfrm>
                <a:off x="131053" y="1941481"/>
                <a:ext cx="2224142" cy="415441"/>
              </a:xfrm>
              <a:prstGeom prst="rect">
                <a:avLst/>
              </a:prstGeom>
              <a:blipFill>
                <a:blip r:embed="rId5"/>
                <a:stretch>
                  <a:fillRect/>
                </a:stretch>
              </a:blipFill>
              <a:ln>
                <a:no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4" name="Object 11">
                <a:extLst>
                  <a:ext uri="{FF2B5EF4-FFF2-40B4-BE49-F238E27FC236}">
                    <a16:creationId xmlns:a16="http://schemas.microsoft.com/office/drawing/2014/main" id="{542AAA38-42D7-48DB-AFB0-84D771E3AEBE}"/>
                  </a:ext>
                </a:extLst>
              </p:cNvPr>
              <p:cNvSpPr txBox="1"/>
              <p:nvPr/>
            </p:nvSpPr>
            <p:spPr bwMode="auto">
              <a:xfrm>
                <a:off x="124140" y="4084514"/>
                <a:ext cx="5266807" cy="830997"/>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sSub>
                        <m:sSubPr>
                          <m:ctrlPr>
                            <a:rPr lang="es-ES" sz="1600" b="0" i="1" smtClean="0">
                              <a:solidFill>
                                <a:srgbClr val="000000"/>
                              </a:solidFill>
                              <a:latin typeface="Cambria Math" panose="02040503050406030204" pitchFamily="18" charset="0"/>
                            </a:rPr>
                          </m:ctrlPr>
                        </m:sSubPr>
                        <m:e>
                          <m:r>
                            <a:rPr lang="es-ES" sz="1600" b="0" i="1" smtClean="0">
                              <a:solidFill>
                                <a:srgbClr val="000000"/>
                              </a:solidFill>
                              <a:latin typeface="Cambria Math" panose="02040503050406030204" pitchFamily="18" charset="0"/>
                            </a:rPr>
                            <m:t>𝑈</m:t>
                          </m:r>
                        </m:e>
                        <m:sub>
                          <m:r>
                            <a:rPr lang="es-ES" sz="1600" b="0" i="1" smtClean="0">
                              <a:solidFill>
                                <a:srgbClr val="000000"/>
                              </a:solidFill>
                              <a:latin typeface="Cambria Math" panose="02040503050406030204" pitchFamily="18" charset="0"/>
                            </a:rPr>
                            <m:t>𝑅𝑆</m:t>
                          </m:r>
                        </m:sub>
                      </m:sSub>
                      <m:r>
                        <a:rPr lang="es-ES" sz="1600" b="0" i="1" smtClean="0">
                          <a:solidFill>
                            <a:srgbClr val="000000"/>
                          </a:solidFill>
                          <a:latin typeface="Cambria Math" panose="02040503050406030204" pitchFamily="18" charset="0"/>
                        </a:rPr>
                        <m:t>=</m:t>
                      </m:r>
                      <m:sSub>
                        <m:sSubPr>
                          <m:ctrlPr>
                            <a:rPr lang="es-ES" sz="1600" b="0" i="1" smtClean="0">
                              <a:solidFill>
                                <a:srgbClr val="000000"/>
                              </a:solidFill>
                              <a:latin typeface="Cambria Math" panose="02040503050406030204" pitchFamily="18" charset="0"/>
                            </a:rPr>
                          </m:ctrlPr>
                        </m:sSubPr>
                        <m:e>
                          <m:r>
                            <a:rPr lang="es-ES" sz="1600" b="0" i="1" smtClean="0">
                              <a:solidFill>
                                <a:srgbClr val="000000"/>
                              </a:solidFill>
                              <a:latin typeface="Cambria Math" panose="02040503050406030204" pitchFamily="18" charset="0"/>
                            </a:rPr>
                            <m:t>𝐼</m:t>
                          </m:r>
                        </m:e>
                        <m:sub>
                          <m:r>
                            <a:rPr lang="es-ES" sz="1600" b="0" i="1" smtClean="0">
                              <a:solidFill>
                                <a:srgbClr val="000000"/>
                              </a:solidFill>
                              <a:latin typeface="Cambria Math" panose="02040503050406030204" pitchFamily="18" charset="0"/>
                            </a:rPr>
                            <m:t>𝐹</m:t>
                          </m:r>
                        </m:sub>
                      </m:sSub>
                      <m:r>
                        <a:rPr lang="es-ES" sz="1600" b="0" i="1" smtClean="0">
                          <a:solidFill>
                            <a:srgbClr val="000000"/>
                          </a:solidFill>
                          <a:latin typeface="Cambria Math" panose="02040503050406030204" pitchFamily="18" charset="0"/>
                        </a:rPr>
                        <m:t>𝑍</m:t>
                      </m:r>
                      <m:r>
                        <a:rPr lang="es-ES" sz="1600" b="0" i="1" smtClean="0">
                          <a:solidFill>
                            <a:srgbClr val="000000"/>
                          </a:solidFill>
                          <a:latin typeface="Cambria Math" panose="02040503050406030204" pitchFamily="18" charset="0"/>
                        </a:rPr>
                        <m:t>→|</m:t>
                      </m:r>
                      <m:r>
                        <a:rPr lang="es-ES" sz="1600" b="0" i="1" smtClean="0">
                          <a:solidFill>
                            <a:srgbClr val="000000"/>
                          </a:solidFill>
                          <a:latin typeface="Cambria Math" panose="02040503050406030204" pitchFamily="18" charset="0"/>
                        </a:rPr>
                        <m:t>𝑍</m:t>
                      </m:r>
                      <m:r>
                        <a:rPr lang="es-ES" sz="1600" b="0" i="1" smtClean="0">
                          <a:solidFill>
                            <a:srgbClr val="000000"/>
                          </a:solidFill>
                          <a:latin typeface="Cambria Math" panose="02040503050406030204" pitchFamily="18" charset="0"/>
                        </a:rPr>
                        <m:t>|=</m:t>
                      </m:r>
                      <m:f>
                        <m:fPr>
                          <m:ctrlPr>
                            <a:rPr lang="es-ES" sz="1600" b="0" i="1" smtClean="0">
                              <a:solidFill>
                                <a:srgbClr val="000000"/>
                              </a:solidFill>
                              <a:latin typeface="Cambria Math" panose="02040503050406030204" pitchFamily="18" charset="0"/>
                            </a:rPr>
                          </m:ctrlPr>
                        </m:fPr>
                        <m:num>
                          <m:sSub>
                            <m:sSubPr>
                              <m:ctrlPr>
                                <a:rPr lang="es-ES" sz="1600" b="0" i="1" smtClean="0">
                                  <a:solidFill>
                                    <a:srgbClr val="000000"/>
                                  </a:solidFill>
                                  <a:latin typeface="Cambria Math" panose="02040503050406030204" pitchFamily="18" charset="0"/>
                                </a:rPr>
                              </m:ctrlPr>
                            </m:sSubPr>
                            <m:e>
                              <m:r>
                                <a:rPr lang="es-ES" sz="1600" b="0" i="1" smtClean="0">
                                  <a:solidFill>
                                    <a:srgbClr val="000000"/>
                                  </a:solidFill>
                                  <a:latin typeface="Cambria Math" panose="02040503050406030204" pitchFamily="18" charset="0"/>
                                </a:rPr>
                                <m:t>𝑈</m:t>
                              </m:r>
                            </m:e>
                            <m:sub>
                              <m:r>
                                <a:rPr lang="es-ES" sz="1600" b="0" i="1" smtClean="0">
                                  <a:solidFill>
                                    <a:srgbClr val="000000"/>
                                  </a:solidFill>
                                  <a:latin typeface="Cambria Math" panose="02040503050406030204" pitchFamily="18" charset="0"/>
                                </a:rPr>
                                <m:t>𝐿</m:t>
                              </m:r>
                            </m:sub>
                          </m:sSub>
                        </m:num>
                        <m:den>
                          <m:sSub>
                            <m:sSubPr>
                              <m:ctrlPr>
                                <a:rPr lang="es-ES" sz="1600" b="0" i="1" smtClean="0">
                                  <a:solidFill>
                                    <a:srgbClr val="000000"/>
                                  </a:solidFill>
                                  <a:latin typeface="Cambria Math" panose="02040503050406030204" pitchFamily="18" charset="0"/>
                                </a:rPr>
                              </m:ctrlPr>
                            </m:sSubPr>
                            <m:e>
                              <m:r>
                                <a:rPr lang="es-ES" sz="1600" b="0" i="1" smtClean="0">
                                  <a:solidFill>
                                    <a:srgbClr val="000000"/>
                                  </a:solidFill>
                                  <a:latin typeface="Cambria Math" panose="02040503050406030204" pitchFamily="18" charset="0"/>
                                </a:rPr>
                                <m:t>𝐼</m:t>
                              </m:r>
                            </m:e>
                            <m:sub>
                              <m:r>
                                <a:rPr lang="es-ES" sz="1600" b="0" i="1" smtClean="0">
                                  <a:solidFill>
                                    <a:srgbClr val="000000"/>
                                  </a:solidFill>
                                  <a:latin typeface="Cambria Math" panose="02040503050406030204" pitchFamily="18" charset="0"/>
                                </a:rPr>
                                <m:t>𝐹</m:t>
                              </m:r>
                            </m:sub>
                          </m:sSub>
                        </m:den>
                      </m:f>
                      <m:r>
                        <a:rPr lang="es-ES" sz="1600" b="0" i="1" smtClean="0">
                          <a:solidFill>
                            <a:srgbClr val="000000"/>
                          </a:solidFill>
                          <a:latin typeface="Cambria Math" panose="02040503050406030204" pitchFamily="18" charset="0"/>
                        </a:rPr>
                        <m:t>=</m:t>
                      </m:r>
                      <m:f>
                        <m:fPr>
                          <m:ctrlPr>
                            <a:rPr lang="es-ES" sz="1600" b="0" i="1" smtClean="0">
                              <a:solidFill>
                                <a:srgbClr val="000000"/>
                              </a:solidFill>
                              <a:latin typeface="Cambria Math" panose="02040503050406030204" pitchFamily="18" charset="0"/>
                            </a:rPr>
                          </m:ctrlPr>
                        </m:fPr>
                        <m:num>
                          <m:r>
                            <a:rPr lang="es-ES" sz="1600" b="0" i="1" smtClean="0">
                              <a:solidFill>
                                <a:srgbClr val="000000"/>
                              </a:solidFill>
                              <a:latin typeface="Cambria Math" panose="02040503050406030204" pitchFamily="18" charset="0"/>
                            </a:rPr>
                            <m:t>20</m:t>
                          </m:r>
                        </m:num>
                        <m:den>
                          <m:r>
                            <a:rPr lang="es-ES" sz="1600" b="0" i="1" smtClean="0">
                              <a:solidFill>
                                <a:srgbClr val="000000"/>
                              </a:solidFill>
                              <a:latin typeface="Cambria Math" panose="02040503050406030204" pitchFamily="18" charset="0"/>
                            </a:rPr>
                            <m:t>5</m:t>
                          </m:r>
                          <m:r>
                            <a:rPr lang="es-ES" sz="1600" b="0" i="1" smtClean="0">
                              <a:solidFill>
                                <a:srgbClr val="000000"/>
                              </a:solidFill>
                              <a:latin typeface="Cambria Math" panose="02040503050406030204" pitchFamily="18" charset="0"/>
                            </a:rPr>
                            <m:t>/</m:t>
                          </m:r>
                          <m:r>
                            <a:rPr lang="es-ES" sz="1600" b="0" i="1" smtClean="0">
                              <a:solidFill>
                                <a:srgbClr val="000000"/>
                              </a:solidFill>
                              <a:latin typeface="Cambria Math" panose="02040503050406030204" pitchFamily="18" charset="0"/>
                            </a:rPr>
                            <m:t>3</m:t>
                          </m:r>
                        </m:den>
                      </m:f>
                      <m:r>
                        <a:rPr lang="es-ES" sz="1600" b="0" i="1" smtClean="0">
                          <a:solidFill>
                            <a:srgbClr val="000000"/>
                          </a:solidFill>
                          <a:latin typeface="Cambria Math" panose="02040503050406030204" pitchFamily="18" charset="0"/>
                        </a:rPr>
                        <m:t>=</m:t>
                      </m:r>
                      <m:r>
                        <a:rPr lang="es-ES" sz="1600" b="0" i="1" smtClean="0">
                          <a:solidFill>
                            <a:srgbClr val="000000"/>
                          </a:solidFill>
                          <a:latin typeface="Cambria Math" panose="02040503050406030204" pitchFamily="18" charset="0"/>
                        </a:rPr>
                        <m:t>12</m:t>
                      </m:r>
                      <m:r>
                        <a:rPr lang="es-ES" sz="1600" b="0" i="1" smtClean="0">
                          <a:solidFill>
                            <a:srgbClr val="000000"/>
                          </a:solidFill>
                          <a:latin typeface="Cambria Math" panose="02040503050406030204" pitchFamily="18" charset="0"/>
                        </a:rPr>
                        <m:t> </m:t>
                      </m:r>
                      <m:d>
                        <m:dPr>
                          <m:begChr m:val="["/>
                          <m:endChr m:val="]"/>
                          <m:ctrlPr>
                            <a:rPr lang="es-ES" sz="1600" b="0" i="1" smtClean="0">
                              <a:solidFill>
                                <a:srgbClr val="000000"/>
                              </a:solidFill>
                              <a:latin typeface="Cambria Math" panose="02040503050406030204" pitchFamily="18" charset="0"/>
                            </a:rPr>
                          </m:ctrlPr>
                        </m:dPr>
                        <m:e>
                          <m:f>
                            <m:fPr>
                              <m:ctrlPr>
                                <a:rPr lang="es-ES" sz="1600" b="0" i="1" smtClean="0">
                                  <a:solidFill>
                                    <a:srgbClr val="000000"/>
                                  </a:solidFill>
                                  <a:latin typeface="Cambria Math" panose="02040503050406030204" pitchFamily="18" charset="0"/>
                                </a:rPr>
                              </m:ctrlPr>
                            </m:fPr>
                            <m:num>
                              <m:r>
                                <a:rPr lang="es-ES" sz="1600" b="0" i="1" smtClean="0">
                                  <a:solidFill>
                                    <a:srgbClr val="000000"/>
                                  </a:solidFill>
                                  <a:latin typeface="Cambria Math" panose="02040503050406030204" pitchFamily="18" charset="0"/>
                                </a:rPr>
                                <m:t>𝑘𝑉</m:t>
                              </m:r>
                            </m:num>
                            <m:den>
                              <m:r>
                                <a:rPr lang="es-ES" sz="1600" b="0" i="1" smtClean="0">
                                  <a:solidFill>
                                    <a:srgbClr val="000000"/>
                                  </a:solidFill>
                                  <a:latin typeface="Cambria Math" panose="02040503050406030204" pitchFamily="18" charset="0"/>
                                </a:rPr>
                                <m:t>𝐴</m:t>
                              </m:r>
                            </m:den>
                          </m:f>
                          <m:r>
                            <a:rPr lang="es-ES" sz="1600" b="0" i="1" smtClean="0">
                              <a:solidFill>
                                <a:srgbClr val="000000"/>
                              </a:solidFill>
                              <a:latin typeface="Cambria Math" panose="02040503050406030204" pitchFamily="18" charset="0"/>
                            </a:rPr>
                            <m:t>=</m:t>
                          </m:r>
                          <m:r>
                            <a:rPr lang="es-ES" sz="1600" b="0" i="1" smtClean="0">
                              <a:solidFill>
                                <a:srgbClr val="000000"/>
                              </a:solidFill>
                              <a:latin typeface="Cambria Math" panose="02040503050406030204" pitchFamily="18" charset="0"/>
                            </a:rPr>
                            <m:t>𝑘</m:t>
                          </m:r>
                          <m:r>
                            <m:rPr>
                              <m:sty m:val="p"/>
                            </m:rPr>
                            <a:rPr lang="el-GR" sz="1600" b="0" i="1" smtClean="0">
                              <a:solidFill>
                                <a:srgbClr val="000000"/>
                              </a:solidFill>
                              <a:latin typeface="Cambria Math" panose="02040503050406030204" pitchFamily="18" charset="0"/>
                              <a:ea typeface="Cambria Math" panose="02040503050406030204" pitchFamily="18" charset="0"/>
                            </a:rPr>
                            <m:t>Ω</m:t>
                          </m:r>
                        </m:e>
                      </m:d>
                    </m:oMath>
                  </m:oMathPara>
                </a14:m>
                <a:endParaRPr lang="es-ES" sz="1600" dirty="0"/>
              </a:p>
            </p:txBody>
          </p:sp>
        </mc:Choice>
        <mc:Fallback xmlns="">
          <p:sp>
            <p:nvSpPr>
              <p:cNvPr id="44" name="Object 11">
                <a:extLst>
                  <a:ext uri="{FF2B5EF4-FFF2-40B4-BE49-F238E27FC236}">
                    <a16:creationId xmlns:a16="http://schemas.microsoft.com/office/drawing/2014/main" id="{542AAA38-42D7-48DB-AFB0-84D771E3AEBE}"/>
                  </a:ext>
                </a:extLst>
              </p:cNvPr>
              <p:cNvSpPr txBox="1">
                <a:spLocks noRot="1" noChangeAspect="1" noMove="1" noResize="1" noEditPoints="1" noAdjustHandles="1" noChangeArrowheads="1" noChangeShapeType="1" noTextEdit="1"/>
              </p:cNvSpPr>
              <p:nvPr/>
            </p:nvSpPr>
            <p:spPr bwMode="auto">
              <a:xfrm>
                <a:off x="124140" y="4084514"/>
                <a:ext cx="5266807" cy="830997"/>
              </a:xfrm>
              <a:prstGeom prst="rect">
                <a:avLst/>
              </a:prstGeom>
              <a:blipFill>
                <a:blip r:embed="rId6"/>
                <a:stretch>
                  <a:fillRect/>
                </a:stretch>
              </a:blipFill>
              <a:ln>
                <a:no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6" name="Object 11">
                <a:extLst>
                  <a:ext uri="{FF2B5EF4-FFF2-40B4-BE49-F238E27FC236}">
                    <a16:creationId xmlns:a16="http://schemas.microsoft.com/office/drawing/2014/main" id="{0E4E86D8-7593-42CD-A079-BBB147763B97}"/>
                  </a:ext>
                </a:extLst>
              </p:cNvPr>
              <p:cNvSpPr txBox="1"/>
              <p:nvPr/>
            </p:nvSpPr>
            <p:spPr bwMode="auto">
              <a:xfrm>
                <a:off x="116245" y="4797349"/>
                <a:ext cx="7264067" cy="391602"/>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s-ES" sz="1600" i="1" smtClean="0">
                          <a:solidFill>
                            <a:srgbClr val="000000"/>
                          </a:solidFill>
                          <a:latin typeface="Cambria Math" panose="02040503050406030204" pitchFamily="18" charset="0"/>
                        </a:rPr>
                        <m:t>𝑓𝑝</m:t>
                      </m:r>
                      <m:r>
                        <a:rPr lang="es-ES" sz="1600" i="1" smtClean="0">
                          <a:solidFill>
                            <a:srgbClr val="000000"/>
                          </a:solidFill>
                          <a:latin typeface="Cambria Math" panose="02040503050406030204" pitchFamily="18" charset="0"/>
                        </a:rPr>
                        <m:t>=</m:t>
                      </m:r>
                      <m:r>
                        <a:rPr lang="es-ES" sz="1600" i="1" smtClean="0">
                          <a:solidFill>
                            <a:srgbClr val="000000"/>
                          </a:solidFill>
                          <a:latin typeface="Cambria Math" panose="02040503050406030204" pitchFamily="18" charset="0"/>
                        </a:rPr>
                        <m:t>0</m:t>
                      </m:r>
                      <m:r>
                        <a:rPr lang="es-ES" sz="1600" i="1" smtClean="0">
                          <a:solidFill>
                            <a:srgbClr val="000000"/>
                          </a:solidFill>
                          <a:latin typeface="Cambria Math" panose="02040503050406030204" pitchFamily="18" charset="0"/>
                        </a:rPr>
                        <m:t>.</m:t>
                      </m:r>
                      <m:r>
                        <a:rPr lang="es-ES" sz="1600" i="1" smtClean="0">
                          <a:solidFill>
                            <a:srgbClr val="000000"/>
                          </a:solidFill>
                          <a:latin typeface="Cambria Math" panose="02040503050406030204" pitchFamily="18" charset="0"/>
                        </a:rPr>
                        <m:t>95</m:t>
                      </m:r>
                      <m:r>
                        <a:rPr lang="es-ES" sz="1600" i="1" smtClean="0">
                          <a:solidFill>
                            <a:srgbClr val="000000"/>
                          </a:solidFill>
                          <a:latin typeface="Cambria Math" panose="02040503050406030204" pitchFamily="18" charset="0"/>
                        </a:rPr>
                        <m:t>=</m:t>
                      </m:r>
                      <m:r>
                        <a:rPr lang="es-ES" sz="1600" i="1" smtClean="0">
                          <a:solidFill>
                            <a:srgbClr val="000000"/>
                          </a:solidFill>
                          <a:latin typeface="Cambria Math" panose="02040503050406030204" pitchFamily="18" charset="0"/>
                        </a:rPr>
                        <m:t>𝑐𝑜𝑠</m:t>
                      </m:r>
                      <m:r>
                        <a:rPr lang="es-ES" sz="1600" i="1">
                          <a:solidFill>
                            <a:srgbClr val="000000"/>
                          </a:solidFill>
                          <a:latin typeface="Cambria Math" panose="02040503050406030204" pitchFamily="18" charset="0"/>
                          <a:ea typeface="Cambria Math" panose="02040503050406030204" pitchFamily="18" charset="0"/>
                        </a:rPr>
                        <m:t>𝜑</m:t>
                      </m:r>
                      <m:r>
                        <a:rPr lang="es-ES" sz="1600" i="1">
                          <a:solidFill>
                            <a:srgbClr val="000000"/>
                          </a:solidFill>
                          <a:latin typeface="Cambria Math" panose="02040503050406030204" pitchFamily="18" charset="0"/>
                        </a:rPr>
                        <m:t>→</m:t>
                      </m:r>
                      <m:r>
                        <a:rPr lang="es-ES" sz="1600" i="1">
                          <a:solidFill>
                            <a:srgbClr val="000000"/>
                          </a:solidFill>
                          <a:latin typeface="Cambria Math" panose="02040503050406030204" pitchFamily="18" charset="0"/>
                          <a:ea typeface="Cambria Math" panose="02040503050406030204" pitchFamily="18" charset="0"/>
                        </a:rPr>
                        <m:t>𝜑</m:t>
                      </m:r>
                      <m:r>
                        <a:rPr lang="es-ES" sz="1600" b="0" i="1" smtClean="0">
                          <a:solidFill>
                            <a:srgbClr val="000000"/>
                          </a:solidFill>
                          <a:latin typeface="Cambria Math" panose="02040503050406030204" pitchFamily="18" charset="0"/>
                          <a:ea typeface="Cambria Math" panose="02040503050406030204" pitchFamily="18" charset="0"/>
                        </a:rPr>
                        <m:t>=</m:t>
                      </m:r>
                      <m:func>
                        <m:funcPr>
                          <m:ctrlPr>
                            <a:rPr lang="es-ES" sz="1600" b="0" i="1" smtClean="0">
                              <a:solidFill>
                                <a:srgbClr val="000000"/>
                              </a:solidFill>
                              <a:latin typeface="Cambria Math" panose="02040503050406030204" pitchFamily="18" charset="0"/>
                              <a:ea typeface="Cambria Math" panose="02040503050406030204" pitchFamily="18" charset="0"/>
                            </a:rPr>
                          </m:ctrlPr>
                        </m:funcPr>
                        <m:fName>
                          <m:r>
                            <m:rPr>
                              <m:sty m:val="p"/>
                            </m:rPr>
                            <a:rPr lang="es-ES" sz="1600" b="0" i="0" smtClean="0">
                              <a:solidFill>
                                <a:srgbClr val="000000"/>
                              </a:solidFill>
                              <a:latin typeface="Cambria Math" panose="02040503050406030204" pitchFamily="18" charset="0"/>
                              <a:ea typeface="Cambria Math" panose="02040503050406030204" pitchFamily="18" charset="0"/>
                            </a:rPr>
                            <m:t>acos</m:t>
                          </m:r>
                        </m:fName>
                        <m:e>
                          <m:d>
                            <m:dPr>
                              <m:ctrlPr>
                                <a:rPr lang="es-ES" sz="1600" b="0" i="1" smtClean="0">
                                  <a:solidFill>
                                    <a:srgbClr val="000000"/>
                                  </a:solidFill>
                                  <a:latin typeface="Cambria Math" panose="02040503050406030204" pitchFamily="18" charset="0"/>
                                  <a:ea typeface="Cambria Math" panose="02040503050406030204" pitchFamily="18" charset="0"/>
                                </a:rPr>
                              </m:ctrlPr>
                            </m:dPr>
                            <m:e>
                              <m:r>
                                <a:rPr lang="es-ES" sz="1600" b="0" i="1" smtClean="0">
                                  <a:solidFill>
                                    <a:srgbClr val="000000"/>
                                  </a:solidFill>
                                  <a:latin typeface="Cambria Math" panose="02040503050406030204" pitchFamily="18" charset="0"/>
                                  <a:ea typeface="Cambria Math" panose="02040503050406030204" pitchFamily="18" charset="0"/>
                                </a:rPr>
                                <m:t>0</m:t>
                              </m:r>
                              <m:r>
                                <a:rPr lang="es-ES" sz="1600" b="0" i="1" smtClean="0">
                                  <a:solidFill>
                                    <a:srgbClr val="000000"/>
                                  </a:solidFill>
                                  <a:latin typeface="Cambria Math" panose="02040503050406030204" pitchFamily="18" charset="0"/>
                                  <a:ea typeface="Cambria Math" panose="02040503050406030204" pitchFamily="18" charset="0"/>
                                </a:rPr>
                                <m:t>.</m:t>
                              </m:r>
                              <m:r>
                                <a:rPr lang="es-ES" sz="1600" b="0" i="1" smtClean="0">
                                  <a:solidFill>
                                    <a:srgbClr val="000000"/>
                                  </a:solidFill>
                                  <a:latin typeface="Cambria Math" panose="02040503050406030204" pitchFamily="18" charset="0"/>
                                  <a:ea typeface="Cambria Math" panose="02040503050406030204" pitchFamily="18" charset="0"/>
                                </a:rPr>
                                <m:t>95</m:t>
                              </m:r>
                            </m:e>
                          </m:d>
                        </m:e>
                      </m:func>
                      <m:r>
                        <a:rPr lang="es-ES" sz="1600" b="0" i="1" smtClean="0">
                          <a:solidFill>
                            <a:srgbClr val="000000"/>
                          </a:solidFill>
                          <a:latin typeface="Cambria Math" panose="02040503050406030204" pitchFamily="18" charset="0"/>
                          <a:ea typeface="Cambria Math" panose="02040503050406030204" pitchFamily="18" charset="0"/>
                        </a:rPr>
                        <m:t>=</m:t>
                      </m:r>
                      <m:r>
                        <a:rPr lang="es-ES" sz="1600" b="0" i="1" smtClean="0">
                          <a:solidFill>
                            <a:srgbClr val="000000"/>
                          </a:solidFill>
                          <a:latin typeface="Cambria Math" panose="02040503050406030204" pitchFamily="18" charset="0"/>
                          <a:ea typeface="Cambria Math" panose="02040503050406030204" pitchFamily="18" charset="0"/>
                        </a:rPr>
                        <m:t>18</m:t>
                      </m:r>
                      <m:r>
                        <a:rPr lang="es-ES" sz="1600" b="0" i="1" smtClean="0">
                          <a:solidFill>
                            <a:srgbClr val="000000"/>
                          </a:solidFill>
                          <a:latin typeface="Cambria Math" panose="02040503050406030204" pitchFamily="18" charset="0"/>
                          <a:ea typeface="Cambria Math" panose="02040503050406030204" pitchFamily="18" charset="0"/>
                        </a:rPr>
                        <m:t>.</m:t>
                      </m:r>
                      <m:r>
                        <a:rPr lang="es-ES" sz="1600" b="0" i="1" smtClean="0">
                          <a:solidFill>
                            <a:srgbClr val="000000"/>
                          </a:solidFill>
                          <a:latin typeface="Cambria Math" panose="02040503050406030204" pitchFamily="18" charset="0"/>
                          <a:ea typeface="Cambria Math" panose="02040503050406030204" pitchFamily="18" charset="0"/>
                        </a:rPr>
                        <m:t>19</m:t>
                      </m:r>
                      <m:r>
                        <a:rPr lang="es-ES" sz="1600" b="0" i="1" smtClean="0">
                          <a:solidFill>
                            <a:srgbClr val="000000"/>
                          </a:solidFill>
                          <a:latin typeface="Cambria Math" panose="02040503050406030204" pitchFamily="18" charset="0"/>
                          <a:ea typeface="Cambria Math" panose="02040503050406030204" pitchFamily="18" charset="0"/>
                        </a:rPr>
                        <m:t>°</m:t>
                      </m:r>
                      <m:r>
                        <a:rPr lang="es-ES" sz="1600" b="0" i="0" smtClean="0">
                          <a:solidFill>
                            <a:srgbClr val="000000"/>
                          </a:solidFill>
                          <a:latin typeface="Cambria Math" panose="02040503050406030204" pitchFamily="18" charset="0"/>
                          <a:ea typeface="Cambria Math" panose="02040503050406030204" pitchFamily="18" charset="0"/>
                        </a:rPr>
                        <m:t>;</m:t>
                      </m:r>
                      <m:r>
                        <m:rPr>
                          <m:sty m:val="p"/>
                        </m:rPr>
                        <a:rPr lang="es-ES" sz="1600" b="0" i="0" smtClean="0">
                          <a:solidFill>
                            <a:srgbClr val="000000"/>
                          </a:solidFill>
                          <a:latin typeface="Cambria Math" panose="02040503050406030204" pitchFamily="18" charset="0"/>
                          <a:ea typeface="Cambria Math" panose="02040503050406030204" pitchFamily="18" charset="0"/>
                        </a:rPr>
                        <m:t>capacitivo</m:t>
                      </m:r>
                      <m:r>
                        <a:rPr lang="es-ES" sz="1600" b="0" i="0" smtClean="0">
                          <a:solidFill>
                            <a:srgbClr val="000000"/>
                          </a:solidFill>
                          <a:latin typeface="Cambria Math" panose="02040503050406030204" pitchFamily="18" charset="0"/>
                          <a:ea typeface="Cambria Math" panose="02040503050406030204" pitchFamily="18" charset="0"/>
                        </a:rPr>
                        <m:t>→</m:t>
                      </m:r>
                      <m:r>
                        <a:rPr lang="es-ES" sz="1600" i="1">
                          <a:solidFill>
                            <a:srgbClr val="000000"/>
                          </a:solidFill>
                          <a:latin typeface="Cambria Math" panose="02040503050406030204" pitchFamily="18" charset="0"/>
                          <a:ea typeface="Cambria Math" panose="02040503050406030204" pitchFamily="18" charset="0"/>
                        </a:rPr>
                        <m:t>𝜑</m:t>
                      </m:r>
                      <m:r>
                        <a:rPr lang="es-ES" sz="1600" b="0" i="1" smtClean="0">
                          <a:solidFill>
                            <a:srgbClr val="000000"/>
                          </a:solidFill>
                          <a:latin typeface="Cambria Math" panose="02040503050406030204" pitchFamily="18" charset="0"/>
                          <a:ea typeface="Cambria Math" panose="02040503050406030204" pitchFamily="18" charset="0"/>
                        </a:rPr>
                        <m:t>=−</m:t>
                      </m:r>
                      <m:r>
                        <a:rPr lang="es-ES" sz="1600" b="0" i="1" smtClean="0">
                          <a:solidFill>
                            <a:srgbClr val="000000"/>
                          </a:solidFill>
                          <a:latin typeface="Cambria Math" panose="02040503050406030204" pitchFamily="18" charset="0"/>
                          <a:ea typeface="Cambria Math" panose="02040503050406030204" pitchFamily="18" charset="0"/>
                        </a:rPr>
                        <m:t>18</m:t>
                      </m:r>
                      <m:r>
                        <a:rPr lang="es-ES" sz="1600" b="0" i="1" smtClean="0">
                          <a:solidFill>
                            <a:srgbClr val="000000"/>
                          </a:solidFill>
                          <a:latin typeface="Cambria Math" panose="02040503050406030204" pitchFamily="18" charset="0"/>
                          <a:ea typeface="Cambria Math" panose="02040503050406030204" pitchFamily="18" charset="0"/>
                        </a:rPr>
                        <m:t>.</m:t>
                      </m:r>
                      <m:r>
                        <a:rPr lang="es-ES" sz="1600" b="0" i="1" smtClean="0">
                          <a:solidFill>
                            <a:srgbClr val="000000"/>
                          </a:solidFill>
                          <a:latin typeface="Cambria Math" panose="02040503050406030204" pitchFamily="18" charset="0"/>
                          <a:ea typeface="Cambria Math" panose="02040503050406030204" pitchFamily="18" charset="0"/>
                        </a:rPr>
                        <m:t>19</m:t>
                      </m:r>
                      <m:r>
                        <a:rPr lang="es-ES" sz="1600" i="1">
                          <a:solidFill>
                            <a:srgbClr val="000000"/>
                          </a:solidFill>
                          <a:latin typeface="Cambria Math" panose="02040503050406030204" pitchFamily="18" charset="0"/>
                          <a:ea typeface="Cambria Math" panose="02040503050406030204" pitchFamily="18" charset="0"/>
                        </a:rPr>
                        <m:t>°</m:t>
                      </m:r>
                    </m:oMath>
                  </m:oMathPara>
                </a14:m>
                <a:endParaRPr lang="es-ES" sz="1600" dirty="0"/>
              </a:p>
            </p:txBody>
          </p:sp>
        </mc:Choice>
        <mc:Fallback xmlns="">
          <p:sp>
            <p:nvSpPr>
              <p:cNvPr id="46" name="Object 11">
                <a:extLst>
                  <a:ext uri="{FF2B5EF4-FFF2-40B4-BE49-F238E27FC236}">
                    <a16:creationId xmlns:a16="http://schemas.microsoft.com/office/drawing/2014/main" id="{0E4E86D8-7593-42CD-A079-BBB147763B97}"/>
                  </a:ext>
                </a:extLst>
              </p:cNvPr>
              <p:cNvSpPr txBox="1">
                <a:spLocks noRot="1" noChangeAspect="1" noMove="1" noResize="1" noEditPoints="1" noAdjustHandles="1" noChangeArrowheads="1" noChangeShapeType="1" noTextEdit="1"/>
              </p:cNvSpPr>
              <p:nvPr/>
            </p:nvSpPr>
            <p:spPr bwMode="auto">
              <a:xfrm>
                <a:off x="116245" y="4797349"/>
                <a:ext cx="7264067" cy="391602"/>
              </a:xfrm>
              <a:prstGeom prst="rect">
                <a:avLst/>
              </a:prstGeom>
              <a:blipFill>
                <a:blip r:embed="rId7"/>
                <a:stretch>
                  <a:fillRect/>
                </a:stretch>
              </a:blipFill>
              <a:ln>
                <a:no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7" name="Object 11">
                <a:extLst>
                  <a:ext uri="{FF2B5EF4-FFF2-40B4-BE49-F238E27FC236}">
                    <a16:creationId xmlns:a16="http://schemas.microsoft.com/office/drawing/2014/main" id="{E7F5F7FF-EADB-484D-826B-F70501AA3967}"/>
                  </a:ext>
                </a:extLst>
              </p:cNvPr>
              <p:cNvSpPr txBox="1"/>
              <p:nvPr/>
            </p:nvSpPr>
            <p:spPr bwMode="auto">
              <a:xfrm>
                <a:off x="6660232" y="4464650"/>
                <a:ext cx="2483768" cy="391602"/>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s-ES" sz="1800" i="1" smtClean="0">
                          <a:solidFill>
                            <a:srgbClr val="000000"/>
                          </a:solidFill>
                          <a:latin typeface="Cambria Math" panose="02040503050406030204" pitchFamily="18" charset="0"/>
                        </a:rPr>
                        <m:t>𝑍</m:t>
                      </m:r>
                      <m:r>
                        <a:rPr lang="es-ES" sz="1800" b="0" i="1" smtClean="0">
                          <a:solidFill>
                            <a:srgbClr val="000000"/>
                          </a:solidFill>
                          <a:latin typeface="Cambria Math" panose="02040503050406030204" pitchFamily="18" charset="0"/>
                        </a:rPr>
                        <m:t>=</m:t>
                      </m:r>
                      <m:r>
                        <a:rPr lang="es-ES" sz="1800" b="0" i="1" smtClean="0">
                          <a:solidFill>
                            <a:srgbClr val="000000"/>
                          </a:solidFill>
                          <a:latin typeface="Cambria Math" panose="02040503050406030204" pitchFamily="18" charset="0"/>
                        </a:rPr>
                        <m:t>12</m:t>
                      </m:r>
                      <m:r>
                        <a:rPr lang="es-ES" sz="1800" b="0" i="1" smtClean="0">
                          <a:solidFill>
                            <a:srgbClr val="000000"/>
                          </a:solidFill>
                          <a:latin typeface="Cambria Math" panose="02040503050406030204" pitchFamily="18" charset="0"/>
                          <a:ea typeface="Cambria Math" panose="02040503050406030204" pitchFamily="18" charset="0"/>
                        </a:rPr>
                        <m:t>∠</m:t>
                      </m:r>
                      <m:r>
                        <a:rPr lang="es-ES" sz="1800" b="0" i="1" smtClean="0">
                          <a:solidFill>
                            <a:srgbClr val="000000"/>
                          </a:solidFill>
                          <a:latin typeface="Cambria Math" panose="02040503050406030204" pitchFamily="18" charset="0"/>
                          <a:ea typeface="Cambria Math" panose="02040503050406030204" pitchFamily="18" charset="0"/>
                        </a:rPr>
                        <m:t>−</m:t>
                      </m:r>
                      <m:r>
                        <a:rPr lang="es-ES" sz="1800" b="0" i="1" smtClean="0">
                          <a:solidFill>
                            <a:srgbClr val="000000"/>
                          </a:solidFill>
                          <a:latin typeface="Cambria Math" panose="02040503050406030204" pitchFamily="18" charset="0"/>
                          <a:ea typeface="Cambria Math" panose="02040503050406030204" pitchFamily="18" charset="0"/>
                        </a:rPr>
                        <m:t>18</m:t>
                      </m:r>
                      <m:r>
                        <a:rPr lang="es-ES" sz="1800" b="0" i="1" smtClean="0">
                          <a:solidFill>
                            <a:srgbClr val="000000"/>
                          </a:solidFill>
                          <a:latin typeface="Cambria Math" panose="02040503050406030204" pitchFamily="18" charset="0"/>
                          <a:ea typeface="Cambria Math" panose="02040503050406030204" pitchFamily="18" charset="0"/>
                        </a:rPr>
                        <m:t>.</m:t>
                      </m:r>
                      <m:r>
                        <a:rPr lang="es-ES" sz="1800" b="0" i="1" smtClean="0">
                          <a:solidFill>
                            <a:srgbClr val="000000"/>
                          </a:solidFill>
                          <a:latin typeface="Cambria Math" panose="02040503050406030204" pitchFamily="18" charset="0"/>
                          <a:ea typeface="Cambria Math" panose="02040503050406030204" pitchFamily="18" charset="0"/>
                        </a:rPr>
                        <m:t>19</m:t>
                      </m:r>
                      <m:r>
                        <a:rPr lang="es-ES" sz="1800" b="0" i="1" smtClean="0">
                          <a:solidFill>
                            <a:srgbClr val="000000"/>
                          </a:solidFill>
                          <a:latin typeface="Cambria Math" panose="02040503050406030204" pitchFamily="18" charset="0"/>
                          <a:ea typeface="Cambria Math" panose="02040503050406030204" pitchFamily="18" charset="0"/>
                        </a:rPr>
                        <m:t>° </m:t>
                      </m:r>
                      <m:r>
                        <a:rPr lang="es-ES" sz="1800" i="1">
                          <a:solidFill>
                            <a:srgbClr val="000000"/>
                          </a:solidFill>
                          <a:latin typeface="Cambria Math" panose="02040503050406030204" pitchFamily="18" charset="0"/>
                        </a:rPr>
                        <m:t>𝑘</m:t>
                      </m:r>
                      <m:r>
                        <m:rPr>
                          <m:sty m:val="p"/>
                        </m:rPr>
                        <a:rPr lang="el-GR" sz="1800" i="1">
                          <a:solidFill>
                            <a:srgbClr val="000000"/>
                          </a:solidFill>
                          <a:latin typeface="Cambria Math" panose="02040503050406030204" pitchFamily="18" charset="0"/>
                          <a:ea typeface="Cambria Math" panose="02040503050406030204" pitchFamily="18" charset="0"/>
                        </a:rPr>
                        <m:t>Ω</m:t>
                      </m:r>
                    </m:oMath>
                  </m:oMathPara>
                </a14:m>
                <a:endParaRPr lang="es-ES" sz="1800" dirty="0"/>
              </a:p>
            </p:txBody>
          </p:sp>
        </mc:Choice>
        <mc:Fallback xmlns="">
          <p:sp>
            <p:nvSpPr>
              <p:cNvPr id="47" name="Object 11">
                <a:extLst>
                  <a:ext uri="{FF2B5EF4-FFF2-40B4-BE49-F238E27FC236}">
                    <a16:creationId xmlns:a16="http://schemas.microsoft.com/office/drawing/2014/main" id="{E7F5F7FF-EADB-484D-826B-F70501AA3967}"/>
                  </a:ext>
                </a:extLst>
              </p:cNvPr>
              <p:cNvSpPr txBox="1">
                <a:spLocks noRot="1" noChangeAspect="1" noMove="1" noResize="1" noEditPoints="1" noAdjustHandles="1" noChangeArrowheads="1" noChangeShapeType="1" noTextEdit="1"/>
              </p:cNvSpPr>
              <p:nvPr/>
            </p:nvSpPr>
            <p:spPr bwMode="auto">
              <a:xfrm>
                <a:off x="6660232" y="4464650"/>
                <a:ext cx="2483768" cy="391602"/>
              </a:xfrm>
              <a:prstGeom prst="rect">
                <a:avLst/>
              </a:prstGeom>
              <a:blipFill>
                <a:blip r:embed="rId8"/>
                <a:stretch>
                  <a:fillRect/>
                </a:stretch>
              </a:blipFill>
              <a:ln>
                <a:no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8" name="Object 11">
                <a:extLst>
                  <a:ext uri="{FF2B5EF4-FFF2-40B4-BE49-F238E27FC236}">
                    <a16:creationId xmlns:a16="http://schemas.microsoft.com/office/drawing/2014/main" id="{2C9DAC97-904A-40B0-99B5-7A9C9366C167}"/>
                  </a:ext>
                </a:extLst>
              </p:cNvPr>
              <p:cNvSpPr txBox="1"/>
              <p:nvPr/>
            </p:nvSpPr>
            <p:spPr bwMode="auto">
              <a:xfrm>
                <a:off x="179264" y="5288388"/>
                <a:ext cx="3384624" cy="415441"/>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s-ES" sz="1600" i="1" smtClean="0">
                          <a:solidFill>
                            <a:srgbClr val="000000"/>
                          </a:solidFill>
                          <a:latin typeface="Cambria Math" panose="02040503050406030204" pitchFamily="18" charset="0"/>
                        </a:rPr>
                        <m:t>𝑃</m:t>
                      </m:r>
                      <m:r>
                        <a:rPr lang="es-ES" sz="1600" i="1" smtClean="0">
                          <a:solidFill>
                            <a:srgbClr val="000000"/>
                          </a:solidFill>
                          <a:latin typeface="Cambria Math" panose="02040503050406030204" pitchFamily="18" charset="0"/>
                        </a:rPr>
                        <m:t>=</m:t>
                      </m:r>
                      <m:r>
                        <a:rPr lang="es-ES" sz="1600" i="1" smtClean="0">
                          <a:solidFill>
                            <a:srgbClr val="000000"/>
                          </a:solidFill>
                          <a:latin typeface="Cambria Math" panose="02040503050406030204" pitchFamily="18" charset="0"/>
                        </a:rPr>
                        <m:t>𝑆</m:t>
                      </m:r>
                      <m:func>
                        <m:funcPr>
                          <m:ctrlPr>
                            <a:rPr lang="es-ES" sz="1600" i="1">
                              <a:solidFill>
                                <a:srgbClr val="000000"/>
                              </a:solidFill>
                              <a:latin typeface="Cambria Math" panose="02040503050406030204" pitchFamily="18" charset="0"/>
                            </a:rPr>
                          </m:ctrlPr>
                        </m:funcPr>
                        <m:fName>
                          <m:r>
                            <m:rPr>
                              <m:sty m:val="p"/>
                            </m:rPr>
                            <a:rPr lang="es-ES" sz="1600" i="0">
                              <a:solidFill>
                                <a:srgbClr val="000000"/>
                              </a:solidFill>
                              <a:latin typeface="Cambria Math" panose="02040503050406030204" pitchFamily="18" charset="0"/>
                            </a:rPr>
                            <m:t>cos</m:t>
                          </m:r>
                        </m:fName>
                        <m:e>
                          <m:r>
                            <a:rPr lang="es-ES" sz="1600" i="1">
                              <a:solidFill>
                                <a:srgbClr val="000000"/>
                              </a:solidFill>
                              <a:latin typeface="Cambria Math" panose="02040503050406030204" pitchFamily="18" charset="0"/>
                            </a:rPr>
                            <m:t>𝜑</m:t>
                          </m:r>
                        </m:e>
                      </m:func>
                      <m:r>
                        <a:rPr lang="es-ES" sz="1600" b="0" i="1" smtClean="0">
                          <a:solidFill>
                            <a:srgbClr val="000000"/>
                          </a:solidFill>
                          <a:latin typeface="Cambria Math" panose="02040503050406030204" pitchFamily="18" charset="0"/>
                        </a:rPr>
                        <m:t>=</m:t>
                      </m:r>
                      <m:r>
                        <a:rPr lang="es-ES" sz="1600" b="0" i="1" smtClean="0">
                          <a:solidFill>
                            <a:srgbClr val="000000"/>
                          </a:solidFill>
                          <a:latin typeface="Cambria Math" panose="02040503050406030204" pitchFamily="18" charset="0"/>
                        </a:rPr>
                        <m:t>100</m:t>
                      </m:r>
                      <m:r>
                        <a:rPr lang="es-ES" sz="1600" b="0" i="1" smtClean="0">
                          <a:solidFill>
                            <a:srgbClr val="000000"/>
                          </a:solidFill>
                          <a:latin typeface="Cambria Math" panose="02040503050406030204" pitchFamily="18" charset="0"/>
                        </a:rPr>
                        <m:t>𝑥</m:t>
                      </m:r>
                      <m:r>
                        <a:rPr lang="es-ES" sz="1600" b="0" i="1" smtClean="0">
                          <a:solidFill>
                            <a:srgbClr val="000000"/>
                          </a:solidFill>
                          <a:latin typeface="Cambria Math" panose="02040503050406030204" pitchFamily="18" charset="0"/>
                        </a:rPr>
                        <m:t>0</m:t>
                      </m:r>
                      <m:r>
                        <a:rPr lang="es-ES" sz="1600" b="0" i="1" smtClean="0">
                          <a:solidFill>
                            <a:srgbClr val="000000"/>
                          </a:solidFill>
                          <a:latin typeface="Cambria Math" panose="02040503050406030204" pitchFamily="18" charset="0"/>
                        </a:rPr>
                        <m:t>.</m:t>
                      </m:r>
                      <m:r>
                        <a:rPr lang="es-ES" sz="1600" b="0" i="1" smtClean="0">
                          <a:solidFill>
                            <a:srgbClr val="000000"/>
                          </a:solidFill>
                          <a:latin typeface="Cambria Math" panose="02040503050406030204" pitchFamily="18" charset="0"/>
                        </a:rPr>
                        <m:t>95</m:t>
                      </m:r>
                      <m:r>
                        <a:rPr lang="es-ES" sz="1600" b="0" i="1" smtClean="0">
                          <a:solidFill>
                            <a:srgbClr val="000000"/>
                          </a:solidFill>
                          <a:latin typeface="Cambria Math" panose="02040503050406030204" pitchFamily="18" charset="0"/>
                        </a:rPr>
                        <m:t>=</m:t>
                      </m:r>
                      <m:r>
                        <a:rPr lang="es-ES" sz="1600" b="0" i="1" smtClean="0">
                          <a:solidFill>
                            <a:srgbClr val="000000"/>
                          </a:solidFill>
                          <a:latin typeface="Cambria Math" panose="02040503050406030204" pitchFamily="18" charset="0"/>
                        </a:rPr>
                        <m:t>95</m:t>
                      </m:r>
                      <m:r>
                        <a:rPr lang="es-ES" sz="1600" b="0" i="1" smtClean="0">
                          <a:solidFill>
                            <a:srgbClr val="000000"/>
                          </a:solidFill>
                          <a:latin typeface="Cambria Math" panose="02040503050406030204" pitchFamily="18" charset="0"/>
                        </a:rPr>
                        <m:t> </m:t>
                      </m:r>
                      <m:r>
                        <a:rPr lang="es-ES" sz="1600" b="0" i="1" smtClean="0">
                          <a:solidFill>
                            <a:srgbClr val="000000"/>
                          </a:solidFill>
                          <a:latin typeface="Cambria Math" panose="02040503050406030204" pitchFamily="18" charset="0"/>
                        </a:rPr>
                        <m:t>𝑘𝑊</m:t>
                      </m:r>
                    </m:oMath>
                  </m:oMathPara>
                </a14:m>
                <a:endParaRPr lang="es-ES" sz="1600" dirty="0"/>
              </a:p>
            </p:txBody>
          </p:sp>
        </mc:Choice>
        <mc:Fallback xmlns="">
          <p:sp>
            <p:nvSpPr>
              <p:cNvPr id="48" name="Object 11">
                <a:extLst>
                  <a:ext uri="{FF2B5EF4-FFF2-40B4-BE49-F238E27FC236}">
                    <a16:creationId xmlns:a16="http://schemas.microsoft.com/office/drawing/2014/main" id="{2C9DAC97-904A-40B0-99B5-7A9C9366C167}"/>
                  </a:ext>
                </a:extLst>
              </p:cNvPr>
              <p:cNvSpPr txBox="1">
                <a:spLocks noRot="1" noChangeAspect="1" noMove="1" noResize="1" noEditPoints="1" noAdjustHandles="1" noChangeArrowheads="1" noChangeShapeType="1" noTextEdit="1"/>
              </p:cNvSpPr>
              <p:nvPr/>
            </p:nvSpPr>
            <p:spPr bwMode="auto">
              <a:xfrm>
                <a:off x="179264" y="5288388"/>
                <a:ext cx="3384624" cy="415441"/>
              </a:xfrm>
              <a:prstGeom prst="rect">
                <a:avLst/>
              </a:prstGeom>
              <a:blipFill>
                <a:blip r:embed="rId10"/>
                <a:stretch>
                  <a:fillRect/>
                </a:stretch>
              </a:blipFill>
              <a:ln>
                <a:no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9" name="Object 11">
                <a:extLst>
                  <a:ext uri="{FF2B5EF4-FFF2-40B4-BE49-F238E27FC236}">
                    <a16:creationId xmlns:a16="http://schemas.microsoft.com/office/drawing/2014/main" id="{631F6472-C8ED-4388-A6F1-940AA66ED405}"/>
                  </a:ext>
                </a:extLst>
              </p:cNvPr>
              <p:cNvSpPr txBox="1"/>
              <p:nvPr/>
            </p:nvSpPr>
            <p:spPr bwMode="auto">
              <a:xfrm>
                <a:off x="116244" y="5800233"/>
                <a:ext cx="7490460" cy="415441"/>
              </a:xfrm>
              <a:prstGeom prst="rect">
                <a:avLst/>
              </a:prstGeom>
              <a:noFill/>
              <a:ln>
                <a:noFill/>
              </a:ln>
            </p:spPr>
            <p:txBody>
              <a:bodyPr>
                <a:noAutofit/>
              </a:bodyPr>
              <a:lstStyle/>
              <a:p>
                <a:pPr/>
                <a14:m>
                  <m:oMathPara xmlns:m="http://schemas.openxmlformats.org/officeDocument/2006/math">
                    <m:oMathParaPr>
                      <m:jc m:val="left"/>
                    </m:oMathParaPr>
                    <m:oMath xmlns:m="http://schemas.openxmlformats.org/officeDocument/2006/math">
                      <m:r>
                        <a:rPr lang="es-ES" sz="1600" b="0" i="1" smtClean="0">
                          <a:solidFill>
                            <a:srgbClr val="000000"/>
                          </a:solidFill>
                          <a:latin typeface="Cambria Math" panose="02040503050406030204" pitchFamily="18" charset="0"/>
                        </a:rPr>
                        <m:t>𝑄</m:t>
                      </m:r>
                      <m:r>
                        <a:rPr lang="es-ES" sz="1600" i="1" smtClean="0">
                          <a:solidFill>
                            <a:srgbClr val="000000"/>
                          </a:solidFill>
                          <a:latin typeface="Cambria Math" panose="02040503050406030204" pitchFamily="18" charset="0"/>
                        </a:rPr>
                        <m:t>=</m:t>
                      </m:r>
                      <m:r>
                        <a:rPr lang="es-ES" sz="1600" i="1" smtClean="0">
                          <a:solidFill>
                            <a:srgbClr val="000000"/>
                          </a:solidFill>
                          <a:latin typeface="Cambria Math" panose="02040503050406030204" pitchFamily="18" charset="0"/>
                        </a:rPr>
                        <m:t>𝑆</m:t>
                      </m:r>
                      <m:func>
                        <m:funcPr>
                          <m:ctrlPr>
                            <a:rPr lang="es-ES" sz="1600" i="1">
                              <a:solidFill>
                                <a:srgbClr val="000000"/>
                              </a:solidFill>
                              <a:latin typeface="Cambria Math" panose="02040503050406030204" pitchFamily="18" charset="0"/>
                            </a:rPr>
                          </m:ctrlPr>
                        </m:funcPr>
                        <m:fName>
                          <m:r>
                            <a:rPr lang="es-ES" sz="1600" b="0" i="1" smtClean="0">
                              <a:solidFill>
                                <a:srgbClr val="000000"/>
                              </a:solidFill>
                              <a:latin typeface="Cambria Math" panose="02040503050406030204" pitchFamily="18" charset="0"/>
                            </a:rPr>
                            <m:t>𝑠𝑒𝑛</m:t>
                          </m:r>
                        </m:fName>
                        <m:e>
                          <m:r>
                            <a:rPr lang="es-ES" sz="1600" i="1">
                              <a:solidFill>
                                <a:srgbClr val="000000"/>
                              </a:solidFill>
                              <a:latin typeface="Cambria Math" panose="02040503050406030204" pitchFamily="18" charset="0"/>
                            </a:rPr>
                            <m:t>𝜑</m:t>
                          </m:r>
                        </m:e>
                      </m:func>
                      <m:r>
                        <a:rPr lang="es-ES" sz="1600" b="0" i="1" smtClean="0">
                          <a:solidFill>
                            <a:srgbClr val="000000"/>
                          </a:solidFill>
                          <a:latin typeface="Cambria Math" panose="02040503050406030204" pitchFamily="18" charset="0"/>
                        </a:rPr>
                        <m:t>=</m:t>
                      </m:r>
                      <m:rad>
                        <m:radPr>
                          <m:degHide m:val="on"/>
                          <m:ctrlPr>
                            <a:rPr lang="es-ES" sz="1600" b="0" i="1" smtClean="0">
                              <a:solidFill>
                                <a:srgbClr val="000000"/>
                              </a:solidFill>
                              <a:latin typeface="Cambria Math" panose="02040503050406030204" pitchFamily="18" charset="0"/>
                            </a:rPr>
                          </m:ctrlPr>
                        </m:radPr>
                        <m:deg/>
                        <m:e>
                          <m:sSup>
                            <m:sSupPr>
                              <m:ctrlPr>
                                <a:rPr lang="es-ES" sz="1600" b="0" i="1" smtClean="0">
                                  <a:solidFill>
                                    <a:srgbClr val="000000"/>
                                  </a:solidFill>
                                  <a:latin typeface="Cambria Math" panose="02040503050406030204" pitchFamily="18" charset="0"/>
                                </a:rPr>
                              </m:ctrlPr>
                            </m:sSupPr>
                            <m:e>
                              <m:r>
                                <a:rPr lang="es-ES" sz="1600" b="0" i="1" smtClean="0">
                                  <a:solidFill>
                                    <a:srgbClr val="000000"/>
                                  </a:solidFill>
                                  <a:latin typeface="Cambria Math" panose="02040503050406030204" pitchFamily="18" charset="0"/>
                                </a:rPr>
                                <m:t>𝑆</m:t>
                              </m:r>
                            </m:e>
                            <m:sup>
                              <m:r>
                                <a:rPr lang="es-ES" sz="1600" b="0" i="1" smtClean="0">
                                  <a:solidFill>
                                    <a:srgbClr val="000000"/>
                                  </a:solidFill>
                                  <a:latin typeface="Cambria Math" panose="02040503050406030204" pitchFamily="18" charset="0"/>
                                </a:rPr>
                                <m:t>2</m:t>
                              </m:r>
                            </m:sup>
                          </m:sSup>
                          <m:r>
                            <a:rPr lang="es-ES" sz="1600" b="0" i="1" smtClean="0">
                              <a:solidFill>
                                <a:srgbClr val="000000"/>
                              </a:solidFill>
                              <a:latin typeface="Cambria Math" panose="02040503050406030204" pitchFamily="18" charset="0"/>
                            </a:rPr>
                            <m:t>−</m:t>
                          </m:r>
                          <m:sSup>
                            <m:sSupPr>
                              <m:ctrlPr>
                                <a:rPr lang="es-ES" sz="1600" b="0" i="1" smtClean="0">
                                  <a:solidFill>
                                    <a:srgbClr val="000000"/>
                                  </a:solidFill>
                                  <a:latin typeface="Cambria Math" panose="02040503050406030204" pitchFamily="18" charset="0"/>
                                </a:rPr>
                              </m:ctrlPr>
                            </m:sSupPr>
                            <m:e>
                              <m:r>
                                <a:rPr lang="es-ES" sz="1600" b="0" i="1" smtClean="0">
                                  <a:solidFill>
                                    <a:srgbClr val="000000"/>
                                  </a:solidFill>
                                  <a:latin typeface="Cambria Math" panose="02040503050406030204" pitchFamily="18" charset="0"/>
                                </a:rPr>
                                <m:t>𝑃</m:t>
                              </m:r>
                            </m:e>
                            <m:sup>
                              <m:r>
                                <a:rPr lang="es-ES" sz="1600" b="0" i="1" smtClean="0">
                                  <a:solidFill>
                                    <a:srgbClr val="000000"/>
                                  </a:solidFill>
                                  <a:latin typeface="Cambria Math" panose="02040503050406030204" pitchFamily="18" charset="0"/>
                                </a:rPr>
                                <m:t>2</m:t>
                              </m:r>
                            </m:sup>
                          </m:sSup>
                        </m:e>
                      </m:rad>
                      <m:r>
                        <a:rPr lang="es-ES" sz="1600" b="0" i="1" smtClean="0">
                          <a:solidFill>
                            <a:srgbClr val="000000"/>
                          </a:solidFill>
                          <a:latin typeface="Cambria Math" panose="02040503050406030204" pitchFamily="18" charset="0"/>
                        </a:rPr>
                        <m:t>=</m:t>
                      </m:r>
                      <m:rad>
                        <m:radPr>
                          <m:degHide m:val="on"/>
                          <m:ctrlPr>
                            <a:rPr lang="es-ES" sz="1600" i="1">
                              <a:solidFill>
                                <a:srgbClr val="000000"/>
                              </a:solidFill>
                              <a:latin typeface="Cambria Math" panose="02040503050406030204" pitchFamily="18" charset="0"/>
                            </a:rPr>
                          </m:ctrlPr>
                        </m:radPr>
                        <m:deg/>
                        <m:e>
                          <m:sSup>
                            <m:sSupPr>
                              <m:ctrlPr>
                                <a:rPr lang="es-ES" sz="1600" i="1">
                                  <a:solidFill>
                                    <a:srgbClr val="000000"/>
                                  </a:solidFill>
                                  <a:latin typeface="Cambria Math" panose="02040503050406030204" pitchFamily="18" charset="0"/>
                                </a:rPr>
                              </m:ctrlPr>
                            </m:sSupPr>
                            <m:e>
                              <m:r>
                                <a:rPr lang="es-ES" sz="1600" b="0" i="1" smtClean="0">
                                  <a:solidFill>
                                    <a:srgbClr val="000000"/>
                                  </a:solidFill>
                                  <a:latin typeface="Cambria Math" panose="02040503050406030204" pitchFamily="18" charset="0"/>
                                </a:rPr>
                                <m:t>100</m:t>
                              </m:r>
                            </m:e>
                            <m:sup>
                              <m:r>
                                <a:rPr lang="es-ES" sz="1600" i="1">
                                  <a:solidFill>
                                    <a:srgbClr val="000000"/>
                                  </a:solidFill>
                                  <a:latin typeface="Cambria Math" panose="02040503050406030204" pitchFamily="18" charset="0"/>
                                </a:rPr>
                                <m:t>2</m:t>
                              </m:r>
                            </m:sup>
                          </m:sSup>
                          <m:r>
                            <a:rPr lang="es-ES" sz="1600" i="1">
                              <a:solidFill>
                                <a:srgbClr val="000000"/>
                              </a:solidFill>
                              <a:latin typeface="Cambria Math" panose="02040503050406030204" pitchFamily="18" charset="0"/>
                            </a:rPr>
                            <m:t>−</m:t>
                          </m:r>
                          <m:sSup>
                            <m:sSupPr>
                              <m:ctrlPr>
                                <a:rPr lang="es-ES" sz="1600" i="1">
                                  <a:solidFill>
                                    <a:srgbClr val="000000"/>
                                  </a:solidFill>
                                  <a:latin typeface="Cambria Math" panose="02040503050406030204" pitchFamily="18" charset="0"/>
                                </a:rPr>
                              </m:ctrlPr>
                            </m:sSupPr>
                            <m:e>
                              <m:r>
                                <a:rPr lang="es-ES" sz="1600" b="0" i="1" smtClean="0">
                                  <a:solidFill>
                                    <a:srgbClr val="000000"/>
                                  </a:solidFill>
                                  <a:latin typeface="Cambria Math" panose="02040503050406030204" pitchFamily="18" charset="0"/>
                                </a:rPr>
                                <m:t>95</m:t>
                              </m:r>
                            </m:e>
                            <m:sup>
                              <m:r>
                                <a:rPr lang="es-ES" sz="1600" i="1">
                                  <a:solidFill>
                                    <a:srgbClr val="000000"/>
                                  </a:solidFill>
                                  <a:latin typeface="Cambria Math" panose="02040503050406030204" pitchFamily="18" charset="0"/>
                                </a:rPr>
                                <m:t>2</m:t>
                              </m:r>
                            </m:sup>
                          </m:sSup>
                        </m:e>
                      </m:rad>
                      <m:r>
                        <a:rPr lang="es-ES" sz="1600" b="0" i="1" smtClean="0">
                          <a:solidFill>
                            <a:srgbClr val="000000"/>
                          </a:solidFill>
                          <a:latin typeface="Cambria Math" panose="02040503050406030204" pitchFamily="18" charset="0"/>
                        </a:rPr>
                        <m:t>=</m:t>
                      </m:r>
                      <m:r>
                        <a:rPr lang="es-ES" sz="1600" b="0" i="1" smtClean="0">
                          <a:solidFill>
                            <a:srgbClr val="000000"/>
                          </a:solidFill>
                          <a:latin typeface="Cambria Math" panose="02040503050406030204" pitchFamily="18" charset="0"/>
                        </a:rPr>
                        <m:t>31</m:t>
                      </m:r>
                      <m:r>
                        <a:rPr lang="es-ES" sz="1600" b="0" i="1" smtClean="0">
                          <a:solidFill>
                            <a:srgbClr val="000000"/>
                          </a:solidFill>
                          <a:latin typeface="Cambria Math" panose="02040503050406030204" pitchFamily="18" charset="0"/>
                        </a:rPr>
                        <m:t>.</m:t>
                      </m:r>
                      <m:r>
                        <a:rPr lang="es-ES" sz="1600" b="0" i="1" smtClean="0">
                          <a:solidFill>
                            <a:srgbClr val="000000"/>
                          </a:solidFill>
                          <a:latin typeface="Cambria Math" panose="02040503050406030204" pitchFamily="18" charset="0"/>
                        </a:rPr>
                        <m:t>22</m:t>
                      </m:r>
                      <m:r>
                        <a:rPr lang="es-ES" sz="1600" b="0" i="1" smtClean="0">
                          <a:solidFill>
                            <a:srgbClr val="000000"/>
                          </a:solidFill>
                          <a:latin typeface="Cambria Math" panose="02040503050406030204" pitchFamily="18" charset="0"/>
                        </a:rPr>
                        <m:t>→</m:t>
                      </m:r>
                      <m:r>
                        <a:rPr lang="es-ES" sz="1600" b="0" i="1" smtClean="0">
                          <a:solidFill>
                            <a:srgbClr val="000000"/>
                          </a:solidFill>
                          <a:latin typeface="Cambria Math" panose="02040503050406030204" pitchFamily="18" charset="0"/>
                        </a:rPr>
                        <m:t>𝑄</m:t>
                      </m:r>
                      <m:r>
                        <a:rPr lang="es-ES" sz="1600" b="0" i="1" smtClean="0">
                          <a:solidFill>
                            <a:srgbClr val="000000"/>
                          </a:solidFill>
                          <a:latin typeface="Cambria Math" panose="02040503050406030204" pitchFamily="18" charset="0"/>
                        </a:rPr>
                        <m:t>=−</m:t>
                      </m:r>
                      <m:r>
                        <a:rPr lang="es-ES" sz="1600" b="0" i="1" smtClean="0">
                          <a:solidFill>
                            <a:srgbClr val="000000"/>
                          </a:solidFill>
                          <a:latin typeface="Cambria Math" panose="02040503050406030204" pitchFamily="18" charset="0"/>
                        </a:rPr>
                        <m:t>31</m:t>
                      </m:r>
                      <m:r>
                        <a:rPr lang="es-ES" sz="1600" b="0" i="1" smtClean="0">
                          <a:solidFill>
                            <a:srgbClr val="000000"/>
                          </a:solidFill>
                          <a:latin typeface="Cambria Math" panose="02040503050406030204" pitchFamily="18" charset="0"/>
                        </a:rPr>
                        <m:t>.</m:t>
                      </m:r>
                      <m:r>
                        <a:rPr lang="es-ES" sz="1600" b="0" i="1" smtClean="0">
                          <a:solidFill>
                            <a:srgbClr val="000000"/>
                          </a:solidFill>
                          <a:latin typeface="Cambria Math" panose="02040503050406030204" pitchFamily="18" charset="0"/>
                        </a:rPr>
                        <m:t>22</m:t>
                      </m:r>
                      <m:r>
                        <a:rPr lang="es-ES" sz="1600" b="0" i="1" smtClean="0">
                          <a:solidFill>
                            <a:srgbClr val="000000"/>
                          </a:solidFill>
                          <a:latin typeface="Cambria Math" panose="02040503050406030204" pitchFamily="18" charset="0"/>
                        </a:rPr>
                        <m:t> </m:t>
                      </m:r>
                      <m:r>
                        <a:rPr lang="es-ES" sz="1600" b="0" i="1" smtClean="0">
                          <a:solidFill>
                            <a:srgbClr val="000000"/>
                          </a:solidFill>
                          <a:latin typeface="Cambria Math" panose="02040503050406030204" pitchFamily="18" charset="0"/>
                        </a:rPr>
                        <m:t>𝑘𝑉𝐴𝑟</m:t>
                      </m:r>
                    </m:oMath>
                  </m:oMathPara>
                </a14:m>
                <a:endParaRPr lang="es-ES" sz="1600" dirty="0"/>
              </a:p>
            </p:txBody>
          </p:sp>
        </mc:Choice>
        <mc:Fallback xmlns="">
          <p:sp>
            <p:nvSpPr>
              <p:cNvPr id="49" name="Object 11">
                <a:extLst>
                  <a:ext uri="{FF2B5EF4-FFF2-40B4-BE49-F238E27FC236}">
                    <a16:creationId xmlns:a16="http://schemas.microsoft.com/office/drawing/2014/main" id="{631F6472-C8ED-4388-A6F1-940AA66ED405}"/>
                  </a:ext>
                </a:extLst>
              </p:cNvPr>
              <p:cNvSpPr txBox="1">
                <a:spLocks noRot="1" noChangeAspect="1" noMove="1" noResize="1" noEditPoints="1" noAdjustHandles="1" noChangeArrowheads="1" noChangeShapeType="1" noTextEdit="1"/>
              </p:cNvSpPr>
              <p:nvPr/>
            </p:nvSpPr>
            <p:spPr bwMode="auto">
              <a:xfrm>
                <a:off x="116244" y="5800233"/>
                <a:ext cx="7490460" cy="415441"/>
              </a:xfrm>
              <a:prstGeom prst="rect">
                <a:avLst/>
              </a:prstGeom>
              <a:blipFill>
                <a:blip r:embed="rId11"/>
                <a:stretch>
                  <a:fillRect b="-1449"/>
                </a:stretch>
              </a:blipFill>
              <a:ln>
                <a:noFill/>
              </a:ln>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id="{49937908-9CB5-41C4-9FFF-E2E46F01871C}"/>
                  </a:ext>
                </a:extLst>
              </p:cNvPr>
              <p:cNvSpPr/>
              <p:nvPr/>
            </p:nvSpPr>
            <p:spPr>
              <a:xfrm>
                <a:off x="4211960" y="5437341"/>
                <a:ext cx="1362874"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S" sz="2000">
                          <a:solidFill>
                            <a:srgbClr val="000000"/>
                          </a:solidFill>
                          <a:latin typeface="Cambria Math" panose="02040503050406030204" pitchFamily="18" charset="0"/>
                          <a:ea typeface="Cambria Math" panose="02040503050406030204" pitchFamily="18" charset="0"/>
                        </a:rPr>
                        <m:t>capacitivo</m:t>
                      </m:r>
                    </m:oMath>
                  </m:oMathPara>
                </a14:m>
                <a:endParaRPr lang="es-ES" sz="2000" dirty="0"/>
              </a:p>
            </p:txBody>
          </p:sp>
        </mc:Choice>
        <mc:Fallback xmlns="">
          <p:sp>
            <p:nvSpPr>
              <p:cNvPr id="7" name="Rectángulo 6">
                <a:extLst>
                  <a:ext uri="{FF2B5EF4-FFF2-40B4-BE49-F238E27FC236}">
                    <a16:creationId xmlns:a16="http://schemas.microsoft.com/office/drawing/2014/main" id="{49937908-9CB5-41C4-9FFF-E2E46F01871C}"/>
                  </a:ext>
                </a:extLst>
              </p:cNvPr>
              <p:cNvSpPr>
                <a:spLocks noRot="1" noChangeAspect="1" noMove="1" noResize="1" noEditPoints="1" noAdjustHandles="1" noChangeArrowheads="1" noChangeShapeType="1" noTextEdit="1"/>
              </p:cNvSpPr>
              <p:nvPr/>
            </p:nvSpPr>
            <p:spPr>
              <a:xfrm>
                <a:off x="4211960" y="5437341"/>
                <a:ext cx="1362874" cy="400110"/>
              </a:xfrm>
              <a:prstGeom prst="rect">
                <a:avLst/>
              </a:prstGeom>
              <a:blipFill>
                <a:blip r:embed="rId12"/>
                <a:stretch>
                  <a:fillRect b="-13636"/>
                </a:stretch>
              </a:blipFill>
            </p:spPr>
            <p:txBody>
              <a:bodyPr/>
              <a:lstStyle/>
              <a:p>
                <a:r>
                  <a:rPr lang="es-ES">
                    <a:noFill/>
                  </a:rPr>
                  <a:t> </a:t>
                </a:r>
              </a:p>
            </p:txBody>
          </p:sp>
        </mc:Fallback>
      </mc:AlternateContent>
      <p:cxnSp>
        <p:nvCxnSpPr>
          <p:cNvPr id="10" name="Conector recto de flecha 9">
            <a:extLst>
              <a:ext uri="{FF2B5EF4-FFF2-40B4-BE49-F238E27FC236}">
                <a16:creationId xmlns:a16="http://schemas.microsoft.com/office/drawing/2014/main" id="{327B7C44-DAEE-43F8-AB47-9114C8774C31}"/>
              </a:ext>
            </a:extLst>
          </p:cNvPr>
          <p:cNvCxnSpPr/>
          <p:nvPr/>
        </p:nvCxnSpPr>
        <p:spPr bwMode="auto">
          <a:xfrm>
            <a:off x="4932040" y="5800233"/>
            <a:ext cx="288032" cy="12544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nvGrpSpPr>
          <p:cNvPr id="135" name="Grupo 134"/>
          <p:cNvGrpSpPr/>
          <p:nvPr/>
        </p:nvGrpSpPr>
        <p:grpSpPr>
          <a:xfrm>
            <a:off x="5022296" y="1802134"/>
            <a:ext cx="3700586" cy="1637134"/>
            <a:chOff x="37224" y="1655033"/>
            <a:chExt cx="4850921" cy="2146041"/>
          </a:xfrm>
        </p:grpSpPr>
        <p:cxnSp>
          <p:nvCxnSpPr>
            <p:cNvPr id="136" name="Conector recto 135"/>
            <p:cNvCxnSpPr/>
            <p:nvPr/>
          </p:nvCxnSpPr>
          <p:spPr bwMode="auto">
            <a:xfrm flipH="1">
              <a:off x="3514978" y="2849907"/>
              <a:ext cx="126938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137" name="Grupo 136"/>
            <p:cNvGrpSpPr/>
            <p:nvPr/>
          </p:nvGrpSpPr>
          <p:grpSpPr>
            <a:xfrm>
              <a:off x="37224" y="1655033"/>
              <a:ext cx="4850921" cy="2146041"/>
              <a:chOff x="234820" y="1665164"/>
              <a:chExt cx="5990882" cy="2650358"/>
            </a:xfrm>
          </p:grpSpPr>
          <p:grpSp>
            <p:nvGrpSpPr>
              <p:cNvPr id="142" name="Grupo 141"/>
              <p:cNvGrpSpPr/>
              <p:nvPr/>
            </p:nvGrpSpPr>
            <p:grpSpPr>
              <a:xfrm>
                <a:off x="1475656" y="1916832"/>
                <a:ext cx="4481411" cy="1224000"/>
                <a:chOff x="1475656" y="3816000"/>
                <a:chExt cx="4481411" cy="1224000"/>
              </a:xfrm>
            </p:grpSpPr>
            <p:sp>
              <p:nvSpPr>
                <p:cNvPr id="179" name="Elipse 178"/>
                <p:cNvSpPr/>
                <p:nvPr/>
              </p:nvSpPr>
              <p:spPr bwMode="auto">
                <a:xfrm>
                  <a:off x="1475656" y="4149080"/>
                  <a:ext cx="288032" cy="28803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400" b="0" i="0" u="none" strike="noStrike" cap="none" normalizeH="0" baseline="0" dirty="0">
                    <a:ln>
                      <a:noFill/>
                    </a:ln>
                    <a:solidFill>
                      <a:schemeClr val="tx1"/>
                    </a:solidFill>
                    <a:effectLst/>
                    <a:latin typeface="Times" charset="0"/>
                  </a:endParaRPr>
                </a:p>
              </p:txBody>
            </p:sp>
            <p:cxnSp>
              <p:nvCxnSpPr>
                <p:cNvPr id="180" name="Conector recto 179"/>
                <p:cNvCxnSpPr>
                  <a:stCxn id="179" idx="0"/>
                </p:cNvCxnSpPr>
                <p:nvPr/>
              </p:nvCxnSpPr>
              <p:spPr bwMode="auto">
                <a:xfrm flipV="1">
                  <a:off x="1619672" y="3861048"/>
                  <a:ext cx="0" cy="288032"/>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1" name="Conector recto 180"/>
                <p:cNvCxnSpPr/>
                <p:nvPr/>
              </p:nvCxnSpPr>
              <p:spPr bwMode="auto">
                <a:xfrm>
                  <a:off x="1619672" y="3861048"/>
                  <a:ext cx="381642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82" name="Rectángulo 181"/>
                <p:cNvSpPr/>
                <p:nvPr/>
              </p:nvSpPr>
              <p:spPr bwMode="auto">
                <a:xfrm rot="19774239">
                  <a:off x="5675444" y="4310752"/>
                  <a:ext cx="281623" cy="527701"/>
                </a:xfrm>
                <a:prstGeom prst="rect">
                  <a:avLst/>
                </a:prstGeom>
                <a:solidFill>
                  <a:srgbClr val="DBFA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400" b="0" i="0" u="none" strike="noStrike" cap="none" normalizeH="0" baseline="0">
                    <a:ln>
                      <a:noFill/>
                    </a:ln>
                    <a:solidFill>
                      <a:schemeClr val="tx1"/>
                    </a:solidFill>
                    <a:effectLst/>
                    <a:latin typeface="Times" charset="0"/>
                  </a:endParaRPr>
                </a:p>
              </p:txBody>
            </p:sp>
            <p:cxnSp>
              <p:nvCxnSpPr>
                <p:cNvPr id="183" name="Conector recto 182"/>
                <p:cNvCxnSpPr/>
                <p:nvPr/>
              </p:nvCxnSpPr>
              <p:spPr bwMode="auto">
                <a:xfrm flipV="1">
                  <a:off x="5436096" y="3861049"/>
                  <a:ext cx="0" cy="2009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4" name="Conector recto 183"/>
                <p:cNvCxnSpPr>
                  <a:endCxn id="179" idx="4"/>
                </p:cNvCxnSpPr>
                <p:nvPr/>
              </p:nvCxnSpPr>
              <p:spPr bwMode="auto">
                <a:xfrm flipV="1">
                  <a:off x="1619672" y="4437112"/>
                  <a:ext cx="0" cy="57606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85" name="Elipse 184"/>
                <p:cNvSpPr/>
                <p:nvPr/>
              </p:nvSpPr>
              <p:spPr bwMode="auto">
                <a:xfrm>
                  <a:off x="1584000" y="3825049"/>
                  <a:ext cx="72000" cy="72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400" b="0" i="0" u="none" strike="noStrike" cap="none" normalizeH="0" baseline="0">
                    <a:ln>
                      <a:noFill/>
                    </a:ln>
                    <a:solidFill>
                      <a:schemeClr val="tx1"/>
                    </a:solidFill>
                    <a:effectLst/>
                    <a:latin typeface="Times" charset="0"/>
                  </a:endParaRPr>
                </a:p>
              </p:txBody>
            </p:sp>
            <p:sp>
              <p:nvSpPr>
                <p:cNvPr id="186" name="Elipse 185"/>
                <p:cNvSpPr/>
                <p:nvPr/>
              </p:nvSpPr>
              <p:spPr bwMode="auto">
                <a:xfrm>
                  <a:off x="5400000" y="3816000"/>
                  <a:ext cx="72000" cy="72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400" b="0" i="0" u="none" strike="noStrike" cap="none" normalizeH="0" baseline="0">
                    <a:ln>
                      <a:noFill/>
                    </a:ln>
                    <a:solidFill>
                      <a:schemeClr val="tx1"/>
                    </a:solidFill>
                    <a:effectLst/>
                    <a:latin typeface="Times" charset="0"/>
                  </a:endParaRPr>
                </a:p>
              </p:txBody>
            </p:sp>
            <p:sp>
              <p:nvSpPr>
                <p:cNvPr id="187" name="Elipse 186"/>
                <p:cNvSpPr/>
                <p:nvPr/>
              </p:nvSpPr>
              <p:spPr bwMode="auto">
                <a:xfrm>
                  <a:off x="1584000" y="4968000"/>
                  <a:ext cx="72000" cy="720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400" b="0" i="0" u="none" strike="noStrike" cap="none" normalizeH="0" baseline="0">
                    <a:ln>
                      <a:noFill/>
                    </a:ln>
                    <a:solidFill>
                      <a:schemeClr val="tx1"/>
                    </a:solidFill>
                    <a:effectLst/>
                    <a:latin typeface="Times" charset="0"/>
                  </a:endParaRPr>
                </a:p>
              </p:txBody>
            </p:sp>
            <p:sp>
              <p:nvSpPr>
                <p:cNvPr id="188" name="CuadroTexto 187"/>
                <p:cNvSpPr txBox="1"/>
                <p:nvPr/>
              </p:nvSpPr>
              <p:spPr>
                <a:xfrm>
                  <a:off x="1478032" y="4052363"/>
                  <a:ext cx="321110" cy="313586"/>
                </a:xfrm>
                <a:prstGeom prst="rect">
                  <a:avLst/>
                </a:prstGeom>
                <a:noFill/>
              </p:spPr>
              <p:txBody>
                <a:bodyPr wrap="none" rtlCol="0">
                  <a:spAutoFit/>
                </a:bodyPr>
                <a:lstStyle/>
                <a:p>
                  <a:r>
                    <a:rPr lang="es-ES" sz="1000" dirty="0"/>
                    <a:t>+</a:t>
                  </a:r>
                </a:p>
              </p:txBody>
            </p:sp>
            <p:sp>
              <p:nvSpPr>
                <p:cNvPr id="189" name="CuadroTexto 188"/>
                <p:cNvSpPr txBox="1"/>
                <p:nvPr/>
              </p:nvSpPr>
              <p:spPr>
                <a:xfrm>
                  <a:off x="1497056" y="4186139"/>
                  <a:ext cx="158346" cy="423521"/>
                </a:xfrm>
                <a:prstGeom prst="rect">
                  <a:avLst/>
                </a:prstGeom>
                <a:noFill/>
              </p:spPr>
              <p:txBody>
                <a:bodyPr wrap="square" rtlCol="0">
                  <a:spAutoFit/>
                </a:bodyPr>
                <a:lstStyle/>
                <a:p>
                  <a:r>
                    <a:rPr lang="es-ES" sz="1100" dirty="0"/>
                    <a:t>-</a:t>
                  </a:r>
                  <a:endParaRPr lang="es-ES" sz="1000" dirty="0"/>
                </a:p>
              </p:txBody>
            </p:sp>
          </p:grpSp>
          <p:grpSp>
            <p:nvGrpSpPr>
              <p:cNvPr id="143" name="Grupo 142"/>
              <p:cNvGrpSpPr/>
              <p:nvPr/>
            </p:nvGrpSpPr>
            <p:grpSpPr>
              <a:xfrm>
                <a:off x="1974691" y="3528401"/>
                <a:ext cx="351486" cy="483096"/>
                <a:chOff x="2564108" y="5355449"/>
                <a:chExt cx="351486" cy="483096"/>
              </a:xfrm>
            </p:grpSpPr>
            <p:sp>
              <p:nvSpPr>
                <p:cNvPr id="176" name="CuadroTexto 175"/>
                <p:cNvSpPr txBox="1"/>
                <p:nvPr/>
              </p:nvSpPr>
              <p:spPr>
                <a:xfrm>
                  <a:off x="2653697" y="5524959"/>
                  <a:ext cx="261897" cy="313586"/>
                </a:xfrm>
                <a:prstGeom prst="rect">
                  <a:avLst/>
                </a:prstGeom>
                <a:noFill/>
              </p:spPr>
              <p:txBody>
                <a:bodyPr wrap="square" rtlCol="0">
                  <a:spAutoFit/>
                </a:bodyPr>
                <a:lstStyle/>
                <a:p>
                  <a:r>
                    <a:rPr lang="es-ES" sz="1000" dirty="0"/>
                    <a:t>+</a:t>
                  </a:r>
                </a:p>
              </p:txBody>
            </p:sp>
            <p:sp>
              <p:nvSpPr>
                <p:cNvPr id="177" name="CuadroTexto 176"/>
                <p:cNvSpPr txBox="1"/>
                <p:nvPr/>
              </p:nvSpPr>
              <p:spPr>
                <a:xfrm>
                  <a:off x="2564108" y="5355449"/>
                  <a:ext cx="239851" cy="323088"/>
                </a:xfrm>
                <a:prstGeom prst="rect">
                  <a:avLst/>
                </a:prstGeom>
                <a:noFill/>
              </p:spPr>
              <p:txBody>
                <a:bodyPr wrap="square" rtlCol="0">
                  <a:spAutoFit/>
                </a:bodyPr>
                <a:lstStyle/>
                <a:p>
                  <a:r>
                    <a:rPr lang="es-ES" sz="1100" dirty="0"/>
                    <a:t>-</a:t>
                  </a:r>
                  <a:endParaRPr lang="es-ES" sz="1000" dirty="0"/>
                </a:p>
              </p:txBody>
            </p:sp>
            <p:sp>
              <p:nvSpPr>
                <p:cNvPr id="178" name="Elipse 177"/>
                <p:cNvSpPr/>
                <p:nvPr/>
              </p:nvSpPr>
              <p:spPr bwMode="auto">
                <a:xfrm>
                  <a:off x="2595835" y="5492692"/>
                  <a:ext cx="288032" cy="28803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400" b="0" i="0" u="none" strike="noStrike" cap="none" normalizeH="0" baseline="0" dirty="0">
                    <a:ln>
                      <a:noFill/>
                    </a:ln>
                    <a:solidFill>
                      <a:schemeClr val="tx1"/>
                    </a:solidFill>
                    <a:effectLst/>
                    <a:latin typeface="Times" charset="0"/>
                  </a:endParaRPr>
                </a:p>
              </p:txBody>
            </p:sp>
          </p:grpSp>
          <p:cxnSp>
            <p:nvCxnSpPr>
              <p:cNvPr id="144" name="Conector recto 143"/>
              <p:cNvCxnSpPr>
                <a:stCxn id="187" idx="4"/>
                <a:endCxn id="178" idx="1"/>
              </p:cNvCxnSpPr>
              <p:nvPr/>
            </p:nvCxnSpPr>
            <p:spPr bwMode="auto">
              <a:xfrm>
                <a:off x="1620000" y="3140832"/>
                <a:ext cx="428599" cy="56699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5" name="Conector recto 144"/>
              <p:cNvCxnSpPr/>
              <p:nvPr/>
            </p:nvCxnSpPr>
            <p:spPr bwMode="auto">
              <a:xfrm>
                <a:off x="2294450" y="3827023"/>
                <a:ext cx="380308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6" name="Rectángulo 145"/>
              <p:cNvSpPr/>
              <p:nvPr/>
            </p:nvSpPr>
            <p:spPr bwMode="auto">
              <a:xfrm rot="16200000">
                <a:off x="5243972" y="2854426"/>
                <a:ext cx="288031" cy="527701"/>
              </a:xfrm>
              <a:prstGeom prst="rect">
                <a:avLst/>
              </a:prstGeom>
              <a:solidFill>
                <a:srgbClr val="DBFA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400" b="0" i="0" u="none" strike="noStrike" cap="none" normalizeH="0" baseline="0">
                  <a:ln>
                    <a:noFill/>
                  </a:ln>
                  <a:solidFill>
                    <a:schemeClr val="tx1"/>
                  </a:solidFill>
                  <a:effectLst/>
                  <a:latin typeface="Times" charset="0"/>
                </a:endParaRPr>
              </a:p>
            </p:txBody>
          </p:sp>
          <p:cxnSp>
            <p:nvCxnSpPr>
              <p:cNvPr id="147" name="Conector recto 146"/>
              <p:cNvCxnSpPr/>
              <p:nvPr/>
            </p:nvCxnSpPr>
            <p:spPr bwMode="auto">
              <a:xfrm>
                <a:off x="6102053" y="3144573"/>
                <a:ext cx="0" cy="689129"/>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48" name="CuadroTexto 147"/>
              <p:cNvSpPr txBox="1"/>
              <p:nvPr/>
            </p:nvSpPr>
            <p:spPr>
              <a:xfrm>
                <a:off x="5483400" y="1832245"/>
                <a:ext cx="402276" cy="323088"/>
              </a:xfrm>
              <a:prstGeom prst="rect">
                <a:avLst/>
              </a:prstGeom>
              <a:noFill/>
            </p:spPr>
            <p:txBody>
              <a:bodyPr wrap="none" rtlCol="0">
                <a:spAutoFit/>
              </a:bodyPr>
              <a:lstStyle/>
              <a:p>
                <a:r>
                  <a:rPr lang="es-ES" sz="1100" dirty="0"/>
                  <a:t>R’</a:t>
                </a:r>
              </a:p>
            </p:txBody>
          </p:sp>
          <p:sp>
            <p:nvSpPr>
              <p:cNvPr id="149" name="CuadroTexto 148"/>
              <p:cNvSpPr txBox="1"/>
              <p:nvPr/>
            </p:nvSpPr>
            <p:spPr>
              <a:xfrm>
                <a:off x="1583999" y="2789852"/>
                <a:ext cx="354763" cy="323088"/>
              </a:xfrm>
              <a:prstGeom prst="rect">
                <a:avLst/>
              </a:prstGeom>
              <a:noFill/>
            </p:spPr>
            <p:txBody>
              <a:bodyPr wrap="none" rtlCol="0">
                <a:spAutoFit/>
              </a:bodyPr>
              <a:lstStyle/>
              <a:p>
                <a:r>
                  <a:rPr lang="es-ES" sz="1100" dirty="0"/>
                  <a:t>N</a:t>
                </a:r>
              </a:p>
            </p:txBody>
          </p:sp>
          <p:sp>
            <p:nvSpPr>
              <p:cNvPr id="150" name="CuadroTexto 149"/>
              <p:cNvSpPr txBox="1"/>
              <p:nvPr/>
            </p:nvSpPr>
            <p:spPr>
              <a:xfrm>
                <a:off x="3469786" y="1665164"/>
                <a:ext cx="707152" cy="323088"/>
              </a:xfrm>
              <a:prstGeom prst="rect">
                <a:avLst/>
              </a:prstGeom>
              <a:noFill/>
            </p:spPr>
            <p:txBody>
              <a:bodyPr wrap="none" rtlCol="0">
                <a:spAutoFit/>
              </a:bodyPr>
              <a:lstStyle/>
              <a:p>
                <a:r>
                  <a:rPr lang="es-ES" sz="1100" dirty="0"/>
                  <a:t>Fase R</a:t>
                </a:r>
              </a:p>
            </p:txBody>
          </p:sp>
          <mc:AlternateContent xmlns:mc="http://schemas.openxmlformats.org/markup-compatibility/2006" xmlns:a14="http://schemas.microsoft.com/office/drawing/2010/main">
            <mc:Choice Requires="a14">
              <p:sp>
                <p:nvSpPr>
                  <p:cNvPr id="151" name="CuadroTexto 150"/>
                  <p:cNvSpPr txBox="1"/>
                  <p:nvPr/>
                </p:nvSpPr>
                <p:spPr>
                  <a:xfrm>
                    <a:off x="3421084" y="1907068"/>
                    <a:ext cx="420885" cy="3230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100" b="0" i="1" dirty="0" smtClean="0">
                                  <a:latin typeface="Cambria Math" panose="02040503050406030204" pitchFamily="18" charset="0"/>
                                </a:rPr>
                              </m:ctrlPr>
                            </m:sSubPr>
                            <m:e>
                              <m:r>
                                <a:rPr lang="es-ES" sz="1100" b="0" i="1" dirty="0" smtClean="0">
                                  <a:latin typeface="Cambria Math" panose="02040503050406030204" pitchFamily="18" charset="0"/>
                                </a:rPr>
                                <m:t>𝐼</m:t>
                              </m:r>
                            </m:e>
                            <m:sub>
                              <m:r>
                                <a:rPr lang="es-ES" sz="1100" b="0" i="1" dirty="0" smtClean="0">
                                  <a:latin typeface="Cambria Math" panose="02040503050406030204" pitchFamily="18" charset="0"/>
                                </a:rPr>
                                <m:t>𝑅</m:t>
                              </m:r>
                            </m:sub>
                          </m:sSub>
                        </m:oMath>
                      </m:oMathPara>
                    </a14:m>
                    <a:endParaRPr lang="es-ES" sz="1100" dirty="0"/>
                  </a:p>
                </p:txBody>
              </p:sp>
            </mc:Choice>
            <mc:Fallback xmlns="">
              <p:sp>
                <p:nvSpPr>
                  <p:cNvPr id="151" name="CuadroTexto 150"/>
                  <p:cNvSpPr txBox="1">
                    <a:spLocks noRot="1" noChangeAspect="1" noMove="1" noResize="1" noEditPoints="1" noAdjustHandles="1" noChangeArrowheads="1" noChangeShapeType="1" noTextEdit="1"/>
                  </p:cNvSpPr>
                  <p:nvPr/>
                </p:nvSpPr>
                <p:spPr>
                  <a:xfrm>
                    <a:off x="3421084" y="1907068"/>
                    <a:ext cx="420885" cy="323088"/>
                  </a:xfrm>
                  <a:prstGeom prst="rect">
                    <a:avLst/>
                  </a:prstGeom>
                  <a:blipFill>
                    <a:blip r:embed="rId13"/>
                    <a:stretch>
                      <a:fillRect b="-2424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52" name="CuadroTexto 151"/>
                  <p:cNvSpPr txBox="1"/>
                  <p:nvPr/>
                </p:nvSpPr>
                <p:spPr>
                  <a:xfrm>
                    <a:off x="5487121" y="2044677"/>
                    <a:ext cx="403147" cy="3230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100" b="0" i="1" dirty="0" smtClean="0">
                                  <a:latin typeface="Cambria Math" panose="02040503050406030204" pitchFamily="18" charset="0"/>
                                </a:rPr>
                              </m:ctrlPr>
                            </m:sSubPr>
                            <m:e>
                              <m:r>
                                <a:rPr lang="es-ES" sz="1100" b="0" i="1" dirty="0" smtClean="0">
                                  <a:latin typeface="Cambria Math" panose="02040503050406030204" pitchFamily="18" charset="0"/>
                                </a:rPr>
                                <m:t>𝐼</m:t>
                              </m:r>
                            </m:e>
                            <m:sub>
                              <m:r>
                                <a:rPr lang="es-ES" sz="1100" b="0" i="1" dirty="0" smtClean="0">
                                  <a:latin typeface="Cambria Math" panose="02040503050406030204" pitchFamily="18" charset="0"/>
                                </a:rPr>
                                <m:t>1</m:t>
                              </m:r>
                            </m:sub>
                          </m:sSub>
                        </m:oMath>
                      </m:oMathPara>
                    </a14:m>
                    <a:endParaRPr lang="es-ES" sz="1100" dirty="0"/>
                  </a:p>
                </p:txBody>
              </p:sp>
            </mc:Choice>
            <mc:Fallback xmlns="">
              <p:sp>
                <p:nvSpPr>
                  <p:cNvPr id="152" name="CuadroTexto 151"/>
                  <p:cNvSpPr txBox="1">
                    <a:spLocks noRot="1" noChangeAspect="1" noMove="1" noResize="1" noEditPoints="1" noAdjustHandles="1" noChangeArrowheads="1" noChangeShapeType="1" noTextEdit="1"/>
                  </p:cNvSpPr>
                  <p:nvPr/>
                </p:nvSpPr>
                <p:spPr>
                  <a:xfrm>
                    <a:off x="5487121" y="2044677"/>
                    <a:ext cx="403147" cy="323088"/>
                  </a:xfrm>
                  <a:prstGeom prst="rect">
                    <a:avLst/>
                  </a:prstGeom>
                  <a:blipFill>
                    <a:blip r:embed="rId14"/>
                    <a:stretch>
                      <a:fillRect b="-24242"/>
                    </a:stretch>
                  </a:blipFill>
                </p:spPr>
                <p:txBody>
                  <a:bodyPr/>
                  <a:lstStyle/>
                  <a:p>
                    <a:r>
                      <a:rPr lang="es-ES">
                        <a:noFill/>
                      </a:rPr>
                      <a:t> </a:t>
                    </a:r>
                  </a:p>
                </p:txBody>
              </p:sp>
            </mc:Fallback>
          </mc:AlternateContent>
          <p:cxnSp>
            <p:nvCxnSpPr>
              <p:cNvPr id="153" name="Conector recto de flecha 152"/>
              <p:cNvCxnSpPr>
                <a:stCxn id="151" idx="3"/>
              </p:cNvCxnSpPr>
              <p:nvPr/>
            </p:nvCxnSpPr>
            <p:spPr bwMode="auto">
              <a:xfrm>
                <a:off x="3841969" y="2068612"/>
                <a:ext cx="653002" cy="23123"/>
              </a:xfrm>
              <a:prstGeom prst="straightConnector1">
                <a:avLst/>
              </a:prstGeom>
              <a:solidFill>
                <a:schemeClr val="accent1"/>
              </a:solidFill>
              <a:ln w="25400" cap="flat" cmpd="sng" algn="ctr">
                <a:solidFill>
                  <a:srgbClr val="0096C8"/>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54" name="CuadroTexto 153"/>
                  <p:cNvSpPr txBox="1"/>
                  <p:nvPr/>
                </p:nvSpPr>
                <p:spPr>
                  <a:xfrm>
                    <a:off x="1662652" y="2201576"/>
                    <a:ext cx="572135" cy="3230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100" b="0" i="1" dirty="0" smtClean="0">
                                  <a:latin typeface="Cambria Math" panose="02040503050406030204" pitchFamily="18" charset="0"/>
                                </a:rPr>
                              </m:ctrlPr>
                            </m:sSubPr>
                            <m:e>
                              <m:r>
                                <a:rPr lang="es-ES" sz="1100" b="0" i="1" dirty="0" smtClean="0">
                                  <a:latin typeface="Cambria Math" panose="02040503050406030204" pitchFamily="18" charset="0"/>
                                </a:rPr>
                                <m:t>𝑈</m:t>
                              </m:r>
                            </m:e>
                            <m:sub>
                              <m:r>
                                <a:rPr lang="es-ES" sz="1100" b="0" i="1" dirty="0" smtClean="0">
                                  <a:latin typeface="Cambria Math" panose="02040503050406030204" pitchFamily="18" charset="0"/>
                                </a:rPr>
                                <m:t>𝑅𝑁</m:t>
                              </m:r>
                            </m:sub>
                          </m:sSub>
                        </m:oMath>
                      </m:oMathPara>
                    </a14:m>
                    <a:endParaRPr lang="es-ES" sz="1100" dirty="0"/>
                  </a:p>
                </p:txBody>
              </p:sp>
            </mc:Choice>
            <mc:Fallback xmlns="">
              <p:sp>
                <p:nvSpPr>
                  <p:cNvPr id="154" name="CuadroTexto 153"/>
                  <p:cNvSpPr txBox="1">
                    <a:spLocks noRot="1" noChangeAspect="1" noMove="1" noResize="1" noEditPoints="1" noAdjustHandles="1" noChangeArrowheads="1" noChangeShapeType="1" noTextEdit="1"/>
                  </p:cNvSpPr>
                  <p:nvPr/>
                </p:nvSpPr>
                <p:spPr>
                  <a:xfrm>
                    <a:off x="1662652" y="2201576"/>
                    <a:ext cx="572135" cy="323088"/>
                  </a:xfrm>
                  <a:prstGeom prst="rect">
                    <a:avLst/>
                  </a:prstGeom>
                  <a:blipFill>
                    <a:blip r:embed="rId15"/>
                    <a:stretch>
                      <a:fillRect r="-3448" b="-2121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55" name="CuadroTexto 154"/>
                  <p:cNvSpPr txBox="1"/>
                  <p:nvPr/>
                </p:nvSpPr>
                <p:spPr>
                  <a:xfrm>
                    <a:off x="5600408" y="2447659"/>
                    <a:ext cx="463647" cy="3230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100" b="0" i="1" dirty="0" smtClean="0">
                                  <a:latin typeface="Cambria Math" panose="02040503050406030204" pitchFamily="18" charset="0"/>
                                </a:rPr>
                              </m:ctrlPr>
                            </m:sSubPr>
                            <m:e>
                              <m:r>
                                <a:rPr lang="es-ES" sz="1100" b="0" i="1" dirty="0" smtClean="0">
                                  <a:latin typeface="Cambria Math" panose="02040503050406030204" pitchFamily="18" charset="0"/>
                                </a:rPr>
                                <m:t>𝑍</m:t>
                              </m:r>
                            </m:e>
                            <m:sub>
                              <m:r>
                                <a:rPr lang="es-ES" sz="1100" b="0" i="1" dirty="0" smtClean="0">
                                  <a:latin typeface="Cambria Math" panose="02040503050406030204" pitchFamily="18" charset="0"/>
                                </a:rPr>
                                <m:t>𝑅</m:t>
                              </m:r>
                            </m:sub>
                          </m:sSub>
                        </m:oMath>
                      </m:oMathPara>
                    </a14:m>
                    <a:endParaRPr lang="es-ES" sz="1100" dirty="0"/>
                  </a:p>
                </p:txBody>
              </p:sp>
            </mc:Choice>
            <mc:Fallback xmlns="">
              <p:sp>
                <p:nvSpPr>
                  <p:cNvPr id="155" name="CuadroTexto 154"/>
                  <p:cNvSpPr txBox="1">
                    <a:spLocks noRot="1" noChangeAspect="1" noMove="1" noResize="1" noEditPoints="1" noAdjustHandles="1" noChangeArrowheads="1" noChangeShapeType="1" noTextEdit="1"/>
                  </p:cNvSpPr>
                  <p:nvPr/>
                </p:nvSpPr>
                <p:spPr>
                  <a:xfrm>
                    <a:off x="5600408" y="2447659"/>
                    <a:ext cx="463647" cy="323088"/>
                  </a:xfrm>
                  <a:prstGeom prst="rect">
                    <a:avLst/>
                  </a:prstGeom>
                  <a:blipFill>
                    <a:blip r:embed="rId16"/>
                    <a:stretch>
                      <a:fillRect b="-21212"/>
                    </a:stretch>
                  </a:blipFill>
                </p:spPr>
                <p:txBody>
                  <a:bodyPr/>
                  <a:lstStyle/>
                  <a:p>
                    <a:r>
                      <a:rPr lang="es-ES">
                        <a:noFill/>
                      </a:rPr>
                      <a:t> </a:t>
                    </a:r>
                  </a:p>
                </p:txBody>
              </p:sp>
            </mc:Fallback>
          </mc:AlternateContent>
          <p:grpSp>
            <p:nvGrpSpPr>
              <p:cNvPr id="156" name="Grupo 155"/>
              <p:cNvGrpSpPr/>
              <p:nvPr/>
            </p:nvGrpSpPr>
            <p:grpSpPr>
              <a:xfrm>
                <a:off x="2246269" y="2920602"/>
                <a:ext cx="3979433" cy="1260826"/>
                <a:chOff x="3115386" y="4704338"/>
                <a:chExt cx="3979433" cy="1260826"/>
              </a:xfrm>
            </p:grpSpPr>
            <p:sp>
              <p:nvSpPr>
                <p:cNvPr id="168" name="CuadroTexto 167"/>
                <p:cNvSpPr txBox="1"/>
                <p:nvPr/>
              </p:nvSpPr>
              <p:spPr>
                <a:xfrm>
                  <a:off x="6712340" y="5523998"/>
                  <a:ext cx="382479" cy="323088"/>
                </a:xfrm>
                <a:prstGeom prst="rect">
                  <a:avLst/>
                </a:prstGeom>
                <a:noFill/>
              </p:spPr>
              <p:txBody>
                <a:bodyPr wrap="none" rtlCol="0">
                  <a:spAutoFit/>
                </a:bodyPr>
                <a:lstStyle/>
                <a:p>
                  <a:r>
                    <a:rPr lang="es-ES" sz="1100" dirty="0"/>
                    <a:t>S’</a:t>
                  </a:r>
                </a:p>
              </p:txBody>
            </p:sp>
            <p:sp>
              <p:nvSpPr>
                <p:cNvPr id="169" name="CuadroTexto 168"/>
                <p:cNvSpPr txBox="1"/>
                <p:nvPr/>
              </p:nvSpPr>
              <p:spPr>
                <a:xfrm>
                  <a:off x="3115386" y="5642076"/>
                  <a:ext cx="325069" cy="323088"/>
                </a:xfrm>
                <a:prstGeom prst="rect">
                  <a:avLst/>
                </a:prstGeom>
                <a:noFill/>
              </p:spPr>
              <p:txBody>
                <a:bodyPr wrap="none" rtlCol="0">
                  <a:spAutoFit/>
                </a:bodyPr>
                <a:lstStyle/>
                <a:p>
                  <a:r>
                    <a:rPr lang="es-ES" sz="1100" dirty="0"/>
                    <a:t>S</a:t>
                  </a:r>
                </a:p>
              </p:txBody>
            </p:sp>
            <mc:AlternateContent xmlns:mc="http://schemas.openxmlformats.org/markup-compatibility/2006" xmlns:a14="http://schemas.microsoft.com/office/drawing/2010/main">
              <mc:Choice Requires="a14">
                <p:sp>
                  <p:nvSpPr>
                    <p:cNvPr id="170" name="CuadroTexto 169"/>
                    <p:cNvSpPr txBox="1"/>
                    <p:nvPr/>
                  </p:nvSpPr>
                  <p:spPr>
                    <a:xfrm>
                      <a:off x="6122516" y="5016327"/>
                      <a:ext cx="407187" cy="3230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100" b="0" i="1" dirty="0" smtClean="0">
                                    <a:latin typeface="Cambria Math" panose="02040503050406030204" pitchFamily="18" charset="0"/>
                                  </a:rPr>
                                </m:ctrlPr>
                              </m:sSubPr>
                              <m:e>
                                <m:r>
                                  <a:rPr lang="es-ES" sz="1100" b="0" i="1" dirty="0" smtClean="0">
                                    <a:latin typeface="Cambria Math" panose="02040503050406030204" pitchFamily="18" charset="0"/>
                                  </a:rPr>
                                  <m:t>𝐼</m:t>
                                </m:r>
                              </m:e>
                              <m:sub>
                                <m:r>
                                  <a:rPr lang="es-ES" sz="1100" b="0" i="1" dirty="0" smtClean="0">
                                    <a:latin typeface="Cambria Math" panose="02040503050406030204" pitchFamily="18" charset="0"/>
                                  </a:rPr>
                                  <m:t>2</m:t>
                                </m:r>
                              </m:sub>
                            </m:sSub>
                          </m:oMath>
                        </m:oMathPara>
                      </a14:m>
                      <a:endParaRPr lang="es-ES" sz="1100" dirty="0"/>
                    </a:p>
                  </p:txBody>
                </p:sp>
              </mc:Choice>
              <mc:Fallback xmlns="">
                <p:sp>
                  <p:nvSpPr>
                    <p:cNvPr id="170" name="CuadroTexto 169"/>
                    <p:cNvSpPr txBox="1">
                      <a:spLocks noRot="1" noChangeAspect="1" noMove="1" noResize="1" noEditPoints="1" noAdjustHandles="1" noChangeArrowheads="1" noChangeShapeType="1" noTextEdit="1"/>
                    </p:cNvSpPr>
                    <p:nvPr/>
                  </p:nvSpPr>
                  <p:spPr>
                    <a:xfrm>
                      <a:off x="6122516" y="5016327"/>
                      <a:ext cx="407187" cy="323088"/>
                    </a:xfrm>
                    <a:prstGeom prst="rect">
                      <a:avLst/>
                    </a:prstGeom>
                    <a:blipFill>
                      <a:blip r:embed="rId17"/>
                      <a:stretch>
                        <a:fillRect b="-2424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71" name="CuadroTexto 170"/>
                    <p:cNvSpPr txBox="1"/>
                    <p:nvPr/>
                  </p:nvSpPr>
                  <p:spPr>
                    <a:xfrm>
                      <a:off x="5437100" y="5598278"/>
                      <a:ext cx="402752" cy="3230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100" b="0" i="1" dirty="0" smtClean="0">
                                    <a:latin typeface="Cambria Math" panose="02040503050406030204" pitchFamily="18" charset="0"/>
                                  </a:rPr>
                                </m:ctrlPr>
                              </m:sSubPr>
                              <m:e>
                                <m:r>
                                  <a:rPr lang="es-ES" sz="1100" b="0" i="1" dirty="0" smtClean="0">
                                    <a:latin typeface="Cambria Math" panose="02040503050406030204" pitchFamily="18" charset="0"/>
                                  </a:rPr>
                                  <m:t>𝐼</m:t>
                                </m:r>
                              </m:e>
                              <m:sub>
                                <m:r>
                                  <a:rPr lang="es-ES" sz="1100" b="0" i="1" dirty="0" smtClean="0">
                                    <a:latin typeface="Cambria Math" panose="02040503050406030204" pitchFamily="18" charset="0"/>
                                  </a:rPr>
                                  <m:t>𝑆</m:t>
                                </m:r>
                              </m:sub>
                            </m:sSub>
                          </m:oMath>
                        </m:oMathPara>
                      </a14:m>
                      <a:endParaRPr lang="es-ES" sz="1100" dirty="0"/>
                    </a:p>
                  </p:txBody>
                </p:sp>
              </mc:Choice>
              <mc:Fallback xmlns="">
                <p:sp>
                  <p:nvSpPr>
                    <p:cNvPr id="171" name="CuadroTexto 170"/>
                    <p:cNvSpPr txBox="1">
                      <a:spLocks noRot="1" noChangeAspect="1" noMove="1" noResize="1" noEditPoints="1" noAdjustHandles="1" noChangeArrowheads="1" noChangeShapeType="1" noTextEdit="1"/>
                    </p:cNvSpPr>
                    <p:nvPr/>
                  </p:nvSpPr>
                  <p:spPr>
                    <a:xfrm>
                      <a:off x="5437100" y="5598278"/>
                      <a:ext cx="402752" cy="323088"/>
                    </a:xfrm>
                    <a:prstGeom prst="rect">
                      <a:avLst/>
                    </a:prstGeom>
                    <a:blipFill>
                      <a:blip r:embed="rId18"/>
                      <a:stretch>
                        <a:fillRect b="-24242"/>
                      </a:stretch>
                    </a:blipFill>
                  </p:spPr>
                  <p:txBody>
                    <a:bodyPr/>
                    <a:lstStyle/>
                    <a:p>
                      <a:r>
                        <a:rPr lang="es-ES">
                          <a:noFill/>
                        </a:rPr>
                        <a:t> </a:t>
                      </a:r>
                    </a:p>
                  </p:txBody>
                </p:sp>
              </mc:Fallback>
            </mc:AlternateContent>
            <p:cxnSp>
              <p:nvCxnSpPr>
                <p:cNvPr id="172" name="Conector recto de flecha 171"/>
                <p:cNvCxnSpPr/>
                <p:nvPr/>
              </p:nvCxnSpPr>
              <p:spPr bwMode="auto">
                <a:xfrm flipH="1">
                  <a:off x="5781901" y="5077298"/>
                  <a:ext cx="942198" cy="4084"/>
                </a:xfrm>
                <a:prstGeom prst="straightConnector1">
                  <a:avLst/>
                </a:prstGeom>
                <a:solidFill>
                  <a:schemeClr val="accent1"/>
                </a:solidFill>
                <a:ln w="25400" cap="flat" cmpd="sng" algn="ctr">
                  <a:solidFill>
                    <a:srgbClr val="0096C8"/>
                  </a:solidFill>
                  <a:prstDash val="solid"/>
                  <a:round/>
                  <a:headEnd type="none" w="med" len="med"/>
                  <a:tailEnd type="triangle"/>
                </a:ln>
                <a:effectLst/>
              </p:spPr>
            </p:cxnSp>
            <p:cxnSp>
              <p:nvCxnSpPr>
                <p:cNvPr id="173" name="Conector recto de flecha 172"/>
                <p:cNvCxnSpPr/>
                <p:nvPr/>
              </p:nvCxnSpPr>
              <p:spPr bwMode="auto">
                <a:xfrm>
                  <a:off x="5167730" y="5681469"/>
                  <a:ext cx="631651" cy="0"/>
                </a:xfrm>
                <a:prstGeom prst="straightConnector1">
                  <a:avLst/>
                </a:prstGeom>
                <a:solidFill>
                  <a:schemeClr val="accent1"/>
                </a:solidFill>
                <a:ln w="25400" cap="flat" cmpd="sng" algn="ctr">
                  <a:solidFill>
                    <a:srgbClr val="0096C8"/>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74" name="CuadroTexto 173"/>
                    <p:cNvSpPr txBox="1"/>
                    <p:nvPr/>
                  </p:nvSpPr>
                  <p:spPr>
                    <a:xfrm>
                      <a:off x="6078955" y="4704338"/>
                      <a:ext cx="445513" cy="32308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s-ES" sz="1100" b="0" i="1" dirty="0" smtClean="0">
                                    <a:latin typeface="Cambria Math" panose="02040503050406030204" pitchFamily="18" charset="0"/>
                                  </a:rPr>
                                </m:ctrlPr>
                              </m:sSubPr>
                              <m:e>
                                <m:r>
                                  <a:rPr lang="es-ES" sz="1100" b="0" i="1" dirty="0" smtClean="0">
                                    <a:latin typeface="Cambria Math" panose="02040503050406030204" pitchFamily="18" charset="0"/>
                                  </a:rPr>
                                  <m:t>𝑍</m:t>
                                </m:r>
                              </m:e>
                              <m:sub>
                                <m:r>
                                  <a:rPr lang="es-ES" sz="1100" b="0" i="1" dirty="0" smtClean="0">
                                    <a:latin typeface="Cambria Math" panose="02040503050406030204" pitchFamily="18" charset="0"/>
                                  </a:rPr>
                                  <m:t>𝑆</m:t>
                                </m:r>
                              </m:sub>
                            </m:sSub>
                          </m:oMath>
                        </m:oMathPara>
                      </a14:m>
                      <a:endParaRPr lang="es-ES" sz="1100" dirty="0"/>
                    </a:p>
                  </p:txBody>
                </p:sp>
              </mc:Choice>
              <mc:Fallback xmlns="">
                <p:sp>
                  <p:nvSpPr>
                    <p:cNvPr id="174" name="CuadroTexto 173"/>
                    <p:cNvSpPr txBox="1">
                      <a:spLocks noRot="1" noChangeAspect="1" noMove="1" noResize="1" noEditPoints="1" noAdjustHandles="1" noChangeArrowheads="1" noChangeShapeType="1" noTextEdit="1"/>
                    </p:cNvSpPr>
                    <p:nvPr/>
                  </p:nvSpPr>
                  <p:spPr>
                    <a:xfrm>
                      <a:off x="6078955" y="4704338"/>
                      <a:ext cx="445513" cy="323088"/>
                    </a:xfrm>
                    <a:prstGeom prst="rect">
                      <a:avLst/>
                    </a:prstGeom>
                    <a:blipFill>
                      <a:blip r:embed="rId19"/>
                      <a:stretch>
                        <a:fillRect b="-21212"/>
                      </a:stretch>
                    </a:blipFill>
                  </p:spPr>
                  <p:txBody>
                    <a:bodyPr/>
                    <a:lstStyle/>
                    <a:p>
                      <a:r>
                        <a:rPr lang="es-ES">
                          <a:noFill/>
                        </a:rPr>
                        <a:t> </a:t>
                      </a:r>
                    </a:p>
                  </p:txBody>
                </p:sp>
              </mc:Fallback>
            </mc:AlternateContent>
            <p:sp>
              <p:nvSpPr>
                <p:cNvPr id="175" name="CuadroTexto 174"/>
                <p:cNvSpPr txBox="1"/>
                <p:nvPr/>
              </p:nvSpPr>
              <p:spPr>
                <a:xfrm>
                  <a:off x="4134372" y="5272746"/>
                  <a:ext cx="687355" cy="323088"/>
                </a:xfrm>
                <a:prstGeom prst="rect">
                  <a:avLst/>
                </a:prstGeom>
                <a:noFill/>
              </p:spPr>
              <p:txBody>
                <a:bodyPr wrap="none" rtlCol="0">
                  <a:spAutoFit/>
                </a:bodyPr>
                <a:lstStyle/>
                <a:p>
                  <a:r>
                    <a:rPr lang="es-ES" sz="1100" dirty="0"/>
                    <a:t>Fase S</a:t>
                  </a:r>
                </a:p>
              </p:txBody>
            </p:sp>
          </p:grpSp>
          <p:sp>
            <p:nvSpPr>
              <p:cNvPr id="157" name="CuadroTexto 156"/>
              <p:cNvSpPr txBox="1"/>
              <p:nvPr/>
            </p:nvSpPr>
            <p:spPr>
              <a:xfrm>
                <a:off x="2637847" y="3031905"/>
                <a:ext cx="711111" cy="323088"/>
              </a:xfrm>
              <a:prstGeom prst="rect">
                <a:avLst/>
              </a:prstGeom>
              <a:noFill/>
            </p:spPr>
            <p:txBody>
              <a:bodyPr wrap="none" rtlCol="0">
                <a:spAutoFit/>
              </a:bodyPr>
              <a:lstStyle/>
              <a:p>
                <a:r>
                  <a:rPr lang="es-ES" sz="1100" dirty="0"/>
                  <a:t>Neutro</a:t>
                </a:r>
              </a:p>
            </p:txBody>
          </p:sp>
          <p:grpSp>
            <p:nvGrpSpPr>
              <p:cNvPr id="158" name="Grupo 157"/>
              <p:cNvGrpSpPr/>
              <p:nvPr/>
            </p:nvGrpSpPr>
            <p:grpSpPr>
              <a:xfrm>
                <a:off x="801372" y="3459996"/>
                <a:ext cx="309992" cy="494962"/>
                <a:chOff x="2582016" y="5358740"/>
                <a:chExt cx="309992" cy="494962"/>
              </a:xfrm>
            </p:grpSpPr>
            <p:sp>
              <p:nvSpPr>
                <p:cNvPr id="165" name="CuadroTexto 164"/>
                <p:cNvSpPr txBox="1"/>
                <p:nvPr/>
              </p:nvSpPr>
              <p:spPr>
                <a:xfrm>
                  <a:off x="2582016" y="5540116"/>
                  <a:ext cx="261897" cy="313586"/>
                </a:xfrm>
                <a:prstGeom prst="rect">
                  <a:avLst/>
                </a:prstGeom>
                <a:noFill/>
              </p:spPr>
              <p:txBody>
                <a:bodyPr wrap="square" rtlCol="0">
                  <a:spAutoFit/>
                </a:bodyPr>
                <a:lstStyle/>
                <a:p>
                  <a:r>
                    <a:rPr lang="es-ES" sz="1000" dirty="0"/>
                    <a:t>+</a:t>
                  </a:r>
                </a:p>
              </p:txBody>
            </p:sp>
            <p:sp>
              <p:nvSpPr>
                <p:cNvPr id="166" name="CuadroTexto 165"/>
                <p:cNvSpPr txBox="1"/>
                <p:nvPr/>
              </p:nvSpPr>
              <p:spPr>
                <a:xfrm>
                  <a:off x="2638485" y="5358740"/>
                  <a:ext cx="239852" cy="323088"/>
                </a:xfrm>
                <a:prstGeom prst="rect">
                  <a:avLst/>
                </a:prstGeom>
                <a:noFill/>
              </p:spPr>
              <p:txBody>
                <a:bodyPr wrap="square" rtlCol="0">
                  <a:spAutoFit/>
                </a:bodyPr>
                <a:lstStyle/>
                <a:p>
                  <a:r>
                    <a:rPr lang="es-ES" sz="1100" dirty="0"/>
                    <a:t>-</a:t>
                  </a:r>
                  <a:endParaRPr lang="es-ES" sz="1000" dirty="0"/>
                </a:p>
              </p:txBody>
            </p:sp>
            <p:sp>
              <p:nvSpPr>
                <p:cNvPr id="167" name="Elipse 166"/>
                <p:cNvSpPr/>
                <p:nvPr/>
              </p:nvSpPr>
              <p:spPr bwMode="auto">
                <a:xfrm>
                  <a:off x="2603976" y="5498305"/>
                  <a:ext cx="288032" cy="28803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400" b="0" i="0" u="none" strike="noStrike" cap="none" normalizeH="0" baseline="0" dirty="0">
                    <a:ln>
                      <a:noFill/>
                    </a:ln>
                    <a:solidFill>
                      <a:schemeClr val="tx1"/>
                    </a:solidFill>
                    <a:effectLst/>
                    <a:latin typeface="Times" charset="0"/>
                  </a:endParaRPr>
                </a:p>
              </p:txBody>
            </p:sp>
          </p:grpSp>
          <p:cxnSp>
            <p:nvCxnSpPr>
              <p:cNvPr id="159" name="Conector recto 158"/>
              <p:cNvCxnSpPr>
                <a:endCxn id="167" idx="7"/>
              </p:cNvCxnSpPr>
              <p:nvPr/>
            </p:nvCxnSpPr>
            <p:spPr bwMode="auto">
              <a:xfrm flipH="1">
                <a:off x="1069183" y="3122119"/>
                <a:ext cx="541139" cy="51962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0" name="Conector recto 159"/>
              <p:cNvCxnSpPr/>
              <p:nvPr/>
            </p:nvCxnSpPr>
            <p:spPr bwMode="auto">
              <a:xfrm>
                <a:off x="445718" y="4282955"/>
                <a:ext cx="408255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61" name="Rectángulo 160"/>
              <p:cNvSpPr/>
              <p:nvPr/>
            </p:nvSpPr>
            <p:spPr bwMode="auto">
              <a:xfrm rot="2512829">
                <a:off x="4759294" y="2448620"/>
                <a:ext cx="288031" cy="527701"/>
              </a:xfrm>
              <a:prstGeom prst="rect">
                <a:avLst/>
              </a:prstGeom>
              <a:solidFill>
                <a:srgbClr val="DBFA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400" b="0" i="0" u="none" strike="noStrike" cap="none" normalizeH="0" baseline="0">
                  <a:ln>
                    <a:noFill/>
                  </a:ln>
                  <a:solidFill>
                    <a:schemeClr val="tx1"/>
                  </a:solidFill>
                  <a:effectLst/>
                  <a:latin typeface="Times" charset="0"/>
                </a:endParaRPr>
              </a:p>
            </p:txBody>
          </p:sp>
          <p:cxnSp>
            <p:nvCxnSpPr>
              <p:cNvPr id="162" name="Conector recto 161"/>
              <p:cNvCxnSpPr/>
              <p:nvPr/>
            </p:nvCxnSpPr>
            <p:spPr bwMode="auto">
              <a:xfrm>
                <a:off x="4528268" y="3140831"/>
                <a:ext cx="0" cy="115226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3" name="Conector recto 162"/>
              <p:cNvCxnSpPr>
                <a:stCxn id="167" idx="3"/>
              </p:cNvCxnSpPr>
              <p:nvPr/>
            </p:nvCxnSpPr>
            <p:spPr bwMode="auto">
              <a:xfrm flipH="1">
                <a:off x="445718" y="3845412"/>
                <a:ext cx="419795" cy="437543"/>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64" name="CuadroTexto 163"/>
              <p:cNvSpPr txBox="1"/>
              <p:nvPr/>
            </p:nvSpPr>
            <p:spPr>
              <a:xfrm>
                <a:off x="234820" y="3992434"/>
                <a:ext cx="334966" cy="323088"/>
              </a:xfrm>
              <a:prstGeom prst="rect">
                <a:avLst/>
              </a:prstGeom>
              <a:noFill/>
            </p:spPr>
            <p:txBody>
              <a:bodyPr wrap="none" rtlCol="0">
                <a:spAutoFit/>
              </a:bodyPr>
              <a:lstStyle/>
              <a:p>
                <a:r>
                  <a:rPr lang="es-ES" sz="1100" dirty="0"/>
                  <a:t>T</a:t>
                </a:r>
              </a:p>
            </p:txBody>
          </p:sp>
        </p:grpSp>
        <p:cxnSp>
          <p:nvCxnSpPr>
            <p:cNvPr id="138" name="Conector recto 137"/>
            <p:cNvCxnSpPr>
              <a:stCxn id="161" idx="0"/>
            </p:cNvCxnSpPr>
            <p:nvPr/>
          </p:nvCxnSpPr>
          <p:spPr bwMode="auto">
            <a:xfrm flipV="1">
              <a:off x="3960006" y="2052622"/>
              <a:ext cx="288703" cy="29136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9" name="Conector recto 138"/>
            <p:cNvCxnSpPr>
              <a:stCxn id="182" idx="0"/>
            </p:cNvCxnSpPr>
            <p:nvPr/>
          </p:nvCxnSpPr>
          <p:spPr bwMode="auto">
            <a:xfrm flipH="1" flipV="1">
              <a:off x="4253276" y="2066799"/>
              <a:ext cx="195127" cy="22205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0" name="Conector recto 139"/>
            <p:cNvCxnSpPr>
              <a:stCxn id="161" idx="2"/>
            </p:cNvCxnSpPr>
            <p:nvPr/>
          </p:nvCxnSpPr>
          <p:spPr bwMode="auto">
            <a:xfrm flipH="1">
              <a:off x="3520673" y="2662122"/>
              <a:ext cx="154083" cy="18778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1" name="Conector recto 140"/>
            <p:cNvCxnSpPr>
              <a:stCxn id="182" idx="2"/>
            </p:cNvCxnSpPr>
            <p:nvPr/>
          </p:nvCxnSpPr>
          <p:spPr bwMode="auto">
            <a:xfrm>
              <a:off x="4664815" y="2657282"/>
              <a:ext cx="119550" cy="184906"/>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194191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44" grpId="0"/>
      <p:bldP spid="46" grpId="0"/>
      <p:bldP spid="47" grpId="0"/>
      <p:bldP spid="48" grpId="0"/>
      <p:bldP spid="49" grpId="0"/>
      <p:bldP spid="7"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92" name="CustomShape 4"/>
          <p:cNvSpPr/>
          <p:nvPr/>
        </p:nvSpPr>
        <p:spPr>
          <a:xfrm>
            <a:off x="2714760" y="2270279"/>
            <a:ext cx="6429240" cy="2319137"/>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3" name="CustomShape 5"/>
          <p:cNvSpPr/>
          <p:nvPr/>
        </p:nvSpPr>
        <p:spPr>
          <a:xfrm>
            <a:off x="2714760" y="2270280"/>
            <a:ext cx="150360" cy="2319136"/>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94" name="CustomShape 6"/>
          <p:cNvSpPr/>
          <p:nvPr/>
        </p:nvSpPr>
        <p:spPr>
          <a:xfrm>
            <a:off x="3249360" y="2426159"/>
            <a:ext cx="6542340" cy="1450515"/>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s-ES" sz="3200" spc="-1" dirty="0">
                <a:solidFill>
                  <a:srgbClr val="FFFFFF"/>
                </a:solidFill>
                <a:uFill>
                  <a:solidFill>
                    <a:srgbClr val="FFFFFF"/>
                  </a:solidFill>
                </a:uFill>
                <a:latin typeface="45 Helvetica Light"/>
              </a:rPr>
              <a:t>Bloque 2. </a:t>
            </a:r>
          </a:p>
          <a:p>
            <a:pPr>
              <a:lnSpc>
                <a:spcPct val="100000"/>
              </a:lnSpc>
            </a:pPr>
            <a:r>
              <a:rPr lang="es-ES" sz="3200" spc="-1" dirty="0">
                <a:solidFill>
                  <a:srgbClr val="FFFFFF"/>
                </a:solidFill>
                <a:uFill>
                  <a:solidFill>
                    <a:srgbClr val="FFFFFF"/>
                  </a:solidFill>
                </a:uFill>
                <a:latin typeface="45 Helvetica Light"/>
              </a:rPr>
              <a:t>Electrónica Analógica: </a:t>
            </a:r>
          </a:p>
          <a:p>
            <a:pPr>
              <a:lnSpc>
                <a:spcPct val="100000"/>
              </a:lnSpc>
            </a:pPr>
            <a:r>
              <a:rPr lang="es-ES" sz="3200" spc="-1" dirty="0">
                <a:solidFill>
                  <a:srgbClr val="FFFFFF"/>
                </a:solidFill>
                <a:uFill>
                  <a:solidFill>
                    <a:srgbClr val="FFFFFF"/>
                  </a:solidFill>
                </a:uFill>
                <a:latin typeface="45 Helvetica Light"/>
              </a:rPr>
              <a:t>Electrónica de semiconductores</a:t>
            </a:r>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spc="-1">
                <a:solidFill>
                  <a:srgbClr val="FFFFFF"/>
                </a:solidFill>
                <a:uFill>
                  <a:solidFill>
                    <a:srgbClr val="FFFFFF"/>
                  </a:solidFill>
                </a:uFill>
                <a:latin typeface="Arial"/>
                <a:ea typeface="Arial"/>
              </a:rPr>
              <a:t>79</a:t>
            </a:fld>
            <a:endParaRPr lang="es-ES" sz="2400"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1016256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89E71A4B-0DC0-811D-AC86-491F095C88C3}"/>
              </a:ext>
            </a:extLst>
          </p:cNvPr>
          <p:cNvSpPr>
            <a:spLocks noGrp="1"/>
          </p:cNvSpPr>
          <p:nvPr>
            <p:ph type="subTitle"/>
          </p:nvPr>
        </p:nvSpPr>
        <p:spPr>
          <a:xfrm>
            <a:off x="133351" y="838199"/>
            <a:ext cx="7772400" cy="461665"/>
          </a:xfrm>
        </p:spPr>
        <p:txBody>
          <a:bodyPr/>
          <a:lstStyle/>
          <a:p>
            <a:pPr marL="0" indent="0" algn="l">
              <a:buNone/>
            </a:pPr>
            <a:r>
              <a:rPr lang="es-ES" sz="1200" b="1" i="0" u="none" strike="noStrike" baseline="0" dirty="0">
                <a:latin typeface="+mj-lt"/>
              </a:rPr>
              <a:t>Problema 11. </a:t>
            </a:r>
            <a:r>
              <a:rPr lang="es-ES" sz="1200" b="0" i="0" u="none" strike="noStrike" baseline="0" dirty="0">
                <a:latin typeface="+mj-lt"/>
              </a:rPr>
              <a:t>Si se sabe que por la resistencia de 5 Ω circula una corriente de 12 A, ¿Qué corriente pasa por la resistencia de 6 Ω del circuito de la figura?</a:t>
            </a:r>
            <a:endParaRPr lang="es-ES" dirty="0"/>
          </a:p>
        </p:txBody>
      </p:sp>
      <p:sp>
        <p:nvSpPr>
          <p:cNvPr id="7" name="CuadroTexto 6">
            <a:extLst>
              <a:ext uri="{FF2B5EF4-FFF2-40B4-BE49-F238E27FC236}">
                <a16:creationId xmlns:a16="http://schemas.microsoft.com/office/drawing/2014/main" id="{E7EEAE25-F5BB-E1B0-A06C-05D6E6EDA3EF}"/>
              </a:ext>
            </a:extLst>
          </p:cNvPr>
          <p:cNvSpPr txBox="1"/>
          <p:nvPr/>
        </p:nvSpPr>
        <p:spPr>
          <a:xfrm>
            <a:off x="133351" y="2686050"/>
            <a:ext cx="8391525" cy="461665"/>
          </a:xfrm>
          <a:prstGeom prst="rect">
            <a:avLst/>
          </a:prstGeom>
          <a:noFill/>
        </p:spPr>
        <p:txBody>
          <a:bodyPr wrap="square">
            <a:spAutoFit/>
          </a:bodyPr>
          <a:lstStyle/>
          <a:p>
            <a:pPr algn="just"/>
            <a:r>
              <a:rPr lang="es-ES" sz="1200" b="1" i="0" u="none" strike="noStrike" baseline="0" dirty="0">
                <a:latin typeface="+mj-lt"/>
              </a:rPr>
              <a:t>Problema 12</a:t>
            </a:r>
            <a:r>
              <a:rPr lang="es-ES" sz="1200" b="0" i="0" u="none" strike="noStrike" baseline="0" dirty="0">
                <a:latin typeface="+mj-lt"/>
              </a:rPr>
              <a:t>. En el circuito indicado en la figura, calcula el valor de la resistencia R para que la lectura del amperímetro sea la misma cuando ambos interruptores están abiertos y cuando ambos están cerrados.</a:t>
            </a:r>
            <a:endParaRPr lang="es-ES" sz="1200" dirty="0">
              <a:latin typeface="+mj-lt"/>
            </a:endParaRPr>
          </a:p>
        </p:txBody>
      </p:sp>
      <p:pic>
        <p:nvPicPr>
          <p:cNvPr id="9" name="Imagen 8">
            <a:extLst>
              <a:ext uri="{FF2B5EF4-FFF2-40B4-BE49-F238E27FC236}">
                <a16:creationId xmlns:a16="http://schemas.microsoft.com/office/drawing/2014/main" id="{178723AC-4E1C-C6D2-8AF3-E0CA76012B93}"/>
              </a:ext>
            </a:extLst>
          </p:cNvPr>
          <p:cNvPicPr>
            <a:picLocks noChangeAspect="1"/>
          </p:cNvPicPr>
          <p:nvPr/>
        </p:nvPicPr>
        <p:blipFill>
          <a:blip r:embed="rId2"/>
          <a:stretch>
            <a:fillRect/>
          </a:stretch>
        </p:blipFill>
        <p:spPr>
          <a:xfrm>
            <a:off x="3353649" y="3147715"/>
            <a:ext cx="1759941" cy="1506799"/>
          </a:xfrm>
          <a:prstGeom prst="rect">
            <a:avLst/>
          </a:prstGeom>
        </p:spPr>
      </p:pic>
      <p:sp>
        <p:nvSpPr>
          <p:cNvPr id="11" name="CuadroTexto 10">
            <a:extLst>
              <a:ext uri="{FF2B5EF4-FFF2-40B4-BE49-F238E27FC236}">
                <a16:creationId xmlns:a16="http://schemas.microsoft.com/office/drawing/2014/main" id="{058471F0-4506-CEFD-E4A4-CFF1E6126C9C}"/>
              </a:ext>
            </a:extLst>
          </p:cNvPr>
          <p:cNvSpPr txBox="1"/>
          <p:nvPr/>
        </p:nvSpPr>
        <p:spPr>
          <a:xfrm>
            <a:off x="133351" y="4634806"/>
            <a:ext cx="8791574" cy="1384995"/>
          </a:xfrm>
          <a:prstGeom prst="rect">
            <a:avLst/>
          </a:prstGeom>
          <a:noFill/>
        </p:spPr>
        <p:txBody>
          <a:bodyPr wrap="square">
            <a:spAutoFit/>
          </a:bodyPr>
          <a:lstStyle/>
          <a:p>
            <a:pPr algn="l"/>
            <a:r>
              <a:rPr lang="es-ES" sz="1200" b="1" i="0" u="none" strike="noStrike" baseline="0" dirty="0">
                <a:latin typeface="+mj-lt"/>
              </a:rPr>
              <a:t>Problema 13: </a:t>
            </a:r>
            <a:r>
              <a:rPr lang="es-ES" sz="1200" b="0" i="0" u="none" strike="noStrike" baseline="0" dirty="0">
                <a:latin typeface="+mj-lt"/>
              </a:rPr>
              <a:t>Calcular las corrientes I1, I2. Y las caídas de tensión en las resistencias R1 y R2. R1 = 3</a:t>
            </a:r>
            <a:r>
              <a:rPr lang="el-GR" sz="1200" b="0" i="0" u="none" strike="noStrike" baseline="0" dirty="0">
                <a:latin typeface="+mj-lt"/>
                <a:ea typeface="Cambria Math" panose="02040503050406030204" pitchFamily="18" charset="0"/>
              </a:rPr>
              <a:t>Ω</a:t>
            </a:r>
            <a:r>
              <a:rPr lang="es-ES" sz="1200" b="0" i="0" u="none" strike="noStrike" baseline="0" dirty="0">
                <a:latin typeface="+mj-lt"/>
              </a:rPr>
              <a:t>, R2 = 6</a:t>
            </a:r>
            <a:r>
              <a:rPr lang="el-GR" sz="1200" b="0" i="0" u="none" strike="noStrike" baseline="0" dirty="0">
                <a:latin typeface="+mj-lt"/>
                <a:ea typeface="Cambria Math" panose="02040503050406030204" pitchFamily="18" charset="0"/>
              </a:rPr>
              <a:t> Ω</a:t>
            </a:r>
            <a:r>
              <a:rPr lang="es-ES" sz="1200" b="0" i="0" u="none" strike="noStrike" baseline="0" dirty="0">
                <a:latin typeface="+mj-lt"/>
              </a:rPr>
              <a:t>, V= 12V, I=0,5A. Se recomienda resolverlo 4 veces usando los</a:t>
            </a:r>
          </a:p>
          <a:p>
            <a:pPr algn="l"/>
            <a:r>
              <a:rPr lang="es-ES" sz="1200" b="0" i="0" u="none" strike="noStrike" baseline="0" dirty="0">
                <a:latin typeface="+mj-lt"/>
              </a:rPr>
              <a:t>métodos explicados:</a:t>
            </a:r>
          </a:p>
          <a:p>
            <a:pPr algn="l"/>
            <a:r>
              <a:rPr lang="es-ES" sz="1200" b="0" i="0" u="none" strike="noStrike" baseline="0" dirty="0">
                <a:latin typeface="+mj-lt"/>
              </a:rPr>
              <a:t>1. El teorema de superposición</a:t>
            </a:r>
          </a:p>
          <a:p>
            <a:pPr algn="l"/>
            <a:r>
              <a:rPr lang="es-ES" sz="1200" b="0" i="0" u="none" strike="noStrike" baseline="0" dirty="0">
                <a:latin typeface="+mj-lt"/>
              </a:rPr>
              <a:t>2. Las leyes de Kirchhoff</a:t>
            </a:r>
          </a:p>
          <a:p>
            <a:pPr algn="l"/>
            <a:r>
              <a:rPr lang="es-ES" sz="1200" b="0" i="0" u="none" strike="noStrike" baseline="0" dirty="0">
                <a:latin typeface="+mj-lt"/>
              </a:rPr>
              <a:t>3. Usando el teorema de </a:t>
            </a:r>
            <a:r>
              <a:rPr lang="es-ES" sz="1200" b="0" i="0" u="none" strike="noStrike" baseline="0" dirty="0" err="1">
                <a:latin typeface="+mj-lt"/>
              </a:rPr>
              <a:t>Thevenin</a:t>
            </a:r>
            <a:endParaRPr lang="es-ES" sz="1200" b="0" i="0" u="none" strike="noStrike" baseline="0" dirty="0">
              <a:latin typeface="+mj-lt"/>
            </a:endParaRPr>
          </a:p>
          <a:p>
            <a:pPr algn="l"/>
            <a:r>
              <a:rPr lang="es-ES" sz="1200" b="0" i="0" u="none" strike="noStrike" baseline="0" dirty="0">
                <a:latin typeface="+mj-lt"/>
              </a:rPr>
              <a:t>4. Usando el teorema de Norton</a:t>
            </a:r>
            <a:endParaRPr lang="es-ES" sz="1200" dirty="0">
              <a:latin typeface="+mj-lt"/>
            </a:endParaRPr>
          </a:p>
        </p:txBody>
      </p:sp>
      <p:pic>
        <p:nvPicPr>
          <p:cNvPr id="13" name="Imagen 12">
            <a:extLst>
              <a:ext uri="{FF2B5EF4-FFF2-40B4-BE49-F238E27FC236}">
                <a16:creationId xmlns:a16="http://schemas.microsoft.com/office/drawing/2014/main" id="{4631AE7F-F482-33E5-A0F3-FEEDC4DCE28C}"/>
              </a:ext>
            </a:extLst>
          </p:cNvPr>
          <p:cNvPicPr>
            <a:picLocks noChangeAspect="1"/>
          </p:cNvPicPr>
          <p:nvPr/>
        </p:nvPicPr>
        <p:blipFill>
          <a:blip r:embed="rId3"/>
          <a:stretch>
            <a:fillRect/>
          </a:stretch>
        </p:blipFill>
        <p:spPr>
          <a:xfrm>
            <a:off x="4104052" y="4956014"/>
            <a:ext cx="2819400" cy="1343025"/>
          </a:xfrm>
          <a:prstGeom prst="rect">
            <a:avLst/>
          </a:prstGeom>
        </p:spPr>
      </p:pic>
      <p:pic>
        <p:nvPicPr>
          <p:cNvPr id="14" name="Imagen 13" descr="Gráfico, Gráfico de cajas y bigotes&#10;&#10;Descripción generada automáticamente">
            <a:extLst>
              <a:ext uri="{FF2B5EF4-FFF2-40B4-BE49-F238E27FC236}">
                <a16:creationId xmlns:a16="http://schemas.microsoft.com/office/drawing/2014/main" id="{87BB7728-B4AA-1B70-7210-0E5F915393A5}"/>
              </a:ext>
            </a:extLst>
          </p:cNvPr>
          <p:cNvPicPr>
            <a:picLocks noChangeAspect="1"/>
          </p:cNvPicPr>
          <p:nvPr/>
        </p:nvPicPr>
        <p:blipFill rotWithShape="1">
          <a:blip r:embed="rId4">
            <a:extLst>
              <a:ext uri="{28A0092B-C50C-407E-A947-70E740481C1C}">
                <a14:useLocalDpi xmlns:a14="http://schemas.microsoft.com/office/drawing/2010/main" val="0"/>
              </a:ext>
            </a:extLst>
          </a:blip>
          <a:srcRect l="23333" t="11309" r="37709" b="46875"/>
          <a:stretch/>
        </p:blipFill>
        <p:spPr>
          <a:xfrm>
            <a:off x="3857624" y="1052465"/>
            <a:ext cx="2095501" cy="1574427"/>
          </a:xfrm>
          <a:prstGeom prst="rect">
            <a:avLst/>
          </a:prstGeom>
        </p:spPr>
      </p:pic>
      <p:sp>
        <p:nvSpPr>
          <p:cNvPr id="8" name="Marcador de número de diapositiva 1">
            <a:extLst>
              <a:ext uri="{FF2B5EF4-FFF2-40B4-BE49-F238E27FC236}">
                <a16:creationId xmlns:a16="http://schemas.microsoft.com/office/drawing/2014/main" id="{8D248488-79FF-457C-9ACB-6C867C4FB8D8}"/>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8</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16009854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92" name="CustomShape 4"/>
          <p:cNvSpPr/>
          <p:nvPr/>
        </p:nvSpPr>
        <p:spPr>
          <a:xfrm>
            <a:off x="2714760" y="4221000"/>
            <a:ext cx="6429240" cy="91440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3" name="CustomShape 5"/>
          <p:cNvSpPr/>
          <p:nvPr/>
        </p:nvSpPr>
        <p:spPr>
          <a:xfrm>
            <a:off x="2700360" y="4221000"/>
            <a:ext cx="136440" cy="914400"/>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94" name="CustomShape 6"/>
          <p:cNvSpPr/>
          <p:nvPr/>
        </p:nvSpPr>
        <p:spPr>
          <a:xfrm>
            <a:off x="3249360" y="4376880"/>
            <a:ext cx="4839480" cy="489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s-ES" sz="2600" b="0" strike="noStrike" spc="-1" dirty="0">
                <a:solidFill>
                  <a:srgbClr val="FFFFFF"/>
                </a:solidFill>
                <a:uFill>
                  <a:solidFill>
                    <a:srgbClr val="FFFFFF"/>
                  </a:solidFill>
                </a:uFill>
                <a:latin typeface="45 Helvetica Light"/>
              </a:rPr>
              <a:t>Tema 4. </a:t>
            </a:r>
            <a:r>
              <a:rPr lang="es-ES" altLang="es-ES" sz="2800" dirty="0">
                <a:solidFill>
                  <a:schemeClr val="bg1"/>
                </a:solidFill>
                <a:latin typeface="45 Helvetica Light" charset="0"/>
              </a:rPr>
              <a:t>Amplificador Operacional (A. O.)</a:t>
            </a:r>
            <a:endParaRPr lang="es-ES" sz="2400" b="0" strike="noStrike" spc="-1" dirty="0">
              <a:solidFill>
                <a:srgbClr val="000000"/>
              </a:solidFill>
              <a:uFill>
                <a:solidFill>
                  <a:srgbClr val="FFFFFF"/>
                </a:solidFill>
              </a:uFill>
              <a:latin typeface="Arial"/>
            </a:endParaRPr>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80</a:t>
            </a:fld>
            <a:endParaRPr lang="es-ES" sz="24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04972422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02">
            <a:extLst>
              <a:ext uri="{FF2B5EF4-FFF2-40B4-BE49-F238E27FC236}">
                <a16:creationId xmlns:a16="http://schemas.microsoft.com/office/drawing/2014/main" id="{1589855E-2E9A-85D2-A851-71A647A139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9904" y="1227277"/>
            <a:ext cx="2769322" cy="20513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50351128-CD01-D14C-4004-C19DDF52D560}"/>
              </a:ext>
            </a:extLst>
          </p:cNvPr>
          <p:cNvSpPr>
            <a:spLocks noChangeArrowheads="1"/>
          </p:cNvSpPr>
          <p:nvPr/>
        </p:nvSpPr>
        <p:spPr bwMode="auto">
          <a:xfrm>
            <a:off x="256180" y="869617"/>
            <a:ext cx="4961936"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200" b="1" dirty="0">
                <a:latin typeface="Arial" panose="020B0604020202020204" pitchFamily="34" charset="0"/>
                <a:ea typeface="Times New Roman" panose="02020603050405020304" pitchFamily="18" charset="0"/>
                <a:cs typeface="Arial" panose="020B0604020202020204" pitchFamily="34" charset="0"/>
              </a:rPr>
              <a:t>Problema 1.</a:t>
            </a:r>
            <a:r>
              <a:rPr lang="es-ES" altLang="es-ES" sz="1200" dirty="0">
                <a:latin typeface="Arial" panose="020B0604020202020204" pitchFamily="34" charset="0"/>
                <a:ea typeface="Times New Roman" panose="02020603050405020304" pitchFamily="18" charset="0"/>
                <a:cs typeface="Arial" panose="020B0604020202020204" pitchFamily="34" charset="0"/>
              </a:rPr>
              <a:t> Hallar la función de transferencia del circuito (V</a:t>
            </a:r>
            <a:r>
              <a:rPr lang="es-ES" altLang="es-ES" sz="1200" baseline="-30000" dirty="0">
                <a:latin typeface="Arial" panose="020B0604020202020204" pitchFamily="34" charset="0"/>
                <a:ea typeface="Times New Roman" panose="02020603050405020304" pitchFamily="18" charset="0"/>
                <a:cs typeface="Arial" panose="020B0604020202020204" pitchFamily="34" charset="0"/>
              </a:rPr>
              <a:t>out</a:t>
            </a:r>
            <a:r>
              <a:rPr lang="es-ES" altLang="es-ES" sz="1200" dirty="0">
                <a:latin typeface="Arial" panose="020B0604020202020204" pitchFamily="34" charset="0"/>
                <a:ea typeface="Times New Roman" panose="02020603050405020304" pitchFamily="18" charset="0"/>
                <a:cs typeface="Arial" panose="020B0604020202020204" pitchFamily="34" charset="0"/>
              </a:rPr>
              <a:t> vs. </a:t>
            </a:r>
            <a:r>
              <a:rPr lang="es-ES" altLang="es-ES" sz="1200" dirty="0" err="1">
                <a:latin typeface="Arial" panose="020B0604020202020204" pitchFamily="34" charset="0"/>
                <a:ea typeface="Times New Roman" panose="02020603050405020304" pitchFamily="18" charset="0"/>
                <a:cs typeface="Arial" panose="020B0604020202020204" pitchFamily="34" charset="0"/>
              </a:rPr>
              <a:t>V</a:t>
            </a:r>
            <a:r>
              <a:rPr lang="es-ES" altLang="es-ES" sz="1200" baseline="-30000" dirty="0" err="1">
                <a:latin typeface="Arial" panose="020B0604020202020204" pitchFamily="34" charset="0"/>
                <a:ea typeface="Times New Roman" panose="02020603050405020304" pitchFamily="18" charset="0"/>
                <a:cs typeface="Arial" panose="020B0604020202020204" pitchFamily="34" charset="0"/>
              </a:rPr>
              <a:t>in</a:t>
            </a:r>
            <a:r>
              <a:rPr lang="es-ES" altLang="es-ES" sz="1200" dirty="0">
                <a:latin typeface="Arial" panose="020B0604020202020204" pitchFamily="34" charset="0"/>
                <a:ea typeface="Times New Roman" panose="02020603050405020304" pitchFamily="18" charset="0"/>
                <a:cs typeface="Arial" panose="020B0604020202020204" pitchFamily="34" charset="0"/>
              </a:rPr>
              <a:t>).</a:t>
            </a:r>
            <a:endParaRPr lang="es-ES" altLang="es-ES" sz="900" dirty="0"/>
          </a:p>
        </p:txBody>
      </p:sp>
      <p:pic>
        <p:nvPicPr>
          <p:cNvPr id="6" name="Imagen 5">
            <a:extLst>
              <a:ext uri="{FF2B5EF4-FFF2-40B4-BE49-F238E27FC236}">
                <a16:creationId xmlns:a16="http://schemas.microsoft.com/office/drawing/2014/main" id="{89A884AD-7443-9304-CD09-5DB2F528EF1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80201" y="3801587"/>
            <a:ext cx="2752519" cy="2446683"/>
          </a:xfrm>
          <a:prstGeom prst="rect">
            <a:avLst/>
          </a:prstGeom>
          <a:noFill/>
          <a:ln>
            <a:noFill/>
          </a:ln>
        </p:spPr>
      </p:pic>
      <p:sp>
        <p:nvSpPr>
          <p:cNvPr id="7" name="Rectangle 3">
            <a:extLst>
              <a:ext uri="{FF2B5EF4-FFF2-40B4-BE49-F238E27FC236}">
                <a16:creationId xmlns:a16="http://schemas.microsoft.com/office/drawing/2014/main" id="{267F73DB-D16E-DBDC-BD33-D91D4D13010A}"/>
              </a:ext>
            </a:extLst>
          </p:cNvPr>
          <p:cNvSpPr>
            <a:spLocks noChangeArrowheads="1"/>
          </p:cNvSpPr>
          <p:nvPr/>
        </p:nvSpPr>
        <p:spPr bwMode="auto">
          <a:xfrm>
            <a:off x="256180" y="3413149"/>
            <a:ext cx="5029262"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lvl="0" eaLnBrk="0" fontAlgn="base" hangingPunct="0">
              <a:spcBef>
                <a:spcPct val="0"/>
              </a:spcBef>
              <a:spcAft>
                <a:spcPct val="0"/>
              </a:spcAft>
            </a:pPr>
            <a:r>
              <a:rPr lang="es-ES" altLang="es-ES" sz="1200" b="1" dirty="0">
                <a:latin typeface="Arial" panose="020B0604020202020204" pitchFamily="34" charset="0"/>
                <a:ea typeface="Times New Roman" panose="02020603050405020304" pitchFamily="18" charset="0"/>
                <a:cs typeface="Arial" panose="020B0604020202020204" pitchFamily="34" charset="0"/>
              </a:rPr>
              <a:t>Problema 2.</a:t>
            </a:r>
            <a:r>
              <a:rPr lang="es-ES" altLang="es-ES" sz="1200" dirty="0">
                <a:latin typeface="Arial" panose="020B0604020202020204" pitchFamily="34" charset="0"/>
                <a:ea typeface="Times New Roman" panose="02020603050405020304" pitchFamily="18" charset="0"/>
                <a:cs typeface="Arial" panose="020B0604020202020204" pitchFamily="34" charset="0"/>
              </a:rPr>
              <a:t> </a:t>
            </a:r>
            <a:r>
              <a:rPr lang="es-ES" sz="1200" dirty="0"/>
              <a:t>Hallar la función de transferencia del circuito (</a:t>
            </a:r>
            <a:r>
              <a:rPr lang="es-ES" sz="1200" dirty="0" err="1"/>
              <a:t>vout</a:t>
            </a:r>
            <a:r>
              <a:rPr lang="es-ES" sz="1200" dirty="0"/>
              <a:t> vs. </a:t>
            </a:r>
            <a:r>
              <a:rPr lang="es-ES" sz="1200" dirty="0" err="1"/>
              <a:t>vin</a:t>
            </a:r>
            <a:r>
              <a:rPr lang="es-ES" sz="1200" dirty="0"/>
              <a:t>).</a:t>
            </a:r>
            <a:endParaRPr lang="es-ES" altLang="es-ES" sz="1200" dirty="0"/>
          </a:p>
        </p:txBody>
      </p:sp>
      <p:sp>
        <p:nvSpPr>
          <p:cNvPr id="8" name="Marcador de número de diapositiva 1">
            <a:extLst>
              <a:ext uri="{FF2B5EF4-FFF2-40B4-BE49-F238E27FC236}">
                <a16:creationId xmlns:a16="http://schemas.microsoft.com/office/drawing/2014/main" id="{71830763-3A36-4E53-8D91-C0F64065332C}"/>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81</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367979551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1AAD0A41-036A-061E-01C8-2F83D2AB4559}"/>
              </a:ext>
            </a:extLst>
          </p:cNvPr>
          <p:cNvSpPr/>
          <p:nvPr/>
        </p:nvSpPr>
        <p:spPr>
          <a:xfrm>
            <a:off x="93839" y="781673"/>
            <a:ext cx="6955654" cy="276999"/>
          </a:xfrm>
          <a:prstGeom prst="rect">
            <a:avLst/>
          </a:prstGeom>
        </p:spPr>
        <p:txBody>
          <a:bodyPr wrap="square">
            <a:spAutoFit/>
          </a:bodyPr>
          <a:lstStyle/>
          <a:p>
            <a:pPr algn="just"/>
            <a:r>
              <a:rPr lang="es-ES" sz="1200" b="1" dirty="0">
                <a:latin typeface="Arial" panose="020B0604020202020204" pitchFamily="34" charset="0"/>
                <a:ea typeface="Times New Roman" panose="02020603050405020304" pitchFamily="18" charset="0"/>
                <a:cs typeface="Times New Roman" panose="02020603050405020304" pitchFamily="18" charset="0"/>
              </a:rPr>
              <a:t>Problema 3.</a:t>
            </a:r>
            <a:r>
              <a:rPr lang="es-ES" sz="1200" dirty="0">
                <a:latin typeface="Arial" panose="020B0604020202020204" pitchFamily="34" charset="0"/>
                <a:ea typeface="Times New Roman" panose="02020603050405020304" pitchFamily="18" charset="0"/>
                <a:cs typeface="Times New Roman" panose="02020603050405020304" pitchFamily="18" charset="0"/>
              </a:rPr>
              <a:t> Hallar la función de transferencia del circuito (</a:t>
            </a:r>
            <a:r>
              <a:rPr lang="es-ES" sz="1200" dirty="0" err="1">
                <a:latin typeface="Arial" panose="020B0604020202020204" pitchFamily="34" charset="0"/>
                <a:ea typeface="Times New Roman" panose="02020603050405020304" pitchFamily="18" charset="0"/>
                <a:cs typeface="Times New Roman" panose="02020603050405020304" pitchFamily="18" charset="0"/>
              </a:rPr>
              <a:t>vout</a:t>
            </a:r>
            <a:r>
              <a:rPr lang="es-ES" sz="1200" dirty="0">
                <a:latin typeface="Arial" panose="020B0604020202020204" pitchFamily="34" charset="0"/>
                <a:ea typeface="Times New Roman" panose="02020603050405020304" pitchFamily="18" charset="0"/>
                <a:cs typeface="Times New Roman" panose="02020603050405020304" pitchFamily="18" charset="0"/>
              </a:rPr>
              <a:t> vs. </a:t>
            </a:r>
            <a:r>
              <a:rPr lang="es-ES" sz="1200" dirty="0" err="1">
                <a:latin typeface="Arial" panose="020B0604020202020204" pitchFamily="34" charset="0"/>
                <a:ea typeface="Times New Roman" panose="02020603050405020304" pitchFamily="18" charset="0"/>
                <a:cs typeface="Times New Roman" panose="02020603050405020304" pitchFamily="18" charset="0"/>
              </a:rPr>
              <a:t>vin</a:t>
            </a:r>
            <a:r>
              <a:rPr lang="es-ES" sz="1200" dirty="0">
                <a:latin typeface="Arial" panose="020B0604020202020204" pitchFamily="34" charset="0"/>
                <a:ea typeface="Times New Roman" panose="02020603050405020304" pitchFamily="18" charset="0"/>
                <a:cs typeface="Times New Roman" panose="02020603050405020304" pitchFamily="18" charset="0"/>
              </a:rPr>
              <a:t>).</a:t>
            </a:r>
            <a:endParaRPr lang="es-ES" sz="1200" dirty="0">
              <a:latin typeface="Times New Roman" panose="02020603050405020304" pitchFamily="18" charset="0"/>
              <a:ea typeface="Times New Roman" panose="02020603050405020304" pitchFamily="18" charset="0"/>
            </a:endParaRPr>
          </a:p>
        </p:txBody>
      </p:sp>
      <p:pic>
        <p:nvPicPr>
          <p:cNvPr id="5" name="Imagen 4">
            <a:extLst>
              <a:ext uri="{FF2B5EF4-FFF2-40B4-BE49-F238E27FC236}">
                <a16:creationId xmlns:a16="http://schemas.microsoft.com/office/drawing/2014/main" id="{DBFA7E8E-9251-0340-2CB8-ABC6855621B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76310" y="1085400"/>
            <a:ext cx="3028430" cy="1906790"/>
          </a:xfrm>
          <a:prstGeom prst="rect">
            <a:avLst/>
          </a:prstGeom>
          <a:noFill/>
          <a:ln>
            <a:noFill/>
          </a:ln>
        </p:spPr>
      </p:pic>
      <p:sp>
        <p:nvSpPr>
          <p:cNvPr id="10" name="CuadroTexto 9">
            <a:extLst>
              <a:ext uri="{FF2B5EF4-FFF2-40B4-BE49-F238E27FC236}">
                <a16:creationId xmlns:a16="http://schemas.microsoft.com/office/drawing/2014/main" id="{012B7519-C813-1E3D-6195-936986692966}"/>
              </a:ext>
            </a:extLst>
          </p:cNvPr>
          <p:cNvSpPr txBox="1"/>
          <p:nvPr/>
        </p:nvSpPr>
        <p:spPr>
          <a:xfrm>
            <a:off x="2345108" y="2730580"/>
            <a:ext cx="389850" cy="261610"/>
          </a:xfrm>
          <a:prstGeom prst="rect">
            <a:avLst/>
          </a:prstGeom>
          <a:noFill/>
        </p:spPr>
        <p:txBody>
          <a:bodyPr wrap="none" rtlCol="0">
            <a:spAutoFit/>
          </a:bodyPr>
          <a:lstStyle/>
          <a:p>
            <a:r>
              <a:rPr lang="es-ES" sz="1100" dirty="0" err="1"/>
              <a:t>Vin</a:t>
            </a:r>
            <a:endParaRPr lang="es-ES" sz="1100" dirty="0"/>
          </a:p>
        </p:txBody>
      </p:sp>
      <p:sp>
        <p:nvSpPr>
          <p:cNvPr id="11" name="Rectángulo 10">
            <a:extLst>
              <a:ext uri="{FF2B5EF4-FFF2-40B4-BE49-F238E27FC236}">
                <a16:creationId xmlns:a16="http://schemas.microsoft.com/office/drawing/2014/main" id="{45C677B0-C01F-2DF1-E64E-C310B48E773F}"/>
              </a:ext>
            </a:extLst>
          </p:cNvPr>
          <p:cNvSpPr/>
          <p:nvPr/>
        </p:nvSpPr>
        <p:spPr>
          <a:xfrm>
            <a:off x="126913" y="3170857"/>
            <a:ext cx="8836112" cy="461665"/>
          </a:xfrm>
          <a:prstGeom prst="rect">
            <a:avLst/>
          </a:prstGeom>
        </p:spPr>
        <p:txBody>
          <a:bodyPr wrap="square">
            <a:spAutoFit/>
          </a:bodyPr>
          <a:lstStyle/>
          <a:p>
            <a:pPr algn="just"/>
            <a:r>
              <a:rPr lang="es-ES" sz="1200" b="1" dirty="0">
                <a:latin typeface="Arial" panose="020B0604020202020204" pitchFamily="34" charset="0"/>
                <a:ea typeface="Times New Roman" panose="02020603050405020304" pitchFamily="18" charset="0"/>
                <a:cs typeface="Times New Roman" panose="02020603050405020304" pitchFamily="18" charset="0"/>
              </a:rPr>
              <a:t>Problema 4</a:t>
            </a:r>
            <a:r>
              <a:rPr lang="es-ES" sz="1200" dirty="0">
                <a:latin typeface="Arial" panose="020B0604020202020204" pitchFamily="34" charset="0"/>
                <a:ea typeface="Times New Roman" panose="02020603050405020304" pitchFamily="18" charset="0"/>
                <a:cs typeface="Times New Roman" panose="02020603050405020304" pitchFamily="18" charset="0"/>
              </a:rPr>
              <a:t> Suponiendo que el AO de la figura tiene una ganancia en lazo abierto A=2.10</a:t>
            </a:r>
            <a:r>
              <a:rPr lang="es-ES" sz="1200" baseline="30000" dirty="0">
                <a:latin typeface="Arial" panose="020B0604020202020204" pitchFamily="34" charset="0"/>
                <a:ea typeface="Times New Roman" panose="02020603050405020304" pitchFamily="18" charset="0"/>
                <a:cs typeface="Times New Roman" panose="02020603050405020304" pitchFamily="18" charset="0"/>
              </a:rPr>
              <a:t>5</a:t>
            </a:r>
            <a:r>
              <a:rPr lang="es-ES" sz="1200" dirty="0">
                <a:latin typeface="Arial" panose="020B0604020202020204" pitchFamily="34" charset="0"/>
                <a:ea typeface="Times New Roman" panose="02020603050405020304" pitchFamily="18" charset="0"/>
                <a:cs typeface="Times New Roman" panose="02020603050405020304" pitchFamily="18" charset="0"/>
              </a:rPr>
              <a:t> hallar </a:t>
            </a:r>
            <a:r>
              <a:rPr lang="es-ES" sz="1200" dirty="0" err="1">
                <a:latin typeface="Arial" panose="020B0604020202020204" pitchFamily="34" charset="0"/>
                <a:ea typeface="Times New Roman" panose="02020603050405020304" pitchFamily="18" charset="0"/>
                <a:cs typeface="Times New Roman" panose="02020603050405020304" pitchFamily="18" charset="0"/>
              </a:rPr>
              <a:t>vout</a:t>
            </a:r>
            <a:r>
              <a:rPr lang="es-ES" sz="1200" dirty="0">
                <a:latin typeface="Arial" panose="020B0604020202020204" pitchFamily="34" charset="0"/>
                <a:ea typeface="Times New Roman" panose="02020603050405020304" pitchFamily="18" charset="0"/>
                <a:cs typeface="Times New Roman" panose="02020603050405020304" pitchFamily="18" charset="0"/>
              </a:rPr>
              <a:t> sabiendo que </a:t>
            </a:r>
            <a:r>
              <a:rPr lang="es-ES" sz="1200" dirty="0" err="1">
                <a:latin typeface="Arial" panose="020B0604020202020204" pitchFamily="34" charset="0"/>
                <a:ea typeface="Times New Roman" panose="02020603050405020304" pitchFamily="18" charset="0"/>
                <a:cs typeface="Times New Roman" panose="02020603050405020304" pitchFamily="18" charset="0"/>
              </a:rPr>
              <a:t>vin</a:t>
            </a:r>
            <a:r>
              <a:rPr lang="es-ES" sz="1200" dirty="0">
                <a:latin typeface="Arial" panose="020B0604020202020204" pitchFamily="34" charset="0"/>
                <a:ea typeface="Times New Roman" panose="02020603050405020304" pitchFamily="18" charset="0"/>
                <a:cs typeface="Times New Roman" panose="02020603050405020304" pitchFamily="18" charset="0"/>
              </a:rPr>
              <a:t> = 3V. Hallar la corriente que pasa por R</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200" dirty="0">
                <a:latin typeface="Arial" panose="020B0604020202020204" pitchFamily="34" charset="0"/>
                <a:ea typeface="Times New Roman" panose="02020603050405020304" pitchFamily="18" charset="0"/>
                <a:cs typeface="Times New Roman" panose="02020603050405020304" pitchFamily="18" charset="0"/>
              </a:rPr>
              <a:t> si ésta vale 10 k</a:t>
            </a:r>
            <a:r>
              <a:rPr lang="es-ES" sz="1200" dirty="0">
                <a:latin typeface="Symbol" panose="05050102010706020507" pitchFamily="18" charset="2"/>
                <a:ea typeface="Times New Roman" panose="02020603050405020304" pitchFamily="18" charset="0"/>
                <a:cs typeface="Times New Roman" panose="02020603050405020304" pitchFamily="18" charset="0"/>
              </a:rPr>
              <a:t>W</a:t>
            </a:r>
            <a:r>
              <a:rPr lang="es-ES" sz="1200" dirty="0">
                <a:latin typeface="Arial" panose="020B0604020202020204" pitchFamily="34" charset="0"/>
                <a:ea typeface="Times New Roman" panose="02020603050405020304" pitchFamily="18" charset="0"/>
                <a:cs typeface="Times New Roman" panose="02020603050405020304" pitchFamily="18" charset="0"/>
              </a:rPr>
              <a:t>.</a:t>
            </a:r>
            <a:endParaRPr lang="es-ES" sz="1200" dirty="0"/>
          </a:p>
        </p:txBody>
      </p:sp>
      <p:pic>
        <p:nvPicPr>
          <p:cNvPr id="12" name="Imagen 11">
            <a:extLst>
              <a:ext uri="{FF2B5EF4-FFF2-40B4-BE49-F238E27FC236}">
                <a16:creationId xmlns:a16="http://schemas.microsoft.com/office/drawing/2014/main" id="{AFEB7BAC-1A84-A301-63E9-3B345A53217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76310" y="3689467"/>
            <a:ext cx="4502538" cy="1895806"/>
          </a:xfrm>
          <a:prstGeom prst="rect">
            <a:avLst/>
          </a:prstGeom>
          <a:noFill/>
          <a:ln>
            <a:noFill/>
          </a:ln>
        </p:spPr>
      </p:pic>
      <p:sp>
        <p:nvSpPr>
          <p:cNvPr id="7" name="Marcador de número de diapositiva 1">
            <a:extLst>
              <a:ext uri="{FF2B5EF4-FFF2-40B4-BE49-F238E27FC236}">
                <a16:creationId xmlns:a16="http://schemas.microsoft.com/office/drawing/2014/main" id="{F0121C72-3817-4449-A409-B37C5133841E}"/>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82</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198001665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970060A-7F49-1825-82B7-C6A81097FA0C}"/>
              </a:ext>
            </a:extLst>
          </p:cNvPr>
          <p:cNvSpPr/>
          <p:nvPr/>
        </p:nvSpPr>
        <p:spPr>
          <a:xfrm>
            <a:off x="187848" y="788707"/>
            <a:ext cx="7814291" cy="276999"/>
          </a:xfrm>
          <a:prstGeom prst="rect">
            <a:avLst/>
          </a:prstGeom>
        </p:spPr>
        <p:txBody>
          <a:bodyPr wrap="square">
            <a:spAutoFit/>
          </a:bodyPr>
          <a:lstStyle/>
          <a:p>
            <a:r>
              <a:rPr lang="es-ES" sz="1200" b="1" dirty="0">
                <a:latin typeface="Arial" panose="020B0604020202020204" pitchFamily="34" charset="0"/>
                <a:ea typeface="Times New Roman" panose="02020603050405020304" pitchFamily="18" charset="0"/>
                <a:cs typeface="Times New Roman" panose="02020603050405020304" pitchFamily="18" charset="0"/>
              </a:rPr>
              <a:t>Problema 5.</a:t>
            </a:r>
            <a:r>
              <a:rPr lang="es-ES" sz="1200" dirty="0">
                <a:latin typeface="Arial" panose="020B0604020202020204" pitchFamily="34" charset="0"/>
                <a:ea typeface="Times New Roman" panose="02020603050405020304" pitchFamily="18" charset="0"/>
                <a:cs typeface="Times New Roman" panose="02020603050405020304" pitchFamily="18" charset="0"/>
              </a:rPr>
              <a:t> Hallar la función de transferencia del circuito de la figura (</a:t>
            </a:r>
            <a:r>
              <a:rPr lang="es-ES" sz="1200" dirty="0" err="1">
                <a:latin typeface="Arial" panose="020B0604020202020204" pitchFamily="34" charset="0"/>
                <a:ea typeface="Times New Roman" panose="02020603050405020304" pitchFamily="18" charset="0"/>
                <a:cs typeface="Times New Roman" panose="02020603050405020304" pitchFamily="18" charset="0"/>
              </a:rPr>
              <a:t>vout</a:t>
            </a:r>
            <a:r>
              <a:rPr lang="es-ES" sz="1200" dirty="0">
                <a:latin typeface="Arial" panose="020B0604020202020204" pitchFamily="34" charset="0"/>
                <a:ea typeface="Times New Roman" panose="02020603050405020304" pitchFamily="18" charset="0"/>
                <a:cs typeface="Times New Roman" panose="02020603050405020304" pitchFamily="18" charset="0"/>
              </a:rPr>
              <a:t> vs. </a:t>
            </a:r>
            <a:r>
              <a:rPr lang="es-ES" sz="1200" dirty="0" err="1">
                <a:latin typeface="Arial" panose="020B0604020202020204" pitchFamily="34" charset="0"/>
                <a:ea typeface="Times New Roman" panose="02020603050405020304" pitchFamily="18" charset="0"/>
                <a:cs typeface="Times New Roman" panose="02020603050405020304" pitchFamily="18" charset="0"/>
              </a:rPr>
              <a:t>vin</a:t>
            </a:r>
            <a:r>
              <a:rPr lang="es-ES" sz="1200" dirty="0">
                <a:latin typeface="Arial" panose="020B0604020202020204" pitchFamily="34" charset="0"/>
                <a:ea typeface="Times New Roman" panose="02020603050405020304" pitchFamily="18" charset="0"/>
                <a:cs typeface="Times New Roman" panose="02020603050405020304" pitchFamily="18" charset="0"/>
              </a:rPr>
              <a:t>).</a:t>
            </a:r>
            <a:endParaRPr lang="es-ES" sz="1200" dirty="0"/>
          </a:p>
        </p:txBody>
      </p:sp>
      <p:pic>
        <p:nvPicPr>
          <p:cNvPr id="5" name="Imagen 4">
            <a:extLst>
              <a:ext uri="{FF2B5EF4-FFF2-40B4-BE49-F238E27FC236}">
                <a16:creationId xmlns:a16="http://schemas.microsoft.com/office/drawing/2014/main" id="{A238A145-A021-3376-1761-5A90B88CA30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7980" y="1127261"/>
            <a:ext cx="3055200" cy="1368000"/>
          </a:xfrm>
          <a:prstGeom prst="rect">
            <a:avLst/>
          </a:prstGeom>
          <a:noFill/>
          <a:ln>
            <a:noFill/>
          </a:ln>
        </p:spPr>
      </p:pic>
      <p:sp>
        <p:nvSpPr>
          <p:cNvPr id="6" name="Rectangle 2">
            <a:extLst>
              <a:ext uri="{FF2B5EF4-FFF2-40B4-BE49-F238E27FC236}">
                <a16:creationId xmlns:a16="http://schemas.microsoft.com/office/drawing/2014/main" id="{0C846EEF-C925-98A3-F2EF-8093F544B86E}"/>
              </a:ext>
            </a:extLst>
          </p:cNvPr>
          <p:cNvSpPr>
            <a:spLocks noChangeArrowheads="1"/>
          </p:cNvSpPr>
          <p:nvPr/>
        </p:nvSpPr>
        <p:spPr bwMode="auto">
          <a:xfrm>
            <a:off x="187848" y="2548340"/>
            <a:ext cx="8663385"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200" b="1" dirty="0">
                <a:latin typeface="Arial" panose="020B0604020202020204" pitchFamily="34" charset="0"/>
                <a:ea typeface="Times New Roman" panose="02020603050405020304" pitchFamily="18" charset="0"/>
                <a:cs typeface="Arial" panose="020B0604020202020204" pitchFamily="34" charset="0"/>
              </a:rPr>
              <a:t>Problema 6.</a:t>
            </a:r>
            <a:r>
              <a:rPr lang="es-ES" altLang="es-ES" sz="1200" dirty="0">
                <a:latin typeface="Arial" panose="020B0604020202020204" pitchFamily="34" charset="0"/>
                <a:ea typeface="Times New Roman" panose="02020603050405020304" pitchFamily="18" charset="0"/>
                <a:cs typeface="Arial" panose="020B0604020202020204" pitchFamily="34" charset="0"/>
              </a:rPr>
              <a:t> El circuito de la figura es un detector de rango de voltaje. Hallar la función de transferencia del mismo si los voltajes de saturación son +15 V y -15 V. Va= -4 V y </a:t>
            </a:r>
            <a:r>
              <a:rPr lang="es-ES" altLang="es-ES" sz="1200" dirty="0" err="1">
                <a:latin typeface="Arial" panose="020B0604020202020204" pitchFamily="34" charset="0"/>
                <a:ea typeface="Times New Roman" panose="02020603050405020304" pitchFamily="18" charset="0"/>
                <a:cs typeface="Arial" panose="020B0604020202020204" pitchFamily="34" charset="0"/>
              </a:rPr>
              <a:t>Vb</a:t>
            </a:r>
            <a:r>
              <a:rPr lang="es-ES" altLang="es-ES" sz="1200" dirty="0">
                <a:latin typeface="Arial" panose="020B0604020202020204" pitchFamily="34" charset="0"/>
                <a:ea typeface="Times New Roman" panose="02020603050405020304" pitchFamily="18" charset="0"/>
                <a:cs typeface="Arial" panose="020B0604020202020204" pitchFamily="34" charset="0"/>
              </a:rPr>
              <a:t>=8V.</a:t>
            </a:r>
            <a:endParaRPr lang="es-ES" altLang="es-ES" sz="1200" dirty="0"/>
          </a:p>
        </p:txBody>
      </p:sp>
      <p:pic>
        <p:nvPicPr>
          <p:cNvPr id="7" name="Imagen 112" descr="2AO">
            <a:extLst>
              <a:ext uri="{FF2B5EF4-FFF2-40B4-BE49-F238E27FC236}">
                <a16:creationId xmlns:a16="http://schemas.microsoft.com/office/drawing/2014/main" id="{F3C0C22C-BF5B-8C4C-F7B2-06DC3A12FA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4853"/>
          <a:stretch>
            <a:fillRect/>
          </a:stretch>
        </p:blipFill>
        <p:spPr bwMode="auto">
          <a:xfrm>
            <a:off x="3126495" y="2963906"/>
            <a:ext cx="3224113" cy="1305766"/>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a:extLst>
              <a:ext uri="{FF2B5EF4-FFF2-40B4-BE49-F238E27FC236}">
                <a16:creationId xmlns:a16="http://schemas.microsoft.com/office/drawing/2014/main" id="{CCD597BA-2911-72C2-BAED-884CECD888B0}"/>
              </a:ext>
            </a:extLst>
          </p:cNvPr>
          <p:cNvSpPr/>
          <p:nvPr/>
        </p:nvSpPr>
        <p:spPr>
          <a:xfrm>
            <a:off x="187848" y="4192557"/>
            <a:ext cx="8663385" cy="276999"/>
          </a:xfrm>
          <a:prstGeom prst="rect">
            <a:avLst/>
          </a:prstGeom>
        </p:spPr>
        <p:txBody>
          <a:bodyPr wrap="square">
            <a:spAutoFit/>
          </a:bodyPr>
          <a:lstStyle/>
          <a:p>
            <a:pPr algn="just"/>
            <a:r>
              <a:rPr lang="es-ES" sz="1200" b="1" dirty="0">
                <a:latin typeface="Arial" panose="020B0604020202020204" pitchFamily="34" charset="0"/>
                <a:ea typeface="Times New Roman" panose="02020603050405020304" pitchFamily="18" charset="0"/>
                <a:cs typeface="Times New Roman" panose="02020603050405020304" pitchFamily="18" charset="0"/>
              </a:rPr>
              <a:t>Problema 7</a:t>
            </a:r>
            <a:r>
              <a:rPr lang="es-ES" sz="1200" dirty="0">
                <a:latin typeface="Arial" panose="020B0604020202020204" pitchFamily="34" charset="0"/>
                <a:ea typeface="Times New Roman" panose="02020603050405020304" pitchFamily="18" charset="0"/>
                <a:cs typeface="Times New Roman" panose="02020603050405020304" pitchFamily="18" charset="0"/>
              </a:rPr>
              <a:t>. El circuito de la figura es un amplificador de instrumentación. Hallar su función de transferencia.</a:t>
            </a:r>
            <a:endParaRPr lang="es-ES" sz="1200" dirty="0">
              <a:latin typeface="Times New Roman" panose="02020603050405020304" pitchFamily="18" charset="0"/>
              <a:ea typeface="Times New Roman" panose="02020603050405020304" pitchFamily="18" charset="0"/>
            </a:endParaRPr>
          </a:p>
        </p:txBody>
      </p:sp>
      <p:pic>
        <p:nvPicPr>
          <p:cNvPr id="10" name="Imagen 117">
            <a:extLst>
              <a:ext uri="{FF2B5EF4-FFF2-40B4-BE49-F238E27FC236}">
                <a16:creationId xmlns:a16="http://schemas.microsoft.com/office/drawing/2014/main" id="{70D42A67-CAD9-7A3F-FE3E-74D7D99117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5920" y="4487038"/>
            <a:ext cx="4408270" cy="2196000"/>
          </a:xfrm>
          <a:prstGeom prst="rect">
            <a:avLst/>
          </a:prstGeom>
          <a:noFill/>
          <a:extLst>
            <a:ext uri="{909E8E84-426E-40DD-AFC4-6F175D3DCCD1}">
              <a14:hiddenFill xmlns:a14="http://schemas.microsoft.com/office/drawing/2010/main">
                <a:solidFill>
                  <a:srgbClr val="FFFFFF"/>
                </a:solidFill>
              </a14:hiddenFill>
            </a:ext>
          </a:extLst>
        </p:spPr>
      </p:pic>
      <p:sp>
        <p:nvSpPr>
          <p:cNvPr id="8" name="Marcador de número de diapositiva 1">
            <a:extLst>
              <a:ext uri="{FF2B5EF4-FFF2-40B4-BE49-F238E27FC236}">
                <a16:creationId xmlns:a16="http://schemas.microsoft.com/office/drawing/2014/main" id="{0244CC3D-305D-490E-9ECD-8706DC954BD3}"/>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83</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163062886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E1A6A94-DAAC-4FFA-004B-E22504D0B310}"/>
              </a:ext>
            </a:extLst>
          </p:cNvPr>
          <p:cNvSpPr/>
          <p:nvPr/>
        </p:nvSpPr>
        <p:spPr>
          <a:xfrm>
            <a:off x="223976" y="859200"/>
            <a:ext cx="7122111" cy="276999"/>
          </a:xfrm>
          <a:prstGeom prst="rect">
            <a:avLst/>
          </a:prstGeom>
        </p:spPr>
        <p:txBody>
          <a:bodyPr wrap="square">
            <a:spAutoFit/>
          </a:bodyPr>
          <a:lstStyle/>
          <a:p>
            <a:pPr algn="just"/>
            <a:r>
              <a:rPr lang="es-ES" sz="1200" b="1" dirty="0">
                <a:latin typeface="Arial" panose="020B0604020202020204" pitchFamily="34" charset="0"/>
                <a:ea typeface="Times New Roman" panose="02020603050405020304" pitchFamily="18" charset="0"/>
                <a:cs typeface="Times New Roman" panose="02020603050405020304" pitchFamily="18" charset="0"/>
              </a:rPr>
              <a:t>Problema 8.</a:t>
            </a:r>
            <a:r>
              <a:rPr lang="es-ES" sz="1200" dirty="0">
                <a:latin typeface="Arial" panose="020B0604020202020204" pitchFamily="34" charset="0"/>
                <a:ea typeface="Times New Roman" panose="02020603050405020304" pitchFamily="18" charset="0"/>
                <a:cs typeface="Times New Roman" panose="02020603050405020304" pitchFamily="18" charset="0"/>
              </a:rPr>
              <a:t> Hallar la función de transferencia del siguiente circuito:</a:t>
            </a:r>
            <a:endParaRPr lang="es-ES" sz="1200" dirty="0">
              <a:latin typeface="Times New Roman" panose="02020603050405020304" pitchFamily="18" charset="0"/>
              <a:ea typeface="Times New Roman" panose="02020603050405020304" pitchFamily="18" charset="0"/>
            </a:endParaRPr>
          </a:p>
        </p:txBody>
      </p:sp>
      <p:pic>
        <p:nvPicPr>
          <p:cNvPr id="5" name="Imagen 16">
            <a:extLst>
              <a:ext uri="{FF2B5EF4-FFF2-40B4-BE49-F238E27FC236}">
                <a16:creationId xmlns:a16="http://schemas.microsoft.com/office/drawing/2014/main" id="{0A9BB7D2-FA81-44FB-FD67-8DB34AB294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4425" y="840752"/>
            <a:ext cx="2928938" cy="1385888"/>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a:extLst>
              <a:ext uri="{FF2B5EF4-FFF2-40B4-BE49-F238E27FC236}">
                <a16:creationId xmlns:a16="http://schemas.microsoft.com/office/drawing/2014/main" id="{759D0FC6-8500-655D-E37F-8FF0DE228F42}"/>
              </a:ext>
            </a:extLst>
          </p:cNvPr>
          <p:cNvSpPr/>
          <p:nvPr/>
        </p:nvSpPr>
        <p:spPr>
          <a:xfrm>
            <a:off x="223976" y="2532998"/>
            <a:ext cx="5691049" cy="276999"/>
          </a:xfrm>
          <a:prstGeom prst="rect">
            <a:avLst/>
          </a:prstGeom>
        </p:spPr>
        <p:txBody>
          <a:bodyPr wrap="square">
            <a:spAutoFit/>
          </a:bodyPr>
          <a:lstStyle/>
          <a:p>
            <a:r>
              <a:rPr lang="es-ES" sz="1200" b="1" dirty="0">
                <a:latin typeface="Arial" panose="020B0604020202020204" pitchFamily="34" charset="0"/>
                <a:ea typeface="Times New Roman" panose="02020603050405020304" pitchFamily="18" charset="0"/>
                <a:cs typeface="Times New Roman" panose="02020603050405020304" pitchFamily="18" charset="0"/>
              </a:rPr>
              <a:t>Problema 9.</a:t>
            </a:r>
            <a:r>
              <a:rPr lang="es-ES" sz="1200" dirty="0">
                <a:latin typeface="Arial" panose="020B0604020202020204" pitchFamily="34" charset="0"/>
                <a:ea typeface="Times New Roman" panose="02020603050405020304" pitchFamily="18" charset="0"/>
                <a:cs typeface="Times New Roman" panose="02020603050405020304" pitchFamily="18" charset="0"/>
              </a:rPr>
              <a:t> Hallar la función de transferencia del del siguiente circuito:</a:t>
            </a:r>
            <a:endParaRPr lang="es-ES" sz="1200" dirty="0"/>
          </a:p>
        </p:txBody>
      </p:sp>
      <p:pic>
        <p:nvPicPr>
          <p:cNvPr id="7" name="Imagen 28">
            <a:extLst>
              <a:ext uri="{FF2B5EF4-FFF2-40B4-BE49-F238E27FC236}">
                <a16:creationId xmlns:a16="http://schemas.microsoft.com/office/drawing/2014/main" id="{3386FC63-61A7-2CA4-7AC2-442532AEA5A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8072" y="2360628"/>
            <a:ext cx="1981643" cy="2438242"/>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7">
            <a:extLst>
              <a:ext uri="{FF2B5EF4-FFF2-40B4-BE49-F238E27FC236}">
                <a16:creationId xmlns:a16="http://schemas.microsoft.com/office/drawing/2014/main" id="{5381F524-55FB-F653-9685-1A5E7DB1721E}"/>
              </a:ext>
            </a:extLst>
          </p:cNvPr>
          <p:cNvSpPr/>
          <p:nvPr/>
        </p:nvSpPr>
        <p:spPr>
          <a:xfrm>
            <a:off x="223976" y="4996233"/>
            <a:ext cx="7148744" cy="276999"/>
          </a:xfrm>
          <a:prstGeom prst="rect">
            <a:avLst/>
          </a:prstGeom>
        </p:spPr>
        <p:txBody>
          <a:bodyPr wrap="square">
            <a:spAutoFit/>
          </a:bodyPr>
          <a:lstStyle/>
          <a:p>
            <a:r>
              <a:rPr lang="es-ES" sz="1200" b="1" dirty="0">
                <a:latin typeface="Arial" panose="020B0604020202020204" pitchFamily="34" charset="0"/>
                <a:ea typeface="Times New Roman" panose="02020603050405020304" pitchFamily="18" charset="0"/>
                <a:cs typeface="Times New Roman" panose="02020603050405020304" pitchFamily="18" charset="0"/>
              </a:rPr>
              <a:t>Problema 10.</a:t>
            </a:r>
            <a:r>
              <a:rPr lang="es-ES" sz="1200" dirty="0">
                <a:latin typeface="Arial" panose="020B0604020202020204" pitchFamily="34" charset="0"/>
                <a:ea typeface="Times New Roman" panose="02020603050405020304" pitchFamily="18" charset="0"/>
                <a:cs typeface="Times New Roman" panose="02020603050405020304" pitchFamily="18" charset="0"/>
              </a:rPr>
              <a:t> Hallar V</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out</a:t>
            </a:r>
            <a:r>
              <a:rPr lang="es-ES" sz="1200" dirty="0">
                <a:latin typeface="Arial" panose="020B0604020202020204" pitchFamily="34" charset="0"/>
                <a:ea typeface="Times New Roman" panose="02020603050405020304" pitchFamily="18" charset="0"/>
                <a:cs typeface="Times New Roman" panose="02020603050405020304" pitchFamily="18" charset="0"/>
              </a:rPr>
              <a:t> en función de V</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200" dirty="0">
                <a:latin typeface="Arial" panose="020B0604020202020204" pitchFamily="34" charset="0"/>
                <a:ea typeface="Times New Roman" panose="02020603050405020304" pitchFamily="18" charset="0"/>
                <a:cs typeface="Times New Roman" panose="02020603050405020304" pitchFamily="18" charset="0"/>
              </a:rPr>
              <a:t>, V</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2</a:t>
            </a:r>
            <a:r>
              <a:rPr lang="es-ES" sz="1200" dirty="0">
                <a:latin typeface="Arial" panose="020B0604020202020204" pitchFamily="34" charset="0"/>
                <a:ea typeface="Times New Roman" panose="02020603050405020304" pitchFamily="18" charset="0"/>
                <a:cs typeface="Times New Roman" panose="02020603050405020304" pitchFamily="18" charset="0"/>
              </a:rPr>
              <a:t>, y las resistencias del circuito.</a:t>
            </a:r>
            <a:endParaRPr lang="es-ES" sz="1200" dirty="0"/>
          </a:p>
        </p:txBody>
      </p:sp>
      <p:pic>
        <p:nvPicPr>
          <p:cNvPr id="9" name="Imagen 8" descr="AO_4R">
            <a:extLst>
              <a:ext uri="{FF2B5EF4-FFF2-40B4-BE49-F238E27FC236}">
                <a16:creationId xmlns:a16="http://schemas.microsoft.com/office/drawing/2014/main" id="{9C07F99F-5A7C-7FF9-DF93-575A898DB476}"/>
              </a:ext>
            </a:extLst>
          </p:cNvPr>
          <p:cNvPicPr/>
          <p:nvPr/>
        </p:nvPicPr>
        <p:blipFill rotWithShape="1">
          <a:blip r:embed="rId4">
            <a:extLst>
              <a:ext uri="{28A0092B-C50C-407E-A947-70E740481C1C}">
                <a14:useLocalDpi xmlns:a14="http://schemas.microsoft.com/office/drawing/2010/main" val="0"/>
              </a:ext>
            </a:extLst>
          </a:blip>
          <a:srcRect r="15824" b="14305"/>
          <a:stretch/>
        </p:blipFill>
        <p:spPr bwMode="auto">
          <a:xfrm>
            <a:off x="5601300" y="4932858"/>
            <a:ext cx="2361600" cy="1654738"/>
          </a:xfrm>
          <a:prstGeom prst="rect">
            <a:avLst/>
          </a:prstGeom>
          <a:noFill/>
          <a:ln>
            <a:noFill/>
          </a:ln>
        </p:spPr>
      </p:pic>
      <p:sp>
        <p:nvSpPr>
          <p:cNvPr id="10" name="Marcador de número de diapositiva 1">
            <a:extLst>
              <a:ext uri="{FF2B5EF4-FFF2-40B4-BE49-F238E27FC236}">
                <a16:creationId xmlns:a16="http://schemas.microsoft.com/office/drawing/2014/main" id="{CCE656E2-AB5C-4462-87CE-8A7DF2A95780}"/>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84</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183779177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21253339-A2AF-468A-89B5-BBB6CCB1D62B}"/>
              </a:ext>
            </a:extLst>
          </p:cNvPr>
          <p:cNvSpPr>
            <a:spLocks noGrp="1"/>
          </p:cNvSpPr>
          <p:nvPr>
            <p:ph type="sldNum" sz="quarter" idx="10"/>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85</a:t>
            </a:fld>
            <a:endParaRPr lang="es-ES_tradnl" altLang="es-ES" dirty="0">
              <a:solidFill>
                <a:srgbClr val="FFFFFF"/>
              </a:solidFill>
              <a:ea typeface="ＭＳ Ｐゴシック" pitchFamily="-84" charset="-128"/>
            </a:endParaRPr>
          </a:p>
        </p:txBody>
      </p:sp>
      <p:pic>
        <p:nvPicPr>
          <p:cNvPr id="5122" name="Imagen 102">
            <a:extLst>
              <a:ext uri="{FF2B5EF4-FFF2-40B4-BE49-F238E27FC236}">
                <a16:creationId xmlns:a16="http://schemas.microsoft.com/office/drawing/2014/main" id="{6F2C59C7-BD89-471B-9688-DAA05068B1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054" y="1331022"/>
            <a:ext cx="2769322" cy="20513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70E84F1-C7EC-4DFA-AC5D-E39884516734}"/>
              </a:ext>
            </a:extLst>
          </p:cNvPr>
          <p:cNvSpPr>
            <a:spLocks noChangeArrowheads="1"/>
          </p:cNvSpPr>
          <p:nvPr/>
        </p:nvSpPr>
        <p:spPr bwMode="auto">
          <a:xfrm>
            <a:off x="236572" y="852927"/>
            <a:ext cx="5763116" cy="284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400" b="1" dirty="0">
                <a:latin typeface="Arial" panose="020B0604020202020204" pitchFamily="34" charset="0"/>
                <a:ea typeface="Times New Roman" panose="02020603050405020304" pitchFamily="18" charset="0"/>
                <a:cs typeface="Arial" panose="020B0604020202020204" pitchFamily="34" charset="0"/>
              </a:rPr>
              <a:t>Problema 1.</a:t>
            </a:r>
            <a:r>
              <a:rPr lang="es-ES" altLang="es-ES" sz="1400" dirty="0">
                <a:latin typeface="Arial" panose="020B0604020202020204" pitchFamily="34" charset="0"/>
                <a:ea typeface="Times New Roman" panose="02020603050405020304" pitchFamily="18" charset="0"/>
                <a:cs typeface="Arial" panose="020B0604020202020204" pitchFamily="34" charset="0"/>
              </a:rPr>
              <a:t> Hallar la función de transferencia del circuito (V</a:t>
            </a:r>
            <a:r>
              <a:rPr lang="es-ES" altLang="es-ES" sz="1400" baseline="-30000" dirty="0">
                <a:latin typeface="Arial" panose="020B0604020202020204" pitchFamily="34" charset="0"/>
                <a:ea typeface="Times New Roman" panose="02020603050405020304" pitchFamily="18" charset="0"/>
                <a:cs typeface="Arial" panose="020B0604020202020204" pitchFamily="34" charset="0"/>
              </a:rPr>
              <a:t>out</a:t>
            </a:r>
            <a:r>
              <a:rPr lang="es-ES" altLang="es-ES" sz="1400" dirty="0">
                <a:latin typeface="Arial" panose="020B0604020202020204" pitchFamily="34" charset="0"/>
                <a:ea typeface="Times New Roman" panose="02020603050405020304" pitchFamily="18" charset="0"/>
                <a:cs typeface="Arial" panose="020B0604020202020204" pitchFamily="34" charset="0"/>
              </a:rPr>
              <a:t> vs. </a:t>
            </a:r>
            <a:r>
              <a:rPr lang="es-ES" altLang="es-ES" sz="1400" dirty="0" err="1">
                <a:latin typeface="Arial" panose="020B0604020202020204" pitchFamily="34" charset="0"/>
                <a:ea typeface="Times New Roman" panose="02020603050405020304" pitchFamily="18" charset="0"/>
                <a:cs typeface="Arial" panose="020B0604020202020204" pitchFamily="34" charset="0"/>
              </a:rPr>
              <a:t>V</a:t>
            </a:r>
            <a:r>
              <a:rPr lang="es-ES" altLang="es-ES" sz="1400" baseline="-30000" dirty="0" err="1">
                <a:latin typeface="Arial" panose="020B0604020202020204" pitchFamily="34" charset="0"/>
                <a:ea typeface="Times New Roman" panose="02020603050405020304" pitchFamily="18" charset="0"/>
                <a:cs typeface="Arial" panose="020B0604020202020204" pitchFamily="34" charset="0"/>
              </a:rPr>
              <a:t>in</a:t>
            </a:r>
            <a:r>
              <a:rPr lang="es-ES" altLang="es-ES" sz="1400" dirty="0">
                <a:latin typeface="Arial" panose="020B0604020202020204" pitchFamily="34" charset="0"/>
                <a:ea typeface="Times New Roman" panose="02020603050405020304" pitchFamily="18" charset="0"/>
                <a:cs typeface="Arial" panose="020B0604020202020204" pitchFamily="34" charset="0"/>
              </a:rPr>
              <a:t>).</a:t>
            </a:r>
            <a:endParaRPr lang="es-ES" altLang="es-ES" sz="1000" dirty="0"/>
          </a:p>
        </p:txBody>
      </p:sp>
      <p:sp>
        <p:nvSpPr>
          <p:cNvPr id="5" name="Rectangle 4">
            <a:extLst>
              <a:ext uri="{FF2B5EF4-FFF2-40B4-BE49-F238E27FC236}">
                <a16:creationId xmlns:a16="http://schemas.microsoft.com/office/drawing/2014/main" id="{E850AEAF-BFAF-43B9-8D9F-C6EE991741A6}"/>
              </a:ext>
            </a:extLst>
          </p:cNvPr>
          <p:cNvSpPr>
            <a:spLocks noChangeArrowheads="1"/>
          </p:cNvSpPr>
          <p:nvPr/>
        </p:nvSpPr>
        <p:spPr bwMode="auto">
          <a:xfrm>
            <a:off x="3320907" y="1332004"/>
            <a:ext cx="5133316" cy="746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algn="just" defTabSz="685800" eaLnBrk="0" fontAlgn="base" hangingPunct="0">
              <a:spcBef>
                <a:spcPct val="0"/>
              </a:spcBef>
              <a:spcAft>
                <a:spcPct val="0"/>
              </a:spcAft>
            </a:pPr>
            <a:r>
              <a:rPr lang="es-ES" altLang="es-ES" sz="1100" dirty="0">
                <a:latin typeface="Arial" panose="020B0604020202020204" pitchFamily="34" charset="0"/>
                <a:ea typeface="Times New Roman" panose="02020603050405020304" pitchFamily="18" charset="0"/>
                <a:cs typeface="Arial" panose="020B0604020202020204" pitchFamily="34" charset="0"/>
              </a:rPr>
              <a:t>Teniendo en cuenta que no hay corrientes de entrada al AO y que el voltaje en las dos entradas es igual, aplicamos las leyes de Kirchhoff en la malla de entrada y en la de salida (llamamos i a la corriente que pasa por las resistencias).</a:t>
            </a:r>
            <a:endParaRPr lang="es-ES" altLang="es-ES" sz="900" dirty="0"/>
          </a:p>
        </p:txBody>
      </p:sp>
      <p:sp>
        <p:nvSpPr>
          <p:cNvPr id="6" name="CuadroTexto 5">
            <a:extLst>
              <a:ext uri="{FF2B5EF4-FFF2-40B4-BE49-F238E27FC236}">
                <a16:creationId xmlns:a16="http://schemas.microsoft.com/office/drawing/2014/main" id="{AD28318C-DB01-4EAC-B8DD-EB3C1DF7D71F}"/>
              </a:ext>
            </a:extLst>
          </p:cNvPr>
          <p:cNvSpPr txBox="1"/>
          <p:nvPr/>
        </p:nvSpPr>
        <p:spPr>
          <a:xfrm>
            <a:off x="1160447" y="1494598"/>
            <a:ext cx="409086" cy="307777"/>
          </a:xfrm>
          <a:prstGeom prst="rect">
            <a:avLst/>
          </a:prstGeom>
          <a:noFill/>
        </p:spPr>
        <p:txBody>
          <a:bodyPr wrap="none" rtlCol="0">
            <a:spAutoFit/>
          </a:bodyPr>
          <a:lstStyle/>
          <a:p>
            <a:r>
              <a:rPr lang="es-ES" sz="1400" dirty="0"/>
              <a:t>V+</a:t>
            </a:r>
          </a:p>
        </p:txBody>
      </p:sp>
      <p:sp>
        <p:nvSpPr>
          <p:cNvPr id="8" name="CuadroTexto 7">
            <a:extLst>
              <a:ext uri="{FF2B5EF4-FFF2-40B4-BE49-F238E27FC236}">
                <a16:creationId xmlns:a16="http://schemas.microsoft.com/office/drawing/2014/main" id="{2BA3B9FF-16E3-4C80-AA85-1D7B931B5DEF}"/>
              </a:ext>
            </a:extLst>
          </p:cNvPr>
          <p:cNvSpPr txBox="1"/>
          <p:nvPr/>
        </p:nvSpPr>
        <p:spPr>
          <a:xfrm>
            <a:off x="1302177" y="1970640"/>
            <a:ext cx="354328" cy="307777"/>
          </a:xfrm>
          <a:prstGeom prst="rect">
            <a:avLst/>
          </a:prstGeom>
          <a:noFill/>
        </p:spPr>
        <p:txBody>
          <a:bodyPr wrap="none" rtlCol="0">
            <a:spAutoFit/>
          </a:bodyPr>
          <a:lstStyle/>
          <a:p>
            <a:r>
              <a:rPr lang="es-ES" sz="1400" dirty="0"/>
              <a:t>V-</a:t>
            </a:r>
          </a:p>
        </p:txBody>
      </p:sp>
      <p:cxnSp>
        <p:nvCxnSpPr>
          <p:cNvPr id="9" name="Conector recto de flecha 8">
            <a:extLst>
              <a:ext uri="{FF2B5EF4-FFF2-40B4-BE49-F238E27FC236}">
                <a16:creationId xmlns:a16="http://schemas.microsoft.com/office/drawing/2014/main" id="{AF70586F-5B1C-4A41-92CF-E4EDDB4692A9}"/>
              </a:ext>
            </a:extLst>
          </p:cNvPr>
          <p:cNvCxnSpPr/>
          <p:nvPr/>
        </p:nvCxnSpPr>
        <p:spPr bwMode="auto">
          <a:xfrm>
            <a:off x="2640689" y="1984728"/>
            <a:ext cx="0" cy="33652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 name="Conector recto de flecha 10">
            <a:extLst>
              <a:ext uri="{FF2B5EF4-FFF2-40B4-BE49-F238E27FC236}">
                <a16:creationId xmlns:a16="http://schemas.microsoft.com/office/drawing/2014/main" id="{9DD4B0BF-352A-4B02-BA67-2135B4906038}"/>
              </a:ext>
            </a:extLst>
          </p:cNvPr>
          <p:cNvCxnSpPr/>
          <p:nvPr/>
        </p:nvCxnSpPr>
        <p:spPr bwMode="auto">
          <a:xfrm>
            <a:off x="2639557" y="2716928"/>
            <a:ext cx="0" cy="33652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0" name="CuadroTexto 9">
            <a:extLst>
              <a:ext uri="{FF2B5EF4-FFF2-40B4-BE49-F238E27FC236}">
                <a16:creationId xmlns:a16="http://schemas.microsoft.com/office/drawing/2014/main" id="{2020D281-FD76-4AB0-9D6F-C31A2FB82458}"/>
              </a:ext>
            </a:extLst>
          </p:cNvPr>
          <p:cNvSpPr txBox="1"/>
          <p:nvPr/>
        </p:nvSpPr>
        <p:spPr>
          <a:xfrm>
            <a:off x="2639557" y="2146453"/>
            <a:ext cx="224742" cy="307777"/>
          </a:xfrm>
          <a:prstGeom prst="rect">
            <a:avLst/>
          </a:prstGeom>
          <a:noFill/>
        </p:spPr>
        <p:txBody>
          <a:bodyPr wrap="none" rtlCol="0">
            <a:spAutoFit/>
          </a:bodyPr>
          <a:lstStyle/>
          <a:p>
            <a:r>
              <a:rPr lang="es-ES" sz="1400" dirty="0"/>
              <a:t>i</a:t>
            </a:r>
          </a:p>
        </p:txBody>
      </p:sp>
      <p:sp>
        <p:nvSpPr>
          <p:cNvPr id="13" name="CuadroTexto 12">
            <a:extLst>
              <a:ext uri="{FF2B5EF4-FFF2-40B4-BE49-F238E27FC236}">
                <a16:creationId xmlns:a16="http://schemas.microsoft.com/office/drawing/2014/main" id="{3C5CF35D-3C63-47CB-B24D-2BDC6B623A72}"/>
              </a:ext>
            </a:extLst>
          </p:cNvPr>
          <p:cNvSpPr txBox="1"/>
          <p:nvPr/>
        </p:nvSpPr>
        <p:spPr>
          <a:xfrm>
            <a:off x="2626209" y="2614729"/>
            <a:ext cx="224742" cy="307777"/>
          </a:xfrm>
          <a:prstGeom prst="rect">
            <a:avLst/>
          </a:prstGeom>
          <a:noFill/>
        </p:spPr>
        <p:txBody>
          <a:bodyPr wrap="none" rtlCol="0">
            <a:spAutoFit/>
          </a:bodyPr>
          <a:lstStyle/>
          <a:p>
            <a:r>
              <a:rPr lang="es-ES" sz="1400" dirty="0"/>
              <a:t>i</a:t>
            </a:r>
          </a:p>
        </p:txBody>
      </p:sp>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B1BC6964-53E8-405F-99D9-DCEF561E414A}"/>
                  </a:ext>
                </a:extLst>
              </p:cNvPr>
              <p:cNvSpPr txBox="1"/>
              <p:nvPr/>
            </p:nvSpPr>
            <p:spPr>
              <a:xfrm>
                <a:off x="3520098" y="2371369"/>
                <a:ext cx="2479590"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𝑖𝑛</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𝑖𝑛</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𝐴</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𝑖𝑛</m:t>
                          </m:r>
                        </m:sub>
                      </m:sSub>
                    </m:oMath>
                  </m:oMathPara>
                </a14:m>
                <a:endParaRPr lang="es-ES" sz="1400" dirty="0"/>
              </a:p>
            </p:txBody>
          </p:sp>
        </mc:Choice>
        <mc:Fallback xmlns="">
          <p:sp>
            <p:nvSpPr>
              <p:cNvPr id="12" name="CuadroTexto 11">
                <a:extLst>
                  <a:ext uri="{FF2B5EF4-FFF2-40B4-BE49-F238E27FC236}">
                    <a16:creationId xmlns:a16="http://schemas.microsoft.com/office/drawing/2014/main" id="{B1BC6964-53E8-405F-99D9-DCEF561E414A}"/>
                  </a:ext>
                </a:extLst>
              </p:cNvPr>
              <p:cNvSpPr txBox="1">
                <a:spLocks noRot="1" noChangeAspect="1" noMove="1" noResize="1" noEditPoints="1" noAdjustHandles="1" noChangeArrowheads="1" noChangeShapeType="1" noTextEdit="1"/>
              </p:cNvSpPr>
              <p:nvPr/>
            </p:nvSpPr>
            <p:spPr>
              <a:xfrm>
                <a:off x="3520098" y="2371369"/>
                <a:ext cx="2479590" cy="215444"/>
              </a:xfrm>
              <a:prstGeom prst="rect">
                <a:avLst/>
              </a:prstGeom>
              <a:blipFill>
                <a:blip r:embed="rId3"/>
                <a:stretch>
                  <a:fillRect l="-983" b="-20000"/>
                </a:stretch>
              </a:blipFill>
            </p:spPr>
            <p:txBody>
              <a:bodyPr/>
              <a:lstStyle/>
              <a:p>
                <a:r>
                  <a:rPr lang="es-ES">
                    <a:noFill/>
                  </a:rPr>
                  <a:t> </a:t>
                </a:r>
              </a:p>
            </p:txBody>
          </p:sp>
        </mc:Fallback>
      </mc:AlternateContent>
      <p:sp>
        <p:nvSpPr>
          <p:cNvPr id="15" name="CuadroTexto 14">
            <a:extLst>
              <a:ext uri="{FF2B5EF4-FFF2-40B4-BE49-F238E27FC236}">
                <a16:creationId xmlns:a16="http://schemas.microsoft.com/office/drawing/2014/main" id="{0FDF5F87-4D95-4416-9CBE-C560A7E1108D}"/>
              </a:ext>
            </a:extLst>
          </p:cNvPr>
          <p:cNvSpPr txBox="1"/>
          <p:nvPr/>
        </p:nvSpPr>
        <p:spPr>
          <a:xfrm>
            <a:off x="2134991" y="2432924"/>
            <a:ext cx="371705" cy="307777"/>
          </a:xfrm>
          <a:prstGeom prst="rect">
            <a:avLst/>
          </a:prstGeom>
          <a:noFill/>
        </p:spPr>
        <p:txBody>
          <a:bodyPr wrap="none" rtlCol="0">
            <a:spAutoFit/>
          </a:bodyPr>
          <a:lstStyle/>
          <a:p>
            <a:r>
              <a:rPr lang="es-ES" sz="1400" dirty="0"/>
              <a:t>V</a:t>
            </a:r>
            <a:r>
              <a:rPr lang="es-ES" sz="1400" baseline="-25000" dirty="0"/>
              <a:t>A</a:t>
            </a:r>
          </a:p>
        </p:txBody>
      </p:sp>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E4C9BC17-AB04-43D5-A001-804C08589F3A}"/>
                  </a:ext>
                </a:extLst>
              </p:cNvPr>
              <p:cNvSpPr txBox="1"/>
              <p:nvPr/>
            </p:nvSpPr>
            <p:spPr>
              <a:xfrm>
                <a:off x="3520098" y="2716928"/>
                <a:ext cx="1545102" cy="4385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𝑖𝑛</m:t>
                          </m:r>
                        </m:sub>
                      </m:sSub>
                      <m:r>
                        <a:rPr lang="es-ES" sz="1400" i="1">
                          <a:latin typeface="Cambria Math" panose="02040503050406030204" pitchFamily="18" charset="0"/>
                        </a:rPr>
                        <m:t>=</m:t>
                      </m:r>
                      <m:r>
                        <a:rPr lang="es-ES" sz="1400" i="1">
                          <a:latin typeface="Cambria Math" panose="02040503050406030204" pitchFamily="18" charset="0"/>
                        </a:rPr>
                        <m:t>𝑖</m:t>
                      </m:r>
                      <m:sSub>
                        <m:sSubPr>
                          <m:ctrlPr>
                            <a:rPr lang="es-ES" sz="1400" i="1">
                              <a:latin typeface="Cambria Math" panose="02040503050406030204" pitchFamily="18" charset="0"/>
                            </a:rPr>
                          </m:ctrlPr>
                        </m:sSubPr>
                        <m:e>
                          <m:r>
                            <a:rPr lang="es-ES" sz="1400" i="1">
                              <a:latin typeface="Cambria Math" panose="02040503050406030204" pitchFamily="18" charset="0"/>
                            </a:rPr>
                            <m:t>𝑅</m:t>
                          </m:r>
                        </m:e>
                        <m:sub>
                          <m:r>
                            <a:rPr lang="es-ES" sz="1400" i="1">
                              <a:latin typeface="Cambria Math" panose="02040503050406030204" pitchFamily="18" charset="0"/>
                            </a:rPr>
                            <m:t>2</m:t>
                          </m:r>
                        </m:sub>
                      </m:sSub>
                      <m:r>
                        <a:rPr lang="es-ES" sz="1400" i="1">
                          <a:latin typeface="Cambria Math" panose="02040503050406030204" pitchFamily="18" charset="0"/>
                        </a:rPr>
                        <m:t>→</m:t>
                      </m:r>
                      <m:r>
                        <a:rPr lang="es-ES" sz="1400" i="1">
                          <a:latin typeface="Cambria Math" panose="02040503050406030204" pitchFamily="18" charset="0"/>
                        </a:rPr>
                        <m:t>𝑖</m:t>
                      </m:r>
                      <m:r>
                        <a:rPr lang="es-ES" sz="1400" i="1">
                          <a:latin typeface="Cambria Math" panose="02040503050406030204" pitchFamily="18" charset="0"/>
                        </a:rPr>
                        <m:t>=</m:t>
                      </m:r>
                      <m:f>
                        <m:fPr>
                          <m:ctrlPr>
                            <a:rPr lang="es-ES" sz="1400" i="1">
                              <a:latin typeface="Cambria Math" panose="02040503050406030204" pitchFamily="18" charset="0"/>
                            </a:rPr>
                          </m:ctrlPr>
                        </m:fPr>
                        <m:num>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𝑖𝑛</m:t>
                              </m:r>
                            </m:sub>
                          </m:sSub>
                        </m:num>
                        <m:den>
                          <m:sSub>
                            <m:sSubPr>
                              <m:ctrlPr>
                                <a:rPr lang="es-ES" sz="1400" i="1">
                                  <a:latin typeface="Cambria Math" panose="02040503050406030204" pitchFamily="18" charset="0"/>
                                </a:rPr>
                              </m:ctrlPr>
                            </m:sSubPr>
                            <m:e>
                              <m:r>
                                <a:rPr lang="es-ES" sz="1400" i="1">
                                  <a:latin typeface="Cambria Math" panose="02040503050406030204" pitchFamily="18" charset="0"/>
                                </a:rPr>
                                <m:t>𝑅</m:t>
                              </m:r>
                            </m:e>
                            <m:sub>
                              <m:r>
                                <a:rPr lang="es-ES" sz="1400" i="1">
                                  <a:latin typeface="Cambria Math" panose="02040503050406030204" pitchFamily="18" charset="0"/>
                                </a:rPr>
                                <m:t>2</m:t>
                              </m:r>
                            </m:sub>
                          </m:sSub>
                        </m:den>
                      </m:f>
                    </m:oMath>
                  </m:oMathPara>
                </a14:m>
                <a:endParaRPr lang="es-ES" sz="1400" dirty="0"/>
              </a:p>
            </p:txBody>
          </p:sp>
        </mc:Choice>
        <mc:Fallback xmlns="">
          <p:sp>
            <p:nvSpPr>
              <p:cNvPr id="16" name="CuadroTexto 15">
                <a:extLst>
                  <a:ext uri="{FF2B5EF4-FFF2-40B4-BE49-F238E27FC236}">
                    <a16:creationId xmlns:a16="http://schemas.microsoft.com/office/drawing/2014/main" id="{E4C9BC17-AB04-43D5-A001-804C08589F3A}"/>
                  </a:ext>
                </a:extLst>
              </p:cNvPr>
              <p:cNvSpPr txBox="1">
                <a:spLocks noRot="1" noChangeAspect="1" noMove="1" noResize="1" noEditPoints="1" noAdjustHandles="1" noChangeArrowheads="1" noChangeShapeType="1" noTextEdit="1"/>
              </p:cNvSpPr>
              <p:nvPr/>
            </p:nvSpPr>
            <p:spPr>
              <a:xfrm>
                <a:off x="3520098" y="2716928"/>
                <a:ext cx="1545102" cy="438518"/>
              </a:xfrm>
              <a:prstGeom prst="rect">
                <a:avLst/>
              </a:prstGeom>
              <a:blipFill>
                <a:blip r:embed="rId4"/>
                <a:stretch>
                  <a:fillRect l="-1969" t="-1389" b="-833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E859CFBE-A61C-4CF3-BB5A-183A69042973}"/>
                  </a:ext>
                </a:extLst>
              </p:cNvPr>
              <p:cNvSpPr txBox="1"/>
              <p:nvPr/>
            </p:nvSpPr>
            <p:spPr>
              <a:xfrm>
                <a:off x="3443242" y="3193073"/>
                <a:ext cx="4888646" cy="43851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𝑜𝑢𝑡</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𝑅</m:t>
                          </m:r>
                          <m:r>
                            <a:rPr lang="es-ES" sz="1400" i="1">
                              <a:latin typeface="Cambria Math" panose="02040503050406030204" pitchFamily="18" charset="0"/>
                            </a:rPr>
                            <m:t>2</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𝑟</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𝑅</m:t>
                          </m:r>
                          <m:r>
                            <a:rPr lang="es-ES" sz="1400" i="1">
                              <a:latin typeface="Cambria Math" panose="02040503050406030204" pitchFamily="18" charset="0"/>
                            </a:rPr>
                            <m:t>1</m:t>
                          </m:r>
                        </m:sub>
                      </m:sSub>
                      <m:r>
                        <a:rPr lang="es-ES" sz="1400" i="1">
                          <a:latin typeface="Cambria Math" panose="02040503050406030204" pitchFamily="18" charset="0"/>
                        </a:rPr>
                        <m:t>=</m:t>
                      </m:r>
                      <m:r>
                        <a:rPr lang="es-ES" sz="1400" i="1">
                          <a:latin typeface="Cambria Math" panose="02040503050406030204" pitchFamily="18" charset="0"/>
                        </a:rPr>
                        <m:t>𝑖</m:t>
                      </m:r>
                      <m:sSub>
                        <m:sSubPr>
                          <m:ctrlPr>
                            <a:rPr lang="es-ES" sz="1400" i="1">
                              <a:latin typeface="Cambria Math" panose="02040503050406030204" pitchFamily="18" charset="0"/>
                            </a:rPr>
                          </m:ctrlPr>
                        </m:sSubPr>
                        <m:e>
                          <m:r>
                            <a:rPr lang="es-ES" sz="1400" i="1">
                              <a:latin typeface="Cambria Math" panose="02040503050406030204" pitchFamily="18" charset="0"/>
                            </a:rPr>
                            <m:t>𝑅</m:t>
                          </m:r>
                        </m:e>
                        <m:sub>
                          <m:r>
                            <a:rPr lang="es-ES" sz="1400" i="1">
                              <a:latin typeface="Cambria Math" panose="02040503050406030204" pitchFamily="18" charset="0"/>
                            </a:rPr>
                            <m:t>2</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𝑟</m:t>
                          </m:r>
                        </m:sub>
                      </m:sSub>
                      <m:sSub>
                        <m:sSubPr>
                          <m:ctrlPr>
                            <a:rPr lang="es-ES" sz="1400" i="1">
                              <a:latin typeface="Cambria Math" panose="02040503050406030204" pitchFamily="18" charset="0"/>
                            </a:rPr>
                          </m:ctrlPr>
                        </m:sSubPr>
                        <m:e>
                          <m:r>
                            <a:rPr lang="es-ES" sz="1400" i="1">
                              <a:latin typeface="Cambria Math" panose="02040503050406030204" pitchFamily="18" charset="0"/>
                            </a:rPr>
                            <m:t>+</m:t>
                          </m:r>
                          <m:r>
                            <a:rPr lang="es-ES" sz="1400" i="1">
                              <a:latin typeface="Cambria Math" panose="02040503050406030204" pitchFamily="18" charset="0"/>
                            </a:rPr>
                            <m:t>𝑖</m:t>
                          </m:r>
                        </m:e>
                        <m:sub>
                          <m:r>
                            <a:rPr lang="es-ES" sz="1400" i="1">
                              <a:latin typeface="Cambria Math" panose="02040503050406030204" pitchFamily="18" charset="0"/>
                            </a:rPr>
                            <m:t>𝑅</m:t>
                          </m:r>
                          <m:r>
                            <a:rPr lang="es-ES" sz="1400" i="1">
                              <a:latin typeface="Cambria Math" panose="02040503050406030204" pitchFamily="18" charset="0"/>
                            </a:rPr>
                            <m:t>1</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𝑜𝑢𝑡</m:t>
                          </m:r>
                        </m:sub>
                      </m:sSub>
                      <m:r>
                        <a:rPr lang="es-ES" sz="1400" i="1">
                          <a:latin typeface="Cambria Math" panose="02040503050406030204" pitchFamily="18" charset="0"/>
                        </a:rPr>
                        <m:t>=</m:t>
                      </m:r>
                      <m:f>
                        <m:fPr>
                          <m:ctrlPr>
                            <a:rPr lang="es-ES" sz="1400" i="1">
                              <a:latin typeface="Cambria Math" panose="02040503050406030204" pitchFamily="18" charset="0"/>
                            </a:rPr>
                          </m:ctrlPr>
                        </m:fPr>
                        <m:num>
                          <m:sSub>
                            <m:sSubPr>
                              <m:ctrlPr>
                                <a:rPr lang="es-ES" sz="1400" i="1">
                                  <a:latin typeface="Cambria Math" panose="02040503050406030204" pitchFamily="18" charset="0"/>
                                </a:rPr>
                              </m:ctrlPr>
                            </m:sSubPr>
                            <m:e>
                              <m:r>
                                <a:rPr lang="es-ES" sz="1400" i="1">
                                  <a:latin typeface="Cambria Math" panose="02040503050406030204" pitchFamily="18" charset="0"/>
                                </a:rPr>
                                <m:t>𝑅</m:t>
                              </m:r>
                            </m:e>
                            <m:sub>
                              <m:r>
                                <a:rPr lang="es-ES" sz="1400" i="1">
                                  <a:latin typeface="Cambria Math" panose="02040503050406030204" pitchFamily="18" charset="0"/>
                                </a:rPr>
                                <m:t>1</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𝑅</m:t>
                              </m:r>
                            </m:e>
                            <m:sub>
                              <m:r>
                                <a:rPr lang="es-ES" sz="1400" i="1">
                                  <a:latin typeface="Cambria Math" panose="02040503050406030204" pitchFamily="18" charset="0"/>
                                </a:rPr>
                                <m:t>2</m:t>
                              </m:r>
                            </m:sub>
                          </m:sSub>
                        </m:num>
                        <m:den>
                          <m:sSub>
                            <m:sSubPr>
                              <m:ctrlPr>
                                <a:rPr lang="es-ES" sz="1400" i="1">
                                  <a:latin typeface="Cambria Math" panose="02040503050406030204" pitchFamily="18" charset="0"/>
                                </a:rPr>
                              </m:ctrlPr>
                            </m:sSubPr>
                            <m:e>
                              <m:r>
                                <a:rPr lang="es-ES" sz="1400" i="1">
                                  <a:latin typeface="Cambria Math" panose="02040503050406030204" pitchFamily="18" charset="0"/>
                                </a:rPr>
                                <m:t>𝑅</m:t>
                              </m:r>
                            </m:e>
                            <m:sub>
                              <m:r>
                                <a:rPr lang="es-ES" sz="1400" i="1">
                                  <a:latin typeface="Cambria Math" panose="02040503050406030204" pitchFamily="18" charset="0"/>
                                </a:rPr>
                                <m:t>2</m:t>
                              </m:r>
                            </m:sub>
                          </m:sSub>
                        </m:den>
                      </m:f>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𝑖𝑛</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𝑟</m:t>
                          </m:r>
                        </m:sub>
                      </m:sSub>
                    </m:oMath>
                  </m:oMathPara>
                </a14:m>
                <a:endParaRPr lang="es-ES" sz="1400" dirty="0"/>
              </a:p>
            </p:txBody>
          </p:sp>
        </mc:Choice>
        <mc:Fallback xmlns="">
          <p:sp>
            <p:nvSpPr>
              <p:cNvPr id="17" name="CuadroTexto 16">
                <a:extLst>
                  <a:ext uri="{FF2B5EF4-FFF2-40B4-BE49-F238E27FC236}">
                    <a16:creationId xmlns:a16="http://schemas.microsoft.com/office/drawing/2014/main" id="{E859CFBE-A61C-4CF3-BB5A-183A69042973}"/>
                  </a:ext>
                </a:extLst>
              </p:cNvPr>
              <p:cNvSpPr txBox="1">
                <a:spLocks noRot="1" noChangeAspect="1" noMove="1" noResize="1" noEditPoints="1" noAdjustHandles="1" noChangeArrowheads="1" noChangeShapeType="1" noTextEdit="1"/>
              </p:cNvSpPr>
              <p:nvPr/>
            </p:nvSpPr>
            <p:spPr>
              <a:xfrm>
                <a:off x="3443242" y="3193073"/>
                <a:ext cx="4888646" cy="438518"/>
              </a:xfrm>
              <a:prstGeom prst="rect">
                <a:avLst/>
              </a:prstGeom>
              <a:blipFill>
                <a:blip r:embed="rId5"/>
                <a:stretch>
                  <a:fillRect l="-249" b="-8333"/>
                </a:stretch>
              </a:blipFill>
            </p:spPr>
            <p:txBody>
              <a:bodyPr/>
              <a:lstStyle/>
              <a:p>
                <a:r>
                  <a:rPr lang="es-ES">
                    <a:noFill/>
                  </a:rPr>
                  <a:t> </a:t>
                </a:r>
              </a:p>
            </p:txBody>
          </p:sp>
        </mc:Fallback>
      </mc:AlternateContent>
    </p:spTree>
    <p:extLst>
      <p:ext uri="{BB962C8B-B14F-4D97-AF65-F5344CB8AC3E}">
        <p14:creationId xmlns:p14="http://schemas.microsoft.com/office/powerpoint/2010/main" val="288202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a:extLst>
              <a:ext uri="{FF2B5EF4-FFF2-40B4-BE49-F238E27FC236}">
                <a16:creationId xmlns:a16="http://schemas.microsoft.com/office/drawing/2014/main" id="{BEFE6068-8E1B-4DF1-9821-B7E3902820D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94451" y="1638260"/>
            <a:ext cx="2752519" cy="2446683"/>
          </a:xfrm>
          <a:prstGeom prst="rect">
            <a:avLst/>
          </a:prstGeom>
          <a:noFill/>
          <a:ln>
            <a:noFill/>
          </a:ln>
        </p:spPr>
      </p:pic>
      <p:sp>
        <p:nvSpPr>
          <p:cNvPr id="2" name="Marcador de número de diapositiva 1">
            <a:extLst>
              <a:ext uri="{FF2B5EF4-FFF2-40B4-BE49-F238E27FC236}">
                <a16:creationId xmlns:a16="http://schemas.microsoft.com/office/drawing/2014/main" id="{21253339-A2AF-468A-89B5-BBB6CCB1D62B}"/>
              </a:ext>
            </a:extLst>
          </p:cNvPr>
          <p:cNvSpPr>
            <a:spLocks noGrp="1"/>
          </p:cNvSpPr>
          <p:nvPr>
            <p:ph type="sldNum" sz="quarter" idx="10"/>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86</a:t>
            </a:fld>
            <a:endParaRPr lang="es-ES_tradnl" altLang="es-ES" dirty="0">
              <a:solidFill>
                <a:srgbClr val="FFFFFF"/>
              </a:solidFill>
              <a:ea typeface="ＭＳ Ｐゴシック" pitchFamily="-84" charset="-128"/>
            </a:endParaRPr>
          </a:p>
        </p:txBody>
      </p:sp>
      <p:sp>
        <p:nvSpPr>
          <p:cNvPr id="4" name="Rectangle 3">
            <a:extLst>
              <a:ext uri="{FF2B5EF4-FFF2-40B4-BE49-F238E27FC236}">
                <a16:creationId xmlns:a16="http://schemas.microsoft.com/office/drawing/2014/main" id="{570E84F1-C7EC-4DFA-AC5D-E39884516734}"/>
              </a:ext>
            </a:extLst>
          </p:cNvPr>
          <p:cNvSpPr>
            <a:spLocks noChangeArrowheads="1"/>
          </p:cNvSpPr>
          <p:nvPr/>
        </p:nvSpPr>
        <p:spPr bwMode="auto">
          <a:xfrm>
            <a:off x="360955" y="845996"/>
            <a:ext cx="6675545" cy="315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lvl="0" eaLnBrk="0" fontAlgn="base" hangingPunct="0">
              <a:spcBef>
                <a:spcPct val="0"/>
              </a:spcBef>
              <a:spcAft>
                <a:spcPct val="0"/>
              </a:spcAft>
            </a:pPr>
            <a:r>
              <a:rPr lang="es-ES" altLang="es-ES" sz="1600" b="1" dirty="0">
                <a:latin typeface="Arial" panose="020B0604020202020204" pitchFamily="34" charset="0"/>
                <a:ea typeface="Times New Roman" panose="02020603050405020304" pitchFamily="18" charset="0"/>
                <a:cs typeface="Arial" panose="020B0604020202020204" pitchFamily="34" charset="0"/>
              </a:rPr>
              <a:t>Problema 2.</a:t>
            </a:r>
            <a:r>
              <a:rPr lang="es-ES" altLang="es-ES" sz="1600" dirty="0">
                <a:latin typeface="Arial" panose="020B0604020202020204" pitchFamily="34" charset="0"/>
                <a:ea typeface="Times New Roman" panose="02020603050405020304" pitchFamily="18" charset="0"/>
                <a:cs typeface="Arial" panose="020B0604020202020204" pitchFamily="34" charset="0"/>
              </a:rPr>
              <a:t> </a:t>
            </a:r>
            <a:r>
              <a:rPr lang="es-ES" sz="1600" dirty="0"/>
              <a:t>Hallar la función de transferencia del circuito (</a:t>
            </a:r>
            <a:r>
              <a:rPr lang="es-ES" sz="1600" dirty="0" err="1"/>
              <a:t>vout</a:t>
            </a:r>
            <a:r>
              <a:rPr lang="es-ES" sz="1600" dirty="0"/>
              <a:t> vs. </a:t>
            </a:r>
            <a:r>
              <a:rPr lang="es-ES" sz="1600" dirty="0" err="1"/>
              <a:t>vin</a:t>
            </a:r>
            <a:r>
              <a:rPr lang="es-ES" sz="1600" dirty="0"/>
              <a:t>).</a:t>
            </a:r>
            <a:endParaRPr lang="es-ES" altLang="es-ES" sz="1600" dirty="0"/>
          </a:p>
        </p:txBody>
      </p:sp>
      <p:sp>
        <p:nvSpPr>
          <p:cNvPr id="6" name="CuadroTexto 5">
            <a:extLst>
              <a:ext uri="{FF2B5EF4-FFF2-40B4-BE49-F238E27FC236}">
                <a16:creationId xmlns:a16="http://schemas.microsoft.com/office/drawing/2014/main" id="{AD28318C-DB01-4EAC-B8DD-EB3C1DF7D71F}"/>
              </a:ext>
            </a:extLst>
          </p:cNvPr>
          <p:cNvSpPr txBox="1"/>
          <p:nvPr/>
        </p:nvSpPr>
        <p:spPr>
          <a:xfrm>
            <a:off x="1458100" y="1893661"/>
            <a:ext cx="401072" cy="300082"/>
          </a:xfrm>
          <a:prstGeom prst="rect">
            <a:avLst/>
          </a:prstGeom>
          <a:noFill/>
        </p:spPr>
        <p:txBody>
          <a:bodyPr wrap="none" rtlCol="0">
            <a:spAutoFit/>
          </a:bodyPr>
          <a:lstStyle/>
          <a:p>
            <a:r>
              <a:rPr lang="es-ES" sz="1350" dirty="0"/>
              <a:t>V+</a:t>
            </a:r>
          </a:p>
        </p:txBody>
      </p:sp>
      <p:sp>
        <p:nvSpPr>
          <p:cNvPr id="8" name="CuadroTexto 7">
            <a:extLst>
              <a:ext uri="{FF2B5EF4-FFF2-40B4-BE49-F238E27FC236}">
                <a16:creationId xmlns:a16="http://schemas.microsoft.com/office/drawing/2014/main" id="{2BA3B9FF-16E3-4C80-AA85-1D7B931B5DEF}"/>
              </a:ext>
            </a:extLst>
          </p:cNvPr>
          <p:cNvSpPr txBox="1"/>
          <p:nvPr/>
        </p:nvSpPr>
        <p:spPr>
          <a:xfrm>
            <a:off x="1635552" y="2408790"/>
            <a:ext cx="348237" cy="300082"/>
          </a:xfrm>
          <a:prstGeom prst="rect">
            <a:avLst/>
          </a:prstGeom>
          <a:noFill/>
        </p:spPr>
        <p:txBody>
          <a:bodyPr wrap="none" rtlCol="0">
            <a:spAutoFit/>
          </a:bodyPr>
          <a:lstStyle/>
          <a:p>
            <a:r>
              <a:rPr lang="es-ES" sz="1350" dirty="0"/>
              <a:t>V-</a:t>
            </a:r>
          </a:p>
        </p:txBody>
      </p:sp>
      <p:cxnSp>
        <p:nvCxnSpPr>
          <p:cNvPr id="9" name="Conector recto de flecha 8">
            <a:extLst>
              <a:ext uri="{FF2B5EF4-FFF2-40B4-BE49-F238E27FC236}">
                <a16:creationId xmlns:a16="http://schemas.microsoft.com/office/drawing/2014/main" id="{AF70586F-5B1C-4A41-92CF-E4EDDB4692A9}"/>
              </a:ext>
            </a:extLst>
          </p:cNvPr>
          <p:cNvCxnSpPr/>
          <p:nvPr/>
        </p:nvCxnSpPr>
        <p:spPr bwMode="auto">
          <a:xfrm>
            <a:off x="2974064" y="2422878"/>
            <a:ext cx="0" cy="33652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 name="Conector recto de flecha 10">
            <a:extLst>
              <a:ext uri="{FF2B5EF4-FFF2-40B4-BE49-F238E27FC236}">
                <a16:creationId xmlns:a16="http://schemas.microsoft.com/office/drawing/2014/main" id="{9DD4B0BF-352A-4B02-BA67-2135B4906038}"/>
              </a:ext>
            </a:extLst>
          </p:cNvPr>
          <p:cNvCxnSpPr/>
          <p:nvPr/>
        </p:nvCxnSpPr>
        <p:spPr bwMode="auto">
          <a:xfrm>
            <a:off x="2972932" y="3155078"/>
            <a:ext cx="0" cy="33652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0" name="CuadroTexto 9">
            <a:extLst>
              <a:ext uri="{FF2B5EF4-FFF2-40B4-BE49-F238E27FC236}">
                <a16:creationId xmlns:a16="http://schemas.microsoft.com/office/drawing/2014/main" id="{2020D281-FD76-4AB0-9D6F-C31A2FB82458}"/>
              </a:ext>
            </a:extLst>
          </p:cNvPr>
          <p:cNvSpPr txBox="1"/>
          <p:nvPr/>
        </p:nvSpPr>
        <p:spPr>
          <a:xfrm>
            <a:off x="2972932" y="2584603"/>
            <a:ext cx="223138" cy="300082"/>
          </a:xfrm>
          <a:prstGeom prst="rect">
            <a:avLst/>
          </a:prstGeom>
          <a:noFill/>
        </p:spPr>
        <p:txBody>
          <a:bodyPr wrap="none" rtlCol="0">
            <a:spAutoFit/>
          </a:bodyPr>
          <a:lstStyle/>
          <a:p>
            <a:r>
              <a:rPr lang="es-ES" sz="1350" dirty="0"/>
              <a:t>i</a:t>
            </a:r>
          </a:p>
        </p:txBody>
      </p:sp>
      <p:sp>
        <p:nvSpPr>
          <p:cNvPr id="13" name="CuadroTexto 12">
            <a:extLst>
              <a:ext uri="{FF2B5EF4-FFF2-40B4-BE49-F238E27FC236}">
                <a16:creationId xmlns:a16="http://schemas.microsoft.com/office/drawing/2014/main" id="{3C5CF35D-3C63-47CB-B24D-2BDC6B623A72}"/>
              </a:ext>
            </a:extLst>
          </p:cNvPr>
          <p:cNvSpPr txBox="1"/>
          <p:nvPr/>
        </p:nvSpPr>
        <p:spPr>
          <a:xfrm>
            <a:off x="2959584" y="3052879"/>
            <a:ext cx="223138" cy="300082"/>
          </a:xfrm>
          <a:prstGeom prst="rect">
            <a:avLst/>
          </a:prstGeom>
          <a:noFill/>
        </p:spPr>
        <p:txBody>
          <a:bodyPr wrap="none" rtlCol="0">
            <a:spAutoFit/>
          </a:bodyPr>
          <a:lstStyle/>
          <a:p>
            <a:r>
              <a:rPr lang="es-ES" sz="1350" dirty="0"/>
              <a:t>i</a:t>
            </a:r>
          </a:p>
        </p:txBody>
      </p:sp>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B1BC6964-53E8-405F-99D9-DCEF561E414A}"/>
                  </a:ext>
                </a:extLst>
              </p:cNvPr>
              <p:cNvSpPr txBox="1"/>
              <p:nvPr/>
            </p:nvSpPr>
            <p:spPr>
              <a:xfrm>
                <a:off x="3853473" y="2809519"/>
                <a:ext cx="2393604"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𝐴</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oMath>
                  </m:oMathPara>
                </a14:m>
                <a:endParaRPr lang="es-ES" sz="1350" dirty="0"/>
              </a:p>
            </p:txBody>
          </p:sp>
        </mc:Choice>
        <mc:Fallback xmlns="">
          <p:sp>
            <p:nvSpPr>
              <p:cNvPr id="12" name="CuadroTexto 11">
                <a:extLst>
                  <a:ext uri="{FF2B5EF4-FFF2-40B4-BE49-F238E27FC236}">
                    <a16:creationId xmlns:a16="http://schemas.microsoft.com/office/drawing/2014/main" id="{B1BC6964-53E8-405F-99D9-DCEF561E414A}"/>
                  </a:ext>
                </a:extLst>
              </p:cNvPr>
              <p:cNvSpPr txBox="1">
                <a:spLocks noRot="1" noChangeAspect="1" noMove="1" noResize="1" noEditPoints="1" noAdjustHandles="1" noChangeArrowheads="1" noChangeShapeType="1" noTextEdit="1"/>
              </p:cNvSpPr>
              <p:nvPr/>
            </p:nvSpPr>
            <p:spPr>
              <a:xfrm>
                <a:off x="3853473" y="2809519"/>
                <a:ext cx="2393604" cy="207749"/>
              </a:xfrm>
              <a:prstGeom prst="rect">
                <a:avLst/>
              </a:prstGeom>
              <a:blipFill>
                <a:blip r:embed="rId3"/>
                <a:stretch>
                  <a:fillRect l="-1018" b="-17647"/>
                </a:stretch>
              </a:blipFill>
            </p:spPr>
            <p:txBody>
              <a:bodyPr/>
              <a:lstStyle/>
              <a:p>
                <a:r>
                  <a:rPr lang="es-ES">
                    <a:noFill/>
                  </a:rPr>
                  <a:t> </a:t>
                </a:r>
              </a:p>
            </p:txBody>
          </p:sp>
        </mc:Fallback>
      </mc:AlternateContent>
      <p:sp>
        <p:nvSpPr>
          <p:cNvPr id="15" name="CuadroTexto 14">
            <a:extLst>
              <a:ext uri="{FF2B5EF4-FFF2-40B4-BE49-F238E27FC236}">
                <a16:creationId xmlns:a16="http://schemas.microsoft.com/office/drawing/2014/main" id="{0FDF5F87-4D95-4416-9CBE-C560A7E1108D}"/>
              </a:ext>
            </a:extLst>
          </p:cNvPr>
          <p:cNvSpPr txBox="1"/>
          <p:nvPr/>
        </p:nvSpPr>
        <p:spPr>
          <a:xfrm>
            <a:off x="2575866" y="2632153"/>
            <a:ext cx="364202" cy="300082"/>
          </a:xfrm>
          <a:prstGeom prst="rect">
            <a:avLst/>
          </a:prstGeom>
          <a:noFill/>
        </p:spPr>
        <p:txBody>
          <a:bodyPr wrap="none" rtlCol="0">
            <a:spAutoFit/>
          </a:bodyPr>
          <a:lstStyle/>
          <a:p>
            <a:r>
              <a:rPr lang="es-ES" sz="1350" dirty="0"/>
              <a:t>V</a:t>
            </a:r>
            <a:r>
              <a:rPr lang="es-ES" sz="1350" baseline="-25000" dirty="0"/>
              <a:t>A</a:t>
            </a:r>
          </a:p>
        </p:txBody>
      </p:sp>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E4C9BC17-AB04-43D5-A001-804C08589F3A}"/>
                  </a:ext>
                </a:extLst>
              </p:cNvPr>
              <p:cNvSpPr txBox="1"/>
              <p:nvPr/>
            </p:nvSpPr>
            <p:spPr>
              <a:xfrm>
                <a:off x="3853473" y="3155078"/>
                <a:ext cx="2200667" cy="42293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𝑟</m:t>
                          </m:r>
                        </m:sub>
                      </m:sSub>
                      <m:r>
                        <a:rPr lang="es-ES" sz="1350" i="1">
                          <a:latin typeface="Cambria Math" panose="02040503050406030204" pitchFamily="18" charset="0"/>
                        </a:rPr>
                        <m:t>+</m:t>
                      </m:r>
                      <m:r>
                        <a:rPr lang="es-ES" sz="1350" i="1">
                          <a:latin typeface="Cambria Math" panose="02040503050406030204" pitchFamily="18" charset="0"/>
                        </a:rPr>
                        <m:t>𝑖</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2</m:t>
                          </m:r>
                        </m:sub>
                      </m:sSub>
                      <m:r>
                        <a:rPr lang="es-ES" sz="1350" i="1">
                          <a:latin typeface="Cambria Math" panose="02040503050406030204" pitchFamily="18" charset="0"/>
                        </a:rPr>
                        <m:t>→</m:t>
                      </m:r>
                      <m:r>
                        <a:rPr lang="es-ES" sz="1350" i="1">
                          <a:latin typeface="Cambria Math" panose="02040503050406030204" pitchFamily="18" charset="0"/>
                        </a:rPr>
                        <m:t>𝑖</m:t>
                      </m:r>
                      <m:r>
                        <a:rPr lang="es-ES" sz="1350" i="1">
                          <a:latin typeface="Cambria Math" panose="02040503050406030204" pitchFamily="18" charset="0"/>
                        </a:rPr>
                        <m:t>=</m:t>
                      </m:r>
                      <m:f>
                        <m:fPr>
                          <m:ctrlPr>
                            <a:rPr lang="es-ES" sz="1350" i="1">
                              <a:latin typeface="Cambria Math" panose="02040503050406030204" pitchFamily="18" charset="0"/>
                            </a:rPr>
                          </m:ctrlPr>
                        </m:fPr>
                        <m:num>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𝑟</m:t>
                              </m:r>
                            </m:sub>
                          </m:sSub>
                        </m:num>
                        <m:den>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2</m:t>
                              </m:r>
                            </m:sub>
                          </m:sSub>
                        </m:den>
                      </m:f>
                    </m:oMath>
                  </m:oMathPara>
                </a14:m>
                <a:endParaRPr lang="es-ES" sz="1350" dirty="0"/>
              </a:p>
            </p:txBody>
          </p:sp>
        </mc:Choice>
        <mc:Fallback xmlns="">
          <p:sp>
            <p:nvSpPr>
              <p:cNvPr id="16" name="CuadroTexto 15">
                <a:extLst>
                  <a:ext uri="{FF2B5EF4-FFF2-40B4-BE49-F238E27FC236}">
                    <a16:creationId xmlns:a16="http://schemas.microsoft.com/office/drawing/2014/main" id="{E4C9BC17-AB04-43D5-A001-804C08589F3A}"/>
                  </a:ext>
                </a:extLst>
              </p:cNvPr>
              <p:cNvSpPr txBox="1">
                <a:spLocks noRot="1" noChangeAspect="1" noMove="1" noResize="1" noEditPoints="1" noAdjustHandles="1" noChangeArrowheads="1" noChangeShapeType="1" noTextEdit="1"/>
              </p:cNvSpPr>
              <p:nvPr/>
            </p:nvSpPr>
            <p:spPr>
              <a:xfrm>
                <a:off x="3853473" y="3155078"/>
                <a:ext cx="2200667" cy="422936"/>
              </a:xfrm>
              <a:prstGeom prst="rect">
                <a:avLst/>
              </a:prstGeom>
              <a:blipFill>
                <a:blip r:embed="rId4"/>
                <a:stretch>
                  <a:fillRect l="-1108" t="-2899" b="-1014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E859CFBE-A61C-4CF3-BB5A-183A69042973}"/>
                  </a:ext>
                </a:extLst>
              </p:cNvPr>
              <p:cNvSpPr txBox="1"/>
              <p:nvPr/>
            </p:nvSpPr>
            <p:spPr>
              <a:xfrm>
                <a:off x="3504448" y="3577982"/>
                <a:ext cx="5680081" cy="63068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𝑜𝑢𝑡</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m:t>
                          </m:r>
                          <m:r>
                            <a:rPr lang="es-ES" sz="1350" i="1">
                              <a:latin typeface="Cambria Math" panose="02040503050406030204" pitchFamily="18" charset="0"/>
                            </a:rPr>
                            <m:t>2</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𝑟</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𝑅</m:t>
                          </m:r>
                          <m:r>
                            <a:rPr lang="es-ES" sz="1350" i="1">
                              <a:latin typeface="Cambria Math" panose="02040503050406030204" pitchFamily="18" charset="0"/>
                            </a:rPr>
                            <m:t>1</m:t>
                          </m:r>
                        </m:sub>
                      </m:sSub>
                      <m:r>
                        <a:rPr lang="es-ES" sz="1350" i="1">
                          <a:latin typeface="Cambria Math" panose="02040503050406030204" pitchFamily="18" charset="0"/>
                        </a:rPr>
                        <m:t>=</m:t>
                      </m:r>
                      <m:r>
                        <a:rPr lang="es-ES" sz="1350" i="1">
                          <a:latin typeface="Cambria Math" panose="02040503050406030204" pitchFamily="18" charset="0"/>
                        </a:rPr>
                        <m:t>𝑖</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2</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𝑟</m:t>
                          </m:r>
                        </m:sub>
                      </m:sSub>
                      <m:sSub>
                        <m:sSubPr>
                          <m:ctrlPr>
                            <a:rPr lang="es-ES" sz="1350" i="1">
                              <a:latin typeface="Cambria Math" panose="02040503050406030204" pitchFamily="18" charset="0"/>
                            </a:rPr>
                          </m:ctrlPr>
                        </m:sSubPr>
                        <m:e>
                          <m:r>
                            <a:rPr lang="es-ES" sz="1350" i="1">
                              <a:latin typeface="Cambria Math" panose="02040503050406030204" pitchFamily="18" charset="0"/>
                            </a:rPr>
                            <m:t>+</m:t>
                          </m:r>
                          <m:r>
                            <a:rPr lang="es-ES" sz="1350" i="1">
                              <a:latin typeface="Cambria Math" panose="02040503050406030204" pitchFamily="18" charset="0"/>
                            </a:rPr>
                            <m:t>𝑖</m:t>
                          </m:r>
                        </m:e>
                        <m:sub>
                          <m:r>
                            <a:rPr lang="es-ES" sz="1350" i="1">
                              <a:latin typeface="Cambria Math" panose="02040503050406030204" pitchFamily="18" charset="0"/>
                            </a:rPr>
                            <m:t>𝑅</m:t>
                          </m:r>
                          <m:r>
                            <a:rPr lang="es-ES" sz="1350" i="1">
                              <a:latin typeface="Cambria Math" panose="02040503050406030204" pitchFamily="18" charset="0"/>
                            </a:rPr>
                            <m:t>1</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𝑜𝑢𝑡</m:t>
                          </m:r>
                        </m:sub>
                      </m:sSub>
                      <m:r>
                        <a:rPr lang="es-ES" sz="1350" i="1">
                          <a:latin typeface="Cambria Math" panose="02040503050406030204" pitchFamily="18" charset="0"/>
                        </a:rPr>
                        <m:t>=</m:t>
                      </m:r>
                      <m:f>
                        <m:fPr>
                          <m:ctrlPr>
                            <a:rPr lang="es-ES" sz="1350" i="1">
                              <a:latin typeface="Cambria Math" panose="02040503050406030204" pitchFamily="18" charset="0"/>
                            </a:rPr>
                          </m:ctrlPr>
                        </m:fPr>
                        <m:num>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𝑟</m:t>
                              </m:r>
                            </m:sub>
                          </m:sSub>
                        </m:num>
                        <m:den>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2</m:t>
                              </m:r>
                            </m:sub>
                          </m:sSub>
                        </m:den>
                      </m:f>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2</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𝑟</m:t>
                          </m:r>
                        </m:sub>
                      </m:sSub>
                      <m:r>
                        <a:rPr lang="es-ES" sz="1350" i="1">
                          <a:latin typeface="Cambria Math" panose="02040503050406030204" pitchFamily="18" charset="0"/>
                        </a:rPr>
                        <m:t>+</m:t>
                      </m:r>
                      <m:f>
                        <m:fPr>
                          <m:ctrlPr>
                            <a:rPr lang="es-ES" sz="1350" i="1">
                              <a:latin typeface="Cambria Math" panose="02040503050406030204" pitchFamily="18" charset="0"/>
                            </a:rPr>
                          </m:ctrlPr>
                        </m:fPr>
                        <m:num>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𝑟</m:t>
                              </m:r>
                            </m:sub>
                          </m:sSub>
                        </m:num>
                        <m:den>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2</m:t>
                              </m:r>
                            </m:sub>
                          </m:sSub>
                        </m:den>
                      </m:f>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1</m:t>
                          </m:r>
                        </m:sub>
                      </m:sSub>
                    </m:oMath>
                  </m:oMathPara>
                </a14:m>
                <a:endParaRPr lang="es-ES" sz="1350" i="1" dirty="0">
                  <a:latin typeface="Cambria Math" panose="02040503050406030204" pitchFamily="18" charset="0"/>
                </a:endParaRPr>
              </a:p>
              <a:p>
                <a:endParaRPr lang="es-ES" sz="1350" dirty="0"/>
              </a:p>
            </p:txBody>
          </p:sp>
        </mc:Choice>
        <mc:Fallback xmlns="">
          <p:sp>
            <p:nvSpPr>
              <p:cNvPr id="17" name="CuadroTexto 16">
                <a:extLst>
                  <a:ext uri="{FF2B5EF4-FFF2-40B4-BE49-F238E27FC236}">
                    <a16:creationId xmlns:a16="http://schemas.microsoft.com/office/drawing/2014/main" id="{E859CFBE-A61C-4CF3-BB5A-183A69042973}"/>
                  </a:ext>
                </a:extLst>
              </p:cNvPr>
              <p:cNvSpPr txBox="1">
                <a:spLocks noRot="1" noChangeAspect="1" noMove="1" noResize="1" noEditPoints="1" noAdjustHandles="1" noChangeArrowheads="1" noChangeShapeType="1" noTextEdit="1"/>
              </p:cNvSpPr>
              <p:nvPr/>
            </p:nvSpPr>
            <p:spPr>
              <a:xfrm>
                <a:off x="3504448" y="3577982"/>
                <a:ext cx="5680081" cy="630685"/>
              </a:xfrm>
              <a:prstGeom prst="rect">
                <a:avLst/>
              </a:prstGeom>
              <a:blipFill>
                <a:blip r:embed="rId5"/>
                <a:stretch>
                  <a:fillRect l="-215" t="-971"/>
                </a:stretch>
              </a:blipFill>
            </p:spPr>
            <p:txBody>
              <a:bodyPr/>
              <a:lstStyle/>
              <a:p>
                <a:r>
                  <a:rPr lang="es-ES">
                    <a:noFill/>
                  </a:rPr>
                  <a:t> </a:t>
                </a:r>
              </a:p>
            </p:txBody>
          </p:sp>
        </mc:Fallback>
      </mc:AlternateContent>
      <p:sp>
        <p:nvSpPr>
          <p:cNvPr id="3" name="Rectángulo 2">
            <a:extLst>
              <a:ext uri="{FF2B5EF4-FFF2-40B4-BE49-F238E27FC236}">
                <a16:creationId xmlns:a16="http://schemas.microsoft.com/office/drawing/2014/main" id="{54FB37FB-4959-4B5E-B6B6-B96333C93F93}"/>
              </a:ext>
            </a:extLst>
          </p:cNvPr>
          <p:cNvSpPr/>
          <p:nvPr/>
        </p:nvSpPr>
        <p:spPr>
          <a:xfrm>
            <a:off x="3853473" y="1847260"/>
            <a:ext cx="4190314" cy="523220"/>
          </a:xfrm>
          <a:prstGeom prst="rect">
            <a:avLst/>
          </a:prstGeom>
        </p:spPr>
        <p:txBody>
          <a:bodyPr wrap="none">
            <a:spAutoFit/>
          </a:bodyPr>
          <a:lstStyle/>
          <a:p>
            <a:r>
              <a:rPr lang="es-ES" altLang="es-ES" sz="1400" dirty="0">
                <a:latin typeface="Arial" panose="020B0604020202020204" pitchFamily="34" charset="0"/>
                <a:ea typeface="Times New Roman" panose="02020603050405020304" pitchFamily="18" charset="0"/>
                <a:cs typeface="Arial" panose="020B0604020202020204" pitchFamily="34" charset="0"/>
              </a:rPr>
              <a:t>El voltaje en las dos entradas (V+, V-) es el mismo</a:t>
            </a:r>
          </a:p>
          <a:p>
            <a:r>
              <a:rPr lang="es-ES" sz="1400" dirty="0">
                <a:latin typeface="Arial" panose="020B0604020202020204" pitchFamily="34" charset="0"/>
                <a:cs typeface="Arial" panose="020B0604020202020204" pitchFamily="34" charset="0"/>
              </a:rPr>
              <a:t>La corriente de entrada es nula</a:t>
            </a:r>
            <a:endParaRPr lang="es-ES" sz="1400" dirty="0"/>
          </a:p>
        </p:txBody>
      </p:sp>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id="{7D36C9C2-AEFB-465B-B37F-4894D3607C10}"/>
                  </a:ext>
                </a:extLst>
              </p:cNvPr>
              <p:cNvSpPr/>
              <p:nvPr/>
            </p:nvSpPr>
            <p:spPr>
              <a:xfrm>
                <a:off x="3701412" y="4000885"/>
                <a:ext cx="4572000" cy="507318"/>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𝑜𝑢𝑡</m:t>
                          </m:r>
                        </m:sub>
                      </m:sSub>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𝑖𝑛</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𝑟</m:t>
                          </m:r>
                        </m:sub>
                      </m:sSub>
                      <m:d>
                        <m:dPr>
                          <m:ctrlPr>
                            <a:rPr lang="es-ES" sz="1200" i="1">
                              <a:latin typeface="Cambria Math" panose="02040503050406030204" pitchFamily="18" charset="0"/>
                            </a:rPr>
                          </m:ctrlPr>
                        </m:dPr>
                        <m:e>
                          <m:r>
                            <a:rPr lang="es-ES" sz="1200" i="1">
                              <a:latin typeface="Cambria Math" panose="02040503050406030204" pitchFamily="18" charset="0"/>
                            </a:rPr>
                            <m:t>1</m:t>
                          </m:r>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e>
                      </m:d>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𝑖𝑛</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𝑟</m:t>
                          </m:r>
                        </m:sub>
                      </m:sSub>
                      <m:d>
                        <m:dPr>
                          <m:ctrlPr>
                            <a:rPr lang="es-ES" sz="1200" i="1">
                              <a:latin typeface="Cambria Math" panose="02040503050406030204" pitchFamily="18" charset="0"/>
                            </a:rPr>
                          </m:ctrlPr>
                        </m:dPr>
                        <m:e>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e>
                      </m:d>
                    </m:oMath>
                  </m:oMathPara>
                </a14:m>
                <a:endParaRPr lang="es-ES" sz="1200" dirty="0"/>
              </a:p>
            </p:txBody>
          </p:sp>
        </mc:Choice>
        <mc:Fallback xmlns="">
          <p:sp>
            <p:nvSpPr>
              <p:cNvPr id="7" name="Rectángulo 6">
                <a:extLst>
                  <a:ext uri="{FF2B5EF4-FFF2-40B4-BE49-F238E27FC236}">
                    <a16:creationId xmlns:a16="http://schemas.microsoft.com/office/drawing/2014/main" id="{7D36C9C2-AEFB-465B-B37F-4894D3607C10}"/>
                  </a:ext>
                </a:extLst>
              </p:cNvPr>
              <p:cNvSpPr>
                <a:spLocks noRot="1" noChangeAspect="1" noMove="1" noResize="1" noEditPoints="1" noAdjustHandles="1" noChangeArrowheads="1" noChangeShapeType="1" noTextEdit="1"/>
              </p:cNvSpPr>
              <p:nvPr/>
            </p:nvSpPr>
            <p:spPr>
              <a:xfrm>
                <a:off x="3701412" y="4000885"/>
                <a:ext cx="4572000" cy="507318"/>
              </a:xfrm>
              <a:prstGeom prst="rect">
                <a:avLst/>
              </a:prstGeom>
              <a:blipFill>
                <a:blip r:embed="rId6"/>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287776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7"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8B90F33B-3998-40CC-B2E7-B1E67AF75991}"/>
              </a:ext>
            </a:extLst>
          </p:cNvPr>
          <p:cNvSpPr>
            <a:spLocks noGrp="1"/>
          </p:cNvSpPr>
          <p:nvPr>
            <p:ph type="sldNum" sz="quarter" idx="10"/>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87</a:t>
            </a:fld>
            <a:endParaRPr lang="es-ES_tradnl" altLang="es-ES" dirty="0">
              <a:solidFill>
                <a:srgbClr val="FFFFFF"/>
              </a:solidFill>
              <a:ea typeface="ＭＳ Ｐゴシック" pitchFamily="-84" charset="-128"/>
            </a:endParaRPr>
          </a:p>
        </p:txBody>
      </p:sp>
      <p:sp>
        <p:nvSpPr>
          <p:cNvPr id="3" name="Rectángulo 2">
            <a:extLst>
              <a:ext uri="{FF2B5EF4-FFF2-40B4-BE49-F238E27FC236}">
                <a16:creationId xmlns:a16="http://schemas.microsoft.com/office/drawing/2014/main" id="{12B5DFF2-B418-40D2-A6B2-A39C04350E84}"/>
              </a:ext>
            </a:extLst>
          </p:cNvPr>
          <p:cNvSpPr/>
          <p:nvPr/>
        </p:nvSpPr>
        <p:spPr>
          <a:xfrm>
            <a:off x="319135" y="832120"/>
            <a:ext cx="6955654" cy="338554"/>
          </a:xfrm>
          <a:prstGeom prst="rect">
            <a:avLst/>
          </a:prstGeom>
        </p:spPr>
        <p:txBody>
          <a:bodyPr wrap="square">
            <a:spAutoFit/>
          </a:bodyPr>
          <a:lstStyle/>
          <a:p>
            <a:pPr algn="just"/>
            <a:r>
              <a:rPr lang="es-ES" sz="1600" b="1" dirty="0">
                <a:latin typeface="Arial" panose="020B0604020202020204" pitchFamily="34" charset="0"/>
                <a:ea typeface="Times New Roman" panose="02020603050405020304" pitchFamily="18" charset="0"/>
                <a:cs typeface="Times New Roman" panose="02020603050405020304" pitchFamily="18" charset="0"/>
              </a:rPr>
              <a:t>Problema 3.</a:t>
            </a:r>
            <a:r>
              <a:rPr lang="es-ES" sz="1600" dirty="0">
                <a:latin typeface="Arial" panose="020B0604020202020204" pitchFamily="34" charset="0"/>
                <a:ea typeface="Times New Roman" panose="02020603050405020304" pitchFamily="18" charset="0"/>
                <a:cs typeface="Times New Roman" panose="02020603050405020304" pitchFamily="18" charset="0"/>
              </a:rPr>
              <a:t> Hallar la función de transferencia del circuito (</a:t>
            </a:r>
            <a:r>
              <a:rPr lang="es-ES" sz="1600" dirty="0" err="1">
                <a:latin typeface="Arial" panose="020B0604020202020204" pitchFamily="34" charset="0"/>
                <a:ea typeface="Times New Roman" panose="02020603050405020304" pitchFamily="18" charset="0"/>
                <a:cs typeface="Times New Roman" panose="02020603050405020304" pitchFamily="18" charset="0"/>
              </a:rPr>
              <a:t>vout</a:t>
            </a:r>
            <a:r>
              <a:rPr lang="es-ES" sz="1600" dirty="0">
                <a:latin typeface="Arial" panose="020B0604020202020204" pitchFamily="34" charset="0"/>
                <a:ea typeface="Times New Roman" panose="02020603050405020304" pitchFamily="18" charset="0"/>
                <a:cs typeface="Times New Roman" panose="02020603050405020304" pitchFamily="18" charset="0"/>
              </a:rPr>
              <a:t> vs. </a:t>
            </a:r>
            <a:r>
              <a:rPr lang="es-ES" sz="1600" dirty="0" err="1">
                <a:latin typeface="Arial" panose="020B0604020202020204" pitchFamily="34" charset="0"/>
                <a:ea typeface="Times New Roman" panose="02020603050405020304" pitchFamily="18" charset="0"/>
                <a:cs typeface="Times New Roman" panose="02020603050405020304" pitchFamily="18" charset="0"/>
              </a:rPr>
              <a:t>vin</a:t>
            </a:r>
            <a:r>
              <a:rPr lang="es-ES" sz="1600" dirty="0">
                <a:latin typeface="Arial" panose="020B0604020202020204" pitchFamily="34" charset="0"/>
                <a:ea typeface="Times New Roman" panose="02020603050405020304" pitchFamily="18" charset="0"/>
                <a:cs typeface="Times New Roman" panose="02020603050405020304" pitchFamily="18" charset="0"/>
              </a:rPr>
              <a:t>).</a:t>
            </a:r>
            <a:endParaRPr lang="es-ES" sz="1600" dirty="0">
              <a:latin typeface="Times New Roman" panose="02020603050405020304" pitchFamily="18" charset="0"/>
              <a:ea typeface="Times New Roman" panose="02020603050405020304" pitchFamily="18" charset="0"/>
            </a:endParaRPr>
          </a:p>
        </p:txBody>
      </p:sp>
      <p:pic>
        <p:nvPicPr>
          <p:cNvPr id="4" name="Imagen 3">
            <a:extLst>
              <a:ext uri="{FF2B5EF4-FFF2-40B4-BE49-F238E27FC236}">
                <a16:creationId xmlns:a16="http://schemas.microsoft.com/office/drawing/2014/main" id="{A29D8F24-2053-40B4-A1CC-1FA0BE9487C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81060" y="1719163"/>
            <a:ext cx="3028430" cy="1906790"/>
          </a:xfrm>
          <a:prstGeom prst="rect">
            <a:avLst/>
          </a:prstGeom>
          <a:noFill/>
          <a:ln>
            <a:noFill/>
          </a:ln>
        </p:spPr>
      </p:pic>
      <p:sp>
        <p:nvSpPr>
          <p:cNvPr id="5" name="Rectángulo 4">
            <a:extLst>
              <a:ext uri="{FF2B5EF4-FFF2-40B4-BE49-F238E27FC236}">
                <a16:creationId xmlns:a16="http://schemas.microsoft.com/office/drawing/2014/main" id="{E1C5A76A-5918-4DE3-8349-FD7CB992691B}"/>
              </a:ext>
            </a:extLst>
          </p:cNvPr>
          <p:cNvSpPr/>
          <p:nvPr/>
        </p:nvSpPr>
        <p:spPr>
          <a:xfrm>
            <a:off x="3538322" y="1845659"/>
            <a:ext cx="4690708" cy="307777"/>
          </a:xfrm>
          <a:prstGeom prst="rect">
            <a:avLst/>
          </a:prstGeom>
        </p:spPr>
        <p:txBody>
          <a:bodyPr wrap="none">
            <a:spAutoFit/>
          </a:bodyPr>
          <a:lstStyle/>
          <a:p>
            <a:pPr algn="just"/>
            <a:r>
              <a:rPr lang="es-ES" sz="1400" dirty="0">
                <a:latin typeface="Arial" panose="020B0604020202020204" pitchFamily="34" charset="0"/>
                <a:ea typeface="Times New Roman" panose="02020603050405020304" pitchFamily="18" charset="0"/>
                <a:cs typeface="Times New Roman" panose="02020603050405020304" pitchFamily="18" charset="0"/>
              </a:rPr>
              <a:t>Llamando i a la corriente que circula por las resistencias:</a:t>
            </a:r>
            <a:endParaRPr lang="es-ES" sz="1400" dirty="0">
              <a:latin typeface="Times New Roman" panose="02020603050405020304" pitchFamily="18" charset="0"/>
              <a:ea typeface="Times New Roman" panose="02020603050405020304" pitchFamily="18" charset="0"/>
            </a:endParaRPr>
          </a:p>
        </p:txBody>
      </p:sp>
      <p:graphicFrame>
        <p:nvGraphicFramePr>
          <p:cNvPr id="7" name="Objeto 6">
            <a:extLst>
              <a:ext uri="{FF2B5EF4-FFF2-40B4-BE49-F238E27FC236}">
                <a16:creationId xmlns:a16="http://schemas.microsoft.com/office/drawing/2014/main" id="{86817857-8463-4E74-9FF9-DA338FFB2AD2}"/>
              </a:ext>
            </a:extLst>
          </p:cNvPr>
          <p:cNvGraphicFramePr>
            <a:graphicFrameLocks noChangeAspect="1"/>
          </p:cNvGraphicFramePr>
          <p:nvPr>
            <p:extLst>
              <p:ext uri="{D42A27DB-BD31-4B8C-83A1-F6EECF244321}">
                <p14:modId xmlns:p14="http://schemas.microsoft.com/office/powerpoint/2010/main" val="2286521624"/>
              </p:ext>
            </p:extLst>
          </p:nvPr>
        </p:nvGraphicFramePr>
        <p:xfrm>
          <a:off x="3635945" y="2249154"/>
          <a:ext cx="3075549" cy="1179845"/>
        </p:xfrm>
        <a:graphic>
          <a:graphicData uri="http://schemas.openxmlformats.org/presentationml/2006/ole">
            <mc:AlternateContent xmlns:mc="http://schemas.openxmlformats.org/markup-compatibility/2006">
              <mc:Choice xmlns:v="urn:schemas-microsoft-com:vml" Requires="v">
                <p:oleObj r:id="rId3" imgW="2209800" imgH="850900" progId="Equation.3">
                  <p:embed/>
                </p:oleObj>
              </mc:Choice>
              <mc:Fallback>
                <p:oleObj r:id="rId3" imgW="2209800" imgH="850900" progId="Equation.3">
                  <p:embed/>
                  <p:pic>
                    <p:nvPicPr>
                      <p:cNvPr id="7" name="Objeto 6">
                        <a:extLst>
                          <a:ext uri="{FF2B5EF4-FFF2-40B4-BE49-F238E27FC236}">
                            <a16:creationId xmlns:a16="http://schemas.microsoft.com/office/drawing/2014/main" id="{86817857-8463-4E74-9FF9-DA338FFB2A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945" y="2249154"/>
                        <a:ext cx="3075549" cy="1179845"/>
                      </a:xfrm>
                      <a:prstGeom prst="rect">
                        <a:avLst/>
                      </a:prstGeom>
                      <a:noFill/>
                    </p:spPr>
                  </p:pic>
                </p:oleObj>
              </mc:Fallback>
            </mc:AlternateContent>
          </a:graphicData>
        </a:graphic>
      </p:graphicFrame>
      <p:cxnSp>
        <p:nvCxnSpPr>
          <p:cNvPr id="9" name="Conector recto de flecha 8">
            <a:extLst>
              <a:ext uri="{FF2B5EF4-FFF2-40B4-BE49-F238E27FC236}">
                <a16:creationId xmlns:a16="http://schemas.microsoft.com/office/drawing/2014/main" id="{635F7BB9-DE68-43D9-90C7-3153F7CB4606}"/>
              </a:ext>
            </a:extLst>
          </p:cNvPr>
          <p:cNvCxnSpPr/>
          <p:nvPr/>
        </p:nvCxnSpPr>
        <p:spPr bwMode="auto">
          <a:xfrm>
            <a:off x="2864806" y="2423746"/>
            <a:ext cx="0" cy="359546"/>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 name="Conector recto de flecha 10">
            <a:extLst>
              <a:ext uri="{FF2B5EF4-FFF2-40B4-BE49-F238E27FC236}">
                <a16:creationId xmlns:a16="http://schemas.microsoft.com/office/drawing/2014/main" id="{21454717-E639-44B9-B547-484E3B167DC5}"/>
              </a:ext>
            </a:extLst>
          </p:cNvPr>
          <p:cNvCxnSpPr/>
          <p:nvPr/>
        </p:nvCxnSpPr>
        <p:spPr bwMode="auto">
          <a:xfrm>
            <a:off x="2864806" y="2992190"/>
            <a:ext cx="0" cy="33957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2" name="CuadroTexto 11">
            <a:extLst>
              <a:ext uri="{FF2B5EF4-FFF2-40B4-BE49-F238E27FC236}">
                <a16:creationId xmlns:a16="http://schemas.microsoft.com/office/drawing/2014/main" id="{E73A8FC5-6499-459A-B23D-3A5E7124DC3E}"/>
              </a:ext>
            </a:extLst>
          </p:cNvPr>
          <p:cNvSpPr txBox="1"/>
          <p:nvPr/>
        </p:nvSpPr>
        <p:spPr>
          <a:xfrm>
            <a:off x="2345108" y="2730580"/>
            <a:ext cx="389850" cy="261610"/>
          </a:xfrm>
          <a:prstGeom prst="rect">
            <a:avLst/>
          </a:prstGeom>
          <a:noFill/>
        </p:spPr>
        <p:txBody>
          <a:bodyPr wrap="none" rtlCol="0">
            <a:spAutoFit/>
          </a:bodyPr>
          <a:lstStyle/>
          <a:p>
            <a:r>
              <a:rPr lang="es-ES" sz="1100" dirty="0" err="1"/>
              <a:t>Vin</a:t>
            </a:r>
            <a:endParaRPr lang="es-ES" sz="1100" dirty="0"/>
          </a:p>
        </p:txBody>
      </p:sp>
    </p:spTree>
    <p:extLst>
      <p:ext uri="{BB962C8B-B14F-4D97-AF65-F5344CB8AC3E}">
        <p14:creationId xmlns:p14="http://schemas.microsoft.com/office/powerpoint/2010/main" val="1671861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01BB02FB-938B-4192-9845-82990ACD502E}"/>
              </a:ext>
            </a:extLst>
          </p:cNvPr>
          <p:cNvSpPr>
            <a:spLocks noGrp="1"/>
          </p:cNvSpPr>
          <p:nvPr>
            <p:ph type="sldNum" sz="quarter" idx="10"/>
          </p:nvPr>
        </p:nvSpPr>
        <p:spPr bwMode="auto">
          <a:xfrm>
            <a:off x="8615935"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88</a:t>
            </a:fld>
            <a:endParaRPr lang="es-ES_tradnl" altLang="es-ES">
              <a:solidFill>
                <a:srgbClr val="FFFFFF"/>
              </a:solidFill>
              <a:ea typeface="ＭＳ Ｐゴシック" pitchFamily="-84" charset="-128"/>
            </a:endParaRPr>
          </a:p>
        </p:txBody>
      </p:sp>
      <p:sp>
        <p:nvSpPr>
          <p:cNvPr id="3" name="Rectángulo 2">
            <a:extLst>
              <a:ext uri="{FF2B5EF4-FFF2-40B4-BE49-F238E27FC236}">
                <a16:creationId xmlns:a16="http://schemas.microsoft.com/office/drawing/2014/main" id="{6ED042CF-FE6C-4780-A9D1-3FCBBD06AEE5}"/>
              </a:ext>
            </a:extLst>
          </p:cNvPr>
          <p:cNvSpPr/>
          <p:nvPr/>
        </p:nvSpPr>
        <p:spPr>
          <a:xfrm>
            <a:off x="260134" y="838161"/>
            <a:ext cx="8054267" cy="830997"/>
          </a:xfrm>
          <a:prstGeom prst="rect">
            <a:avLst/>
          </a:prstGeom>
        </p:spPr>
        <p:txBody>
          <a:bodyPr wrap="square">
            <a:spAutoFit/>
          </a:bodyPr>
          <a:lstStyle/>
          <a:p>
            <a:r>
              <a:rPr lang="es-ES" sz="1600" b="1" dirty="0">
                <a:latin typeface="Arial" panose="020B0604020202020204" pitchFamily="34" charset="0"/>
                <a:ea typeface="Times New Roman" panose="02020603050405020304" pitchFamily="18" charset="0"/>
                <a:cs typeface="Times New Roman" panose="02020603050405020304" pitchFamily="18" charset="0"/>
              </a:rPr>
              <a:t>Problema 4</a:t>
            </a:r>
            <a:r>
              <a:rPr lang="es-ES" sz="1600" dirty="0">
                <a:latin typeface="Arial" panose="020B0604020202020204" pitchFamily="34" charset="0"/>
                <a:ea typeface="Times New Roman" panose="02020603050405020304" pitchFamily="18" charset="0"/>
                <a:cs typeface="Times New Roman" panose="02020603050405020304" pitchFamily="18" charset="0"/>
              </a:rPr>
              <a:t> Suponiendo que el AO de la figura tiene una ganancia en lazo abierto A=2.10</a:t>
            </a:r>
            <a:r>
              <a:rPr lang="es-ES" sz="1600" baseline="30000" dirty="0">
                <a:latin typeface="Arial" panose="020B0604020202020204" pitchFamily="34" charset="0"/>
                <a:ea typeface="Times New Roman" panose="02020603050405020304" pitchFamily="18" charset="0"/>
                <a:cs typeface="Times New Roman" panose="02020603050405020304" pitchFamily="18" charset="0"/>
              </a:rPr>
              <a:t>5</a:t>
            </a:r>
            <a:r>
              <a:rPr lang="es-ES" sz="1600" dirty="0">
                <a:latin typeface="Arial" panose="020B0604020202020204" pitchFamily="34" charset="0"/>
                <a:ea typeface="Times New Roman" panose="02020603050405020304" pitchFamily="18" charset="0"/>
                <a:cs typeface="Times New Roman" panose="02020603050405020304" pitchFamily="18" charset="0"/>
              </a:rPr>
              <a:t> hallar </a:t>
            </a:r>
            <a:r>
              <a:rPr lang="es-ES" sz="1600" dirty="0" err="1">
                <a:latin typeface="Arial" panose="020B0604020202020204" pitchFamily="34" charset="0"/>
                <a:ea typeface="Times New Roman" panose="02020603050405020304" pitchFamily="18" charset="0"/>
                <a:cs typeface="Times New Roman" panose="02020603050405020304" pitchFamily="18" charset="0"/>
              </a:rPr>
              <a:t>vout</a:t>
            </a:r>
            <a:r>
              <a:rPr lang="es-ES" sz="1600" dirty="0">
                <a:latin typeface="Arial" panose="020B0604020202020204" pitchFamily="34" charset="0"/>
                <a:ea typeface="Times New Roman" panose="02020603050405020304" pitchFamily="18" charset="0"/>
                <a:cs typeface="Times New Roman" panose="02020603050405020304" pitchFamily="18" charset="0"/>
              </a:rPr>
              <a:t> sabiendo que </a:t>
            </a:r>
            <a:r>
              <a:rPr lang="es-ES" sz="1600" dirty="0" err="1">
                <a:latin typeface="Arial" panose="020B0604020202020204" pitchFamily="34" charset="0"/>
                <a:ea typeface="Times New Roman" panose="02020603050405020304" pitchFamily="18" charset="0"/>
                <a:cs typeface="Times New Roman" panose="02020603050405020304" pitchFamily="18" charset="0"/>
              </a:rPr>
              <a:t>vin</a:t>
            </a:r>
            <a:r>
              <a:rPr lang="es-ES" sz="1600" dirty="0">
                <a:latin typeface="Arial" panose="020B0604020202020204" pitchFamily="34" charset="0"/>
                <a:ea typeface="Times New Roman" panose="02020603050405020304" pitchFamily="18" charset="0"/>
                <a:cs typeface="Times New Roman" panose="02020603050405020304" pitchFamily="18" charset="0"/>
              </a:rPr>
              <a:t> = 3V. Hallar la corriente que pasa por R</a:t>
            </a:r>
            <a:r>
              <a:rPr lang="es-ES" sz="160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600" dirty="0">
                <a:latin typeface="Arial" panose="020B0604020202020204" pitchFamily="34" charset="0"/>
                <a:ea typeface="Times New Roman" panose="02020603050405020304" pitchFamily="18" charset="0"/>
                <a:cs typeface="Times New Roman" panose="02020603050405020304" pitchFamily="18" charset="0"/>
              </a:rPr>
              <a:t> si ésta vale 10 k</a:t>
            </a:r>
            <a:r>
              <a:rPr lang="es-ES" sz="1600" dirty="0">
                <a:latin typeface="Symbol" panose="05050102010706020507" pitchFamily="18" charset="2"/>
                <a:ea typeface="Times New Roman" panose="02020603050405020304" pitchFamily="18" charset="0"/>
                <a:cs typeface="Times New Roman" panose="02020603050405020304" pitchFamily="18" charset="0"/>
              </a:rPr>
              <a:t>W</a:t>
            </a:r>
            <a:r>
              <a:rPr lang="es-ES" sz="1600" dirty="0">
                <a:latin typeface="Arial" panose="020B0604020202020204" pitchFamily="34" charset="0"/>
                <a:ea typeface="Times New Roman" panose="02020603050405020304" pitchFamily="18" charset="0"/>
                <a:cs typeface="Times New Roman" panose="02020603050405020304" pitchFamily="18" charset="0"/>
              </a:rPr>
              <a:t>.</a:t>
            </a:r>
            <a:endParaRPr lang="es-ES" sz="1600" dirty="0"/>
          </a:p>
        </p:txBody>
      </p:sp>
      <p:pic>
        <p:nvPicPr>
          <p:cNvPr id="4" name="Imagen 3">
            <a:extLst>
              <a:ext uri="{FF2B5EF4-FFF2-40B4-BE49-F238E27FC236}">
                <a16:creationId xmlns:a16="http://schemas.microsoft.com/office/drawing/2014/main" id="{57250E5E-82AF-4CB8-8789-B67E81F23B8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2726" y="1885619"/>
            <a:ext cx="4502538" cy="1895806"/>
          </a:xfrm>
          <a:prstGeom prst="rect">
            <a:avLst/>
          </a:prstGeom>
          <a:noFill/>
          <a:ln>
            <a:noFill/>
          </a:ln>
        </p:spPr>
      </p:pic>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0F28096C-18B8-4A92-8A3D-86DACFF303C3}"/>
                  </a:ext>
                </a:extLst>
              </p:cNvPr>
              <p:cNvSpPr txBox="1"/>
              <p:nvPr/>
            </p:nvSpPr>
            <p:spPr>
              <a:xfrm>
                <a:off x="4535264" y="2074206"/>
                <a:ext cx="4461671" cy="6237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𝑜𝑢𝑡</m:t>
                          </m:r>
                        </m:sub>
                      </m:sSub>
                      <m:r>
                        <a:rPr lang="es-ES" sz="1400" i="1">
                          <a:latin typeface="Cambria Math" panose="02040503050406030204" pitchFamily="18" charset="0"/>
                        </a:rPr>
                        <m:t>=</m:t>
                      </m:r>
                      <m:r>
                        <a:rPr lang="es-ES" sz="1400" i="1">
                          <a:latin typeface="Cambria Math" panose="02040503050406030204" pitchFamily="18" charset="0"/>
                        </a:rPr>
                        <m:t>𝐴</m:t>
                      </m:r>
                      <m:d>
                        <m:dPr>
                          <m:ctrlPr>
                            <a:rPr lang="es-ES" sz="1400" i="1">
                              <a:latin typeface="Cambria Math" panose="02040503050406030204" pitchFamily="18" charset="0"/>
                            </a:rPr>
                          </m:ctrlPr>
                        </m:dPr>
                        <m:e>
                          <m:sSub>
                            <m:sSubPr>
                              <m:ctrlPr>
                                <a:rPr lang="es-ES" sz="1400" i="1">
                                  <a:latin typeface="Cambria Math" panose="02040503050406030204" pitchFamily="18" charset="0"/>
                                </a:rPr>
                              </m:ctrlPr>
                            </m:sSubPr>
                            <m:e>
                              <m:r>
                                <a:rPr lang="es-ES" sz="1400" i="1">
                                  <a:latin typeface="Cambria Math" panose="02040503050406030204" pitchFamily="18" charset="0"/>
                                </a:rPr>
                                <m:t>𝑣</m:t>
                              </m:r>
                            </m:e>
                            <m:sub>
                              <m:r>
                                <a:rPr lang="es-ES" sz="1400" i="1">
                                  <a:latin typeface="Cambria Math" panose="02040503050406030204" pitchFamily="18" charset="0"/>
                                </a:rPr>
                                <m:t>+</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𝑣</m:t>
                              </m:r>
                            </m:e>
                            <m:sub>
                              <m:r>
                                <a:rPr lang="es-ES" sz="1400" i="1">
                                  <a:latin typeface="Cambria Math" panose="02040503050406030204" pitchFamily="18" charset="0"/>
                                </a:rPr>
                                <m:t>−</m:t>
                              </m:r>
                            </m:sub>
                          </m:sSub>
                        </m:e>
                      </m:d>
                      <m:r>
                        <a:rPr lang="es-ES" sz="1400" i="1">
                          <a:latin typeface="Cambria Math" panose="02040503050406030204" pitchFamily="18" charset="0"/>
                        </a:rPr>
                        <m:t>=</m:t>
                      </m:r>
                      <m:r>
                        <a:rPr lang="es-ES" sz="1400" i="1">
                          <a:latin typeface="Cambria Math" panose="02040503050406030204" pitchFamily="18" charset="0"/>
                        </a:rPr>
                        <m:t>𝐴</m:t>
                      </m:r>
                      <m:d>
                        <m:dPr>
                          <m:ctrlPr>
                            <a:rPr lang="es-ES" sz="1400" i="1">
                              <a:latin typeface="Cambria Math" panose="02040503050406030204" pitchFamily="18" charset="0"/>
                            </a:rPr>
                          </m:ctrlPr>
                        </m:dPr>
                        <m:e>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𝑖𝑛</m:t>
                              </m:r>
                            </m:sub>
                          </m:sSub>
                          <m:r>
                            <a:rPr lang="es-ES"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𝑉</m:t>
                              </m:r>
                            </m:e>
                            <m:sub>
                              <m:r>
                                <a:rPr lang="es-ES" sz="1400" i="1">
                                  <a:latin typeface="Cambria Math" panose="02040503050406030204" pitchFamily="18" charset="0"/>
                                </a:rPr>
                                <m:t>𝑜𝑢𝑡</m:t>
                              </m:r>
                            </m:sub>
                          </m:sSub>
                        </m:e>
                      </m:d>
                      <m:r>
                        <a:rPr lang="es-ES" sz="1400" i="1">
                          <a:latin typeface="Cambria Math" panose="02040503050406030204" pitchFamily="18" charset="0"/>
                          <a:ea typeface="Cambria Math" panose="02040503050406030204" pitchFamily="18" charset="0"/>
                        </a:rPr>
                        <m:t>⇒</m:t>
                      </m:r>
                      <m:sSub>
                        <m:sSubPr>
                          <m:ctrlPr>
                            <a:rPr lang="es-ES" sz="1400" i="1">
                              <a:latin typeface="Cambria Math" panose="02040503050406030204" pitchFamily="18" charset="0"/>
                              <a:ea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𝑉</m:t>
                          </m:r>
                        </m:e>
                        <m:sub>
                          <m:r>
                            <a:rPr lang="es-ES" sz="1400" i="1">
                              <a:latin typeface="Cambria Math" panose="02040503050406030204" pitchFamily="18" charset="0"/>
                              <a:ea typeface="Cambria Math" panose="02040503050406030204" pitchFamily="18" charset="0"/>
                            </a:rPr>
                            <m:t>𝑜𝑢𝑡</m:t>
                          </m:r>
                        </m:sub>
                      </m:sSub>
                      <m:r>
                        <a:rPr lang="es-ES" sz="1400" i="1">
                          <a:latin typeface="Cambria Math" panose="02040503050406030204" pitchFamily="18" charset="0"/>
                          <a:ea typeface="Cambria Math" panose="02040503050406030204" pitchFamily="18" charset="0"/>
                        </a:rPr>
                        <m:t>(1+</m:t>
                      </m:r>
                      <m:r>
                        <a:rPr lang="es-ES" sz="1400" i="1">
                          <a:latin typeface="Cambria Math" panose="02040503050406030204" pitchFamily="18" charset="0"/>
                          <a:ea typeface="Cambria Math" panose="02040503050406030204" pitchFamily="18" charset="0"/>
                        </a:rPr>
                        <m:t>𝐴</m:t>
                      </m:r>
                      <m:r>
                        <a:rPr lang="es-ES" sz="1400" i="1">
                          <a:latin typeface="Cambria Math" panose="02040503050406030204" pitchFamily="18" charset="0"/>
                          <a:ea typeface="Cambria Math" panose="02040503050406030204" pitchFamily="18" charset="0"/>
                        </a:rPr>
                        <m:t>)=</m:t>
                      </m:r>
                      <m:r>
                        <a:rPr lang="es-ES" sz="1400" i="1">
                          <a:latin typeface="Cambria Math" panose="02040503050406030204" pitchFamily="18" charset="0"/>
                          <a:ea typeface="Cambria Math" panose="02040503050406030204" pitchFamily="18" charset="0"/>
                        </a:rPr>
                        <m:t>𝐴</m:t>
                      </m:r>
                      <m:sSub>
                        <m:sSubPr>
                          <m:ctrlPr>
                            <a:rPr lang="es-ES" sz="1400" i="1">
                              <a:latin typeface="Cambria Math" panose="02040503050406030204" pitchFamily="18" charset="0"/>
                              <a:ea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𝑉</m:t>
                          </m:r>
                        </m:e>
                        <m:sub>
                          <m:r>
                            <a:rPr lang="es-ES" sz="1400" i="1">
                              <a:latin typeface="Cambria Math" panose="02040503050406030204" pitchFamily="18" charset="0"/>
                              <a:ea typeface="Cambria Math" panose="02040503050406030204" pitchFamily="18" charset="0"/>
                            </a:rPr>
                            <m:t>𝑖𝑛</m:t>
                          </m:r>
                        </m:sub>
                      </m:sSub>
                    </m:oMath>
                  </m:oMathPara>
                </a14:m>
                <a:endParaRPr lang="es-ES" sz="1400" dirty="0"/>
              </a:p>
              <a:p>
                <a:pPr/>
                <a14:m>
                  <m:oMathPara xmlns:m="http://schemas.openxmlformats.org/officeDocument/2006/math">
                    <m:oMathParaPr>
                      <m:jc m:val="centerGroup"/>
                    </m:oMathParaPr>
                    <m:oMath xmlns:m="http://schemas.openxmlformats.org/officeDocument/2006/math">
                      <m:r>
                        <a:rPr lang="es-ES" sz="1400" i="1">
                          <a:latin typeface="Cambria Math" panose="02040503050406030204" pitchFamily="18" charset="0"/>
                          <a:ea typeface="Cambria Math" panose="02040503050406030204" pitchFamily="18" charset="0"/>
                        </a:rPr>
                        <m:t>⇒</m:t>
                      </m:r>
                      <m:sSub>
                        <m:sSubPr>
                          <m:ctrlPr>
                            <a:rPr lang="es-ES" sz="1400" i="1">
                              <a:latin typeface="Cambria Math" panose="02040503050406030204" pitchFamily="18" charset="0"/>
                              <a:ea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𝑉</m:t>
                          </m:r>
                        </m:e>
                        <m:sub>
                          <m:r>
                            <a:rPr lang="es-ES" sz="1400" i="1">
                              <a:latin typeface="Cambria Math" panose="02040503050406030204" pitchFamily="18" charset="0"/>
                              <a:ea typeface="Cambria Math" panose="02040503050406030204" pitchFamily="18" charset="0"/>
                            </a:rPr>
                            <m:t>𝑜𝑢𝑡</m:t>
                          </m:r>
                        </m:sub>
                      </m:sSub>
                      <m:r>
                        <a:rPr lang="es-ES" sz="1400" i="1">
                          <a:latin typeface="Cambria Math" panose="02040503050406030204" pitchFamily="18" charset="0"/>
                          <a:ea typeface="Cambria Math" panose="02040503050406030204" pitchFamily="18" charset="0"/>
                        </a:rPr>
                        <m:t>=</m:t>
                      </m:r>
                      <m:f>
                        <m:fPr>
                          <m:ctrlPr>
                            <a:rPr lang="es-ES" sz="1400" i="1">
                              <a:latin typeface="Cambria Math" panose="02040503050406030204" pitchFamily="18" charset="0"/>
                              <a:ea typeface="Cambria Math" panose="02040503050406030204" pitchFamily="18" charset="0"/>
                            </a:rPr>
                          </m:ctrlPr>
                        </m:fPr>
                        <m:num>
                          <m:r>
                            <a:rPr lang="es-ES" sz="1400" i="1">
                              <a:latin typeface="Cambria Math" panose="02040503050406030204" pitchFamily="18" charset="0"/>
                              <a:ea typeface="Cambria Math" panose="02040503050406030204" pitchFamily="18" charset="0"/>
                            </a:rPr>
                            <m:t>𝐴</m:t>
                          </m:r>
                        </m:num>
                        <m:den>
                          <m:r>
                            <a:rPr lang="es-ES" sz="1400" i="1">
                              <a:latin typeface="Cambria Math" panose="02040503050406030204" pitchFamily="18" charset="0"/>
                              <a:ea typeface="Cambria Math" panose="02040503050406030204" pitchFamily="18" charset="0"/>
                            </a:rPr>
                            <m:t>1+</m:t>
                          </m:r>
                          <m:r>
                            <a:rPr lang="es-ES" sz="1400" i="1">
                              <a:latin typeface="Cambria Math" panose="02040503050406030204" pitchFamily="18" charset="0"/>
                              <a:ea typeface="Cambria Math" panose="02040503050406030204" pitchFamily="18" charset="0"/>
                            </a:rPr>
                            <m:t>𝐴</m:t>
                          </m:r>
                        </m:den>
                      </m:f>
                      <m:sSub>
                        <m:sSubPr>
                          <m:ctrlPr>
                            <a:rPr lang="es-ES" sz="1400" i="1">
                              <a:latin typeface="Cambria Math" panose="02040503050406030204" pitchFamily="18" charset="0"/>
                              <a:ea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𝑉</m:t>
                          </m:r>
                        </m:e>
                        <m:sub>
                          <m:r>
                            <a:rPr lang="es-ES" sz="1400" i="1">
                              <a:latin typeface="Cambria Math" panose="02040503050406030204" pitchFamily="18" charset="0"/>
                              <a:ea typeface="Cambria Math" panose="02040503050406030204" pitchFamily="18" charset="0"/>
                            </a:rPr>
                            <m:t>𝑖𝑛</m:t>
                          </m:r>
                        </m:sub>
                      </m:sSub>
                    </m:oMath>
                  </m:oMathPara>
                </a14:m>
                <a:endParaRPr lang="es-ES" sz="1400" dirty="0"/>
              </a:p>
            </p:txBody>
          </p:sp>
        </mc:Choice>
        <mc:Fallback xmlns="">
          <p:sp>
            <p:nvSpPr>
              <p:cNvPr id="7" name="CuadroTexto 6">
                <a:extLst>
                  <a:ext uri="{FF2B5EF4-FFF2-40B4-BE49-F238E27FC236}">
                    <a16:creationId xmlns:a16="http://schemas.microsoft.com/office/drawing/2014/main" id="{0F28096C-18B8-4A92-8A3D-86DACFF303C3}"/>
                  </a:ext>
                </a:extLst>
              </p:cNvPr>
              <p:cNvSpPr txBox="1">
                <a:spLocks noRot="1" noChangeAspect="1" noMove="1" noResize="1" noEditPoints="1" noAdjustHandles="1" noChangeArrowheads="1" noChangeShapeType="1" noTextEdit="1"/>
              </p:cNvSpPr>
              <p:nvPr/>
            </p:nvSpPr>
            <p:spPr>
              <a:xfrm>
                <a:off x="4535264" y="2074206"/>
                <a:ext cx="4461671" cy="623761"/>
              </a:xfrm>
              <a:prstGeom prst="rect">
                <a:avLst/>
              </a:prstGeom>
              <a:blipFill>
                <a:blip r:embed="rId3"/>
                <a:stretch>
                  <a:fillRect l="-273" b="-776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2A505D93-EFFE-4F46-B60B-C6528EECE99A}"/>
                  </a:ext>
                </a:extLst>
              </p:cNvPr>
              <p:cNvSpPr txBox="1"/>
              <p:nvPr/>
            </p:nvSpPr>
            <p:spPr>
              <a:xfrm>
                <a:off x="4572000" y="2915343"/>
                <a:ext cx="2571281" cy="4389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400" i="1">
                              <a:latin typeface="Cambria Math" panose="02040503050406030204" pitchFamily="18" charset="0"/>
                              <a:ea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𝑉</m:t>
                          </m:r>
                        </m:e>
                        <m:sub>
                          <m:r>
                            <a:rPr lang="es-ES" sz="1400" i="1">
                              <a:latin typeface="Cambria Math" panose="02040503050406030204" pitchFamily="18" charset="0"/>
                              <a:ea typeface="Cambria Math" panose="02040503050406030204" pitchFamily="18" charset="0"/>
                            </a:rPr>
                            <m:t>𝑜𝑢𝑡</m:t>
                          </m:r>
                        </m:sub>
                      </m:sSub>
                      <m:r>
                        <a:rPr lang="es-ES" sz="1400" i="1">
                          <a:latin typeface="Cambria Math" panose="02040503050406030204" pitchFamily="18" charset="0"/>
                          <a:ea typeface="Cambria Math" panose="02040503050406030204" pitchFamily="18" charset="0"/>
                        </a:rPr>
                        <m:t>=</m:t>
                      </m:r>
                      <m:f>
                        <m:fPr>
                          <m:ctrlPr>
                            <a:rPr lang="es-ES" sz="1400" i="1">
                              <a:latin typeface="Cambria Math" panose="02040503050406030204" pitchFamily="18" charset="0"/>
                              <a:ea typeface="Cambria Math" panose="02040503050406030204" pitchFamily="18" charset="0"/>
                            </a:rPr>
                          </m:ctrlPr>
                        </m:fPr>
                        <m:num>
                          <m:r>
                            <a:rPr lang="es-ES" sz="1400" i="1">
                              <a:latin typeface="Cambria Math" panose="02040503050406030204" pitchFamily="18" charset="0"/>
                              <a:ea typeface="Cambria Math" panose="02040503050406030204" pitchFamily="18" charset="0"/>
                            </a:rPr>
                            <m:t>2</m:t>
                          </m:r>
                          <m:r>
                            <a:rPr lang="es-ES" sz="1400" i="1">
                              <a:latin typeface="Cambria Math" panose="02040503050406030204" pitchFamily="18" charset="0"/>
                              <a:ea typeface="Cambria Math" panose="02040503050406030204" pitchFamily="18" charset="0"/>
                            </a:rPr>
                            <m:t>𝑥</m:t>
                          </m:r>
                          <m:sSup>
                            <m:sSupPr>
                              <m:ctrlPr>
                                <a:rPr lang="es-ES" sz="1400" i="1">
                                  <a:latin typeface="Cambria Math" panose="02040503050406030204" pitchFamily="18" charset="0"/>
                                  <a:ea typeface="Cambria Math" panose="02040503050406030204" pitchFamily="18" charset="0"/>
                                </a:rPr>
                              </m:ctrlPr>
                            </m:sSupPr>
                            <m:e>
                              <m:r>
                                <a:rPr lang="es-ES" sz="1400" i="1">
                                  <a:latin typeface="Cambria Math" panose="02040503050406030204" pitchFamily="18" charset="0"/>
                                  <a:ea typeface="Cambria Math" panose="02040503050406030204" pitchFamily="18" charset="0"/>
                                </a:rPr>
                                <m:t>10</m:t>
                              </m:r>
                            </m:e>
                            <m:sup>
                              <m:r>
                                <a:rPr lang="es-ES" sz="1400" i="1">
                                  <a:latin typeface="Cambria Math" panose="02040503050406030204" pitchFamily="18" charset="0"/>
                                  <a:ea typeface="Cambria Math" panose="02040503050406030204" pitchFamily="18" charset="0"/>
                                </a:rPr>
                                <m:t>5</m:t>
                              </m:r>
                            </m:sup>
                          </m:sSup>
                        </m:num>
                        <m:den>
                          <m:r>
                            <a:rPr lang="es-ES" sz="1400" i="1">
                              <a:latin typeface="Cambria Math" panose="02040503050406030204" pitchFamily="18" charset="0"/>
                              <a:ea typeface="Cambria Math" panose="02040503050406030204" pitchFamily="18" charset="0"/>
                            </a:rPr>
                            <m:t>1+2</m:t>
                          </m:r>
                          <m:r>
                            <a:rPr lang="es-ES" sz="1400" i="1">
                              <a:latin typeface="Cambria Math" panose="02040503050406030204" pitchFamily="18" charset="0"/>
                              <a:ea typeface="Cambria Math" panose="02040503050406030204" pitchFamily="18" charset="0"/>
                            </a:rPr>
                            <m:t>𝑥</m:t>
                          </m:r>
                          <m:sSup>
                            <m:sSupPr>
                              <m:ctrlPr>
                                <a:rPr lang="es-ES" sz="1400" i="1">
                                  <a:latin typeface="Cambria Math" panose="02040503050406030204" pitchFamily="18" charset="0"/>
                                  <a:ea typeface="Cambria Math" panose="02040503050406030204" pitchFamily="18" charset="0"/>
                                </a:rPr>
                              </m:ctrlPr>
                            </m:sSupPr>
                            <m:e>
                              <m:r>
                                <a:rPr lang="es-ES" sz="1400" i="1">
                                  <a:latin typeface="Cambria Math" panose="02040503050406030204" pitchFamily="18" charset="0"/>
                                  <a:ea typeface="Cambria Math" panose="02040503050406030204" pitchFamily="18" charset="0"/>
                                </a:rPr>
                                <m:t>10</m:t>
                              </m:r>
                            </m:e>
                            <m:sup>
                              <m:r>
                                <a:rPr lang="es-ES" sz="1400" i="1">
                                  <a:latin typeface="Cambria Math" panose="02040503050406030204" pitchFamily="18" charset="0"/>
                                  <a:ea typeface="Cambria Math" panose="02040503050406030204" pitchFamily="18" charset="0"/>
                                </a:rPr>
                                <m:t>5</m:t>
                              </m:r>
                            </m:sup>
                          </m:sSup>
                        </m:den>
                      </m:f>
                      <m:sSub>
                        <m:sSubPr>
                          <m:ctrlPr>
                            <a:rPr lang="es-ES" sz="1400" i="1">
                              <a:latin typeface="Cambria Math" panose="02040503050406030204" pitchFamily="18" charset="0"/>
                              <a:ea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𝑉</m:t>
                          </m:r>
                        </m:e>
                        <m:sub>
                          <m:r>
                            <a:rPr lang="es-ES" sz="1400" i="1">
                              <a:latin typeface="Cambria Math" panose="02040503050406030204" pitchFamily="18" charset="0"/>
                              <a:ea typeface="Cambria Math" panose="02040503050406030204" pitchFamily="18" charset="0"/>
                            </a:rPr>
                            <m:t>𝑖𝑛</m:t>
                          </m:r>
                        </m:sub>
                      </m:sSub>
                      <m:r>
                        <a:rPr lang="es-ES" sz="1400" i="1">
                          <a:latin typeface="Cambria Math" panose="02040503050406030204" pitchFamily="18" charset="0"/>
                          <a:ea typeface="Cambria Math" panose="02040503050406030204" pitchFamily="18" charset="0"/>
                        </a:rPr>
                        <m:t>≈</m:t>
                      </m:r>
                      <m:sSub>
                        <m:sSubPr>
                          <m:ctrlPr>
                            <a:rPr lang="es-ES" sz="1400" i="1">
                              <a:latin typeface="Cambria Math" panose="02040503050406030204" pitchFamily="18" charset="0"/>
                              <a:ea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𝑉</m:t>
                          </m:r>
                        </m:e>
                        <m:sub>
                          <m:r>
                            <a:rPr lang="es-ES" sz="1400" i="1">
                              <a:latin typeface="Cambria Math" panose="02040503050406030204" pitchFamily="18" charset="0"/>
                              <a:ea typeface="Cambria Math" panose="02040503050406030204" pitchFamily="18" charset="0"/>
                            </a:rPr>
                            <m:t>𝑖𝑛</m:t>
                          </m:r>
                        </m:sub>
                      </m:sSub>
                      <m:r>
                        <a:rPr lang="es-ES" sz="1400" i="1">
                          <a:latin typeface="Cambria Math" panose="02040503050406030204" pitchFamily="18" charset="0"/>
                          <a:ea typeface="Cambria Math" panose="02040503050406030204" pitchFamily="18" charset="0"/>
                        </a:rPr>
                        <m:t>=3</m:t>
                      </m:r>
                      <m:r>
                        <a:rPr lang="es-ES" sz="1400" i="1">
                          <a:latin typeface="Cambria Math" panose="02040503050406030204" pitchFamily="18" charset="0"/>
                          <a:ea typeface="Cambria Math" panose="02040503050406030204" pitchFamily="18" charset="0"/>
                        </a:rPr>
                        <m:t>𝑉</m:t>
                      </m:r>
                    </m:oMath>
                  </m:oMathPara>
                </a14:m>
                <a:endParaRPr lang="es-ES" sz="1400" dirty="0"/>
              </a:p>
            </p:txBody>
          </p:sp>
        </mc:Choice>
        <mc:Fallback xmlns="">
          <p:sp>
            <p:nvSpPr>
              <p:cNvPr id="8" name="CuadroTexto 7">
                <a:extLst>
                  <a:ext uri="{FF2B5EF4-FFF2-40B4-BE49-F238E27FC236}">
                    <a16:creationId xmlns:a16="http://schemas.microsoft.com/office/drawing/2014/main" id="{2A505D93-EFFE-4F46-B60B-C6528EECE99A}"/>
                  </a:ext>
                </a:extLst>
              </p:cNvPr>
              <p:cNvSpPr txBox="1">
                <a:spLocks noRot="1" noChangeAspect="1" noMove="1" noResize="1" noEditPoints="1" noAdjustHandles="1" noChangeArrowheads="1" noChangeShapeType="1" noTextEdit="1"/>
              </p:cNvSpPr>
              <p:nvPr/>
            </p:nvSpPr>
            <p:spPr>
              <a:xfrm>
                <a:off x="4572000" y="2915343"/>
                <a:ext cx="2571281" cy="438903"/>
              </a:xfrm>
              <a:prstGeom prst="rect">
                <a:avLst/>
              </a:prstGeom>
              <a:blipFill>
                <a:blip r:embed="rId4"/>
                <a:stretch>
                  <a:fillRect b="-1389"/>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44074494-4C3D-414B-BAE2-CD4A4F1DB355}"/>
                  </a:ext>
                </a:extLst>
              </p:cNvPr>
              <p:cNvSpPr txBox="1"/>
              <p:nvPr/>
            </p:nvSpPr>
            <p:spPr>
              <a:xfrm>
                <a:off x="4510903" y="3537088"/>
                <a:ext cx="2102050" cy="43992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400" i="1">
                          <a:latin typeface="Cambria Math" panose="02040503050406030204" pitchFamily="18" charset="0"/>
                          <a:ea typeface="Cambria Math" panose="02040503050406030204" pitchFamily="18" charset="0"/>
                        </a:rPr>
                        <m:t>𝐼</m:t>
                      </m:r>
                      <m:r>
                        <a:rPr lang="es-ES" sz="1400" i="1">
                          <a:latin typeface="Cambria Math" panose="02040503050406030204" pitchFamily="18" charset="0"/>
                          <a:ea typeface="Cambria Math" panose="02040503050406030204" pitchFamily="18" charset="0"/>
                        </a:rPr>
                        <m:t>=</m:t>
                      </m:r>
                      <m:f>
                        <m:fPr>
                          <m:ctrlPr>
                            <a:rPr lang="es-ES" sz="1400" i="1">
                              <a:latin typeface="Cambria Math" panose="02040503050406030204" pitchFamily="18" charset="0"/>
                              <a:ea typeface="Cambria Math" panose="02040503050406030204" pitchFamily="18" charset="0"/>
                            </a:rPr>
                          </m:ctrlPr>
                        </m:fPr>
                        <m:num>
                          <m:sSub>
                            <m:sSubPr>
                              <m:ctrlPr>
                                <a:rPr lang="es-ES" sz="1400" i="1">
                                  <a:latin typeface="Cambria Math" panose="02040503050406030204" pitchFamily="18" charset="0"/>
                                  <a:ea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𝑉</m:t>
                              </m:r>
                            </m:e>
                            <m:sub>
                              <m:r>
                                <a:rPr lang="es-ES" sz="1400" i="1">
                                  <a:latin typeface="Cambria Math" panose="02040503050406030204" pitchFamily="18" charset="0"/>
                                  <a:ea typeface="Cambria Math" panose="02040503050406030204" pitchFamily="18" charset="0"/>
                                </a:rPr>
                                <m:t>𝑜𝑢𝑡</m:t>
                              </m:r>
                            </m:sub>
                          </m:sSub>
                        </m:num>
                        <m:den>
                          <m:sSub>
                            <m:sSubPr>
                              <m:ctrlPr>
                                <a:rPr lang="es-ES" sz="1400" i="1">
                                  <a:latin typeface="Cambria Math" panose="02040503050406030204" pitchFamily="18" charset="0"/>
                                  <a:ea typeface="Cambria Math" panose="02040503050406030204" pitchFamily="18" charset="0"/>
                                </a:rPr>
                              </m:ctrlPr>
                            </m:sSubPr>
                            <m:e>
                              <m:r>
                                <a:rPr lang="es-ES" sz="1400" i="1">
                                  <a:latin typeface="Cambria Math" panose="02040503050406030204" pitchFamily="18" charset="0"/>
                                  <a:ea typeface="Cambria Math" panose="02040503050406030204" pitchFamily="18" charset="0"/>
                                </a:rPr>
                                <m:t>𝑅</m:t>
                              </m:r>
                            </m:e>
                            <m:sub>
                              <m:r>
                                <a:rPr lang="es-ES" sz="1400" i="1">
                                  <a:latin typeface="Cambria Math" panose="02040503050406030204" pitchFamily="18" charset="0"/>
                                  <a:ea typeface="Cambria Math" panose="02040503050406030204" pitchFamily="18" charset="0"/>
                                </a:rPr>
                                <m:t>1</m:t>
                              </m:r>
                            </m:sub>
                          </m:sSub>
                        </m:den>
                      </m:f>
                      <m:r>
                        <a:rPr lang="es-ES" sz="1400" i="1">
                          <a:latin typeface="Cambria Math" panose="02040503050406030204" pitchFamily="18" charset="0"/>
                          <a:ea typeface="Cambria Math" panose="02040503050406030204" pitchFamily="18" charset="0"/>
                        </a:rPr>
                        <m:t>=</m:t>
                      </m:r>
                      <m:f>
                        <m:fPr>
                          <m:ctrlPr>
                            <a:rPr lang="es-ES" sz="1400" i="1">
                              <a:latin typeface="Cambria Math" panose="02040503050406030204" pitchFamily="18" charset="0"/>
                              <a:ea typeface="Cambria Math" panose="02040503050406030204" pitchFamily="18" charset="0"/>
                            </a:rPr>
                          </m:ctrlPr>
                        </m:fPr>
                        <m:num>
                          <m:r>
                            <a:rPr lang="es-ES" sz="1400" i="1">
                              <a:latin typeface="Cambria Math" panose="02040503050406030204" pitchFamily="18" charset="0"/>
                              <a:ea typeface="Cambria Math" panose="02040503050406030204" pitchFamily="18" charset="0"/>
                            </a:rPr>
                            <m:t>3</m:t>
                          </m:r>
                          <m:r>
                            <a:rPr lang="es-ES" sz="1400" i="1">
                              <a:latin typeface="Cambria Math" panose="02040503050406030204" pitchFamily="18" charset="0"/>
                              <a:ea typeface="Cambria Math" panose="02040503050406030204" pitchFamily="18" charset="0"/>
                            </a:rPr>
                            <m:t>𝑉</m:t>
                          </m:r>
                        </m:num>
                        <m:den>
                          <m:r>
                            <a:rPr lang="es-ES" sz="1400" i="1">
                              <a:latin typeface="Cambria Math" panose="02040503050406030204" pitchFamily="18" charset="0"/>
                              <a:ea typeface="Cambria Math" panose="02040503050406030204" pitchFamily="18" charset="0"/>
                            </a:rPr>
                            <m:t>10</m:t>
                          </m:r>
                          <m:r>
                            <m:rPr>
                              <m:sty m:val="p"/>
                            </m:rPr>
                            <a:rPr lang="es-ES" sz="1400">
                              <a:latin typeface="Cambria Math" panose="02040503050406030204" pitchFamily="18" charset="0"/>
                              <a:ea typeface="Cambria Math" panose="02040503050406030204" pitchFamily="18" charset="0"/>
                            </a:rPr>
                            <m:t>kΩ</m:t>
                          </m:r>
                        </m:den>
                      </m:f>
                      <m:r>
                        <a:rPr lang="es-ES" sz="1400" i="1">
                          <a:latin typeface="Cambria Math" panose="02040503050406030204" pitchFamily="18" charset="0"/>
                          <a:ea typeface="Cambria Math" panose="02040503050406030204" pitchFamily="18" charset="0"/>
                        </a:rPr>
                        <m:t>=0.3 </m:t>
                      </m:r>
                      <m:r>
                        <a:rPr lang="es-ES" sz="1400" i="1">
                          <a:latin typeface="Cambria Math" panose="02040503050406030204" pitchFamily="18" charset="0"/>
                          <a:ea typeface="Cambria Math" panose="02040503050406030204" pitchFamily="18" charset="0"/>
                        </a:rPr>
                        <m:t>𝑚𝐴</m:t>
                      </m:r>
                    </m:oMath>
                  </m:oMathPara>
                </a14:m>
                <a:endParaRPr lang="es-ES" sz="1400" dirty="0"/>
              </a:p>
            </p:txBody>
          </p:sp>
        </mc:Choice>
        <mc:Fallback xmlns="">
          <p:sp>
            <p:nvSpPr>
              <p:cNvPr id="9" name="CuadroTexto 8">
                <a:extLst>
                  <a:ext uri="{FF2B5EF4-FFF2-40B4-BE49-F238E27FC236}">
                    <a16:creationId xmlns:a16="http://schemas.microsoft.com/office/drawing/2014/main" id="{44074494-4C3D-414B-BAE2-CD4A4F1DB355}"/>
                  </a:ext>
                </a:extLst>
              </p:cNvPr>
              <p:cNvSpPr txBox="1">
                <a:spLocks noRot="1" noChangeAspect="1" noMove="1" noResize="1" noEditPoints="1" noAdjustHandles="1" noChangeArrowheads="1" noChangeShapeType="1" noTextEdit="1"/>
              </p:cNvSpPr>
              <p:nvPr/>
            </p:nvSpPr>
            <p:spPr>
              <a:xfrm>
                <a:off x="4510903" y="3537088"/>
                <a:ext cx="2102050" cy="439929"/>
              </a:xfrm>
              <a:prstGeom prst="rect">
                <a:avLst/>
              </a:prstGeom>
              <a:blipFill>
                <a:blip r:embed="rId5"/>
                <a:stretch>
                  <a:fillRect l="-1159" r="-870" b="-8333"/>
                </a:stretch>
              </a:blipFill>
            </p:spPr>
            <p:txBody>
              <a:bodyPr/>
              <a:lstStyle/>
              <a:p>
                <a:r>
                  <a:rPr lang="es-ES">
                    <a:noFill/>
                  </a:rPr>
                  <a:t> </a:t>
                </a:r>
              </a:p>
            </p:txBody>
          </p:sp>
        </mc:Fallback>
      </mc:AlternateContent>
      <p:sp>
        <p:nvSpPr>
          <p:cNvPr id="10" name="CuadroTexto 9">
            <a:extLst>
              <a:ext uri="{FF2B5EF4-FFF2-40B4-BE49-F238E27FC236}">
                <a16:creationId xmlns:a16="http://schemas.microsoft.com/office/drawing/2014/main" id="{2759B7EF-724C-43D6-85ED-103F8A7A295E}"/>
              </a:ext>
            </a:extLst>
          </p:cNvPr>
          <p:cNvSpPr txBox="1"/>
          <p:nvPr/>
        </p:nvSpPr>
        <p:spPr>
          <a:xfrm>
            <a:off x="3528874" y="2190789"/>
            <a:ext cx="421910" cy="230832"/>
          </a:xfrm>
          <a:prstGeom prst="rect">
            <a:avLst/>
          </a:prstGeom>
          <a:noFill/>
        </p:spPr>
        <p:txBody>
          <a:bodyPr wrap="none" rtlCol="0">
            <a:spAutoFit/>
          </a:bodyPr>
          <a:lstStyle/>
          <a:p>
            <a:r>
              <a:rPr lang="es-ES" sz="900" dirty="0"/>
              <a:t>Vout</a:t>
            </a:r>
          </a:p>
        </p:txBody>
      </p:sp>
      <p:sp>
        <p:nvSpPr>
          <p:cNvPr id="11" name="CuadroTexto 10">
            <a:extLst>
              <a:ext uri="{FF2B5EF4-FFF2-40B4-BE49-F238E27FC236}">
                <a16:creationId xmlns:a16="http://schemas.microsoft.com/office/drawing/2014/main" id="{DD840DE1-40FF-44BF-B5C6-CAA221A106B8}"/>
              </a:ext>
            </a:extLst>
          </p:cNvPr>
          <p:cNvSpPr txBox="1"/>
          <p:nvPr/>
        </p:nvSpPr>
        <p:spPr>
          <a:xfrm>
            <a:off x="2804234" y="2398538"/>
            <a:ext cx="421910" cy="230832"/>
          </a:xfrm>
          <a:prstGeom prst="rect">
            <a:avLst/>
          </a:prstGeom>
          <a:noFill/>
        </p:spPr>
        <p:txBody>
          <a:bodyPr wrap="none" rtlCol="0">
            <a:spAutoFit/>
          </a:bodyPr>
          <a:lstStyle/>
          <a:p>
            <a:r>
              <a:rPr lang="es-ES" sz="900" dirty="0"/>
              <a:t>Vout</a:t>
            </a:r>
          </a:p>
        </p:txBody>
      </p:sp>
      <p:sp>
        <p:nvSpPr>
          <p:cNvPr id="12" name="CuadroTexto 11">
            <a:extLst>
              <a:ext uri="{FF2B5EF4-FFF2-40B4-BE49-F238E27FC236}">
                <a16:creationId xmlns:a16="http://schemas.microsoft.com/office/drawing/2014/main" id="{C7A05718-66E5-42BF-A332-A1DA32BC8184}"/>
              </a:ext>
            </a:extLst>
          </p:cNvPr>
          <p:cNvSpPr txBox="1"/>
          <p:nvPr/>
        </p:nvSpPr>
        <p:spPr>
          <a:xfrm>
            <a:off x="1607699" y="2502413"/>
            <a:ext cx="421910" cy="230832"/>
          </a:xfrm>
          <a:prstGeom prst="rect">
            <a:avLst/>
          </a:prstGeom>
          <a:noFill/>
        </p:spPr>
        <p:txBody>
          <a:bodyPr wrap="none" rtlCol="0">
            <a:spAutoFit/>
          </a:bodyPr>
          <a:lstStyle/>
          <a:p>
            <a:r>
              <a:rPr lang="es-ES" sz="900" dirty="0"/>
              <a:t>Vout</a:t>
            </a:r>
          </a:p>
        </p:txBody>
      </p:sp>
      <p:grpSp>
        <p:nvGrpSpPr>
          <p:cNvPr id="16" name="Grupo 15">
            <a:extLst>
              <a:ext uri="{FF2B5EF4-FFF2-40B4-BE49-F238E27FC236}">
                <a16:creationId xmlns:a16="http://schemas.microsoft.com/office/drawing/2014/main" id="{7BCB59DF-9C94-4164-BFEA-8D97AAEC82C7}"/>
              </a:ext>
            </a:extLst>
          </p:cNvPr>
          <p:cNvGrpSpPr/>
          <p:nvPr/>
        </p:nvGrpSpPr>
        <p:grpSpPr>
          <a:xfrm>
            <a:off x="5907387" y="3179462"/>
            <a:ext cx="2170955" cy="802897"/>
            <a:chOff x="7876515" y="3096285"/>
            <a:chExt cx="2894606" cy="1070529"/>
          </a:xfrm>
        </p:grpSpPr>
        <p:sp>
          <p:nvSpPr>
            <p:cNvPr id="13" name="CuadroTexto 12">
              <a:extLst>
                <a:ext uri="{FF2B5EF4-FFF2-40B4-BE49-F238E27FC236}">
                  <a16:creationId xmlns:a16="http://schemas.microsoft.com/office/drawing/2014/main" id="{40F7587E-2DA0-465C-BDF2-B7A3E6DEFFA5}"/>
                </a:ext>
              </a:extLst>
            </p:cNvPr>
            <p:cNvSpPr txBox="1"/>
            <p:nvPr/>
          </p:nvSpPr>
          <p:spPr>
            <a:xfrm>
              <a:off x="9563099" y="3766705"/>
              <a:ext cx="1208022" cy="400109"/>
            </a:xfrm>
            <a:prstGeom prst="rect">
              <a:avLst/>
            </a:prstGeom>
            <a:noFill/>
          </p:spPr>
          <p:txBody>
            <a:bodyPr wrap="none" rtlCol="0">
              <a:spAutoFit/>
            </a:bodyPr>
            <a:lstStyle/>
            <a:p>
              <a:r>
                <a:rPr lang="es-ES" sz="1350" dirty="0"/>
                <a:t>0.999995</a:t>
              </a:r>
            </a:p>
          </p:txBody>
        </p:sp>
        <p:cxnSp>
          <p:nvCxnSpPr>
            <p:cNvPr id="15" name="Conector recto de flecha 14">
              <a:extLst>
                <a:ext uri="{FF2B5EF4-FFF2-40B4-BE49-F238E27FC236}">
                  <a16:creationId xmlns:a16="http://schemas.microsoft.com/office/drawing/2014/main" id="{EF401667-4AA6-414E-BACC-2CF703EC8F07}"/>
                </a:ext>
              </a:extLst>
            </p:cNvPr>
            <p:cNvCxnSpPr>
              <a:cxnSpLocks/>
            </p:cNvCxnSpPr>
            <p:nvPr/>
          </p:nvCxnSpPr>
          <p:spPr bwMode="auto">
            <a:xfrm flipH="1" flipV="1">
              <a:off x="7876515" y="3096285"/>
              <a:ext cx="1686584" cy="80261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grpSp>
    </p:spTree>
    <p:extLst>
      <p:ext uri="{BB962C8B-B14F-4D97-AF65-F5344CB8AC3E}">
        <p14:creationId xmlns:p14="http://schemas.microsoft.com/office/powerpoint/2010/main" val="412664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CB500214-13E3-45F7-AED9-9B286075DE20}"/>
              </a:ext>
            </a:extLst>
          </p:cNvPr>
          <p:cNvSpPr>
            <a:spLocks noGrp="1"/>
          </p:cNvSpPr>
          <p:nvPr>
            <p:ph type="sldNum" sz="quarter" idx="10"/>
          </p:nvPr>
        </p:nvSpPr>
        <p:spPr bwMode="auto">
          <a:xfrm>
            <a:off x="8586259"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89</a:t>
            </a:fld>
            <a:endParaRPr lang="es-ES_tradnl" altLang="es-ES" dirty="0">
              <a:solidFill>
                <a:srgbClr val="FFFFFF"/>
              </a:solidFill>
              <a:ea typeface="ＭＳ Ｐゴシック" pitchFamily="-84" charset="-128"/>
            </a:endParaRPr>
          </a:p>
        </p:txBody>
      </p:sp>
      <p:sp>
        <p:nvSpPr>
          <p:cNvPr id="3" name="Rectángulo 2">
            <a:extLst>
              <a:ext uri="{FF2B5EF4-FFF2-40B4-BE49-F238E27FC236}">
                <a16:creationId xmlns:a16="http://schemas.microsoft.com/office/drawing/2014/main" id="{25C06EA4-695D-467C-A22A-14B6E443FE16}"/>
              </a:ext>
            </a:extLst>
          </p:cNvPr>
          <p:cNvSpPr/>
          <p:nvPr/>
        </p:nvSpPr>
        <p:spPr>
          <a:xfrm>
            <a:off x="243859" y="903007"/>
            <a:ext cx="7814291" cy="338554"/>
          </a:xfrm>
          <a:prstGeom prst="rect">
            <a:avLst/>
          </a:prstGeom>
        </p:spPr>
        <p:txBody>
          <a:bodyPr wrap="square">
            <a:spAutoFit/>
          </a:bodyPr>
          <a:lstStyle/>
          <a:p>
            <a:r>
              <a:rPr lang="es-ES" sz="1600" b="1" dirty="0">
                <a:latin typeface="Arial" panose="020B0604020202020204" pitchFamily="34" charset="0"/>
                <a:ea typeface="Times New Roman" panose="02020603050405020304" pitchFamily="18" charset="0"/>
                <a:cs typeface="Times New Roman" panose="02020603050405020304" pitchFamily="18" charset="0"/>
              </a:rPr>
              <a:t>Problema 5.</a:t>
            </a:r>
            <a:r>
              <a:rPr lang="es-ES" sz="1600" dirty="0">
                <a:latin typeface="Arial" panose="020B0604020202020204" pitchFamily="34" charset="0"/>
                <a:ea typeface="Times New Roman" panose="02020603050405020304" pitchFamily="18" charset="0"/>
                <a:cs typeface="Times New Roman" panose="02020603050405020304" pitchFamily="18" charset="0"/>
              </a:rPr>
              <a:t> Hallar la función de transferencia del circuito de la figura (</a:t>
            </a:r>
            <a:r>
              <a:rPr lang="es-ES" sz="1600" dirty="0" err="1">
                <a:latin typeface="Arial" panose="020B0604020202020204" pitchFamily="34" charset="0"/>
                <a:ea typeface="Times New Roman" panose="02020603050405020304" pitchFamily="18" charset="0"/>
                <a:cs typeface="Times New Roman" panose="02020603050405020304" pitchFamily="18" charset="0"/>
              </a:rPr>
              <a:t>vout</a:t>
            </a:r>
            <a:r>
              <a:rPr lang="es-ES" sz="1600" dirty="0">
                <a:latin typeface="Arial" panose="020B0604020202020204" pitchFamily="34" charset="0"/>
                <a:ea typeface="Times New Roman" panose="02020603050405020304" pitchFamily="18" charset="0"/>
                <a:cs typeface="Times New Roman" panose="02020603050405020304" pitchFamily="18" charset="0"/>
              </a:rPr>
              <a:t> vs. </a:t>
            </a:r>
            <a:r>
              <a:rPr lang="es-ES" sz="1600" dirty="0" err="1">
                <a:latin typeface="Arial" panose="020B0604020202020204" pitchFamily="34" charset="0"/>
                <a:ea typeface="Times New Roman" panose="02020603050405020304" pitchFamily="18" charset="0"/>
                <a:cs typeface="Times New Roman" panose="02020603050405020304" pitchFamily="18" charset="0"/>
              </a:rPr>
              <a:t>vin</a:t>
            </a:r>
            <a:r>
              <a:rPr lang="es-ES" sz="1600" dirty="0">
                <a:latin typeface="Arial" panose="020B0604020202020204" pitchFamily="34" charset="0"/>
                <a:ea typeface="Times New Roman" panose="02020603050405020304" pitchFamily="18" charset="0"/>
                <a:cs typeface="Times New Roman" panose="02020603050405020304" pitchFamily="18" charset="0"/>
              </a:rPr>
              <a:t>).</a:t>
            </a:r>
            <a:endParaRPr lang="es-ES" sz="1600" dirty="0"/>
          </a:p>
        </p:txBody>
      </p:sp>
      <p:pic>
        <p:nvPicPr>
          <p:cNvPr id="4" name="Imagen 3">
            <a:extLst>
              <a:ext uri="{FF2B5EF4-FFF2-40B4-BE49-F238E27FC236}">
                <a16:creationId xmlns:a16="http://schemas.microsoft.com/office/drawing/2014/main" id="{8AF31DF2-BD12-46F2-84AD-9DF1BB366B8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7848" y="1311821"/>
            <a:ext cx="4248805" cy="1902450"/>
          </a:xfrm>
          <a:prstGeom prst="rect">
            <a:avLst/>
          </a:prstGeom>
          <a:noFill/>
          <a:ln>
            <a:noFill/>
          </a:ln>
        </p:spPr>
      </p:pic>
      <p:cxnSp>
        <p:nvCxnSpPr>
          <p:cNvPr id="8" name="Conector recto de flecha 7">
            <a:extLst>
              <a:ext uri="{FF2B5EF4-FFF2-40B4-BE49-F238E27FC236}">
                <a16:creationId xmlns:a16="http://schemas.microsoft.com/office/drawing/2014/main" id="{C1B4821C-0401-4641-9B75-253FEEA096CB}"/>
              </a:ext>
            </a:extLst>
          </p:cNvPr>
          <p:cNvCxnSpPr/>
          <p:nvPr/>
        </p:nvCxnSpPr>
        <p:spPr bwMode="auto">
          <a:xfrm>
            <a:off x="1745056" y="2439343"/>
            <a:ext cx="407406"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9" name="Conector recto de flecha 8">
            <a:extLst>
              <a:ext uri="{FF2B5EF4-FFF2-40B4-BE49-F238E27FC236}">
                <a16:creationId xmlns:a16="http://schemas.microsoft.com/office/drawing/2014/main" id="{7D9D345B-6F25-4932-9A79-D09C3D53A7AC}"/>
              </a:ext>
            </a:extLst>
          </p:cNvPr>
          <p:cNvCxnSpPr/>
          <p:nvPr/>
        </p:nvCxnSpPr>
        <p:spPr bwMode="auto">
          <a:xfrm>
            <a:off x="2443304" y="3049320"/>
            <a:ext cx="407406"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D5D6EC5C-666F-4BAC-892F-CFDADECFD199}"/>
                  </a:ext>
                </a:extLst>
              </p:cNvPr>
              <p:cNvSpPr txBox="1"/>
              <p:nvPr/>
            </p:nvSpPr>
            <p:spPr>
              <a:xfrm>
                <a:off x="4601539" y="2108990"/>
                <a:ext cx="2412840" cy="4253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𝑐</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𝑅</m:t>
                          </m:r>
                          <m:r>
                            <a:rPr lang="es-ES" sz="1350" i="1">
                              <a:latin typeface="Cambria Math" panose="02040503050406030204" pitchFamily="18" charset="0"/>
                            </a:rPr>
                            <m:t>1</m:t>
                          </m:r>
                        </m:sub>
                      </m:sSub>
                      <m:r>
                        <a:rPr lang="es-ES" sz="1350" i="1">
                          <a:latin typeface="Cambria Math" panose="02040503050406030204" pitchFamily="18" charset="0"/>
                        </a:rPr>
                        <m:t>→</m:t>
                      </m:r>
                      <m:f>
                        <m:fPr>
                          <m:ctrlPr>
                            <a:rPr lang="es-ES" sz="1350" i="1">
                              <a:latin typeface="Cambria Math" panose="02040503050406030204" pitchFamily="18" charset="0"/>
                            </a:rPr>
                          </m:ctrlPr>
                        </m:fPr>
                        <m:num>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r>
                            <a:rPr lang="es-ES" sz="1350" i="1">
                              <a:latin typeface="Cambria Math" panose="02040503050406030204" pitchFamily="18" charset="0"/>
                            </a:rPr>
                            <m:t>−0</m:t>
                          </m:r>
                        </m:num>
                        <m:den>
                          <m:sSub>
                            <m:sSubPr>
                              <m:ctrlPr>
                                <a:rPr lang="es-ES" sz="1350" i="1">
                                  <a:latin typeface="Cambria Math" panose="02040503050406030204" pitchFamily="18" charset="0"/>
                                </a:rPr>
                              </m:ctrlPr>
                            </m:sSubPr>
                            <m:e>
                              <m:r>
                                <a:rPr lang="es-ES" sz="1350" i="1">
                                  <a:latin typeface="Cambria Math" panose="02040503050406030204" pitchFamily="18" charset="0"/>
                                </a:rPr>
                                <m:t>𝑍</m:t>
                              </m:r>
                            </m:e>
                            <m:sub>
                              <m:r>
                                <a:rPr lang="es-ES" sz="1350" i="1">
                                  <a:latin typeface="Cambria Math" panose="02040503050406030204" pitchFamily="18" charset="0"/>
                                </a:rPr>
                                <m:t>𝑐</m:t>
                              </m:r>
                            </m:sub>
                          </m:sSub>
                        </m:den>
                      </m:f>
                      <m:r>
                        <a:rPr lang="es-ES" sz="1350" i="1">
                          <a:latin typeface="Cambria Math" panose="02040503050406030204" pitchFamily="18" charset="0"/>
                        </a:rPr>
                        <m:t>=</m:t>
                      </m:r>
                      <m:f>
                        <m:fPr>
                          <m:ctrlPr>
                            <a:rPr lang="es-ES" sz="1350" i="1">
                              <a:latin typeface="Cambria Math" panose="02040503050406030204" pitchFamily="18" charset="0"/>
                            </a:rPr>
                          </m:ctrlPr>
                        </m:fPr>
                        <m:num>
                          <m:r>
                            <a:rPr lang="es-ES" sz="1350" i="1">
                              <a:latin typeface="Cambria Math" panose="02040503050406030204" pitchFamily="18" charset="0"/>
                            </a:rPr>
                            <m:t>0−</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𝑜𝑢𝑡</m:t>
                              </m:r>
                            </m:sub>
                          </m:sSub>
                        </m:num>
                        <m:den>
                          <m:r>
                            <a:rPr lang="es-ES" sz="1350" i="1">
                              <a:latin typeface="Cambria Math" panose="02040503050406030204" pitchFamily="18" charset="0"/>
                            </a:rPr>
                            <m:t>𝑅</m:t>
                          </m:r>
                        </m:den>
                      </m:f>
                      <m:r>
                        <a:rPr lang="es-ES" sz="1350" i="1">
                          <a:latin typeface="Cambria Math" panose="02040503050406030204" pitchFamily="18" charset="0"/>
                          <a:ea typeface="Cambria Math" panose="02040503050406030204" pitchFamily="18" charset="0"/>
                        </a:rPr>
                        <m:t>⇒</m:t>
                      </m:r>
                    </m:oMath>
                  </m:oMathPara>
                </a14:m>
                <a:endParaRPr lang="es-ES" sz="1350" i="1" dirty="0">
                  <a:latin typeface="Cambria Math" panose="02040503050406030204" pitchFamily="18" charset="0"/>
                  <a:ea typeface="Cambria Math" panose="02040503050406030204" pitchFamily="18" charset="0"/>
                </a:endParaRPr>
              </a:p>
            </p:txBody>
          </p:sp>
        </mc:Choice>
        <mc:Fallback xmlns="">
          <p:sp>
            <p:nvSpPr>
              <p:cNvPr id="10" name="CuadroTexto 9">
                <a:extLst>
                  <a:ext uri="{FF2B5EF4-FFF2-40B4-BE49-F238E27FC236}">
                    <a16:creationId xmlns:a16="http://schemas.microsoft.com/office/drawing/2014/main" id="{D5D6EC5C-666F-4BAC-892F-CFDADECFD199}"/>
                  </a:ext>
                </a:extLst>
              </p:cNvPr>
              <p:cNvSpPr txBox="1">
                <a:spLocks noRot="1" noChangeAspect="1" noMove="1" noResize="1" noEditPoints="1" noAdjustHandles="1" noChangeArrowheads="1" noChangeShapeType="1" noTextEdit="1"/>
              </p:cNvSpPr>
              <p:nvPr/>
            </p:nvSpPr>
            <p:spPr>
              <a:xfrm>
                <a:off x="4601539" y="2108990"/>
                <a:ext cx="2412840" cy="425373"/>
              </a:xfrm>
              <a:prstGeom prst="rect">
                <a:avLst/>
              </a:prstGeom>
              <a:blipFill>
                <a:blip r:embed="rId3"/>
                <a:stretch>
                  <a:fillRect l="-1263" t="-1429" r="-505" b="-5714"/>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43CC02CB-B2CF-43EE-9906-F98E04D521CC}"/>
                  </a:ext>
                </a:extLst>
              </p:cNvPr>
              <p:cNvSpPr txBox="1"/>
              <p:nvPr/>
            </p:nvSpPr>
            <p:spPr>
              <a:xfrm>
                <a:off x="4601540" y="1702016"/>
                <a:ext cx="1009251"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𝑣</m:t>
                          </m:r>
                        </m:e>
                        <m:sub>
                          <m:r>
                            <a:rPr lang="es-ES" sz="1350" i="1">
                              <a:latin typeface="Cambria Math" panose="02040503050406030204" pitchFamily="18" charset="0"/>
                            </a:rPr>
                            <m:t>+</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𝑣</m:t>
                          </m:r>
                        </m:e>
                        <m:sub>
                          <m:r>
                            <a:rPr lang="es-ES" sz="1350" i="1">
                              <a:latin typeface="Cambria Math" panose="02040503050406030204" pitchFamily="18" charset="0"/>
                            </a:rPr>
                            <m:t>−</m:t>
                          </m:r>
                        </m:sub>
                      </m:sSub>
                      <m:r>
                        <a:rPr lang="es-ES" sz="1350" i="1">
                          <a:latin typeface="Cambria Math" panose="02040503050406030204" pitchFamily="18" charset="0"/>
                        </a:rPr>
                        <m:t>=0 </m:t>
                      </m:r>
                    </m:oMath>
                  </m:oMathPara>
                </a14:m>
                <a:endParaRPr lang="es-ES" sz="1350" dirty="0"/>
              </a:p>
            </p:txBody>
          </p:sp>
        </mc:Choice>
        <mc:Fallback xmlns="">
          <p:sp>
            <p:nvSpPr>
              <p:cNvPr id="11" name="CuadroTexto 10">
                <a:extLst>
                  <a:ext uri="{FF2B5EF4-FFF2-40B4-BE49-F238E27FC236}">
                    <a16:creationId xmlns:a16="http://schemas.microsoft.com/office/drawing/2014/main" id="{43CC02CB-B2CF-43EE-9906-F98E04D521CC}"/>
                  </a:ext>
                </a:extLst>
              </p:cNvPr>
              <p:cNvSpPr txBox="1">
                <a:spLocks noRot="1" noChangeAspect="1" noMove="1" noResize="1" noEditPoints="1" noAdjustHandles="1" noChangeArrowheads="1" noChangeShapeType="1" noTextEdit="1"/>
              </p:cNvSpPr>
              <p:nvPr/>
            </p:nvSpPr>
            <p:spPr>
              <a:xfrm>
                <a:off x="4601540" y="1702016"/>
                <a:ext cx="1009251" cy="207749"/>
              </a:xfrm>
              <a:prstGeom prst="rect">
                <a:avLst/>
              </a:prstGeom>
              <a:blipFill>
                <a:blip r:embed="rId4"/>
                <a:stretch>
                  <a:fillRect l="-1212" b="-2058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Rectángulo 11">
                <a:extLst>
                  <a:ext uri="{FF2B5EF4-FFF2-40B4-BE49-F238E27FC236}">
                    <a16:creationId xmlns:a16="http://schemas.microsoft.com/office/drawing/2014/main" id="{008C3E35-BFD0-423D-8A25-C2E7358BB783}"/>
                  </a:ext>
                </a:extLst>
              </p:cNvPr>
              <p:cNvSpPr/>
              <p:nvPr/>
            </p:nvSpPr>
            <p:spPr>
              <a:xfrm>
                <a:off x="4601539" y="2669692"/>
                <a:ext cx="2601033" cy="6853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S" sz="1350" i="1">
                              <a:latin typeface="Cambria Math" panose="02040503050406030204" pitchFamily="18" charset="0"/>
                              <a:ea typeface="Cambria Math" panose="02040503050406030204" pitchFamily="18" charset="0"/>
                            </a:rPr>
                          </m:ctrlPr>
                        </m:fPr>
                        <m:num>
                          <m:sSub>
                            <m:sSubPr>
                              <m:ctrlPr>
                                <a:rPr lang="es-ES" sz="1350" i="1">
                                  <a:latin typeface="Cambria Math" panose="02040503050406030204" pitchFamily="18" charset="0"/>
                                  <a:ea typeface="Cambria Math" panose="02040503050406030204" pitchFamily="18" charset="0"/>
                                </a:rPr>
                              </m:ctrlPr>
                            </m:sSubPr>
                            <m:e>
                              <m:r>
                                <a:rPr lang="es-ES" sz="1350" i="1">
                                  <a:latin typeface="Cambria Math" panose="02040503050406030204" pitchFamily="18" charset="0"/>
                                  <a:ea typeface="Cambria Math" panose="02040503050406030204" pitchFamily="18" charset="0"/>
                                </a:rPr>
                                <m:t>𝑉</m:t>
                              </m:r>
                            </m:e>
                            <m:sub>
                              <m:r>
                                <a:rPr lang="es-ES" sz="1350" i="1">
                                  <a:latin typeface="Cambria Math" panose="02040503050406030204" pitchFamily="18" charset="0"/>
                                  <a:ea typeface="Cambria Math" panose="02040503050406030204" pitchFamily="18" charset="0"/>
                                </a:rPr>
                                <m:t>𝑜𝑢𝑡</m:t>
                              </m:r>
                            </m:sub>
                          </m:sSub>
                        </m:num>
                        <m:den>
                          <m:sSub>
                            <m:sSubPr>
                              <m:ctrlPr>
                                <a:rPr lang="es-ES" sz="1350" i="1">
                                  <a:latin typeface="Cambria Math" panose="02040503050406030204" pitchFamily="18" charset="0"/>
                                  <a:ea typeface="Cambria Math" panose="02040503050406030204" pitchFamily="18" charset="0"/>
                                </a:rPr>
                              </m:ctrlPr>
                            </m:sSubPr>
                            <m:e>
                              <m:r>
                                <a:rPr lang="es-ES" sz="1350" i="1">
                                  <a:latin typeface="Cambria Math" panose="02040503050406030204" pitchFamily="18" charset="0"/>
                                  <a:ea typeface="Cambria Math" panose="02040503050406030204" pitchFamily="18" charset="0"/>
                                </a:rPr>
                                <m:t>𝑉</m:t>
                              </m:r>
                            </m:e>
                            <m:sub>
                              <m:r>
                                <a:rPr lang="es-ES" sz="1350" i="1">
                                  <a:latin typeface="Cambria Math" panose="02040503050406030204" pitchFamily="18" charset="0"/>
                                  <a:ea typeface="Cambria Math" panose="02040503050406030204" pitchFamily="18" charset="0"/>
                                </a:rPr>
                                <m:t>𝑖𝑛</m:t>
                              </m:r>
                            </m:sub>
                          </m:sSub>
                        </m:den>
                      </m:f>
                      <m:r>
                        <a:rPr lang="es-ES" sz="1350" i="1">
                          <a:latin typeface="Cambria Math" panose="02040503050406030204" pitchFamily="18" charset="0"/>
                          <a:ea typeface="Cambria Math" panose="02040503050406030204" pitchFamily="18" charset="0"/>
                        </a:rPr>
                        <m:t>=−</m:t>
                      </m:r>
                      <m:f>
                        <m:fPr>
                          <m:ctrlPr>
                            <a:rPr lang="es-ES" sz="1350" i="1">
                              <a:latin typeface="Cambria Math" panose="02040503050406030204" pitchFamily="18" charset="0"/>
                              <a:ea typeface="Cambria Math" panose="02040503050406030204" pitchFamily="18" charset="0"/>
                            </a:rPr>
                          </m:ctrlPr>
                        </m:fPr>
                        <m:num>
                          <m:r>
                            <a:rPr lang="es-ES" sz="1350" i="1">
                              <a:latin typeface="Cambria Math" panose="02040503050406030204" pitchFamily="18" charset="0"/>
                              <a:ea typeface="Cambria Math" panose="02040503050406030204" pitchFamily="18" charset="0"/>
                            </a:rPr>
                            <m:t>𝑅</m:t>
                          </m:r>
                        </m:num>
                        <m:den>
                          <m:sSub>
                            <m:sSubPr>
                              <m:ctrlPr>
                                <a:rPr lang="es-ES" sz="1350" i="1">
                                  <a:latin typeface="Cambria Math" panose="02040503050406030204" pitchFamily="18" charset="0"/>
                                  <a:ea typeface="Cambria Math" panose="02040503050406030204" pitchFamily="18" charset="0"/>
                                </a:rPr>
                              </m:ctrlPr>
                            </m:sSubPr>
                            <m:e>
                              <m:r>
                                <a:rPr lang="es-ES" sz="1350" i="1">
                                  <a:latin typeface="Cambria Math" panose="02040503050406030204" pitchFamily="18" charset="0"/>
                                  <a:ea typeface="Cambria Math" panose="02040503050406030204" pitchFamily="18" charset="0"/>
                                </a:rPr>
                                <m:t>𝑍</m:t>
                              </m:r>
                            </m:e>
                            <m:sub>
                              <m:r>
                                <a:rPr lang="es-ES" sz="1350" i="1">
                                  <a:latin typeface="Cambria Math" panose="02040503050406030204" pitchFamily="18" charset="0"/>
                                  <a:ea typeface="Cambria Math" panose="02040503050406030204" pitchFamily="18" charset="0"/>
                                </a:rPr>
                                <m:t>𝑐</m:t>
                              </m:r>
                            </m:sub>
                          </m:sSub>
                        </m:den>
                      </m:f>
                      <m:r>
                        <a:rPr lang="es-ES" sz="1350" i="1">
                          <a:latin typeface="Cambria Math" panose="02040503050406030204" pitchFamily="18" charset="0"/>
                          <a:ea typeface="Cambria Math" panose="02040503050406030204" pitchFamily="18" charset="0"/>
                        </a:rPr>
                        <m:t>=−</m:t>
                      </m:r>
                      <m:f>
                        <m:fPr>
                          <m:ctrlPr>
                            <a:rPr lang="es-ES" sz="1350" i="1">
                              <a:latin typeface="Cambria Math" panose="02040503050406030204" pitchFamily="18" charset="0"/>
                              <a:ea typeface="Cambria Math" panose="02040503050406030204" pitchFamily="18" charset="0"/>
                            </a:rPr>
                          </m:ctrlPr>
                        </m:fPr>
                        <m:num>
                          <m:r>
                            <a:rPr lang="es-ES" sz="1350" i="1">
                              <a:latin typeface="Cambria Math" panose="02040503050406030204" pitchFamily="18" charset="0"/>
                              <a:ea typeface="Cambria Math" panose="02040503050406030204" pitchFamily="18" charset="0"/>
                            </a:rPr>
                            <m:t>𝑅</m:t>
                          </m:r>
                        </m:num>
                        <m:den>
                          <m:f>
                            <m:fPr>
                              <m:ctrlPr>
                                <a:rPr lang="es-ES" sz="1350" i="1">
                                  <a:latin typeface="Cambria Math" panose="02040503050406030204" pitchFamily="18" charset="0"/>
                                  <a:ea typeface="Cambria Math" panose="02040503050406030204" pitchFamily="18" charset="0"/>
                                </a:rPr>
                              </m:ctrlPr>
                            </m:fPr>
                            <m:num>
                              <m:r>
                                <a:rPr lang="es-ES" sz="1350" i="1">
                                  <a:latin typeface="Cambria Math" panose="02040503050406030204" pitchFamily="18" charset="0"/>
                                  <a:ea typeface="Cambria Math" panose="02040503050406030204" pitchFamily="18" charset="0"/>
                                </a:rPr>
                                <m:t>1</m:t>
                              </m:r>
                            </m:num>
                            <m:den>
                              <m:r>
                                <a:rPr lang="es-ES" sz="1350" i="1">
                                  <a:latin typeface="Cambria Math" panose="02040503050406030204" pitchFamily="18" charset="0"/>
                                  <a:ea typeface="Cambria Math" panose="02040503050406030204" pitchFamily="18" charset="0"/>
                                </a:rPr>
                                <m:t>𝑗</m:t>
                              </m:r>
                              <m:r>
                                <a:rPr lang="es-ES" sz="1350" i="1">
                                  <a:latin typeface="Cambria Math" panose="02040503050406030204" pitchFamily="18" charset="0"/>
                                  <a:ea typeface="Cambria Math" panose="02040503050406030204" pitchFamily="18" charset="0"/>
                                </a:rPr>
                                <m:t>𝜔</m:t>
                              </m:r>
                              <m:r>
                                <a:rPr lang="es-ES" sz="1350" i="1">
                                  <a:latin typeface="Cambria Math" panose="02040503050406030204" pitchFamily="18" charset="0"/>
                                  <a:ea typeface="Cambria Math" panose="02040503050406030204" pitchFamily="18" charset="0"/>
                                </a:rPr>
                                <m:t>𝐶</m:t>
                              </m:r>
                            </m:den>
                          </m:f>
                        </m:den>
                      </m:f>
                      <m:r>
                        <a:rPr lang="es-ES" sz="1350" i="1">
                          <a:latin typeface="Cambria Math" panose="02040503050406030204" pitchFamily="18" charset="0"/>
                          <a:ea typeface="Cambria Math" panose="02040503050406030204" pitchFamily="18" charset="0"/>
                        </a:rPr>
                        <m:t>=−</m:t>
                      </m:r>
                      <m:r>
                        <a:rPr lang="es-ES" sz="1350" i="1">
                          <a:latin typeface="Cambria Math" panose="02040503050406030204" pitchFamily="18" charset="0"/>
                          <a:ea typeface="Cambria Math" panose="02040503050406030204" pitchFamily="18" charset="0"/>
                        </a:rPr>
                        <m:t>𝑗</m:t>
                      </m:r>
                      <m:r>
                        <a:rPr lang="es-ES" sz="1350" i="1">
                          <a:latin typeface="Cambria Math" panose="02040503050406030204" pitchFamily="18" charset="0"/>
                          <a:ea typeface="Cambria Math" panose="02040503050406030204" pitchFamily="18" charset="0"/>
                        </a:rPr>
                        <m:t>𝜔</m:t>
                      </m:r>
                      <m:r>
                        <a:rPr lang="es-ES" sz="1350" i="1">
                          <a:latin typeface="Cambria Math" panose="02040503050406030204" pitchFamily="18" charset="0"/>
                          <a:ea typeface="Cambria Math" panose="02040503050406030204" pitchFamily="18" charset="0"/>
                        </a:rPr>
                        <m:t>𝑅𝐶</m:t>
                      </m:r>
                      <m:r>
                        <a:rPr lang="es-ES" sz="1350" i="1">
                          <a:latin typeface="Cambria Math" panose="02040503050406030204" pitchFamily="18" charset="0"/>
                        </a:rPr>
                        <m:t> </m:t>
                      </m:r>
                    </m:oMath>
                  </m:oMathPara>
                </a14:m>
                <a:endParaRPr lang="es-ES" sz="1350" dirty="0"/>
              </a:p>
            </p:txBody>
          </p:sp>
        </mc:Choice>
        <mc:Fallback xmlns="">
          <p:sp>
            <p:nvSpPr>
              <p:cNvPr id="12" name="Rectángulo 11">
                <a:extLst>
                  <a:ext uri="{FF2B5EF4-FFF2-40B4-BE49-F238E27FC236}">
                    <a16:creationId xmlns:a16="http://schemas.microsoft.com/office/drawing/2014/main" id="{008C3E35-BFD0-423D-8A25-C2E7358BB783}"/>
                  </a:ext>
                </a:extLst>
              </p:cNvPr>
              <p:cNvSpPr>
                <a:spLocks noRot="1" noChangeAspect="1" noMove="1" noResize="1" noEditPoints="1" noAdjustHandles="1" noChangeArrowheads="1" noChangeShapeType="1" noTextEdit="1"/>
              </p:cNvSpPr>
              <p:nvPr/>
            </p:nvSpPr>
            <p:spPr>
              <a:xfrm>
                <a:off x="4601539" y="2669692"/>
                <a:ext cx="2601033" cy="685380"/>
              </a:xfrm>
              <a:prstGeom prst="rect">
                <a:avLst/>
              </a:prstGeom>
              <a:blipFill>
                <a:blip r:embed="rId5"/>
                <a:stretch>
                  <a:fillRect b="-357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Rectángulo 12">
                <a:extLst>
                  <a:ext uri="{FF2B5EF4-FFF2-40B4-BE49-F238E27FC236}">
                    <a16:creationId xmlns:a16="http://schemas.microsoft.com/office/drawing/2014/main" id="{B041CF5B-E82A-4EC5-BDC6-7A7CDB1D1D9F}"/>
                  </a:ext>
                </a:extLst>
              </p:cNvPr>
              <p:cNvSpPr/>
              <p:nvPr/>
            </p:nvSpPr>
            <p:spPr>
              <a:xfrm>
                <a:off x="852972" y="4187585"/>
                <a:ext cx="2648161" cy="4867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ea typeface="Cambria Math" panose="02040503050406030204" pitchFamily="18" charset="0"/>
                            </a:rPr>
                          </m:ctrlPr>
                        </m:sSubPr>
                        <m:e>
                          <m:r>
                            <a:rPr lang="es-ES" sz="1350" i="1">
                              <a:latin typeface="Cambria Math" panose="02040503050406030204" pitchFamily="18" charset="0"/>
                              <a:ea typeface="Cambria Math" panose="02040503050406030204" pitchFamily="18" charset="0"/>
                            </a:rPr>
                            <m:t>𝑉</m:t>
                          </m:r>
                        </m:e>
                        <m:sub>
                          <m:r>
                            <a:rPr lang="es-ES" sz="1350" i="1">
                              <a:latin typeface="Cambria Math" panose="02040503050406030204" pitchFamily="18" charset="0"/>
                              <a:ea typeface="Cambria Math" panose="02040503050406030204" pitchFamily="18" charset="0"/>
                            </a:rPr>
                            <m:t>𝑜𝑢𝑡</m:t>
                          </m:r>
                        </m:sub>
                      </m:sSub>
                      <m:r>
                        <a:rPr lang="es-ES" sz="1350" i="1">
                          <a:latin typeface="Cambria Math" panose="02040503050406030204" pitchFamily="18" charset="0"/>
                          <a:ea typeface="Cambria Math" panose="02040503050406030204" pitchFamily="18" charset="0"/>
                        </a:rPr>
                        <m:t>=0−</m:t>
                      </m:r>
                      <m:sSub>
                        <m:sSubPr>
                          <m:ctrlPr>
                            <a:rPr lang="es-ES" sz="1350" i="1">
                              <a:latin typeface="Cambria Math" panose="02040503050406030204" pitchFamily="18" charset="0"/>
                              <a:ea typeface="Cambria Math" panose="02040503050406030204" pitchFamily="18" charset="0"/>
                            </a:rPr>
                          </m:ctrlPr>
                        </m:sSubPr>
                        <m:e>
                          <m:r>
                            <a:rPr lang="es-ES" sz="1350" i="1">
                              <a:latin typeface="Cambria Math" panose="02040503050406030204" pitchFamily="18" charset="0"/>
                              <a:ea typeface="Cambria Math" panose="02040503050406030204" pitchFamily="18" charset="0"/>
                            </a:rPr>
                            <m:t>𝑉</m:t>
                          </m:r>
                        </m:e>
                        <m:sub>
                          <m:r>
                            <a:rPr lang="es-ES" sz="1350" i="1">
                              <a:latin typeface="Cambria Math" panose="02040503050406030204" pitchFamily="18" charset="0"/>
                              <a:ea typeface="Cambria Math" panose="02040503050406030204" pitchFamily="18" charset="0"/>
                            </a:rPr>
                            <m:t>𝑅</m:t>
                          </m:r>
                        </m:sub>
                      </m:sSub>
                      <m:r>
                        <a:rPr lang="es-ES" sz="1350" i="1">
                          <a:latin typeface="Cambria Math" panose="02040503050406030204" pitchFamily="18" charset="0"/>
                          <a:ea typeface="Cambria Math" panose="02040503050406030204" pitchFamily="18" charset="0"/>
                        </a:rPr>
                        <m:t>=−</m:t>
                      </m:r>
                      <m:r>
                        <a:rPr lang="es-ES" sz="1350" i="1">
                          <a:latin typeface="Cambria Math" panose="02040503050406030204" pitchFamily="18" charset="0"/>
                          <a:ea typeface="Cambria Math" panose="02040503050406030204" pitchFamily="18" charset="0"/>
                        </a:rPr>
                        <m:t>𝑖𝑅</m:t>
                      </m:r>
                      <m:r>
                        <a:rPr lang="es-ES" sz="1350" i="1">
                          <a:latin typeface="Cambria Math" panose="02040503050406030204" pitchFamily="18" charset="0"/>
                          <a:ea typeface="Cambria Math" panose="02040503050406030204" pitchFamily="18" charset="0"/>
                        </a:rPr>
                        <m:t>=−</m:t>
                      </m:r>
                      <m:r>
                        <a:rPr lang="es-ES" sz="1350" i="1">
                          <a:latin typeface="Cambria Math" panose="02040503050406030204" pitchFamily="18" charset="0"/>
                          <a:ea typeface="Cambria Math" panose="02040503050406030204" pitchFamily="18" charset="0"/>
                        </a:rPr>
                        <m:t>𝑅𝐶</m:t>
                      </m:r>
                      <m:f>
                        <m:fPr>
                          <m:ctrlPr>
                            <a:rPr lang="es-ES" sz="1350" i="1">
                              <a:latin typeface="Cambria Math" panose="02040503050406030204" pitchFamily="18" charset="0"/>
                              <a:ea typeface="Cambria Math" panose="02040503050406030204" pitchFamily="18" charset="0"/>
                            </a:rPr>
                          </m:ctrlPr>
                        </m:fPr>
                        <m:num>
                          <m:r>
                            <a:rPr lang="es-ES" sz="1350" i="1">
                              <a:latin typeface="Cambria Math" panose="02040503050406030204" pitchFamily="18" charset="0"/>
                              <a:ea typeface="Cambria Math" panose="02040503050406030204" pitchFamily="18" charset="0"/>
                            </a:rPr>
                            <m:t>𝑑</m:t>
                          </m:r>
                          <m:sSub>
                            <m:sSubPr>
                              <m:ctrlPr>
                                <a:rPr lang="es-ES" sz="1350" i="1">
                                  <a:latin typeface="Cambria Math" panose="02040503050406030204" pitchFamily="18" charset="0"/>
                                  <a:ea typeface="Cambria Math" panose="02040503050406030204" pitchFamily="18" charset="0"/>
                                </a:rPr>
                              </m:ctrlPr>
                            </m:sSubPr>
                            <m:e>
                              <m:r>
                                <a:rPr lang="es-ES" sz="1350" i="1">
                                  <a:latin typeface="Cambria Math" panose="02040503050406030204" pitchFamily="18" charset="0"/>
                                  <a:ea typeface="Cambria Math" panose="02040503050406030204" pitchFamily="18" charset="0"/>
                                </a:rPr>
                                <m:t>𝑣</m:t>
                              </m:r>
                            </m:e>
                            <m:sub>
                              <m:r>
                                <a:rPr lang="es-ES" sz="1350" i="1">
                                  <a:latin typeface="Cambria Math" panose="02040503050406030204" pitchFamily="18" charset="0"/>
                                  <a:ea typeface="Cambria Math" panose="02040503050406030204" pitchFamily="18" charset="0"/>
                                </a:rPr>
                                <m:t>𝑐</m:t>
                              </m:r>
                            </m:sub>
                          </m:sSub>
                        </m:num>
                        <m:den>
                          <m:r>
                            <a:rPr lang="es-ES" sz="1350" i="1">
                              <a:latin typeface="Cambria Math" panose="02040503050406030204" pitchFamily="18" charset="0"/>
                              <a:ea typeface="Cambria Math" panose="02040503050406030204" pitchFamily="18" charset="0"/>
                            </a:rPr>
                            <m:t>𝑑𝑡</m:t>
                          </m:r>
                        </m:den>
                      </m:f>
                    </m:oMath>
                  </m:oMathPara>
                </a14:m>
                <a:endParaRPr lang="es-ES" sz="1350" dirty="0"/>
              </a:p>
            </p:txBody>
          </p:sp>
        </mc:Choice>
        <mc:Fallback xmlns="">
          <p:sp>
            <p:nvSpPr>
              <p:cNvPr id="13" name="Rectángulo 12">
                <a:extLst>
                  <a:ext uri="{FF2B5EF4-FFF2-40B4-BE49-F238E27FC236}">
                    <a16:creationId xmlns:a16="http://schemas.microsoft.com/office/drawing/2014/main" id="{B041CF5B-E82A-4EC5-BDC6-7A7CDB1D1D9F}"/>
                  </a:ext>
                </a:extLst>
              </p:cNvPr>
              <p:cNvSpPr>
                <a:spLocks noRot="1" noChangeAspect="1" noMove="1" noResize="1" noEditPoints="1" noAdjustHandles="1" noChangeArrowheads="1" noChangeShapeType="1" noTextEdit="1"/>
              </p:cNvSpPr>
              <p:nvPr/>
            </p:nvSpPr>
            <p:spPr>
              <a:xfrm>
                <a:off x="852972" y="4187585"/>
                <a:ext cx="2648161" cy="486736"/>
              </a:xfrm>
              <a:prstGeom prst="rect">
                <a:avLst/>
              </a:prstGeom>
              <a:blipFill>
                <a:blip r:embed="rId6"/>
                <a:stretch>
                  <a:fillRect b="-25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Rectángulo 13">
                <a:extLst>
                  <a:ext uri="{FF2B5EF4-FFF2-40B4-BE49-F238E27FC236}">
                    <a16:creationId xmlns:a16="http://schemas.microsoft.com/office/drawing/2014/main" id="{D5047168-A4D1-4ED7-89DE-DE1E699D5CBA}"/>
                  </a:ext>
                </a:extLst>
              </p:cNvPr>
              <p:cNvSpPr/>
              <p:nvPr/>
            </p:nvSpPr>
            <p:spPr>
              <a:xfrm>
                <a:off x="2051579" y="4702358"/>
                <a:ext cx="993990" cy="4867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ea typeface="Cambria Math" panose="02040503050406030204" pitchFamily="18" charset="0"/>
                            </a:rPr>
                          </m:ctrlPr>
                        </m:sSubPr>
                        <m:e>
                          <m:r>
                            <a:rPr lang="es-ES" sz="1350" i="1">
                              <a:latin typeface="Cambria Math" panose="02040503050406030204" pitchFamily="18" charset="0"/>
                              <a:ea typeface="Cambria Math" panose="02040503050406030204" pitchFamily="18" charset="0"/>
                            </a:rPr>
                            <m:t>𝑖</m:t>
                          </m:r>
                        </m:e>
                        <m:sub>
                          <m:r>
                            <a:rPr lang="es-ES" sz="1350" i="1">
                              <a:latin typeface="Cambria Math" panose="02040503050406030204" pitchFamily="18" charset="0"/>
                              <a:ea typeface="Cambria Math" panose="02040503050406030204" pitchFamily="18" charset="0"/>
                            </a:rPr>
                            <m:t>𝑐</m:t>
                          </m:r>
                        </m:sub>
                      </m:sSub>
                      <m:r>
                        <a:rPr lang="es-ES" sz="1350" i="1">
                          <a:latin typeface="Cambria Math" panose="02040503050406030204" pitchFamily="18" charset="0"/>
                          <a:ea typeface="Cambria Math" panose="02040503050406030204" pitchFamily="18" charset="0"/>
                        </a:rPr>
                        <m:t>=</m:t>
                      </m:r>
                      <m:r>
                        <a:rPr lang="es-ES" sz="1350" i="1">
                          <a:latin typeface="Cambria Math" panose="02040503050406030204" pitchFamily="18" charset="0"/>
                          <a:ea typeface="Cambria Math" panose="02040503050406030204" pitchFamily="18" charset="0"/>
                        </a:rPr>
                        <m:t>𝐶</m:t>
                      </m:r>
                      <m:f>
                        <m:fPr>
                          <m:ctrlPr>
                            <a:rPr lang="es-ES" sz="1350" i="1">
                              <a:latin typeface="Cambria Math" panose="02040503050406030204" pitchFamily="18" charset="0"/>
                              <a:ea typeface="Cambria Math" panose="02040503050406030204" pitchFamily="18" charset="0"/>
                            </a:rPr>
                          </m:ctrlPr>
                        </m:fPr>
                        <m:num>
                          <m:r>
                            <a:rPr lang="es-ES" sz="1350" i="1">
                              <a:latin typeface="Cambria Math" panose="02040503050406030204" pitchFamily="18" charset="0"/>
                              <a:ea typeface="Cambria Math" panose="02040503050406030204" pitchFamily="18" charset="0"/>
                            </a:rPr>
                            <m:t>𝑑</m:t>
                          </m:r>
                          <m:sSub>
                            <m:sSubPr>
                              <m:ctrlPr>
                                <a:rPr lang="es-ES" sz="1350" i="1">
                                  <a:latin typeface="Cambria Math" panose="02040503050406030204" pitchFamily="18" charset="0"/>
                                  <a:ea typeface="Cambria Math" panose="02040503050406030204" pitchFamily="18" charset="0"/>
                                </a:rPr>
                              </m:ctrlPr>
                            </m:sSubPr>
                            <m:e>
                              <m:r>
                                <a:rPr lang="es-ES" sz="1350" i="1">
                                  <a:latin typeface="Cambria Math" panose="02040503050406030204" pitchFamily="18" charset="0"/>
                                  <a:ea typeface="Cambria Math" panose="02040503050406030204" pitchFamily="18" charset="0"/>
                                </a:rPr>
                                <m:t>𝑣</m:t>
                              </m:r>
                            </m:e>
                            <m:sub>
                              <m:r>
                                <a:rPr lang="es-ES" sz="1350" i="1">
                                  <a:latin typeface="Cambria Math" panose="02040503050406030204" pitchFamily="18" charset="0"/>
                                  <a:ea typeface="Cambria Math" panose="02040503050406030204" pitchFamily="18" charset="0"/>
                                </a:rPr>
                                <m:t>𝑐</m:t>
                              </m:r>
                            </m:sub>
                          </m:sSub>
                        </m:num>
                        <m:den>
                          <m:r>
                            <a:rPr lang="es-ES" sz="1350" i="1">
                              <a:latin typeface="Cambria Math" panose="02040503050406030204" pitchFamily="18" charset="0"/>
                              <a:ea typeface="Cambria Math" panose="02040503050406030204" pitchFamily="18" charset="0"/>
                            </a:rPr>
                            <m:t>𝑑𝑡</m:t>
                          </m:r>
                        </m:den>
                      </m:f>
                    </m:oMath>
                  </m:oMathPara>
                </a14:m>
                <a:endParaRPr lang="es-ES" sz="1350" dirty="0"/>
              </a:p>
            </p:txBody>
          </p:sp>
        </mc:Choice>
        <mc:Fallback xmlns="">
          <p:sp>
            <p:nvSpPr>
              <p:cNvPr id="14" name="Rectángulo 13">
                <a:extLst>
                  <a:ext uri="{FF2B5EF4-FFF2-40B4-BE49-F238E27FC236}">
                    <a16:creationId xmlns:a16="http://schemas.microsoft.com/office/drawing/2014/main" id="{D5047168-A4D1-4ED7-89DE-DE1E699D5CBA}"/>
                  </a:ext>
                </a:extLst>
              </p:cNvPr>
              <p:cNvSpPr>
                <a:spLocks noRot="1" noChangeAspect="1" noMove="1" noResize="1" noEditPoints="1" noAdjustHandles="1" noChangeArrowheads="1" noChangeShapeType="1" noTextEdit="1"/>
              </p:cNvSpPr>
              <p:nvPr/>
            </p:nvSpPr>
            <p:spPr>
              <a:xfrm>
                <a:off x="2051579" y="4702358"/>
                <a:ext cx="993990" cy="486736"/>
              </a:xfrm>
              <a:prstGeom prst="rect">
                <a:avLst/>
              </a:prstGeom>
              <a:blipFill>
                <a:blip r:embed="rId7"/>
                <a:stretch>
                  <a:fillRect b="-2500"/>
                </a:stretch>
              </a:blipFill>
            </p:spPr>
            <p:txBody>
              <a:bodyPr/>
              <a:lstStyle/>
              <a:p>
                <a:r>
                  <a:rPr lang="es-ES">
                    <a:noFill/>
                  </a:rPr>
                  <a:t> </a:t>
                </a:r>
              </a:p>
            </p:txBody>
          </p:sp>
        </mc:Fallback>
      </mc:AlternateContent>
      <p:sp>
        <p:nvSpPr>
          <p:cNvPr id="15" name="CuadroTexto 14">
            <a:extLst>
              <a:ext uri="{FF2B5EF4-FFF2-40B4-BE49-F238E27FC236}">
                <a16:creationId xmlns:a16="http://schemas.microsoft.com/office/drawing/2014/main" id="{76B3BB7B-E37A-440D-A0DF-A1528C2F49F0}"/>
              </a:ext>
            </a:extLst>
          </p:cNvPr>
          <p:cNvSpPr txBox="1"/>
          <p:nvPr/>
        </p:nvSpPr>
        <p:spPr>
          <a:xfrm>
            <a:off x="852972" y="3817243"/>
            <a:ext cx="3137397" cy="300082"/>
          </a:xfrm>
          <a:prstGeom prst="rect">
            <a:avLst/>
          </a:prstGeom>
          <a:noFill/>
        </p:spPr>
        <p:txBody>
          <a:bodyPr wrap="none" rtlCol="0">
            <a:spAutoFit/>
          </a:bodyPr>
          <a:lstStyle/>
          <a:p>
            <a:r>
              <a:rPr lang="es-ES" sz="1350" dirty="0"/>
              <a:t>Otra forma más genérica de resolverlo</a:t>
            </a:r>
          </a:p>
        </p:txBody>
      </p:sp>
      <p:sp>
        <p:nvSpPr>
          <p:cNvPr id="16" name="Flecha: hacia arriba 15">
            <a:extLst>
              <a:ext uri="{FF2B5EF4-FFF2-40B4-BE49-F238E27FC236}">
                <a16:creationId xmlns:a16="http://schemas.microsoft.com/office/drawing/2014/main" id="{B66BBC40-7087-4568-B2F9-8416FC471D4B}"/>
              </a:ext>
            </a:extLst>
          </p:cNvPr>
          <p:cNvSpPr/>
          <p:nvPr/>
        </p:nvSpPr>
        <p:spPr bwMode="auto">
          <a:xfrm>
            <a:off x="2524786" y="4578224"/>
            <a:ext cx="143723" cy="166388"/>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s-ES">
              <a:latin typeface="Times" charset="0"/>
            </a:endParaRPr>
          </a:p>
        </p:txBody>
      </p:sp>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644756B4-515C-4D15-8C81-2E7CA8B96BEE}"/>
                  </a:ext>
                </a:extLst>
              </p:cNvPr>
              <p:cNvSpPr txBox="1"/>
              <p:nvPr/>
            </p:nvSpPr>
            <p:spPr>
              <a:xfrm>
                <a:off x="4696239" y="4256835"/>
                <a:ext cx="3164905" cy="39440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𝑠𝑖</m:t>
                      </m:r>
                      <m:r>
                        <a:rPr lang="es-ES" sz="1350" i="1">
                          <a:latin typeface="Cambria Math" panose="02040503050406030204" pitchFamily="18" charset="0"/>
                        </a:rPr>
                        <m:t> </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𝑜</m:t>
                          </m:r>
                        </m:sub>
                      </m:sSub>
                      <m:sSup>
                        <m:sSupPr>
                          <m:ctrlPr>
                            <a:rPr lang="es-ES" sz="1350" i="1">
                              <a:latin typeface="Cambria Math" panose="02040503050406030204" pitchFamily="18" charset="0"/>
                            </a:rPr>
                          </m:ctrlPr>
                        </m:sSupPr>
                        <m:e>
                          <m:r>
                            <a:rPr lang="es-ES" sz="1350" i="1">
                              <a:latin typeface="Cambria Math" panose="02040503050406030204" pitchFamily="18" charset="0"/>
                            </a:rPr>
                            <m:t>𝑒</m:t>
                          </m:r>
                        </m:e>
                        <m:sup>
                          <m:r>
                            <a:rPr lang="es-ES" sz="1350" i="1">
                              <a:latin typeface="Cambria Math" panose="02040503050406030204" pitchFamily="18" charset="0"/>
                            </a:rPr>
                            <m:t>𝑗</m:t>
                          </m:r>
                          <m:r>
                            <a:rPr lang="es-ES" sz="1350" i="1">
                              <a:latin typeface="Cambria Math" panose="02040503050406030204" pitchFamily="18" charset="0"/>
                            </a:rPr>
                            <m:t>𝜔</m:t>
                          </m:r>
                          <m:r>
                            <m:rPr>
                              <m:sty m:val="p"/>
                            </m:rPr>
                            <a:rPr lang="es-ES" sz="1350" i="1">
                              <a:latin typeface="Cambria Math" panose="02040503050406030204" pitchFamily="18" charset="0"/>
                            </a:rPr>
                            <m:t>t</m:t>
                          </m:r>
                        </m:sup>
                      </m:sSup>
                      <m:r>
                        <a:rPr lang="es-ES" sz="1350" i="1">
                          <a:latin typeface="Cambria Math" panose="02040503050406030204" pitchFamily="18" charset="0"/>
                        </a:rPr>
                        <m:t>→</m:t>
                      </m:r>
                      <m:f>
                        <m:fPr>
                          <m:ctrlPr>
                            <a:rPr lang="es-ES" sz="1350" i="1">
                              <a:latin typeface="Cambria Math" panose="02040503050406030204" pitchFamily="18" charset="0"/>
                              <a:ea typeface="Cambria Math" panose="02040503050406030204" pitchFamily="18" charset="0"/>
                            </a:rPr>
                          </m:ctrlPr>
                        </m:fPr>
                        <m:num>
                          <m:r>
                            <a:rPr lang="es-ES" sz="1350" i="1">
                              <a:latin typeface="Cambria Math" panose="02040503050406030204" pitchFamily="18" charset="0"/>
                              <a:ea typeface="Cambria Math" panose="02040503050406030204" pitchFamily="18" charset="0"/>
                            </a:rPr>
                            <m:t>𝑑</m:t>
                          </m:r>
                          <m:sSub>
                            <m:sSubPr>
                              <m:ctrlPr>
                                <a:rPr lang="es-ES" sz="1350" i="1">
                                  <a:latin typeface="Cambria Math" panose="02040503050406030204" pitchFamily="18" charset="0"/>
                                  <a:ea typeface="Cambria Math" panose="02040503050406030204" pitchFamily="18" charset="0"/>
                                </a:rPr>
                              </m:ctrlPr>
                            </m:sSubPr>
                            <m:e>
                              <m:r>
                                <a:rPr lang="es-ES" sz="1350" i="1">
                                  <a:latin typeface="Cambria Math" panose="02040503050406030204" pitchFamily="18" charset="0"/>
                                  <a:ea typeface="Cambria Math" panose="02040503050406030204" pitchFamily="18" charset="0"/>
                                </a:rPr>
                                <m:t>𝑣</m:t>
                              </m:r>
                            </m:e>
                            <m:sub>
                              <m:r>
                                <a:rPr lang="es-ES" sz="1350" i="1">
                                  <a:latin typeface="Cambria Math" panose="02040503050406030204" pitchFamily="18" charset="0"/>
                                  <a:ea typeface="Cambria Math" panose="02040503050406030204" pitchFamily="18" charset="0"/>
                                </a:rPr>
                                <m:t>𝑐</m:t>
                              </m:r>
                            </m:sub>
                          </m:sSub>
                        </m:num>
                        <m:den>
                          <m:r>
                            <a:rPr lang="es-ES" sz="1350" i="1">
                              <a:latin typeface="Cambria Math" panose="02040503050406030204" pitchFamily="18" charset="0"/>
                              <a:ea typeface="Cambria Math" panose="02040503050406030204" pitchFamily="18" charset="0"/>
                            </a:rPr>
                            <m:t>𝑑𝑡</m:t>
                          </m:r>
                        </m:den>
                      </m:f>
                      <m:r>
                        <a:rPr lang="es-ES" sz="1350" i="1">
                          <a:latin typeface="Cambria Math" panose="02040503050406030204" pitchFamily="18" charset="0"/>
                          <a:ea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𝑗</m:t>
                          </m:r>
                          <m:r>
                            <a:rPr lang="es-ES" sz="1350" i="1">
                              <a:latin typeface="Cambria Math" panose="02040503050406030204" pitchFamily="18" charset="0"/>
                            </a:rPr>
                            <m:t>𝜔</m:t>
                          </m:r>
                          <m:r>
                            <a:rPr lang="es-ES" sz="1350" i="1">
                              <a:latin typeface="Cambria Math" panose="02040503050406030204" pitchFamily="18" charset="0"/>
                            </a:rPr>
                            <m:t>𝑉</m:t>
                          </m:r>
                        </m:e>
                        <m:sub>
                          <m:r>
                            <a:rPr lang="es-ES" sz="1350" i="1">
                              <a:latin typeface="Cambria Math" panose="02040503050406030204" pitchFamily="18" charset="0"/>
                            </a:rPr>
                            <m:t>𝑜</m:t>
                          </m:r>
                        </m:sub>
                      </m:sSub>
                      <m:sSup>
                        <m:sSupPr>
                          <m:ctrlPr>
                            <a:rPr lang="es-ES" sz="1350" i="1">
                              <a:latin typeface="Cambria Math" panose="02040503050406030204" pitchFamily="18" charset="0"/>
                            </a:rPr>
                          </m:ctrlPr>
                        </m:sSupPr>
                        <m:e>
                          <m:r>
                            <a:rPr lang="es-ES" sz="1350" i="1">
                              <a:latin typeface="Cambria Math" panose="02040503050406030204" pitchFamily="18" charset="0"/>
                            </a:rPr>
                            <m:t>𝑒</m:t>
                          </m:r>
                        </m:e>
                        <m:sup>
                          <m:r>
                            <a:rPr lang="es-ES" sz="1350" i="1">
                              <a:latin typeface="Cambria Math" panose="02040503050406030204" pitchFamily="18" charset="0"/>
                            </a:rPr>
                            <m:t>𝑗</m:t>
                          </m:r>
                          <m:r>
                            <a:rPr lang="es-ES" sz="1350" i="1">
                              <a:latin typeface="Cambria Math" panose="02040503050406030204" pitchFamily="18" charset="0"/>
                            </a:rPr>
                            <m:t>𝜔</m:t>
                          </m:r>
                          <m:r>
                            <m:rPr>
                              <m:sty m:val="p"/>
                            </m:rPr>
                            <a:rPr lang="es-ES" sz="1350" i="1">
                              <a:latin typeface="Cambria Math" panose="02040503050406030204" pitchFamily="18" charset="0"/>
                            </a:rPr>
                            <m:t>t</m:t>
                          </m:r>
                        </m:sup>
                      </m:sSup>
                      <m:r>
                        <a:rPr lang="es-ES" sz="1350" i="1">
                          <a:latin typeface="Cambria Math" panose="02040503050406030204" pitchFamily="18" charset="0"/>
                        </a:rPr>
                        <m:t>=</m:t>
                      </m:r>
                      <m:r>
                        <a:rPr lang="es-ES" sz="1350" i="1">
                          <a:latin typeface="Cambria Math" panose="02040503050406030204" pitchFamily="18" charset="0"/>
                        </a:rPr>
                        <m:t>𝑗</m:t>
                      </m:r>
                      <m:r>
                        <a:rPr lang="es-ES" sz="1350" i="1">
                          <a:latin typeface="Cambria Math" panose="02040503050406030204" pitchFamily="18" charset="0"/>
                        </a:rPr>
                        <m:t>𝜔</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oMath>
                  </m:oMathPara>
                </a14:m>
                <a:endParaRPr lang="es-ES" sz="1350" dirty="0"/>
              </a:p>
            </p:txBody>
          </p:sp>
        </mc:Choice>
        <mc:Fallback xmlns="">
          <p:sp>
            <p:nvSpPr>
              <p:cNvPr id="17" name="CuadroTexto 16">
                <a:extLst>
                  <a:ext uri="{FF2B5EF4-FFF2-40B4-BE49-F238E27FC236}">
                    <a16:creationId xmlns:a16="http://schemas.microsoft.com/office/drawing/2014/main" id="{644756B4-515C-4D15-8C81-2E7CA8B96BEE}"/>
                  </a:ext>
                </a:extLst>
              </p:cNvPr>
              <p:cNvSpPr txBox="1">
                <a:spLocks noRot="1" noChangeAspect="1" noMove="1" noResize="1" noEditPoints="1" noAdjustHandles="1" noChangeArrowheads="1" noChangeShapeType="1" noTextEdit="1"/>
              </p:cNvSpPr>
              <p:nvPr/>
            </p:nvSpPr>
            <p:spPr>
              <a:xfrm>
                <a:off x="4696239" y="4256835"/>
                <a:ext cx="3164905" cy="394403"/>
              </a:xfrm>
              <a:prstGeom prst="rect">
                <a:avLst/>
              </a:prstGeom>
              <a:blipFill>
                <a:blip r:embed="rId8"/>
                <a:stretch>
                  <a:fillRect l="-769" t="-1538" b="-1538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8" name="Rectángulo 17">
                <a:extLst>
                  <a:ext uri="{FF2B5EF4-FFF2-40B4-BE49-F238E27FC236}">
                    <a16:creationId xmlns:a16="http://schemas.microsoft.com/office/drawing/2014/main" id="{E8DAC31B-7FB5-40BB-8703-D13979D1A618}"/>
                  </a:ext>
                </a:extLst>
              </p:cNvPr>
              <p:cNvSpPr/>
              <p:nvPr/>
            </p:nvSpPr>
            <p:spPr>
              <a:xfrm>
                <a:off x="4846414" y="4734463"/>
                <a:ext cx="2354875" cy="5177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s-ES" sz="1350" i="1">
                              <a:latin typeface="Cambria Math" panose="02040503050406030204" pitchFamily="18" charset="0"/>
                              <a:ea typeface="Cambria Math" panose="02040503050406030204" pitchFamily="18" charset="0"/>
                            </a:rPr>
                          </m:ctrlPr>
                        </m:fPr>
                        <m:num>
                          <m:sSub>
                            <m:sSubPr>
                              <m:ctrlPr>
                                <a:rPr lang="es-ES" sz="1350" i="1">
                                  <a:latin typeface="Cambria Math" panose="02040503050406030204" pitchFamily="18" charset="0"/>
                                  <a:ea typeface="Cambria Math" panose="02040503050406030204" pitchFamily="18" charset="0"/>
                                </a:rPr>
                              </m:ctrlPr>
                            </m:sSubPr>
                            <m:e>
                              <m:r>
                                <a:rPr lang="es-ES" sz="1350" i="1">
                                  <a:latin typeface="Cambria Math" panose="02040503050406030204" pitchFamily="18" charset="0"/>
                                  <a:ea typeface="Cambria Math" panose="02040503050406030204" pitchFamily="18" charset="0"/>
                                </a:rPr>
                                <m:t>𝑉</m:t>
                              </m:r>
                            </m:e>
                            <m:sub>
                              <m:r>
                                <a:rPr lang="es-ES" sz="1350" i="1">
                                  <a:latin typeface="Cambria Math" panose="02040503050406030204" pitchFamily="18" charset="0"/>
                                  <a:ea typeface="Cambria Math" panose="02040503050406030204" pitchFamily="18" charset="0"/>
                                </a:rPr>
                                <m:t>𝑜𝑢𝑡</m:t>
                              </m:r>
                            </m:sub>
                          </m:sSub>
                        </m:num>
                        <m:den>
                          <m:sSub>
                            <m:sSubPr>
                              <m:ctrlPr>
                                <a:rPr lang="es-ES" sz="1350" i="1">
                                  <a:latin typeface="Cambria Math" panose="02040503050406030204" pitchFamily="18" charset="0"/>
                                  <a:ea typeface="Cambria Math" panose="02040503050406030204" pitchFamily="18" charset="0"/>
                                </a:rPr>
                              </m:ctrlPr>
                            </m:sSubPr>
                            <m:e>
                              <m:r>
                                <a:rPr lang="es-ES" sz="1350" i="1">
                                  <a:latin typeface="Cambria Math" panose="02040503050406030204" pitchFamily="18" charset="0"/>
                                  <a:ea typeface="Cambria Math" panose="02040503050406030204" pitchFamily="18" charset="0"/>
                                </a:rPr>
                                <m:t>𝑉</m:t>
                              </m:r>
                            </m:e>
                            <m:sub>
                              <m:r>
                                <a:rPr lang="es-ES" sz="1350" i="1">
                                  <a:latin typeface="Cambria Math" panose="02040503050406030204" pitchFamily="18" charset="0"/>
                                  <a:ea typeface="Cambria Math" panose="02040503050406030204" pitchFamily="18" charset="0"/>
                                </a:rPr>
                                <m:t>𝑖𝑛</m:t>
                              </m:r>
                            </m:sub>
                          </m:sSub>
                        </m:den>
                      </m:f>
                      <m:r>
                        <a:rPr lang="es-ES" sz="1350" i="1">
                          <a:latin typeface="Cambria Math" panose="02040503050406030204" pitchFamily="18" charset="0"/>
                          <a:ea typeface="Cambria Math" panose="02040503050406030204" pitchFamily="18" charset="0"/>
                        </a:rPr>
                        <m:t>=−</m:t>
                      </m:r>
                      <m:f>
                        <m:fPr>
                          <m:ctrlPr>
                            <a:rPr lang="es-ES" sz="1350" i="1">
                              <a:latin typeface="Cambria Math" panose="02040503050406030204" pitchFamily="18" charset="0"/>
                              <a:ea typeface="Cambria Math" panose="02040503050406030204" pitchFamily="18" charset="0"/>
                            </a:rPr>
                          </m:ctrlPr>
                        </m:fPr>
                        <m:num>
                          <m:r>
                            <a:rPr lang="es-ES" sz="1350" i="1">
                              <a:latin typeface="Cambria Math" panose="02040503050406030204" pitchFamily="18" charset="0"/>
                              <a:ea typeface="Cambria Math" panose="02040503050406030204" pitchFamily="18" charset="0"/>
                            </a:rPr>
                            <m:t>𝑅𝐶</m:t>
                          </m:r>
                          <m:r>
                            <a:rPr lang="es-ES" sz="1350" i="1">
                              <a:latin typeface="Cambria Math" panose="02040503050406030204" pitchFamily="18" charset="0"/>
                            </a:rPr>
                            <m:t>𝑗</m:t>
                          </m:r>
                          <m:r>
                            <a:rPr lang="es-ES" sz="1350" i="1">
                              <a:latin typeface="Cambria Math" panose="02040503050406030204" pitchFamily="18" charset="0"/>
                            </a:rPr>
                            <m:t>𝜔</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num>
                        <m:den>
                          <m:sSub>
                            <m:sSubPr>
                              <m:ctrlPr>
                                <a:rPr lang="es-ES" sz="1350" i="1">
                                  <a:latin typeface="Cambria Math" panose="02040503050406030204" pitchFamily="18" charset="0"/>
                                  <a:ea typeface="Cambria Math" panose="02040503050406030204" pitchFamily="18" charset="0"/>
                                </a:rPr>
                              </m:ctrlPr>
                            </m:sSubPr>
                            <m:e>
                              <m:r>
                                <a:rPr lang="es-ES" sz="1350" i="1">
                                  <a:latin typeface="Cambria Math" panose="02040503050406030204" pitchFamily="18" charset="0"/>
                                  <a:ea typeface="Cambria Math" panose="02040503050406030204" pitchFamily="18" charset="0"/>
                                </a:rPr>
                                <m:t>𝑉</m:t>
                              </m:r>
                            </m:e>
                            <m:sub>
                              <m:r>
                                <a:rPr lang="es-ES" sz="1350" i="1">
                                  <a:latin typeface="Cambria Math" panose="02040503050406030204" pitchFamily="18" charset="0"/>
                                  <a:ea typeface="Cambria Math" panose="02040503050406030204" pitchFamily="18" charset="0"/>
                                </a:rPr>
                                <m:t>𝑖𝑛</m:t>
                              </m:r>
                            </m:sub>
                          </m:sSub>
                          <m:r>
                            <a:rPr lang="es-ES" sz="1350" i="1">
                              <a:latin typeface="Cambria Math" panose="02040503050406030204" pitchFamily="18" charset="0"/>
                              <a:ea typeface="Cambria Math" panose="02040503050406030204" pitchFamily="18" charset="0"/>
                            </a:rPr>
                            <m:t> </m:t>
                          </m:r>
                        </m:den>
                      </m:f>
                      <m:r>
                        <a:rPr lang="es-ES" sz="1350" i="1">
                          <a:latin typeface="Cambria Math" panose="02040503050406030204" pitchFamily="18" charset="0"/>
                          <a:ea typeface="Cambria Math" panose="02040503050406030204" pitchFamily="18" charset="0"/>
                        </a:rPr>
                        <m:t>=−</m:t>
                      </m:r>
                      <m:r>
                        <a:rPr lang="es-ES" sz="1350" i="1">
                          <a:latin typeface="Cambria Math" panose="02040503050406030204" pitchFamily="18" charset="0"/>
                          <a:ea typeface="Cambria Math" panose="02040503050406030204" pitchFamily="18" charset="0"/>
                        </a:rPr>
                        <m:t>𝑗</m:t>
                      </m:r>
                      <m:r>
                        <a:rPr lang="es-ES" sz="1350" i="1">
                          <a:latin typeface="Cambria Math" panose="02040503050406030204" pitchFamily="18" charset="0"/>
                          <a:ea typeface="Cambria Math" panose="02040503050406030204" pitchFamily="18" charset="0"/>
                        </a:rPr>
                        <m:t>𝜔</m:t>
                      </m:r>
                      <m:r>
                        <a:rPr lang="es-ES" sz="1350" i="1">
                          <a:latin typeface="Cambria Math" panose="02040503050406030204" pitchFamily="18" charset="0"/>
                          <a:ea typeface="Cambria Math" panose="02040503050406030204" pitchFamily="18" charset="0"/>
                        </a:rPr>
                        <m:t>𝑅𝐶</m:t>
                      </m:r>
                      <m:r>
                        <a:rPr lang="es-ES" sz="1350" i="1">
                          <a:latin typeface="Cambria Math" panose="02040503050406030204" pitchFamily="18" charset="0"/>
                        </a:rPr>
                        <m:t> </m:t>
                      </m:r>
                    </m:oMath>
                  </m:oMathPara>
                </a14:m>
                <a:endParaRPr lang="es-ES" sz="1350" dirty="0"/>
              </a:p>
            </p:txBody>
          </p:sp>
        </mc:Choice>
        <mc:Fallback xmlns="">
          <p:sp>
            <p:nvSpPr>
              <p:cNvPr id="18" name="Rectángulo 17">
                <a:extLst>
                  <a:ext uri="{FF2B5EF4-FFF2-40B4-BE49-F238E27FC236}">
                    <a16:creationId xmlns:a16="http://schemas.microsoft.com/office/drawing/2014/main" id="{E8DAC31B-7FB5-40BB-8703-D13979D1A618}"/>
                  </a:ext>
                </a:extLst>
              </p:cNvPr>
              <p:cNvSpPr>
                <a:spLocks noRot="1" noChangeAspect="1" noMove="1" noResize="1" noEditPoints="1" noAdjustHandles="1" noChangeArrowheads="1" noChangeShapeType="1" noTextEdit="1"/>
              </p:cNvSpPr>
              <p:nvPr/>
            </p:nvSpPr>
            <p:spPr>
              <a:xfrm>
                <a:off x="4846414" y="4734463"/>
                <a:ext cx="2354875" cy="517706"/>
              </a:xfrm>
              <a:prstGeom prst="rect">
                <a:avLst/>
              </a:prstGeom>
              <a:blipFill>
                <a:blip r:embed="rId9"/>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id="{1AF031CA-D791-43E9-A4DB-2567E047F4FB}"/>
                  </a:ext>
                </a:extLst>
              </p:cNvPr>
              <p:cNvSpPr txBox="1"/>
              <p:nvPr/>
            </p:nvSpPr>
            <p:spPr>
              <a:xfrm>
                <a:off x="5677037" y="3915489"/>
                <a:ext cx="655885" cy="2077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350" i="1">
                              <a:latin typeface="Cambria Math" panose="02040503050406030204" pitchFamily="18" charset="0"/>
                            </a:rPr>
                          </m:ctrlPr>
                        </m:sSubPr>
                        <m:e>
                          <m:r>
                            <a:rPr lang="es-ES" sz="1350" i="1">
                              <a:latin typeface="Cambria Math" panose="02040503050406030204" pitchFamily="18" charset="0"/>
                            </a:rPr>
                            <m:t>𝑣</m:t>
                          </m:r>
                        </m:e>
                        <m:sub>
                          <m:r>
                            <a:rPr lang="es-ES" sz="1350" i="1">
                              <a:latin typeface="Cambria Math" panose="02040503050406030204" pitchFamily="18" charset="0"/>
                            </a:rPr>
                            <m:t>𝑐</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𝑖𝑛</m:t>
                          </m:r>
                        </m:sub>
                      </m:sSub>
                    </m:oMath>
                  </m:oMathPara>
                </a14:m>
                <a:endParaRPr lang="es-ES" sz="1350" dirty="0"/>
              </a:p>
            </p:txBody>
          </p:sp>
        </mc:Choice>
        <mc:Fallback xmlns="">
          <p:sp>
            <p:nvSpPr>
              <p:cNvPr id="19" name="CuadroTexto 18">
                <a:extLst>
                  <a:ext uri="{FF2B5EF4-FFF2-40B4-BE49-F238E27FC236}">
                    <a16:creationId xmlns:a16="http://schemas.microsoft.com/office/drawing/2014/main" id="{1AF031CA-D791-43E9-A4DB-2567E047F4FB}"/>
                  </a:ext>
                </a:extLst>
              </p:cNvPr>
              <p:cNvSpPr txBox="1">
                <a:spLocks noRot="1" noChangeAspect="1" noMove="1" noResize="1" noEditPoints="1" noAdjustHandles="1" noChangeArrowheads="1" noChangeShapeType="1" noTextEdit="1"/>
              </p:cNvSpPr>
              <p:nvPr/>
            </p:nvSpPr>
            <p:spPr>
              <a:xfrm>
                <a:off x="5677037" y="3915489"/>
                <a:ext cx="655885" cy="207749"/>
              </a:xfrm>
              <a:prstGeom prst="rect">
                <a:avLst/>
              </a:prstGeom>
              <a:blipFill>
                <a:blip r:embed="rId10"/>
                <a:stretch>
                  <a:fillRect l="-2778" r="-926" b="-20588"/>
                </a:stretch>
              </a:blipFill>
            </p:spPr>
            <p:txBody>
              <a:bodyPr/>
              <a:lstStyle/>
              <a:p>
                <a:r>
                  <a:rPr lang="es-ES">
                    <a:noFill/>
                  </a:rPr>
                  <a:t> </a:t>
                </a:r>
              </a:p>
            </p:txBody>
          </p:sp>
        </mc:Fallback>
      </mc:AlternateContent>
      <p:cxnSp>
        <p:nvCxnSpPr>
          <p:cNvPr id="22" name="Conector recto de flecha 21">
            <a:extLst>
              <a:ext uri="{FF2B5EF4-FFF2-40B4-BE49-F238E27FC236}">
                <a16:creationId xmlns:a16="http://schemas.microsoft.com/office/drawing/2014/main" id="{A209DBFD-45B8-40FB-9886-F0A3E97F4963}"/>
              </a:ext>
            </a:extLst>
          </p:cNvPr>
          <p:cNvCxnSpPr>
            <a:stCxn id="19" idx="2"/>
          </p:cNvCxnSpPr>
          <p:nvPr/>
        </p:nvCxnSpPr>
        <p:spPr bwMode="auto">
          <a:xfrm flipH="1">
            <a:off x="6000552" y="4123238"/>
            <a:ext cx="4428" cy="2860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3" name="CuadroTexto 22">
            <a:extLst>
              <a:ext uri="{FF2B5EF4-FFF2-40B4-BE49-F238E27FC236}">
                <a16:creationId xmlns:a16="http://schemas.microsoft.com/office/drawing/2014/main" id="{AB989980-DBF1-41E3-9133-EB8C0BD9AA89}"/>
              </a:ext>
            </a:extLst>
          </p:cNvPr>
          <p:cNvSpPr txBox="1"/>
          <p:nvPr/>
        </p:nvSpPr>
        <p:spPr>
          <a:xfrm>
            <a:off x="3514043" y="4166521"/>
            <a:ext cx="963725" cy="507831"/>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es-ES" sz="1350" dirty="0"/>
              <a:t>Circuito </a:t>
            </a:r>
          </a:p>
          <a:p>
            <a:r>
              <a:rPr lang="es-ES" sz="1350" dirty="0"/>
              <a:t>integrador</a:t>
            </a:r>
          </a:p>
        </p:txBody>
      </p:sp>
    </p:spTree>
    <p:extLst>
      <p:ext uri="{BB962C8B-B14F-4D97-AF65-F5344CB8AC3E}">
        <p14:creationId xmlns:p14="http://schemas.microsoft.com/office/powerpoint/2010/main" val="361025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5" grpId="0"/>
      <p:bldP spid="16" grpId="0" animBg="1"/>
      <p:bldP spid="17" grpId="0"/>
      <p:bldP spid="18" grpId="0"/>
      <p:bldP spid="19" grpId="0"/>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A26533A9-10D1-9BF5-4C2E-7D99973BD5B2}"/>
              </a:ext>
            </a:extLst>
          </p:cNvPr>
          <p:cNvSpPr>
            <a:spLocks noGrp="1"/>
          </p:cNvSpPr>
          <p:nvPr>
            <p:ph type="subTitle"/>
          </p:nvPr>
        </p:nvSpPr>
        <p:spPr>
          <a:xfrm>
            <a:off x="165871" y="910690"/>
            <a:ext cx="8516166" cy="476370"/>
          </a:xfrm>
        </p:spPr>
        <p:txBody>
          <a:bodyPr/>
          <a:lstStyle/>
          <a:p>
            <a:pPr marL="0" indent="0" algn="l">
              <a:buNone/>
            </a:pPr>
            <a:r>
              <a:rPr lang="es-ES" sz="1200" b="1" i="0" u="none" strike="noStrike" baseline="0" dirty="0">
                <a:latin typeface="+mj-lt"/>
              </a:rPr>
              <a:t>Problema 14. </a:t>
            </a:r>
            <a:r>
              <a:rPr lang="es-ES" sz="1200" b="0" i="0" u="none" strike="noStrike" baseline="0" dirty="0">
                <a:latin typeface="+mj-lt"/>
              </a:rPr>
              <a:t>Calcula la tensión que cae entre </a:t>
            </a:r>
            <a:r>
              <a:rPr lang="es-ES" sz="1200" b="0" i="1" u="none" strike="noStrike" baseline="0" dirty="0">
                <a:latin typeface="+mj-lt"/>
              </a:rPr>
              <a:t>a </a:t>
            </a:r>
            <a:r>
              <a:rPr lang="es-ES" sz="1200" b="0" i="0" u="none" strike="noStrike" baseline="0" dirty="0">
                <a:latin typeface="+mj-lt"/>
              </a:rPr>
              <a:t>y </a:t>
            </a:r>
            <a:r>
              <a:rPr lang="es-ES" sz="1200" b="0" i="1" u="none" strike="noStrike" baseline="0" dirty="0">
                <a:latin typeface="+mj-lt"/>
              </a:rPr>
              <a:t>a'</a:t>
            </a:r>
            <a:r>
              <a:rPr lang="es-ES" sz="1200" b="0" i="0" u="none" strike="noStrike" baseline="0" dirty="0">
                <a:latin typeface="+mj-lt"/>
              </a:rPr>
              <a:t>. Calcula la corriente que circula por la </a:t>
            </a:r>
            <a:r>
              <a:rPr lang="pl-PL" sz="1200" b="0" i="0" u="none" strike="noStrike" baseline="0" dirty="0">
                <a:latin typeface="+mj-lt"/>
              </a:rPr>
              <a:t>resistencia Ra. Siendo V</a:t>
            </a:r>
            <a:r>
              <a:rPr lang="es-ES" sz="1200" b="0" i="0" u="none" strike="noStrike" baseline="0" dirty="0">
                <a:latin typeface="+mj-lt"/>
              </a:rPr>
              <a:t>1</a:t>
            </a:r>
            <a:r>
              <a:rPr lang="pl-PL" sz="1200" b="0" i="0" u="none" strike="noStrike" baseline="0" dirty="0">
                <a:latin typeface="+mj-lt"/>
              </a:rPr>
              <a:t> = 10V, R1 = 1</a:t>
            </a:r>
            <a:r>
              <a:rPr lang="el-GR" sz="1200" b="0" i="0" u="none" strike="noStrike" baseline="0" dirty="0">
                <a:latin typeface="+mj-lt"/>
                <a:ea typeface="Cambria Math" panose="02040503050406030204" pitchFamily="18" charset="0"/>
              </a:rPr>
              <a:t>Ω</a:t>
            </a:r>
            <a:r>
              <a:rPr lang="pl-PL" sz="1200" b="0" i="0" u="none" strike="noStrike" baseline="0" dirty="0">
                <a:latin typeface="+mj-lt"/>
              </a:rPr>
              <a:t>, R2= 2</a:t>
            </a:r>
            <a:r>
              <a:rPr lang="el-GR" sz="1200" b="0" i="0" u="none" strike="noStrike" baseline="0" dirty="0">
                <a:latin typeface="+mj-lt"/>
                <a:ea typeface="Cambria Math" panose="02040503050406030204" pitchFamily="18" charset="0"/>
              </a:rPr>
              <a:t>Ω</a:t>
            </a:r>
            <a:r>
              <a:rPr lang="pl-PL" sz="1200" b="0" i="0" u="none" strike="noStrike" baseline="0" dirty="0">
                <a:latin typeface="+mj-lt"/>
              </a:rPr>
              <a:t>, y Ra = 3</a:t>
            </a:r>
            <a:r>
              <a:rPr lang="el-GR" sz="1200" b="0" i="0" u="none" strike="noStrike" baseline="0" dirty="0">
                <a:latin typeface="+mj-lt"/>
                <a:ea typeface="Cambria Math" panose="02040503050406030204" pitchFamily="18" charset="0"/>
              </a:rPr>
              <a:t>Ω</a:t>
            </a:r>
            <a:r>
              <a:rPr lang="es-ES" sz="1200" b="0" i="0" u="none" strike="noStrike" baseline="0" dirty="0">
                <a:latin typeface="+mj-lt"/>
              </a:rPr>
              <a:t>.</a:t>
            </a:r>
            <a:endParaRPr lang="es-ES" sz="1200" dirty="0">
              <a:latin typeface="+mj-lt"/>
            </a:endParaRPr>
          </a:p>
        </p:txBody>
      </p:sp>
      <p:grpSp>
        <p:nvGrpSpPr>
          <p:cNvPr id="23" name="Grupo 22">
            <a:extLst>
              <a:ext uri="{FF2B5EF4-FFF2-40B4-BE49-F238E27FC236}">
                <a16:creationId xmlns:a16="http://schemas.microsoft.com/office/drawing/2014/main" id="{2CD2D5F0-8CB5-32FF-A71B-DE4CAAAA2B34}"/>
              </a:ext>
            </a:extLst>
          </p:cNvPr>
          <p:cNvGrpSpPr/>
          <p:nvPr/>
        </p:nvGrpSpPr>
        <p:grpSpPr>
          <a:xfrm>
            <a:off x="1143000" y="1612039"/>
            <a:ext cx="4632615" cy="2547938"/>
            <a:chOff x="1143000" y="2805113"/>
            <a:chExt cx="4632615" cy="2547938"/>
          </a:xfrm>
        </p:grpSpPr>
        <p:pic>
          <p:nvPicPr>
            <p:cNvPr id="9" name="Imagen 8">
              <a:extLst>
                <a:ext uri="{FF2B5EF4-FFF2-40B4-BE49-F238E27FC236}">
                  <a16:creationId xmlns:a16="http://schemas.microsoft.com/office/drawing/2014/main" id="{E01E6EB9-01CD-2C0C-9F0B-799415BFFDAD}"/>
                </a:ext>
              </a:extLst>
            </p:cNvPr>
            <p:cNvPicPr>
              <a:picLocks noChangeAspect="1"/>
            </p:cNvPicPr>
            <p:nvPr/>
          </p:nvPicPr>
          <p:blipFill>
            <a:blip r:embed="rId2"/>
            <a:stretch>
              <a:fillRect/>
            </a:stretch>
          </p:blipFill>
          <p:spPr>
            <a:xfrm>
              <a:off x="1143000" y="2805113"/>
              <a:ext cx="4632615" cy="2547938"/>
            </a:xfrm>
            <a:prstGeom prst="rect">
              <a:avLst/>
            </a:prstGeom>
          </p:spPr>
        </p:pic>
        <p:sp>
          <p:nvSpPr>
            <p:cNvPr id="10" name="Rectángulo 9">
              <a:extLst>
                <a:ext uri="{FF2B5EF4-FFF2-40B4-BE49-F238E27FC236}">
                  <a16:creationId xmlns:a16="http://schemas.microsoft.com/office/drawing/2014/main" id="{56F5414F-0253-37BB-63EE-61B895D6561D}"/>
                </a:ext>
              </a:extLst>
            </p:cNvPr>
            <p:cNvSpPr/>
            <p:nvPr/>
          </p:nvSpPr>
          <p:spPr>
            <a:xfrm>
              <a:off x="3535682" y="3666309"/>
              <a:ext cx="461554" cy="12366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ángulo 10">
              <a:extLst>
                <a:ext uri="{FF2B5EF4-FFF2-40B4-BE49-F238E27FC236}">
                  <a16:creationId xmlns:a16="http://schemas.microsoft.com/office/drawing/2014/main" id="{7C47A58C-EC79-1BBB-4935-AC4285BB8B69}"/>
                </a:ext>
              </a:extLst>
            </p:cNvPr>
            <p:cNvSpPr/>
            <p:nvPr/>
          </p:nvSpPr>
          <p:spPr>
            <a:xfrm>
              <a:off x="3688082" y="3666309"/>
              <a:ext cx="735872" cy="10798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51CEE6D-550A-AEE9-13FF-21059CF9CD88}"/>
                </a:ext>
              </a:extLst>
            </p:cNvPr>
            <p:cNvSpPr/>
            <p:nvPr/>
          </p:nvSpPr>
          <p:spPr>
            <a:xfrm>
              <a:off x="5253102" y="4273189"/>
              <a:ext cx="424887" cy="3858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0F7BC9C1-F85A-E1F6-A190-34F9BEEDE154}"/>
                </a:ext>
              </a:extLst>
            </p:cNvPr>
            <p:cNvSpPr/>
            <p:nvPr/>
          </p:nvSpPr>
          <p:spPr>
            <a:xfrm>
              <a:off x="1971577" y="3572149"/>
              <a:ext cx="424887" cy="3858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42D9D1E2-9C98-FD5D-BDF6-A2D5B8F07234}"/>
                </a:ext>
              </a:extLst>
            </p:cNvPr>
            <p:cNvSpPr/>
            <p:nvPr/>
          </p:nvSpPr>
          <p:spPr>
            <a:xfrm>
              <a:off x="1760740" y="4268836"/>
              <a:ext cx="424887" cy="3858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CuadroTexto 14">
              <a:extLst>
                <a:ext uri="{FF2B5EF4-FFF2-40B4-BE49-F238E27FC236}">
                  <a16:creationId xmlns:a16="http://schemas.microsoft.com/office/drawing/2014/main" id="{4BD1E7FA-200F-32FE-0FE0-968598312E21}"/>
                </a:ext>
              </a:extLst>
            </p:cNvPr>
            <p:cNvSpPr txBox="1"/>
            <p:nvPr/>
          </p:nvSpPr>
          <p:spPr>
            <a:xfrm>
              <a:off x="5136454" y="3255071"/>
              <a:ext cx="327334" cy="400110"/>
            </a:xfrm>
            <a:prstGeom prst="rect">
              <a:avLst/>
            </a:prstGeom>
            <a:noFill/>
          </p:spPr>
          <p:txBody>
            <a:bodyPr wrap="none" rtlCol="0">
              <a:spAutoFit/>
            </a:bodyPr>
            <a:lstStyle/>
            <a:p>
              <a:r>
                <a:rPr lang="es-ES" sz="2000" dirty="0"/>
                <a:t>a</a:t>
              </a:r>
            </a:p>
          </p:txBody>
        </p:sp>
        <p:sp>
          <p:nvSpPr>
            <p:cNvPr id="16" name="CuadroTexto 15">
              <a:extLst>
                <a:ext uri="{FF2B5EF4-FFF2-40B4-BE49-F238E27FC236}">
                  <a16:creationId xmlns:a16="http://schemas.microsoft.com/office/drawing/2014/main" id="{AB4AD5DE-3CF4-3BD6-325E-3B5458E721A1}"/>
                </a:ext>
              </a:extLst>
            </p:cNvPr>
            <p:cNvSpPr txBox="1"/>
            <p:nvPr/>
          </p:nvSpPr>
          <p:spPr>
            <a:xfrm>
              <a:off x="5153717" y="4605959"/>
              <a:ext cx="461554" cy="400110"/>
            </a:xfrm>
            <a:prstGeom prst="rect">
              <a:avLst/>
            </a:prstGeom>
            <a:noFill/>
          </p:spPr>
          <p:txBody>
            <a:bodyPr wrap="square" rtlCol="0">
              <a:spAutoFit/>
            </a:bodyPr>
            <a:lstStyle/>
            <a:p>
              <a:r>
                <a:rPr lang="es-ES" sz="2000" dirty="0"/>
                <a:t>a’</a:t>
              </a:r>
            </a:p>
          </p:txBody>
        </p:sp>
        <p:cxnSp>
          <p:nvCxnSpPr>
            <p:cNvPr id="18" name="Conector recto de flecha 17">
              <a:extLst>
                <a:ext uri="{FF2B5EF4-FFF2-40B4-BE49-F238E27FC236}">
                  <a16:creationId xmlns:a16="http://schemas.microsoft.com/office/drawing/2014/main" id="{051C1EC7-D62E-83FE-882F-FD7966923512}"/>
                </a:ext>
              </a:extLst>
            </p:cNvPr>
            <p:cNvCxnSpPr/>
            <p:nvPr/>
          </p:nvCxnSpPr>
          <p:spPr>
            <a:xfrm>
              <a:off x="5059680" y="3446418"/>
              <a:ext cx="0" cy="33609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168780AE-F41D-F424-D5DF-F82E3479ABBC}"/>
                </a:ext>
              </a:extLst>
            </p:cNvPr>
            <p:cNvSpPr txBox="1"/>
            <p:nvPr/>
          </p:nvSpPr>
          <p:spPr>
            <a:xfrm>
              <a:off x="1608332" y="3481439"/>
              <a:ext cx="1389935" cy="400110"/>
            </a:xfrm>
            <a:prstGeom prst="rect">
              <a:avLst/>
            </a:prstGeom>
            <a:noFill/>
          </p:spPr>
          <p:txBody>
            <a:bodyPr wrap="square" rtlCol="0">
              <a:spAutoFit/>
            </a:bodyPr>
            <a:lstStyle/>
            <a:p>
              <a:r>
                <a:rPr lang="es-ES" sz="2000" dirty="0"/>
                <a:t>+  V</a:t>
              </a:r>
              <a:r>
                <a:rPr lang="es-ES" sz="2000" baseline="-25000" dirty="0"/>
                <a:t>X</a:t>
              </a:r>
              <a:r>
                <a:rPr lang="es-ES" sz="2000" dirty="0"/>
                <a:t>  -</a:t>
              </a:r>
            </a:p>
          </p:txBody>
        </p:sp>
        <p:sp>
          <p:nvSpPr>
            <p:cNvPr id="21" name="CuadroTexto 20">
              <a:extLst>
                <a:ext uri="{FF2B5EF4-FFF2-40B4-BE49-F238E27FC236}">
                  <a16:creationId xmlns:a16="http://schemas.microsoft.com/office/drawing/2014/main" id="{411209F6-3495-620D-73D1-9086A268FFBD}"/>
                </a:ext>
              </a:extLst>
            </p:cNvPr>
            <p:cNvSpPr txBox="1"/>
            <p:nvPr/>
          </p:nvSpPr>
          <p:spPr>
            <a:xfrm>
              <a:off x="3505558" y="4079082"/>
              <a:ext cx="648432" cy="400110"/>
            </a:xfrm>
            <a:prstGeom prst="rect">
              <a:avLst/>
            </a:prstGeom>
            <a:noFill/>
          </p:spPr>
          <p:txBody>
            <a:bodyPr wrap="square" rtlCol="0">
              <a:spAutoFit/>
            </a:bodyPr>
            <a:lstStyle/>
            <a:p>
              <a:r>
                <a:rPr lang="es-ES" sz="2000" dirty="0"/>
                <a:t>2V</a:t>
              </a:r>
              <a:r>
                <a:rPr lang="es-ES" sz="2000" baseline="-25000" dirty="0"/>
                <a:t>X</a:t>
              </a:r>
              <a:endParaRPr lang="es-ES" sz="2000" dirty="0"/>
            </a:p>
          </p:txBody>
        </p:sp>
        <p:sp>
          <p:nvSpPr>
            <p:cNvPr id="22" name="CuadroTexto 21">
              <a:extLst>
                <a:ext uri="{FF2B5EF4-FFF2-40B4-BE49-F238E27FC236}">
                  <a16:creationId xmlns:a16="http://schemas.microsoft.com/office/drawing/2014/main" id="{1C5C6AE2-433E-8B69-5416-221E7B3ECF7D}"/>
                </a:ext>
              </a:extLst>
            </p:cNvPr>
            <p:cNvSpPr txBox="1"/>
            <p:nvPr/>
          </p:nvSpPr>
          <p:spPr>
            <a:xfrm>
              <a:off x="4660912" y="3466254"/>
              <a:ext cx="424888" cy="400110"/>
            </a:xfrm>
            <a:prstGeom prst="rect">
              <a:avLst/>
            </a:prstGeom>
            <a:noFill/>
          </p:spPr>
          <p:txBody>
            <a:bodyPr wrap="square" rtlCol="0">
              <a:spAutoFit/>
            </a:bodyPr>
            <a:lstStyle/>
            <a:p>
              <a:r>
                <a:rPr lang="es-ES" sz="2000" dirty="0" err="1"/>
                <a:t>I</a:t>
              </a:r>
              <a:r>
                <a:rPr lang="es-ES" sz="2000" baseline="-25000" dirty="0" err="1"/>
                <a:t>a</a:t>
              </a:r>
              <a:endParaRPr lang="es-ES" sz="2000" dirty="0"/>
            </a:p>
          </p:txBody>
        </p:sp>
      </p:grpSp>
      <p:sp>
        <p:nvSpPr>
          <p:cNvPr id="17" name="Marcador de número de diapositiva 1">
            <a:extLst>
              <a:ext uri="{FF2B5EF4-FFF2-40B4-BE49-F238E27FC236}">
                <a16:creationId xmlns:a16="http://schemas.microsoft.com/office/drawing/2014/main" id="{4955890C-05CA-4D9C-A1B6-C3A4908BAB4D}"/>
              </a:ext>
            </a:extLst>
          </p:cNvPr>
          <p:cNvSpPr txBox="1">
            <a:spLocks/>
          </p:cNvSpPr>
          <p:nvPr/>
        </p:nvSpPr>
        <p:spPr bwMode="auto">
          <a:xfrm>
            <a:off x="8633884"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9</a:t>
            </a:fld>
            <a:endParaRPr lang="es-ES_tradnl" altLang="es-ES" dirty="0">
              <a:solidFill>
                <a:srgbClr val="FFFFFF"/>
              </a:solidFill>
              <a:ea typeface="ＭＳ Ｐゴシック" pitchFamily="-84" charset="-128"/>
            </a:endParaRPr>
          </a:p>
        </p:txBody>
      </p:sp>
    </p:spTree>
    <p:extLst>
      <p:ext uri="{BB962C8B-B14F-4D97-AF65-F5344CB8AC3E}">
        <p14:creationId xmlns:p14="http://schemas.microsoft.com/office/powerpoint/2010/main" val="406120323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5A37E50C-A147-4687-96E7-ABB58B502D09}"/>
              </a:ext>
            </a:extLst>
          </p:cNvPr>
          <p:cNvSpPr>
            <a:spLocks noGrp="1"/>
          </p:cNvSpPr>
          <p:nvPr>
            <p:ph type="sldNum" sz="quarter" idx="10"/>
          </p:nvPr>
        </p:nvSpPr>
        <p:spPr bwMode="auto">
          <a:xfrm>
            <a:off x="8586259" y="935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90</a:t>
            </a:fld>
            <a:endParaRPr lang="es-ES_tradnl" altLang="es-ES" dirty="0">
              <a:solidFill>
                <a:srgbClr val="FFFFFF"/>
              </a:solidFill>
              <a:ea typeface="ＭＳ Ｐゴシック" pitchFamily="-84" charset="-128"/>
            </a:endParaRPr>
          </a:p>
        </p:txBody>
      </p:sp>
      <p:sp>
        <p:nvSpPr>
          <p:cNvPr id="3" name="Rectangle 2">
            <a:extLst>
              <a:ext uri="{FF2B5EF4-FFF2-40B4-BE49-F238E27FC236}">
                <a16:creationId xmlns:a16="http://schemas.microsoft.com/office/drawing/2014/main" id="{3160D162-A210-4D4A-B6E5-2EEAE8191EF7}"/>
              </a:ext>
            </a:extLst>
          </p:cNvPr>
          <p:cNvSpPr>
            <a:spLocks noChangeArrowheads="1"/>
          </p:cNvSpPr>
          <p:nvPr/>
        </p:nvSpPr>
        <p:spPr bwMode="auto">
          <a:xfrm>
            <a:off x="223439" y="847689"/>
            <a:ext cx="8663385" cy="561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600" b="1" dirty="0">
                <a:latin typeface="Arial" panose="020B0604020202020204" pitchFamily="34" charset="0"/>
                <a:ea typeface="Times New Roman" panose="02020603050405020304" pitchFamily="18" charset="0"/>
                <a:cs typeface="Arial" panose="020B0604020202020204" pitchFamily="34" charset="0"/>
              </a:rPr>
              <a:t>Problema 6.</a:t>
            </a:r>
            <a:r>
              <a:rPr lang="es-ES" altLang="es-ES" sz="1600" dirty="0">
                <a:latin typeface="Arial" panose="020B0604020202020204" pitchFamily="34" charset="0"/>
                <a:ea typeface="Times New Roman" panose="02020603050405020304" pitchFamily="18" charset="0"/>
                <a:cs typeface="Arial" panose="020B0604020202020204" pitchFamily="34" charset="0"/>
              </a:rPr>
              <a:t> El circuito de la figura es un detector de rango de voltaje. Hallar la función de transferencia del mismo si los voltajes de saturación son +15 V y -15 V. Va= -4 V y </a:t>
            </a:r>
            <a:r>
              <a:rPr lang="es-ES" altLang="es-ES" sz="1600" dirty="0" err="1">
                <a:latin typeface="Arial" panose="020B0604020202020204" pitchFamily="34" charset="0"/>
                <a:ea typeface="Times New Roman" panose="02020603050405020304" pitchFamily="18" charset="0"/>
                <a:cs typeface="Arial" panose="020B0604020202020204" pitchFamily="34" charset="0"/>
              </a:rPr>
              <a:t>Vb</a:t>
            </a:r>
            <a:r>
              <a:rPr lang="es-ES" altLang="es-ES" sz="1600" dirty="0">
                <a:latin typeface="Arial" panose="020B0604020202020204" pitchFamily="34" charset="0"/>
                <a:ea typeface="Times New Roman" panose="02020603050405020304" pitchFamily="18" charset="0"/>
                <a:cs typeface="Arial" panose="020B0604020202020204" pitchFamily="34" charset="0"/>
              </a:rPr>
              <a:t>=8V.</a:t>
            </a:r>
            <a:endParaRPr lang="es-ES" altLang="es-ES" sz="1600" dirty="0"/>
          </a:p>
        </p:txBody>
      </p:sp>
      <p:pic>
        <p:nvPicPr>
          <p:cNvPr id="4097" name="Imagen 112" descr="2AO">
            <a:extLst>
              <a:ext uri="{FF2B5EF4-FFF2-40B4-BE49-F238E27FC236}">
                <a16:creationId xmlns:a16="http://schemas.microsoft.com/office/drawing/2014/main" id="{56506116-BF94-46A4-B617-D5C56A4ABE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4853"/>
          <a:stretch>
            <a:fillRect/>
          </a:stretch>
        </p:blipFill>
        <p:spPr bwMode="auto">
          <a:xfrm>
            <a:off x="2062263" y="1790520"/>
            <a:ext cx="3224113" cy="13057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FFF3AEA-2C72-4681-88AD-2A51AEA12272}"/>
              </a:ext>
            </a:extLst>
          </p:cNvPr>
          <p:cNvSpPr>
            <a:spLocks noChangeArrowheads="1"/>
          </p:cNvSpPr>
          <p:nvPr/>
        </p:nvSpPr>
        <p:spPr bwMode="auto">
          <a:xfrm>
            <a:off x="223441" y="3109445"/>
            <a:ext cx="4930166"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defTabSz="685800"/>
            <a:r>
              <a:rPr lang="es-ES" altLang="es-ES" sz="1350" dirty="0">
                <a:cs typeface="Arial" panose="020B0604020202020204" pitchFamily="34" charset="0"/>
                <a:sym typeface="Symbol" panose="05050102010706020507" pitchFamily="18" charset="2"/>
              </a:rPr>
              <a:t>Estudiamos los diferentes casos:</a:t>
            </a:r>
          </a:p>
          <a:p>
            <a:pPr algn="just">
              <a:buFontTx/>
              <a:buChar char="•"/>
            </a:pPr>
            <a:r>
              <a:rPr lang="es-ES" altLang="es-ES" sz="1350" dirty="0">
                <a:cs typeface="Arial" panose="020B0604020202020204" pitchFamily="34" charset="0"/>
                <a:sym typeface="Symbol" panose="05050102010706020507" pitchFamily="18" charset="2"/>
              </a:rPr>
              <a:t>Si </a:t>
            </a:r>
            <a:r>
              <a:rPr lang="es-ES" altLang="es-ES" sz="1350" dirty="0" err="1">
                <a:cs typeface="Arial" panose="020B0604020202020204" pitchFamily="34" charset="0"/>
                <a:sym typeface="Symbol" panose="05050102010706020507" pitchFamily="18" charset="2"/>
              </a:rPr>
              <a:t>Vin</a:t>
            </a:r>
            <a:r>
              <a:rPr lang="es-ES" altLang="es-ES" sz="1350" dirty="0">
                <a:cs typeface="Arial" panose="020B0604020202020204" pitchFamily="34" charset="0"/>
                <a:sym typeface="Symbol" panose="05050102010706020507" pitchFamily="18" charset="2"/>
              </a:rPr>
              <a:t> &lt; -4 V</a:t>
            </a:r>
            <a:r>
              <a:rPr lang="es-ES" altLang="es-ES" sz="1350" dirty="0">
                <a:cs typeface="Arial" panose="020B0604020202020204" pitchFamily="34" charset="0"/>
                <a:sym typeface="Wingdings" panose="05000000000000000000" pitchFamily="2" charset="2"/>
              </a:rPr>
              <a:t> </a:t>
            </a:r>
            <a:r>
              <a:rPr lang="es-ES" altLang="es-ES" sz="1350" dirty="0">
                <a:cs typeface="Arial" panose="020B0604020202020204" pitchFamily="34" charset="0"/>
                <a:sym typeface="Symbol" panose="05050102010706020507" pitchFamily="18" charset="2"/>
              </a:rPr>
              <a:t>V1=15 V y  V2=-15 V</a:t>
            </a:r>
            <a:r>
              <a:rPr lang="es-ES" altLang="es-ES" sz="1350" dirty="0">
                <a:cs typeface="Arial" panose="020B0604020202020204" pitchFamily="34" charset="0"/>
                <a:sym typeface="Wingdings" panose="05000000000000000000" pitchFamily="2" charset="2"/>
              </a:rPr>
              <a:t> Vout=0 V</a:t>
            </a:r>
            <a:endParaRPr lang="es-ES" altLang="es-ES" sz="1350" dirty="0">
              <a:cs typeface="Arial" panose="020B0604020202020204" pitchFamily="34" charset="0"/>
              <a:sym typeface="Symbol" panose="05050102010706020507" pitchFamily="18" charset="2"/>
            </a:endParaRPr>
          </a:p>
        </p:txBody>
      </p:sp>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36159A85-7DA9-4194-8088-F7A34F9941D6}"/>
                  </a:ext>
                </a:extLst>
              </p:cNvPr>
              <p:cNvSpPr txBox="1"/>
              <p:nvPr/>
            </p:nvSpPr>
            <p:spPr>
              <a:xfrm>
                <a:off x="5859287" y="2542813"/>
                <a:ext cx="2444900" cy="41549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𝑆𝑖</m:t>
                      </m:r>
                      <m:r>
                        <a:rPr lang="es-ES" sz="1350" i="1">
                          <a:latin typeface="Cambria Math" panose="02040503050406030204" pitchFamily="18" charset="0"/>
                        </a:rPr>
                        <m:t> </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m:t>
                          </m:r>
                        </m:sub>
                      </m:sSub>
                      <m:r>
                        <a:rPr lang="es-ES" sz="1350" i="1">
                          <a:latin typeface="Cambria Math" panose="02040503050406030204" pitchFamily="18" charset="0"/>
                        </a:rPr>
                        <m:t>&gt;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m:t>
                          </m:r>
                        </m:sub>
                      </m:sSub>
                      <m:r>
                        <a:rPr lang="es-ES" sz="1350" i="1">
                          <a:latin typeface="Cambria Math" panose="02040503050406030204" pitchFamily="18" charset="0"/>
                        </a:rPr>
                        <m:t>→</m:t>
                      </m:r>
                      <m:r>
                        <a:rPr lang="es-ES" sz="1350" i="1">
                          <a:latin typeface="Cambria Math" panose="02040503050406030204" pitchFamily="18" charset="0"/>
                        </a:rPr>
                        <m:t>𝑉𝑜</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𝑐𝑐</m:t>
                          </m:r>
                        </m:sub>
                      </m:sSub>
                      <m:r>
                        <a:rPr lang="es-ES" sz="1350" i="1">
                          <a:latin typeface="Cambria Math" panose="02040503050406030204" pitchFamily="18" charset="0"/>
                        </a:rPr>
                        <m:t> (</m:t>
                      </m:r>
                      <m:r>
                        <a:rPr lang="es-ES" sz="1350" i="1">
                          <a:latin typeface="Cambria Math" panose="02040503050406030204" pitchFamily="18" charset="0"/>
                        </a:rPr>
                        <m:t>15</m:t>
                      </m:r>
                      <m:r>
                        <a:rPr lang="es-ES" sz="1350" i="1">
                          <a:latin typeface="Cambria Math" panose="02040503050406030204" pitchFamily="18" charset="0"/>
                        </a:rPr>
                        <m:t>𝑉</m:t>
                      </m:r>
                      <m:r>
                        <a:rPr lang="es-ES" sz="1350" i="1">
                          <a:latin typeface="Cambria Math" panose="02040503050406030204" pitchFamily="18" charset="0"/>
                        </a:rPr>
                        <m:t>)</m:t>
                      </m:r>
                    </m:oMath>
                  </m:oMathPara>
                </a14:m>
                <a:endParaRPr lang="es-ES" sz="1350" dirty="0"/>
              </a:p>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𝑆𝑖</m:t>
                      </m:r>
                      <m:r>
                        <a:rPr lang="es-ES" sz="1350" i="1">
                          <a:latin typeface="Cambria Math" panose="02040503050406030204" pitchFamily="18" charset="0"/>
                        </a:rPr>
                        <m:t> </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m:t>
                          </m:r>
                        </m:sub>
                      </m:sSub>
                      <m:r>
                        <a:rPr lang="es-ES" sz="1350" i="1">
                          <a:latin typeface="Cambria Math" panose="02040503050406030204" pitchFamily="18" charset="0"/>
                        </a:rPr>
                        <m:t>&lt;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m:t>
                          </m:r>
                        </m:sub>
                      </m:sSub>
                      <m:r>
                        <a:rPr lang="es-ES" sz="1350" i="1">
                          <a:latin typeface="Cambria Math" panose="02040503050406030204" pitchFamily="18" charset="0"/>
                        </a:rPr>
                        <m:t>→</m:t>
                      </m:r>
                      <m:r>
                        <a:rPr lang="es-ES" sz="1350" i="1">
                          <a:latin typeface="Cambria Math" panose="02040503050406030204" pitchFamily="18" charset="0"/>
                        </a:rPr>
                        <m:t>𝑉𝑜</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𝑉</m:t>
                          </m:r>
                        </m:e>
                        <m:sub>
                          <m:r>
                            <a:rPr lang="es-ES" sz="1350" i="1">
                              <a:latin typeface="Cambria Math" panose="02040503050406030204" pitchFamily="18" charset="0"/>
                            </a:rPr>
                            <m:t>𝑐𝑐</m:t>
                          </m:r>
                        </m:sub>
                      </m:sSub>
                      <m:r>
                        <a:rPr lang="es-ES" sz="1350" i="1">
                          <a:latin typeface="Cambria Math" panose="02040503050406030204" pitchFamily="18" charset="0"/>
                        </a:rPr>
                        <m:t> (−</m:t>
                      </m:r>
                      <m:r>
                        <a:rPr lang="es-ES" sz="1350" i="1">
                          <a:latin typeface="Cambria Math" panose="02040503050406030204" pitchFamily="18" charset="0"/>
                        </a:rPr>
                        <m:t>15</m:t>
                      </m:r>
                      <m:r>
                        <a:rPr lang="es-ES" sz="1350" i="1">
                          <a:latin typeface="Cambria Math" panose="02040503050406030204" pitchFamily="18" charset="0"/>
                        </a:rPr>
                        <m:t>𝑉</m:t>
                      </m:r>
                      <m:r>
                        <a:rPr lang="es-ES" sz="1350" i="1">
                          <a:latin typeface="Cambria Math" panose="02040503050406030204" pitchFamily="18" charset="0"/>
                        </a:rPr>
                        <m:t>)</m:t>
                      </m:r>
                    </m:oMath>
                  </m:oMathPara>
                </a14:m>
                <a:endParaRPr lang="es-ES" sz="1350" dirty="0"/>
              </a:p>
            </p:txBody>
          </p:sp>
        </mc:Choice>
        <mc:Fallback xmlns="">
          <p:sp>
            <p:nvSpPr>
              <p:cNvPr id="5" name="CuadroTexto 4">
                <a:extLst>
                  <a:ext uri="{FF2B5EF4-FFF2-40B4-BE49-F238E27FC236}">
                    <a16:creationId xmlns:a16="http://schemas.microsoft.com/office/drawing/2014/main" id="{36159A85-7DA9-4194-8088-F7A34F9941D6}"/>
                  </a:ext>
                </a:extLst>
              </p:cNvPr>
              <p:cNvSpPr txBox="1">
                <a:spLocks noRot="1" noChangeAspect="1" noMove="1" noResize="1" noEditPoints="1" noAdjustHandles="1" noChangeArrowheads="1" noChangeShapeType="1" noTextEdit="1"/>
              </p:cNvSpPr>
              <p:nvPr/>
            </p:nvSpPr>
            <p:spPr>
              <a:xfrm>
                <a:off x="5859287" y="2542813"/>
                <a:ext cx="2444900" cy="415498"/>
              </a:xfrm>
              <a:prstGeom prst="rect">
                <a:avLst/>
              </a:prstGeom>
              <a:blipFill>
                <a:blip r:embed="rId3"/>
                <a:stretch>
                  <a:fillRect l="-998" r="-2244" b="-19118"/>
                </a:stretch>
              </a:blipFill>
            </p:spPr>
            <p:txBody>
              <a:bodyPr/>
              <a:lstStyle/>
              <a:p>
                <a:r>
                  <a:rPr lang="es-ES">
                    <a:noFill/>
                  </a:rPr>
                  <a:t> </a:t>
                </a:r>
              </a:p>
            </p:txBody>
          </p:sp>
        </mc:Fallback>
      </mc:AlternateContent>
      <p:sp>
        <p:nvSpPr>
          <p:cNvPr id="6" name="Rectángulo 5">
            <a:extLst>
              <a:ext uri="{FF2B5EF4-FFF2-40B4-BE49-F238E27FC236}">
                <a16:creationId xmlns:a16="http://schemas.microsoft.com/office/drawing/2014/main" id="{FC3F48D3-9194-461D-B5EF-D2A86152C78C}"/>
              </a:ext>
            </a:extLst>
          </p:cNvPr>
          <p:cNvSpPr/>
          <p:nvPr/>
        </p:nvSpPr>
        <p:spPr>
          <a:xfrm>
            <a:off x="5549486" y="1809965"/>
            <a:ext cx="2857500" cy="646331"/>
          </a:xfrm>
          <a:prstGeom prst="rect">
            <a:avLst/>
          </a:prstGeom>
        </p:spPr>
        <p:txBody>
          <a:bodyPr wrap="square">
            <a:spAutoFit/>
          </a:bodyPr>
          <a:lstStyle/>
          <a:p>
            <a:pPr lvl="0" algn="just" eaLnBrk="0" fontAlgn="base" hangingPunct="0">
              <a:spcBef>
                <a:spcPct val="0"/>
              </a:spcBef>
              <a:spcAft>
                <a:spcPct val="0"/>
              </a:spcAft>
            </a:pPr>
            <a:r>
              <a:rPr lang="es-ES" altLang="es-ES" sz="1200" dirty="0">
                <a:latin typeface="Arial" panose="020B0604020202020204" pitchFamily="34" charset="0"/>
                <a:ea typeface="Times New Roman" panose="02020603050405020304" pitchFamily="18" charset="0"/>
                <a:cs typeface="Arial" panose="020B0604020202020204" pitchFamily="34" charset="0"/>
              </a:rPr>
              <a:t>En este problema no hay realimentación negativa, por tanto los AO estarán saturados a </a:t>
            </a:r>
            <a:r>
              <a:rPr lang="es-ES" altLang="es-ES" sz="1200" dirty="0">
                <a:latin typeface="Arial" panose="020B0604020202020204" pitchFamily="34" charset="0"/>
                <a:ea typeface="Times New Roman" panose="02020603050405020304" pitchFamily="18" charset="0"/>
                <a:sym typeface="Symbol" panose="05050102010706020507" pitchFamily="18" charset="2"/>
              </a:rPr>
              <a:t></a:t>
            </a:r>
            <a:r>
              <a:rPr lang="es-ES" altLang="es-ES" sz="1200" dirty="0">
                <a:latin typeface="Arial" panose="020B0604020202020204" pitchFamily="34" charset="0"/>
                <a:ea typeface="Times New Roman" panose="02020603050405020304" pitchFamily="18" charset="0"/>
                <a:cs typeface="Arial" panose="020B0604020202020204" pitchFamily="34" charset="0"/>
              </a:rPr>
              <a:t> 15 V:</a:t>
            </a:r>
          </a:p>
        </p:txBody>
      </p:sp>
      <p:sp>
        <p:nvSpPr>
          <p:cNvPr id="7" name="Rectángulo 6">
            <a:extLst>
              <a:ext uri="{FF2B5EF4-FFF2-40B4-BE49-F238E27FC236}">
                <a16:creationId xmlns:a16="http://schemas.microsoft.com/office/drawing/2014/main" id="{FAFA4F2D-9509-4BD4-8A74-CB75D08230AC}"/>
              </a:ext>
            </a:extLst>
          </p:cNvPr>
          <p:cNvSpPr/>
          <p:nvPr/>
        </p:nvSpPr>
        <p:spPr>
          <a:xfrm>
            <a:off x="1938290" y="2067320"/>
            <a:ext cx="488913" cy="507831"/>
          </a:xfrm>
          <a:prstGeom prst="rect">
            <a:avLst/>
          </a:prstGeom>
        </p:spPr>
        <p:txBody>
          <a:bodyPr wrap="square">
            <a:spAutoFit/>
          </a:bodyPr>
          <a:lstStyle/>
          <a:p>
            <a:r>
              <a:rPr lang="es-ES" altLang="es-ES" sz="1350" dirty="0">
                <a:latin typeface="Arial" panose="020B0604020202020204" pitchFamily="34" charset="0"/>
                <a:ea typeface="Times New Roman" panose="02020603050405020304" pitchFamily="18" charset="0"/>
                <a:cs typeface="Arial" panose="020B0604020202020204" pitchFamily="34" charset="0"/>
              </a:rPr>
              <a:t>-4 V </a:t>
            </a:r>
            <a:endParaRPr lang="es-ES" sz="1350" dirty="0"/>
          </a:p>
        </p:txBody>
      </p:sp>
      <p:sp>
        <p:nvSpPr>
          <p:cNvPr id="9" name="Rectángulo 8">
            <a:extLst>
              <a:ext uri="{FF2B5EF4-FFF2-40B4-BE49-F238E27FC236}">
                <a16:creationId xmlns:a16="http://schemas.microsoft.com/office/drawing/2014/main" id="{D652C271-80AE-43DD-9CF9-700C05F0A4EC}"/>
              </a:ext>
            </a:extLst>
          </p:cNvPr>
          <p:cNvSpPr/>
          <p:nvPr/>
        </p:nvSpPr>
        <p:spPr>
          <a:xfrm>
            <a:off x="4797462" y="2089196"/>
            <a:ext cx="488913" cy="300082"/>
          </a:xfrm>
          <a:prstGeom prst="rect">
            <a:avLst/>
          </a:prstGeom>
        </p:spPr>
        <p:txBody>
          <a:bodyPr wrap="square">
            <a:spAutoFit/>
          </a:bodyPr>
          <a:lstStyle/>
          <a:p>
            <a:r>
              <a:rPr lang="es-ES" altLang="es-ES" sz="1350" dirty="0">
                <a:latin typeface="Arial" panose="020B0604020202020204" pitchFamily="34" charset="0"/>
                <a:ea typeface="Times New Roman" panose="02020603050405020304" pitchFamily="18" charset="0"/>
                <a:cs typeface="Arial" panose="020B0604020202020204" pitchFamily="34" charset="0"/>
              </a:rPr>
              <a:t>8V </a:t>
            </a:r>
            <a:endParaRPr lang="es-ES" sz="1350" dirty="0"/>
          </a:p>
        </p:txBody>
      </p:sp>
      <p:sp>
        <p:nvSpPr>
          <p:cNvPr id="8" name="Rectángulo 7">
            <a:extLst>
              <a:ext uri="{FF2B5EF4-FFF2-40B4-BE49-F238E27FC236}">
                <a16:creationId xmlns:a16="http://schemas.microsoft.com/office/drawing/2014/main" id="{A349C8FB-AE5C-4FDB-9D9B-00710273E395}"/>
              </a:ext>
            </a:extLst>
          </p:cNvPr>
          <p:cNvSpPr/>
          <p:nvPr/>
        </p:nvSpPr>
        <p:spPr>
          <a:xfrm>
            <a:off x="223440" y="3762327"/>
            <a:ext cx="4189376" cy="507831"/>
          </a:xfrm>
          <a:prstGeom prst="rect">
            <a:avLst/>
          </a:prstGeom>
        </p:spPr>
        <p:txBody>
          <a:bodyPr wrap="square">
            <a:spAutoFit/>
          </a:bodyPr>
          <a:lstStyle/>
          <a:p>
            <a:pPr lvl="0" algn="just" eaLnBrk="0" fontAlgn="base" hangingPunct="0">
              <a:spcBef>
                <a:spcPct val="0"/>
              </a:spcBef>
              <a:spcAft>
                <a:spcPct val="0"/>
              </a:spcAft>
              <a:buFontTx/>
              <a:buChar char="•"/>
            </a:pP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Si 8&gt;</a:t>
            </a:r>
            <a:r>
              <a:rPr lang="es-ES" altLang="es-ES" sz="1350" dirty="0" err="1">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V</a:t>
            </a:r>
            <a:r>
              <a:rPr lang="es-ES" altLang="es-ES" sz="1350" baseline="-30000" dirty="0" err="1">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in</a:t>
            </a: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&gt; -4 V</a:t>
            </a:r>
            <a:r>
              <a:rPr lang="es-ES" altLang="es-ES" sz="1350"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 </a:t>
            </a: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V</a:t>
            </a:r>
            <a:r>
              <a:rPr lang="es-ES" altLang="es-ES" sz="1350" baseline="-300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1</a:t>
            </a: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=-15 V y V</a:t>
            </a:r>
            <a:r>
              <a:rPr lang="es-ES" altLang="es-ES" sz="1350" baseline="-300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2</a:t>
            </a: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=-15 V</a:t>
            </a:r>
            <a:r>
              <a:rPr lang="es-ES" altLang="es-ES" sz="1350"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 </a:t>
            </a: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V</a:t>
            </a:r>
            <a:r>
              <a:rPr lang="es-ES" altLang="es-ES" sz="1350" baseline="-300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out</a:t>
            </a: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 -15 V</a:t>
            </a:r>
            <a:endParaRPr lang="es-ES" altLang="es-ES" sz="788" dirty="0">
              <a:sym typeface="Symbol" panose="05050102010706020507" pitchFamily="18" charset="2"/>
            </a:endParaRPr>
          </a:p>
        </p:txBody>
      </p:sp>
      <p:sp>
        <p:nvSpPr>
          <p:cNvPr id="10" name="Rectángulo 9">
            <a:extLst>
              <a:ext uri="{FF2B5EF4-FFF2-40B4-BE49-F238E27FC236}">
                <a16:creationId xmlns:a16="http://schemas.microsoft.com/office/drawing/2014/main" id="{4FE0C885-F90E-4041-9F72-1DAD0D11D4DE}"/>
              </a:ext>
            </a:extLst>
          </p:cNvPr>
          <p:cNvSpPr/>
          <p:nvPr/>
        </p:nvSpPr>
        <p:spPr>
          <a:xfrm>
            <a:off x="223440" y="4213629"/>
            <a:ext cx="4572000" cy="300082"/>
          </a:xfrm>
          <a:prstGeom prst="rect">
            <a:avLst/>
          </a:prstGeom>
        </p:spPr>
        <p:txBody>
          <a:bodyPr>
            <a:spAutoFit/>
          </a:bodyPr>
          <a:lstStyle/>
          <a:p>
            <a:pPr lvl="0" algn="just" eaLnBrk="0" fontAlgn="base" hangingPunct="0">
              <a:spcBef>
                <a:spcPct val="0"/>
              </a:spcBef>
              <a:spcAft>
                <a:spcPct val="0"/>
              </a:spcAft>
              <a:buFontTx/>
              <a:buChar char="•"/>
            </a:pP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Si </a:t>
            </a:r>
            <a:r>
              <a:rPr lang="es-ES" altLang="es-ES" sz="1350" dirty="0" err="1">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V</a:t>
            </a:r>
            <a:r>
              <a:rPr lang="es-ES" altLang="es-ES" sz="1350" baseline="-30000" dirty="0" err="1">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in</a:t>
            </a: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&gt; 8 V</a:t>
            </a:r>
            <a:r>
              <a:rPr lang="es-ES" altLang="es-ES" sz="1350"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 </a:t>
            </a: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V</a:t>
            </a:r>
            <a:r>
              <a:rPr lang="es-ES" altLang="es-ES" sz="1350" baseline="-300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1 </a:t>
            </a:r>
            <a:r>
              <a:rPr lang="es-ES" altLang="es-ES" sz="1350"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=-15 V y </a:t>
            </a: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V</a:t>
            </a:r>
            <a:r>
              <a:rPr lang="es-ES" altLang="es-ES" sz="1350" baseline="-300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2</a:t>
            </a: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=15 V </a:t>
            </a:r>
            <a:r>
              <a:rPr lang="es-ES" altLang="es-ES" sz="1350" dirty="0">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V</a:t>
            </a:r>
            <a:r>
              <a:rPr lang="es-ES" altLang="es-ES" sz="1350" baseline="-300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out</a:t>
            </a: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 0 V</a:t>
            </a:r>
            <a:endParaRPr lang="es-ES" altLang="es-ES" sz="788" dirty="0">
              <a:sym typeface="Symbol" panose="05050102010706020507" pitchFamily="18" charset="2"/>
            </a:endParaRPr>
          </a:p>
        </p:txBody>
      </p:sp>
      <p:sp>
        <p:nvSpPr>
          <p:cNvPr id="11" name="Rectángulo 10">
            <a:extLst>
              <a:ext uri="{FF2B5EF4-FFF2-40B4-BE49-F238E27FC236}">
                <a16:creationId xmlns:a16="http://schemas.microsoft.com/office/drawing/2014/main" id="{4B8203AD-211D-4B85-A092-1098C94EAED2}"/>
              </a:ext>
            </a:extLst>
          </p:cNvPr>
          <p:cNvSpPr/>
          <p:nvPr/>
        </p:nvSpPr>
        <p:spPr>
          <a:xfrm>
            <a:off x="237030" y="4532978"/>
            <a:ext cx="4930167" cy="715581"/>
          </a:xfrm>
          <a:prstGeom prst="rect">
            <a:avLst/>
          </a:prstGeom>
        </p:spPr>
        <p:txBody>
          <a:bodyPr wrap="square">
            <a:spAutoFit/>
          </a:bodyPr>
          <a:lstStyle/>
          <a:p>
            <a:pPr lvl="0" algn="just" eaLnBrk="0" fontAlgn="base" hangingPunct="0">
              <a:spcBef>
                <a:spcPct val="0"/>
              </a:spcBef>
              <a:spcAft>
                <a:spcPct val="0"/>
              </a:spcAft>
            </a:pP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La salida es diferente de cero cuando el valor del voltaje </a:t>
            </a:r>
          </a:p>
          <a:p>
            <a:pPr lvl="0" algn="just" eaLnBrk="0" fontAlgn="base" hangingPunct="0">
              <a:spcBef>
                <a:spcPct val="0"/>
              </a:spcBef>
              <a:spcAft>
                <a:spcPct val="0"/>
              </a:spcAft>
            </a:pP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de entrada está entre -4 V y 8 V (las fuentes de referencia). </a:t>
            </a:r>
          </a:p>
          <a:p>
            <a:pPr lvl="0" algn="just" eaLnBrk="0" fontAlgn="base" hangingPunct="0">
              <a:spcBef>
                <a:spcPct val="0"/>
              </a:spcBef>
              <a:spcAft>
                <a:spcPct val="0"/>
              </a:spcAft>
            </a:pPr>
            <a:r>
              <a:rPr lang="es-ES" altLang="es-ES" sz="135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El circuito es capaz de detectar este rango de voltaje.</a:t>
            </a:r>
            <a:endParaRPr lang="es-ES" altLang="es-ES" sz="1350" dirty="0">
              <a:latin typeface="Arial" panose="020B0604020202020204" pitchFamily="34" charset="0"/>
              <a:ea typeface="Times New Roman" panose="02020603050405020304" pitchFamily="18" charset="0"/>
              <a:sym typeface="Symbol" panose="05050102010706020507" pitchFamily="18" charset="2"/>
            </a:endParaRPr>
          </a:p>
        </p:txBody>
      </p:sp>
      <p:sp>
        <p:nvSpPr>
          <p:cNvPr id="12" name="CuadroTexto 11">
            <a:extLst>
              <a:ext uri="{FF2B5EF4-FFF2-40B4-BE49-F238E27FC236}">
                <a16:creationId xmlns:a16="http://schemas.microsoft.com/office/drawing/2014/main" id="{381C1B29-FCA3-47E0-8B7D-541224D3DDAB}"/>
              </a:ext>
            </a:extLst>
          </p:cNvPr>
          <p:cNvSpPr txBox="1"/>
          <p:nvPr/>
        </p:nvSpPr>
        <p:spPr>
          <a:xfrm>
            <a:off x="2904719" y="2067320"/>
            <a:ext cx="396262" cy="300082"/>
          </a:xfrm>
          <a:prstGeom prst="rect">
            <a:avLst/>
          </a:prstGeom>
          <a:noFill/>
        </p:spPr>
        <p:txBody>
          <a:bodyPr wrap="none" rtlCol="0">
            <a:spAutoFit/>
          </a:bodyPr>
          <a:lstStyle/>
          <a:p>
            <a:r>
              <a:rPr lang="es-ES" sz="1350" dirty="0"/>
              <a:t>V1</a:t>
            </a:r>
          </a:p>
        </p:txBody>
      </p:sp>
      <p:sp>
        <p:nvSpPr>
          <p:cNvPr id="14" name="CuadroTexto 13">
            <a:extLst>
              <a:ext uri="{FF2B5EF4-FFF2-40B4-BE49-F238E27FC236}">
                <a16:creationId xmlns:a16="http://schemas.microsoft.com/office/drawing/2014/main" id="{89B14EA2-F9E7-45B1-9CE7-AA591538B150}"/>
              </a:ext>
            </a:extLst>
          </p:cNvPr>
          <p:cNvSpPr txBox="1"/>
          <p:nvPr/>
        </p:nvSpPr>
        <p:spPr>
          <a:xfrm>
            <a:off x="3920499" y="2023560"/>
            <a:ext cx="396262" cy="300082"/>
          </a:xfrm>
          <a:prstGeom prst="rect">
            <a:avLst/>
          </a:prstGeom>
          <a:noFill/>
        </p:spPr>
        <p:txBody>
          <a:bodyPr wrap="none" rtlCol="0">
            <a:spAutoFit/>
          </a:bodyPr>
          <a:lstStyle/>
          <a:p>
            <a:r>
              <a:rPr lang="es-ES" sz="1350" dirty="0"/>
              <a:t>V2</a:t>
            </a:r>
          </a:p>
        </p:txBody>
      </p:sp>
      <p:grpSp>
        <p:nvGrpSpPr>
          <p:cNvPr id="15" name="Grupo 14">
            <a:extLst>
              <a:ext uri="{FF2B5EF4-FFF2-40B4-BE49-F238E27FC236}">
                <a16:creationId xmlns:a16="http://schemas.microsoft.com/office/drawing/2014/main" id="{61C04E9B-F56D-4A66-9D5C-1D9F64635DAA}"/>
              </a:ext>
            </a:extLst>
          </p:cNvPr>
          <p:cNvGrpSpPr/>
          <p:nvPr/>
        </p:nvGrpSpPr>
        <p:grpSpPr>
          <a:xfrm>
            <a:off x="2904719" y="2333941"/>
            <a:ext cx="1564704" cy="304842"/>
            <a:chOff x="3872959" y="1791361"/>
            <a:chExt cx="2086271" cy="406456"/>
          </a:xfrm>
        </p:grpSpPr>
        <p:sp>
          <p:nvSpPr>
            <p:cNvPr id="13" name="Rectángulo 12">
              <a:extLst>
                <a:ext uri="{FF2B5EF4-FFF2-40B4-BE49-F238E27FC236}">
                  <a16:creationId xmlns:a16="http://schemas.microsoft.com/office/drawing/2014/main" id="{59C12A91-99DE-4771-B961-46CE6F5315F6}"/>
                </a:ext>
              </a:extLst>
            </p:cNvPr>
            <p:cNvSpPr/>
            <p:nvPr/>
          </p:nvSpPr>
          <p:spPr>
            <a:xfrm>
              <a:off x="3872959" y="1791361"/>
              <a:ext cx="720710" cy="400109"/>
            </a:xfrm>
            <a:prstGeom prst="rect">
              <a:avLst/>
            </a:prstGeom>
          </p:spPr>
          <p:txBody>
            <a:bodyPr wrap="none">
              <a:spAutoFit/>
            </a:bodyPr>
            <a:lstStyle/>
            <a:p>
              <a:r>
                <a:rPr lang="es-ES" sz="1350" dirty="0"/>
                <a:t>15 V</a:t>
              </a:r>
            </a:p>
          </p:txBody>
        </p:sp>
        <p:sp>
          <p:nvSpPr>
            <p:cNvPr id="16" name="Rectángulo 15">
              <a:extLst>
                <a:ext uri="{FF2B5EF4-FFF2-40B4-BE49-F238E27FC236}">
                  <a16:creationId xmlns:a16="http://schemas.microsoft.com/office/drawing/2014/main" id="{A4CDB4F0-83D7-4620-A3E4-559FA05E095D}"/>
                </a:ext>
              </a:extLst>
            </p:cNvPr>
            <p:cNvSpPr/>
            <p:nvPr/>
          </p:nvSpPr>
          <p:spPr>
            <a:xfrm>
              <a:off x="5161576" y="1797708"/>
              <a:ext cx="797654" cy="400109"/>
            </a:xfrm>
            <a:prstGeom prst="rect">
              <a:avLst/>
            </a:prstGeom>
          </p:spPr>
          <p:txBody>
            <a:bodyPr wrap="none">
              <a:spAutoFit/>
            </a:bodyPr>
            <a:lstStyle/>
            <a:p>
              <a:r>
                <a:rPr lang="es-ES" sz="1350" dirty="0"/>
                <a:t>-15 V</a:t>
              </a:r>
            </a:p>
          </p:txBody>
        </p:sp>
      </p:grpSp>
      <p:sp>
        <p:nvSpPr>
          <p:cNvPr id="20" name="Rectángulo 19">
            <a:extLst>
              <a:ext uri="{FF2B5EF4-FFF2-40B4-BE49-F238E27FC236}">
                <a16:creationId xmlns:a16="http://schemas.microsoft.com/office/drawing/2014/main" id="{63853370-0AF3-4DBD-8970-11FB262C5A60}"/>
              </a:ext>
            </a:extLst>
          </p:cNvPr>
          <p:cNvSpPr/>
          <p:nvPr/>
        </p:nvSpPr>
        <p:spPr>
          <a:xfrm>
            <a:off x="3876354" y="2338744"/>
            <a:ext cx="598241" cy="300082"/>
          </a:xfrm>
          <a:prstGeom prst="rect">
            <a:avLst/>
          </a:prstGeom>
        </p:spPr>
        <p:txBody>
          <a:bodyPr wrap="none">
            <a:spAutoFit/>
          </a:bodyPr>
          <a:lstStyle/>
          <a:p>
            <a:r>
              <a:rPr lang="es-ES" sz="1350" dirty="0"/>
              <a:t>-15 V</a:t>
            </a:r>
          </a:p>
        </p:txBody>
      </p:sp>
      <p:grpSp>
        <p:nvGrpSpPr>
          <p:cNvPr id="21" name="Grupo 20">
            <a:extLst>
              <a:ext uri="{FF2B5EF4-FFF2-40B4-BE49-F238E27FC236}">
                <a16:creationId xmlns:a16="http://schemas.microsoft.com/office/drawing/2014/main" id="{4BAAA146-0C35-4C63-9604-EE0B93F710C1}"/>
              </a:ext>
            </a:extLst>
          </p:cNvPr>
          <p:cNvGrpSpPr/>
          <p:nvPr/>
        </p:nvGrpSpPr>
        <p:grpSpPr>
          <a:xfrm>
            <a:off x="2880842" y="2527081"/>
            <a:ext cx="1564704" cy="315217"/>
            <a:chOff x="3833823" y="2033089"/>
            <a:chExt cx="2086271" cy="420289"/>
          </a:xfrm>
        </p:grpSpPr>
        <p:sp>
          <p:nvSpPr>
            <p:cNvPr id="22" name="Rectángulo 21">
              <a:extLst>
                <a:ext uri="{FF2B5EF4-FFF2-40B4-BE49-F238E27FC236}">
                  <a16:creationId xmlns:a16="http://schemas.microsoft.com/office/drawing/2014/main" id="{13885538-F5F9-439F-94F0-0D6C202CC4FC}"/>
                </a:ext>
              </a:extLst>
            </p:cNvPr>
            <p:cNvSpPr/>
            <p:nvPr/>
          </p:nvSpPr>
          <p:spPr>
            <a:xfrm>
              <a:off x="3833823" y="2033089"/>
              <a:ext cx="797654" cy="400109"/>
            </a:xfrm>
            <a:prstGeom prst="rect">
              <a:avLst/>
            </a:prstGeom>
          </p:spPr>
          <p:txBody>
            <a:bodyPr wrap="none">
              <a:spAutoFit/>
            </a:bodyPr>
            <a:lstStyle/>
            <a:p>
              <a:r>
                <a:rPr lang="es-ES" sz="1350" dirty="0"/>
                <a:t>-15 V</a:t>
              </a:r>
            </a:p>
          </p:txBody>
        </p:sp>
        <p:sp>
          <p:nvSpPr>
            <p:cNvPr id="23" name="Rectángulo 22">
              <a:extLst>
                <a:ext uri="{FF2B5EF4-FFF2-40B4-BE49-F238E27FC236}">
                  <a16:creationId xmlns:a16="http://schemas.microsoft.com/office/drawing/2014/main" id="{4A333935-9797-41F2-AB80-32E2AFDB3FA9}"/>
                </a:ext>
              </a:extLst>
            </p:cNvPr>
            <p:cNvSpPr/>
            <p:nvPr/>
          </p:nvSpPr>
          <p:spPr>
            <a:xfrm>
              <a:off x="5199384" y="2053269"/>
              <a:ext cx="720710" cy="400109"/>
            </a:xfrm>
            <a:prstGeom prst="rect">
              <a:avLst/>
            </a:prstGeom>
          </p:spPr>
          <p:txBody>
            <a:bodyPr wrap="none">
              <a:spAutoFit/>
            </a:bodyPr>
            <a:lstStyle/>
            <a:p>
              <a:r>
                <a:rPr lang="es-ES" sz="1350" dirty="0"/>
                <a:t>15 V</a:t>
              </a:r>
            </a:p>
          </p:txBody>
        </p:sp>
      </p:grpSp>
      <p:graphicFrame>
        <p:nvGraphicFramePr>
          <p:cNvPr id="24" name="Gráfico 23">
            <a:extLst>
              <a:ext uri="{FF2B5EF4-FFF2-40B4-BE49-F238E27FC236}">
                <a16:creationId xmlns:a16="http://schemas.microsoft.com/office/drawing/2014/main" id="{D11E6330-FBF4-4CBA-A666-7352A63F595F}"/>
              </a:ext>
            </a:extLst>
          </p:cNvPr>
          <p:cNvGraphicFramePr>
            <a:graphicFrameLocks/>
          </p:cNvGraphicFramePr>
          <p:nvPr/>
        </p:nvGraphicFramePr>
        <p:xfrm>
          <a:off x="5286375" y="4028056"/>
          <a:ext cx="3125710" cy="180396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9077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21"/>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P spid="11" grpId="0"/>
      <p:bldGraphic spid="24" grpId="0">
        <p:bldAsOne/>
      </p:bldGraphic>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86D69130-446B-4BB7-B87C-FC741329B7ED}"/>
              </a:ext>
            </a:extLst>
          </p:cNvPr>
          <p:cNvSpPr>
            <a:spLocks noGrp="1"/>
          </p:cNvSpPr>
          <p:nvPr>
            <p:ph type="sldNum" sz="quarter" idx="10"/>
          </p:nvPr>
        </p:nvSpPr>
        <p:spPr bwMode="auto">
          <a:xfrm>
            <a:off x="8592375"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91</a:t>
            </a:fld>
            <a:endParaRPr lang="es-ES_tradnl" altLang="es-ES" dirty="0">
              <a:solidFill>
                <a:srgbClr val="FFFFFF"/>
              </a:solidFill>
              <a:ea typeface="ＭＳ Ｐゴシック" pitchFamily="-84" charset="-128"/>
            </a:endParaRPr>
          </a:p>
        </p:txBody>
      </p:sp>
      <p:sp>
        <p:nvSpPr>
          <p:cNvPr id="3" name="Rectángulo 2">
            <a:extLst>
              <a:ext uri="{FF2B5EF4-FFF2-40B4-BE49-F238E27FC236}">
                <a16:creationId xmlns:a16="http://schemas.microsoft.com/office/drawing/2014/main" id="{F5744A13-C4DA-46E4-AA8E-6CEE6BEAE43A}"/>
              </a:ext>
            </a:extLst>
          </p:cNvPr>
          <p:cNvSpPr/>
          <p:nvPr/>
        </p:nvSpPr>
        <p:spPr>
          <a:xfrm>
            <a:off x="269660" y="864117"/>
            <a:ext cx="8001000" cy="584775"/>
          </a:xfrm>
          <a:prstGeom prst="rect">
            <a:avLst/>
          </a:prstGeom>
        </p:spPr>
        <p:txBody>
          <a:bodyPr wrap="square">
            <a:spAutoFit/>
          </a:bodyPr>
          <a:lstStyle/>
          <a:p>
            <a:pPr algn="just"/>
            <a:r>
              <a:rPr lang="es-ES" sz="1600" b="1" dirty="0">
                <a:latin typeface="Arial" panose="020B0604020202020204" pitchFamily="34" charset="0"/>
                <a:ea typeface="Times New Roman" panose="02020603050405020304" pitchFamily="18" charset="0"/>
                <a:cs typeface="Times New Roman" panose="02020603050405020304" pitchFamily="18" charset="0"/>
              </a:rPr>
              <a:t>Problema 7</a:t>
            </a:r>
            <a:r>
              <a:rPr lang="es-ES" sz="1600" dirty="0">
                <a:latin typeface="Arial" panose="020B0604020202020204" pitchFamily="34" charset="0"/>
                <a:ea typeface="Times New Roman" panose="02020603050405020304" pitchFamily="18" charset="0"/>
                <a:cs typeface="Times New Roman" panose="02020603050405020304" pitchFamily="18" charset="0"/>
              </a:rPr>
              <a:t>. El circuito de la figura es un amplificador de instrumentación. Hallar su función de transferencia.</a:t>
            </a:r>
            <a:endParaRPr lang="es-ES" sz="1600" dirty="0">
              <a:latin typeface="Times New Roman" panose="02020603050405020304" pitchFamily="18" charset="0"/>
              <a:ea typeface="Times New Roman" panose="02020603050405020304" pitchFamily="18" charset="0"/>
            </a:endParaRPr>
          </a:p>
        </p:txBody>
      </p:sp>
      <p:pic>
        <p:nvPicPr>
          <p:cNvPr id="5121" name="Imagen 117">
            <a:extLst>
              <a:ext uri="{FF2B5EF4-FFF2-40B4-BE49-F238E27FC236}">
                <a16:creationId xmlns:a16="http://schemas.microsoft.com/office/drawing/2014/main" id="{24AD47A8-E8C0-4359-A0F4-1898BC432C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231" y="1747100"/>
            <a:ext cx="3871913" cy="192881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recto de flecha 5">
            <a:extLst>
              <a:ext uri="{FF2B5EF4-FFF2-40B4-BE49-F238E27FC236}">
                <a16:creationId xmlns:a16="http://schemas.microsoft.com/office/drawing/2014/main" id="{98946284-B820-48FA-9389-666C9C360341}"/>
              </a:ext>
            </a:extLst>
          </p:cNvPr>
          <p:cNvCxnSpPr/>
          <p:nvPr/>
        </p:nvCxnSpPr>
        <p:spPr>
          <a:xfrm>
            <a:off x="2255854" y="2761513"/>
            <a:ext cx="0" cy="314325"/>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a:extLst>
              <a:ext uri="{FF2B5EF4-FFF2-40B4-BE49-F238E27FC236}">
                <a16:creationId xmlns:a16="http://schemas.microsoft.com/office/drawing/2014/main" id="{5AB494AB-6862-4430-9970-7410BFF5411A}"/>
              </a:ext>
            </a:extLst>
          </p:cNvPr>
          <p:cNvCxnSpPr/>
          <p:nvPr/>
        </p:nvCxnSpPr>
        <p:spPr>
          <a:xfrm>
            <a:off x="2230400" y="2254307"/>
            <a:ext cx="0" cy="314325"/>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a:extLst>
              <a:ext uri="{FF2B5EF4-FFF2-40B4-BE49-F238E27FC236}">
                <a16:creationId xmlns:a16="http://schemas.microsoft.com/office/drawing/2014/main" id="{FA9F476D-A601-4556-A08B-63A1E780BCB3}"/>
              </a:ext>
            </a:extLst>
          </p:cNvPr>
          <p:cNvCxnSpPr/>
          <p:nvPr/>
        </p:nvCxnSpPr>
        <p:spPr>
          <a:xfrm>
            <a:off x="1335397" y="2518625"/>
            <a:ext cx="0" cy="314325"/>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D2106A54-B641-40AE-BEBD-86FAC9ECFD34}"/>
              </a:ext>
            </a:extLst>
          </p:cNvPr>
          <p:cNvCxnSpPr/>
          <p:nvPr/>
        </p:nvCxnSpPr>
        <p:spPr>
          <a:xfrm flipV="1">
            <a:off x="2347131" y="3236572"/>
            <a:ext cx="635794"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0" name="Cuadro de texto 9">
            <a:extLst>
              <a:ext uri="{FF2B5EF4-FFF2-40B4-BE49-F238E27FC236}">
                <a16:creationId xmlns:a16="http://schemas.microsoft.com/office/drawing/2014/main" id="{C04CF6C6-1FDD-4D87-9F7B-3CC3BDC4910A}"/>
              </a:ext>
            </a:extLst>
          </p:cNvPr>
          <p:cNvSpPr txBox="1">
            <a:spLocks noChangeArrowheads="1"/>
          </p:cNvSpPr>
          <p:nvPr/>
        </p:nvSpPr>
        <p:spPr bwMode="auto">
          <a:xfrm>
            <a:off x="2221290" y="2078518"/>
            <a:ext cx="226219"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900" dirty="0">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900" dirty="0">
                <a:latin typeface="Arial" panose="020B0604020202020204" pitchFamily="34" charset="0"/>
                <a:ea typeface="Times New Roman" panose="02020603050405020304" pitchFamily="18" charset="0"/>
              </a:rPr>
              <a:t>i</a:t>
            </a:r>
            <a:endParaRPr lang="es-ES" altLang="es-ES" sz="1350" dirty="0">
              <a:latin typeface="Arial" panose="020B0604020202020204" pitchFamily="34" charset="0"/>
            </a:endParaRPr>
          </a:p>
        </p:txBody>
      </p:sp>
      <p:sp>
        <p:nvSpPr>
          <p:cNvPr id="11" name="Cuadro de texto 10">
            <a:extLst>
              <a:ext uri="{FF2B5EF4-FFF2-40B4-BE49-F238E27FC236}">
                <a16:creationId xmlns:a16="http://schemas.microsoft.com/office/drawing/2014/main" id="{0B55B0E6-CB51-40D5-B7E0-94F059B600A4}"/>
              </a:ext>
            </a:extLst>
          </p:cNvPr>
          <p:cNvSpPr txBox="1">
            <a:spLocks noChangeArrowheads="1"/>
          </p:cNvSpPr>
          <p:nvPr/>
        </p:nvSpPr>
        <p:spPr bwMode="auto">
          <a:xfrm>
            <a:off x="1162157" y="2387647"/>
            <a:ext cx="226219"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900" dirty="0">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900" dirty="0">
                <a:latin typeface="Arial" panose="020B0604020202020204" pitchFamily="34" charset="0"/>
                <a:ea typeface="Times New Roman" panose="02020603050405020304" pitchFamily="18" charset="0"/>
              </a:rPr>
              <a:t>i</a:t>
            </a:r>
            <a:endParaRPr lang="es-ES" altLang="es-ES" sz="1350" dirty="0">
              <a:latin typeface="Arial" panose="020B0604020202020204" pitchFamily="34" charset="0"/>
            </a:endParaRPr>
          </a:p>
        </p:txBody>
      </p:sp>
      <p:sp>
        <p:nvSpPr>
          <p:cNvPr id="12" name="Cuadro de texto 11">
            <a:extLst>
              <a:ext uri="{FF2B5EF4-FFF2-40B4-BE49-F238E27FC236}">
                <a16:creationId xmlns:a16="http://schemas.microsoft.com/office/drawing/2014/main" id="{6283E37E-39B8-4D0E-9C97-2A52FB0B3B07}"/>
              </a:ext>
            </a:extLst>
          </p:cNvPr>
          <p:cNvSpPr txBox="1">
            <a:spLocks noChangeArrowheads="1"/>
          </p:cNvSpPr>
          <p:nvPr/>
        </p:nvSpPr>
        <p:spPr bwMode="auto">
          <a:xfrm>
            <a:off x="2251831" y="2561487"/>
            <a:ext cx="253843" cy="470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1050" dirty="0">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1050" dirty="0">
                <a:latin typeface="Arial" panose="020B0604020202020204" pitchFamily="34" charset="0"/>
                <a:ea typeface="Times New Roman" panose="02020603050405020304" pitchFamily="18" charset="0"/>
              </a:rPr>
              <a:t>i</a:t>
            </a:r>
            <a:endParaRPr lang="es-ES" altLang="es-ES" sz="1500" dirty="0">
              <a:latin typeface="Arial" panose="020B0604020202020204" pitchFamily="34" charset="0"/>
            </a:endParaRPr>
          </a:p>
        </p:txBody>
      </p:sp>
      <p:cxnSp>
        <p:nvCxnSpPr>
          <p:cNvPr id="14" name="Conector recto de flecha 13">
            <a:extLst>
              <a:ext uri="{FF2B5EF4-FFF2-40B4-BE49-F238E27FC236}">
                <a16:creationId xmlns:a16="http://schemas.microsoft.com/office/drawing/2014/main" id="{979B7188-CB9D-4847-B211-D3CCAAAD8774}"/>
              </a:ext>
            </a:extLst>
          </p:cNvPr>
          <p:cNvCxnSpPr>
            <a:cxnSpLocks/>
          </p:cNvCxnSpPr>
          <p:nvPr/>
        </p:nvCxnSpPr>
        <p:spPr>
          <a:xfrm>
            <a:off x="2861657" y="2228537"/>
            <a:ext cx="463022" cy="0"/>
          </a:xfrm>
          <a:prstGeom prst="straightConnector1">
            <a:avLst/>
          </a:prstGeom>
          <a:ln>
            <a:solidFill>
              <a:srgbClr val="0096C8"/>
            </a:solidFill>
            <a:tailEnd type="triangle"/>
          </a:ln>
        </p:spPr>
        <p:style>
          <a:lnRef idx="1">
            <a:schemeClr val="accent1"/>
          </a:lnRef>
          <a:fillRef idx="0">
            <a:schemeClr val="accent1"/>
          </a:fillRef>
          <a:effectRef idx="0">
            <a:schemeClr val="accent1"/>
          </a:effectRef>
          <a:fontRef idx="minor">
            <a:schemeClr val="tx1"/>
          </a:fontRef>
        </p:style>
      </p:cxnSp>
      <p:sp>
        <p:nvSpPr>
          <p:cNvPr id="13" name="Cuadro de texto 13">
            <a:extLst>
              <a:ext uri="{FF2B5EF4-FFF2-40B4-BE49-F238E27FC236}">
                <a16:creationId xmlns:a16="http://schemas.microsoft.com/office/drawing/2014/main" id="{39CF798B-8013-4415-A35A-9FBC845FAE73}"/>
              </a:ext>
            </a:extLst>
          </p:cNvPr>
          <p:cNvSpPr txBox="1">
            <a:spLocks noChangeArrowheads="1"/>
          </p:cNvSpPr>
          <p:nvPr/>
        </p:nvSpPr>
        <p:spPr bwMode="auto">
          <a:xfrm>
            <a:off x="3550636" y="2873274"/>
            <a:ext cx="326633" cy="470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1200" b="1" dirty="0">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1200" b="1" dirty="0">
                <a:solidFill>
                  <a:srgbClr val="00B050"/>
                </a:solidFill>
                <a:latin typeface="Cambria Math" panose="02040503050406030204" pitchFamily="18" charset="0"/>
                <a:ea typeface="Cambria Math" panose="02040503050406030204" pitchFamily="18" charset="0"/>
              </a:rPr>
              <a:t>i</a:t>
            </a:r>
            <a:r>
              <a:rPr lang="es-ES" altLang="es-ES" sz="1500" b="1" i="1" baseline="-25000" dirty="0">
                <a:solidFill>
                  <a:srgbClr val="00B050"/>
                </a:solidFill>
                <a:latin typeface="Cambria Math" panose="02040503050406030204" pitchFamily="18" charset="0"/>
              </a:rPr>
              <a:t>2</a:t>
            </a:r>
          </a:p>
        </p:txBody>
      </p:sp>
      <p:sp>
        <p:nvSpPr>
          <p:cNvPr id="15" name="Cuadro de texto 14">
            <a:extLst>
              <a:ext uri="{FF2B5EF4-FFF2-40B4-BE49-F238E27FC236}">
                <a16:creationId xmlns:a16="http://schemas.microsoft.com/office/drawing/2014/main" id="{8E4715A6-F68B-4ACC-B936-12B49F9CE9B9}"/>
              </a:ext>
            </a:extLst>
          </p:cNvPr>
          <p:cNvSpPr txBox="1">
            <a:spLocks noChangeArrowheads="1"/>
          </p:cNvSpPr>
          <p:nvPr/>
        </p:nvSpPr>
        <p:spPr bwMode="auto">
          <a:xfrm>
            <a:off x="2010134" y="1791331"/>
            <a:ext cx="3333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900" dirty="0">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900" dirty="0">
                <a:latin typeface="Arial" panose="020B0604020202020204" pitchFamily="34" charset="0"/>
                <a:ea typeface="Times New Roman" panose="02020603050405020304" pitchFamily="18" charset="0"/>
              </a:rPr>
              <a:t>V02</a:t>
            </a:r>
            <a:endParaRPr lang="es-ES" altLang="es-ES" sz="1350" dirty="0">
              <a:latin typeface="Arial" panose="020B0604020202020204" pitchFamily="34" charset="0"/>
            </a:endParaRPr>
          </a:p>
        </p:txBody>
      </p:sp>
      <p:sp>
        <p:nvSpPr>
          <p:cNvPr id="16" name="Cuadro de texto 15">
            <a:extLst>
              <a:ext uri="{FF2B5EF4-FFF2-40B4-BE49-F238E27FC236}">
                <a16:creationId xmlns:a16="http://schemas.microsoft.com/office/drawing/2014/main" id="{94B52A63-4662-4774-8A52-CFB7986C3E6A}"/>
              </a:ext>
            </a:extLst>
          </p:cNvPr>
          <p:cNvSpPr txBox="1">
            <a:spLocks noChangeArrowheads="1"/>
          </p:cNvSpPr>
          <p:nvPr/>
        </p:nvSpPr>
        <p:spPr bwMode="auto">
          <a:xfrm>
            <a:off x="2026803" y="3240144"/>
            <a:ext cx="3333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r>
              <a:rPr lang="es-ES" altLang="es-ES" sz="900">
                <a:latin typeface="Arial" panose="020B0604020202020204" pitchFamily="34" charset="0"/>
                <a:ea typeface="Times New Roman" panose="02020603050405020304" pitchFamily="18" charset="0"/>
              </a:rPr>
              <a:t>V01</a:t>
            </a:r>
            <a:endParaRPr lang="es-ES" altLang="es-ES" sz="1350">
              <a:latin typeface="Arial" panose="020B0604020202020204" pitchFamily="34" charset="0"/>
            </a:endParaRPr>
          </a:p>
        </p:txBody>
      </p:sp>
      <p:sp>
        <p:nvSpPr>
          <p:cNvPr id="17" name="Rectangle 14">
            <a:extLst>
              <a:ext uri="{FF2B5EF4-FFF2-40B4-BE49-F238E27FC236}">
                <a16:creationId xmlns:a16="http://schemas.microsoft.com/office/drawing/2014/main" id="{0C90DFDF-6785-4CCC-9D00-63BD50AB0F6E}"/>
              </a:ext>
            </a:extLst>
          </p:cNvPr>
          <p:cNvSpPr>
            <a:spLocks noChangeArrowheads="1"/>
          </p:cNvSpPr>
          <p:nvPr/>
        </p:nvSpPr>
        <p:spPr bwMode="auto">
          <a:xfrm>
            <a:off x="841160" y="1610305"/>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s-ES" sz="1350"/>
          </a:p>
        </p:txBody>
      </p:sp>
      <p:sp>
        <p:nvSpPr>
          <p:cNvPr id="18" name="Rectangle 15">
            <a:extLst>
              <a:ext uri="{FF2B5EF4-FFF2-40B4-BE49-F238E27FC236}">
                <a16:creationId xmlns:a16="http://schemas.microsoft.com/office/drawing/2014/main" id="{49DE402F-AD99-4079-8D88-A3522AAF30D5}"/>
              </a:ext>
            </a:extLst>
          </p:cNvPr>
          <p:cNvSpPr>
            <a:spLocks noChangeArrowheads="1"/>
          </p:cNvSpPr>
          <p:nvPr/>
        </p:nvSpPr>
        <p:spPr bwMode="auto">
          <a:xfrm>
            <a:off x="841160" y="1781755"/>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s-ES" sz="1350"/>
          </a:p>
        </p:txBody>
      </p:sp>
      <p:sp>
        <p:nvSpPr>
          <p:cNvPr id="19" name="Rectángulo 18">
            <a:extLst>
              <a:ext uri="{FF2B5EF4-FFF2-40B4-BE49-F238E27FC236}">
                <a16:creationId xmlns:a16="http://schemas.microsoft.com/office/drawing/2014/main" id="{0B8D5761-EB50-4E49-9D2C-2693D0CF1228}"/>
              </a:ext>
            </a:extLst>
          </p:cNvPr>
          <p:cNvSpPr/>
          <p:nvPr/>
        </p:nvSpPr>
        <p:spPr>
          <a:xfrm>
            <a:off x="4598017" y="1672946"/>
            <a:ext cx="4432010" cy="1223412"/>
          </a:xfrm>
          <a:prstGeom prst="rect">
            <a:avLst/>
          </a:prstGeom>
        </p:spPr>
        <p:txBody>
          <a:bodyPr wrap="square">
            <a:spAutoFit/>
          </a:bodyPr>
          <a:lstStyle/>
          <a:p>
            <a:pPr algn="just"/>
            <a:r>
              <a:rPr lang="es-ES" sz="1050" dirty="0">
                <a:latin typeface="Arial" panose="020B0604020202020204" pitchFamily="34" charset="0"/>
                <a:ea typeface="Times New Roman" panose="02020603050405020304" pitchFamily="18" charset="0"/>
                <a:cs typeface="Times New Roman" panose="02020603050405020304" pitchFamily="18" charset="0"/>
              </a:rPr>
              <a:t>i circula por R</a:t>
            </a:r>
            <a:r>
              <a:rPr lang="es-ES" sz="1050" baseline="-25000" dirty="0">
                <a:latin typeface="Arial" panose="020B0604020202020204" pitchFamily="34" charset="0"/>
                <a:ea typeface="Times New Roman" panose="02020603050405020304" pitchFamily="18" charset="0"/>
                <a:cs typeface="Times New Roman" panose="02020603050405020304" pitchFamily="18" charset="0"/>
              </a:rPr>
              <a:t>b</a:t>
            </a:r>
            <a:r>
              <a:rPr lang="es-ES" sz="1050" dirty="0">
                <a:latin typeface="Arial" panose="020B0604020202020204" pitchFamily="34" charset="0"/>
                <a:ea typeface="Times New Roman" panose="02020603050405020304" pitchFamily="18" charset="0"/>
                <a:cs typeface="Times New Roman" panose="02020603050405020304" pitchFamily="18" charset="0"/>
              </a:rPr>
              <a:t>, por R</a:t>
            </a:r>
            <a:r>
              <a:rPr lang="es-ES" sz="1050" baseline="-25000" dirty="0">
                <a:latin typeface="Arial" panose="020B0604020202020204" pitchFamily="34" charset="0"/>
                <a:ea typeface="Times New Roman" panose="02020603050405020304" pitchFamily="18" charset="0"/>
                <a:cs typeface="Times New Roman" panose="02020603050405020304" pitchFamily="18" charset="0"/>
              </a:rPr>
              <a:t>a</a:t>
            </a:r>
            <a:r>
              <a:rPr lang="es-ES" sz="1050" dirty="0">
                <a:latin typeface="Arial" panose="020B0604020202020204" pitchFamily="34" charset="0"/>
                <a:ea typeface="Times New Roman" panose="02020603050405020304" pitchFamily="18" charset="0"/>
                <a:cs typeface="Times New Roman" panose="02020603050405020304" pitchFamily="18" charset="0"/>
              </a:rPr>
              <a:t> y por R</a:t>
            </a:r>
            <a:r>
              <a:rPr lang="es-ES" sz="1050" baseline="-25000" dirty="0">
                <a:latin typeface="Arial" panose="020B0604020202020204" pitchFamily="34" charset="0"/>
                <a:ea typeface="Times New Roman" panose="02020603050405020304" pitchFamily="18" charset="0"/>
                <a:cs typeface="Times New Roman" panose="02020603050405020304" pitchFamily="18" charset="0"/>
              </a:rPr>
              <a:t>b</a:t>
            </a:r>
            <a:r>
              <a:rPr lang="es-ES" sz="1050" dirty="0">
                <a:latin typeface="Arial" panose="020B0604020202020204" pitchFamily="34" charset="0"/>
                <a:ea typeface="Times New Roman" panose="02020603050405020304" pitchFamily="18" charset="0"/>
                <a:cs typeface="Times New Roman" panose="02020603050405020304" pitchFamily="18" charset="0"/>
              </a:rPr>
              <a:t> i. </a:t>
            </a:r>
          </a:p>
          <a:p>
            <a:pPr algn="just"/>
            <a:r>
              <a:rPr lang="es-ES" sz="1050"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i</a:t>
            </a:r>
            <a:r>
              <a:rPr lang="es-ES" sz="1050" baseline="-25000" dirty="0">
                <a:solidFill>
                  <a:srgbClr val="00B0F0"/>
                </a:solidFill>
                <a:latin typeface="Arial" panose="020B0604020202020204" pitchFamily="34" charset="0"/>
                <a:ea typeface="Times New Roman" panose="02020603050405020304" pitchFamily="18" charset="0"/>
                <a:cs typeface="Times New Roman" panose="02020603050405020304" pitchFamily="18" charset="0"/>
              </a:rPr>
              <a:t>1</a:t>
            </a:r>
            <a:r>
              <a:rPr lang="es-ES" sz="1050" dirty="0">
                <a:latin typeface="Arial" panose="020B0604020202020204" pitchFamily="34" charset="0"/>
                <a:ea typeface="Times New Roman" panose="02020603050405020304" pitchFamily="18" charset="0"/>
                <a:cs typeface="Times New Roman" panose="02020603050405020304" pitchFamily="18" charset="0"/>
              </a:rPr>
              <a:t> circula desde la salida del 2º operacional, a la salida del 3er operacional. </a:t>
            </a:r>
          </a:p>
          <a:p>
            <a:pPr algn="just"/>
            <a:r>
              <a:rPr lang="es-ES" sz="1050"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i</a:t>
            </a:r>
            <a:r>
              <a:rPr lang="es-ES" sz="1050" baseline="-25000"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2</a:t>
            </a:r>
            <a:r>
              <a:rPr lang="es-ES" sz="1050" dirty="0">
                <a:latin typeface="Arial" panose="020B0604020202020204" pitchFamily="34" charset="0"/>
                <a:ea typeface="Times New Roman" panose="02020603050405020304" pitchFamily="18" charset="0"/>
                <a:cs typeface="Times New Roman" panose="02020603050405020304" pitchFamily="18" charset="0"/>
              </a:rPr>
              <a:t> circula desde la salida del AO1 hasta tierra. </a:t>
            </a:r>
          </a:p>
          <a:p>
            <a:pPr algn="just"/>
            <a:r>
              <a:rPr lang="es-ES" sz="1050" dirty="0">
                <a:latin typeface="Arial" panose="020B0604020202020204" pitchFamily="34" charset="0"/>
                <a:ea typeface="Times New Roman" panose="02020603050405020304" pitchFamily="18" charset="0"/>
                <a:cs typeface="Times New Roman" panose="02020603050405020304" pitchFamily="18" charset="0"/>
              </a:rPr>
              <a:t>Llamaremos v</a:t>
            </a:r>
            <a:r>
              <a:rPr lang="es-ES" sz="1050" baseline="-25000" dirty="0">
                <a:latin typeface="Arial" panose="020B0604020202020204" pitchFamily="34" charset="0"/>
                <a:ea typeface="Times New Roman" panose="02020603050405020304" pitchFamily="18" charset="0"/>
                <a:cs typeface="Times New Roman" panose="02020603050405020304" pitchFamily="18" charset="0"/>
              </a:rPr>
              <a:t>01</a:t>
            </a:r>
            <a:r>
              <a:rPr lang="es-ES" sz="1050" dirty="0">
                <a:latin typeface="Arial" panose="020B0604020202020204" pitchFamily="34" charset="0"/>
                <a:ea typeface="Times New Roman" panose="02020603050405020304" pitchFamily="18" charset="0"/>
                <a:cs typeface="Times New Roman" panose="02020603050405020304" pitchFamily="18" charset="0"/>
              </a:rPr>
              <a:t> y v</a:t>
            </a:r>
            <a:r>
              <a:rPr lang="es-ES" sz="1050" baseline="-25000" dirty="0">
                <a:latin typeface="Arial" panose="020B0604020202020204" pitchFamily="34" charset="0"/>
                <a:ea typeface="Times New Roman" panose="02020603050405020304" pitchFamily="18" charset="0"/>
                <a:cs typeface="Times New Roman" panose="02020603050405020304" pitchFamily="18" charset="0"/>
              </a:rPr>
              <a:t>02</a:t>
            </a:r>
            <a:r>
              <a:rPr lang="es-ES" sz="1050" dirty="0">
                <a:latin typeface="Arial" panose="020B0604020202020204" pitchFamily="34" charset="0"/>
                <a:ea typeface="Times New Roman" panose="02020603050405020304" pitchFamily="18" charset="0"/>
                <a:cs typeface="Times New Roman" panose="02020603050405020304" pitchFamily="18" charset="0"/>
              </a:rPr>
              <a:t> a las salidas de los AO1 y AO2. </a:t>
            </a:r>
          </a:p>
          <a:p>
            <a:pPr algn="just"/>
            <a:r>
              <a:rPr lang="es-ES" sz="1050" dirty="0">
                <a:latin typeface="Arial" panose="020B0604020202020204" pitchFamily="34" charset="0"/>
                <a:ea typeface="Times New Roman" panose="02020603050405020304" pitchFamily="18" charset="0"/>
                <a:cs typeface="Times New Roman" panose="02020603050405020304" pitchFamily="18" charset="0"/>
              </a:rPr>
              <a:t>Aplicando las leyes de Kirchhoff a la parte izquierda del circuito (formada por los AO1 y AO2) tenemos que:</a:t>
            </a:r>
            <a:endParaRPr lang="es-ES" sz="1050" dirty="0">
              <a:latin typeface="Times New Roman" panose="02020603050405020304" pitchFamily="18" charset="0"/>
              <a:ea typeface="Times New Roman" panose="02020603050405020304" pitchFamily="18" charset="0"/>
            </a:endParaRPr>
          </a:p>
        </p:txBody>
      </p:sp>
      <p:sp>
        <p:nvSpPr>
          <p:cNvPr id="22" name="Rectángulo 21">
            <a:extLst>
              <a:ext uri="{FF2B5EF4-FFF2-40B4-BE49-F238E27FC236}">
                <a16:creationId xmlns:a16="http://schemas.microsoft.com/office/drawing/2014/main" id="{93A8BF0A-BB15-425C-ABF9-9FC395A1DF68}"/>
              </a:ext>
            </a:extLst>
          </p:cNvPr>
          <p:cNvSpPr/>
          <p:nvPr/>
        </p:nvSpPr>
        <p:spPr>
          <a:xfrm>
            <a:off x="98317" y="4106190"/>
            <a:ext cx="6013460" cy="253916"/>
          </a:xfrm>
          <a:prstGeom prst="rect">
            <a:avLst/>
          </a:prstGeom>
        </p:spPr>
        <p:txBody>
          <a:bodyPr wrap="square">
            <a:spAutoFit/>
          </a:bodyPr>
          <a:lstStyle/>
          <a:p>
            <a:pPr algn="just"/>
            <a:r>
              <a:rPr lang="es-ES" sz="1050" dirty="0">
                <a:latin typeface="Arial" panose="020B0604020202020204" pitchFamily="34" charset="0"/>
                <a:ea typeface="Times New Roman" panose="02020603050405020304" pitchFamily="18" charset="0"/>
                <a:cs typeface="Times New Roman" panose="02020603050405020304" pitchFamily="18" charset="0"/>
              </a:rPr>
              <a:t>Si aplicamos las leyes de Kirchhoff a la parte derecha, y teniendo en cuenta que </a:t>
            </a:r>
            <a:r>
              <a:rPr lang="es-ES" sz="1050" dirty="0"/>
              <a:t>v+=v- </a:t>
            </a:r>
            <a:r>
              <a:rPr lang="es-ES" sz="1050" dirty="0">
                <a:latin typeface="Arial" panose="020B0604020202020204" pitchFamily="34" charset="0"/>
                <a:ea typeface="Times New Roman" panose="02020603050405020304" pitchFamily="18" charset="0"/>
                <a:cs typeface="Times New Roman" panose="02020603050405020304" pitchFamily="18" charset="0"/>
              </a:rPr>
              <a:t>:</a:t>
            </a:r>
            <a:endParaRPr lang="es-ES" sz="1050" dirty="0">
              <a:latin typeface="Times New Roman" panose="02020603050405020304" pitchFamily="18" charset="0"/>
              <a:ea typeface="Times New Roman" panose="02020603050405020304" pitchFamily="18" charset="0"/>
            </a:endParaRPr>
          </a:p>
        </p:txBody>
      </p:sp>
      <p:sp>
        <p:nvSpPr>
          <p:cNvPr id="25" name="Rectángulo 24">
            <a:extLst>
              <a:ext uri="{FF2B5EF4-FFF2-40B4-BE49-F238E27FC236}">
                <a16:creationId xmlns:a16="http://schemas.microsoft.com/office/drawing/2014/main" id="{57C715A0-E5B2-4927-B1EE-4AD80FB4DF0B}"/>
              </a:ext>
            </a:extLst>
          </p:cNvPr>
          <p:cNvSpPr/>
          <p:nvPr/>
        </p:nvSpPr>
        <p:spPr>
          <a:xfrm>
            <a:off x="3265020" y="5087432"/>
            <a:ext cx="3952877" cy="276999"/>
          </a:xfrm>
          <a:prstGeom prst="rect">
            <a:avLst/>
          </a:prstGeom>
        </p:spPr>
        <p:txBody>
          <a:bodyPr wrap="none">
            <a:spAutoFit/>
          </a:bodyPr>
          <a:lstStyle/>
          <a:p>
            <a:pPr algn="just"/>
            <a:r>
              <a:rPr lang="es-ES" sz="1200" dirty="0">
                <a:latin typeface="Arial" panose="020B0604020202020204" pitchFamily="34" charset="0"/>
                <a:ea typeface="Times New Roman" panose="02020603050405020304" pitchFamily="18" charset="0"/>
                <a:cs typeface="Times New Roman" panose="02020603050405020304" pitchFamily="18" charset="0"/>
              </a:rPr>
              <a:t>Expresando V</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out</a:t>
            </a:r>
            <a:r>
              <a:rPr lang="es-ES" sz="1200" dirty="0">
                <a:latin typeface="Arial" panose="020B0604020202020204" pitchFamily="34" charset="0"/>
                <a:ea typeface="Times New Roman" panose="02020603050405020304" pitchFamily="18" charset="0"/>
                <a:cs typeface="Times New Roman" panose="02020603050405020304" pitchFamily="18" charset="0"/>
              </a:rPr>
              <a:t> en función de v</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200" dirty="0">
                <a:latin typeface="Arial" panose="020B0604020202020204" pitchFamily="34" charset="0"/>
                <a:ea typeface="Times New Roman" panose="02020603050405020304" pitchFamily="18" charset="0"/>
                <a:cs typeface="Times New Roman" panose="02020603050405020304" pitchFamily="18" charset="0"/>
              </a:rPr>
              <a:t> y de v</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2</a:t>
            </a:r>
            <a:r>
              <a:rPr lang="es-ES" sz="1200" dirty="0">
                <a:latin typeface="Arial" panose="020B0604020202020204" pitchFamily="34" charset="0"/>
                <a:ea typeface="Times New Roman" panose="02020603050405020304" pitchFamily="18" charset="0"/>
                <a:cs typeface="Times New Roman" panose="02020603050405020304" pitchFamily="18" charset="0"/>
              </a:rPr>
              <a:t>, tenemos que:</a:t>
            </a:r>
            <a:endParaRPr lang="es-ES" sz="1200" dirty="0">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26" name="Rectángulo 25">
                <a:extLst>
                  <a:ext uri="{FF2B5EF4-FFF2-40B4-BE49-F238E27FC236}">
                    <a16:creationId xmlns:a16="http://schemas.microsoft.com/office/drawing/2014/main" id="{93BE4C2F-A7F6-4914-9E16-92550AF06B1F}"/>
                  </a:ext>
                </a:extLst>
              </p:cNvPr>
              <p:cNvSpPr/>
              <p:nvPr/>
            </p:nvSpPr>
            <p:spPr>
              <a:xfrm>
                <a:off x="5178363" y="5359129"/>
                <a:ext cx="3414012" cy="4819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𝑜𝑢𝑡</m:t>
                          </m:r>
                        </m:sub>
                      </m:sSub>
                      <m:r>
                        <a:rPr lang="es-ES" sz="1200">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2</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1</m:t>
                              </m:r>
                            </m:sub>
                          </m:sSub>
                        </m:den>
                      </m:f>
                      <m:d>
                        <m:dPr>
                          <m:ctrlPr>
                            <a:rPr lang="es-ES" sz="1200" i="1">
                              <a:latin typeface="Cambria Math" panose="02040503050406030204" pitchFamily="18" charset="0"/>
                            </a:rPr>
                          </m:ctrlPr>
                        </m:dPr>
                        <m:e>
                          <m:sSub>
                            <m:sSubPr>
                              <m:ctrlPr>
                                <a:rPr lang="es-ES" sz="1200" i="1">
                                  <a:solidFill>
                                    <a:srgbClr val="7030A0"/>
                                  </a:solidFill>
                                  <a:latin typeface="Cambria Math" panose="02040503050406030204" pitchFamily="18" charset="0"/>
                                </a:rPr>
                              </m:ctrlPr>
                            </m:sSubPr>
                            <m:e>
                              <m:r>
                                <a:rPr lang="es-ES" sz="1200" i="1">
                                  <a:solidFill>
                                    <a:srgbClr val="7030A0"/>
                                  </a:solidFill>
                                  <a:latin typeface="Cambria Math" panose="02040503050406030204" pitchFamily="18" charset="0"/>
                                </a:rPr>
                                <m:t>𝑉</m:t>
                              </m:r>
                            </m:e>
                            <m:sub>
                              <m:r>
                                <a:rPr lang="es-ES" sz="1200">
                                  <a:solidFill>
                                    <a:srgbClr val="7030A0"/>
                                  </a:solidFill>
                                  <a:latin typeface="Cambria Math" panose="02040503050406030204" pitchFamily="18" charset="0"/>
                                </a:rPr>
                                <m:t>01</m:t>
                              </m:r>
                            </m:sub>
                          </m:sSub>
                          <m:r>
                            <a:rPr lang="es-ES" sz="1200">
                              <a:solidFill>
                                <a:srgbClr val="7030A0"/>
                              </a:solidFill>
                              <a:latin typeface="Cambria Math" panose="02040503050406030204" pitchFamily="18" charset="0"/>
                            </a:rPr>
                            <m:t>−</m:t>
                          </m:r>
                          <m:sSub>
                            <m:sSubPr>
                              <m:ctrlPr>
                                <a:rPr lang="es-ES" sz="1200" i="1">
                                  <a:solidFill>
                                    <a:srgbClr val="7030A0"/>
                                  </a:solidFill>
                                  <a:latin typeface="Cambria Math" panose="02040503050406030204" pitchFamily="18" charset="0"/>
                                </a:rPr>
                              </m:ctrlPr>
                            </m:sSubPr>
                            <m:e>
                              <m:r>
                                <a:rPr lang="es-ES" sz="1200" i="1">
                                  <a:solidFill>
                                    <a:srgbClr val="7030A0"/>
                                  </a:solidFill>
                                  <a:latin typeface="Cambria Math" panose="02040503050406030204" pitchFamily="18" charset="0"/>
                                </a:rPr>
                                <m:t>𝑉</m:t>
                              </m:r>
                            </m:e>
                            <m:sub>
                              <m:r>
                                <a:rPr lang="es-ES" sz="1200">
                                  <a:solidFill>
                                    <a:srgbClr val="7030A0"/>
                                  </a:solidFill>
                                  <a:latin typeface="Cambria Math" panose="02040503050406030204" pitchFamily="18" charset="0"/>
                                </a:rPr>
                                <m:t>02</m:t>
                              </m:r>
                            </m:sub>
                          </m:sSub>
                        </m:e>
                      </m:d>
                      <m:r>
                        <a:rPr lang="es-ES" sz="1200">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2</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1</m:t>
                              </m:r>
                            </m:sub>
                          </m:sSub>
                        </m:den>
                      </m:f>
                      <m:f>
                        <m:fPr>
                          <m:ctrlPr>
                            <a:rPr lang="es-ES" sz="1200" i="1">
                              <a:latin typeface="Cambria Math" panose="02040503050406030204" pitchFamily="18" charset="0"/>
                            </a:rPr>
                          </m:ctrlPr>
                        </m:fPr>
                        <m:num>
                          <m:d>
                            <m:dPr>
                              <m:ctrlPr>
                                <a:rPr lang="es-ES" sz="1200" i="1">
                                  <a:latin typeface="Cambria Math" panose="02040503050406030204" pitchFamily="18" charset="0"/>
                                </a:rPr>
                              </m:ctrlPr>
                            </m:dPr>
                            <m:e>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𝑎</m:t>
                                  </m:r>
                                </m:sub>
                              </m:sSub>
                              <m:r>
                                <a:rPr lang="es-ES" sz="1200">
                                  <a:latin typeface="Cambria Math" panose="02040503050406030204" pitchFamily="18" charset="0"/>
                                </a:rPr>
                                <m:t>+</m:t>
                              </m:r>
                              <m:r>
                                <a:rPr lang="es-ES" sz="1200">
                                  <a:latin typeface="Cambria Math" panose="02040503050406030204" pitchFamily="18" charset="0"/>
                                </a:rPr>
                                <m:t>2</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𝑏</m:t>
                                  </m:r>
                                </m:sub>
                              </m:sSub>
                            </m:e>
                          </m:d>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𝑎</m:t>
                              </m:r>
                            </m:sub>
                          </m:sSub>
                        </m:den>
                      </m:f>
                      <m:r>
                        <a:rPr lang="es-ES" sz="1200">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a:latin typeface="Cambria Math" panose="02040503050406030204" pitchFamily="18" charset="0"/>
                            </a:rPr>
                            <m:t>1</m:t>
                          </m:r>
                        </m:sub>
                      </m:sSub>
                      <m:r>
                        <a:rPr lang="es-ES" sz="1200">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a:latin typeface="Cambria Math" panose="02040503050406030204" pitchFamily="18" charset="0"/>
                            </a:rPr>
                            <m:t>2</m:t>
                          </m:r>
                        </m:sub>
                      </m:sSub>
                      <m:r>
                        <a:rPr lang="es-ES" sz="1200" i="1">
                          <a:latin typeface="Cambria Math" panose="02040503050406030204" pitchFamily="18" charset="0"/>
                        </a:rPr>
                        <m:t>)</m:t>
                      </m:r>
                    </m:oMath>
                  </m:oMathPara>
                </a14:m>
                <a:endParaRPr lang="es-ES" sz="1200" dirty="0"/>
              </a:p>
            </p:txBody>
          </p:sp>
        </mc:Choice>
        <mc:Fallback xmlns="">
          <p:sp>
            <p:nvSpPr>
              <p:cNvPr id="26" name="Rectángulo 25">
                <a:extLst>
                  <a:ext uri="{FF2B5EF4-FFF2-40B4-BE49-F238E27FC236}">
                    <a16:creationId xmlns:a16="http://schemas.microsoft.com/office/drawing/2014/main" id="{93BE4C2F-A7F6-4914-9E16-92550AF06B1F}"/>
                  </a:ext>
                </a:extLst>
              </p:cNvPr>
              <p:cNvSpPr>
                <a:spLocks noRot="1" noChangeAspect="1" noMove="1" noResize="1" noEditPoints="1" noAdjustHandles="1" noChangeArrowheads="1" noChangeShapeType="1" noTextEdit="1"/>
              </p:cNvSpPr>
              <p:nvPr/>
            </p:nvSpPr>
            <p:spPr>
              <a:xfrm>
                <a:off x="5178363" y="5359129"/>
                <a:ext cx="3414012" cy="481927"/>
              </a:xfrm>
              <a:prstGeom prst="rect">
                <a:avLst/>
              </a:prstGeom>
              <a:blipFill>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232ED890-2290-4442-AF2C-3031CF796EE9}"/>
                  </a:ext>
                </a:extLst>
              </p:cNvPr>
              <p:cNvSpPr txBox="1"/>
              <p:nvPr/>
            </p:nvSpPr>
            <p:spPr>
              <a:xfrm>
                <a:off x="4731850" y="3053385"/>
                <a:ext cx="1847750" cy="3911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𝑖</m:t>
                      </m:r>
                      <m:r>
                        <a:rPr lang="es-ES" sz="1350" i="1">
                          <a:latin typeface="Cambria Math" panose="02040503050406030204" pitchFamily="18" charset="0"/>
                        </a:rPr>
                        <m:t>=</m:t>
                      </m:r>
                      <m:f>
                        <m:fPr>
                          <m:ctrlPr>
                            <a:rPr lang="es-ES" sz="1350" i="1">
                              <a:latin typeface="Cambria Math" panose="02040503050406030204" pitchFamily="18" charset="0"/>
                            </a:rPr>
                          </m:ctrlPr>
                        </m:fPr>
                        <m:num>
                          <m:sSub>
                            <m:sSubPr>
                              <m:ctrlPr>
                                <a:rPr lang="es-ES" sz="1350" i="1">
                                  <a:latin typeface="Cambria Math" panose="02040503050406030204" pitchFamily="18" charset="0"/>
                                </a:rPr>
                              </m:ctrlPr>
                            </m:sSubPr>
                            <m:e>
                              <m:r>
                                <a:rPr lang="es-ES" sz="1350" i="1">
                                  <a:latin typeface="Cambria Math" panose="02040503050406030204" pitchFamily="18" charset="0"/>
                                </a:rPr>
                                <m:t>𝑣</m:t>
                              </m:r>
                            </m:e>
                            <m:sub>
                              <m:r>
                                <a:rPr lang="es-ES" sz="1350" i="1">
                                  <a:latin typeface="Cambria Math" panose="02040503050406030204" pitchFamily="18" charset="0"/>
                                </a:rPr>
                                <m:t>−</m:t>
                              </m:r>
                              <m:r>
                                <a:rPr lang="es-ES" sz="1350" i="1">
                                  <a:latin typeface="Cambria Math" panose="02040503050406030204" pitchFamily="18" charset="0"/>
                                </a:rPr>
                                <m:t>2</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𝑣</m:t>
                              </m:r>
                            </m:e>
                            <m:sub>
                              <m:r>
                                <a:rPr lang="es-ES" sz="1350" i="1">
                                  <a:latin typeface="Cambria Math" panose="02040503050406030204" pitchFamily="18" charset="0"/>
                                </a:rPr>
                                <m:t>−</m:t>
                              </m:r>
                              <m:r>
                                <a:rPr lang="es-ES" sz="1350" i="1">
                                  <a:latin typeface="Cambria Math" panose="02040503050406030204" pitchFamily="18" charset="0"/>
                                </a:rPr>
                                <m:t>1</m:t>
                              </m:r>
                            </m:sub>
                          </m:sSub>
                        </m:num>
                        <m:den>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𝑎</m:t>
                              </m:r>
                            </m:sub>
                          </m:sSub>
                        </m:den>
                      </m:f>
                      <m:r>
                        <a:rPr lang="es-ES" sz="1350" i="1">
                          <a:latin typeface="Cambria Math" panose="02040503050406030204" pitchFamily="18" charset="0"/>
                        </a:rPr>
                        <m:t>=</m:t>
                      </m:r>
                      <m:f>
                        <m:fPr>
                          <m:ctrlPr>
                            <a:rPr lang="es-ES" sz="1350" i="1">
                              <a:latin typeface="Cambria Math" panose="02040503050406030204" pitchFamily="18" charset="0"/>
                            </a:rPr>
                          </m:ctrlPr>
                        </m:fPr>
                        <m:num>
                          <m:sSub>
                            <m:sSubPr>
                              <m:ctrlPr>
                                <a:rPr lang="es-ES" sz="1350" i="1">
                                  <a:latin typeface="Cambria Math" panose="02040503050406030204" pitchFamily="18" charset="0"/>
                                </a:rPr>
                              </m:ctrlPr>
                            </m:sSubPr>
                            <m:e>
                              <m:r>
                                <a:rPr lang="es-ES" sz="1350" i="1">
                                  <a:latin typeface="Cambria Math" panose="02040503050406030204" pitchFamily="18" charset="0"/>
                                </a:rPr>
                                <m:t>𝑣</m:t>
                              </m:r>
                            </m:e>
                            <m:sub>
                              <m:r>
                                <a:rPr lang="es-ES" sz="1350" i="1">
                                  <a:latin typeface="Cambria Math" panose="02040503050406030204" pitchFamily="18" charset="0"/>
                                </a:rPr>
                                <m:t>2</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𝑣</m:t>
                              </m:r>
                            </m:e>
                            <m:sub>
                              <m:r>
                                <a:rPr lang="es-ES" sz="1350" i="1">
                                  <a:latin typeface="Cambria Math" panose="02040503050406030204" pitchFamily="18" charset="0"/>
                                </a:rPr>
                                <m:t>1</m:t>
                              </m:r>
                            </m:sub>
                          </m:sSub>
                        </m:num>
                        <m:den>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𝑎</m:t>
                              </m:r>
                            </m:sub>
                          </m:sSub>
                        </m:den>
                      </m:f>
                    </m:oMath>
                  </m:oMathPara>
                </a14:m>
                <a:endParaRPr lang="es-ES" sz="1350" dirty="0"/>
              </a:p>
            </p:txBody>
          </p:sp>
        </mc:Choice>
        <mc:Fallback xmlns="">
          <p:sp>
            <p:nvSpPr>
              <p:cNvPr id="4" name="CuadroTexto 3">
                <a:extLst>
                  <a:ext uri="{FF2B5EF4-FFF2-40B4-BE49-F238E27FC236}">
                    <a16:creationId xmlns:a16="http://schemas.microsoft.com/office/drawing/2014/main" id="{232ED890-2290-4442-AF2C-3031CF796EE9}"/>
                  </a:ext>
                </a:extLst>
              </p:cNvPr>
              <p:cNvSpPr txBox="1">
                <a:spLocks noRot="1" noChangeAspect="1" noMove="1" noResize="1" noEditPoints="1" noAdjustHandles="1" noChangeArrowheads="1" noChangeShapeType="1" noTextEdit="1"/>
              </p:cNvSpPr>
              <p:nvPr/>
            </p:nvSpPr>
            <p:spPr>
              <a:xfrm>
                <a:off x="4731850" y="3053385"/>
                <a:ext cx="1847750" cy="391197"/>
              </a:xfrm>
              <a:prstGeom prst="rect">
                <a:avLst/>
              </a:prstGeom>
              <a:blipFill>
                <a:blip r:embed="rId4"/>
                <a:stretch>
                  <a:fillRect l="-1650" b="-7813"/>
                </a:stretch>
              </a:blipFill>
            </p:spPr>
            <p:txBody>
              <a:bodyPr/>
              <a:lstStyle/>
              <a:p>
                <a:r>
                  <a:rPr lang="es-ES">
                    <a:noFill/>
                  </a:rPr>
                  <a:t> </a:t>
                </a:r>
              </a:p>
            </p:txBody>
          </p:sp>
        </mc:Fallback>
      </mc:AlternateContent>
      <p:sp>
        <p:nvSpPr>
          <p:cNvPr id="20" name="CuadroTexto 19">
            <a:extLst>
              <a:ext uri="{FF2B5EF4-FFF2-40B4-BE49-F238E27FC236}">
                <a16:creationId xmlns:a16="http://schemas.microsoft.com/office/drawing/2014/main" id="{115F6C9A-0BDE-45A8-BDD2-653A9B62E80C}"/>
              </a:ext>
            </a:extLst>
          </p:cNvPr>
          <p:cNvSpPr txBox="1"/>
          <p:nvPr/>
        </p:nvSpPr>
        <p:spPr>
          <a:xfrm>
            <a:off x="6771066" y="3075838"/>
            <a:ext cx="2082621" cy="230832"/>
          </a:xfrm>
          <a:prstGeom prst="rect">
            <a:avLst/>
          </a:prstGeom>
          <a:noFill/>
        </p:spPr>
        <p:txBody>
          <a:bodyPr wrap="none" rtlCol="0">
            <a:spAutoFit/>
          </a:bodyPr>
          <a:lstStyle/>
          <a:p>
            <a:r>
              <a:rPr lang="es-ES" sz="900" dirty="0"/>
              <a:t>Aplicando cortocircuito virtual (v+=v-)</a:t>
            </a:r>
          </a:p>
        </p:txBody>
      </p:sp>
      <mc:AlternateContent xmlns:mc="http://schemas.openxmlformats.org/markup-compatibility/2006" xmlns:a14="http://schemas.microsoft.com/office/drawing/2010/main">
        <mc:Choice Requires="a14">
          <p:sp>
            <p:nvSpPr>
              <p:cNvPr id="27" name="CuadroTexto 26">
                <a:extLst>
                  <a:ext uri="{FF2B5EF4-FFF2-40B4-BE49-F238E27FC236}">
                    <a16:creationId xmlns:a16="http://schemas.microsoft.com/office/drawing/2014/main" id="{E10113A7-B804-4E9B-81C7-03AD36698B54}"/>
                  </a:ext>
                </a:extLst>
              </p:cNvPr>
              <p:cNvSpPr txBox="1"/>
              <p:nvPr/>
            </p:nvSpPr>
            <p:spPr>
              <a:xfrm>
                <a:off x="3034902" y="3714002"/>
                <a:ext cx="1999843" cy="3769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1200" i="1">
                          <a:latin typeface="Cambria Math" panose="02040503050406030204" pitchFamily="18" charset="0"/>
                        </a:rPr>
                        <m:t>𝑖</m:t>
                      </m:r>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02</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01</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𝑏</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𝑎</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𝑏</m:t>
                              </m:r>
                            </m:sub>
                          </m:sSub>
                        </m:den>
                      </m:f>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02</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01</m:t>
                              </m:r>
                            </m:sub>
                          </m:sSub>
                        </m:num>
                        <m:den>
                          <m:r>
                            <a:rPr lang="es-ES" sz="1200" i="1">
                              <a:latin typeface="Cambria Math" panose="02040503050406030204" pitchFamily="18" charset="0"/>
                            </a:rPr>
                            <m:t>2</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𝑏</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𝑎</m:t>
                              </m:r>
                            </m:sub>
                          </m:sSub>
                        </m:den>
                      </m:f>
                    </m:oMath>
                  </m:oMathPara>
                </a14:m>
                <a:endParaRPr lang="es-ES" sz="1200" dirty="0"/>
              </a:p>
            </p:txBody>
          </p:sp>
        </mc:Choice>
        <mc:Fallback xmlns="">
          <p:sp>
            <p:nvSpPr>
              <p:cNvPr id="27" name="CuadroTexto 26">
                <a:extLst>
                  <a:ext uri="{FF2B5EF4-FFF2-40B4-BE49-F238E27FC236}">
                    <a16:creationId xmlns:a16="http://schemas.microsoft.com/office/drawing/2014/main" id="{E10113A7-B804-4E9B-81C7-03AD36698B54}"/>
                  </a:ext>
                </a:extLst>
              </p:cNvPr>
              <p:cNvSpPr txBox="1">
                <a:spLocks noRot="1" noChangeAspect="1" noMove="1" noResize="1" noEditPoints="1" noAdjustHandles="1" noChangeArrowheads="1" noChangeShapeType="1" noTextEdit="1"/>
              </p:cNvSpPr>
              <p:nvPr/>
            </p:nvSpPr>
            <p:spPr>
              <a:xfrm>
                <a:off x="3034902" y="3714002"/>
                <a:ext cx="1999843" cy="376963"/>
              </a:xfrm>
              <a:prstGeom prst="rect">
                <a:avLst/>
              </a:prstGeom>
              <a:blipFill>
                <a:blip r:embed="rId5"/>
                <a:stretch>
                  <a:fillRect l="-1220" t="-1613" b="-9677"/>
                </a:stretch>
              </a:blipFill>
            </p:spPr>
            <p:txBody>
              <a:bodyPr/>
              <a:lstStyle/>
              <a:p>
                <a:r>
                  <a:rPr lang="es-ES">
                    <a:noFill/>
                  </a:rPr>
                  <a:t> </a:t>
                </a:r>
              </a:p>
            </p:txBody>
          </p:sp>
        </mc:Fallback>
      </mc:AlternateContent>
      <p:cxnSp>
        <p:nvCxnSpPr>
          <p:cNvPr id="28" name="Conector recto de flecha 27">
            <a:extLst>
              <a:ext uri="{FF2B5EF4-FFF2-40B4-BE49-F238E27FC236}">
                <a16:creationId xmlns:a16="http://schemas.microsoft.com/office/drawing/2014/main" id="{CDE48E25-B034-45D8-92D9-F4E9EA6BEE3E}"/>
              </a:ext>
            </a:extLst>
          </p:cNvPr>
          <p:cNvCxnSpPr/>
          <p:nvPr/>
        </p:nvCxnSpPr>
        <p:spPr>
          <a:xfrm>
            <a:off x="3413997" y="3053385"/>
            <a:ext cx="0" cy="300038"/>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9" name="CuadroTexto 28">
            <a:extLst>
              <a:ext uri="{FF2B5EF4-FFF2-40B4-BE49-F238E27FC236}">
                <a16:creationId xmlns:a16="http://schemas.microsoft.com/office/drawing/2014/main" id="{C1667B3A-1D52-4570-AE35-29DA61306878}"/>
              </a:ext>
            </a:extLst>
          </p:cNvPr>
          <p:cNvSpPr txBox="1"/>
          <p:nvPr/>
        </p:nvSpPr>
        <p:spPr>
          <a:xfrm>
            <a:off x="98317" y="3820603"/>
            <a:ext cx="3086101" cy="253916"/>
          </a:xfrm>
          <a:prstGeom prst="rect">
            <a:avLst/>
          </a:prstGeom>
          <a:noFill/>
        </p:spPr>
        <p:txBody>
          <a:bodyPr wrap="none" rtlCol="0">
            <a:spAutoFit/>
          </a:bodyPr>
          <a:lstStyle/>
          <a:p>
            <a:r>
              <a:rPr lang="es-ES" sz="1050" dirty="0"/>
              <a:t>Como en los operacionales no entra corriente </a:t>
            </a:r>
            <a:r>
              <a:rPr lang="es-ES" sz="1050" dirty="0">
                <a:sym typeface="Wingdings" panose="05000000000000000000" pitchFamily="2" charset="2"/>
              </a:rPr>
              <a:t></a:t>
            </a:r>
            <a:endParaRPr lang="es-ES" sz="1050" dirty="0"/>
          </a:p>
        </p:txBody>
      </p:sp>
      <p:cxnSp>
        <p:nvCxnSpPr>
          <p:cNvPr id="30" name="Conector recto de flecha 29">
            <a:extLst>
              <a:ext uri="{FF2B5EF4-FFF2-40B4-BE49-F238E27FC236}">
                <a16:creationId xmlns:a16="http://schemas.microsoft.com/office/drawing/2014/main" id="{1F54D6C7-478F-4DDA-BA89-15EE2627AEA3}"/>
              </a:ext>
            </a:extLst>
          </p:cNvPr>
          <p:cNvCxnSpPr>
            <a:cxnSpLocks/>
          </p:cNvCxnSpPr>
          <p:nvPr/>
        </p:nvCxnSpPr>
        <p:spPr bwMode="auto">
          <a:xfrm>
            <a:off x="6111779" y="3452507"/>
            <a:ext cx="0" cy="30333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2" name="Conector recto de flecha 31">
            <a:extLst>
              <a:ext uri="{FF2B5EF4-FFF2-40B4-BE49-F238E27FC236}">
                <a16:creationId xmlns:a16="http://schemas.microsoft.com/office/drawing/2014/main" id="{FDB4DECB-F0F3-475D-A9C7-3942D07213E1}"/>
              </a:ext>
            </a:extLst>
          </p:cNvPr>
          <p:cNvCxnSpPr>
            <a:cxnSpLocks/>
          </p:cNvCxnSpPr>
          <p:nvPr/>
        </p:nvCxnSpPr>
        <p:spPr bwMode="auto">
          <a:xfrm>
            <a:off x="5052196" y="3902466"/>
            <a:ext cx="37852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mc:AlternateContent xmlns:mc="http://schemas.openxmlformats.org/markup-compatibility/2006" xmlns:a14="http://schemas.microsoft.com/office/drawing/2010/main">
        <mc:Choice Requires="a14">
          <p:sp>
            <p:nvSpPr>
              <p:cNvPr id="34" name="CuadroTexto 33">
                <a:extLst>
                  <a:ext uri="{FF2B5EF4-FFF2-40B4-BE49-F238E27FC236}">
                    <a16:creationId xmlns:a16="http://schemas.microsoft.com/office/drawing/2014/main" id="{1551F88F-E3E4-4862-837F-C752E9198F62}"/>
                  </a:ext>
                </a:extLst>
              </p:cNvPr>
              <p:cNvSpPr txBox="1"/>
              <p:nvPr/>
            </p:nvSpPr>
            <p:spPr>
              <a:xfrm>
                <a:off x="5386816" y="3739763"/>
                <a:ext cx="3757184" cy="37696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02</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01</m:t>
                              </m:r>
                            </m:sub>
                          </m:sSub>
                        </m:num>
                        <m:den>
                          <m:r>
                            <a:rPr lang="es-ES" sz="1200" i="1">
                              <a:latin typeface="Cambria Math" panose="02040503050406030204" pitchFamily="18" charset="0"/>
                            </a:rPr>
                            <m:t>2</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𝑏</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𝑎</m:t>
                              </m:r>
                            </m:sub>
                          </m:sSub>
                        </m:den>
                      </m:f>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2</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1</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𝑎</m:t>
                              </m:r>
                            </m:sub>
                          </m:sSub>
                        </m:den>
                      </m:f>
                      <m:r>
                        <a:rPr lang="es-ES" sz="1200" i="1">
                          <a:latin typeface="Cambria Math" panose="02040503050406030204" pitchFamily="18" charset="0"/>
                        </a:rPr>
                        <m:t>→</m:t>
                      </m:r>
                      <m:sSub>
                        <m:sSubPr>
                          <m:ctrlPr>
                            <a:rPr lang="es-ES" sz="1200" i="1">
                              <a:solidFill>
                                <a:srgbClr val="7030A0"/>
                              </a:solidFill>
                              <a:latin typeface="Cambria Math" panose="02040503050406030204" pitchFamily="18" charset="0"/>
                            </a:rPr>
                          </m:ctrlPr>
                        </m:sSubPr>
                        <m:e>
                          <m:r>
                            <a:rPr lang="es-ES" sz="1200" i="1">
                              <a:solidFill>
                                <a:srgbClr val="7030A0"/>
                              </a:solidFill>
                              <a:latin typeface="Cambria Math" panose="02040503050406030204" pitchFamily="18" charset="0"/>
                            </a:rPr>
                            <m:t>𝑉</m:t>
                          </m:r>
                        </m:e>
                        <m:sub>
                          <m:r>
                            <a:rPr lang="es-ES" sz="1200" i="1">
                              <a:solidFill>
                                <a:srgbClr val="7030A0"/>
                              </a:solidFill>
                              <a:latin typeface="Cambria Math" panose="02040503050406030204" pitchFamily="18" charset="0"/>
                            </a:rPr>
                            <m:t>02</m:t>
                          </m:r>
                        </m:sub>
                      </m:sSub>
                      <m:r>
                        <a:rPr lang="es-ES" sz="1200" i="1">
                          <a:solidFill>
                            <a:srgbClr val="7030A0"/>
                          </a:solidFill>
                          <a:latin typeface="Cambria Math" panose="02040503050406030204" pitchFamily="18" charset="0"/>
                        </a:rPr>
                        <m:t>−</m:t>
                      </m:r>
                      <m:sSub>
                        <m:sSubPr>
                          <m:ctrlPr>
                            <a:rPr lang="es-ES" sz="1200" i="1">
                              <a:solidFill>
                                <a:srgbClr val="7030A0"/>
                              </a:solidFill>
                              <a:latin typeface="Cambria Math" panose="02040503050406030204" pitchFamily="18" charset="0"/>
                            </a:rPr>
                          </m:ctrlPr>
                        </m:sSubPr>
                        <m:e>
                          <m:r>
                            <a:rPr lang="es-ES" sz="1200" i="1">
                              <a:solidFill>
                                <a:srgbClr val="7030A0"/>
                              </a:solidFill>
                              <a:latin typeface="Cambria Math" panose="02040503050406030204" pitchFamily="18" charset="0"/>
                            </a:rPr>
                            <m:t>𝑉</m:t>
                          </m:r>
                        </m:e>
                        <m:sub>
                          <m:r>
                            <a:rPr lang="es-ES" sz="1200" i="1">
                              <a:solidFill>
                                <a:srgbClr val="7030A0"/>
                              </a:solidFill>
                              <a:latin typeface="Cambria Math" panose="02040503050406030204" pitchFamily="18" charset="0"/>
                            </a:rPr>
                            <m:t>01</m:t>
                          </m:r>
                        </m:sub>
                      </m:sSub>
                      <m:r>
                        <a:rPr lang="es-ES" sz="1200" i="1">
                          <a:solidFill>
                            <a:srgbClr val="7030A0"/>
                          </a:solidFill>
                          <a:latin typeface="Cambria Math" panose="02040503050406030204" pitchFamily="18" charset="0"/>
                        </a:rPr>
                        <m:t>=</m:t>
                      </m:r>
                      <m:f>
                        <m:fPr>
                          <m:ctrlPr>
                            <a:rPr lang="es-ES" sz="1200" i="1">
                              <a:solidFill>
                                <a:srgbClr val="7030A0"/>
                              </a:solidFill>
                              <a:latin typeface="Cambria Math" panose="02040503050406030204" pitchFamily="18" charset="0"/>
                            </a:rPr>
                          </m:ctrlPr>
                        </m:fPr>
                        <m:num>
                          <m:sSub>
                            <m:sSubPr>
                              <m:ctrlPr>
                                <a:rPr lang="es-ES" sz="1200" i="1">
                                  <a:solidFill>
                                    <a:srgbClr val="7030A0"/>
                                  </a:solidFill>
                                  <a:latin typeface="Cambria Math" panose="02040503050406030204" pitchFamily="18" charset="0"/>
                                </a:rPr>
                              </m:ctrlPr>
                            </m:sSubPr>
                            <m:e>
                              <m:r>
                                <a:rPr lang="es-ES" sz="1200" i="1">
                                  <a:solidFill>
                                    <a:srgbClr val="7030A0"/>
                                  </a:solidFill>
                                  <a:latin typeface="Cambria Math" panose="02040503050406030204" pitchFamily="18" charset="0"/>
                                </a:rPr>
                                <m:t>𝑣</m:t>
                              </m:r>
                            </m:e>
                            <m:sub>
                              <m:r>
                                <a:rPr lang="es-ES" sz="1200" i="1">
                                  <a:solidFill>
                                    <a:srgbClr val="7030A0"/>
                                  </a:solidFill>
                                  <a:latin typeface="Cambria Math" panose="02040503050406030204" pitchFamily="18" charset="0"/>
                                </a:rPr>
                                <m:t>2</m:t>
                              </m:r>
                            </m:sub>
                          </m:sSub>
                          <m:r>
                            <a:rPr lang="es-ES" sz="1200" i="1">
                              <a:solidFill>
                                <a:srgbClr val="7030A0"/>
                              </a:solidFill>
                              <a:latin typeface="Cambria Math" panose="02040503050406030204" pitchFamily="18" charset="0"/>
                            </a:rPr>
                            <m:t>−</m:t>
                          </m:r>
                          <m:sSub>
                            <m:sSubPr>
                              <m:ctrlPr>
                                <a:rPr lang="es-ES" sz="1200" i="1">
                                  <a:solidFill>
                                    <a:srgbClr val="7030A0"/>
                                  </a:solidFill>
                                  <a:latin typeface="Cambria Math" panose="02040503050406030204" pitchFamily="18" charset="0"/>
                                </a:rPr>
                              </m:ctrlPr>
                            </m:sSubPr>
                            <m:e>
                              <m:r>
                                <a:rPr lang="es-ES" sz="1200" i="1">
                                  <a:solidFill>
                                    <a:srgbClr val="7030A0"/>
                                  </a:solidFill>
                                  <a:latin typeface="Cambria Math" panose="02040503050406030204" pitchFamily="18" charset="0"/>
                                </a:rPr>
                                <m:t>𝑣</m:t>
                              </m:r>
                            </m:e>
                            <m:sub>
                              <m:r>
                                <a:rPr lang="es-ES" sz="1200" i="1">
                                  <a:solidFill>
                                    <a:srgbClr val="7030A0"/>
                                  </a:solidFill>
                                  <a:latin typeface="Cambria Math" panose="02040503050406030204" pitchFamily="18" charset="0"/>
                                </a:rPr>
                                <m:t>1</m:t>
                              </m:r>
                            </m:sub>
                          </m:sSub>
                        </m:num>
                        <m:den>
                          <m:sSub>
                            <m:sSubPr>
                              <m:ctrlPr>
                                <a:rPr lang="es-ES" sz="1200" i="1">
                                  <a:solidFill>
                                    <a:srgbClr val="7030A0"/>
                                  </a:solidFill>
                                  <a:latin typeface="Cambria Math" panose="02040503050406030204" pitchFamily="18" charset="0"/>
                                </a:rPr>
                              </m:ctrlPr>
                            </m:sSubPr>
                            <m:e>
                              <m:r>
                                <a:rPr lang="es-ES" sz="1200" i="1">
                                  <a:solidFill>
                                    <a:srgbClr val="7030A0"/>
                                  </a:solidFill>
                                  <a:latin typeface="Cambria Math" panose="02040503050406030204" pitchFamily="18" charset="0"/>
                                </a:rPr>
                                <m:t>𝑅</m:t>
                              </m:r>
                            </m:e>
                            <m:sub>
                              <m:r>
                                <a:rPr lang="es-ES" sz="1200" i="1">
                                  <a:solidFill>
                                    <a:srgbClr val="7030A0"/>
                                  </a:solidFill>
                                  <a:latin typeface="Cambria Math" panose="02040503050406030204" pitchFamily="18" charset="0"/>
                                </a:rPr>
                                <m:t>𝑎</m:t>
                              </m:r>
                            </m:sub>
                          </m:sSub>
                        </m:den>
                      </m:f>
                      <m:r>
                        <a:rPr lang="es-ES" sz="1200" i="1">
                          <a:solidFill>
                            <a:srgbClr val="7030A0"/>
                          </a:solidFill>
                          <a:latin typeface="Cambria Math" panose="02040503050406030204" pitchFamily="18" charset="0"/>
                        </a:rPr>
                        <m:t>(</m:t>
                      </m:r>
                      <m:r>
                        <a:rPr lang="es-ES" sz="1200" i="1">
                          <a:solidFill>
                            <a:srgbClr val="7030A0"/>
                          </a:solidFill>
                          <a:latin typeface="Cambria Math" panose="02040503050406030204" pitchFamily="18" charset="0"/>
                        </a:rPr>
                        <m:t>2</m:t>
                      </m:r>
                      <m:sSub>
                        <m:sSubPr>
                          <m:ctrlPr>
                            <a:rPr lang="es-ES" sz="1200" i="1">
                              <a:solidFill>
                                <a:srgbClr val="7030A0"/>
                              </a:solidFill>
                              <a:latin typeface="Cambria Math" panose="02040503050406030204" pitchFamily="18" charset="0"/>
                            </a:rPr>
                          </m:ctrlPr>
                        </m:sSubPr>
                        <m:e>
                          <m:r>
                            <a:rPr lang="es-ES" sz="1200" i="1">
                              <a:solidFill>
                                <a:srgbClr val="7030A0"/>
                              </a:solidFill>
                              <a:latin typeface="Cambria Math" panose="02040503050406030204" pitchFamily="18" charset="0"/>
                            </a:rPr>
                            <m:t>𝑅</m:t>
                          </m:r>
                        </m:e>
                        <m:sub>
                          <m:r>
                            <a:rPr lang="es-ES" sz="1200" i="1">
                              <a:solidFill>
                                <a:srgbClr val="7030A0"/>
                              </a:solidFill>
                              <a:latin typeface="Cambria Math" panose="02040503050406030204" pitchFamily="18" charset="0"/>
                            </a:rPr>
                            <m:t>𝑏</m:t>
                          </m:r>
                        </m:sub>
                      </m:sSub>
                      <m:r>
                        <a:rPr lang="es-ES" sz="1200" i="1">
                          <a:solidFill>
                            <a:srgbClr val="7030A0"/>
                          </a:solidFill>
                          <a:latin typeface="Cambria Math" panose="02040503050406030204" pitchFamily="18" charset="0"/>
                        </a:rPr>
                        <m:t>+</m:t>
                      </m:r>
                      <m:sSub>
                        <m:sSubPr>
                          <m:ctrlPr>
                            <a:rPr lang="es-ES" sz="1200" i="1">
                              <a:solidFill>
                                <a:srgbClr val="7030A0"/>
                              </a:solidFill>
                              <a:latin typeface="Cambria Math" panose="02040503050406030204" pitchFamily="18" charset="0"/>
                            </a:rPr>
                          </m:ctrlPr>
                        </m:sSubPr>
                        <m:e>
                          <m:r>
                            <a:rPr lang="es-ES" sz="1200" i="1">
                              <a:solidFill>
                                <a:srgbClr val="7030A0"/>
                              </a:solidFill>
                              <a:latin typeface="Cambria Math" panose="02040503050406030204" pitchFamily="18" charset="0"/>
                            </a:rPr>
                            <m:t>𝑅</m:t>
                          </m:r>
                        </m:e>
                        <m:sub>
                          <m:r>
                            <a:rPr lang="es-ES" sz="1200" i="1">
                              <a:solidFill>
                                <a:srgbClr val="7030A0"/>
                              </a:solidFill>
                              <a:latin typeface="Cambria Math" panose="02040503050406030204" pitchFamily="18" charset="0"/>
                            </a:rPr>
                            <m:t>𝑎</m:t>
                          </m:r>
                        </m:sub>
                      </m:sSub>
                      <m:r>
                        <a:rPr lang="es-ES" sz="1200" i="1">
                          <a:solidFill>
                            <a:srgbClr val="7030A0"/>
                          </a:solidFill>
                          <a:latin typeface="Cambria Math" panose="02040503050406030204" pitchFamily="18" charset="0"/>
                        </a:rPr>
                        <m:t>)</m:t>
                      </m:r>
                    </m:oMath>
                  </m:oMathPara>
                </a14:m>
                <a:endParaRPr lang="es-ES" sz="1200" dirty="0"/>
              </a:p>
            </p:txBody>
          </p:sp>
        </mc:Choice>
        <mc:Fallback xmlns="">
          <p:sp>
            <p:nvSpPr>
              <p:cNvPr id="34" name="CuadroTexto 33">
                <a:extLst>
                  <a:ext uri="{FF2B5EF4-FFF2-40B4-BE49-F238E27FC236}">
                    <a16:creationId xmlns:a16="http://schemas.microsoft.com/office/drawing/2014/main" id="{1551F88F-E3E4-4862-837F-C752E9198F62}"/>
                  </a:ext>
                </a:extLst>
              </p:cNvPr>
              <p:cNvSpPr txBox="1">
                <a:spLocks noRot="1" noChangeAspect="1" noMove="1" noResize="1" noEditPoints="1" noAdjustHandles="1" noChangeArrowheads="1" noChangeShapeType="1" noTextEdit="1"/>
              </p:cNvSpPr>
              <p:nvPr/>
            </p:nvSpPr>
            <p:spPr>
              <a:xfrm>
                <a:off x="5386816" y="3739763"/>
                <a:ext cx="3757184" cy="376963"/>
              </a:xfrm>
              <a:prstGeom prst="rect">
                <a:avLst/>
              </a:prstGeom>
              <a:blipFill>
                <a:blip r:embed="rId6"/>
                <a:stretch>
                  <a:fillRect t="-1613" b="-967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7" name="CuadroTexto 36">
                <a:extLst>
                  <a:ext uri="{FF2B5EF4-FFF2-40B4-BE49-F238E27FC236}">
                    <a16:creationId xmlns:a16="http://schemas.microsoft.com/office/drawing/2014/main" id="{2E7C5E2F-5E74-4231-A064-0948DC5D36A2}"/>
                  </a:ext>
                </a:extLst>
              </p:cNvPr>
              <p:cNvSpPr txBox="1"/>
              <p:nvPr/>
            </p:nvSpPr>
            <p:spPr>
              <a:xfrm>
                <a:off x="195199" y="4466144"/>
                <a:ext cx="1032527" cy="3759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200" i="1">
                              <a:solidFill>
                                <a:srgbClr val="0070C0"/>
                              </a:solidFill>
                              <a:latin typeface="Cambria Math" panose="02040503050406030204" pitchFamily="18" charset="0"/>
                            </a:rPr>
                          </m:ctrlPr>
                        </m:sSubPr>
                        <m:e>
                          <m:r>
                            <a:rPr lang="es-ES" sz="1200" i="1">
                              <a:solidFill>
                                <a:srgbClr val="0070C0"/>
                              </a:solidFill>
                              <a:latin typeface="Cambria Math" panose="02040503050406030204" pitchFamily="18" charset="0"/>
                            </a:rPr>
                            <m:t>𝑖</m:t>
                          </m:r>
                        </m:e>
                        <m:sub>
                          <m:r>
                            <a:rPr lang="es-ES" sz="1200" i="1">
                              <a:solidFill>
                                <a:srgbClr val="0070C0"/>
                              </a:solidFill>
                              <a:latin typeface="Cambria Math" panose="02040503050406030204" pitchFamily="18" charset="0"/>
                            </a:rPr>
                            <m:t>1</m:t>
                          </m:r>
                        </m:sub>
                      </m:sSub>
                      <m:r>
                        <a:rPr lang="es-ES" sz="1200" i="1">
                          <a:solidFill>
                            <a:srgbClr val="0070C0"/>
                          </a:solidFill>
                          <a:latin typeface="Cambria Math" panose="02040503050406030204" pitchFamily="18" charset="0"/>
                        </a:rPr>
                        <m:t>=</m:t>
                      </m:r>
                      <m:f>
                        <m:fPr>
                          <m:ctrlPr>
                            <a:rPr lang="es-ES" sz="1200" i="1">
                              <a:solidFill>
                                <a:srgbClr val="0070C0"/>
                              </a:solidFill>
                              <a:latin typeface="Cambria Math" panose="02040503050406030204" pitchFamily="18" charset="0"/>
                            </a:rPr>
                          </m:ctrlPr>
                        </m:fPr>
                        <m:num>
                          <m:sSub>
                            <m:sSubPr>
                              <m:ctrlPr>
                                <a:rPr lang="es-ES" sz="1200" i="1">
                                  <a:solidFill>
                                    <a:srgbClr val="0070C0"/>
                                  </a:solidFill>
                                  <a:latin typeface="Cambria Math" panose="02040503050406030204" pitchFamily="18" charset="0"/>
                                </a:rPr>
                              </m:ctrlPr>
                            </m:sSubPr>
                            <m:e>
                              <m:r>
                                <a:rPr lang="es-ES" sz="1200" i="1">
                                  <a:solidFill>
                                    <a:srgbClr val="0070C0"/>
                                  </a:solidFill>
                                  <a:latin typeface="Cambria Math" panose="02040503050406030204" pitchFamily="18" charset="0"/>
                                </a:rPr>
                                <m:t>𝑉</m:t>
                              </m:r>
                            </m:e>
                            <m:sub>
                              <m:r>
                                <a:rPr lang="es-ES" sz="1200" i="1">
                                  <a:solidFill>
                                    <a:srgbClr val="0070C0"/>
                                  </a:solidFill>
                                  <a:latin typeface="Cambria Math" panose="02040503050406030204" pitchFamily="18" charset="0"/>
                                </a:rPr>
                                <m:t>02</m:t>
                              </m:r>
                            </m:sub>
                          </m:sSub>
                          <m:r>
                            <a:rPr lang="es-ES" sz="1200" i="1">
                              <a:solidFill>
                                <a:srgbClr val="0070C0"/>
                              </a:solidFill>
                              <a:latin typeface="Cambria Math" panose="02040503050406030204" pitchFamily="18" charset="0"/>
                            </a:rPr>
                            <m:t>−</m:t>
                          </m:r>
                          <m:sSub>
                            <m:sSubPr>
                              <m:ctrlPr>
                                <a:rPr lang="es-ES" sz="1200" i="1">
                                  <a:solidFill>
                                    <a:srgbClr val="0070C0"/>
                                  </a:solidFill>
                                  <a:latin typeface="Cambria Math" panose="02040503050406030204" pitchFamily="18" charset="0"/>
                                </a:rPr>
                              </m:ctrlPr>
                            </m:sSubPr>
                            <m:e>
                              <m:r>
                                <a:rPr lang="es-ES" sz="1200" i="1">
                                  <a:solidFill>
                                    <a:srgbClr val="0070C0"/>
                                  </a:solidFill>
                                  <a:latin typeface="Cambria Math" panose="02040503050406030204" pitchFamily="18" charset="0"/>
                                </a:rPr>
                                <m:t>𝑉</m:t>
                              </m:r>
                            </m:e>
                            <m:sub>
                              <m:r>
                                <a:rPr lang="es-ES" sz="1200" i="1">
                                  <a:solidFill>
                                    <a:srgbClr val="0070C0"/>
                                  </a:solidFill>
                                  <a:latin typeface="Cambria Math" panose="02040503050406030204" pitchFamily="18" charset="0"/>
                                </a:rPr>
                                <m:t>𝑜𝑢𝑡</m:t>
                              </m:r>
                            </m:sub>
                          </m:sSub>
                        </m:num>
                        <m:den>
                          <m:sSub>
                            <m:sSubPr>
                              <m:ctrlPr>
                                <a:rPr lang="es-ES" sz="1200" i="1">
                                  <a:solidFill>
                                    <a:srgbClr val="0070C0"/>
                                  </a:solidFill>
                                  <a:latin typeface="Cambria Math" panose="02040503050406030204" pitchFamily="18" charset="0"/>
                                </a:rPr>
                              </m:ctrlPr>
                            </m:sSubPr>
                            <m:e>
                              <m:sSub>
                                <m:sSubPr>
                                  <m:ctrlPr>
                                    <a:rPr lang="es-ES" sz="1200" i="1">
                                      <a:solidFill>
                                        <a:srgbClr val="0070C0"/>
                                      </a:solidFill>
                                      <a:latin typeface="Cambria Math" panose="02040503050406030204" pitchFamily="18" charset="0"/>
                                    </a:rPr>
                                  </m:ctrlPr>
                                </m:sSubPr>
                                <m:e>
                                  <m:r>
                                    <a:rPr lang="es-ES" sz="1200" i="1">
                                      <a:solidFill>
                                        <a:srgbClr val="0070C0"/>
                                      </a:solidFill>
                                      <a:latin typeface="Cambria Math" panose="02040503050406030204" pitchFamily="18" charset="0"/>
                                    </a:rPr>
                                    <m:t>𝑅</m:t>
                                  </m:r>
                                </m:e>
                                <m:sub>
                                  <m:r>
                                    <a:rPr lang="es-ES" sz="1200" i="1">
                                      <a:solidFill>
                                        <a:srgbClr val="0070C0"/>
                                      </a:solidFill>
                                      <a:latin typeface="Cambria Math" panose="02040503050406030204" pitchFamily="18" charset="0"/>
                                    </a:rPr>
                                    <m:t>1</m:t>
                                  </m:r>
                                </m:sub>
                              </m:sSub>
                              <m:r>
                                <a:rPr lang="es-ES" sz="1200" i="1">
                                  <a:solidFill>
                                    <a:srgbClr val="0070C0"/>
                                  </a:solidFill>
                                  <a:latin typeface="Cambria Math" panose="02040503050406030204" pitchFamily="18" charset="0"/>
                                </a:rPr>
                                <m:t>+</m:t>
                              </m:r>
                              <m:r>
                                <a:rPr lang="es-ES" sz="1200" i="1">
                                  <a:solidFill>
                                    <a:srgbClr val="0070C0"/>
                                  </a:solidFill>
                                  <a:latin typeface="Cambria Math" panose="02040503050406030204" pitchFamily="18" charset="0"/>
                                </a:rPr>
                                <m:t>𝑅</m:t>
                              </m:r>
                            </m:e>
                            <m:sub>
                              <m:r>
                                <a:rPr lang="es-ES" sz="1200" i="1">
                                  <a:solidFill>
                                    <a:srgbClr val="0070C0"/>
                                  </a:solidFill>
                                  <a:latin typeface="Cambria Math" panose="02040503050406030204" pitchFamily="18" charset="0"/>
                                </a:rPr>
                                <m:t>2</m:t>
                              </m:r>
                            </m:sub>
                          </m:sSub>
                        </m:den>
                      </m:f>
                    </m:oMath>
                  </m:oMathPara>
                </a14:m>
                <a:endParaRPr lang="es-ES" sz="1200" dirty="0"/>
              </a:p>
            </p:txBody>
          </p:sp>
        </mc:Choice>
        <mc:Fallback xmlns="">
          <p:sp>
            <p:nvSpPr>
              <p:cNvPr id="37" name="CuadroTexto 36">
                <a:extLst>
                  <a:ext uri="{FF2B5EF4-FFF2-40B4-BE49-F238E27FC236}">
                    <a16:creationId xmlns:a16="http://schemas.microsoft.com/office/drawing/2014/main" id="{2E7C5E2F-5E74-4231-A064-0948DC5D36A2}"/>
                  </a:ext>
                </a:extLst>
              </p:cNvPr>
              <p:cNvSpPr txBox="1">
                <a:spLocks noRot="1" noChangeAspect="1" noMove="1" noResize="1" noEditPoints="1" noAdjustHandles="1" noChangeArrowheads="1" noChangeShapeType="1" noTextEdit="1"/>
              </p:cNvSpPr>
              <p:nvPr/>
            </p:nvSpPr>
            <p:spPr>
              <a:xfrm>
                <a:off x="195199" y="4466144"/>
                <a:ext cx="1032527" cy="375937"/>
              </a:xfrm>
              <a:prstGeom prst="rect">
                <a:avLst/>
              </a:prstGeom>
              <a:blipFill>
                <a:blip r:embed="rId7"/>
                <a:stretch>
                  <a:fillRect l="-2367" t="-3279" r="-592" b="-983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8" name="CuadroTexto 37">
                <a:extLst>
                  <a:ext uri="{FF2B5EF4-FFF2-40B4-BE49-F238E27FC236}">
                    <a16:creationId xmlns:a16="http://schemas.microsoft.com/office/drawing/2014/main" id="{A6F9814B-BE7C-4483-AD93-DBC564431587}"/>
                  </a:ext>
                </a:extLst>
              </p:cNvPr>
              <p:cNvSpPr txBox="1"/>
              <p:nvPr/>
            </p:nvSpPr>
            <p:spPr>
              <a:xfrm>
                <a:off x="195199" y="4899448"/>
                <a:ext cx="879215" cy="3770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200" i="1">
                              <a:solidFill>
                                <a:srgbClr val="00B050"/>
                              </a:solidFill>
                              <a:latin typeface="Cambria Math" panose="02040503050406030204" pitchFamily="18" charset="0"/>
                            </a:rPr>
                          </m:ctrlPr>
                        </m:sSubPr>
                        <m:e>
                          <m:r>
                            <a:rPr lang="es-ES" sz="1200" i="1">
                              <a:solidFill>
                                <a:srgbClr val="00B050"/>
                              </a:solidFill>
                              <a:latin typeface="Cambria Math" panose="02040503050406030204" pitchFamily="18" charset="0"/>
                            </a:rPr>
                            <m:t>𝑖</m:t>
                          </m:r>
                        </m:e>
                        <m:sub>
                          <m:r>
                            <a:rPr lang="es-ES" sz="1200" i="1">
                              <a:solidFill>
                                <a:srgbClr val="00B050"/>
                              </a:solidFill>
                              <a:latin typeface="Cambria Math" panose="02040503050406030204" pitchFamily="18" charset="0"/>
                            </a:rPr>
                            <m:t>2</m:t>
                          </m:r>
                        </m:sub>
                      </m:sSub>
                      <m:r>
                        <a:rPr lang="es-ES" sz="1200" i="1">
                          <a:solidFill>
                            <a:srgbClr val="00B050"/>
                          </a:solidFill>
                          <a:latin typeface="Cambria Math" panose="02040503050406030204" pitchFamily="18" charset="0"/>
                        </a:rPr>
                        <m:t>=</m:t>
                      </m:r>
                      <m:f>
                        <m:fPr>
                          <m:ctrlPr>
                            <a:rPr lang="es-ES" sz="1200" i="1">
                              <a:solidFill>
                                <a:srgbClr val="00B050"/>
                              </a:solidFill>
                              <a:latin typeface="Cambria Math" panose="02040503050406030204" pitchFamily="18" charset="0"/>
                            </a:rPr>
                          </m:ctrlPr>
                        </m:fPr>
                        <m:num>
                          <m:sSub>
                            <m:sSubPr>
                              <m:ctrlPr>
                                <a:rPr lang="es-ES" sz="1200" i="1">
                                  <a:solidFill>
                                    <a:srgbClr val="00B050"/>
                                  </a:solidFill>
                                  <a:latin typeface="Cambria Math" panose="02040503050406030204" pitchFamily="18" charset="0"/>
                                </a:rPr>
                              </m:ctrlPr>
                            </m:sSubPr>
                            <m:e>
                              <m:r>
                                <a:rPr lang="es-ES" sz="1200" i="1">
                                  <a:solidFill>
                                    <a:srgbClr val="00B050"/>
                                  </a:solidFill>
                                  <a:latin typeface="Cambria Math" panose="02040503050406030204" pitchFamily="18" charset="0"/>
                                </a:rPr>
                                <m:t>𝑉</m:t>
                              </m:r>
                            </m:e>
                            <m:sub>
                              <m:r>
                                <a:rPr lang="es-ES" sz="1200" i="1">
                                  <a:solidFill>
                                    <a:srgbClr val="00B050"/>
                                  </a:solidFill>
                                  <a:latin typeface="Cambria Math" panose="02040503050406030204" pitchFamily="18" charset="0"/>
                                </a:rPr>
                                <m:t>01</m:t>
                              </m:r>
                            </m:sub>
                          </m:sSub>
                          <m:r>
                            <a:rPr lang="es-ES" sz="1200" i="1">
                              <a:solidFill>
                                <a:srgbClr val="00B050"/>
                              </a:solidFill>
                              <a:latin typeface="Cambria Math" panose="02040503050406030204" pitchFamily="18" charset="0"/>
                            </a:rPr>
                            <m:t>−</m:t>
                          </m:r>
                          <m:r>
                            <a:rPr lang="es-ES" sz="1200" i="1">
                              <a:solidFill>
                                <a:srgbClr val="00B050"/>
                              </a:solidFill>
                              <a:latin typeface="Cambria Math" panose="02040503050406030204" pitchFamily="18" charset="0"/>
                            </a:rPr>
                            <m:t>0</m:t>
                          </m:r>
                        </m:num>
                        <m:den>
                          <m:sSub>
                            <m:sSubPr>
                              <m:ctrlPr>
                                <a:rPr lang="es-ES" sz="1200" i="1">
                                  <a:solidFill>
                                    <a:srgbClr val="00B050"/>
                                  </a:solidFill>
                                  <a:latin typeface="Cambria Math" panose="02040503050406030204" pitchFamily="18" charset="0"/>
                                </a:rPr>
                              </m:ctrlPr>
                            </m:sSubPr>
                            <m:e>
                              <m:sSub>
                                <m:sSubPr>
                                  <m:ctrlPr>
                                    <a:rPr lang="es-ES" sz="1200" i="1">
                                      <a:solidFill>
                                        <a:srgbClr val="00B050"/>
                                      </a:solidFill>
                                      <a:latin typeface="Cambria Math" panose="02040503050406030204" pitchFamily="18" charset="0"/>
                                    </a:rPr>
                                  </m:ctrlPr>
                                </m:sSubPr>
                                <m:e>
                                  <m:r>
                                    <a:rPr lang="es-ES" sz="1200" i="1">
                                      <a:solidFill>
                                        <a:srgbClr val="00B050"/>
                                      </a:solidFill>
                                      <a:latin typeface="Cambria Math" panose="02040503050406030204" pitchFamily="18" charset="0"/>
                                    </a:rPr>
                                    <m:t>𝑅</m:t>
                                  </m:r>
                                </m:e>
                                <m:sub>
                                  <m:r>
                                    <a:rPr lang="es-ES" sz="1200" i="1">
                                      <a:solidFill>
                                        <a:srgbClr val="00B050"/>
                                      </a:solidFill>
                                      <a:latin typeface="Cambria Math" panose="02040503050406030204" pitchFamily="18" charset="0"/>
                                    </a:rPr>
                                    <m:t>1</m:t>
                                  </m:r>
                                </m:sub>
                              </m:sSub>
                              <m:r>
                                <a:rPr lang="es-ES" sz="1200" i="1">
                                  <a:solidFill>
                                    <a:srgbClr val="00B050"/>
                                  </a:solidFill>
                                  <a:latin typeface="Cambria Math" panose="02040503050406030204" pitchFamily="18" charset="0"/>
                                </a:rPr>
                                <m:t>+</m:t>
                              </m:r>
                              <m:r>
                                <a:rPr lang="es-ES" sz="1200" i="1">
                                  <a:solidFill>
                                    <a:srgbClr val="00B050"/>
                                  </a:solidFill>
                                  <a:latin typeface="Cambria Math" panose="02040503050406030204" pitchFamily="18" charset="0"/>
                                </a:rPr>
                                <m:t>𝑅</m:t>
                              </m:r>
                            </m:e>
                            <m:sub>
                              <m:r>
                                <a:rPr lang="es-ES" sz="1200" i="1">
                                  <a:solidFill>
                                    <a:srgbClr val="00B050"/>
                                  </a:solidFill>
                                  <a:latin typeface="Cambria Math" panose="02040503050406030204" pitchFamily="18" charset="0"/>
                                </a:rPr>
                                <m:t>2</m:t>
                              </m:r>
                            </m:sub>
                          </m:sSub>
                        </m:den>
                      </m:f>
                    </m:oMath>
                  </m:oMathPara>
                </a14:m>
                <a:endParaRPr lang="es-ES" sz="1200" dirty="0"/>
              </a:p>
            </p:txBody>
          </p:sp>
        </mc:Choice>
        <mc:Fallback xmlns="">
          <p:sp>
            <p:nvSpPr>
              <p:cNvPr id="38" name="CuadroTexto 37">
                <a:extLst>
                  <a:ext uri="{FF2B5EF4-FFF2-40B4-BE49-F238E27FC236}">
                    <a16:creationId xmlns:a16="http://schemas.microsoft.com/office/drawing/2014/main" id="{A6F9814B-BE7C-4483-AD93-DBC564431587}"/>
                  </a:ext>
                </a:extLst>
              </p:cNvPr>
              <p:cNvSpPr txBox="1">
                <a:spLocks noRot="1" noChangeAspect="1" noMove="1" noResize="1" noEditPoints="1" noAdjustHandles="1" noChangeArrowheads="1" noChangeShapeType="1" noTextEdit="1"/>
              </p:cNvSpPr>
              <p:nvPr/>
            </p:nvSpPr>
            <p:spPr>
              <a:xfrm>
                <a:off x="195199" y="4899448"/>
                <a:ext cx="879215" cy="377091"/>
              </a:xfrm>
              <a:prstGeom prst="rect">
                <a:avLst/>
              </a:prstGeom>
              <a:blipFill>
                <a:blip r:embed="rId8"/>
                <a:stretch>
                  <a:fillRect l="-2778" t="-3226" r="-1389" b="-806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9" name="CuadroTexto 38">
                <a:extLst>
                  <a:ext uri="{FF2B5EF4-FFF2-40B4-BE49-F238E27FC236}">
                    <a16:creationId xmlns:a16="http://schemas.microsoft.com/office/drawing/2014/main" id="{6913CE85-36B4-427C-8798-A44206C83087}"/>
                  </a:ext>
                </a:extLst>
              </p:cNvPr>
              <p:cNvSpPr txBox="1"/>
              <p:nvPr/>
            </p:nvSpPr>
            <p:spPr>
              <a:xfrm>
                <a:off x="1470932" y="4593051"/>
                <a:ext cx="7574189" cy="5996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02</m:t>
                          </m:r>
                        </m:sub>
                      </m:sSub>
                      <m:r>
                        <a:rPr lang="es-ES" sz="1200" i="1">
                          <a:latin typeface="Cambria Math" panose="02040503050406030204" pitchFamily="18" charset="0"/>
                        </a:rPr>
                        <m:t>−</m:t>
                      </m:r>
                      <m:sSub>
                        <m:sSubPr>
                          <m:ctrlPr>
                            <a:rPr lang="es-ES" sz="1200" i="1">
                              <a:solidFill>
                                <a:srgbClr val="0070C0"/>
                              </a:solidFill>
                              <a:latin typeface="Cambria Math" panose="02040503050406030204" pitchFamily="18" charset="0"/>
                            </a:rPr>
                          </m:ctrlPr>
                        </m:sSubPr>
                        <m:e>
                          <m:r>
                            <a:rPr lang="es-ES" sz="1200" i="1">
                              <a:solidFill>
                                <a:srgbClr val="0070C0"/>
                              </a:solidFill>
                              <a:latin typeface="Cambria Math" panose="02040503050406030204" pitchFamily="18" charset="0"/>
                            </a:rPr>
                            <m:t>𝑖</m:t>
                          </m:r>
                        </m:e>
                        <m:sub>
                          <m:r>
                            <a:rPr lang="es-ES" sz="1200" i="1">
                              <a:solidFill>
                                <a:srgbClr val="0070C0"/>
                              </a:solidFill>
                              <a:latin typeface="Cambria Math" panose="02040503050406030204" pitchFamily="18" charset="0"/>
                            </a:rPr>
                            <m:t>1</m:t>
                          </m:r>
                        </m:sub>
                      </m:sSub>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01</m:t>
                          </m:r>
                        </m:sub>
                      </m:sSub>
                      <m:r>
                        <a:rPr lang="es-ES" sz="1200" i="1">
                          <a:latin typeface="Cambria Math" panose="02040503050406030204" pitchFamily="18" charset="0"/>
                        </a:rPr>
                        <m:t>−</m:t>
                      </m:r>
                      <m:sSub>
                        <m:sSubPr>
                          <m:ctrlPr>
                            <a:rPr lang="es-ES" sz="1200" i="1">
                              <a:solidFill>
                                <a:srgbClr val="00B050"/>
                              </a:solidFill>
                              <a:latin typeface="Cambria Math" panose="02040503050406030204" pitchFamily="18" charset="0"/>
                            </a:rPr>
                          </m:ctrlPr>
                        </m:sSubPr>
                        <m:e>
                          <m:r>
                            <a:rPr lang="es-ES" sz="1200" i="1">
                              <a:solidFill>
                                <a:srgbClr val="00B050"/>
                              </a:solidFill>
                              <a:latin typeface="Cambria Math" panose="02040503050406030204" pitchFamily="18" charset="0"/>
                            </a:rPr>
                            <m:t>𝑖</m:t>
                          </m:r>
                        </m:e>
                        <m:sub>
                          <m:r>
                            <a:rPr lang="es-ES" sz="1200" i="1">
                              <a:solidFill>
                                <a:srgbClr val="00B050"/>
                              </a:solidFill>
                              <a:latin typeface="Cambria Math" panose="02040503050406030204" pitchFamily="18" charset="0"/>
                            </a:rPr>
                            <m:t>2</m:t>
                          </m:r>
                        </m:sub>
                      </m:sSub>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02</m:t>
                          </m:r>
                        </m:sub>
                      </m:sSub>
                      <m:r>
                        <a:rPr lang="es-ES" sz="1200" i="1">
                          <a:latin typeface="Cambria Math" panose="02040503050406030204" pitchFamily="18" charset="0"/>
                        </a:rPr>
                        <m:t>−</m:t>
                      </m:r>
                      <m:f>
                        <m:fPr>
                          <m:ctrlPr>
                            <a:rPr lang="es-ES" sz="1200" i="1">
                              <a:solidFill>
                                <a:srgbClr val="0070C0"/>
                              </a:solidFill>
                              <a:latin typeface="Cambria Math" panose="02040503050406030204" pitchFamily="18" charset="0"/>
                            </a:rPr>
                          </m:ctrlPr>
                        </m:fPr>
                        <m:num>
                          <m:sSub>
                            <m:sSubPr>
                              <m:ctrlPr>
                                <a:rPr lang="es-ES" sz="1200" i="1">
                                  <a:solidFill>
                                    <a:srgbClr val="0070C0"/>
                                  </a:solidFill>
                                  <a:latin typeface="Cambria Math" panose="02040503050406030204" pitchFamily="18" charset="0"/>
                                </a:rPr>
                              </m:ctrlPr>
                            </m:sSubPr>
                            <m:e>
                              <m:r>
                                <a:rPr lang="es-ES" sz="1200" i="1">
                                  <a:solidFill>
                                    <a:srgbClr val="0070C0"/>
                                  </a:solidFill>
                                  <a:latin typeface="Cambria Math" panose="02040503050406030204" pitchFamily="18" charset="0"/>
                                </a:rPr>
                                <m:t>𝑉</m:t>
                              </m:r>
                            </m:e>
                            <m:sub>
                              <m:r>
                                <a:rPr lang="es-ES" sz="1200" i="1">
                                  <a:solidFill>
                                    <a:srgbClr val="0070C0"/>
                                  </a:solidFill>
                                  <a:latin typeface="Cambria Math" panose="02040503050406030204" pitchFamily="18" charset="0"/>
                                </a:rPr>
                                <m:t>02</m:t>
                              </m:r>
                            </m:sub>
                          </m:sSub>
                          <m:r>
                            <a:rPr lang="es-ES" sz="1200" i="1">
                              <a:solidFill>
                                <a:srgbClr val="0070C0"/>
                              </a:solidFill>
                              <a:latin typeface="Cambria Math" panose="02040503050406030204" pitchFamily="18" charset="0"/>
                            </a:rPr>
                            <m:t>−</m:t>
                          </m:r>
                          <m:sSub>
                            <m:sSubPr>
                              <m:ctrlPr>
                                <a:rPr lang="es-ES" sz="1200" i="1">
                                  <a:solidFill>
                                    <a:srgbClr val="0070C0"/>
                                  </a:solidFill>
                                  <a:latin typeface="Cambria Math" panose="02040503050406030204" pitchFamily="18" charset="0"/>
                                </a:rPr>
                              </m:ctrlPr>
                            </m:sSubPr>
                            <m:e>
                              <m:r>
                                <a:rPr lang="es-ES" sz="1200" i="1">
                                  <a:solidFill>
                                    <a:srgbClr val="0070C0"/>
                                  </a:solidFill>
                                  <a:latin typeface="Cambria Math" panose="02040503050406030204" pitchFamily="18" charset="0"/>
                                </a:rPr>
                                <m:t>𝑉</m:t>
                              </m:r>
                            </m:e>
                            <m:sub>
                              <m:r>
                                <a:rPr lang="es-ES" sz="1200" i="1">
                                  <a:solidFill>
                                    <a:srgbClr val="0070C0"/>
                                  </a:solidFill>
                                  <a:latin typeface="Cambria Math" panose="02040503050406030204" pitchFamily="18" charset="0"/>
                                </a:rPr>
                                <m:t>𝑜𝑢𝑡</m:t>
                              </m:r>
                            </m:sub>
                          </m:sSub>
                        </m:num>
                        <m:den>
                          <m:sSub>
                            <m:sSubPr>
                              <m:ctrlPr>
                                <a:rPr lang="es-ES" sz="1200" i="1">
                                  <a:solidFill>
                                    <a:srgbClr val="0070C0"/>
                                  </a:solidFill>
                                  <a:latin typeface="Cambria Math" panose="02040503050406030204" pitchFamily="18" charset="0"/>
                                </a:rPr>
                              </m:ctrlPr>
                            </m:sSubPr>
                            <m:e>
                              <m:sSub>
                                <m:sSubPr>
                                  <m:ctrlPr>
                                    <a:rPr lang="es-ES" sz="1200" i="1">
                                      <a:solidFill>
                                        <a:srgbClr val="0070C0"/>
                                      </a:solidFill>
                                      <a:latin typeface="Cambria Math" panose="02040503050406030204" pitchFamily="18" charset="0"/>
                                    </a:rPr>
                                  </m:ctrlPr>
                                </m:sSubPr>
                                <m:e>
                                  <m:r>
                                    <a:rPr lang="es-ES" sz="1200" i="1">
                                      <a:solidFill>
                                        <a:srgbClr val="0070C0"/>
                                      </a:solidFill>
                                      <a:latin typeface="Cambria Math" panose="02040503050406030204" pitchFamily="18" charset="0"/>
                                    </a:rPr>
                                    <m:t>𝑅</m:t>
                                  </m:r>
                                </m:e>
                                <m:sub>
                                  <m:r>
                                    <a:rPr lang="es-ES" sz="1200" i="1">
                                      <a:solidFill>
                                        <a:srgbClr val="0070C0"/>
                                      </a:solidFill>
                                      <a:latin typeface="Cambria Math" panose="02040503050406030204" pitchFamily="18" charset="0"/>
                                    </a:rPr>
                                    <m:t>1</m:t>
                                  </m:r>
                                </m:sub>
                              </m:sSub>
                              <m:r>
                                <a:rPr lang="es-ES" sz="1200" i="1">
                                  <a:solidFill>
                                    <a:srgbClr val="0070C0"/>
                                  </a:solidFill>
                                  <a:latin typeface="Cambria Math" panose="02040503050406030204" pitchFamily="18" charset="0"/>
                                </a:rPr>
                                <m:t>+</m:t>
                              </m:r>
                              <m:r>
                                <a:rPr lang="es-ES" sz="1200" i="1">
                                  <a:solidFill>
                                    <a:srgbClr val="0070C0"/>
                                  </a:solidFill>
                                  <a:latin typeface="Cambria Math" panose="02040503050406030204" pitchFamily="18" charset="0"/>
                                </a:rPr>
                                <m:t>𝑅</m:t>
                              </m:r>
                            </m:e>
                            <m:sub>
                              <m:r>
                                <a:rPr lang="es-ES" sz="1200" i="1">
                                  <a:solidFill>
                                    <a:srgbClr val="0070C0"/>
                                  </a:solidFill>
                                  <a:latin typeface="Cambria Math" panose="02040503050406030204" pitchFamily="18" charset="0"/>
                                </a:rPr>
                                <m:t>2</m:t>
                              </m:r>
                            </m:sub>
                          </m:sSub>
                        </m:den>
                      </m:f>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01</m:t>
                          </m:r>
                        </m:sub>
                      </m:sSub>
                      <m:r>
                        <a:rPr lang="es-ES" sz="1200" i="1">
                          <a:latin typeface="Cambria Math" panose="02040503050406030204" pitchFamily="18" charset="0"/>
                        </a:rPr>
                        <m:t>−</m:t>
                      </m:r>
                      <m:f>
                        <m:fPr>
                          <m:ctrlPr>
                            <a:rPr lang="es-ES" sz="1200" i="1">
                              <a:solidFill>
                                <a:srgbClr val="00B050"/>
                              </a:solidFill>
                              <a:latin typeface="Cambria Math" panose="02040503050406030204" pitchFamily="18" charset="0"/>
                            </a:rPr>
                          </m:ctrlPr>
                        </m:fPr>
                        <m:num>
                          <m:sSub>
                            <m:sSubPr>
                              <m:ctrlPr>
                                <a:rPr lang="es-ES" sz="1200" i="1">
                                  <a:solidFill>
                                    <a:srgbClr val="00B050"/>
                                  </a:solidFill>
                                  <a:latin typeface="Cambria Math" panose="02040503050406030204" pitchFamily="18" charset="0"/>
                                </a:rPr>
                              </m:ctrlPr>
                            </m:sSubPr>
                            <m:e>
                              <m:r>
                                <a:rPr lang="es-ES" sz="1200" i="1">
                                  <a:solidFill>
                                    <a:srgbClr val="00B050"/>
                                  </a:solidFill>
                                  <a:latin typeface="Cambria Math" panose="02040503050406030204" pitchFamily="18" charset="0"/>
                                </a:rPr>
                                <m:t>𝑉</m:t>
                              </m:r>
                            </m:e>
                            <m:sub>
                              <m:r>
                                <a:rPr lang="es-ES" sz="1200" i="1">
                                  <a:solidFill>
                                    <a:srgbClr val="00B050"/>
                                  </a:solidFill>
                                  <a:latin typeface="Cambria Math" panose="02040503050406030204" pitchFamily="18" charset="0"/>
                                </a:rPr>
                                <m:t>01</m:t>
                              </m:r>
                            </m:sub>
                          </m:sSub>
                        </m:num>
                        <m:den>
                          <m:sSub>
                            <m:sSubPr>
                              <m:ctrlPr>
                                <a:rPr lang="es-ES" sz="1200" i="1">
                                  <a:solidFill>
                                    <a:srgbClr val="00B050"/>
                                  </a:solidFill>
                                  <a:latin typeface="Cambria Math" panose="02040503050406030204" pitchFamily="18" charset="0"/>
                                </a:rPr>
                              </m:ctrlPr>
                            </m:sSubPr>
                            <m:e>
                              <m:sSub>
                                <m:sSubPr>
                                  <m:ctrlPr>
                                    <a:rPr lang="es-ES" sz="1200" i="1">
                                      <a:solidFill>
                                        <a:srgbClr val="00B050"/>
                                      </a:solidFill>
                                      <a:latin typeface="Cambria Math" panose="02040503050406030204" pitchFamily="18" charset="0"/>
                                    </a:rPr>
                                  </m:ctrlPr>
                                </m:sSubPr>
                                <m:e>
                                  <m:r>
                                    <a:rPr lang="es-ES" sz="1200" i="1">
                                      <a:solidFill>
                                        <a:srgbClr val="00B050"/>
                                      </a:solidFill>
                                      <a:latin typeface="Cambria Math" panose="02040503050406030204" pitchFamily="18" charset="0"/>
                                    </a:rPr>
                                    <m:t>𝑅</m:t>
                                  </m:r>
                                </m:e>
                                <m:sub>
                                  <m:r>
                                    <a:rPr lang="es-ES" sz="1200" i="1">
                                      <a:solidFill>
                                        <a:srgbClr val="00B050"/>
                                      </a:solidFill>
                                      <a:latin typeface="Cambria Math" panose="02040503050406030204" pitchFamily="18" charset="0"/>
                                    </a:rPr>
                                    <m:t>1</m:t>
                                  </m:r>
                                </m:sub>
                              </m:sSub>
                              <m:r>
                                <a:rPr lang="es-ES" sz="1200" i="1">
                                  <a:solidFill>
                                    <a:srgbClr val="00B050"/>
                                  </a:solidFill>
                                  <a:latin typeface="Cambria Math" panose="02040503050406030204" pitchFamily="18" charset="0"/>
                                </a:rPr>
                                <m:t>+</m:t>
                              </m:r>
                              <m:r>
                                <a:rPr lang="es-ES" sz="1200" i="1">
                                  <a:solidFill>
                                    <a:srgbClr val="00B050"/>
                                  </a:solidFill>
                                  <a:latin typeface="Cambria Math" panose="02040503050406030204" pitchFamily="18" charset="0"/>
                                </a:rPr>
                                <m:t>𝑅</m:t>
                              </m:r>
                            </m:e>
                            <m:sub>
                              <m:r>
                                <a:rPr lang="es-ES" sz="1200" i="1">
                                  <a:solidFill>
                                    <a:srgbClr val="00B050"/>
                                  </a:solidFill>
                                  <a:latin typeface="Cambria Math" panose="02040503050406030204" pitchFamily="18" charset="0"/>
                                </a:rPr>
                                <m:t>2</m:t>
                              </m:r>
                            </m:sub>
                          </m:sSub>
                        </m:den>
                      </m:f>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m:t>
                          </m:r>
                          <m:r>
                            <a:rPr lang="es-ES" sz="1200" i="1">
                              <a:latin typeface="Cambria Math" panose="02040503050406030204" pitchFamily="18" charset="0"/>
                            </a:rPr>
                            <m:t>𝑉</m:t>
                          </m:r>
                        </m:e>
                        <m:sub>
                          <m:r>
                            <a:rPr lang="es-ES" sz="1200" i="1">
                              <a:latin typeface="Cambria Math" panose="02040503050406030204" pitchFamily="18" charset="0"/>
                            </a:rPr>
                            <m:t>02</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01</m:t>
                          </m:r>
                        </m:sub>
                      </m:sSub>
                      <m:r>
                        <a:rPr lang="es-ES" sz="1200" i="1">
                          <a:latin typeface="Cambria Math" panose="02040503050406030204" pitchFamily="18" charset="0"/>
                        </a:rPr>
                        <m:t>)</m:t>
                      </m:r>
                      <m:d>
                        <m:dPr>
                          <m:ctrlPr>
                            <a:rPr lang="es-ES" sz="1200" i="1">
                              <a:latin typeface="Cambria Math" panose="02040503050406030204" pitchFamily="18" charset="0"/>
                            </a:rPr>
                          </m:ctrlPr>
                        </m:dPr>
                        <m:e>
                          <m:r>
                            <a:rPr lang="es-ES" sz="1200" i="1">
                              <a:latin typeface="Cambria Math" panose="02040503050406030204" pitchFamily="18" charset="0"/>
                            </a:rPr>
                            <m:t>1</m:t>
                          </m:r>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e>
                      </m:d>
                      <m:r>
                        <a:rPr lang="es-ES" sz="1200" i="1">
                          <a:latin typeface="Cambria Math" panose="02040503050406030204" pitchFamily="18" charset="0"/>
                        </a:rPr>
                        <m:t>=− </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𝑜𝑢𝑡</m:t>
                          </m:r>
                        </m:sub>
                      </m:sSub>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r>
                        <a:rPr lang="es-ES" sz="1200">
                          <a:latin typeface="Cambria Math" panose="02040503050406030204" pitchFamily="18" charset="0"/>
                        </a:rPr>
                        <m:t>→</m:t>
                      </m:r>
                    </m:oMath>
                  </m:oMathPara>
                </a14:m>
                <a:endParaRPr lang="es-ES" sz="1200" dirty="0">
                  <a:latin typeface="Cambria Math" panose="02040503050406030204" pitchFamily="18" charset="0"/>
                </a:endParaRPr>
              </a:p>
              <a:p>
                <a:endParaRPr lang="es-ES" sz="1200" i="1" dirty="0"/>
              </a:p>
            </p:txBody>
          </p:sp>
        </mc:Choice>
        <mc:Fallback xmlns="">
          <p:sp>
            <p:nvSpPr>
              <p:cNvPr id="39" name="CuadroTexto 38">
                <a:extLst>
                  <a:ext uri="{FF2B5EF4-FFF2-40B4-BE49-F238E27FC236}">
                    <a16:creationId xmlns:a16="http://schemas.microsoft.com/office/drawing/2014/main" id="{6913CE85-36B4-427C-8798-A44206C83087}"/>
                  </a:ext>
                </a:extLst>
              </p:cNvPr>
              <p:cNvSpPr txBox="1">
                <a:spLocks noRot="1" noChangeAspect="1" noMove="1" noResize="1" noEditPoints="1" noAdjustHandles="1" noChangeArrowheads="1" noChangeShapeType="1" noTextEdit="1"/>
              </p:cNvSpPr>
              <p:nvPr/>
            </p:nvSpPr>
            <p:spPr>
              <a:xfrm>
                <a:off x="1470932" y="4593051"/>
                <a:ext cx="7574189" cy="599651"/>
              </a:xfrm>
              <a:prstGeom prst="rect">
                <a:avLst/>
              </a:prstGeom>
              <a:blipFill>
                <a:blip r:embed="rId9"/>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6" name="Rectángulo 35">
                <a:extLst>
                  <a:ext uri="{FF2B5EF4-FFF2-40B4-BE49-F238E27FC236}">
                    <a16:creationId xmlns:a16="http://schemas.microsoft.com/office/drawing/2014/main" id="{7F5478EC-3F5D-44CF-97F4-0DDD7D4984A0}"/>
                  </a:ext>
                </a:extLst>
              </p:cNvPr>
              <p:cNvSpPr/>
              <p:nvPr/>
            </p:nvSpPr>
            <p:spPr>
              <a:xfrm>
                <a:off x="1400764" y="4970638"/>
                <a:ext cx="1805815" cy="4682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𝑜𝑢𝑡</m:t>
                          </m:r>
                        </m:sub>
                      </m:sSub>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den>
                      </m:f>
                      <m:d>
                        <m:dPr>
                          <m:ctrlPr>
                            <a:rPr lang="es-ES" sz="1200" i="1">
                              <a:latin typeface="Cambria Math" panose="02040503050406030204" pitchFamily="18" charset="0"/>
                            </a:rPr>
                          </m:ctrlPr>
                        </m:dPr>
                        <m:e>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01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02</m:t>
                              </m:r>
                            </m:sub>
                          </m:sSub>
                        </m:e>
                      </m:d>
                    </m:oMath>
                  </m:oMathPara>
                </a14:m>
                <a:endParaRPr lang="es-ES" sz="1200" dirty="0"/>
              </a:p>
            </p:txBody>
          </p:sp>
        </mc:Choice>
        <mc:Fallback xmlns="">
          <p:sp>
            <p:nvSpPr>
              <p:cNvPr id="36" name="Rectángulo 35">
                <a:extLst>
                  <a:ext uri="{FF2B5EF4-FFF2-40B4-BE49-F238E27FC236}">
                    <a16:creationId xmlns:a16="http://schemas.microsoft.com/office/drawing/2014/main" id="{7F5478EC-3F5D-44CF-97F4-0DDD7D4984A0}"/>
                  </a:ext>
                </a:extLst>
              </p:cNvPr>
              <p:cNvSpPr>
                <a:spLocks noRot="1" noChangeAspect="1" noMove="1" noResize="1" noEditPoints="1" noAdjustHandles="1" noChangeArrowheads="1" noChangeShapeType="1" noTextEdit="1"/>
              </p:cNvSpPr>
              <p:nvPr/>
            </p:nvSpPr>
            <p:spPr>
              <a:xfrm>
                <a:off x="1400764" y="4970638"/>
                <a:ext cx="1805815" cy="468270"/>
              </a:xfrm>
              <a:prstGeom prst="rect">
                <a:avLst/>
              </a:prstGeom>
              <a:blipFill>
                <a:blip r:embed="rId10"/>
                <a:stretch>
                  <a:fillRect/>
                </a:stretch>
              </a:blipFill>
            </p:spPr>
            <p:txBody>
              <a:bodyPr/>
              <a:lstStyle/>
              <a:p>
                <a:r>
                  <a:rPr lang="es-ES">
                    <a:noFill/>
                  </a:rPr>
                  <a:t> </a:t>
                </a:r>
              </a:p>
            </p:txBody>
          </p:sp>
        </mc:Fallback>
      </mc:AlternateContent>
      <p:sp>
        <p:nvSpPr>
          <p:cNvPr id="40" name="Cerrar llave 39">
            <a:extLst>
              <a:ext uri="{FF2B5EF4-FFF2-40B4-BE49-F238E27FC236}">
                <a16:creationId xmlns:a16="http://schemas.microsoft.com/office/drawing/2014/main" id="{C76EC5F4-DCCF-41E2-B829-B137E5B8C833}"/>
              </a:ext>
            </a:extLst>
          </p:cNvPr>
          <p:cNvSpPr/>
          <p:nvPr/>
        </p:nvSpPr>
        <p:spPr bwMode="auto">
          <a:xfrm>
            <a:off x="1226153" y="4411866"/>
            <a:ext cx="244416" cy="947262"/>
          </a:xfrm>
          <a:prstGeom prst="rightBrace">
            <a:avLst>
              <a:gd name="adj1" fmla="val 41023"/>
              <a:gd name="adj2" fmla="val 5000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s-ES">
              <a:latin typeface="Times" charset="0"/>
            </a:endParaRPr>
          </a:p>
        </p:txBody>
      </p:sp>
      <p:sp>
        <p:nvSpPr>
          <p:cNvPr id="42" name="Cuadro de texto 13">
            <a:extLst>
              <a:ext uri="{FF2B5EF4-FFF2-40B4-BE49-F238E27FC236}">
                <a16:creationId xmlns:a16="http://schemas.microsoft.com/office/drawing/2014/main" id="{20DFB4CF-E6FB-4A4B-95EC-1725B5BA8B6F}"/>
              </a:ext>
            </a:extLst>
          </p:cNvPr>
          <p:cNvSpPr txBox="1">
            <a:spLocks noChangeArrowheads="1"/>
          </p:cNvSpPr>
          <p:nvPr/>
        </p:nvSpPr>
        <p:spPr bwMode="auto">
          <a:xfrm>
            <a:off x="2591755" y="2804815"/>
            <a:ext cx="326633" cy="470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1200" b="1" dirty="0">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1200" b="1" dirty="0">
                <a:solidFill>
                  <a:srgbClr val="00B050"/>
                </a:solidFill>
                <a:latin typeface="Cambria Math" panose="02040503050406030204" pitchFamily="18" charset="0"/>
                <a:ea typeface="Cambria Math" panose="02040503050406030204" pitchFamily="18" charset="0"/>
              </a:rPr>
              <a:t>i</a:t>
            </a:r>
            <a:r>
              <a:rPr lang="es-ES" altLang="es-ES" sz="1500" b="1" i="1" baseline="-25000" dirty="0">
                <a:solidFill>
                  <a:srgbClr val="00B050"/>
                </a:solidFill>
                <a:latin typeface="Cambria Math" panose="02040503050406030204" pitchFamily="18" charset="0"/>
              </a:rPr>
              <a:t>2</a:t>
            </a:r>
          </a:p>
        </p:txBody>
      </p:sp>
      <p:sp>
        <p:nvSpPr>
          <p:cNvPr id="43" name="Cuadro de texto 13">
            <a:extLst>
              <a:ext uri="{FF2B5EF4-FFF2-40B4-BE49-F238E27FC236}">
                <a16:creationId xmlns:a16="http://schemas.microsoft.com/office/drawing/2014/main" id="{E2571301-00A1-4471-B5F3-0D9861B0147D}"/>
              </a:ext>
            </a:extLst>
          </p:cNvPr>
          <p:cNvSpPr txBox="1">
            <a:spLocks noChangeArrowheads="1"/>
          </p:cNvSpPr>
          <p:nvPr/>
        </p:nvSpPr>
        <p:spPr bwMode="auto">
          <a:xfrm>
            <a:off x="2918387" y="1960621"/>
            <a:ext cx="326633" cy="521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1200" b="1" dirty="0">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1200" b="1" dirty="0">
                <a:solidFill>
                  <a:srgbClr val="00B0F0"/>
                </a:solidFill>
                <a:latin typeface="Cambria Math" panose="02040503050406030204" pitchFamily="18" charset="0"/>
                <a:ea typeface="Cambria Math" panose="02040503050406030204" pitchFamily="18" charset="0"/>
              </a:rPr>
              <a:t>i</a:t>
            </a:r>
            <a:r>
              <a:rPr lang="es-ES" altLang="es-ES" sz="1500" b="1" i="1" baseline="-25000" dirty="0">
                <a:solidFill>
                  <a:srgbClr val="00B0F0"/>
                </a:solidFill>
                <a:latin typeface="Cambria Math" panose="02040503050406030204" pitchFamily="18" charset="0"/>
              </a:rPr>
              <a:t>1</a:t>
            </a:r>
          </a:p>
        </p:txBody>
      </p:sp>
      <p:sp>
        <p:nvSpPr>
          <p:cNvPr id="45" name="Cuadro de texto 13">
            <a:extLst>
              <a:ext uri="{FF2B5EF4-FFF2-40B4-BE49-F238E27FC236}">
                <a16:creationId xmlns:a16="http://schemas.microsoft.com/office/drawing/2014/main" id="{225E459B-98E9-45A1-B336-2CB8F6C0476D}"/>
              </a:ext>
            </a:extLst>
          </p:cNvPr>
          <p:cNvSpPr txBox="1">
            <a:spLocks noChangeArrowheads="1"/>
          </p:cNvSpPr>
          <p:nvPr/>
        </p:nvSpPr>
        <p:spPr bwMode="auto">
          <a:xfrm>
            <a:off x="3764173" y="1944668"/>
            <a:ext cx="326633" cy="521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1200" b="1" dirty="0">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1200" b="1" dirty="0">
                <a:solidFill>
                  <a:srgbClr val="00B0F0"/>
                </a:solidFill>
                <a:latin typeface="Cambria Math" panose="02040503050406030204" pitchFamily="18" charset="0"/>
                <a:ea typeface="Cambria Math" panose="02040503050406030204" pitchFamily="18" charset="0"/>
              </a:rPr>
              <a:t>i</a:t>
            </a:r>
            <a:r>
              <a:rPr lang="es-ES" altLang="es-ES" sz="1500" b="1" i="1" baseline="-25000" dirty="0">
                <a:solidFill>
                  <a:srgbClr val="00B0F0"/>
                </a:solidFill>
                <a:latin typeface="Cambria Math" panose="02040503050406030204" pitchFamily="18" charset="0"/>
              </a:rPr>
              <a:t>1</a:t>
            </a:r>
          </a:p>
        </p:txBody>
      </p:sp>
      <p:cxnSp>
        <p:nvCxnSpPr>
          <p:cNvPr id="46" name="Conector recto de flecha 45">
            <a:extLst>
              <a:ext uri="{FF2B5EF4-FFF2-40B4-BE49-F238E27FC236}">
                <a16:creationId xmlns:a16="http://schemas.microsoft.com/office/drawing/2014/main" id="{1F9993FA-594D-4CDD-861C-B5E3BDABF85B}"/>
              </a:ext>
            </a:extLst>
          </p:cNvPr>
          <p:cNvCxnSpPr>
            <a:cxnSpLocks/>
          </p:cNvCxnSpPr>
          <p:nvPr/>
        </p:nvCxnSpPr>
        <p:spPr>
          <a:xfrm>
            <a:off x="3603458" y="2204136"/>
            <a:ext cx="463022" cy="0"/>
          </a:xfrm>
          <a:prstGeom prst="straightConnector1">
            <a:avLst/>
          </a:prstGeom>
          <a:ln>
            <a:solidFill>
              <a:srgbClr val="0096C8"/>
            </a:solidFill>
            <a:tailEnd type="triangle"/>
          </a:ln>
        </p:spPr>
        <p:style>
          <a:lnRef idx="1">
            <a:schemeClr val="accent1"/>
          </a:lnRef>
          <a:fillRef idx="0">
            <a:schemeClr val="accent1"/>
          </a:fillRef>
          <a:effectRef idx="0">
            <a:schemeClr val="accent1"/>
          </a:effectRef>
          <a:fontRef idx="minor">
            <a:schemeClr val="tx1"/>
          </a:fontRef>
        </p:style>
      </p:cxnSp>
      <p:sp>
        <p:nvSpPr>
          <p:cNvPr id="47" name="Signo de multiplicación 46">
            <a:extLst>
              <a:ext uri="{FF2B5EF4-FFF2-40B4-BE49-F238E27FC236}">
                <a16:creationId xmlns:a16="http://schemas.microsoft.com/office/drawing/2014/main" id="{914803A7-E848-4774-B13D-0728A76B36AF}"/>
              </a:ext>
            </a:extLst>
          </p:cNvPr>
          <p:cNvSpPr/>
          <p:nvPr/>
        </p:nvSpPr>
        <p:spPr bwMode="auto">
          <a:xfrm>
            <a:off x="1411559" y="2939369"/>
            <a:ext cx="162000" cy="162000"/>
          </a:xfrm>
          <a:prstGeom prst="mathMultiply">
            <a:avLst>
              <a:gd name="adj1" fmla="val 14700"/>
            </a:avLst>
          </a:prstGeom>
          <a:solidFill>
            <a:srgbClr val="FF0000"/>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s-ES">
              <a:latin typeface="Times" charset="0"/>
            </a:endParaRPr>
          </a:p>
        </p:txBody>
      </p:sp>
      <p:sp>
        <p:nvSpPr>
          <p:cNvPr id="48" name="Signo de multiplicación 47">
            <a:extLst>
              <a:ext uri="{FF2B5EF4-FFF2-40B4-BE49-F238E27FC236}">
                <a16:creationId xmlns:a16="http://schemas.microsoft.com/office/drawing/2014/main" id="{4A53F617-DA51-416F-866C-AE977D00AAF8}"/>
              </a:ext>
            </a:extLst>
          </p:cNvPr>
          <p:cNvSpPr/>
          <p:nvPr/>
        </p:nvSpPr>
        <p:spPr bwMode="auto">
          <a:xfrm>
            <a:off x="1427447" y="2302221"/>
            <a:ext cx="162000" cy="162000"/>
          </a:xfrm>
          <a:prstGeom prst="mathMultiply">
            <a:avLst>
              <a:gd name="adj1" fmla="val 14700"/>
            </a:avLst>
          </a:prstGeom>
          <a:solidFill>
            <a:srgbClr val="FF0000"/>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s-ES">
              <a:latin typeface="Times" charset="0"/>
            </a:endParaRPr>
          </a:p>
        </p:txBody>
      </p:sp>
      <p:sp>
        <p:nvSpPr>
          <p:cNvPr id="49" name="Signo de multiplicación 48">
            <a:extLst>
              <a:ext uri="{FF2B5EF4-FFF2-40B4-BE49-F238E27FC236}">
                <a16:creationId xmlns:a16="http://schemas.microsoft.com/office/drawing/2014/main" id="{DB2B08F3-067A-43D9-9972-EE896B893FC4}"/>
              </a:ext>
            </a:extLst>
          </p:cNvPr>
          <p:cNvSpPr/>
          <p:nvPr/>
        </p:nvSpPr>
        <p:spPr bwMode="auto">
          <a:xfrm>
            <a:off x="3421397" y="2249469"/>
            <a:ext cx="162000" cy="162000"/>
          </a:xfrm>
          <a:prstGeom prst="mathMultiply">
            <a:avLst>
              <a:gd name="adj1" fmla="val 14700"/>
            </a:avLst>
          </a:prstGeom>
          <a:solidFill>
            <a:srgbClr val="FF0000"/>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s-ES">
              <a:latin typeface="Times" charset="0"/>
            </a:endParaRPr>
          </a:p>
        </p:txBody>
      </p:sp>
      <p:sp>
        <p:nvSpPr>
          <p:cNvPr id="50" name="Signo de multiplicación 49">
            <a:extLst>
              <a:ext uri="{FF2B5EF4-FFF2-40B4-BE49-F238E27FC236}">
                <a16:creationId xmlns:a16="http://schemas.microsoft.com/office/drawing/2014/main" id="{8D39A632-79F1-41D1-BB39-5E25A1BFAC7E}"/>
              </a:ext>
            </a:extLst>
          </p:cNvPr>
          <p:cNvSpPr/>
          <p:nvPr/>
        </p:nvSpPr>
        <p:spPr bwMode="auto">
          <a:xfrm>
            <a:off x="3576839" y="2837675"/>
            <a:ext cx="162000" cy="162000"/>
          </a:xfrm>
          <a:prstGeom prst="mathMultiply">
            <a:avLst>
              <a:gd name="adj1" fmla="val 14700"/>
            </a:avLst>
          </a:prstGeom>
          <a:solidFill>
            <a:srgbClr val="FF0000"/>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s-ES">
              <a:latin typeface="Times" charset="0"/>
            </a:endParaRPr>
          </a:p>
        </p:txBody>
      </p:sp>
    </p:spTree>
    <p:extLst>
      <p:ext uri="{BB962C8B-B14F-4D97-AF65-F5344CB8AC3E}">
        <p14:creationId xmlns:p14="http://schemas.microsoft.com/office/powerpoint/2010/main" val="215453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26" grpId="0"/>
      <p:bldP spid="4" grpId="0"/>
      <p:bldP spid="20" grpId="0"/>
      <p:bldP spid="27" grpId="0"/>
      <p:bldP spid="29" grpId="0"/>
      <p:bldP spid="34" grpId="0"/>
      <p:bldP spid="37" grpId="0"/>
      <p:bldP spid="38" grpId="0"/>
      <p:bldP spid="39" grpId="0"/>
      <p:bldP spid="36" grpId="0"/>
      <p:bldP spid="40"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72A3366F-B597-4C1E-8F16-09355A59DE03}"/>
              </a:ext>
            </a:extLst>
          </p:cNvPr>
          <p:cNvSpPr>
            <a:spLocks noGrp="1"/>
          </p:cNvSpPr>
          <p:nvPr>
            <p:ph type="sldNum" sz="quarter" idx="10"/>
          </p:nvPr>
        </p:nvSpPr>
        <p:spPr bwMode="auto">
          <a:xfrm>
            <a:off x="8539935" y="0"/>
            <a:ext cx="762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92</a:t>
            </a:fld>
            <a:endParaRPr lang="es-ES_tradnl" altLang="es-ES" dirty="0">
              <a:solidFill>
                <a:srgbClr val="FFFFFF"/>
              </a:solidFill>
              <a:ea typeface="ＭＳ Ｐゴシック" pitchFamily="-84" charset="-128"/>
            </a:endParaRPr>
          </a:p>
        </p:txBody>
      </p:sp>
      <p:sp>
        <p:nvSpPr>
          <p:cNvPr id="3" name="Rectángulo 2">
            <a:extLst>
              <a:ext uri="{FF2B5EF4-FFF2-40B4-BE49-F238E27FC236}">
                <a16:creationId xmlns:a16="http://schemas.microsoft.com/office/drawing/2014/main" id="{1610BB1C-C647-428D-B789-7612093AF534}"/>
              </a:ext>
            </a:extLst>
          </p:cNvPr>
          <p:cNvSpPr/>
          <p:nvPr/>
        </p:nvSpPr>
        <p:spPr>
          <a:xfrm>
            <a:off x="223976" y="859200"/>
            <a:ext cx="7122111" cy="338554"/>
          </a:xfrm>
          <a:prstGeom prst="rect">
            <a:avLst/>
          </a:prstGeom>
        </p:spPr>
        <p:txBody>
          <a:bodyPr wrap="square">
            <a:spAutoFit/>
          </a:bodyPr>
          <a:lstStyle/>
          <a:p>
            <a:pPr algn="just"/>
            <a:r>
              <a:rPr lang="es-ES" sz="1600" b="1" dirty="0">
                <a:latin typeface="Arial" panose="020B0604020202020204" pitchFamily="34" charset="0"/>
                <a:ea typeface="Times New Roman" panose="02020603050405020304" pitchFamily="18" charset="0"/>
                <a:cs typeface="Times New Roman" panose="02020603050405020304" pitchFamily="18" charset="0"/>
              </a:rPr>
              <a:t>Problema 8.</a:t>
            </a:r>
            <a:r>
              <a:rPr lang="es-ES" sz="1600" dirty="0">
                <a:latin typeface="Arial" panose="020B0604020202020204" pitchFamily="34" charset="0"/>
                <a:ea typeface="Times New Roman" panose="02020603050405020304" pitchFamily="18" charset="0"/>
                <a:cs typeface="Times New Roman" panose="02020603050405020304" pitchFamily="18" charset="0"/>
              </a:rPr>
              <a:t> Hallar la función de transferencia del circuito inferior.</a:t>
            </a:r>
            <a:endParaRPr lang="es-ES" sz="1600" dirty="0">
              <a:latin typeface="Times New Roman" panose="02020603050405020304" pitchFamily="18" charset="0"/>
              <a:ea typeface="Times New Roman" panose="02020603050405020304" pitchFamily="18" charset="0"/>
            </a:endParaRPr>
          </a:p>
        </p:txBody>
      </p:sp>
      <p:pic>
        <p:nvPicPr>
          <p:cNvPr id="6145" name="Imagen 16">
            <a:extLst>
              <a:ext uri="{FF2B5EF4-FFF2-40B4-BE49-F238E27FC236}">
                <a16:creationId xmlns:a16="http://schemas.microsoft.com/office/drawing/2014/main" id="{6A5E8AFE-033C-45EF-B325-1E63108242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396" y="1905094"/>
            <a:ext cx="2928938" cy="138588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ector recto de flecha 4">
            <a:extLst>
              <a:ext uri="{FF2B5EF4-FFF2-40B4-BE49-F238E27FC236}">
                <a16:creationId xmlns:a16="http://schemas.microsoft.com/office/drawing/2014/main" id="{F52FBB11-FBDF-4B2E-B04E-4452C7A76B30}"/>
              </a:ext>
            </a:extLst>
          </p:cNvPr>
          <p:cNvCxnSpPr>
            <a:cxnSpLocks/>
          </p:cNvCxnSpPr>
          <p:nvPr/>
        </p:nvCxnSpPr>
        <p:spPr>
          <a:xfrm flipH="1" flipV="1">
            <a:off x="1145977" y="2622173"/>
            <a:ext cx="387970" cy="21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Conector recto de flecha 5">
            <a:extLst>
              <a:ext uri="{FF2B5EF4-FFF2-40B4-BE49-F238E27FC236}">
                <a16:creationId xmlns:a16="http://schemas.microsoft.com/office/drawing/2014/main" id="{02F00284-B8B4-452F-97DF-0960579AE102}"/>
              </a:ext>
            </a:extLst>
          </p:cNvPr>
          <p:cNvCxnSpPr/>
          <p:nvPr/>
        </p:nvCxnSpPr>
        <p:spPr>
          <a:xfrm flipH="1">
            <a:off x="2050288" y="1905095"/>
            <a:ext cx="83915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a:extLst>
              <a:ext uri="{FF2B5EF4-FFF2-40B4-BE49-F238E27FC236}">
                <a16:creationId xmlns:a16="http://schemas.microsoft.com/office/drawing/2014/main" id="{C7FDE158-2A85-4EFE-8F0F-DBD922AAC47E}"/>
              </a:ext>
            </a:extLst>
          </p:cNvPr>
          <p:cNvCxnSpPr/>
          <p:nvPr/>
        </p:nvCxnSpPr>
        <p:spPr>
          <a:xfrm>
            <a:off x="1795477" y="2269426"/>
            <a:ext cx="39909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Cuadro de texto 20">
            <a:extLst>
              <a:ext uri="{FF2B5EF4-FFF2-40B4-BE49-F238E27FC236}">
                <a16:creationId xmlns:a16="http://schemas.microsoft.com/office/drawing/2014/main" id="{8A1CBF12-378F-4D23-9DFC-8E6FA154C710}"/>
              </a:ext>
            </a:extLst>
          </p:cNvPr>
          <p:cNvSpPr txBox="1">
            <a:spLocks noChangeArrowheads="1"/>
          </p:cNvSpPr>
          <p:nvPr/>
        </p:nvSpPr>
        <p:spPr bwMode="auto">
          <a:xfrm>
            <a:off x="1239949" y="2436731"/>
            <a:ext cx="226219"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900" dirty="0">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900" dirty="0">
                <a:latin typeface="Arial" panose="020B0604020202020204" pitchFamily="34" charset="0"/>
                <a:ea typeface="Times New Roman" panose="02020603050405020304" pitchFamily="18" charset="0"/>
              </a:rPr>
              <a:t>i1</a:t>
            </a:r>
            <a:endParaRPr lang="es-ES" altLang="es-ES" sz="1350" dirty="0">
              <a:latin typeface="Arial" panose="020B0604020202020204" pitchFamily="34" charset="0"/>
            </a:endParaRPr>
          </a:p>
        </p:txBody>
      </p:sp>
      <p:sp>
        <p:nvSpPr>
          <p:cNvPr id="8" name="Cuadro de texto 21">
            <a:extLst>
              <a:ext uri="{FF2B5EF4-FFF2-40B4-BE49-F238E27FC236}">
                <a16:creationId xmlns:a16="http://schemas.microsoft.com/office/drawing/2014/main" id="{497B29E6-1F63-491D-83EE-E1A22FA0B5CB}"/>
              </a:ext>
            </a:extLst>
          </p:cNvPr>
          <p:cNvSpPr txBox="1">
            <a:spLocks noChangeArrowheads="1"/>
          </p:cNvSpPr>
          <p:nvPr/>
        </p:nvSpPr>
        <p:spPr bwMode="auto">
          <a:xfrm>
            <a:off x="2441034" y="1748879"/>
            <a:ext cx="226219"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900" dirty="0">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900" dirty="0">
                <a:latin typeface="Arial" panose="020B0604020202020204" pitchFamily="34" charset="0"/>
                <a:ea typeface="Times New Roman" panose="02020603050405020304" pitchFamily="18" charset="0"/>
              </a:rPr>
              <a:t>i2</a:t>
            </a:r>
            <a:endParaRPr lang="es-ES" altLang="es-ES" sz="1350" dirty="0">
              <a:latin typeface="Arial" panose="020B0604020202020204" pitchFamily="34" charset="0"/>
            </a:endParaRPr>
          </a:p>
        </p:txBody>
      </p:sp>
      <p:sp>
        <p:nvSpPr>
          <p:cNvPr id="9" name="Cuadro de texto 22">
            <a:extLst>
              <a:ext uri="{FF2B5EF4-FFF2-40B4-BE49-F238E27FC236}">
                <a16:creationId xmlns:a16="http://schemas.microsoft.com/office/drawing/2014/main" id="{C8159920-2405-4C78-9CA7-DC318EDA7F5F}"/>
              </a:ext>
            </a:extLst>
          </p:cNvPr>
          <p:cNvSpPr txBox="1">
            <a:spLocks noChangeArrowheads="1"/>
          </p:cNvSpPr>
          <p:nvPr/>
        </p:nvSpPr>
        <p:spPr bwMode="auto">
          <a:xfrm>
            <a:off x="2545350" y="2050326"/>
            <a:ext cx="21907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825" dirty="0">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825" dirty="0">
                <a:latin typeface="Arial" panose="020B0604020202020204" pitchFamily="34" charset="0"/>
                <a:ea typeface="Times New Roman" panose="02020603050405020304" pitchFamily="18" charset="0"/>
              </a:rPr>
              <a:t>i3</a:t>
            </a:r>
            <a:endParaRPr lang="es-ES" altLang="es-ES" sz="1350" dirty="0">
              <a:latin typeface="Arial" panose="020B0604020202020204" pitchFamily="34" charset="0"/>
            </a:endParaRPr>
          </a:p>
        </p:txBody>
      </p:sp>
      <p:cxnSp>
        <p:nvCxnSpPr>
          <p:cNvPr id="11" name="Conector recto de flecha 10">
            <a:extLst>
              <a:ext uri="{FF2B5EF4-FFF2-40B4-BE49-F238E27FC236}">
                <a16:creationId xmlns:a16="http://schemas.microsoft.com/office/drawing/2014/main" id="{B645A72D-B515-4565-B112-3963396D8403}"/>
              </a:ext>
            </a:extLst>
          </p:cNvPr>
          <p:cNvCxnSpPr/>
          <p:nvPr/>
        </p:nvCxnSpPr>
        <p:spPr>
          <a:xfrm>
            <a:off x="2469865" y="2487023"/>
            <a:ext cx="39909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28E18073-2969-45CA-AEE0-FFFEB88BE8EF}"/>
              </a:ext>
            </a:extLst>
          </p:cNvPr>
          <p:cNvCxnSpPr/>
          <p:nvPr/>
        </p:nvCxnSpPr>
        <p:spPr>
          <a:xfrm>
            <a:off x="3075655" y="2269426"/>
            <a:ext cx="39909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Cuadro de texto 25">
            <a:extLst>
              <a:ext uri="{FF2B5EF4-FFF2-40B4-BE49-F238E27FC236}">
                <a16:creationId xmlns:a16="http://schemas.microsoft.com/office/drawing/2014/main" id="{0C198DE0-49A9-4278-8ED5-EDD9244A6B7E}"/>
              </a:ext>
            </a:extLst>
          </p:cNvPr>
          <p:cNvSpPr txBox="1">
            <a:spLocks noChangeArrowheads="1"/>
          </p:cNvSpPr>
          <p:nvPr/>
        </p:nvSpPr>
        <p:spPr bwMode="auto">
          <a:xfrm>
            <a:off x="2050289" y="2286712"/>
            <a:ext cx="33456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825" dirty="0">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825" dirty="0">
                <a:latin typeface="Arial" panose="020B0604020202020204" pitchFamily="34" charset="0"/>
                <a:ea typeface="Times New Roman" panose="02020603050405020304" pitchFamily="18" charset="0"/>
              </a:rPr>
              <a:t>i2-i1</a:t>
            </a:r>
            <a:endParaRPr lang="es-ES" altLang="es-ES" sz="1350" dirty="0">
              <a:latin typeface="Arial" panose="020B0604020202020204" pitchFamily="34" charset="0"/>
            </a:endParaRPr>
          </a:p>
        </p:txBody>
      </p:sp>
      <p:sp>
        <p:nvSpPr>
          <p:cNvPr id="13" name="Cuadro de texto 27">
            <a:extLst>
              <a:ext uri="{FF2B5EF4-FFF2-40B4-BE49-F238E27FC236}">
                <a16:creationId xmlns:a16="http://schemas.microsoft.com/office/drawing/2014/main" id="{6E4291C3-BBF1-4B8D-87D0-91D7B0E1210F}"/>
              </a:ext>
            </a:extLst>
          </p:cNvPr>
          <p:cNvSpPr txBox="1">
            <a:spLocks noChangeArrowheads="1"/>
          </p:cNvSpPr>
          <p:nvPr/>
        </p:nvSpPr>
        <p:spPr bwMode="auto">
          <a:xfrm>
            <a:off x="3256254" y="2065806"/>
            <a:ext cx="334566"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r>
              <a:rPr lang="es-ES" altLang="es-ES" sz="825" dirty="0">
                <a:latin typeface="Arial" panose="020B0604020202020204" pitchFamily="34" charset="0"/>
                <a:ea typeface="Times New Roman" panose="02020603050405020304" pitchFamily="18" charset="0"/>
              </a:rPr>
              <a:t>i3-i2</a:t>
            </a:r>
            <a:endParaRPr lang="es-ES" altLang="es-ES" sz="1350" dirty="0">
              <a:latin typeface="Arial" panose="020B0604020202020204" pitchFamily="34" charset="0"/>
            </a:endParaRPr>
          </a:p>
        </p:txBody>
      </p:sp>
      <p:sp>
        <p:nvSpPr>
          <p:cNvPr id="14" name="Rectangle 12">
            <a:extLst>
              <a:ext uri="{FF2B5EF4-FFF2-40B4-BE49-F238E27FC236}">
                <a16:creationId xmlns:a16="http://schemas.microsoft.com/office/drawing/2014/main" id="{5C5CD3B5-DD3B-4DAA-96A5-21BDAF8D6128}"/>
              </a:ext>
            </a:extLst>
          </p:cNvPr>
          <p:cNvSpPr>
            <a:spLocks noChangeArrowheads="1"/>
          </p:cNvSpPr>
          <p:nvPr/>
        </p:nvSpPr>
        <p:spPr bwMode="auto">
          <a:xfrm>
            <a:off x="1005397" y="1595146"/>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s-ES" sz="1350"/>
          </a:p>
        </p:txBody>
      </p:sp>
      <p:sp>
        <p:nvSpPr>
          <p:cNvPr id="16" name="Rectangle 14">
            <a:extLst>
              <a:ext uri="{FF2B5EF4-FFF2-40B4-BE49-F238E27FC236}">
                <a16:creationId xmlns:a16="http://schemas.microsoft.com/office/drawing/2014/main" id="{C02AA37E-8C3D-4D92-8111-F5126E99D543}"/>
              </a:ext>
            </a:extLst>
          </p:cNvPr>
          <p:cNvSpPr>
            <a:spLocks noChangeArrowheads="1"/>
          </p:cNvSpPr>
          <p:nvPr/>
        </p:nvSpPr>
        <p:spPr bwMode="auto">
          <a:xfrm>
            <a:off x="1005397" y="3152483"/>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s-ES" sz="1350"/>
          </a:p>
        </p:txBody>
      </p:sp>
      <p:sp>
        <p:nvSpPr>
          <p:cNvPr id="17" name="Rectángulo 16">
            <a:extLst>
              <a:ext uri="{FF2B5EF4-FFF2-40B4-BE49-F238E27FC236}">
                <a16:creationId xmlns:a16="http://schemas.microsoft.com/office/drawing/2014/main" id="{0DCD2008-0FD7-46FB-9EE0-E8C3E9088AE0}"/>
              </a:ext>
            </a:extLst>
          </p:cNvPr>
          <p:cNvSpPr/>
          <p:nvPr/>
        </p:nvSpPr>
        <p:spPr>
          <a:xfrm>
            <a:off x="4190749" y="1555904"/>
            <a:ext cx="4572000" cy="1015663"/>
          </a:xfrm>
          <a:prstGeom prst="rect">
            <a:avLst/>
          </a:prstGeom>
        </p:spPr>
        <p:txBody>
          <a:bodyPr>
            <a:spAutoFit/>
          </a:bodyPr>
          <a:lstStyle/>
          <a:p>
            <a:pPr algn="just"/>
            <a:r>
              <a:rPr lang="es-ES" sz="1200" dirty="0">
                <a:latin typeface="Arial" panose="020B0604020202020204" pitchFamily="34" charset="0"/>
                <a:ea typeface="Times New Roman" panose="02020603050405020304" pitchFamily="18" charset="0"/>
                <a:cs typeface="Times New Roman" panose="02020603050405020304" pitchFamily="18" charset="0"/>
              </a:rPr>
              <a:t>Llamaremos i</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200" dirty="0">
                <a:latin typeface="Arial" panose="020B0604020202020204" pitchFamily="34" charset="0"/>
                <a:ea typeface="Times New Roman" panose="02020603050405020304" pitchFamily="18" charset="0"/>
                <a:cs typeface="Times New Roman" panose="02020603050405020304" pitchFamily="18" charset="0"/>
              </a:rPr>
              <a:t> a la corriente que va desde v­</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a:t>
            </a:r>
            <a:r>
              <a:rPr lang="es-ES" sz="1200" dirty="0">
                <a:latin typeface="Arial" panose="020B0604020202020204" pitchFamily="34" charset="0"/>
                <a:ea typeface="Times New Roman" panose="02020603050405020304" pitchFamily="18" charset="0"/>
                <a:cs typeface="Times New Roman" panose="02020603050405020304" pitchFamily="18" charset="0"/>
              </a:rPr>
              <a:t> del AO1 a tierra, i</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2</a:t>
            </a:r>
            <a:r>
              <a:rPr lang="es-ES" sz="1200" dirty="0">
                <a:latin typeface="Arial" panose="020B0604020202020204" pitchFamily="34" charset="0"/>
                <a:ea typeface="Times New Roman" panose="02020603050405020304" pitchFamily="18" charset="0"/>
                <a:cs typeface="Times New Roman" panose="02020603050405020304" pitchFamily="18" charset="0"/>
              </a:rPr>
              <a:t> a la corriente que circula por R, de derecha a izquierda, e i</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3</a:t>
            </a:r>
            <a:r>
              <a:rPr lang="es-ES" sz="1200" dirty="0">
                <a:latin typeface="Arial" panose="020B0604020202020204" pitchFamily="34" charset="0"/>
                <a:ea typeface="Times New Roman" panose="02020603050405020304" pitchFamily="18" charset="0"/>
                <a:cs typeface="Times New Roman" panose="02020603050405020304" pitchFamily="18" charset="0"/>
              </a:rPr>
              <a:t> a la corriente que circula entre la salida del AO1 y v</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a:t>
            </a:r>
            <a:r>
              <a:rPr lang="es-ES" sz="1200" dirty="0">
                <a:latin typeface="Arial" panose="020B0604020202020204" pitchFamily="34" charset="0"/>
                <a:ea typeface="Times New Roman" panose="02020603050405020304" pitchFamily="18" charset="0"/>
                <a:cs typeface="Times New Roman" panose="02020603050405020304" pitchFamily="18" charset="0"/>
              </a:rPr>
              <a:t> del AO2, atravesando R</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200" dirty="0">
                <a:latin typeface="Arial" panose="020B0604020202020204" pitchFamily="34" charset="0"/>
                <a:ea typeface="Times New Roman" panose="02020603050405020304" pitchFamily="18" charset="0"/>
                <a:cs typeface="Times New Roman" panose="02020603050405020304" pitchFamily="18" charset="0"/>
              </a:rPr>
              <a:t>.</a:t>
            </a:r>
            <a:endParaRPr lang="es-ES" sz="1200" dirty="0">
              <a:latin typeface="Times New Roman" panose="02020603050405020304" pitchFamily="18" charset="0"/>
              <a:ea typeface="Times New Roman" panose="02020603050405020304" pitchFamily="18" charset="0"/>
            </a:endParaRPr>
          </a:p>
          <a:p>
            <a:pPr algn="just"/>
            <a:r>
              <a:rPr lang="es-ES" sz="1200" dirty="0">
                <a:latin typeface="Arial" panose="020B0604020202020204" pitchFamily="34" charset="0"/>
                <a:ea typeface="Times New Roman" panose="02020603050405020304" pitchFamily="18" charset="0"/>
                <a:cs typeface="Times New Roman" panose="02020603050405020304" pitchFamily="18" charset="0"/>
              </a:rPr>
              <a:t>Planteamos las siguientes ecuaciones:</a:t>
            </a:r>
            <a:endParaRPr lang="es-ES" sz="1200" dirty="0">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Rectángulo 17">
                <a:extLst>
                  <a:ext uri="{FF2B5EF4-FFF2-40B4-BE49-F238E27FC236}">
                    <a16:creationId xmlns:a16="http://schemas.microsoft.com/office/drawing/2014/main" id="{F2C89D4E-D975-4EC8-A6FC-6EF912205020}"/>
                  </a:ext>
                </a:extLst>
              </p:cNvPr>
              <p:cNvSpPr/>
              <p:nvPr/>
            </p:nvSpPr>
            <p:spPr>
              <a:xfrm>
                <a:off x="604066" y="2576956"/>
                <a:ext cx="7935869" cy="2798971"/>
              </a:xfrm>
              <a:prstGeom prst="rect">
                <a:avLst/>
              </a:prstGeom>
            </p:spPr>
            <p:txBody>
              <a:bodyPr wrap="square">
                <a:spAutoFit/>
              </a:bodyPr>
              <a:lstStyle/>
              <a:p>
                <a:pPr algn="just"/>
                <a14:m>
                  <m:oMathPara xmlns:m="http://schemas.openxmlformats.org/officeDocument/2006/math">
                    <m:oMathParaPr>
                      <m:jc m:val="centerGroup"/>
                    </m:oMathParaPr>
                    <m:oMath xmlns:m="http://schemas.openxmlformats.org/officeDocument/2006/math">
                      <m:sSub>
                        <m:sSubPr>
                          <m:ctrlPr>
                            <a:rPr lang="es-ES" sz="1200" i="1">
                              <a:solidFill>
                                <a:srgbClr val="7030A0"/>
                              </a:solidFill>
                              <a:latin typeface="Cambria Math" panose="02040503050406030204" pitchFamily="18" charset="0"/>
                              <a:ea typeface="Times New Roman" panose="02020603050405020304" pitchFamily="18" charset="0"/>
                            </a:rPr>
                          </m:ctrlPr>
                        </m:sSubPr>
                        <m:e>
                          <m:r>
                            <a:rPr lang="es-ES" sz="1200" i="1">
                              <a:solidFill>
                                <a:srgbClr val="7030A0"/>
                              </a:solidFill>
                              <a:latin typeface="Cambria Math" panose="02040503050406030204" pitchFamily="18" charset="0"/>
                              <a:ea typeface="Times New Roman" panose="02020603050405020304" pitchFamily="18" charset="0"/>
                            </a:rPr>
                            <m:t>𝑖</m:t>
                          </m:r>
                        </m:e>
                        <m:sub>
                          <m:r>
                            <a:rPr lang="es-ES" sz="1200" i="1">
                              <a:solidFill>
                                <a:srgbClr val="7030A0"/>
                              </a:solidFill>
                              <a:latin typeface="Cambria Math" panose="02040503050406030204" pitchFamily="18" charset="0"/>
                              <a:ea typeface="Times New Roman" panose="02020603050405020304" pitchFamily="18" charset="0"/>
                            </a:rPr>
                            <m:t>1</m:t>
                          </m:r>
                        </m:sub>
                      </m:sSub>
                      <m:r>
                        <a:rPr lang="es-ES" sz="1200" i="1">
                          <a:solidFill>
                            <a:srgbClr val="7030A0"/>
                          </a:solidFill>
                          <a:latin typeface="Cambria Math" panose="02040503050406030204" pitchFamily="18" charset="0"/>
                          <a:ea typeface="Times New Roman" panose="02020603050405020304" pitchFamily="18" charset="0"/>
                        </a:rPr>
                        <m:t>=</m:t>
                      </m:r>
                      <m:f>
                        <m:fPr>
                          <m:ctrlPr>
                            <a:rPr lang="es-ES" sz="1200" i="1">
                              <a:solidFill>
                                <a:srgbClr val="7030A0"/>
                              </a:solidFill>
                              <a:latin typeface="Cambria Math" panose="02040503050406030204" pitchFamily="18" charset="0"/>
                              <a:ea typeface="Times New Roman" panose="02020603050405020304" pitchFamily="18" charset="0"/>
                            </a:rPr>
                          </m:ctrlPr>
                        </m:fPr>
                        <m:num>
                          <m:sSub>
                            <m:sSubPr>
                              <m:ctrlPr>
                                <a:rPr lang="es-ES" sz="1200" i="1">
                                  <a:solidFill>
                                    <a:srgbClr val="7030A0"/>
                                  </a:solidFill>
                                  <a:latin typeface="Cambria Math" panose="02040503050406030204" pitchFamily="18" charset="0"/>
                                  <a:ea typeface="Times New Roman" panose="02020603050405020304" pitchFamily="18" charset="0"/>
                                </a:rPr>
                              </m:ctrlPr>
                            </m:sSubPr>
                            <m:e>
                              <m:r>
                                <a:rPr lang="es-ES" sz="1200" i="1">
                                  <a:solidFill>
                                    <a:srgbClr val="7030A0"/>
                                  </a:solidFill>
                                  <a:latin typeface="Cambria Math" panose="02040503050406030204" pitchFamily="18" charset="0"/>
                                  <a:ea typeface="Times New Roman" panose="02020603050405020304" pitchFamily="18" charset="0"/>
                                </a:rPr>
                                <m:t>𝑉</m:t>
                              </m:r>
                            </m:e>
                            <m:sub>
                              <m:r>
                                <a:rPr lang="es-ES" sz="1200" i="1">
                                  <a:solidFill>
                                    <a:srgbClr val="7030A0"/>
                                  </a:solidFill>
                                  <a:latin typeface="Cambria Math" panose="02040503050406030204" pitchFamily="18" charset="0"/>
                                  <a:ea typeface="Times New Roman" panose="02020603050405020304" pitchFamily="18" charset="0"/>
                                </a:rPr>
                                <m:t>1</m:t>
                              </m:r>
                            </m:sub>
                          </m:sSub>
                        </m:num>
                        <m:den>
                          <m:sSub>
                            <m:sSubPr>
                              <m:ctrlPr>
                                <a:rPr lang="es-ES" sz="1200" i="1">
                                  <a:solidFill>
                                    <a:srgbClr val="7030A0"/>
                                  </a:solidFill>
                                  <a:latin typeface="Cambria Math" panose="02040503050406030204" pitchFamily="18" charset="0"/>
                                  <a:ea typeface="Times New Roman" panose="02020603050405020304" pitchFamily="18" charset="0"/>
                                </a:rPr>
                              </m:ctrlPr>
                            </m:sSubPr>
                            <m:e>
                              <m:r>
                                <a:rPr lang="es-ES" sz="1200" i="1">
                                  <a:solidFill>
                                    <a:srgbClr val="7030A0"/>
                                  </a:solidFill>
                                  <a:latin typeface="Cambria Math" panose="02040503050406030204" pitchFamily="18" charset="0"/>
                                  <a:ea typeface="Times New Roman" panose="02020603050405020304" pitchFamily="18" charset="0"/>
                                </a:rPr>
                                <m:t>𝑅</m:t>
                              </m:r>
                            </m:e>
                            <m:sub>
                              <m:r>
                                <a:rPr lang="es-ES" sz="1200" i="1">
                                  <a:solidFill>
                                    <a:srgbClr val="7030A0"/>
                                  </a:solidFill>
                                  <a:latin typeface="Cambria Math" panose="02040503050406030204" pitchFamily="18" charset="0"/>
                                  <a:ea typeface="Times New Roman" panose="02020603050405020304" pitchFamily="18" charset="0"/>
                                </a:rPr>
                                <m:t>2</m:t>
                              </m:r>
                            </m:sub>
                          </m:sSub>
                        </m:den>
                      </m:f>
                    </m:oMath>
                  </m:oMathPara>
                </a14:m>
                <a:endParaRPr lang="es-ES" sz="1200" dirty="0">
                  <a:latin typeface="Times New Roman" panose="02020603050405020304" pitchFamily="18" charset="0"/>
                  <a:ea typeface="Times New Roman" panose="02020603050405020304" pitchFamily="18" charset="0"/>
                </a:endParaRPr>
              </a:p>
              <a:p>
                <a:pPr algn="just"/>
                <a14:m>
                  <m:oMathPara xmlns:m="http://schemas.openxmlformats.org/officeDocument/2006/math">
                    <m:oMathParaPr>
                      <m:jc m:val="centerGroup"/>
                    </m:oMathParaPr>
                    <m:oMath xmlns:m="http://schemas.openxmlformats.org/officeDocument/2006/math">
                      <m:sSub>
                        <m:sSubPr>
                          <m:ctrlPr>
                            <a:rPr lang="es-ES" sz="1200" i="1">
                              <a:solidFill>
                                <a:srgbClr val="00B050"/>
                              </a:solidFill>
                              <a:latin typeface="Cambria Math" panose="02040503050406030204" pitchFamily="18" charset="0"/>
                              <a:ea typeface="Times New Roman" panose="02020603050405020304" pitchFamily="18" charset="0"/>
                            </a:rPr>
                          </m:ctrlPr>
                        </m:sSubPr>
                        <m:e>
                          <m:r>
                            <a:rPr lang="es-ES" sz="1200" i="1">
                              <a:solidFill>
                                <a:srgbClr val="00B050"/>
                              </a:solidFill>
                              <a:latin typeface="Cambria Math" panose="02040503050406030204" pitchFamily="18" charset="0"/>
                              <a:ea typeface="Times New Roman" panose="02020603050405020304" pitchFamily="18" charset="0"/>
                            </a:rPr>
                            <m:t>𝑖</m:t>
                          </m:r>
                        </m:e>
                        <m:sub>
                          <m:r>
                            <a:rPr lang="es-ES" sz="1200" i="1">
                              <a:solidFill>
                                <a:srgbClr val="00B050"/>
                              </a:solidFill>
                              <a:latin typeface="Cambria Math" panose="02040503050406030204" pitchFamily="18" charset="0"/>
                              <a:ea typeface="Times New Roman" panose="02020603050405020304" pitchFamily="18" charset="0"/>
                            </a:rPr>
                            <m:t>2</m:t>
                          </m:r>
                        </m:sub>
                      </m:sSub>
                      <m:r>
                        <a:rPr lang="es-ES" sz="1200" i="1">
                          <a:solidFill>
                            <a:srgbClr val="00B050"/>
                          </a:solidFill>
                          <a:latin typeface="Cambria Math" panose="02040503050406030204" pitchFamily="18" charset="0"/>
                          <a:ea typeface="Times New Roman" panose="02020603050405020304" pitchFamily="18" charset="0"/>
                        </a:rPr>
                        <m:t>=</m:t>
                      </m:r>
                      <m:f>
                        <m:fPr>
                          <m:ctrlPr>
                            <a:rPr lang="es-ES" sz="1200" i="1">
                              <a:solidFill>
                                <a:srgbClr val="00B050"/>
                              </a:solidFill>
                              <a:latin typeface="Cambria Math" panose="02040503050406030204" pitchFamily="18" charset="0"/>
                              <a:ea typeface="Times New Roman" panose="02020603050405020304" pitchFamily="18" charset="0"/>
                            </a:rPr>
                          </m:ctrlPr>
                        </m:fPr>
                        <m:num>
                          <m:sSub>
                            <m:sSubPr>
                              <m:ctrlPr>
                                <a:rPr lang="es-ES" sz="1200" i="1">
                                  <a:solidFill>
                                    <a:srgbClr val="00B050"/>
                                  </a:solidFill>
                                  <a:latin typeface="Cambria Math" panose="02040503050406030204" pitchFamily="18" charset="0"/>
                                  <a:ea typeface="Times New Roman" panose="02020603050405020304" pitchFamily="18" charset="0"/>
                                </a:rPr>
                              </m:ctrlPr>
                            </m:sSubPr>
                            <m:e>
                              <m:r>
                                <a:rPr lang="es-ES" sz="1200" i="1">
                                  <a:solidFill>
                                    <a:srgbClr val="00B050"/>
                                  </a:solidFill>
                                  <a:latin typeface="Cambria Math" panose="02040503050406030204" pitchFamily="18" charset="0"/>
                                  <a:ea typeface="Times New Roman" panose="02020603050405020304" pitchFamily="18" charset="0"/>
                                </a:rPr>
                                <m:t>𝑉</m:t>
                              </m:r>
                            </m:e>
                            <m:sub>
                              <m:r>
                                <a:rPr lang="es-ES" sz="1200" i="1">
                                  <a:solidFill>
                                    <a:srgbClr val="00B050"/>
                                  </a:solidFill>
                                  <a:latin typeface="Cambria Math" panose="02040503050406030204" pitchFamily="18" charset="0"/>
                                  <a:ea typeface="Times New Roman" panose="02020603050405020304" pitchFamily="18" charset="0"/>
                                </a:rPr>
                                <m:t>2</m:t>
                              </m:r>
                            </m:sub>
                          </m:sSub>
                          <m:r>
                            <a:rPr lang="es-ES" sz="1200" i="1">
                              <a:solidFill>
                                <a:srgbClr val="00B050"/>
                              </a:solidFill>
                              <a:latin typeface="Cambria Math" panose="02040503050406030204" pitchFamily="18" charset="0"/>
                              <a:ea typeface="Times New Roman" panose="02020603050405020304" pitchFamily="18" charset="0"/>
                            </a:rPr>
                            <m:t>−</m:t>
                          </m:r>
                          <m:sSub>
                            <m:sSubPr>
                              <m:ctrlPr>
                                <a:rPr lang="es-ES" sz="1200" i="1">
                                  <a:solidFill>
                                    <a:srgbClr val="00B050"/>
                                  </a:solidFill>
                                  <a:latin typeface="Cambria Math" panose="02040503050406030204" pitchFamily="18" charset="0"/>
                                  <a:ea typeface="Times New Roman" panose="02020603050405020304" pitchFamily="18" charset="0"/>
                                </a:rPr>
                              </m:ctrlPr>
                            </m:sSubPr>
                            <m:e>
                              <m:r>
                                <a:rPr lang="es-ES" sz="1200" i="1">
                                  <a:solidFill>
                                    <a:srgbClr val="00B050"/>
                                  </a:solidFill>
                                  <a:latin typeface="Cambria Math" panose="02040503050406030204" pitchFamily="18" charset="0"/>
                                  <a:ea typeface="Times New Roman" panose="02020603050405020304" pitchFamily="18" charset="0"/>
                                </a:rPr>
                                <m:t>𝑉</m:t>
                              </m:r>
                            </m:e>
                            <m:sub>
                              <m:r>
                                <a:rPr lang="es-ES" sz="1200" i="1">
                                  <a:solidFill>
                                    <a:srgbClr val="00B050"/>
                                  </a:solidFill>
                                  <a:latin typeface="Cambria Math" panose="02040503050406030204" pitchFamily="18" charset="0"/>
                                  <a:ea typeface="Times New Roman" panose="02020603050405020304" pitchFamily="18" charset="0"/>
                                </a:rPr>
                                <m:t>1</m:t>
                              </m:r>
                            </m:sub>
                          </m:sSub>
                        </m:num>
                        <m:den>
                          <m:r>
                            <a:rPr lang="es-ES" sz="1200" i="1">
                              <a:solidFill>
                                <a:srgbClr val="00B050"/>
                              </a:solidFill>
                              <a:latin typeface="Cambria Math" panose="02040503050406030204" pitchFamily="18" charset="0"/>
                              <a:ea typeface="Times New Roman" panose="02020603050405020304" pitchFamily="18" charset="0"/>
                            </a:rPr>
                            <m:t>𝑅</m:t>
                          </m:r>
                        </m:den>
                      </m:f>
                    </m:oMath>
                  </m:oMathPara>
                </a14:m>
                <a:endParaRPr lang="es-ES" sz="1200" dirty="0">
                  <a:latin typeface="Times New Roman" panose="02020603050405020304" pitchFamily="18" charset="0"/>
                  <a:ea typeface="Times New Roman" panose="02020603050405020304" pitchFamily="18" charset="0"/>
                </a:endParaRPr>
              </a:p>
              <a:p>
                <a:pPr algn="just"/>
                <a:r>
                  <a:rPr lang="es-ES" sz="1200" dirty="0">
                    <a:latin typeface="Arial" panose="020B0604020202020204" pitchFamily="34" charset="0"/>
                    <a:ea typeface="Times New Roman" panose="02020603050405020304" pitchFamily="18" charset="0"/>
                    <a:cs typeface="Times New Roman" panose="02020603050405020304" pitchFamily="18" charset="0"/>
                  </a:rPr>
                  <a:t> </a:t>
                </a:r>
                <a:endParaRPr lang="es-ES" sz="1200" dirty="0">
                  <a:latin typeface="Times New Roman" panose="02020603050405020304" pitchFamily="18" charset="0"/>
                  <a:ea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1</m:t>
                          </m:r>
                        </m:sub>
                      </m:sSub>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2</m:t>
                          </m:r>
                        </m:sub>
                      </m:sSub>
                      <m:r>
                        <a:rPr lang="es-ES" sz="1200" i="1">
                          <a:latin typeface="Cambria Math" panose="02040503050406030204" pitchFamily="18" charset="0"/>
                          <a:ea typeface="Times New Roman" panose="02020603050405020304" pitchFamily="18" charset="0"/>
                        </a:rPr>
                        <m:t>=</m:t>
                      </m:r>
                      <m:d>
                        <m:dPr>
                          <m:ctrlPr>
                            <a:rPr lang="es-ES" sz="1200" i="1">
                              <a:latin typeface="Cambria Math" panose="02040503050406030204" pitchFamily="18" charset="0"/>
                              <a:ea typeface="Times New Roman" panose="02020603050405020304" pitchFamily="18" charset="0"/>
                            </a:rPr>
                          </m:ctrlPr>
                        </m:dPr>
                        <m:e>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𝑖</m:t>
                              </m:r>
                            </m:e>
                            <m:sub>
                              <m:r>
                                <a:rPr lang="es-ES" sz="1200" i="1">
                                  <a:latin typeface="Cambria Math" panose="02040503050406030204" pitchFamily="18" charset="0"/>
                                  <a:ea typeface="Times New Roman" panose="02020603050405020304" pitchFamily="18" charset="0"/>
                                </a:rPr>
                                <m:t>2</m:t>
                              </m:r>
                            </m:sub>
                          </m:sSub>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𝑖</m:t>
                              </m:r>
                            </m:e>
                            <m:sub>
                              <m:r>
                                <a:rPr lang="es-ES" sz="1200" i="1">
                                  <a:latin typeface="Cambria Math" panose="02040503050406030204" pitchFamily="18" charset="0"/>
                                  <a:ea typeface="Times New Roman" panose="02020603050405020304" pitchFamily="18" charset="0"/>
                                </a:rPr>
                                <m:t>1</m:t>
                              </m:r>
                            </m:sub>
                          </m:sSub>
                        </m:e>
                      </m:d>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1</m:t>
                          </m:r>
                        </m:sub>
                      </m:sSub>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𝑖</m:t>
                          </m:r>
                        </m:e>
                        <m:sub>
                          <m:r>
                            <a:rPr lang="es-ES" sz="1200" i="1">
                              <a:latin typeface="Cambria Math" panose="02040503050406030204" pitchFamily="18" charset="0"/>
                              <a:ea typeface="Times New Roman" panose="02020603050405020304" pitchFamily="18" charset="0"/>
                            </a:rPr>
                            <m:t>3</m:t>
                          </m:r>
                        </m:sub>
                      </m:sSub>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1</m:t>
                          </m:r>
                        </m:sub>
                      </m:sSub>
                      <m:r>
                        <a:rPr lang="es-ES" sz="1200" i="1">
                          <a:latin typeface="Cambria Math" panose="02040503050406030204" pitchFamily="18" charset="0"/>
                          <a:ea typeface="Times New Roman" panose="02020603050405020304" pitchFamily="18" charset="0"/>
                        </a:rPr>
                        <m:t>→</m:t>
                      </m:r>
                      <m:sSub>
                        <m:sSubPr>
                          <m:ctrlPr>
                            <a:rPr lang="es-ES" sz="1200" i="1">
                              <a:solidFill>
                                <a:srgbClr val="0070C0"/>
                              </a:solidFill>
                              <a:latin typeface="Cambria Math" panose="02040503050406030204" pitchFamily="18" charset="0"/>
                              <a:ea typeface="Times New Roman" panose="02020603050405020304" pitchFamily="18" charset="0"/>
                            </a:rPr>
                          </m:ctrlPr>
                        </m:sSubPr>
                        <m:e>
                          <m:r>
                            <a:rPr lang="es-ES" sz="1200" i="1">
                              <a:solidFill>
                                <a:srgbClr val="0070C0"/>
                              </a:solidFill>
                              <a:latin typeface="Cambria Math" panose="02040503050406030204" pitchFamily="18" charset="0"/>
                              <a:ea typeface="Times New Roman" panose="02020603050405020304" pitchFamily="18" charset="0"/>
                            </a:rPr>
                            <m:t>𝑖</m:t>
                          </m:r>
                        </m:e>
                        <m:sub>
                          <m:r>
                            <a:rPr lang="es-ES" sz="1200" i="1">
                              <a:solidFill>
                                <a:srgbClr val="0070C0"/>
                              </a:solidFill>
                              <a:latin typeface="Cambria Math" panose="02040503050406030204" pitchFamily="18" charset="0"/>
                              <a:ea typeface="Times New Roman" panose="02020603050405020304" pitchFamily="18" charset="0"/>
                            </a:rPr>
                            <m:t>3</m:t>
                          </m:r>
                        </m:sub>
                      </m:sSub>
                      <m:r>
                        <a:rPr lang="es-ES" sz="1200" i="1">
                          <a:solidFill>
                            <a:srgbClr val="0070C0"/>
                          </a:solidFill>
                          <a:latin typeface="Cambria Math" panose="02040503050406030204" pitchFamily="18" charset="0"/>
                          <a:ea typeface="Times New Roman" panose="02020603050405020304" pitchFamily="18" charset="0"/>
                        </a:rPr>
                        <m:t>=</m:t>
                      </m:r>
                      <m:f>
                        <m:fPr>
                          <m:ctrlPr>
                            <a:rPr lang="es-ES" sz="1200" i="1">
                              <a:solidFill>
                                <a:srgbClr val="0070C0"/>
                              </a:solidFill>
                              <a:latin typeface="Cambria Math" panose="02040503050406030204" pitchFamily="18" charset="0"/>
                              <a:ea typeface="Times New Roman" panose="02020603050405020304" pitchFamily="18" charset="0"/>
                            </a:rPr>
                          </m:ctrlPr>
                        </m:fPr>
                        <m:num>
                          <m:sSub>
                            <m:sSubPr>
                              <m:ctrlPr>
                                <a:rPr lang="es-ES" sz="1200" i="1">
                                  <a:solidFill>
                                    <a:srgbClr val="0070C0"/>
                                  </a:solidFill>
                                  <a:latin typeface="Cambria Math" panose="02040503050406030204" pitchFamily="18" charset="0"/>
                                  <a:ea typeface="Times New Roman" panose="02020603050405020304" pitchFamily="18" charset="0"/>
                                </a:rPr>
                              </m:ctrlPr>
                            </m:sSubPr>
                            <m:e>
                              <m:r>
                                <a:rPr lang="es-ES" sz="1200" i="1">
                                  <a:solidFill>
                                    <a:srgbClr val="0070C0"/>
                                  </a:solidFill>
                                  <a:latin typeface="Cambria Math" panose="02040503050406030204" pitchFamily="18" charset="0"/>
                                  <a:ea typeface="Times New Roman" panose="02020603050405020304" pitchFamily="18" charset="0"/>
                                </a:rPr>
                                <m:t>𝑉</m:t>
                              </m:r>
                            </m:e>
                            <m:sub>
                              <m:r>
                                <a:rPr lang="es-ES" sz="1200" i="1">
                                  <a:solidFill>
                                    <a:srgbClr val="0070C0"/>
                                  </a:solidFill>
                                  <a:latin typeface="Cambria Math" panose="02040503050406030204" pitchFamily="18" charset="0"/>
                                  <a:ea typeface="Times New Roman" panose="02020603050405020304" pitchFamily="18" charset="0"/>
                                </a:rPr>
                                <m:t>1</m:t>
                              </m:r>
                            </m:sub>
                          </m:sSub>
                          <m:r>
                            <a:rPr lang="es-ES" sz="1200" i="1">
                              <a:solidFill>
                                <a:srgbClr val="0070C0"/>
                              </a:solidFill>
                              <a:latin typeface="Cambria Math" panose="02040503050406030204" pitchFamily="18" charset="0"/>
                              <a:ea typeface="Times New Roman" panose="02020603050405020304" pitchFamily="18" charset="0"/>
                            </a:rPr>
                            <m:t>−</m:t>
                          </m:r>
                          <m:sSub>
                            <m:sSubPr>
                              <m:ctrlPr>
                                <a:rPr lang="es-ES" sz="1200" i="1">
                                  <a:solidFill>
                                    <a:srgbClr val="0070C0"/>
                                  </a:solidFill>
                                  <a:latin typeface="Cambria Math" panose="02040503050406030204" pitchFamily="18" charset="0"/>
                                  <a:ea typeface="Times New Roman" panose="02020603050405020304" pitchFamily="18" charset="0"/>
                                </a:rPr>
                              </m:ctrlPr>
                            </m:sSubPr>
                            <m:e>
                              <m:r>
                                <a:rPr lang="es-ES" sz="1200" i="1">
                                  <a:solidFill>
                                    <a:srgbClr val="0070C0"/>
                                  </a:solidFill>
                                  <a:latin typeface="Cambria Math" panose="02040503050406030204" pitchFamily="18" charset="0"/>
                                  <a:ea typeface="Times New Roman" panose="02020603050405020304" pitchFamily="18" charset="0"/>
                                </a:rPr>
                                <m:t>𝑉</m:t>
                              </m:r>
                            </m:e>
                            <m:sub>
                              <m:r>
                                <a:rPr lang="es-ES" sz="1200" i="1">
                                  <a:solidFill>
                                    <a:srgbClr val="0070C0"/>
                                  </a:solidFill>
                                  <a:latin typeface="Cambria Math" panose="02040503050406030204" pitchFamily="18" charset="0"/>
                                  <a:ea typeface="Times New Roman" panose="02020603050405020304" pitchFamily="18" charset="0"/>
                                </a:rPr>
                                <m:t>2</m:t>
                              </m:r>
                            </m:sub>
                          </m:sSub>
                        </m:num>
                        <m:den>
                          <m:sSub>
                            <m:sSubPr>
                              <m:ctrlPr>
                                <a:rPr lang="es-ES" sz="1200" i="1">
                                  <a:solidFill>
                                    <a:srgbClr val="0070C0"/>
                                  </a:solidFill>
                                  <a:latin typeface="Cambria Math" panose="02040503050406030204" pitchFamily="18" charset="0"/>
                                  <a:ea typeface="Times New Roman" panose="02020603050405020304" pitchFamily="18" charset="0"/>
                                </a:rPr>
                              </m:ctrlPr>
                            </m:sSubPr>
                            <m:e>
                              <m:r>
                                <a:rPr lang="es-ES" sz="1200" i="1">
                                  <a:solidFill>
                                    <a:srgbClr val="0070C0"/>
                                  </a:solidFill>
                                  <a:latin typeface="Cambria Math" panose="02040503050406030204" pitchFamily="18" charset="0"/>
                                  <a:ea typeface="Times New Roman" panose="02020603050405020304" pitchFamily="18" charset="0"/>
                                </a:rPr>
                                <m:t>𝑅</m:t>
                              </m:r>
                            </m:e>
                            <m:sub>
                              <m:r>
                                <a:rPr lang="es-ES" sz="1200" i="1">
                                  <a:solidFill>
                                    <a:srgbClr val="0070C0"/>
                                  </a:solidFill>
                                  <a:latin typeface="Cambria Math" panose="02040503050406030204" pitchFamily="18" charset="0"/>
                                  <a:ea typeface="Times New Roman" panose="02020603050405020304" pitchFamily="18" charset="0"/>
                                </a:rPr>
                                <m:t>1</m:t>
                              </m:r>
                            </m:sub>
                          </m:sSub>
                        </m:den>
                      </m:f>
                      <m:r>
                        <a:rPr lang="es-ES" sz="1200" i="1">
                          <a:solidFill>
                            <a:srgbClr val="0070C0"/>
                          </a:solidFill>
                          <a:latin typeface="Cambria Math" panose="02040503050406030204" pitchFamily="18" charset="0"/>
                          <a:ea typeface="Times New Roman" panose="02020603050405020304" pitchFamily="18" charset="0"/>
                        </a:rPr>
                        <m:t>−</m:t>
                      </m:r>
                      <m:d>
                        <m:dPr>
                          <m:ctrlPr>
                            <a:rPr lang="es-ES" sz="1200" i="1">
                              <a:solidFill>
                                <a:srgbClr val="0070C0"/>
                              </a:solidFill>
                              <a:latin typeface="Cambria Math" panose="02040503050406030204" pitchFamily="18" charset="0"/>
                              <a:ea typeface="Times New Roman" panose="02020603050405020304" pitchFamily="18" charset="0"/>
                            </a:rPr>
                          </m:ctrlPr>
                        </m:dPr>
                        <m:e>
                          <m:sSub>
                            <m:sSubPr>
                              <m:ctrlPr>
                                <a:rPr lang="es-ES" sz="1200" i="1">
                                  <a:solidFill>
                                    <a:srgbClr val="0070C0"/>
                                  </a:solidFill>
                                  <a:latin typeface="Cambria Math" panose="02040503050406030204" pitchFamily="18" charset="0"/>
                                  <a:ea typeface="Times New Roman" panose="02020603050405020304" pitchFamily="18" charset="0"/>
                                </a:rPr>
                              </m:ctrlPr>
                            </m:sSubPr>
                            <m:e>
                              <m:r>
                                <a:rPr lang="es-ES" sz="1200" i="1">
                                  <a:solidFill>
                                    <a:srgbClr val="0070C0"/>
                                  </a:solidFill>
                                  <a:latin typeface="Cambria Math" panose="02040503050406030204" pitchFamily="18" charset="0"/>
                                  <a:ea typeface="Times New Roman" panose="02020603050405020304" pitchFamily="18" charset="0"/>
                                </a:rPr>
                                <m:t>𝑖</m:t>
                              </m:r>
                            </m:e>
                            <m:sub>
                              <m:r>
                                <a:rPr lang="es-ES" sz="1200" i="1">
                                  <a:solidFill>
                                    <a:srgbClr val="0070C0"/>
                                  </a:solidFill>
                                  <a:latin typeface="Cambria Math" panose="02040503050406030204" pitchFamily="18" charset="0"/>
                                  <a:ea typeface="Times New Roman" panose="02020603050405020304" pitchFamily="18" charset="0"/>
                                </a:rPr>
                                <m:t>2</m:t>
                              </m:r>
                            </m:sub>
                          </m:sSub>
                          <m:r>
                            <a:rPr lang="es-ES" sz="1200" i="1">
                              <a:solidFill>
                                <a:srgbClr val="0070C0"/>
                              </a:solidFill>
                              <a:latin typeface="Cambria Math" panose="02040503050406030204" pitchFamily="18" charset="0"/>
                              <a:ea typeface="Times New Roman" panose="02020603050405020304" pitchFamily="18" charset="0"/>
                            </a:rPr>
                            <m:t>−</m:t>
                          </m:r>
                          <m:sSub>
                            <m:sSubPr>
                              <m:ctrlPr>
                                <a:rPr lang="es-ES" sz="1200" i="1">
                                  <a:solidFill>
                                    <a:srgbClr val="0070C0"/>
                                  </a:solidFill>
                                  <a:latin typeface="Cambria Math" panose="02040503050406030204" pitchFamily="18" charset="0"/>
                                  <a:ea typeface="Times New Roman" panose="02020603050405020304" pitchFamily="18" charset="0"/>
                                </a:rPr>
                              </m:ctrlPr>
                            </m:sSubPr>
                            <m:e>
                              <m:r>
                                <a:rPr lang="es-ES" sz="1200" i="1">
                                  <a:solidFill>
                                    <a:srgbClr val="0070C0"/>
                                  </a:solidFill>
                                  <a:latin typeface="Cambria Math" panose="02040503050406030204" pitchFamily="18" charset="0"/>
                                  <a:ea typeface="Times New Roman" panose="02020603050405020304" pitchFamily="18" charset="0"/>
                                </a:rPr>
                                <m:t>𝑖</m:t>
                              </m:r>
                            </m:e>
                            <m:sub>
                              <m:r>
                                <a:rPr lang="es-ES" sz="1200" i="1">
                                  <a:solidFill>
                                    <a:srgbClr val="0070C0"/>
                                  </a:solidFill>
                                  <a:latin typeface="Cambria Math" panose="02040503050406030204" pitchFamily="18" charset="0"/>
                                  <a:ea typeface="Times New Roman" panose="02020603050405020304" pitchFamily="18" charset="0"/>
                                </a:rPr>
                                <m:t>1</m:t>
                              </m:r>
                            </m:sub>
                          </m:sSub>
                        </m:e>
                      </m:d>
                    </m:oMath>
                  </m:oMathPara>
                </a14:m>
                <a:endParaRPr lang="es-ES" sz="1200" dirty="0">
                  <a:latin typeface="Times New Roman" panose="02020603050405020304" pitchFamily="18" charset="0"/>
                  <a:ea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𝑣</m:t>
                          </m:r>
                        </m:e>
                        <m:sub>
                          <m:r>
                            <a:rPr lang="es-ES" sz="1200" i="1">
                              <a:latin typeface="Cambria Math" panose="02040503050406030204" pitchFamily="18" charset="0"/>
                              <a:ea typeface="Times New Roman" panose="02020603050405020304" pitchFamily="18" charset="0"/>
                            </a:rPr>
                            <m:t>𝑜𝑢𝑡</m:t>
                          </m:r>
                        </m:sub>
                      </m:sSub>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2</m:t>
                          </m:r>
                        </m:sub>
                      </m:sSub>
                      <m:r>
                        <a:rPr lang="es-ES" sz="1200" i="1">
                          <a:latin typeface="Cambria Math" panose="02040503050406030204" pitchFamily="18" charset="0"/>
                          <a:ea typeface="Times New Roman" panose="02020603050405020304" pitchFamily="18" charset="0"/>
                        </a:rPr>
                        <m:t>−</m:t>
                      </m:r>
                      <m:d>
                        <m:dPr>
                          <m:ctrlPr>
                            <a:rPr lang="es-ES" sz="1200" i="1">
                              <a:latin typeface="Cambria Math" panose="02040503050406030204" pitchFamily="18" charset="0"/>
                              <a:ea typeface="Times New Roman" panose="02020603050405020304" pitchFamily="18" charset="0"/>
                            </a:rPr>
                          </m:ctrlPr>
                        </m:dPr>
                        <m:e>
                          <m:sSub>
                            <m:sSubPr>
                              <m:ctrlPr>
                                <a:rPr lang="es-ES" sz="1200" i="1">
                                  <a:solidFill>
                                    <a:srgbClr val="0070C0"/>
                                  </a:solidFill>
                                  <a:latin typeface="Cambria Math" panose="02040503050406030204" pitchFamily="18" charset="0"/>
                                  <a:ea typeface="Times New Roman" panose="02020603050405020304" pitchFamily="18" charset="0"/>
                                </a:rPr>
                              </m:ctrlPr>
                            </m:sSubPr>
                            <m:e>
                              <m:r>
                                <a:rPr lang="es-ES" sz="1200" i="1">
                                  <a:solidFill>
                                    <a:srgbClr val="0070C0"/>
                                  </a:solidFill>
                                  <a:latin typeface="Cambria Math" panose="02040503050406030204" pitchFamily="18" charset="0"/>
                                  <a:ea typeface="Times New Roman" panose="02020603050405020304" pitchFamily="18" charset="0"/>
                                </a:rPr>
                                <m:t>𝑖</m:t>
                              </m:r>
                            </m:e>
                            <m:sub>
                              <m:r>
                                <a:rPr lang="es-ES" sz="1200" i="1">
                                  <a:solidFill>
                                    <a:srgbClr val="0070C0"/>
                                  </a:solidFill>
                                  <a:latin typeface="Cambria Math" panose="02040503050406030204" pitchFamily="18" charset="0"/>
                                  <a:ea typeface="Times New Roman" panose="02020603050405020304" pitchFamily="18" charset="0"/>
                                </a:rPr>
                                <m:t>3</m:t>
                              </m:r>
                            </m:sub>
                          </m:sSub>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𝑖</m:t>
                              </m:r>
                            </m:e>
                            <m:sub>
                              <m:r>
                                <a:rPr lang="es-ES" sz="1200" i="1">
                                  <a:latin typeface="Cambria Math" panose="02040503050406030204" pitchFamily="18" charset="0"/>
                                  <a:ea typeface="Times New Roman" panose="02020603050405020304" pitchFamily="18" charset="0"/>
                                </a:rPr>
                                <m:t>2</m:t>
                              </m:r>
                            </m:sub>
                          </m:sSub>
                        </m:e>
                      </m:d>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2</m:t>
                          </m:r>
                        </m:sub>
                      </m:sSub>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2</m:t>
                          </m:r>
                        </m:sub>
                      </m:sSub>
                      <m:r>
                        <a:rPr lang="es-ES" sz="1200" i="1">
                          <a:latin typeface="Cambria Math" panose="02040503050406030204" pitchFamily="18" charset="0"/>
                          <a:ea typeface="Times New Roman" panose="02020603050405020304" pitchFamily="18" charset="0"/>
                        </a:rPr>
                        <m:t>−</m:t>
                      </m:r>
                      <m:d>
                        <m:dPr>
                          <m:begChr m:val="["/>
                          <m:endChr m:val="]"/>
                          <m:ctrlPr>
                            <a:rPr lang="es-ES" sz="1200" i="1">
                              <a:latin typeface="Cambria Math" panose="02040503050406030204" pitchFamily="18" charset="0"/>
                              <a:ea typeface="Times New Roman" panose="02020603050405020304" pitchFamily="18" charset="0"/>
                            </a:rPr>
                          </m:ctrlPr>
                        </m:dPr>
                        <m:e>
                          <m:f>
                            <m:fPr>
                              <m:ctrlPr>
                                <a:rPr lang="es-ES" sz="1200" i="1">
                                  <a:solidFill>
                                    <a:srgbClr val="0070C0"/>
                                  </a:solidFill>
                                  <a:latin typeface="Cambria Math" panose="02040503050406030204" pitchFamily="18" charset="0"/>
                                  <a:ea typeface="Times New Roman" panose="02020603050405020304" pitchFamily="18" charset="0"/>
                                </a:rPr>
                              </m:ctrlPr>
                            </m:fPr>
                            <m:num>
                              <m:sSub>
                                <m:sSubPr>
                                  <m:ctrlPr>
                                    <a:rPr lang="es-ES" sz="1200" i="1">
                                      <a:solidFill>
                                        <a:srgbClr val="0070C0"/>
                                      </a:solidFill>
                                      <a:latin typeface="Cambria Math" panose="02040503050406030204" pitchFamily="18" charset="0"/>
                                      <a:ea typeface="Times New Roman" panose="02020603050405020304" pitchFamily="18" charset="0"/>
                                    </a:rPr>
                                  </m:ctrlPr>
                                </m:sSubPr>
                                <m:e>
                                  <m:r>
                                    <a:rPr lang="es-ES" sz="1200" i="1">
                                      <a:solidFill>
                                        <a:srgbClr val="0070C0"/>
                                      </a:solidFill>
                                      <a:latin typeface="Cambria Math" panose="02040503050406030204" pitchFamily="18" charset="0"/>
                                      <a:ea typeface="Times New Roman" panose="02020603050405020304" pitchFamily="18" charset="0"/>
                                    </a:rPr>
                                    <m:t>𝑉</m:t>
                                  </m:r>
                                </m:e>
                                <m:sub>
                                  <m:r>
                                    <a:rPr lang="es-ES" sz="1200" i="1">
                                      <a:solidFill>
                                        <a:srgbClr val="0070C0"/>
                                      </a:solidFill>
                                      <a:latin typeface="Cambria Math" panose="02040503050406030204" pitchFamily="18" charset="0"/>
                                      <a:ea typeface="Times New Roman" panose="02020603050405020304" pitchFamily="18" charset="0"/>
                                    </a:rPr>
                                    <m:t>1</m:t>
                                  </m:r>
                                </m:sub>
                              </m:sSub>
                              <m:r>
                                <a:rPr lang="es-ES" sz="1200" i="1">
                                  <a:solidFill>
                                    <a:srgbClr val="0070C0"/>
                                  </a:solidFill>
                                  <a:latin typeface="Cambria Math" panose="02040503050406030204" pitchFamily="18" charset="0"/>
                                  <a:ea typeface="Times New Roman" panose="02020603050405020304" pitchFamily="18" charset="0"/>
                                </a:rPr>
                                <m:t>−</m:t>
                              </m:r>
                              <m:sSub>
                                <m:sSubPr>
                                  <m:ctrlPr>
                                    <a:rPr lang="es-ES" sz="1200" i="1">
                                      <a:solidFill>
                                        <a:srgbClr val="0070C0"/>
                                      </a:solidFill>
                                      <a:latin typeface="Cambria Math" panose="02040503050406030204" pitchFamily="18" charset="0"/>
                                      <a:ea typeface="Times New Roman" panose="02020603050405020304" pitchFamily="18" charset="0"/>
                                    </a:rPr>
                                  </m:ctrlPr>
                                </m:sSubPr>
                                <m:e>
                                  <m:r>
                                    <a:rPr lang="es-ES" sz="1200" i="1">
                                      <a:solidFill>
                                        <a:srgbClr val="0070C0"/>
                                      </a:solidFill>
                                      <a:latin typeface="Cambria Math" panose="02040503050406030204" pitchFamily="18" charset="0"/>
                                      <a:ea typeface="Times New Roman" panose="02020603050405020304" pitchFamily="18" charset="0"/>
                                    </a:rPr>
                                    <m:t>𝑉</m:t>
                                  </m:r>
                                </m:e>
                                <m:sub>
                                  <m:r>
                                    <a:rPr lang="es-ES" sz="1200" i="1">
                                      <a:solidFill>
                                        <a:srgbClr val="0070C0"/>
                                      </a:solidFill>
                                      <a:latin typeface="Cambria Math" panose="02040503050406030204" pitchFamily="18" charset="0"/>
                                      <a:ea typeface="Times New Roman" panose="02020603050405020304" pitchFamily="18" charset="0"/>
                                    </a:rPr>
                                    <m:t>2</m:t>
                                  </m:r>
                                </m:sub>
                              </m:sSub>
                            </m:num>
                            <m:den>
                              <m:sSub>
                                <m:sSubPr>
                                  <m:ctrlPr>
                                    <a:rPr lang="es-ES" sz="1200" i="1">
                                      <a:solidFill>
                                        <a:srgbClr val="0070C0"/>
                                      </a:solidFill>
                                      <a:latin typeface="Cambria Math" panose="02040503050406030204" pitchFamily="18" charset="0"/>
                                      <a:ea typeface="Times New Roman" panose="02020603050405020304" pitchFamily="18" charset="0"/>
                                    </a:rPr>
                                  </m:ctrlPr>
                                </m:sSubPr>
                                <m:e>
                                  <m:r>
                                    <a:rPr lang="es-ES" sz="1200" i="1">
                                      <a:solidFill>
                                        <a:srgbClr val="0070C0"/>
                                      </a:solidFill>
                                      <a:latin typeface="Cambria Math" panose="02040503050406030204" pitchFamily="18" charset="0"/>
                                      <a:ea typeface="Times New Roman" panose="02020603050405020304" pitchFamily="18" charset="0"/>
                                    </a:rPr>
                                    <m:t>𝑅</m:t>
                                  </m:r>
                                </m:e>
                                <m:sub>
                                  <m:r>
                                    <a:rPr lang="es-ES" sz="1200" i="1">
                                      <a:solidFill>
                                        <a:srgbClr val="0070C0"/>
                                      </a:solidFill>
                                      <a:latin typeface="Cambria Math" panose="02040503050406030204" pitchFamily="18" charset="0"/>
                                      <a:ea typeface="Times New Roman" panose="02020603050405020304" pitchFamily="18" charset="0"/>
                                    </a:rPr>
                                    <m:t>1</m:t>
                                  </m:r>
                                </m:sub>
                              </m:sSub>
                            </m:den>
                          </m:f>
                          <m:r>
                            <a:rPr lang="es-ES" sz="1200" i="1">
                              <a:solidFill>
                                <a:srgbClr val="0070C0"/>
                              </a:solidFill>
                              <a:latin typeface="Cambria Math" panose="02040503050406030204" pitchFamily="18" charset="0"/>
                              <a:ea typeface="Times New Roman" panose="02020603050405020304" pitchFamily="18" charset="0"/>
                            </a:rPr>
                            <m:t>−</m:t>
                          </m:r>
                          <m:d>
                            <m:dPr>
                              <m:ctrlPr>
                                <a:rPr lang="es-ES" sz="1200" i="1">
                                  <a:solidFill>
                                    <a:srgbClr val="0070C0"/>
                                  </a:solidFill>
                                  <a:latin typeface="Cambria Math" panose="02040503050406030204" pitchFamily="18" charset="0"/>
                                  <a:ea typeface="Times New Roman" panose="02020603050405020304" pitchFamily="18" charset="0"/>
                                </a:rPr>
                              </m:ctrlPr>
                            </m:dPr>
                            <m:e>
                              <m:sSub>
                                <m:sSubPr>
                                  <m:ctrlPr>
                                    <a:rPr lang="es-ES" sz="1200" i="1">
                                      <a:solidFill>
                                        <a:srgbClr val="0070C0"/>
                                      </a:solidFill>
                                      <a:latin typeface="Cambria Math" panose="02040503050406030204" pitchFamily="18" charset="0"/>
                                      <a:ea typeface="Times New Roman" panose="02020603050405020304" pitchFamily="18" charset="0"/>
                                    </a:rPr>
                                  </m:ctrlPr>
                                </m:sSubPr>
                                <m:e>
                                  <m:r>
                                    <a:rPr lang="es-ES" sz="1200" i="1">
                                      <a:solidFill>
                                        <a:srgbClr val="0070C0"/>
                                      </a:solidFill>
                                      <a:latin typeface="Cambria Math" panose="02040503050406030204" pitchFamily="18" charset="0"/>
                                      <a:ea typeface="Times New Roman" panose="02020603050405020304" pitchFamily="18" charset="0"/>
                                    </a:rPr>
                                    <m:t>𝑖</m:t>
                                  </m:r>
                                </m:e>
                                <m:sub>
                                  <m:r>
                                    <a:rPr lang="es-ES" sz="1200" i="1">
                                      <a:solidFill>
                                        <a:srgbClr val="0070C0"/>
                                      </a:solidFill>
                                      <a:latin typeface="Cambria Math" panose="02040503050406030204" pitchFamily="18" charset="0"/>
                                      <a:ea typeface="Times New Roman" panose="02020603050405020304" pitchFamily="18" charset="0"/>
                                    </a:rPr>
                                    <m:t>2</m:t>
                                  </m:r>
                                </m:sub>
                              </m:sSub>
                              <m:r>
                                <a:rPr lang="es-ES" sz="1200" i="1">
                                  <a:solidFill>
                                    <a:srgbClr val="0070C0"/>
                                  </a:solidFill>
                                  <a:latin typeface="Cambria Math" panose="02040503050406030204" pitchFamily="18" charset="0"/>
                                  <a:ea typeface="Times New Roman" panose="02020603050405020304" pitchFamily="18" charset="0"/>
                                </a:rPr>
                                <m:t>−</m:t>
                              </m:r>
                              <m:sSub>
                                <m:sSubPr>
                                  <m:ctrlPr>
                                    <a:rPr lang="es-ES" sz="1200" i="1">
                                      <a:solidFill>
                                        <a:srgbClr val="0070C0"/>
                                      </a:solidFill>
                                      <a:latin typeface="Cambria Math" panose="02040503050406030204" pitchFamily="18" charset="0"/>
                                      <a:ea typeface="Times New Roman" panose="02020603050405020304" pitchFamily="18" charset="0"/>
                                    </a:rPr>
                                  </m:ctrlPr>
                                </m:sSubPr>
                                <m:e>
                                  <m:r>
                                    <a:rPr lang="es-ES" sz="1200" i="1">
                                      <a:solidFill>
                                        <a:srgbClr val="0070C0"/>
                                      </a:solidFill>
                                      <a:latin typeface="Cambria Math" panose="02040503050406030204" pitchFamily="18" charset="0"/>
                                      <a:ea typeface="Times New Roman" panose="02020603050405020304" pitchFamily="18" charset="0"/>
                                    </a:rPr>
                                    <m:t>𝑖</m:t>
                                  </m:r>
                                </m:e>
                                <m:sub>
                                  <m:r>
                                    <a:rPr lang="es-ES" sz="1200" i="1">
                                      <a:solidFill>
                                        <a:srgbClr val="0070C0"/>
                                      </a:solidFill>
                                      <a:latin typeface="Cambria Math" panose="02040503050406030204" pitchFamily="18" charset="0"/>
                                      <a:ea typeface="Times New Roman" panose="02020603050405020304" pitchFamily="18" charset="0"/>
                                    </a:rPr>
                                    <m:t>1</m:t>
                                  </m:r>
                                </m:sub>
                              </m:sSub>
                            </m:e>
                          </m:d>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𝑖</m:t>
                              </m:r>
                            </m:e>
                            <m:sub>
                              <m:r>
                                <a:rPr lang="es-ES" sz="1200" i="1">
                                  <a:latin typeface="Cambria Math" panose="02040503050406030204" pitchFamily="18" charset="0"/>
                                  <a:ea typeface="Times New Roman" panose="02020603050405020304" pitchFamily="18" charset="0"/>
                                </a:rPr>
                                <m:t>2</m:t>
                              </m:r>
                            </m:sub>
                          </m:sSub>
                        </m:e>
                      </m:d>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2</m:t>
                          </m:r>
                        </m:sub>
                      </m:sSub>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2</m:t>
                          </m:r>
                        </m:sub>
                      </m:sSub>
                      <m:r>
                        <a:rPr lang="es-ES" sz="1200" i="1">
                          <a:latin typeface="Cambria Math" panose="02040503050406030204" pitchFamily="18" charset="0"/>
                          <a:ea typeface="Times New Roman" panose="02020603050405020304" pitchFamily="18" charset="0"/>
                        </a:rPr>
                        <m:t>−</m:t>
                      </m:r>
                      <m:d>
                        <m:dPr>
                          <m:begChr m:val="["/>
                          <m:endChr m:val="]"/>
                          <m:ctrlPr>
                            <a:rPr lang="es-ES" sz="1200" i="1">
                              <a:latin typeface="Cambria Math" panose="02040503050406030204" pitchFamily="18" charset="0"/>
                              <a:ea typeface="Times New Roman" panose="02020603050405020304" pitchFamily="18" charset="0"/>
                            </a:rPr>
                          </m:ctrlPr>
                        </m:dPr>
                        <m:e>
                          <m:f>
                            <m:fPr>
                              <m:ctrlPr>
                                <a:rPr lang="es-ES" sz="1200" i="1">
                                  <a:latin typeface="Cambria Math" panose="02040503050406030204" pitchFamily="18" charset="0"/>
                                  <a:ea typeface="Times New Roman" panose="02020603050405020304" pitchFamily="18" charset="0"/>
                                </a:rPr>
                              </m:ctrlPr>
                            </m:fPr>
                            <m:num>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1</m:t>
                                  </m:r>
                                </m:sub>
                              </m:sSub>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2</m:t>
                                  </m:r>
                                </m:sub>
                              </m:sSub>
                            </m:num>
                            <m:den>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1</m:t>
                                  </m:r>
                                </m:sub>
                              </m:sSub>
                            </m:den>
                          </m:f>
                          <m:r>
                            <a:rPr lang="es-ES" sz="1200" i="1">
                              <a:latin typeface="Cambria Math" panose="02040503050406030204" pitchFamily="18" charset="0"/>
                              <a:ea typeface="Times New Roman" panose="02020603050405020304" pitchFamily="18" charset="0"/>
                            </a:rPr>
                            <m:t>−</m:t>
                          </m:r>
                          <m:r>
                            <a:rPr lang="es-ES" sz="1200" i="1">
                              <a:latin typeface="Cambria Math" panose="02040503050406030204" pitchFamily="18" charset="0"/>
                              <a:ea typeface="Times New Roman" panose="02020603050405020304" pitchFamily="18" charset="0"/>
                            </a:rPr>
                            <m:t>2</m:t>
                          </m:r>
                          <m:sSub>
                            <m:sSubPr>
                              <m:ctrlPr>
                                <a:rPr lang="es-ES" sz="1200" i="1">
                                  <a:solidFill>
                                    <a:srgbClr val="00B050"/>
                                  </a:solidFill>
                                  <a:latin typeface="Cambria Math" panose="02040503050406030204" pitchFamily="18" charset="0"/>
                                  <a:ea typeface="Times New Roman" panose="02020603050405020304" pitchFamily="18" charset="0"/>
                                </a:rPr>
                              </m:ctrlPr>
                            </m:sSubPr>
                            <m:e>
                              <m:r>
                                <a:rPr lang="es-ES" sz="1200" i="1">
                                  <a:solidFill>
                                    <a:srgbClr val="00B050"/>
                                  </a:solidFill>
                                  <a:latin typeface="Cambria Math" panose="02040503050406030204" pitchFamily="18" charset="0"/>
                                  <a:ea typeface="Times New Roman" panose="02020603050405020304" pitchFamily="18" charset="0"/>
                                </a:rPr>
                                <m:t>𝑖</m:t>
                              </m:r>
                            </m:e>
                            <m:sub>
                              <m:r>
                                <a:rPr lang="es-ES" sz="1200" i="1">
                                  <a:solidFill>
                                    <a:srgbClr val="00B050"/>
                                  </a:solidFill>
                                  <a:latin typeface="Cambria Math" panose="02040503050406030204" pitchFamily="18" charset="0"/>
                                  <a:ea typeface="Times New Roman" panose="02020603050405020304" pitchFamily="18" charset="0"/>
                                </a:rPr>
                                <m:t>2</m:t>
                              </m:r>
                            </m:sub>
                          </m:sSub>
                          <m:r>
                            <a:rPr lang="es-ES" sz="1200" i="1">
                              <a:latin typeface="Cambria Math" panose="02040503050406030204" pitchFamily="18" charset="0"/>
                              <a:ea typeface="Times New Roman" panose="02020603050405020304" pitchFamily="18" charset="0"/>
                            </a:rPr>
                            <m:t>+</m:t>
                          </m:r>
                          <m:sSub>
                            <m:sSubPr>
                              <m:ctrlPr>
                                <a:rPr lang="es-ES" sz="1200" i="1">
                                  <a:solidFill>
                                    <a:srgbClr val="7030A0"/>
                                  </a:solidFill>
                                  <a:latin typeface="Cambria Math" panose="02040503050406030204" pitchFamily="18" charset="0"/>
                                  <a:ea typeface="Times New Roman" panose="02020603050405020304" pitchFamily="18" charset="0"/>
                                </a:rPr>
                              </m:ctrlPr>
                            </m:sSubPr>
                            <m:e>
                              <m:r>
                                <a:rPr lang="es-ES" sz="1200" i="1">
                                  <a:solidFill>
                                    <a:srgbClr val="7030A0"/>
                                  </a:solidFill>
                                  <a:latin typeface="Cambria Math" panose="02040503050406030204" pitchFamily="18" charset="0"/>
                                  <a:ea typeface="Times New Roman" panose="02020603050405020304" pitchFamily="18" charset="0"/>
                                </a:rPr>
                                <m:t>𝑖</m:t>
                              </m:r>
                            </m:e>
                            <m:sub>
                              <m:r>
                                <a:rPr lang="es-ES" sz="1200" i="1">
                                  <a:solidFill>
                                    <a:srgbClr val="7030A0"/>
                                  </a:solidFill>
                                  <a:latin typeface="Cambria Math" panose="02040503050406030204" pitchFamily="18" charset="0"/>
                                  <a:ea typeface="Times New Roman" panose="02020603050405020304" pitchFamily="18" charset="0"/>
                                </a:rPr>
                                <m:t>1</m:t>
                              </m:r>
                            </m:sub>
                          </m:sSub>
                        </m:e>
                      </m:d>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2</m:t>
                          </m:r>
                        </m:sub>
                      </m:sSub>
                    </m:oMath>
                  </m:oMathPara>
                </a14:m>
                <a:endParaRPr lang="es-ES" sz="1200" dirty="0">
                  <a:latin typeface="Times New Roman" panose="02020603050405020304" pitchFamily="18" charset="0"/>
                  <a:ea typeface="Times New Roman" panose="02020603050405020304" pitchFamily="18" charset="0"/>
                </a:endParaRPr>
              </a:p>
              <a:p>
                <a:r>
                  <a:rPr lang="es-ES" sz="1200" dirty="0">
                    <a:latin typeface="Arial" panose="020B0604020202020204" pitchFamily="34" charset="0"/>
                    <a:ea typeface="Times New Roman" panose="02020603050405020304" pitchFamily="18" charset="0"/>
                    <a:cs typeface="Times New Roman" panose="02020603050405020304" pitchFamily="18" charset="0"/>
                  </a:rPr>
                  <a:t> </a:t>
                </a:r>
                <a:endParaRPr lang="es-ES" sz="1200" dirty="0">
                  <a:latin typeface="Times New Roman" panose="02020603050405020304" pitchFamily="18" charset="0"/>
                  <a:ea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𝑣</m:t>
                          </m:r>
                        </m:e>
                        <m:sub>
                          <m:r>
                            <a:rPr lang="es-ES" sz="1200" i="1">
                              <a:latin typeface="Cambria Math" panose="02040503050406030204" pitchFamily="18" charset="0"/>
                              <a:ea typeface="Times New Roman" panose="02020603050405020304" pitchFamily="18" charset="0"/>
                            </a:rPr>
                            <m:t>𝑜𝑢𝑡</m:t>
                          </m:r>
                        </m:sub>
                      </m:sSub>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2</m:t>
                          </m:r>
                        </m:sub>
                      </m:sSub>
                      <m:r>
                        <a:rPr lang="es-ES" sz="1200" i="1">
                          <a:latin typeface="Cambria Math" panose="02040503050406030204" pitchFamily="18" charset="0"/>
                          <a:ea typeface="Times New Roman" panose="02020603050405020304" pitchFamily="18" charset="0"/>
                        </a:rPr>
                        <m:t>−</m:t>
                      </m:r>
                      <m:d>
                        <m:dPr>
                          <m:begChr m:val="["/>
                          <m:endChr m:val="]"/>
                          <m:ctrlPr>
                            <a:rPr lang="es-ES" sz="1200" i="1">
                              <a:latin typeface="Cambria Math" panose="02040503050406030204" pitchFamily="18" charset="0"/>
                              <a:ea typeface="Times New Roman" panose="02020603050405020304" pitchFamily="18" charset="0"/>
                            </a:rPr>
                          </m:ctrlPr>
                        </m:dPr>
                        <m:e>
                          <m:f>
                            <m:fPr>
                              <m:ctrlPr>
                                <a:rPr lang="es-ES" sz="1200" i="1">
                                  <a:latin typeface="Cambria Math" panose="02040503050406030204" pitchFamily="18" charset="0"/>
                                  <a:ea typeface="Times New Roman" panose="02020603050405020304" pitchFamily="18" charset="0"/>
                                </a:rPr>
                              </m:ctrlPr>
                            </m:fPr>
                            <m:num>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1</m:t>
                                  </m:r>
                                </m:sub>
                              </m:sSub>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2</m:t>
                                  </m:r>
                                </m:sub>
                              </m:sSub>
                            </m:num>
                            <m:den>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1</m:t>
                                  </m:r>
                                </m:sub>
                              </m:sSub>
                            </m:den>
                          </m:f>
                          <m:r>
                            <a:rPr lang="es-ES" sz="1200" i="1">
                              <a:latin typeface="Cambria Math" panose="02040503050406030204" pitchFamily="18" charset="0"/>
                              <a:ea typeface="Times New Roman" panose="02020603050405020304" pitchFamily="18" charset="0"/>
                            </a:rPr>
                            <m:t>−</m:t>
                          </m:r>
                          <m:r>
                            <a:rPr lang="es-ES" sz="1200" i="1">
                              <a:latin typeface="Cambria Math" panose="02040503050406030204" pitchFamily="18" charset="0"/>
                              <a:ea typeface="Times New Roman" panose="02020603050405020304" pitchFamily="18" charset="0"/>
                            </a:rPr>
                            <m:t>2</m:t>
                          </m:r>
                          <m:f>
                            <m:fPr>
                              <m:ctrlPr>
                                <a:rPr lang="es-ES" sz="1200" i="1">
                                  <a:solidFill>
                                    <a:srgbClr val="00B050"/>
                                  </a:solidFill>
                                  <a:latin typeface="Cambria Math" panose="02040503050406030204" pitchFamily="18" charset="0"/>
                                  <a:ea typeface="Times New Roman" panose="02020603050405020304" pitchFamily="18" charset="0"/>
                                </a:rPr>
                              </m:ctrlPr>
                            </m:fPr>
                            <m:num>
                              <m:sSub>
                                <m:sSubPr>
                                  <m:ctrlPr>
                                    <a:rPr lang="es-ES" sz="1200" i="1">
                                      <a:solidFill>
                                        <a:srgbClr val="00B050"/>
                                      </a:solidFill>
                                      <a:latin typeface="Cambria Math" panose="02040503050406030204" pitchFamily="18" charset="0"/>
                                      <a:ea typeface="Times New Roman" panose="02020603050405020304" pitchFamily="18" charset="0"/>
                                    </a:rPr>
                                  </m:ctrlPr>
                                </m:sSubPr>
                                <m:e>
                                  <m:r>
                                    <a:rPr lang="es-ES" sz="1200" i="1">
                                      <a:solidFill>
                                        <a:srgbClr val="00B050"/>
                                      </a:solidFill>
                                      <a:latin typeface="Cambria Math" panose="02040503050406030204" pitchFamily="18" charset="0"/>
                                      <a:ea typeface="Times New Roman" panose="02020603050405020304" pitchFamily="18" charset="0"/>
                                    </a:rPr>
                                    <m:t>𝑉</m:t>
                                  </m:r>
                                </m:e>
                                <m:sub>
                                  <m:r>
                                    <a:rPr lang="es-ES" sz="1200" i="1">
                                      <a:solidFill>
                                        <a:srgbClr val="00B050"/>
                                      </a:solidFill>
                                      <a:latin typeface="Cambria Math" panose="02040503050406030204" pitchFamily="18" charset="0"/>
                                      <a:ea typeface="Times New Roman" panose="02020603050405020304" pitchFamily="18" charset="0"/>
                                    </a:rPr>
                                    <m:t>2</m:t>
                                  </m:r>
                                </m:sub>
                              </m:sSub>
                              <m:r>
                                <a:rPr lang="es-ES" sz="1200" i="1">
                                  <a:solidFill>
                                    <a:srgbClr val="00B050"/>
                                  </a:solidFill>
                                  <a:latin typeface="Cambria Math" panose="02040503050406030204" pitchFamily="18" charset="0"/>
                                  <a:ea typeface="Times New Roman" panose="02020603050405020304" pitchFamily="18" charset="0"/>
                                </a:rPr>
                                <m:t>−</m:t>
                              </m:r>
                              <m:sSub>
                                <m:sSubPr>
                                  <m:ctrlPr>
                                    <a:rPr lang="es-ES" sz="1200" i="1">
                                      <a:solidFill>
                                        <a:srgbClr val="00B050"/>
                                      </a:solidFill>
                                      <a:latin typeface="Cambria Math" panose="02040503050406030204" pitchFamily="18" charset="0"/>
                                      <a:ea typeface="Times New Roman" panose="02020603050405020304" pitchFamily="18" charset="0"/>
                                    </a:rPr>
                                  </m:ctrlPr>
                                </m:sSubPr>
                                <m:e>
                                  <m:r>
                                    <a:rPr lang="es-ES" sz="1200" i="1">
                                      <a:solidFill>
                                        <a:srgbClr val="00B050"/>
                                      </a:solidFill>
                                      <a:latin typeface="Cambria Math" panose="02040503050406030204" pitchFamily="18" charset="0"/>
                                      <a:ea typeface="Times New Roman" panose="02020603050405020304" pitchFamily="18" charset="0"/>
                                    </a:rPr>
                                    <m:t>𝑉</m:t>
                                  </m:r>
                                </m:e>
                                <m:sub>
                                  <m:r>
                                    <a:rPr lang="es-ES" sz="1200" i="1">
                                      <a:solidFill>
                                        <a:srgbClr val="00B050"/>
                                      </a:solidFill>
                                      <a:latin typeface="Cambria Math" panose="02040503050406030204" pitchFamily="18" charset="0"/>
                                      <a:ea typeface="Times New Roman" panose="02020603050405020304" pitchFamily="18" charset="0"/>
                                    </a:rPr>
                                    <m:t>1</m:t>
                                  </m:r>
                                </m:sub>
                              </m:sSub>
                            </m:num>
                            <m:den>
                              <m:r>
                                <a:rPr lang="es-ES" sz="1200" i="1">
                                  <a:solidFill>
                                    <a:srgbClr val="00B050"/>
                                  </a:solidFill>
                                  <a:latin typeface="Cambria Math" panose="02040503050406030204" pitchFamily="18" charset="0"/>
                                  <a:ea typeface="Times New Roman" panose="02020603050405020304" pitchFamily="18" charset="0"/>
                                </a:rPr>
                                <m:t>𝑅</m:t>
                              </m:r>
                            </m:den>
                          </m:f>
                          <m:r>
                            <a:rPr lang="es-ES" sz="1200" i="1">
                              <a:latin typeface="Cambria Math" panose="02040503050406030204" pitchFamily="18" charset="0"/>
                              <a:ea typeface="Times New Roman" panose="02020603050405020304" pitchFamily="18" charset="0"/>
                            </a:rPr>
                            <m:t>+</m:t>
                          </m:r>
                          <m:f>
                            <m:fPr>
                              <m:ctrlPr>
                                <a:rPr lang="es-ES" sz="1200" i="1">
                                  <a:solidFill>
                                    <a:srgbClr val="7030A0"/>
                                  </a:solidFill>
                                  <a:latin typeface="Cambria Math" panose="02040503050406030204" pitchFamily="18" charset="0"/>
                                  <a:ea typeface="Times New Roman" panose="02020603050405020304" pitchFamily="18" charset="0"/>
                                </a:rPr>
                              </m:ctrlPr>
                            </m:fPr>
                            <m:num>
                              <m:sSub>
                                <m:sSubPr>
                                  <m:ctrlPr>
                                    <a:rPr lang="es-ES" sz="1200" i="1">
                                      <a:solidFill>
                                        <a:srgbClr val="7030A0"/>
                                      </a:solidFill>
                                      <a:latin typeface="Cambria Math" panose="02040503050406030204" pitchFamily="18" charset="0"/>
                                      <a:ea typeface="Times New Roman" panose="02020603050405020304" pitchFamily="18" charset="0"/>
                                    </a:rPr>
                                  </m:ctrlPr>
                                </m:sSubPr>
                                <m:e>
                                  <m:r>
                                    <a:rPr lang="es-ES" sz="1200" i="1">
                                      <a:solidFill>
                                        <a:srgbClr val="7030A0"/>
                                      </a:solidFill>
                                      <a:latin typeface="Cambria Math" panose="02040503050406030204" pitchFamily="18" charset="0"/>
                                      <a:ea typeface="Times New Roman" panose="02020603050405020304" pitchFamily="18" charset="0"/>
                                    </a:rPr>
                                    <m:t>𝑉</m:t>
                                  </m:r>
                                </m:e>
                                <m:sub>
                                  <m:r>
                                    <a:rPr lang="es-ES" sz="1200" i="1">
                                      <a:solidFill>
                                        <a:srgbClr val="7030A0"/>
                                      </a:solidFill>
                                      <a:latin typeface="Cambria Math" panose="02040503050406030204" pitchFamily="18" charset="0"/>
                                      <a:ea typeface="Times New Roman" panose="02020603050405020304" pitchFamily="18" charset="0"/>
                                    </a:rPr>
                                    <m:t>1</m:t>
                                  </m:r>
                                </m:sub>
                              </m:sSub>
                            </m:num>
                            <m:den>
                              <m:sSub>
                                <m:sSubPr>
                                  <m:ctrlPr>
                                    <a:rPr lang="es-ES" sz="1200" i="1">
                                      <a:solidFill>
                                        <a:srgbClr val="7030A0"/>
                                      </a:solidFill>
                                      <a:latin typeface="Cambria Math" panose="02040503050406030204" pitchFamily="18" charset="0"/>
                                      <a:ea typeface="Times New Roman" panose="02020603050405020304" pitchFamily="18" charset="0"/>
                                    </a:rPr>
                                  </m:ctrlPr>
                                </m:sSubPr>
                                <m:e>
                                  <m:r>
                                    <a:rPr lang="es-ES" sz="1200" i="1">
                                      <a:solidFill>
                                        <a:srgbClr val="7030A0"/>
                                      </a:solidFill>
                                      <a:latin typeface="Cambria Math" panose="02040503050406030204" pitchFamily="18" charset="0"/>
                                      <a:ea typeface="Times New Roman" panose="02020603050405020304" pitchFamily="18" charset="0"/>
                                    </a:rPr>
                                    <m:t>𝑅</m:t>
                                  </m:r>
                                </m:e>
                                <m:sub>
                                  <m:r>
                                    <a:rPr lang="es-ES" sz="1200" i="1">
                                      <a:solidFill>
                                        <a:srgbClr val="7030A0"/>
                                      </a:solidFill>
                                      <a:latin typeface="Cambria Math" panose="02040503050406030204" pitchFamily="18" charset="0"/>
                                      <a:ea typeface="Times New Roman" panose="02020603050405020304" pitchFamily="18" charset="0"/>
                                    </a:rPr>
                                    <m:t>2</m:t>
                                  </m:r>
                                </m:sub>
                              </m:sSub>
                            </m:den>
                          </m:f>
                        </m:e>
                      </m:d>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2</m:t>
                          </m:r>
                        </m:sub>
                      </m:sSub>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2</m:t>
                          </m:r>
                        </m:sub>
                      </m:sSub>
                      <m:r>
                        <a:rPr lang="es-ES" sz="1200" i="1">
                          <a:latin typeface="Cambria Math" panose="02040503050406030204" pitchFamily="18" charset="0"/>
                          <a:ea typeface="Times New Roman" panose="02020603050405020304" pitchFamily="18" charset="0"/>
                        </a:rPr>
                        <m:t>−</m:t>
                      </m:r>
                      <m:sSub>
                        <m:sSubPr>
                          <m:ctrlPr>
                            <a:rPr lang="es-ES" sz="1200" i="1">
                              <a:solidFill>
                                <a:srgbClr val="7030A0"/>
                              </a:solidFill>
                              <a:latin typeface="Cambria Math" panose="02040503050406030204" pitchFamily="18" charset="0"/>
                              <a:ea typeface="Times New Roman" panose="02020603050405020304" pitchFamily="18" charset="0"/>
                            </a:rPr>
                          </m:ctrlPr>
                        </m:sSubPr>
                        <m:e>
                          <m:r>
                            <a:rPr lang="es-ES" sz="1200" i="1">
                              <a:solidFill>
                                <a:srgbClr val="7030A0"/>
                              </a:solidFill>
                              <a:latin typeface="Cambria Math" panose="02040503050406030204" pitchFamily="18" charset="0"/>
                              <a:ea typeface="Times New Roman" panose="02020603050405020304" pitchFamily="18" charset="0"/>
                            </a:rPr>
                            <m:t>𝑉</m:t>
                          </m:r>
                        </m:e>
                        <m:sub>
                          <m:r>
                            <a:rPr lang="es-ES" sz="1200" i="1">
                              <a:solidFill>
                                <a:srgbClr val="7030A0"/>
                              </a:solidFill>
                              <a:latin typeface="Cambria Math" panose="02040503050406030204" pitchFamily="18" charset="0"/>
                              <a:ea typeface="Times New Roman" panose="02020603050405020304" pitchFamily="18" charset="0"/>
                            </a:rPr>
                            <m:t>1</m:t>
                          </m:r>
                        </m:sub>
                      </m:sSub>
                      <m:r>
                        <a:rPr lang="es-ES" sz="1200" i="1">
                          <a:latin typeface="Cambria Math" panose="02040503050406030204" pitchFamily="18" charset="0"/>
                          <a:ea typeface="Times New Roman" panose="02020603050405020304" pitchFamily="18" charset="0"/>
                        </a:rPr>
                        <m:t>+</m:t>
                      </m:r>
                      <m:d>
                        <m:dPr>
                          <m:ctrlPr>
                            <a:rPr lang="es-ES" sz="1200" i="1">
                              <a:latin typeface="Cambria Math" panose="02040503050406030204" pitchFamily="18" charset="0"/>
                              <a:ea typeface="Times New Roman" panose="02020603050405020304" pitchFamily="18" charset="0"/>
                            </a:rPr>
                          </m:ctrlPr>
                        </m:dPr>
                        <m:e>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2</m:t>
                              </m:r>
                            </m:sub>
                          </m:sSub>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1</m:t>
                              </m:r>
                            </m:sub>
                          </m:sSub>
                        </m:e>
                      </m:d>
                      <m:d>
                        <m:dPr>
                          <m:ctrlPr>
                            <a:rPr lang="es-ES" sz="1200" i="1">
                              <a:latin typeface="Cambria Math" panose="02040503050406030204" pitchFamily="18" charset="0"/>
                              <a:ea typeface="Times New Roman" panose="02020603050405020304" pitchFamily="18" charset="0"/>
                            </a:rPr>
                          </m:ctrlPr>
                        </m:dPr>
                        <m:e>
                          <m:f>
                            <m:fPr>
                              <m:ctrlPr>
                                <a:rPr lang="es-ES" sz="1200" i="1">
                                  <a:latin typeface="Cambria Math" panose="02040503050406030204" pitchFamily="18" charset="0"/>
                                  <a:ea typeface="Times New Roman" panose="02020603050405020304" pitchFamily="18" charset="0"/>
                                </a:rPr>
                              </m:ctrlPr>
                            </m:fPr>
                            <m:num>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2</m:t>
                                  </m:r>
                                </m:sub>
                              </m:sSub>
                            </m:num>
                            <m:den>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1</m:t>
                                  </m:r>
                                </m:sub>
                              </m:sSub>
                            </m:den>
                          </m:f>
                          <m:r>
                            <a:rPr lang="es-ES" sz="1200" i="1">
                              <a:latin typeface="Cambria Math" panose="02040503050406030204" pitchFamily="18" charset="0"/>
                              <a:ea typeface="Times New Roman" panose="02020603050405020304" pitchFamily="18" charset="0"/>
                            </a:rPr>
                            <m:t>+</m:t>
                          </m:r>
                          <m:f>
                            <m:fPr>
                              <m:ctrlPr>
                                <a:rPr lang="es-ES" sz="1200" i="1">
                                  <a:solidFill>
                                    <a:srgbClr val="00B050"/>
                                  </a:solidFill>
                                  <a:latin typeface="Cambria Math" panose="02040503050406030204" pitchFamily="18" charset="0"/>
                                  <a:ea typeface="Times New Roman" panose="02020603050405020304" pitchFamily="18" charset="0"/>
                                </a:rPr>
                              </m:ctrlPr>
                            </m:fPr>
                            <m:num>
                              <m:r>
                                <a:rPr lang="es-ES" sz="1200" i="1">
                                  <a:solidFill>
                                    <a:srgbClr val="00B050"/>
                                  </a:solidFill>
                                  <a:latin typeface="Cambria Math" panose="02040503050406030204" pitchFamily="18" charset="0"/>
                                  <a:ea typeface="Times New Roman" panose="02020603050405020304" pitchFamily="18" charset="0"/>
                                </a:rPr>
                                <m:t>2</m:t>
                              </m:r>
                              <m:sSub>
                                <m:sSubPr>
                                  <m:ctrlPr>
                                    <a:rPr lang="es-ES" sz="1200" i="1">
                                      <a:solidFill>
                                        <a:srgbClr val="00B050"/>
                                      </a:solidFill>
                                      <a:latin typeface="Cambria Math" panose="02040503050406030204" pitchFamily="18" charset="0"/>
                                      <a:ea typeface="Times New Roman" panose="02020603050405020304" pitchFamily="18" charset="0"/>
                                    </a:rPr>
                                  </m:ctrlPr>
                                </m:sSubPr>
                                <m:e>
                                  <m:r>
                                    <a:rPr lang="es-ES" sz="1200" i="1">
                                      <a:solidFill>
                                        <a:srgbClr val="00B050"/>
                                      </a:solidFill>
                                      <a:latin typeface="Cambria Math" panose="02040503050406030204" pitchFamily="18" charset="0"/>
                                      <a:ea typeface="Times New Roman" panose="02020603050405020304" pitchFamily="18" charset="0"/>
                                    </a:rPr>
                                    <m:t>𝑅</m:t>
                                  </m:r>
                                </m:e>
                                <m:sub>
                                  <m:r>
                                    <a:rPr lang="es-ES" sz="1200" i="1">
                                      <a:solidFill>
                                        <a:srgbClr val="00B050"/>
                                      </a:solidFill>
                                      <a:latin typeface="Cambria Math" panose="02040503050406030204" pitchFamily="18" charset="0"/>
                                      <a:ea typeface="Times New Roman" panose="02020603050405020304" pitchFamily="18" charset="0"/>
                                    </a:rPr>
                                    <m:t>2</m:t>
                                  </m:r>
                                </m:sub>
                              </m:sSub>
                            </m:num>
                            <m:den>
                              <m:r>
                                <a:rPr lang="es-ES" sz="1200" i="1">
                                  <a:solidFill>
                                    <a:srgbClr val="00B050"/>
                                  </a:solidFill>
                                  <a:latin typeface="Cambria Math" panose="02040503050406030204" pitchFamily="18" charset="0"/>
                                  <a:ea typeface="Times New Roman" panose="02020603050405020304" pitchFamily="18" charset="0"/>
                                </a:rPr>
                                <m:t>𝑅</m:t>
                              </m:r>
                            </m:den>
                          </m:f>
                        </m:e>
                      </m:d>
                    </m:oMath>
                  </m:oMathPara>
                </a14:m>
                <a:endParaRPr lang="es-ES" sz="1200" dirty="0">
                  <a:latin typeface="Times New Roman" panose="02020603050405020304" pitchFamily="18" charset="0"/>
                  <a:ea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𝑣</m:t>
                          </m:r>
                        </m:e>
                        <m:sub>
                          <m:r>
                            <a:rPr lang="es-ES" sz="1200" i="1">
                              <a:latin typeface="Cambria Math" panose="02040503050406030204" pitchFamily="18" charset="0"/>
                              <a:ea typeface="Times New Roman" panose="02020603050405020304" pitchFamily="18" charset="0"/>
                            </a:rPr>
                            <m:t>𝑜𝑢𝑡</m:t>
                          </m:r>
                        </m:sub>
                      </m:sSub>
                      <m:r>
                        <a:rPr lang="es-ES" sz="1200" i="1">
                          <a:latin typeface="Cambria Math" panose="02040503050406030204" pitchFamily="18" charset="0"/>
                          <a:ea typeface="Times New Roman" panose="02020603050405020304" pitchFamily="18" charset="0"/>
                        </a:rPr>
                        <m:t>=</m:t>
                      </m:r>
                      <m:d>
                        <m:dPr>
                          <m:ctrlPr>
                            <a:rPr lang="es-ES" sz="1200" i="1">
                              <a:latin typeface="Cambria Math" panose="02040503050406030204" pitchFamily="18" charset="0"/>
                              <a:ea typeface="Times New Roman" panose="02020603050405020304" pitchFamily="18" charset="0"/>
                            </a:rPr>
                          </m:ctrlPr>
                        </m:dPr>
                        <m:e>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2</m:t>
                              </m:r>
                            </m:sub>
                          </m:sSub>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𝑉</m:t>
                              </m:r>
                            </m:e>
                            <m:sub>
                              <m:r>
                                <a:rPr lang="es-ES" sz="1200" i="1">
                                  <a:latin typeface="Cambria Math" panose="02040503050406030204" pitchFamily="18" charset="0"/>
                                  <a:ea typeface="Times New Roman" panose="02020603050405020304" pitchFamily="18" charset="0"/>
                                </a:rPr>
                                <m:t>1</m:t>
                              </m:r>
                            </m:sub>
                          </m:sSub>
                        </m:e>
                      </m:d>
                      <m:d>
                        <m:dPr>
                          <m:ctrlPr>
                            <a:rPr lang="es-ES" sz="1200" i="1">
                              <a:latin typeface="Cambria Math" panose="02040503050406030204" pitchFamily="18" charset="0"/>
                              <a:ea typeface="Times New Roman" panose="02020603050405020304" pitchFamily="18" charset="0"/>
                            </a:rPr>
                          </m:ctrlPr>
                        </m:dPr>
                        <m:e>
                          <m:r>
                            <a:rPr lang="es-ES" sz="1200" i="1">
                              <a:latin typeface="Cambria Math" panose="02040503050406030204" pitchFamily="18" charset="0"/>
                              <a:ea typeface="Times New Roman" panose="02020603050405020304" pitchFamily="18" charset="0"/>
                            </a:rPr>
                            <m:t>1</m:t>
                          </m:r>
                          <m:r>
                            <a:rPr lang="es-ES" sz="1200" i="1">
                              <a:latin typeface="Cambria Math" panose="02040503050406030204" pitchFamily="18" charset="0"/>
                              <a:ea typeface="Times New Roman" panose="02020603050405020304" pitchFamily="18" charset="0"/>
                            </a:rPr>
                            <m:t>+</m:t>
                          </m:r>
                          <m:f>
                            <m:fPr>
                              <m:ctrlPr>
                                <a:rPr lang="es-ES" sz="1200" i="1">
                                  <a:latin typeface="Cambria Math" panose="02040503050406030204" pitchFamily="18" charset="0"/>
                                  <a:ea typeface="Times New Roman" panose="02020603050405020304" pitchFamily="18" charset="0"/>
                                </a:rPr>
                              </m:ctrlPr>
                            </m:fPr>
                            <m:num>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2</m:t>
                                  </m:r>
                                </m:sub>
                              </m:sSub>
                            </m:num>
                            <m:den>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1</m:t>
                                  </m:r>
                                </m:sub>
                              </m:sSub>
                            </m:den>
                          </m:f>
                          <m:r>
                            <a:rPr lang="es-ES" sz="1200" i="1">
                              <a:latin typeface="Cambria Math" panose="02040503050406030204" pitchFamily="18" charset="0"/>
                              <a:ea typeface="Times New Roman" panose="02020603050405020304" pitchFamily="18" charset="0"/>
                            </a:rPr>
                            <m:t>+</m:t>
                          </m:r>
                          <m:f>
                            <m:fPr>
                              <m:ctrlPr>
                                <a:rPr lang="es-ES" sz="1200" i="1">
                                  <a:latin typeface="Cambria Math" panose="02040503050406030204" pitchFamily="18" charset="0"/>
                                  <a:ea typeface="Times New Roman" panose="02020603050405020304" pitchFamily="18" charset="0"/>
                                </a:rPr>
                              </m:ctrlPr>
                            </m:fPr>
                            <m:num>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2</m:t>
                                  </m:r>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2</m:t>
                                  </m:r>
                                </m:sub>
                              </m:sSub>
                            </m:num>
                            <m:den>
                              <m:r>
                                <a:rPr lang="es-ES" sz="1200" i="1">
                                  <a:latin typeface="Cambria Math" panose="02040503050406030204" pitchFamily="18" charset="0"/>
                                  <a:ea typeface="Times New Roman" panose="02020603050405020304" pitchFamily="18" charset="0"/>
                                </a:rPr>
                                <m:t>𝑅</m:t>
                              </m:r>
                            </m:den>
                          </m:f>
                        </m:e>
                      </m:d>
                    </m:oMath>
                  </m:oMathPara>
                </a14:m>
                <a:endParaRPr lang="es-ES" sz="1200" dirty="0">
                  <a:latin typeface="Times New Roman" panose="02020603050405020304" pitchFamily="18" charset="0"/>
                  <a:ea typeface="Times New Roman" panose="02020603050405020304" pitchFamily="18" charset="0"/>
                </a:endParaRPr>
              </a:p>
            </p:txBody>
          </p:sp>
        </mc:Choice>
        <mc:Fallback xmlns="">
          <p:sp>
            <p:nvSpPr>
              <p:cNvPr id="18" name="Rectángulo 17">
                <a:extLst>
                  <a:ext uri="{FF2B5EF4-FFF2-40B4-BE49-F238E27FC236}">
                    <a16:creationId xmlns:a16="http://schemas.microsoft.com/office/drawing/2014/main" id="{F2C89D4E-D975-4EC8-A6FC-6EF912205020}"/>
                  </a:ext>
                </a:extLst>
              </p:cNvPr>
              <p:cNvSpPr>
                <a:spLocks noRot="1" noChangeAspect="1" noMove="1" noResize="1" noEditPoints="1" noAdjustHandles="1" noChangeArrowheads="1" noChangeShapeType="1" noTextEdit="1"/>
              </p:cNvSpPr>
              <p:nvPr/>
            </p:nvSpPr>
            <p:spPr>
              <a:xfrm>
                <a:off x="604066" y="2576956"/>
                <a:ext cx="7935869" cy="2798971"/>
              </a:xfrm>
              <a:prstGeom prst="rect">
                <a:avLst/>
              </a:prstGeom>
              <a:blipFill>
                <a:blip r:embed="rId3"/>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273310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B9BCB9E7-1510-4DE7-82A7-0BF1CD976824}"/>
              </a:ext>
            </a:extLst>
          </p:cNvPr>
          <p:cNvSpPr>
            <a:spLocks noGrp="1"/>
          </p:cNvSpPr>
          <p:nvPr>
            <p:ph type="sldNum" sz="quarter" idx="10"/>
          </p:nvPr>
        </p:nvSpPr>
        <p:spPr bwMode="auto">
          <a:xfrm>
            <a:off x="8624430" y="0"/>
            <a:ext cx="557741" cy="514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93</a:t>
            </a:fld>
            <a:endParaRPr lang="es-ES_tradnl" altLang="es-ES">
              <a:solidFill>
                <a:srgbClr val="FFFFFF"/>
              </a:solidFill>
              <a:ea typeface="ＭＳ Ｐゴシック" pitchFamily="-84" charset="-128"/>
            </a:endParaRPr>
          </a:p>
        </p:txBody>
      </p:sp>
      <p:sp>
        <p:nvSpPr>
          <p:cNvPr id="3" name="Rectángulo 2">
            <a:extLst>
              <a:ext uri="{FF2B5EF4-FFF2-40B4-BE49-F238E27FC236}">
                <a16:creationId xmlns:a16="http://schemas.microsoft.com/office/drawing/2014/main" id="{9EF27970-4338-4E66-85E1-52441F91DBB8}"/>
              </a:ext>
            </a:extLst>
          </p:cNvPr>
          <p:cNvSpPr/>
          <p:nvPr/>
        </p:nvSpPr>
        <p:spPr>
          <a:xfrm>
            <a:off x="302654" y="904998"/>
            <a:ext cx="6688696" cy="338554"/>
          </a:xfrm>
          <a:prstGeom prst="rect">
            <a:avLst/>
          </a:prstGeom>
        </p:spPr>
        <p:txBody>
          <a:bodyPr wrap="square">
            <a:spAutoFit/>
          </a:bodyPr>
          <a:lstStyle/>
          <a:p>
            <a:r>
              <a:rPr lang="es-ES" sz="1600" b="1" dirty="0">
                <a:latin typeface="Arial" panose="020B0604020202020204" pitchFamily="34" charset="0"/>
                <a:ea typeface="Times New Roman" panose="02020603050405020304" pitchFamily="18" charset="0"/>
                <a:cs typeface="Times New Roman" panose="02020603050405020304" pitchFamily="18" charset="0"/>
              </a:rPr>
              <a:t>Problema 9.</a:t>
            </a:r>
            <a:r>
              <a:rPr lang="es-ES" sz="1600" dirty="0">
                <a:latin typeface="Arial" panose="020B0604020202020204" pitchFamily="34" charset="0"/>
                <a:ea typeface="Times New Roman" panose="02020603050405020304" pitchFamily="18" charset="0"/>
                <a:cs typeface="Times New Roman" panose="02020603050405020304" pitchFamily="18" charset="0"/>
              </a:rPr>
              <a:t> Hallar la función de transferencia del circuito inferior.</a:t>
            </a:r>
            <a:endParaRPr lang="es-ES" sz="1600" dirty="0"/>
          </a:p>
        </p:txBody>
      </p:sp>
      <p:pic>
        <p:nvPicPr>
          <p:cNvPr id="7169" name="Imagen 28">
            <a:extLst>
              <a:ext uri="{FF2B5EF4-FFF2-40B4-BE49-F238E27FC236}">
                <a16:creationId xmlns:a16="http://schemas.microsoft.com/office/drawing/2014/main" id="{89B4F25A-0B72-4153-9E50-FA7A89411B4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3872" y="1932558"/>
            <a:ext cx="1981643" cy="243824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ector recto de flecha 4">
            <a:extLst>
              <a:ext uri="{FF2B5EF4-FFF2-40B4-BE49-F238E27FC236}">
                <a16:creationId xmlns:a16="http://schemas.microsoft.com/office/drawing/2014/main" id="{901E3ACC-14F5-400D-A805-D718859EBC19}"/>
              </a:ext>
            </a:extLst>
          </p:cNvPr>
          <p:cNvCxnSpPr/>
          <p:nvPr/>
        </p:nvCxnSpPr>
        <p:spPr>
          <a:xfrm flipV="1">
            <a:off x="2261184" y="7680895"/>
            <a:ext cx="691039" cy="52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Conector recto de flecha 5">
            <a:extLst>
              <a:ext uri="{FF2B5EF4-FFF2-40B4-BE49-F238E27FC236}">
                <a16:creationId xmlns:a16="http://schemas.microsoft.com/office/drawing/2014/main" id="{7A112063-7CF4-4C34-B05D-130D9612886C}"/>
              </a:ext>
            </a:extLst>
          </p:cNvPr>
          <p:cNvCxnSpPr/>
          <p:nvPr/>
        </p:nvCxnSpPr>
        <p:spPr>
          <a:xfrm flipV="1">
            <a:off x="1778267" y="7940927"/>
            <a:ext cx="31765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a:extLst>
              <a:ext uri="{FF2B5EF4-FFF2-40B4-BE49-F238E27FC236}">
                <a16:creationId xmlns:a16="http://schemas.microsoft.com/office/drawing/2014/main" id="{534DA932-BD5B-4E85-A59A-426350375BB6}"/>
              </a:ext>
            </a:extLst>
          </p:cNvPr>
          <p:cNvCxnSpPr/>
          <p:nvPr/>
        </p:nvCxnSpPr>
        <p:spPr>
          <a:xfrm flipH="1">
            <a:off x="3215589" y="8695784"/>
            <a:ext cx="16193" cy="658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Cuadro de texto 35">
            <a:extLst>
              <a:ext uri="{FF2B5EF4-FFF2-40B4-BE49-F238E27FC236}">
                <a16:creationId xmlns:a16="http://schemas.microsoft.com/office/drawing/2014/main" id="{6195FC96-5434-46B7-9752-525B7AC7FA9E}"/>
              </a:ext>
            </a:extLst>
          </p:cNvPr>
          <p:cNvSpPr txBox="1">
            <a:spLocks noChangeArrowheads="1"/>
          </p:cNvSpPr>
          <p:nvPr/>
        </p:nvSpPr>
        <p:spPr bwMode="auto">
          <a:xfrm>
            <a:off x="2620277" y="2801714"/>
            <a:ext cx="219075" cy="241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825">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825">
                <a:latin typeface="Arial" panose="020B0604020202020204" pitchFamily="34" charset="0"/>
                <a:ea typeface="Times New Roman" panose="02020603050405020304" pitchFamily="18" charset="0"/>
              </a:rPr>
              <a:t>i2</a:t>
            </a:r>
            <a:endParaRPr lang="es-ES" altLang="es-ES" sz="1350">
              <a:latin typeface="Arial" panose="020B0604020202020204" pitchFamily="34" charset="0"/>
            </a:endParaRPr>
          </a:p>
        </p:txBody>
      </p:sp>
      <p:sp>
        <p:nvSpPr>
          <p:cNvPr id="8" name="Cuadro de texto 36">
            <a:extLst>
              <a:ext uri="{FF2B5EF4-FFF2-40B4-BE49-F238E27FC236}">
                <a16:creationId xmlns:a16="http://schemas.microsoft.com/office/drawing/2014/main" id="{09498757-F308-435F-9533-EAC3CA3B6DC1}"/>
              </a:ext>
            </a:extLst>
          </p:cNvPr>
          <p:cNvSpPr txBox="1">
            <a:spLocks noChangeArrowheads="1"/>
          </p:cNvSpPr>
          <p:nvPr/>
        </p:nvSpPr>
        <p:spPr bwMode="auto">
          <a:xfrm>
            <a:off x="2339002" y="3479389"/>
            <a:ext cx="259556" cy="241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endParaRPr lang="es-ES" altLang="es-ES" sz="825" dirty="0">
              <a:latin typeface="Arial" panose="020B0604020202020204" pitchFamily="34" charset="0"/>
              <a:ea typeface="Times New Roman" panose="02020603050405020304" pitchFamily="18" charset="0"/>
            </a:endParaRPr>
          </a:p>
          <a:p>
            <a:pPr defTabSz="685800" eaLnBrk="0" fontAlgn="base" hangingPunct="0">
              <a:spcBef>
                <a:spcPct val="0"/>
              </a:spcBef>
              <a:spcAft>
                <a:spcPct val="0"/>
              </a:spcAft>
            </a:pPr>
            <a:r>
              <a:rPr lang="es-ES" altLang="es-ES" sz="825" dirty="0">
                <a:latin typeface="Arial" panose="020B0604020202020204" pitchFamily="34" charset="0"/>
                <a:ea typeface="Times New Roman" panose="02020603050405020304" pitchFamily="18" charset="0"/>
              </a:rPr>
              <a:t>Va</a:t>
            </a:r>
            <a:endParaRPr lang="es-ES" altLang="es-ES" sz="1350" dirty="0">
              <a:latin typeface="Arial" panose="020B0604020202020204" pitchFamily="34" charset="0"/>
            </a:endParaRPr>
          </a:p>
        </p:txBody>
      </p:sp>
      <p:sp>
        <p:nvSpPr>
          <p:cNvPr id="9" name="Cuadro de texto 37">
            <a:extLst>
              <a:ext uri="{FF2B5EF4-FFF2-40B4-BE49-F238E27FC236}">
                <a16:creationId xmlns:a16="http://schemas.microsoft.com/office/drawing/2014/main" id="{2A45961B-4DBD-4F6F-B6D2-2F8FC331E793}"/>
              </a:ext>
            </a:extLst>
          </p:cNvPr>
          <p:cNvSpPr txBox="1">
            <a:spLocks noChangeArrowheads="1"/>
          </p:cNvSpPr>
          <p:nvPr/>
        </p:nvSpPr>
        <p:spPr bwMode="auto">
          <a:xfrm>
            <a:off x="1071502" y="2564953"/>
            <a:ext cx="259556" cy="241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68580" tIns="34290" rIns="68580" bIns="34290" numCol="1" anchor="t" anchorCtr="0" compatLnSpc="1">
            <a:prstTxWarp prst="textNoShape">
              <a:avLst/>
            </a:prstTxWarp>
          </a:bodyPr>
          <a:lstStyle/>
          <a:p>
            <a:pPr defTabSz="685800" eaLnBrk="0" fontAlgn="base" hangingPunct="0">
              <a:spcBef>
                <a:spcPct val="0"/>
              </a:spcBef>
              <a:spcAft>
                <a:spcPct val="0"/>
              </a:spcAft>
            </a:pPr>
            <a:r>
              <a:rPr lang="es-ES" altLang="es-ES" sz="825" dirty="0">
                <a:latin typeface="Arial" panose="020B0604020202020204" pitchFamily="34" charset="0"/>
                <a:ea typeface="Times New Roman" panose="02020603050405020304" pitchFamily="18" charset="0"/>
              </a:rPr>
              <a:t>Va</a:t>
            </a:r>
            <a:endParaRPr lang="es-ES" altLang="es-ES" sz="1350" dirty="0">
              <a:latin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9">
                <a:extLst>
                  <a:ext uri="{FF2B5EF4-FFF2-40B4-BE49-F238E27FC236}">
                    <a16:creationId xmlns:a16="http://schemas.microsoft.com/office/drawing/2014/main" id="{0E345270-D0EB-45DD-AAD0-F51E7E5B28B7}"/>
                  </a:ext>
                </a:extLst>
              </p:cNvPr>
              <p:cNvSpPr>
                <a:spLocks noChangeArrowheads="1"/>
              </p:cNvSpPr>
              <p:nvPr/>
            </p:nvSpPr>
            <p:spPr bwMode="auto">
              <a:xfrm>
                <a:off x="2971504" y="2218154"/>
                <a:ext cx="3559821" cy="49218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𝑉𝑖𝑛</m:t>
                      </m:r>
                      <m:r>
                        <a:rPr lang="es-ES" sz="1350" i="1">
                          <a:latin typeface="Cambria Math" panose="02040503050406030204" pitchFamily="18" charset="0"/>
                        </a:rPr>
                        <m:t>−</m:t>
                      </m:r>
                      <m:r>
                        <a:rPr lang="es-ES" sz="1350" i="1">
                          <a:latin typeface="Cambria Math" panose="02040503050406030204" pitchFamily="18" charset="0"/>
                        </a:rPr>
                        <m:t>𝑉𝑜𝑢𝑡</m:t>
                      </m:r>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i="1">
                              <a:latin typeface="Cambria Math" panose="02040503050406030204" pitchFamily="18" charset="0"/>
                            </a:rPr>
                            <m:t>1</m:t>
                          </m:r>
                        </m:sub>
                      </m:sSub>
                      <m:d>
                        <m:dPr>
                          <m:ctrlPr>
                            <a:rPr lang="es-ES" sz="1350" i="1">
                              <a:latin typeface="Cambria Math" panose="02040503050406030204" pitchFamily="18" charset="0"/>
                            </a:rPr>
                          </m:ctrlPr>
                        </m:dPr>
                        <m:e>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1</m:t>
                              </m:r>
                            </m:sub>
                          </m:sSub>
                          <m:r>
                            <a:rPr lang="es-ES" sz="1350" i="1">
                              <a:latin typeface="Cambria Math" panose="02040503050406030204" pitchFamily="18" charset="0"/>
                            </a:rPr>
                            <m:t>+</m:t>
                          </m:r>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i="1">
                                  <a:latin typeface="Cambria Math" panose="02040503050406030204" pitchFamily="18" charset="0"/>
                                </a:rPr>
                                <m:t>2</m:t>
                              </m:r>
                            </m:sub>
                          </m:sSub>
                        </m:e>
                      </m:d>
                      <m:r>
                        <a:rPr lang="es-ES" sz="1350" i="1">
                          <a:latin typeface="Cambria Math" panose="02040503050406030204" pitchFamily="18" charset="0"/>
                        </a:rPr>
                        <m:t>→</m:t>
                      </m:r>
                      <m:sSub>
                        <m:sSubPr>
                          <m:ctrlPr>
                            <a:rPr lang="es-ES" sz="1350" i="1">
                              <a:solidFill>
                                <a:srgbClr val="00B050"/>
                              </a:solidFill>
                              <a:latin typeface="Cambria Math" panose="02040503050406030204" pitchFamily="18" charset="0"/>
                            </a:rPr>
                          </m:ctrlPr>
                        </m:sSubPr>
                        <m:e>
                          <m:r>
                            <a:rPr lang="es-ES" sz="1350" i="1">
                              <a:solidFill>
                                <a:srgbClr val="00B050"/>
                              </a:solidFill>
                              <a:latin typeface="Cambria Math" panose="02040503050406030204" pitchFamily="18" charset="0"/>
                            </a:rPr>
                            <m:t>𝑖</m:t>
                          </m:r>
                        </m:e>
                        <m:sub>
                          <m:r>
                            <a:rPr lang="es-ES" sz="1350" i="1">
                              <a:solidFill>
                                <a:srgbClr val="00B050"/>
                              </a:solidFill>
                              <a:latin typeface="Cambria Math" panose="02040503050406030204" pitchFamily="18" charset="0"/>
                            </a:rPr>
                            <m:t>1</m:t>
                          </m:r>
                        </m:sub>
                      </m:sSub>
                      <m:r>
                        <a:rPr lang="es-ES" sz="1350" i="1">
                          <a:solidFill>
                            <a:srgbClr val="00B050"/>
                          </a:solidFill>
                          <a:latin typeface="Cambria Math" panose="02040503050406030204" pitchFamily="18" charset="0"/>
                        </a:rPr>
                        <m:t>=</m:t>
                      </m:r>
                      <m:f>
                        <m:fPr>
                          <m:ctrlPr>
                            <a:rPr lang="es-ES" sz="1350" i="1">
                              <a:solidFill>
                                <a:srgbClr val="00B050"/>
                              </a:solidFill>
                              <a:latin typeface="Cambria Math" panose="02040503050406030204" pitchFamily="18" charset="0"/>
                            </a:rPr>
                          </m:ctrlPr>
                        </m:fPr>
                        <m:num>
                          <m:r>
                            <a:rPr lang="es-ES" sz="1350" i="1">
                              <a:solidFill>
                                <a:srgbClr val="00B050"/>
                              </a:solidFill>
                              <a:latin typeface="Cambria Math" panose="02040503050406030204" pitchFamily="18" charset="0"/>
                            </a:rPr>
                            <m:t>𝑉𝑖𝑛</m:t>
                          </m:r>
                          <m:r>
                            <a:rPr lang="es-ES" sz="1350" i="1">
                              <a:solidFill>
                                <a:srgbClr val="00B050"/>
                              </a:solidFill>
                              <a:latin typeface="Cambria Math" panose="02040503050406030204" pitchFamily="18" charset="0"/>
                            </a:rPr>
                            <m:t>−</m:t>
                          </m:r>
                          <m:r>
                            <a:rPr lang="es-ES" sz="1350" i="1">
                              <a:solidFill>
                                <a:srgbClr val="00B050"/>
                              </a:solidFill>
                              <a:latin typeface="Cambria Math" panose="02040503050406030204" pitchFamily="18" charset="0"/>
                            </a:rPr>
                            <m:t>𝑉𝑜𝑢𝑡</m:t>
                          </m:r>
                        </m:num>
                        <m:den>
                          <m:sSub>
                            <m:sSubPr>
                              <m:ctrlPr>
                                <a:rPr lang="es-ES" sz="1350" i="1">
                                  <a:solidFill>
                                    <a:srgbClr val="00B050"/>
                                  </a:solidFill>
                                  <a:latin typeface="Cambria Math" panose="02040503050406030204" pitchFamily="18" charset="0"/>
                                </a:rPr>
                              </m:ctrlPr>
                            </m:sSubPr>
                            <m:e>
                              <m:r>
                                <a:rPr lang="es-ES" sz="1350" i="1">
                                  <a:solidFill>
                                    <a:srgbClr val="00B050"/>
                                  </a:solidFill>
                                  <a:latin typeface="Cambria Math" panose="02040503050406030204" pitchFamily="18" charset="0"/>
                                </a:rPr>
                                <m:t>𝑅</m:t>
                              </m:r>
                            </m:e>
                            <m:sub>
                              <m:r>
                                <a:rPr lang="es-ES" sz="1350" i="1">
                                  <a:solidFill>
                                    <a:srgbClr val="00B050"/>
                                  </a:solidFill>
                                  <a:latin typeface="Cambria Math" panose="02040503050406030204" pitchFamily="18" charset="0"/>
                                </a:rPr>
                                <m:t>1</m:t>
                              </m:r>
                            </m:sub>
                          </m:sSub>
                          <m:r>
                            <a:rPr lang="es-ES" sz="1350" i="1">
                              <a:solidFill>
                                <a:srgbClr val="00B050"/>
                              </a:solidFill>
                              <a:latin typeface="Cambria Math" panose="02040503050406030204" pitchFamily="18" charset="0"/>
                            </a:rPr>
                            <m:t>+</m:t>
                          </m:r>
                          <m:sSub>
                            <m:sSubPr>
                              <m:ctrlPr>
                                <a:rPr lang="es-ES" sz="1350" i="1">
                                  <a:solidFill>
                                    <a:srgbClr val="00B050"/>
                                  </a:solidFill>
                                  <a:latin typeface="Cambria Math" panose="02040503050406030204" pitchFamily="18" charset="0"/>
                                </a:rPr>
                              </m:ctrlPr>
                            </m:sSubPr>
                            <m:e>
                              <m:r>
                                <a:rPr lang="es-ES" sz="1350" i="1">
                                  <a:solidFill>
                                    <a:srgbClr val="00B050"/>
                                  </a:solidFill>
                                  <a:latin typeface="Cambria Math" panose="02040503050406030204" pitchFamily="18" charset="0"/>
                                </a:rPr>
                                <m:t>𝑅</m:t>
                              </m:r>
                            </m:e>
                            <m:sub>
                              <m:r>
                                <a:rPr lang="es-ES" sz="1350" i="1">
                                  <a:solidFill>
                                    <a:srgbClr val="00B050"/>
                                  </a:solidFill>
                                  <a:latin typeface="Cambria Math" panose="02040503050406030204" pitchFamily="18" charset="0"/>
                                </a:rPr>
                                <m:t>2</m:t>
                              </m:r>
                            </m:sub>
                          </m:sSub>
                        </m:den>
                      </m:f>
                    </m:oMath>
                  </m:oMathPara>
                </a14:m>
                <a:endParaRPr lang="es-ES" sz="1350" dirty="0"/>
              </a:p>
            </p:txBody>
          </p:sp>
        </mc:Choice>
        <mc:Fallback xmlns="">
          <p:sp>
            <p:nvSpPr>
              <p:cNvPr id="11" name="Rectangle 9">
                <a:extLst>
                  <a:ext uri="{FF2B5EF4-FFF2-40B4-BE49-F238E27FC236}">
                    <a16:creationId xmlns:a16="http://schemas.microsoft.com/office/drawing/2014/main" id="{0E345270-D0EB-45DD-AAD0-F51E7E5B28B7}"/>
                  </a:ext>
                </a:extLst>
              </p:cNvPr>
              <p:cNvSpPr>
                <a:spLocks noRot="1" noChangeAspect="1" noMove="1" noResize="1" noEditPoints="1" noAdjustHandles="1" noChangeArrowheads="1" noChangeShapeType="1" noTextEdit="1"/>
              </p:cNvSpPr>
              <p:nvPr/>
            </p:nvSpPr>
            <p:spPr bwMode="auto">
              <a:xfrm>
                <a:off x="2971504" y="2218154"/>
                <a:ext cx="3559821" cy="492186"/>
              </a:xfrm>
              <a:prstGeom prst="rect">
                <a:avLst/>
              </a:prstGeom>
              <a:blipFill>
                <a:blip r:embed="rId3"/>
                <a:stretch>
                  <a:fillRect b="-123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s-ES">
                    <a:noFill/>
                  </a:rPr>
                  <a:t> </a:t>
                </a:r>
              </a:p>
            </p:txBody>
          </p:sp>
        </mc:Fallback>
      </mc:AlternateContent>
      <p:sp>
        <p:nvSpPr>
          <p:cNvPr id="13" name="Cerrar llave 12">
            <a:extLst>
              <a:ext uri="{FF2B5EF4-FFF2-40B4-BE49-F238E27FC236}">
                <a16:creationId xmlns:a16="http://schemas.microsoft.com/office/drawing/2014/main" id="{94D6818B-ACD6-491D-AD68-192919CE16C5}"/>
              </a:ext>
            </a:extLst>
          </p:cNvPr>
          <p:cNvSpPr/>
          <p:nvPr/>
        </p:nvSpPr>
        <p:spPr>
          <a:xfrm>
            <a:off x="6364658" y="3529063"/>
            <a:ext cx="163830" cy="514628"/>
          </a:xfrm>
          <a:prstGeom prst="rightBrace">
            <a:avLst>
              <a:gd name="adj1" fmla="val 29799"/>
              <a:gd name="adj2" fmla="val 50000"/>
            </a:avLst>
          </a:prstGeom>
        </p:spPr>
        <p:style>
          <a:lnRef idx="1">
            <a:schemeClr val="dk1"/>
          </a:lnRef>
          <a:fillRef idx="0">
            <a:schemeClr val="dk1"/>
          </a:fillRef>
          <a:effectRef idx="0">
            <a:schemeClr val="dk1"/>
          </a:effectRef>
          <a:fontRef idx="minor">
            <a:schemeClr val="tx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s-ES" sz="1350"/>
          </a:p>
        </p:txBody>
      </p:sp>
      <p:sp>
        <p:nvSpPr>
          <p:cNvPr id="14" name="Rectangle 12">
            <a:extLst>
              <a:ext uri="{FF2B5EF4-FFF2-40B4-BE49-F238E27FC236}">
                <a16:creationId xmlns:a16="http://schemas.microsoft.com/office/drawing/2014/main" id="{59816F09-E981-4991-B600-32F28DB8EDA3}"/>
              </a:ext>
            </a:extLst>
          </p:cNvPr>
          <p:cNvSpPr>
            <a:spLocks noChangeArrowheads="1"/>
          </p:cNvSpPr>
          <p:nvPr/>
        </p:nvSpPr>
        <p:spPr bwMode="auto">
          <a:xfrm>
            <a:off x="2971504" y="1617620"/>
            <a:ext cx="5391446" cy="623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s-ES" altLang="es-ES" sz="1200" dirty="0">
                <a:latin typeface="Arial" panose="020B0604020202020204" pitchFamily="34" charset="0"/>
                <a:ea typeface="Times New Roman" panose="02020603050405020304" pitchFamily="18" charset="0"/>
              </a:rPr>
              <a:t>Empezamos buscando una relación entre el voltaje de salida y el de entrada.</a:t>
            </a:r>
            <a:endParaRPr lang="es-ES" altLang="es-ES" sz="1200" dirty="0">
              <a:latin typeface="Arial" panose="020B0604020202020204" pitchFamily="34" charset="0"/>
            </a:endParaRPr>
          </a:p>
          <a:p>
            <a:pPr defTabSz="685800" eaLnBrk="0" fontAlgn="base" hangingPunct="0">
              <a:spcBef>
                <a:spcPct val="0"/>
              </a:spcBef>
              <a:spcAft>
                <a:spcPct val="0"/>
              </a:spcAft>
            </a:pPr>
            <a:r>
              <a:rPr lang="es-ES" altLang="es-ES" sz="1200" dirty="0">
                <a:latin typeface="Arial" panose="020B0604020202020204" pitchFamily="34" charset="0"/>
                <a:ea typeface="Times New Roman" panose="02020603050405020304" pitchFamily="18" charset="0"/>
              </a:rPr>
              <a:t>El voltaje de salida también se puede expresar de la siguiente forma, en función de i</a:t>
            </a:r>
            <a:r>
              <a:rPr lang="es-ES" altLang="es-ES" sz="1200" baseline="-30000" dirty="0">
                <a:latin typeface="Arial" panose="020B0604020202020204" pitchFamily="34" charset="0"/>
                <a:ea typeface="Times New Roman" panose="02020603050405020304" pitchFamily="18" charset="0"/>
              </a:rPr>
              <a:t>2</a:t>
            </a:r>
            <a:r>
              <a:rPr lang="es-ES" altLang="es-ES" sz="1200" dirty="0">
                <a:latin typeface="Arial" panose="020B0604020202020204" pitchFamily="34" charset="0"/>
                <a:ea typeface="Times New Roman" panose="02020603050405020304" pitchFamily="18" charset="0"/>
              </a:rPr>
              <a:t>:</a:t>
            </a:r>
            <a:endParaRPr lang="es-ES" altLang="es-ES" sz="1200" dirty="0">
              <a:latin typeface="Arial" panose="020B0604020202020204" pitchFamily="34" charset="0"/>
            </a:endParaRPr>
          </a:p>
        </p:txBody>
      </p:sp>
      <mc:AlternateContent xmlns:mc="http://schemas.openxmlformats.org/markup-compatibility/2006" xmlns:a14="http://schemas.microsoft.com/office/drawing/2010/main">
        <mc:Choice Requires="a14">
          <p:sp>
            <p:nvSpPr>
              <p:cNvPr id="16" name="Rectángulo 15">
                <a:extLst>
                  <a:ext uri="{FF2B5EF4-FFF2-40B4-BE49-F238E27FC236}">
                    <a16:creationId xmlns:a16="http://schemas.microsoft.com/office/drawing/2014/main" id="{ACB434E6-6C78-44BB-8448-929348625D20}"/>
                  </a:ext>
                </a:extLst>
              </p:cNvPr>
              <p:cNvSpPr/>
              <p:nvPr/>
            </p:nvSpPr>
            <p:spPr>
              <a:xfrm>
                <a:off x="2952223" y="2632661"/>
                <a:ext cx="2229906" cy="5165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350" i="1">
                          <a:latin typeface="Cambria Math" panose="02040503050406030204" pitchFamily="18" charset="0"/>
                        </a:rPr>
                        <m:t>𝑉𝑜𝑢𝑡</m:t>
                      </m:r>
                      <m:r>
                        <a:rPr lang="es-ES" sz="1350">
                          <a:latin typeface="Cambria Math" panose="02040503050406030204" pitchFamily="18" charset="0"/>
                        </a:rPr>
                        <m:t>=2</m:t>
                      </m:r>
                      <m:sSub>
                        <m:sSubPr>
                          <m:ctrlPr>
                            <a:rPr lang="es-ES" sz="1350" i="1">
                              <a:latin typeface="Cambria Math" panose="02040503050406030204" pitchFamily="18" charset="0"/>
                            </a:rPr>
                          </m:ctrlPr>
                        </m:sSubPr>
                        <m:e>
                          <m:r>
                            <a:rPr lang="es-ES" sz="1350" i="1">
                              <a:latin typeface="Cambria Math" panose="02040503050406030204" pitchFamily="18" charset="0"/>
                            </a:rPr>
                            <m:t>𝑖</m:t>
                          </m:r>
                        </m:e>
                        <m:sub>
                          <m:r>
                            <a:rPr lang="es-ES" sz="1350">
                              <a:latin typeface="Cambria Math" panose="02040503050406030204" pitchFamily="18" charset="0"/>
                            </a:rPr>
                            <m:t>2</m:t>
                          </m:r>
                        </m:sub>
                      </m:sSub>
                      <m:sSub>
                        <m:sSubPr>
                          <m:ctrlPr>
                            <a:rPr lang="es-ES" sz="1350" i="1">
                              <a:latin typeface="Cambria Math" panose="02040503050406030204" pitchFamily="18" charset="0"/>
                            </a:rPr>
                          </m:ctrlPr>
                        </m:sSubPr>
                        <m:e>
                          <m:r>
                            <a:rPr lang="es-ES" sz="1350" i="1">
                              <a:latin typeface="Cambria Math" panose="02040503050406030204" pitchFamily="18" charset="0"/>
                            </a:rPr>
                            <m:t>𝑅</m:t>
                          </m:r>
                        </m:e>
                        <m:sub>
                          <m:r>
                            <a:rPr lang="es-ES" sz="1350">
                              <a:latin typeface="Cambria Math" panose="02040503050406030204" pitchFamily="18" charset="0"/>
                            </a:rPr>
                            <m:t>5</m:t>
                          </m:r>
                        </m:sub>
                      </m:sSub>
                      <m:r>
                        <a:rPr lang="es-ES" sz="1350">
                          <a:latin typeface="Cambria Math" panose="02040503050406030204" pitchFamily="18" charset="0"/>
                        </a:rPr>
                        <m:t>→</m:t>
                      </m:r>
                      <m:sSub>
                        <m:sSubPr>
                          <m:ctrlPr>
                            <a:rPr lang="es-ES" sz="1350" i="1">
                              <a:solidFill>
                                <a:srgbClr val="0096C8"/>
                              </a:solidFill>
                              <a:latin typeface="Cambria Math" panose="02040503050406030204" pitchFamily="18" charset="0"/>
                            </a:rPr>
                          </m:ctrlPr>
                        </m:sSubPr>
                        <m:e>
                          <m:r>
                            <a:rPr lang="es-ES" sz="1350" i="1">
                              <a:solidFill>
                                <a:srgbClr val="0096C8"/>
                              </a:solidFill>
                              <a:latin typeface="Cambria Math" panose="02040503050406030204" pitchFamily="18" charset="0"/>
                            </a:rPr>
                            <m:t>𝑖</m:t>
                          </m:r>
                        </m:e>
                        <m:sub>
                          <m:r>
                            <a:rPr lang="es-ES" sz="1350">
                              <a:solidFill>
                                <a:srgbClr val="0096C8"/>
                              </a:solidFill>
                              <a:latin typeface="Cambria Math" panose="02040503050406030204" pitchFamily="18" charset="0"/>
                            </a:rPr>
                            <m:t>2</m:t>
                          </m:r>
                        </m:sub>
                      </m:sSub>
                      <m:r>
                        <a:rPr lang="es-ES" sz="1350">
                          <a:solidFill>
                            <a:srgbClr val="0096C8"/>
                          </a:solidFill>
                          <a:latin typeface="Cambria Math" panose="02040503050406030204" pitchFamily="18" charset="0"/>
                        </a:rPr>
                        <m:t>=</m:t>
                      </m:r>
                      <m:f>
                        <m:fPr>
                          <m:ctrlPr>
                            <a:rPr lang="es-ES" sz="1350" i="1">
                              <a:solidFill>
                                <a:srgbClr val="0096C8"/>
                              </a:solidFill>
                              <a:latin typeface="Cambria Math" panose="02040503050406030204" pitchFamily="18" charset="0"/>
                            </a:rPr>
                          </m:ctrlPr>
                        </m:fPr>
                        <m:num>
                          <m:r>
                            <a:rPr lang="es-ES" sz="1350" i="1">
                              <a:solidFill>
                                <a:srgbClr val="0096C8"/>
                              </a:solidFill>
                              <a:latin typeface="Cambria Math" panose="02040503050406030204" pitchFamily="18" charset="0"/>
                            </a:rPr>
                            <m:t>𝑉𝑜𝑢𝑡</m:t>
                          </m:r>
                        </m:num>
                        <m:den>
                          <m:r>
                            <a:rPr lang="es-ES" sz="1350">
                              <a:solidFill>
                                <a:srgbClr val="0096C8"/>
                              </a:solidFill>
                              <a:latin typeface="Cambria Math" panose="02040503050406030204" pitchFamily="18" charset="0"/>
                            </a:rPr>
                            <m:t>2</m:t>
                          </m:r>
                          <m:sSub>
                            <m:sSubPr>
                              <m:ctrlPr>
                                <a:rPr lang="es-ES" sz="1350" i="1">
                                  <a:solidFill>
                                    <a:srgbClr val="0096C8"/>
                                  </a:solidFill>
                                  <a:latin typeface="Cambria Math" panose="02040503050406030204" pitchFamily="18" charset="0"/>
                                </a:rPr>
                              </m:ctrlPr>
                            </m:sSubPr>
                            <m:e>
                              <m:r>
                                <a:rPr lang="es-ES" sz="1350" i="1">
                                  <a:solidFill>
                                    <a:srgbClr val="0096C8"/>
                                  </a:solidFill>
                                  <a:latin typeface="Cambria Math" panose="02040503050406030204" pitchFamily="18" charset="0"/>
                                </a:rPr>
                                <m:t>𝑅</m:t>
                              </m:r>
                            </m:e>
                            <m:sub>
                              <m:r>
                                <a:rPr lang="es-ES" sz="1350">
                                  <a:solidFill>
                                    <a:srgbClr val="0096C8"/>
                                  </a:solidFill>
                                  <a:latin typeface="Cambria Math" panose="02040503050406030204" pitchFamily="18" charset="0"/>
                                </a:rPr>
                                <m:t>5</m:t>
                              </m:r>
                            </m:sub>
                          </m:sSub>
                        </m:den>
                      </m:f>
                    </m:oMath>
                  </m:oMathPara>
                </a14:m>
                <a:endParaRPr lang="es-ES" sz="1350" dirty="0"/>
              </a:p>
            </p:txBody>
          </p:sp>
        </mc:Choice>
        <mc:Fallback xmlns="">
          <p:sp>
            <p:nvSpPr>
              <p:cNvPr id="16" name="Rectángulo 15">
                <a:extLst>
                  <a:ext uri="{FF2B5EF4-FFF2-40B4-BE49-F238E27FC236}">
                    <a16:creationId xmlns:a16="http://schemas.microsoft.com/office/drawing/2014/main" id="{ACB434E6-6C78-44BB-8448-929348625D20}"/>
                  </a:ext>
                </a:extLst>
              </p:cNvPr>
              <p:cNvSpPr>
                <a:spLocks noRot="1" noChangeAspect="1" noMove="1" noResize="1" noEditPoints="1" noAdjustHandles="1" noChangeArrowheads="1" noChangeShapeType="1" noTextEdit="1"/>
              </p:cNvSpPr>
              <p:nvPr/>
            </p:nvSpPr>
            <p:spPr>
              <a:xfrm>
                <a:off x="2952223" y="2632661"/>
                <a:ext cx="2229906" cy="516552"/>
              </a:xfrm>
              <a:prstGeom prst="rect">
                <a:avLst/>
              </a:prstGeom>
              <a:blipFill>
                <a:blip r:embed="rId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7" name="Rectángulo 16">
                <a:extLst>
                  <a:ext uri="{FF2B5EF4-FFF2-40B4-BE49-F238E27FC236}">
                    <a16:creationId xmlns:a16="http://schemas.microsoft.com/office/drawing/2014/main" id="{E54BF777-F6A4-4A17-BAF4-9F0978E75F4B}"/>
                  </a:ext>
                </a:extLst>
              </p:cNvPr>
              <p:cNvSpPr/>
              <p:nvPr/>
            </p:nvSpPr>
            <p:spPr>
              <a:xfrm>
                <a:off x="2052253" y="3544888"/>
                <a:ext cx="6084131" cy="64633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sz="1200" i="1">
                          <a:latin typeface="Cambria Math" panose="02040503050406030204" pitchFamily="18" charset="0"/>
                          <a:ea typeface="Times New Roman" panose="02020603050405020304" pitchFamily="18" charset="0"/>
                        </a:rPr>
                        <m:t>𝑉𝑎</m:t>
                      </m:r>
                      <m:r>
                        <a:rPr lang="es-ES" sz="1200" i="1">
                          <a:latin typeface="Cambria Math" panose="02040503050406030204" pitchFamily="18" charset="0"/>
                          <a:ea typeface="Times New Roman" panose="02020603050405020304" pitchFamily="18" charset="0"/>
                        </a:rPr>
                        <m:t>=</m:t>
                      </m:r>
                      <m:sSub>
                        <m:sSubPr>
                          <m:ctrlPr>
                            <a:rPr lang="es-ES" sz="1200" i="1">
                              <a:solidFill>
                                <a:srgbClr val="0070C0"/>
                              </a:solidFill>
                              <a:latin typeface="Cambria Math" panose="02040503050406030204" pitchFamily="18" charset="0"/>
                              <a:ea typeface="Times New Roman" panose="02020603050405020304" pitchFamily="18" charset="0"/>
                            </a:rPr>
                          </m:ctrlPr>
                        </m:sSubPr>
                        <m:e>
                          <m:r>
                            <a:rPr lang="es-ES" sz="1200" i="1">
                              <a:solidFill>
                                <a:srgbClr val="0070C0"/>
                              </a:solidFill>
                              <a:latin typeface="Cambria Math" panose="02040503050406030204" pitchFamily="18" charset="0"/>
                              <a:ea typeface="Times New Roman" panose="02020603050405020304" pitchFamily="18" charset="0"/>
                            </a:rPr>
                            <m:t>𝑖</m:t>
                          </m:r>
                        </m:e>
                        <m:sub>
                          <m:r>
                            <a:rPr lang="es-ES" sz="1200" i="1">
                              <a:solidFill>
                                <a:srgbClr val="0070C0"/>
                              </a:solidFill>
                              <a:latin typeface="Cambria Math" panose="02040503050406030204" pitchFamily="18" charset="0"/>
                              <a:ea typeface="Times New Roman" panose="02020603050405020304" pitchFamily="18" charset="0"/>
                            </a:rPr>
                            <m:t>2</m:t>
                          </m:r>
                        </m:sub>
                      </m:sSub>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5</m:t>
                          </m:r>
                        </m:sub>
                      </m:sSub>
                    </m:oMath>
                  </m:oMathPara>
                </a14:m>
                <a:endParaRPr lang="es-ES" sz="1200" dirty="0">
                  <a:latin typeface="Times New Roman" panose="02020603050405020304" pitchFamily="18" charset="0"/>
                  <a:ea typeface="Times New Roman" panose="02020603050405020304" pitchFamily="18" charset="0"/>
                </a:endParaRPr>
              </a:p>
              <a:p>
                <a:r>
                  <a:rPr lang="es-ES" sz="1200" dirty="0">
                    <a:latin typeface="Arial" panose="020B0604020202020204" pitchFamily="34" charset="0"/>
                    <a:ea typeface="Times New Roman" panose="02020603050405020304" pitchFamily="18" charset="0"/>
                    <a:cs typeface="Times New Roman" panose="02020603050405020304" pitchFamily="18" charset="0"/>
                  </a:rPr>
                  <a:t> </a:t>
                </a:r>
                <a:endParaRPr lang="es-ES" sz="1200" dirty="0">
                  <a:latin typeface="Times New Roman" panose="02020603050405020304" pitchFamily="18" charset="0"/>
                  <a:ea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r>
                        <a:rPr lang="es-ES" sz="1200" i="1">
                          <a:latin typeface="Cambria Math" panose="02040503050406030204" pitchFamily="18" charset="0"/>
                          <a:ea typeface="Times New Roman" panose="02020603050405020304" pitchFamily="18" charset="0"/>
                        </a:rPr>
                        <m:t>𝑉𝑖𝑛</m:t>
                      </m:r>
                      <m:r>
                        <a:rPr lang="es-ES" sz="1200" i="1">
                          <a:latin typeface="Cambria Math" panose="02040503050406030204" pitchFamily="18" charset="0"/>
                          <a:ea typeface="Times New Roman" panose="02020603050405020304" pitchFamily="18" charset="0"/>
                        </a:rPr>
                        <m:t>−</m:t>
                      </m:r>
                      <m:r>
                        <a:rPr lang="es-ES" sz="1200" i="1">
                          <a:latin typeface="Cambria Math" panose="02040503050406030204" pitchFamily="18" charset="0"/>
                          <a:ea typeface="Times New Roman" panose="02020603050405020304" pitchFamily="18" charset="0"/>
                        </a:rPr>
                        <m:t>𝑉𝑎</m:t>
                      </m:r>
                      <m:r>
                        <a:rPr lang="es-ES" sz="1200" i="1">
                          <a:latin typeface="Cambria Math" panose="02040503050406030204" pitchFamily="18" charset="0"/>
                          <a:ea typeface="Times New Roman" panose="02020603050405020304" pitchFamily="18" charset="0"/>
                        </a:rPr>
                        <m:t>=</m:t>
                      </m:r>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𝑖</m:t>
                          </m:r>
                        </m:e>
                        <m:sub>
                          <m:r>
                            <a:rPr lang="es-ES" sz="1200" i="1">
                              <a:latin typeface="Cambria Math" panose="02040503050406030204" pitchFamily="18" charset="0"/>
                              <a:ea typeface="Times New Roman" panose="02020603050405020304" pitchFamily="18" charset="0"/>
                            </a:rPr>
                            <m:t>1</m:t>
                          </m:r>
                        </m:sub>
                      </m:sSub>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1</m:t>
                          </m:r>
                        </m:sub>
                      </m:sSub>
                      <m:r>
                        <a:rPr lang="es-ES" sz="1200" i="1">
                          <a:latin typeface="Cambria Math" panose="02040503050406030204" pitchFamily="18" charset="0"/>
                          <a:ea typeface="Times New Roman" panose="02020603050405020304" pitchFamily="18" charset="0"/>
                        </a:rPr>
                        <m:t>→</m:t>
                      </m:r>
                      <m:r>
                        <a:rPr lang="es-ES" sz="1200" i="1">
                          <a:latin typeface="Cambria Math" panose="02040503050406030204" pitchFamily="18" charset="0"/>
                          <a:ea typeface="Times New Roman" panose="02020603050405020304" pitchFamily="18" charset="0"/>
                        </a:rPr>
                        <m:t>𝑉𝑎</m:t>
                      </m:r>
                      <m:r>
                        <a:rPr lang="es-ES" sz="1200" i="1">
                          <a:latin typeface="Cambria Math" panose="02040503050406030204" pitchFamily="18" charset="0"/>
                          <a:ea typeface="Times New Roman" panose="02020603050405020304" pitchFamily="18" charset="0"/>
                        </a:rPr>
                        <m:t>=</m:t>
                      </m:r>
                      <m:r>
                        <a:rPr lang="es-ES" sz="1200" i="1">
                          <a:latin typeface="Cambria Math" panose="02040503050406030204" pitchFamily="18" charset="0"/>
                          <a:ea typeface="Times New Roman" panose="02020603050405020304" pitchFamily="18" charset="0"/>
                        </a:rPr>
                        <m:t>𝑉𝑖𝑛</m:t>
                      </m:r>
                      <m:r>
                        <a:rPr lang="es-ES" sz="1200" i="1">
                          <a:latin typeface="Cambria Math" panose="02040503050406030204" pitchFamily="18" charset="0"/>
                          <a:ea typeface="Times New Roman" panose="02020603050405020304" pitchFamily="18" charset="0"/>
                        </a:rPr>
                        <m:t>−</m:t>
                      </m:r>
                      <m:sSub>
                        <m:sSubPr>
                          <m:ctrlPr>
                            <a:rPr lang="es-ES" sz="1200" i="1">
                              <a:solidFill>
                                <a:srgbClr val="00B050"/>
                              </a:solidFill>
                              <a:latin typeface="Cambria Math" panose="02040503050406030204" pitchFamily="18" charset="0"/>
                              <a:ea typeface="Times New Roman" panose="02020603050405020304" pitchFamily="18" charset="0"/>
                            </a:rPr>
                          </m:ctrlPr>
                        </m:sSubPr>
                        <m:e>
                          <m:r>
                            <a:rPr lang="es-ES" sz="1200" i="1">
                              <a:solidFill>
                                <a:srgbClr val="00B050"/>
                              </a:solidFill>
                              <a:latin typeface="Cambria Math" panose="02040503050406030204" pitchFamily="18" charset="0"/>
                              <a:ea typeface="Times New Roman" panose="02020603050405020304" pitchFamily="18" charset="0"/>
                            </a:rPr>
                            <m:t>𝑖</m:t>
                          </m:r>
                        </m:e>
                        <m:sub>
                          <m:r>
                            <a:rPr lang="es-ES" sz="1200" i="1">
                              <a:solidFill>
                                <a:srgbClr val="00B050"/>
                              </a:solidFill>
                              <a:latin typeface="Cambria Math" panose="02040503050406030204" pitchFamily="18" charset="0"/>
                              <a:ea typeface="Times New Roman" panose="02020603050405020304" pitchFamily="18" charset="0"/>
                            </a:rPr>
                            <m:t>1</m:t>
                          </m:r>
                        </m:sub>
                      </m:sSub>
                      <m:sSub>
                        <m:sSubPr>
                          <m:ctrlPr>
                            <a:rPr lang="es-ES" sz="1200" i="1">
                              <a:latin typeface="Cambria Math" panose="02040503050406030204" pitchFamily="18" charset="0"/>
                              <a:ea typeface="Times New Roman" panose="02020603050405020304" pitchFamily="18" charset="0"/>
                            </a:rPr>
                          </m:ctrlPr>
                        </m:sSubPr>
                        <m:e>
                          <m:r>
                            <a:rPr lang="es-ES" sz="1200" i="1">
                              <a:latin typeface="Cambria Math" panose="02040503050406030204" pitchFamily="18" charset="0"/>
                              <a:ea typeface="Times New Roman" panose="02020603050405020304" pitchFamily="18" charset="0"/>
                            </a:rPr>
                            <m:t>𝑅</m:t>
                          </m:r>
                        </m:e>
                        <m:sub>
                          <m:r>
                            <a:rPr lang="es-ES" sz="1200" i="1">
                              <a:latin typeface="Cambria Math" panose="02040503050406030204" pitchFamily="18" charset="0"/>
                              <a:ea typeface="Times New Roman" panose="02020603050405020304" pitchFamily="18" charset="0"/>
                            </a:rPr>
                            <m:t>1</m:t>
                          </m:r>
                        </m:sub>
                      </m:sSub>
                    </m:oMath>
                  </m:oMathPara>
                </a14:m>
                <a:endParaRPr lang="es-ES" sz="1200" dirty="0">
                  <a:latin typeface="Times New Roman" panose="02020603050405020304" pitchFamily="18" charset="0"/>
                  <a:ea typeface="Times New Roman" panose="02020603050405020304" pitchFamily="18" charset="0"/>
                </a:endParaRPr>
              </a:p>
            </p:txBody>
          </p:sp>
        </mc:Choice>
        <mc:Fallback xmlns="">
          <p:sp>
            <p:nvSpPr>
              <p:cNvPr id="17" name="Rectángulo 16">
                <a:extLst>
                  <a:ext uri="{FF2B5EF4-FFF2-40B4-BE49-F238E27FC236}">
                    <a16:creationId xmlns:a16="http://schemas.microsoft.com/office/drawing/2014/main" id="{E54BF777-F6A4-4A17-BAF4-9F0978E75F4B}"/>
                  </a:ext>
                </a:extLst>
              </p:cNvPr>
              <p:cNvSpPr>
                <a:spLocks noRot="1" noChangeAspect="1" noMove="1" noResize="1" noEditPoints="1" noAdjustHandles="1" noChangeArrowheads="1" noChangeShapeType="1" noTextEdit="1"/>
              </p:cNvSpPr>
              <p:nvPr/>
            </p:nvSpPr>
            <p:spPr>
              <a:xfrm>
                <a:off x="2052253" y="3544888"/>
                <a:ext cx="6084131" cy="646331"/>
              </a:xfrm>
              <a:prstGeom prst="rect">
                <a:avLst/>
              </a:prstGeom>
              <a:blipFill>
                <a:blip r:embed="rId5"/>
                <a:stretch>
                  <a:fillRect/>
                </a:stretch>
              </a:blipFill>
            </p:spPr>
            <p:txBody>
              <a:bodyPr/>
              <a:lstStyle/>
              <a:p>
                <a:r>
                  <a:rPr lang="es-ES">
                    <a:noFill/>
                  </a:rPr>
                  <a:t> </a:t>
                </a:r>
              </a:p>
            </p:txBody>
          </p:sp>
        </mc:Fallback>
      </mc:AlternateContent>
      <p:sp>
        <p:nvSpPr>
          <p:cNvPr id="19" name="Cuadro de texto 30">
            <a:extLst>
              <a:ext uri="{FF2B5EF4-FFF2-40B4-BE49-F238E27FC236}">
                <a16:creationId xmlns:a16="http://schemas.microsoft.com/office/drawing/2014/main" id="{6590B20B-D1EE-4108-BF83-8B47C1391726}"/>
              </a:ext>
            </a:extLst>
          </p:cNvPr>
          <p:cNvSpPr txBox="1"/>
          <p:nvPr/>
        </p:nvSpPr>
        <p:spPr>
          <a:xfrm>
            <a:off x="6618355" y="3682018"/>
            <a:ext cx="473393" cy="240983"/>
          </a:xfrm>
          <a:prstGeom prst="rect">
            <a:avLst/>
          </a:prstGeom>
          <a:noFill/>
          <a:ln w="6350">
            <a:noFill/>
          </a:ln>
        </p:spPr>
        <p:txBody>
          <a:bodyPr rot="0" spcFirstLastPara="0" vert="horz" wrap="none" lIns="68580" tIns="34290" rIns="68580" bIns="34290" numCol="1" spcCol="0" rtlCol="0" fromWordArt="0" anchor="t" anchorCtr="0" forceAA="0" compatLnSpc="1">
            <a:prstTxWarp prst="textNoShape">
              <a:avLst/>
            </a:prstTxWarp>
            <a:noAutofit/>
          </a:bodyPr>
          <a:lstStyle/>
          <a:p>
            <a:r>
              <a:rPr lang="es-ES" sz="900">
                <a:latin typeface="Times New Roman" panose="02020603050405020304" pitchFamily="18" charset="0"/>
                <a:ea typeface="Times New Roman" panose="02020603050405020304" pitchFamily="18" charset="0"/>
              </a:rPr>
              <a:t>Va=Va</a:t>
            </a:r>
          </a:p>
        </p:txBody>
      </p:sp>
      <mc:AlternateContent xmlns:mc="http://schemas.openxmlformats.org/markup-compatibility/2006" xmlns:a14="http://schemas.microsoft.com/office/drawing/2010/main">
        <mc:Choice Requires="a14">
          <p:sp>
            <p:nvSpPr>
              <p:cNvPr id="18" name="Rectángulo 17">
                <a:extLst>
                  <a:ext uri="{FF2B5EF4-FFF2-40B4-BE49-F238E27FC236}">
                    <a16:creationId xmlns:a16="http://schemas.microsoft.com/office/drawing/2014/main" id="{094BB36D-860F-44B5-8AE1-EAC84A389DEA}"/>
                  </a:ext>
                </a:extLst>
              </p:cNvPr>
              <p:cNvSpPr/>
              <p:nvPr/>
            </p:nvSpPr>
            <p:spPr>
              <a:xfrm>
                <a:off x="1937096" y="5134344"/>
                <a:ext cx="5680703" cy="52392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sz="1200" i="1">
                          <a:latin typeface="Cambria Math" panose="02040503050406030204" pitchFamily="18" charset="0"/>
                        </a:rPr>
                        <m:t>𝑉𝑜𝑢𝑡</m:t>
                      </m:r>
                      <m:d>
                        <m:dPr>
                          <m:ctrlPr>
                            <a:rPr lang="es-ES" sz="1200" i="1">
                              <a:latin typeface="Cambria Math" panose="02040503050406030204" pitchFamily="18" charset="0"/>
                            </a:rPr>
                          </m:ctrlPr>
                        </m:dPr>
                        <m:e>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1</m:t>
                                  </m:r>
                                </m:sub>
                              </m:sSub>
                              <m:r>
                                <a:rPr lang="es-ES" sz="1200">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2</m:t>
                                  </m:r>
                                </m:sub>
                              </m:sSub>
                              <m:r>
                                <a:rPr lang="es-ES" sz="1200">
                                  <a:latin typeface="Cambria Math" panose="02040503050406030204" pitchFamily="18" charset="0"/>
                                </a:rPr>
                                <m:t>−2</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1</m:t>
                                  </m:r>
                                </m:sub>
                              </m:sSub>
                            </m:num>
                            <m:den>
                              <m:d>
                                <m:dPr>
                                  <m:begChr m:val=""/>
                                  <m:ctrlPr>
                                    <a:rPr lang="es-ES" sz="1200" i="1">
                                      <a:latin typeface="Cambria Math" panose="02040503050406030204" pitchFamily="18" charset="0"/>
                                    </a:rPr>
                                  </m:ctrlPr>
                                </m:dPr>
                                <m:e>
                                  <m:r>
                                    <a:rPr lang="es-ES" sz="1200">
                                      <a:latin typeface="Cambria Math" panose="02040503050406030204" pitchFamily="18" charset="0"/>
                                    </a:rPr>
                                    <m:t>2</m:t>
                                  </m:r>
                                  <m:sSub>
                                    <m:sSubPr>
                                      <m:ctrlPr>
                                        <a:rPr lang="es-ES" sz="1200" i="1">
                                          <a:latin typeface="Cambria Math" panose="02040503050406030204" pitchFamily="18" charset="0"/>
                                        </a:rPr>
                                      </m:ctrlPr>
                                    </m:sSubPr>
                                    <m:e>
                                      <m:d>
                                        <m:dPr>
                                          <m:endChr m:val=""/>
                                          <m:ctrlPr>
                                            <a:rPr lang="es-ES" sz="1200" i="1">
                                              <a:latin typeface="Cambria Math" panose="02040503050406030204" pitchFamily="18" charset="0"/>
                                            </a:rPr>
                                          </m:ctrlPr>
                                        </m:dPr>
                                        <m:e>
                                          <m:r>
                                            <a:rPr lang="es-ES" sz="1200" i="1">
                                              <a:latin typeface="Cambria Math" panose="02040503050406030204" pitchFamily="18" charset="0"/>
                                            </a:rPr>
                                            <m:t>𝑅</m:t>
                                          </m:r>
                                        </m:e>
                                      </m:d>
                                    </m:e>
                                    <m:sub>
                                      <m:r>
                                        <a:rPr lang="es-ES" sz="1200">
                                          <a:latin typeface="Cambria Math" panose="02040503050406030204" pitchFamily="18" charset="0"/>
                                        </a:rPr>
                                        <m:t>1</m:t>
                                      </m:r>
                                    </m:sub>
                                  </m:sSub>
                                  <m:r>
                                    <a:rPr lang="es-ES" sz="1200">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2</m:t>
                                      </m:r>
                                    </m:sub>
                                  </m:sSub>
                                </m:e>
                              </m:d>
                            </m:den>
                          </m:f>
                        </m:e>
                      </m:d>
                      <m:r>
                        <a:rPr lang="es-ES" sz="1200">
                          <a:latin typeface="Cambria Math" panose="02040503050406030204" pitchFamily="18" charset="0"/>
                        </a:rPr>
                        <m:t>=</m:t>
                      </m:r>
                      <m:r>
                        <a:rPr lang="es-ES" sz="1200" i="1">
                          <a:latin typeface="Cambria Math" panose="02040503050406030204" pitchFamily="18" charset="0"/>
                        </a:rPr>
                        <m:t>𝑉𝑖𝑛</m:t>
                      </m:r>
                      <m:d>
                        <m:dPr>
                          <m:ctrlPr>
                            <a:rPr lang="es-ES" sz="1200" i="1">
                              <a:latin typeface="Cambria Math" panose="02040503050406030204" pitchFamily="18" charset="0"/>
                            </a:rPr>
                          </m:ctrlPr>
                        </m:dPr>
                        <m:e>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1</m:t>
                                  </m:r>
                                </m:sub>
                              </m:sSub>
                              <m:r>
                                <a:rPr lang="es-ES" sz="1200">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2</m:t>
                                  </m:r>
                                </m:sub>
                              </m:sSub>
                              <m:r>
                                <a:rPr lang="es-ES" sz="1200">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1</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1</m:t>
                                  </m:r>
                                </m:sub>
                              </m:sSub>
                              <m:r>
                                <a:rPr lang="es-ES" sz="1200">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2</m:t>
                                  </m:r>
                                </m:sub>
                              </m:sSub>
                            </m:den>
                          </m:f>
                        </m:e>
                      </m:d>
                      <m:r>
                        <a:rPr lang="es-ES" sz="1200">
                          <a:latin typeface="Cambria Math" panose="02040503050406030204" pitchFamily="18" charset="0"/>
                        </a:rPr>
                        <m:t>→</m:t>
                      </m:r>
                      <m:r>
                        <a:rPr lang="es-ES" sz="1200" i="1">
                          <a:latin typeface="Cambria Math" panose="02040503050406030204" pitchFamily="18" charset="0"/>
                        </a:rPr>
                        <m:t>𝑉𝑜𝑢𝑡</m:t>
                      </m:r>
                      <m:r>
                        <a:rPr lang="es-ES" sz="1200">
                          <a:latin typeface="Cambria Math" panose="02040503050406030204" pitchFamily="18" charset="0"/>
                        </a:rPr>
                        <m:t>=2</m:t>
                      </m:r>
                      <m:r>
                        <a:rPr lang="es-ES" sz="1200" i="1">
                          <a:latin typeface="Cambria Math" panose="02040503050406030204" pitchFamily="18" charset="0"/>
                        </a:rPr>
                        <m:t>𝑉𝑖𝑛</m:t>
                      </m:r>
                      <m:d>
                        <m:dPr>
                          <m:ctrlPr>
                            <a:rPr lang="es-ES" sz="1200" i="1">
                              <a:latin typeface="Cambria Math" panose="02040503050406030204" pitchFamily="18" charset="0"/>
                            </a:rPr>
                          </m:ctrlPr>
                        </m:dPr>
                        <m:e>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2</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2</m:t>
                                  </m:r>
                                </m:sub>
                              </m:sSub>
                              <m:r>
                                <a:rPr lang="es-ES" sz="1200">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a:latin typeface="Cambria Math" panose="02040503050406030204" pitchFamily="18" charset="0"/>
                                    </a:rPr>
                                    <m:t>1</m:t>
                                  </m:r>
                                </m:sub>
                              </m:sSub>
                            </m:den>
                          </m:f>
                        </m:e>
                      </m:d>
                    </m:oMath>
                  </m:oMathPara>
                </a14:m>
                <a:endParaRPr lang="es-ES" sz="1200" dirty="0"/>
              </a:p>
            </p:txBody>
          </p:sp>
        </mc:Choice>
        <mc:Fallback xmlns="">
          <p:sp>
            <p:nvSpPr>
              <p:cNvPr id="18" name="Rectángulo 17">
                <a:extLst>
                  <a:ext uri="{FF2B5EF4-FFF2-40B4-BE49-F238E27FC236}">
                    <a16:creationId xmlns:a16="http://schemas.microsoft.com/office/drawing/2014/main" id="{094BB36D-860F-44B5-8AE1-EAC84A389DEA}"/>
                  </a:ext>
                </a:extLst>
              </p:cNvPr>
              <p:cNvSpPr>
                <a:spLocks noRot="1" noChangeAspect="1" noMove="1" noResize="1" noEditPoints="1" noAdjustHandles="1" noChangeArrowheads="1" noChangeShapeType="1" noTextEdit="1"/>
              </p:cNvSpPr>
              <p:nvPr/>
            </p:nvSpPr>
            <p:spPr>
              <a:xfrm>
                <a:off x="1937096" y="5134344"/>
                <a:ext cx="5680703" cy="523926"/>
              </a:xfrm>
              <a:prstGeom prst="rect">
                <a:avLst/>
              </a:prstGeom>
              <a:blipFill>
                <a:blip r:embed="rId6"/>
                <a:stretch>
                  <a:fillRect t="-32558" b="-112791"/>
                </a:stretch>
              </a:blipFill>
            </p:spPr>
            <p:txBody>
              <a:bodyPr/>
              <a:lstStyle/>
              <a:p>
                <a:r>
                  <a:rPr lang="es-ES">
                    <a:noFill/>
                  </a:rPr>
                  <a:t> </a:t>
                </a:r>
              </a:p>
            </p:txBody>
          </p:sp>
        </mc:Fallback>
      </mc:AlternateContent>
      <p:sp>
        <p:nvSpPr>
          <p:cNvPr id="20" name="Rectángulo 19">
            <a:extLst>
              <a:ext uri="{FF2B5EF4-FFF2-40B4-BE49-F238E27FC236}">
                <a16:creationId xmlns:a16="http://schemas.microsoft.com/office/drawing/2014/main" id="{05D174C4-C718-4ED9-A3FE-97FE38AB9009}"/>
              </a:ext>
            </a:extLst>
          </p:cNvPr>
          <p:cNvSpPr/>
          <p:nvPr/>
        </p:nvSpPr>
        <p:spPr>
          <a:xfrm>
            <a:off x="2971504" y="3094325"/>
            <a:ext cx="5652926" cy="461665"/>
          </a:xfrm>
          <a:prstGeom prst="rect">
            <a:avLst/>
          </a:prstGeom>
        </p:spPr>
        <p:txBody>
          <a:bodyPr wrap="square">
            <a:spAutoFit/>
          </a:bodyPr>
          <a:lstStyle/>
          <a:p>
            <a:pPr lvl="0" eaLnBrk="0" fontAlgn="base" hangingPunct="0">
              <a:spcBef>
                <a:spcPct val="0"/>
              </a:spcBef>
              <a:spcAft>
                <a:spcPct val="0"/>
              </a:spcAft>
            </a:pPr>
            <a:r>
              <a:rPr lang="es-ES" altLang="es-ES" sz="1200" dirty="0">
                <a:latin typeface="Arial" panose="020B0604020202020204" pitchFamily="34" charset="0"/>
                <a:ea typeface="Times New Roman" panose="02020603050405020304" pitchFamily="18" charset="0"/>
              </a:rPr>
              <a:t>Vamos a utilizar un voltaje intermedio, Va, por simplicidad. Este voltaje no es necesario pero nos ayuda a ver más clara la relación entre las corriente i</a:t>
            </a:r>
            <a:r>
              <a:rPr lang="es-ES" altLang="es-ES" sz="1200" baseline="-30000" dirty="0">
                <a:latin typeface="Arial" panose="020B0604020202020204" pitchFamily="34" charset="0"/>
                <a:ea typeface="Times New Roman" panose="02020603050405020304" pitchFamily="18" charset="0"/>
              </a:rPr>
              <a:t>1</a:t>
            </a:r>
            <a:r>
              <a:rPr lang="es-ES" altLang="es-ES" sz="1200" dirty="0">
                <a:latin typeface="Arial" panose="020B0604020202020204" pitchFamily="34" charset="0"/>
                <a:ea typeface="Times New Roman" panose="02020603050405020304" pitchFamily="18" charset="0"/>
              </a:rPr>
              <a:t> e i</a:t>
            </a:r>
            <a:r>
              <a:rPr lang="es-ES" altLang="es-ES" sz="1200" baseline="-30000" dirty="0">
                <a:latin typeface="Arial" panose="020B0604020202020204" pitchFamily="34" charset="0"/>
                <a:ea typeface="Times New Roman" panose="02020603050405020304" pitchFamily="18" charset="0"/>
              </a:rPr>
              <a:t>2</a:t>
            </a:r>
            <a:r>
              <a:rPr lang="es-ES" altLang="es-ES" sz="1200" dirty="0">
                <a:latin typeface="Arial" panose="020B0604020202020204" pitchFamily="34" charset="0"/>
                <a:ea typeface="Times New Roman" panose="02020603050405020304" pitchFamily="18" charset="0"/>
              </a:rPr>
              <a:t>.</a:t>
            </a:r>
            <a:endParaRPr lang="es-ES" altLang="es-ES" sz="1200" dirty="0">
              <a:latin typeface="Arial" panose="020B0604020202020204" pitchFamily="34" charset="0"/>
            </a:endParaRPr>
          </a:p>
        </p:txBody>
      </p:sp>
      <mc:AlternateContent xmlns:mc="http://schemas.openxmlformats.org/markup-compatibility/2006" xmlns:a14="http://schemas.microsoft.com/office/drawing/2010/main">
        <mc:Choice Requires="a14">
          <p:sp>
            <p:nvSpPr>
              <p:cNvPr id="21" name="Rectángulo 20">
                <a:extLst>
                  <a:ext uri="{FF2B5EF4-FFF2-40B4-BE49-F238E27FC236}">
                    <a16:creationId xmlns:a16="http://schemas.microsoft.com/office/drawing/2014/main" id="{3C627D79-3548-49C1-842E-4D2A4D035824}"/>
                  </a:ext>
                </a:extLst>
              </p:cNvPr>
              <p:cNvSpPr/>
              <p:nvPr/>
            </p:nvSpPr>
            <p:spPr>
              <a:xfrm>
                <a:off x="2729814" y="4236285"/>
                <a:ext cx="4572000" cy="818557"/>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f>
                        <m:fPr>
                          <m:ctrlPr>
                            <a:rPr lang="es-ES" sz="1050" i="1">
                              <a:solidFill>
                                <a:srgbClr val="0070C0"/>
                              </a:solidFill>
                              <a:latin typeface="Cambria Math" panose="02040503050406030204" pitchFamily="18" charset="0"/>
                              <a:ea typeface="Times New Roman" panose="02020603050405020304" pitchFamily="18" charset="0"/>
                            </a:rPr>
                          </m:ctrlPr>
                        </m:fPr>
                        <m:num>
                          <m:r>
                            <a:rPr lang="es-ES" sz="1050" i="1">
                              <a:solidFill>
                                <a:srgbClr val="0070C0"/>
                              </a:solidFill>
                              <a:latin typeface="Cambria Math" panose="02040503050406030204" pitchFamily="18" charset="0"/>
                              <a:ea typeface="Times New Roman" panose="02020603050405020304" pitchFamily="18" charset="0"/>
                            </a:rPr>
                            <m:t>𝑉𝑜𝑢𝑡</m:t>
                          </m:r>
                        </m:num>
                        <m:den>
                          <m:r>
                            <a:rPr lang="es-ES" sz="1050" i="1">
                              <a:solidFill>
                                <a:srgbClr val="0070C0"/>
                              </a:solidFill>
                              <a:latin typeface="Cambria Math" panose="02040503050406030204" pitchFamily="18" charset="0"/>
                              <a:ea typeface="Times New Roman" panose="02020603050405020304" pitchFamily="18" charset="0"/>
                            </a:rPr>
                            <m:t>2</m:t>
                          </m:r>
                        </m:den>
                      </m:f>
                      <m:f>
                        <m:fPr>
                          <m:ctrlPr>
                            <a:rPr lang="es-ES" sz="1050" i="1">
                              <a:solidFill>
                                <a:srgbClr val="0070C0"/>
                              </a:solidFill>
                              <a:latin typeface="Cambria Math" panose="02040503050406030204" pitchFamily="18" charset="0"/>
                              <a:ea typeface="Times New Roman" panose="02020603050405020304" pitchFamily="18" charset="0"/>
                            </a:rPr>
                          </m:ctrlPr>
                        </m:fPr>
                        <m:num>
                          <m:sSub>
                            <m:sSubPr>
                              <m:ctrlPr>
                                <a:rPr lang="es-ES" sz="1050" i="1" strike="sngStrike">
                                  <a:latin typeface="Cambria Math" panose="02040503050406030204" pitchFamily="18" charset="0"/>
                                  <a:ea typeface="Times New Roman" panose="02020603050405020304" pitchFamily="18" charset="0"/>
                                </a:rPr>
                              </m:ctrlPr>
                            </m:sSubPr>
                            <m:e>
                              <m:r>
                                <a:rPr lang="es-ES" sz="1050" i="1" strike="sngStrike">
                                  <a:latin typeface="Cambria Math" panose="02040503050406030204" pitchFamily="18" charset="0"/>
                                  <a:ea typeface="Times New Roman" panose="02020603050405020304" pitchFamily="18" charset="0"/>
                                </a:rPr>
                                <m:t>𝑅</m:t>
                              </m:r>
                            </m:e>
                            <m:sub>
                              <m:r>
                                <a:rPr lang="es-ES" sz="1050" i="1" strike="sngStrike">
                                  <a:latin typeface="Cambria Math" panose="02040503050406030204" pitchFamily="18" charset="0"/>
                                  <a:ea typeface="Times New Roman" panose="02020603050405020304" pitchFamily="18" charset="0"/>
                                </a:rPr>
                                <m:t>5</m:t>
                              </m:r>
                            </m:sub>
                          </m:sSub>
                        </m:num>
                        <m:den>
                          <m:sSub>
                            <m:sSubPr>
                              <m:ctrlPr>
                                <a:rPr lang="es-ES" sz="1050" i="1" strike="sngStrike">
                                  <a:solidFill>
                                    <a:srgbClr val="0070C0"/>
                                  </a:solidFill>
                                  <a:latin typeface="Cambria Math" panose="02040503050406030204" pitchFamily="18" charset="0"/>
                                  <a:ea typeface="Times New Roman" panose="02020603050405020304" pitchFamily="18" charset="0"/>
                                </a:rPr>
                              </m:ctrlPr>
                            </m:sSubPr>
                            <m:e>
                              <m:r>
                                <a:rPr lang="es-ES" sz="1050" i="1" strike="sngStrike">
                                  <a:solidFill>
                                    <a:srgbClr val="0070C0"/>
                                  </a:solidFill>
                                  <a:latin typeface="Cambria Math" panose="02040503050406030204" pitchFamily="18" charset="0"/>
                                  <a:ea typeface="Times New Roman" panose="02020603050405020304" pitchFamily="18" charset="0"/>
                                </a:rPr>
                                <m:t>𝑅</m:t>
                              </m:r>
                            </m:e>
                            <m:sub>
                              <m:r>
                                <a:rPr lang="es-ES" sz="1050" i="1" strike="sngStrike">
                                  <a:solidFill>
                                    <a:srgbClr val="0070C0"/>
                                  </a:solidFill>
                                  <a:latin typeface="Cambria Math" panose="02040503050406030204" pitchFamily="18" charset="0"/>
                                  <a:ea typeface="Times New Roman" panose="02020603050405020304" pitchFamily="18" charset="0"/>
                                </a:rPr>
                                <m:t>5</m:t>
                              </m:r>
                            </m:sub>
                          </m:sSub>
                        </m:den>
                      </m:f>
                      <m:r>
                        <a:rPr lang="es-ES" sz="1050" i="1">
                          <a:latin typeface="Cambria Math" panose="02040503050406030204" pitchFamily="18" charset="0"/>
                          <a:ea typeface="Times New Roman" panose="02020603050405020304" pitchFamily="18" charset="0"/>
                        </a:rPr>
                        <m:t>=</m:t>
                      </m:r>
                      <m:r>
                        <a:rPr lang="es-ES" sz="1050" i="1">
                          <a:latin typeface="Cambria Math" panose="02040503050406030204" pitchFamily="18" charset="0"/>
                          <a:ea typeface="Times New Roman" panose="02020603050405020304" pitchFamily="18" charset="0"/>
                        </a:rPr>
                        <m:t>𝑉𝑖𝑛</m:t>
                      </m:r>
                      <m:r>
                        <a:rPr lang="es-ES" sz="1050" i="1">
                          <a:latin typeface="Cambria Math" panose="02040503050406030204" pitchFamily="18" charset="0"/>
                          <a:ea typeface="Times New Roman" panose="02020603050405020304" pitchFamily="18" charset="0"/>
                        </a:rPr>
                        <m:t>−</m:t>
                      </m:r>
                      <m:f>
                        <m:fPr>
                          <m:ctrlPr>
                            <a:rPr lang="es-ES" sz="1050" i="1">
                              <a:solidFill>
                                <a:srgbClr val="00B050"/>
                              </a:solidFill>
                              <a:latin typeface="Cambria Math" panose="02040503050406030204" pitchFamily="18" charset="0"/>
                              <a:ea typeface="Times New Roman" panose="02020603050405020304" pitchFamily="18" charset="0"/>
                            </a:rPr>
                          </m:ctrlPr>
                        </m:fPr>
                        <m:num>
                          <m:r>
                            <a:rPr lang="es-ES" sz="1050" i="1">
                              <a:solidFill>
                                <a:srgbClr val="00B050"/>
                              </a:solidFill>
                              <a:latin typeface="Cambria Math" panose="02040503050406030204" pitchFamily="18" charset="0"/>
                              <a:ea typeface="Times New Roman" panose="02020603050405020304" pitchFamily="18" charset="0"/>
                            </a:rPr>
                            <m:t>𝑉𝑖𝑛</m:t>
                          </m:r>
                          <m:r>
                            <a:rPr lang="es-ES" sz="1050" i="1">
                              <a:solidFill>
                                <a:srgbClr val="00B050"/>
                              </a:solidFill>
                              <a:latin typeface="Cambria Math" panose="02040503050406030204" pitchFamily="18" charset="0"/>
                              <a:ea typeface="Times New Roman" panose="02020603050405020304" pitchFamily="18" charset="0"/>
                            </a:rPr>
                            <m:t>−</m:t>
                          </m:r>
                          <m:r>
                            <a:rPr lang="es-ES" sz="1050" i="1">
                              <a:solidFill>
                                <a:srgbClr val="00B050"/>
                              </a:solidFill>
                              <a:latin typeface="Cambria Math" panose="02040503050406030204" pitchFamily="18" charset="0"/>
                              <a:ea typeface="Times New Roman" panose="02020603050405020304" pitchFamily="18" charset="0"/>
                            </a:rPr>
                            <m:t>𝑉𝑜𝑢𝑡</m:t>
                          </m:r>
                        </m:num>
                        <m:den>
                          <m:sSub>
                            <m:sSubPr>
                              <m:ctrlPr>
                                <a:rPr lang="es-ES" sz="1050" i="1">
                                  <a:solidFill>
                                    <a:srgbClr val="00B050"/>
                                  </a:solidFill>
                                  <a:latin typeface="Cambria Math" panose="02040503050406030204" pitchFamily="18" charset="0"/>
                                  <a:ea typeface="Times New Roman" panose="02020603050405020304" pitchFamily="18" charset="0"/>
                                </a:rPr>
                              </m:ctrlPr>
                            </m:sSubPr>
                            <m:e>
                              <m:r>
                                <a:rPr lang="es-ES" sz="1050" i="1">
                                  <a:solidFill>
                                    <a:srgbClr val="00B050"/>
                                  </a:solidFill>
                                  <a:latin typeface="Cambria Math" panose="02040503050406030204" pitchFamily="18" charset="0"/>
                                  <a:ea typeface="Times New Roman" panose="02020603050405020304" pitchFamily="18" charset="0"/>
                                </a:rPr>
                                <m:t>𝑅</m:t>
                              </m:r>
                            </m:e>
                            <m:sub>
                              <m:r>
                                <a:rPr lang="es-ES" sz="1050" i="1">
                                  <a:solidFill>
                                    <a:srgbClr val="00B050"/>
                                  </a:solidFill>
                                  <a:latin typeface="Cambria Math" panose="02040503050406030204" pitchFamily="18" charset="0"/>
                                  <a:ea typeface="Times New Roman" panose="02020603050405020304" pitchFamily="18" charset="0"/>
                                </a:rPr>
                                <m:t>1</m:t>
                              </m:r>
                            </m:sub>
                          </m:sSub>
                          <m:r>
                            <a:rPr lang="es-ES" sz="1050" i="1">
                              <a:solidFill>
                                <a:srgbClr val="00B050"/>
                              </a:solidFill>
                              <a:latin typeface="Cambria Math" panose="02040503050406030204" pitchFamily="18" charset="0"/>
                              <a:ea typeface="Times New Roman" panose="02020603050405020304" pitchFamily="18" charset="0"/>
                            </a:rPr>
                            <m:t>+</m:t>
                          </m:r>
                          <m:sSub>
                            <m:sSubPr>
                              <m:ctrlPr>
                                <a:rPr lang="es-ES" sz="1050" i="1">
                                  <a:solidFill>
                                    <a:srgbClr val="00B050"/>
                                  </a:solidFill>
                                  <a:latin typeface="Cambria Math" panose="02040503050406030204" pitchFamily="18" charset="0"/>
                                  <a:ea typeface="Times New Roman" panose="02020603050405020304" pitchFamily="18" charset="0"/>
                                </a:rPr>
                              </m:ctrlPr>
                            </m:sSubPr>
                            <m:e>
                              <m:r>
                                <a:rPr lang="es-ES" sz="1050" i="1">
                                  <a:solidFill>
                                    <a:srgbClr val="00B050"/>
                                  </a:solidFill>
                                  <a:latin typeface="Cambria Math" panose="02040503050406030204" pitchFamily="18" charset="0"/>
                                  <a:ea typeface="Times New Roman" panose="02020603050405020304" pitchFamily="18" charset="0"/>
                                </a:rPr>
                                <m:t>𝑅</m:t>
                              </m:r>
                            </m:e>
                            <m:sub>
                              <m:r>
                                <a:rPr lang="es-ES" sz="1050" i="1">
                                  <a:solidFill>
                                    <a:srgbClr val="00B050"/>
                                  </a:solidFill>
                                  <a:latin typeface="Cambria Math" panose="02040503050406030204" pitchFamily="18" charset="0"/>
                                  <a:ea typeface="Times New Roman" panose="02020603050405020304" pitchFamily="18" charset="0"/>
                                </a:rPr>
                                <m:t>2</m:t>
                              </m:r>
                            </m:sub>
                          </m:sSub>
                        </m:den>
                      </m:f>
                      <m:sSub>
                        <m:sSubPr>
                          <m:ctrlPr>
                            <a:rPr lang="es-ES" sz="1050" i="1">
                              <a:latin typeface="Cambria Math" panose="02040503050406030204" pitchFamily="18" charset="0"/>
                              <a:ea typeface="Times New Roman" panose="02020603050405020304" pitchFamily="18" charset="0"/>
                            </a:rPr>
                          </m:ctrlPr>
                        </m:sSubPr>
                        <m:e>
                          <m:r>
                            <a:rPr lang="es-ES" sz="1050" i="1">
                              <a:latin typeface="Cambria Math" panose="02040503050406030204" pitchFamily="18" charset="0"/>
                              <a:ea typeface="Times New Roman" panose="02020603050405020304" pitchFamily="18" charset="0"/>
                            </a:rPr>
                            <m:t>𝑅</m:t>
                          </m:r>
                        </m:e>
                        <m:sub>
                          <m:r>
                            <a:rPr lang="es-ES" sz="1050" i="1">
                              <a:latin typeface="Cambria Math" panose="02040503050406030204" pitchFamily="18" charset="0"/>
                              <a:ea typeface="Times New Roman" panose="02020603050405020304" pitchFamily="18" charset="0"/>
                            </a:rPr>
                            <m:t>1</m:t>
                          </m:r>
                        </m:sub>
                      </m:sSub>
                      <m:r>
                        <a:rPr lang="es-ES" sz="1050" i="1">
                          <a:latin typeface="Cambria Math" panose="02040503050406030204" pitchFamily="18" charset="0"/>
                          <a:ea typeface="Times New Roman" panose="02020603050405020304" pitchFamily="18" charset="0"/>
                        </a:rPr>
                        <m:t>→</m:t>
                      </m:r>
                      <m:r>
                        <a:rPr lang="es-ES" sz="1050" i="1">
                          <a:latin typeface="Cambria Math" panose="02040503050406030204" pitchFamily="18" charset="0"/>
                          <a:ea typeface="Times New Roman" panose="02020603050405020304" pitchFamily="18" charset="0"/>
                        </a:rPr>
                        <m:t>𝑉𝑜𝑢𝑡</m:t>
                      </m:r>
                      <m:d>
                        <m:dPr>
                          <m:ctrlPr>
                            <a:rPr lang="es-ES" sz="1050" i="1">
                              <a:latin typeface="Cambria Math" panose="02040503050406030204" pitchFamily="18" charset="0"/>
                              <a:ea typeface="Times New Roman" panose="02020603050405020304" pitchFamily="18" charset="0"/>
                            </a:rPr>
                          </m:ctrlPr>
                        </m:dPr>
                        <m:e>
                          <m:f>
                            <m:fPr>
                              <m:ctrlPr>
                                <a:rPr lang="es-ES" sz="1050" i="1">
                                  <a:latin typeface="Cambria Math" panose="02040503050406030204" pitchFamily="18" charset="0"/>
                                  <a:ea typeface="Times New Roman" panose="02020603050405020304" pitchFamily="18" charset="0"/>
                                </a:rPr>
                              </m:ctrlPr>
                            </m:fPr>
                            <m:num>
                              <m:r>
                                <a:rPr lang="es-ES" sz="1050" i="1">
                                  <a:latin typeface="Cambria Math" panose="02040503050406030204" pitchFamily="18" charset="0"/>
                                  <a:ea typeface="Times New Roman" panose="02020603050405020304" pitchFamily="18" charset="0"/>
                                </a:rPr>
                                <m:t>1</m:t>
                              </m:r>
                            </m:num>
                            <m:den>
                              <m:r>
                                <a:rPr lang="es-ES" sz="1050" i="1">
                                  <a:latin typeface="Cambria Math" panose="02040503050406030204" pitchFamily="18" charset="0"/>
                                  <a:ea typeface="Times New Roman" panose="02020603050405020304" pitchFamily="18" charset="0"/>
                                </a:rPr>
                                <m:t>2</m:t>
                              </m:r>
                            </m:den>
                          </m:f>
                          <m:r>
                            <a:rPr lang="es-ES" sz="1050" i="1">
                              <a:latin typeface="Cambria Math" panose="02040503050406030204" pitchFamily="18" charset="0"/>
                              <a:ea typeface="Times New Roman" panose="02020603050405020304" pitchFamily="18" charset="0"/>
                            </a:rPr>
                            <m:t>−</m:t>
                          </m:r>
                          <m:f>
                            <m:fPr>
                              <m:ctrlPr>
                                <a:rPr lang="es-ES" sz="1050" i="1">
                                  <a:latin typeface="Cambria Math" panose="02040503050406030204" pitchFamily="18" charset="0"/>
                                  <a:ea typeface="Times New Roman" panose="02020603050405020304" pitchFamily="18" charset="0"/>
                                </a:rPr>
                              </m:ctrlPr>
                            </m:fPr>
                            <m:num>
                              <m:sSub>
                                <m:sSubPr>
                                  <m:ctrlPr>
                                    <a:rPr lang="es-ES" sz="1050" i="1">
                                      <a:latin typeface="Cambria Math" panose="02040503050406030204" pitchFamily="18" charset="0"/>
                                      <a:ea typeface="Times New Roman" panose="02020603050405020304" pitchFamily="18" charset="0"/>
                                    </a:rPr>
                                  </m:ctrlPr>
                                </m:sSubPr>
                                <m:e>
                                  <m:r>
                                    <a:rPr lang="es-ES" sz="1050" i="1">
                                      <a:latin typeface="Cambria Math" panose="02040503050406030204" pitchFamily="18" charset="0"/>
                                      <a:ea typeface="Times New Roman" panose="02020603050405020304" pitchFamily="18" charset="0"/>
                                    </a:rPr>
                                    <m:t>𝑅</m:t>
                                  </m:r>
                                </m:e>
                                <m:sub>
                                  <m:r>
                                    <a:rPr lang="es-ES" sz="1050" i="1">
                                      <a:latin typeface="Cambria Math" panose="02040503050406030204" pitchFamily="18" charset="0"/>
                                      <a:ea typeface="Times New Roman" panose="02020603050405020304" pitchFamily="18" charset="0"/>
                                    </a:rPr>
                                    <m:t>1</m:t>
                                  </m:r>
                                </m:sub>
                              </m:sSub>
                            </m:num>
                            <m:den>
                              <m:sSub>
                                <m:sSubPr>
                                  <m:ctrlPr>
                                    <a:rPr lang="es-ES" sz="1050" i="1">
                                      <a:latin typeface="Cambria Math" panose="02040503050406030204" pitchFamily="18" charset="0"/>
                                      <a:ea typeface="Times New Roman" panose="02020603050405020304" pitchFamily="18" charset="0"/>
                                    </a:rPr>
                                  </m:ctrlPr>
                                </m:sSubPr>
                                <m:e>
                                  <m:r>
                                    <a:rPr lang="es-ES" sz="1050" i="1">
                                      <a:latin typeface="Cambria Math" panose="02040503050406030204" pitchFamily="18" charset="0"/>
                                      <a:ea typeface="Times New Roman" panose="02020603050405020304" pitchFamily="18" charset="0"/>
                                    </a:rPr>
                                    <m:t>𝑅</m:t>
                                  </m:r>
                                </m:e>
                                <m:sub>
                                  <m:r>
                                    <a:rPr lang="es-ES" sz="1050" i="1">
                                      <a:latin typeface="Cambria Math" panose="02040503050406030204" pitchFamily="18" charset="0"/>
                                      <a:ea typeface="Times New Roman" panose="02020603050405020304" pitchFamily="18" charset="0"/>
                                    </a:rPr>
                                    <m:t>1</m:t>
                                  </m:r>
                                </m:sub>
                              </m:sSub>
                              <m:r>
                                <a:rPr lang="es-ES" sz="1050" i="1">
                                  <a:latin typeface="Cambria Math" panose="02040503050406030204" pitchFamily="18" charset="0"/>
                                  <a:ea typeface="Times New Roman" panose="02020603050405020304" pitchFamily="18" charset="0"/>
                                </a:rPr>
                                <m:t>+</m:t>
                              </m:r>
                              <m:sSub>
                                <m:sSubPr>
                                  <m:ctrlPr>
                                    <a:rPr lang="es-ES" sz="1050" i="1">
                                      <a:latin typeface="Cambria Math" panose="02040503050406030204" pitchFamily="18" charset="0"/>
                                      <a:ea typeface="Times New Roman" panose="02020603050405020304" pitchFamily="18" charset="0"/>
                                    </a:rPr>
                                  </m:ctrlPr>
                                </m:sSubPr>
                                <m:e>
                                  <m:r>
                                    <a:rPr lang="es-ES" sz="1050" i="1">
                                      <a:latin typeface="Cambria Math" panose="02040503050406030204" pitchFamily="18" charset="0"/>
                                      <a:ea typeface="Times New Roman" panose="02020603050405020304" pitchFamily="18" charset="0"/>
                                    </a:rPr>
                                    <m:t>𝑅</m:t>
                                  </m:r>
                                </m:e>
                                <m:sub>
                                  <m:r>
                                    <a:rPr lang="es-ES" sz="1050" i="1">
                                      <a:latin typeface="Cambria Math" panose="02040503050406030204" pitchFamily="18" charset="0"/>
                                      <a:ea typeface="Times New Roman" panose="02020603050405020304" pitchFamily="18" charset="0"/>
                                    </a:rPr>
                                    <m:t>2</m:t>
                                  </m:r>
                                </m:sub>
                              </m:sSub>
                            </m:den>
                          </m:f>
                        </m:e>
                      </m:d>
                      <m:r>
                        <a:rPr lang="es-ES" sz="1050" i="1">
                          <a:latin typeface="Cambria Math" panose="02040503050406030204" pitchFamily="18" charset="0"/>
                          <a:ea typeface="Times New Roman" panose="02020603050405020304" pitchFamily="18" charset="0"/>
                        </a:rPr>
                        <m:t>=</m:t>
                      </m:r>
                      <m:r>
                        <a:rPr lang="es-ES" sz="1050" i="1">
                          <a:latin typeface="Cambria Math" panose="02040503050406030204" pitchFamily="18" charset="0"/>
                          <a:ea typeface="Times New Roman" panose="02020603050405020304" pitchFamily="18" charset="0"/>
                        </a:rPr>
                        <m:t>𝑉𝑖𝑛</m:t>
                      </m:r>
                      <m:d>
                        <m:dPr>
                          <m:ctrlPr>
                            <a:rPr lang="es-ES" sz="1050" i="1">
                              <a:latin typeface="Cambria Math" panose="02040503050406030204" pitchFamily="18" charset="0"/>
                              <a:ea typeface="Times New Roman" panose="02020603050405020304" pitchFamily="18" charset="0"/>
                            </a:rPr>
                          </m:ctrlPr>
                        </m:dPr>
                        <m:e>
                          <m:r>
                            <a:rPr lang="es-ES" sz="1050" i="1">
                              <a:latin typeface="Cambria Math" panose="02040503050406030204" pitchFamily="18" charset="0"/>
                              <a:ea typeface="Times New Roman" panose="02020603050405020304" pitchFamily="18" charset="0"/>
                            </a:rPr>
                            <m:t>1−</m:t>
                          </m:r>
                          <m:f>
                            <m:fPr>
                              <m:ctrlPr>
                                <a:rPr lang="es-ES" sz="1050" i="1">
                                  <a:latin typeface="Cambria Math" panose="02040503050406030204" pitchFamily="18" charset="0"/>
                                  <a:ea typeface="Times New Roman" panose="02020603050405020304" pitchFamily="18" charset="0"/>
                                </a:rPr>
                              </m:ctrlPr>
                            </m:fPr>
                            <m:num>
                              <m:sSub>
                                <m:sSubPr>
                                  <m:ctrlPr>
                                    <a:rPr lang="es-ES" sz="1050" i="1">
                                      <a:latin typeface="Cambria Math" panose="02040503050406030204" pitchFamily="18" charset="0"/>
                                      <a:ea typeface="Times New Roman" panose="02020603050405020304" pitchFamily="18" charset="0"/>
                                    </a:rPr>
                                  </m:ctrlPr>
                                </m:sSubPr>
                                <m:e>
                                  <m:r>
                                    <a:rPr lang="es-ES" sz="1050" i="1">
                                      <a:latin typeface="Cambria Math" panose="02040503050406030204" pitchFamily="18" charset="0"/>
                                      <a:ea typeface="Times New Roman" panose="02020603050405020304" pitchFamily="18" charset="0"/>
                                    </a:rPr>
                                    <m:t>𝑅</m:t>
                                  </m:r>
                                </m:e>
                                <m:sub>
                                  <m:r>
                                    <a:rPr lang="es-ES" sz="1050" i="1">
                                      <a:latin typeface="Cambria Math" panose="02040503050406030204" pitchFamily="18" charset="0"/>
                                      <a:ea typeface="Times New Roman" panose="02020603050405020304" pitchFamily="18" charset="0"/>
                                    </a:rPr>
                                    <m:t>1</m:t>
                                  </m:r>
                                </m:sub>
                              </m:sSub>
                            </m:num>
                            <m:den>
                              <m:sSub>
                                <m:sSubPr>
                                  <m:ctrlPr>
                                    <a:rPr lang="es-ES" sz="1050" i="1">
                                      <a:latin typeface="Cambria Math" panose="02040503050406030204" pitchFamily="18" charset="0"/>
                                      <a:ea typeface="Times New Roman" panose="02020603050405020304" pitchFamily="18" charset="0"/>
                                    </a:rPr>
                                  </m:ctrlPr>
                                </m:sSubPr>
                                <m:e>
                                  <m:r>
                                    <a:rPr lang="es-ES" sz="1050" i="1">
                                      <a:latin typeface="Cambria Math" panose="02040503050406030204" pitchFamily="18" charset="0"/>
                                      <a:ea typeface="Times New Roman" panose="02020603050405020304" pitchFamily="18" charset="0"/>
                                    </a:rPr>
                                    <m:t>𝑅</m:t>
                                  </m:r>
                                </m:e>
                                <m:sub>
                                  <m:r>
                                    <a:rPr lang="es-ES" sz="1050" i="1">
                                      <a:latin typeface="Cambria Math" panose="02040503050406030204" pitchFamily="18" charset="0"/>
                                      <a:ea typeface="Times New Roman" panose="02020603050405020304" pitchFamily="18" charset="0"/>
                                    </a:rPr>
                                    <m:t>1</m:t>
                                  </m:r>
                                </m:sub>
                              </m:sSub>
                              <m:r>
                                <a:rPr lang="es-ES" sz="1050" i="1">
                                  <a:latin typeface="Cambria Math" panose="02040503050406030204" pitchFamily="18" charset="0"/>
                                  <a:ea typeface="Times New Roman" panose="02020603050405020304" pitchFamily="18" charset="0"/>
                                </a:rPr>
                                <m:t>+</m:t>
                              </m:r>
                              <m:sSub>
                                <m:sSubPr>
                                  <m:ctrlPr>
                                    <a:rPr lang="es-ES" sz="1050" i="1">
                                      <a:latin typeface="Cambria Math" panose="02040503050406030204" pitchFamily="18" charset="0"/>
                                      <a:ea typeface="Times New Roman" panose="02020603050405020304" pitchFamily="18" charset="0"/>
                                    </a:rPr>
                                  </m:ctrlPr>
                                </m:sSubPr>
                                <m:e>
                                  <m:r>
                                    <a:rPr lang="es-ES" sz="1050" i="1">
                                      <a:latin typeface="Cambria Math" panose="02040503050406030204" pitchFamily="18" charset="0"/>
                                      <a:ea typeface="Times New Roman" panose="02020603050405020304" pitchFamily="18" charset="0"/>
                                    </a:rPr>
                                    <m:t>𝑅</m:t>
                                  </m:r>
                                </m:e>
                                <m:sub>
                                  <m:r>
                                    <a:rPr lang="es-ES" sz="1050" i="1">
                                      <a:latin typeface="Cambria Math" panose="02040503050406030204" pitchFamily="18" charset="0"/>
                                      <a:ea typeface="Times New Roman" panose="02020603050405020304" pitchFamily="18" charset="0"/>
                                    </a:rPr>
                                    <m:t>2</m:t>
                                  </m:r>
                                </m:sub>
                              </m:sSub>
                            </m:den>
                          </m:f>
                        </m:e>
                      </m:d>
                      <m:r>
                        <a:rPr lang="es-ES" sz="1050" i="1">
                          <a:latin typeface="Cambria Math" panose="02040503050406030204" pitchFamily="18" charset="0"/>
                          <a:ea typeface="Times New Roman" panose="02020603050405020304" pitchFamily="18" charset="0"/>
                        </a:rPr>
                        <m:t> </m:t>
                      </m:r>
                    </m:oMath>
                  </m:oMathPara>
                </a14:m>
                <a:endParaRPr lang="es-ES" sz="1050" dirty="0"/>
              </a:p>
            </p:txBody>
          </p:sp>
        </mc:Choice>
        <mc:Fallback xmlns="">
          <p:sp>
            <p:nvSpPr>
              <p:cNvPr id="21" name="Rectángulo 20">
                <a:extLst>
                  <a:ext uri="{FF2B5EF4-FFF2-40B4-BE49-F238E27FC236}">
                    <a16:creationId xmlns:a16="http://schemas.microsoft.com/office/drawing/2014/main" id="{3C627D79-3548-49C1-842E-4D2A4D035824}"/>
                  </a:ext>
                </a:extLst>
              </p:cNvPr>
              <p:cNvSpPr>
                <a:spLocks noRot="1" noChangeAspect="1" noMove="1" noResize="1" noEditPoints="1" noAdjustHandles="1" noChangeArrowheads="1" noChangeShapeType="1" noTextEdit="1"/>
              </p:cNvSpPr>
              <p:nvPr/>
            </p:nvSpPr>
            <p:spPr>
              <a:xfrm>
                <a:off x="2729814" y="4236285"/>
                <a:ext cx="4572000" cy="818557"/>
              </a:xfrm>
              <a:prstGeom prst="rect">
                <a:avLst/>
              </a:prstGeom>
              <a:blipFill>
                <a:blip r:embed="rId7"/>
                <a:stretch>
                  <a:fillRect/>
                </a:stretch>
              </a:blipFill>
            </p:spPr>
            <p:txBody>
              <a:bodyPr/>
              <a:lstStyle/>
              <a:p>
                <a:r>
                  <a:rPr lang="es-ES">
                    <a:noFill/>
                  </a:rPr>
                  <a:t> </a:t>
                </a:r>
              </a:p>
            </p:txBody>
          </p:sp>
        </mc:Fallback>
      </mc:AlternateContent>
    </p:spTree>
    <p:extLst>
      <p:ext uri="{BB962C8B-B14F-4D97-AF65-F5344CB8AC3E}">
        <p14:creationId xmlns:p14="http://schemas.microsoft.com/office/powerpoint/2010/main" val="358382052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984DC9EB-4D33-4CFC-8660-9228A982D0AD}"/>
              </a:ext>
            </a:extLst>
          </p:cNvPr>
          <p:cNvSpPr>
            <a:spLocks noGrp="1"/>
          </p:cNvSpPr>
          <p:nvPr>
            <p:ph type="sldNum" sz="quarter" idx="10"/>
          </p:nvPr>
        </p:nvSpPr>
        <p:spPr bwMode="auto">
          <a:xfrm>
            <a:off x="8657439" y="0"/>
            <a:ext cx="486561"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
            </a:defPPr>
            <a:lvl1pPr marL="0" algn="l" defTabSz="914400" rtl="0" eaLnBrk="1" latinLnBrk="0" hangingPunct="1">
              <a:defRPr sz="1400" kern="1200" smtClean="0">
                <a:solidFill>
                  <a:schemeClr val="bg1"/>
                </a:solidFill>
                <a:latin typeface="Helvetica"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fontAlgn="base" hangingPunct="0">
              <a:spcBef>
                <a:spcPct val="0"/>
              </a:spcBef>
              <a:spcAft>
                <a:spcPct val="0"/>
              </a:spcAft>
              <a:defRPr/>
            </a:pPr>
            <a:fld id="{AF43D1A9-F070-402C-85DB-687F900BE3FC}" type="slidenum">
              <a:rPr lang="es-ES_tradnl" altLang="es-ES" smtClean="0">
                <a:solidFill>
                  <a:srgbClr val="FFFFFF"/>
                </a:solidFill>
                <a:ea typeface="ＭＳ Ｐゴシック" pitchFamily="-84" charset="-128"/>
              </a:rPr>
              <a:pPr eaLnBrk="0" fontAlgn="base" hangingPunct="0">
                <a:spcBef>
                  <a:spcPct val="0"/>
                </a:spcBef>
                <a:spcAft>
                  <a:spcPct val="0"/>
                </a:spcAft>
                <a:defRPr/>
              </a:pPr>
              <a:t>94</a:t>
            </a:fld>
            <a:endParaRPr lang="es-ES_tradnl" altLang="es-ES" dirty="0">
              <a:solidFill>
                <a:srgbClr val="FFFFFF"/>
              </a:solidFill>
              <a:ea typeface="ＭＳ Ｐゴシック" pitchFamily="-84" charset="-128"/>
            </a:endParaRPr>
          </a:p>
        </p:txBody>
      </p:sp>
      <p:sp>
        <p:nvSpPr>
          <p:cNvPr id="3" name="Rectángulo 2">
            <a:extLst>
              <a:ext uri="{FF2B5EF4-FFF2-40B4-BE49-F238E27FC236}">
                <a16:creationId xmlns:a16="http://schemas.microsoft.com/office/drawing/2014/main" id="{9C746B6A-755A-4977-9009-B0398A484F09}"/>
              </a:ext>
            </a:extLst>
          </p:cNvPr>
          <p:cNvSpPr/>
          <p:nvPr/>
        </p:nvSpPr>
        <p:spPr>
          <a:xfrm>
            <a:off x="296644" y="822068"/>
            <a:ext cx="7148744" cy="338554"/>
          </a:xfrm>
          <a:prstGeom prst="rect">
            <a:avLst/>
          </a:prstGeom>
        </p:spPr>
        <p:txBody>
          <a:bodyPr wrap="square">
            <a:spAutoFit/>
          </a:bodyPr>
          <a:lstStyle/>
          <a:p>
            <a:r>
              <a:rPr lang="es-ES" sz="1600" b="1" dirty="0">
                <a:latin typeface="Arial" panose="020B0604020202020204" pitchFamily="34" charset="0"/>
                <a:ea typeface="Times New Roman" panose="02020603050405020304" pitchFamily="18" charset="0"/>
                <a:cs typeface="Times New Roman" panose="02020603050405020304" pitchFamily="18" charset="0"/>
              </a:rPr>
              <a:t>Problema 10.</a:t>
            </a:r>
            <a:r>
              <a:rPr lang="es-ES" sz="1600" dirty="0">
                <a:latin typeface="Arial" panose="020B0604020202020204" pitchFamily="34" charset="0"/>
                <a:ea typeface="Times New Roman" panose="02020603050405020304" pitchFamily="18" charset="0"/>
                <a:cs typeface="Times New Roman" panose="02020603050405020304" pitchFamily="18" charset="0"/>
              </a:rPr>
              <a:t> Hallar V</a:t>
            </a:r>
            <a:r>
              <a:rPr lang="es-ES" sz="1600" baseline="-25000" dirty="0">
                <a:latin typeface="Arial" panose="020B0604020202020204" pitchFamily="34" charset="0"/>
                <a:ea typeface="Times New Roman" panose="02020603050405020304" pitchFamily="18" charset="0"/>
                <a:cs typeface="Times New Roman" panose="02020603050405020304" pitchFamily="18" charset="0"/>
              </a:rPr>
              <a:t>out</a:t>
            </a:r>
            <a:r>
              <a:rPr lang="es-ES" sz="1600" dirty="0">
                <a:latin typeface="Arial" panose="020B0604020202020204" pitchFamily="34" charset="0"/>
                <a:ea typeface="Times New Roman" panose="02020603050405020304" pitchFamily="18" charset="0"/>
                <a:cs typeface="Times New Roman" panose="02020603050405020304" pitchFamily="18" charset="0"/>
              </a:rPr>
              <a:t> en función de V</a:t>
            </a:r>
            <a:r>
              <a:rPr lang="es-ES" sz="160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600" dirty="0">
                <a:latin typeface="Arial" panose="020B0604020202020204" pitchFamily="34" charset="0"/>
                <a:ea typeface="Times New Roman" panose="02020603050405020304" pitchFamily="18" charset="0"/>
                <a:cs typeface="Times New Roman" panose="02020603050405020304" pitchFamily="18" charset="0"/>
              </a:rPr>
              <a:t>, V</a:t>
            </a:r>
            <a:r>
              <a:rPr lang="es-ES" sz="1600" baseline="-25000" dirty="0">
                <a:latin typeface="Arial" panose="020B0604020202020204" pitchFamily="34" charset="0"/>
                <a:ea typeface="Times New Roman" panose="02020603050405020304" pitchFamily="18" charset="0"/>
                <a:cs typeface="Times New Roman" panose="02020603050405020304" pitchFamily="18" charset="0"/>
              </a:rPr>
              <a:t>2</a:t>
            </a:r>
            <a:r>
              <a:rPr lang="es-ES" sz="1600" dirty="0">
                <a:latin typeface="Arial" panose="020B0604020202020204" pitchFamily="34" charset="0"/>
                <a:ea typeface="Times New Roman" panose="02020603050405020304" pitchFamily="18" charset="0"/>
                <a:cs typeface="Times New Roman" panose="02020603050405020304" pitchFamily="18" charset="0"/>
              </a:rPr>
              <a:t>, y las resistencias del circuito.</a:t>
            </a:r>
            <a:endParaRPr lang="es-ES" sz="1600" dirty="0"/>
          </a:p>
        </p:txBody>
      </p:sp>
      <p:pic>
        <p:nvPicPr>
          <p:cNvPr id="4" name="Imagen 3" descr="AO_4R">
            <a:extLst>
              <a:ext uri="{FF2B5EF4-FFF2-40B4-BE49-F238E27FC236}">
                <a16:creationId xmlns:a16="http://schemas.microsoft.com/office/drawing/2014/main" id="{A1ADB420-ED76-49DA-80A9-6E181BA90E5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71134" y="1835944"/>
            <a:ext cx="2805524" cy="1930963"/>
          </a:xfrm>
          <a:prstGeom prst="rect">
            <a:avLst/>
          </a:prstGeom>
          <a:noFill/>
          <a:ln>
            <a:noFill/>
          </a:ln>
        </p:spPr>
      </p:pic>
      <p:sp>
        <p:nvSpPr>
          <p:cNvPr id="5" name="Rectángulo 4">
            <a:extLst>
              <a:ext uri="{FF2B5EF4-FFF2-40B4-BE49-F238E27FC236}">
                <a16:creationId xmlns:a16="http://schemas.microsoft.com/office/drawing/2014/main" id="{402D90F4-CF2D-425C-B2B7-52A67BBF7195}"/>
              </a:ext>
            </a:extLst>
          </p:cNvPr>
          <p:cNvSpPr/>
          <p:nvPr/>
        </p:nvSpPr>
        <p:spPr>
          <a:xfrm>
            <a:off x="3871016" y="1428419"/>
            <a:ext cx="4572000" cy="646331"/>
          </a:xfrm>
          <a:prstGeom prst="rect">
            <a:avLst/>
          </a:prstGeom>
        </p:spPr>
        <p:txBody>
          <a:bodyPr>
            <a:spAutoFit/>
          </a:bodyPr>
          <a:lstStyle/>
          <a:p>
            <a:pPr algn="just"/>
            <a:r>
              <a:rPr lang="es-ES" sz="1200" dirty="0">
                <a:latin typeface="Arial" panose="020B0604020202020204" pitchFamily="34" charset="0"/>
                <a:ea typeface="Times New Roman" panose="02020603050405020304" pitchFamily="18" charset="0"/>
                <a:cs typeface="Times New Roman" panose="02020603050405020304" pitchFamily="18" charset="0"/>
              </a:rPr>
              <a:t>Llamando i a la corriente que circula por R</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3</a:t>
            </a:r>
            <a:r>
              <a:rPr lang="es-ES" sz="1200" dirty="0">
                <a:latin typeface="Arial" panose="020B0604020202020204" pitchFamily="34" charset="0"/>
                <a:ea typeface="Times New Roman" panose="02020603050405020304" pitchFamily="18" charset="0"/>
                <a:cs typeface="Times New Roman" panose="02020603050405020304" pitchFamily="18" charset="0"/>
              </a:rPr>
              <a:t> y R</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4</a:t>
            </a:r>
            <a:r>
              <a:rPr lang="es-ES" sz="1200" dirty="0">
                <a:latin typeface="Arial" panose="020B0604020202020204" pitchFamily="34" charset="0"/>
                <a:ea typeface="Times New Roman" panose="02020603050405020304" pitchFamily="18" charset="0"/>
                <a:cs typeface="Times New Roman" panose="02020603050405020304" pitchFamily="18" charset="0"/>
              </a:rPr>
              <a:t> e i’ a la que circula por R</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200" dirty="0">
                <a:latin typeface="Arial" panose="020B0604020202020204" pitchFamily="34" charset="0"/>
                <a:ea typeface="Times New Roman" panose="02020603050405020304" pitchFamily="18" charset="0"/>
                <a:cs typeface="Times New Roman" panose="02020603050405020304" pitchFamily="18" charset="0"/>
              </a:rPr>
              <a:t> y R</a:t>
            </a:r>
            <a:r>
              <a:rPr lang="es-ES" sz="1200" baseline="-25000" dirty="0">
                <a:latin typeface="Arial" panose="020B0604020202020204" pitchFamily="34" charset="0"/>
                <a:ea typeface="Times New Roman" panose="02020603050405020304" pitchFamily="18" charset="0"/>
                <a:cs typeface="Times New Roman" panose="02020603050405020304" pitchFamily="18" charset="0"/>
              </a:rPr>
              <a:t>2</a:t>
            </a:r>
            <a:r>
              <a:rPr lang="es-ES" sz="1200" dirty="0">
                <a:latin typeface="Arial" panose="020B0604020202020204" pitchFamily="34" charset="0"/>
                <a:ea typeface="Times New Roman" panose="02020603050405020304" pitchFamily="18" charset="0"/>
                <a:cs typeface="Times New Roman" panose="02020603050405020304" pitchFamily="18" charset="0"/>
              </a:rPr>
              <a:t>, aplicando las leyes de Kirchhoff tenemos que:</a:t>
            </a:r>
            <a:endParaRPr lang="es-ES" sz="1200" dirty="0">
              <a:latin typeface="Times New Roman" panose="02020603050405020304" pitchFamily="18" charset="0"/>
              <a:ea typeface="Times New Roman" panose="02020603050405020304" pitchFamily="18" charset="0"/>
            </a:endParaRPr>
          </a:p>
        </p:txBody>
      </p:sp>
      <p:sp>
        <p:nvSpPr>
          <p:cNvPr id="8" name="Rectángulo 7">
            <a:extLst>
              <a:ext uri="{FF2B5EF4-FFF2-40B4-BE49-F238E27FC236}">
                <a16:creationId xmlns:a16="http://schemas.microsoft.com/office/drawing/2014/main" id="{CBDB6A2E-ED6C-4A02-8C7A-C0EF87A1CD56}"/>
              </a:ext>
            </a:extLst>
          </p:cNvPr>
          <p:cNvSpPr/>
          <p:nvPr/>
        </p:nvSpPr>
        <p:spPr>
          <a:xfrm>
            <a:off x="264181" y="3706728"/>
            <a:ext cx="2743059" cy="300082"/>
          </a:xfrm>
          <a:prstGeom prst="rect">
            <a:avLst/>
          </a:prstGeom>
        </p:spPr>
        <p:txBody>
          <a:bodyPr wrap="none">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Igualando v</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a:t>
            </a:r>
            <a:r>
              <a:rPr lang="es-ES" sz="1350" dirty="0">
                <a:latin typeface="Arial" panose="020B0604020202020204" pitchFamily="34" charset="0"/>
                <a:ea typeface="Times New Roman" panose="02020603050405020304" pitchFamily="18" charset="0"/>
                <a:cs typeface="Times New Roman" panose="02020603050405020304" pitchFamily="18" charset="0"/>
              </a:rPr>
              <a:t> con v</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a:t>
            </a:r>
            <a:r>
              <a:rPr lang="es-ES" sz="1350" dirty="0">
                <a:latin typeface="Arial" panose="020B0604020202020204" pitchFamily="34" charset="0"/>
                <a:ea typeface="Times New Roman" panose="02020603050405020304" pitchFamily="18" charset="0"/>
                <a:cs typeface="Times New Roman" panose="02020603050405020304" pitchFamily="18" charset="0"/>
              </a:rPr>
              <a:t> tenemos que:</a:t>
            </a:r>
            <a:endParaRPr lang="es-ES" sz="1350" dirty="0">
              <a:latin typeface="Times New Roman" panose="02020603050405020304" pitchFamily="18" charset="0"/>
              <a:ea typeface="Times New Roman" panose="02020603050405020304" pitchFamily="18" charset="0"/>
            </a:endParaRPr>
          </a:p>
        </p:txBody>
      </p:sp>
      <p:sp>
        <p:nvSpPr>
          <p:cNvPr id="11" name="Rectángulo 10">
            <a:extLst>
              <a:ext uri="{FF2B5EF4-FFF2-40B4-BE49-F238E27FC236}">
                <a16:creationId xmlns:a16="http://schemas.microsoft.com/office/drawing/2014/main" id="{1D33396C-60E9-4751-A538-1B8F9AAE3A8C}"/>
              </a:ext>
            </a:extLst>
          </p:cNvPr>
          <p:cNvSpPr/>
          <p:nvPr/>
        </p:nvSpPr>
        <p:spPr>
          <a:xfrm>
            <a:off x="336297" y="4502450"/>
            <a:ext cx="4572000" cy="507831"/>
          </a:xfrm>
          <a:prstGeom prst="rect">
            <a:avLst/>
          </a:prstGeom>
        </p:spPr>
        <p:txBody>
          <a:bodyPr>
            <a:spAutoFit/>
          </a:bodyPr>
          <a:lstStyle/>
          <a:p>
            <a:pPr algn="just"/>
            <a:r>
              <a:rPr lang="es-ES" sz="1350" dirty="0">
                <a:latin typeface="Arial" panose="020B0604020202020204" pitchFamily="34" charset="0"/>
                <a:ea typeface="Times New Roman" panose="02020603050405020304" pitchFamily="18" charset="0"/>
                <a:cs typeface="Times New Roman" panose="02020603050405020304" pitchFamily="18" charset="0"/>
              </a:rPr>
              <a:t>En el caso particular de que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3</a:t>
            </a:r>
            <a:r>
              <a:rPr lang="es-ES" sz="1350" dirty="0">
                <a:latin typeface="Arial" panose="020B0604020202020204" pitchFamily="34" charset="0"/>
                <a:ea typeface="Times New Roman" panose="02020603050405020304" pitchFamily="18" charset="0"/>
                <a:cs typeface="Times New Roman" panose="02020603050405020304" pitchFamily="18" charset="0"/>
              </a:rPr>
              <a:t>=R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1</a:t>
            </a:r>
            <a:r>
              <a:rPr lang="es-ES" sz="1350" dirty="0">
                <a:latin typeface="Arial" panose="020B0604020202020204" pitchFamily="34" charset="0"/>
                <a:ea typeface="Times New Roman" panose="02020603050405020304" pitchFamily="18" charset="0"/>
                <a:cs typeface="Times New Roman" panose="02020603050405020304" pitchFamily="18" charset="0"/>
              </a:rPr>
              <a:t> y 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4</a:t>
            </a:r>
            <a:r>
              <a:rPr lang="es-ES" sz="1350" dirty="0">
                <a:latin typeface="Arial" panose="020B0604020202020204" pitchFamily="34" charset="0"/>
                <a:ea typeface="Times New Roman" panose="02020603050405020304" pitchFamily="18" charset="0"/>
                <a:cs typeface="Times New Roman" panose="02020603050405020304" pitchFamily="18" charset="0"/>
              </a:rPr>
              <a:t>=R</a:t>
            </a:r>
            <a:r>
              <a:rPr lang="es-ES" sz="1350" baseline="-25000" dirty="0">
                <a:latin typeface="Arial" panose="020B0604020202020204" pitchFamily="34" charset="0"/>
                <a:ea typeface="Times New Roman" panose="02020603050405020304" pitchFamily="18" charset="0"/>
                <a:cs typeface="Times New Roman" panose="02020603050405020304" pitchFamily="18" charset="0"/>
              </a:rPr>
              <a:t>2</a:t>
            </a:r>
            <a:r>
              <a:rPr lang="es-ES" sz="1350" dirty="0">
                <a:latin typeface="Arial" panose="020B0604020202020204" pitchFamily="34" charset="0"/>
                <a:ea typeface="Times New Roman" panose="02020603050405020304" pitchFamily="18" charset="0"/>
                <a:cs typeface="Times New Roman" panose="02020603050405020304" pitchFamily="18" charset="0"/>
              </a:rPr>
              <a:t>, tenemos que:</a:t>
            </a:r>
            <a:endParaRPr lang="es-ES" sz="1350" dirty="0">
              <a:latin typeface="Times New Roman" panose="02020603050405020304" pitchFamily="18" charset="0"/>
              <a:ea typeface="Times New Roman" panose="02020603050405020304" pitchFamily="18" charset="0"/>
            </a:endParaRPr>
          </a:p>
        </p:txBody>
      </p:sp>
      <p:graphicFrame>
        <p:nvGraphicFramePr>
          <p:cNvPr id="13" name="Objeto 12">
            <a:extLst>
              <a:ext uri="{FF2B5EF4-FFF2-40B4-BE49-F238E27FC236}">
                <a16:creationId xmlns:a16="http://schemas.microsoft.com/office/drawing/2014/main" id="{57FEFC53-66D4-4737-8B64-74C75E2D9B2E}"/>
              </a:ext>
            </a:extLst>
          </p:cNvPr>
          <p:cNvGraphicFramePr>
            <a:graphicFrameLocks noChangeAspect="1"/>
          </p:cNvGraphicFramePr>
          <p:nvPr/>
        </p:nvGraphicFramePr>
        <p:xfrm>
          <a:off x="3312175" y="4772087"/>
          <a:ext cx="1596122" cy="484748"/>
        </p:xfrm>
        <a:graphic>
          <a:graphicData uri="http://schemas.openxmlformats.org/presentationml/2006/ole">
            <mc:AlternateContent xmlns:mc="http://schemas.openxmlformats.org/markup-compatibility/2006">
              <mc:Choice xmlns:v="urn:schemas-microsoft-com:vml" Requires="v">
                <p:oleObj r:id="rId3" imgW="1282700" imgH="393700" progId="Equation.3">
                  <p:embed/>
                </p:oleObj>
              </mc:Choice>
              <mc:Fallback>
                <p:oleObj r:id="rId3" imgW="1282700" imgH="393700" progId="Equation.3">
                  <p:embed/>
                  <p:pic>
                    <p:nvPicPr>
                      <p:cNvPr id="13" name="Objeto 12">
                        <a:extLst>
                          <a:ext uri="{FF2B5EF4-FFF2-40B4-BE49-F238E27FC236}">
                            <a16:creationId xmlns:a16="http://schemas.microsoft.com/office/drawing/2014/main" id="{57FEFC53-66D4-4737-8B64-74C75E2D9B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2175" y="4772087"/>
                        <a:ext cx="1596122" cy="484748"/>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54AF310F-302F-4E8A-BBB7-17F0A1A05ECD}"/>
                  </a:ext>
                </a:extLst>
              </p:cNvPr>
              <p:cNvSpPr txBox="1"/>
              <p:nvPr/>
            </p:nvSpPr>
            <p:spPr>
              <a:xfrm>
                <a:off x="3993893" y="2942600"/>
                <a:ext cx="2825902" cy="3759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2</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sSub>
                        <m:sSubPr>
                          <m:ctrlPr>
                            <a:rPr lang="es-ES" sz="1200" i="1">
                              <a:latin typeface="Cambria Math" panose="02040503050406030204" pitchFamily="18" charset="0"/>
                            </a:rPr>
                          </m:ctrlPr>
                        </m:sSubPr>
                        <m:e>
                          <m:r>
                            <a:rPr lang="es-ES" sz="1200" i="1">
                              <a:latin typeface="Cambria Math" panose="02040503050406030204" pitchFamily="18" charset="0"/>
                            </a:rPr>
                            <m:t>𝑖</m:t>
                          </m:r>
                        </m:e>
                        <m:sub>
                          <m:r>
                            <a:rPr lang="es-ES" sz="1200" i="1">
                              <a:latin typeface="Cambria Math" panose="02040503050406030204" pitchFamily="18" charset="0"/>
                            </a:rPr>
                            <m:t>2</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sSub>
                        <m:sSubPr>
                          <m:ctrlPr>
                            <a:rPr lang="es-ES" sz="1200" i="1">
                              <a:latin typeface="Cambria Math" panose="02040503050406030204" pitchFamily="18" charset="0"/>
                            </a:rPr>
                          </m:ctrlPr>
                        </m:sSubPr>
                        <m:e>
                          <m:r>
                            <a:rPr lang="es-ES" sz="1200" i="1">
                              <a:latin typeface="Cambria Math" panose="02040503050406030204" pitchFamily="18" charset="0"/>
                            </a:rPr>
                            <m:t>𝑖</m:t>
                          </m:r>
                        </m:e>
                        <m:sub>
                          <m:r>
                            <a:rPr lang="es-ES" sz="1200" i="1">
                              <a:latin typeface="Cambria Math" panose="02040503050406030204" pitchFamily="18" charset="0"/>
                            </a:rPr>
                            <m:t>2</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𝑜𝑢𝑡</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𝑖</m:t>
                          </m:r>
                        </m:e>
                        <m:sub>
                          <m:r>
                            <a:rPr lang="es-ES" sz="1200" i="1">
                              <a:latin typeface="Cambria Math" panose="02040503050406030204" pitchFamily="18" charset="0"/>
                            </a:rPr>
                            <m:t>2</m:t>
                          </m:r>
                        </m:sub>
                      </m:sSub>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2</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𝑜𝑢𝑡</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r>
                        <a:rPr lang="es-ES" sz="1200" i="1">
                          <a:latin typeface="Cambria Math" panose="02040503050406030204" pitchFamily="18" charset="0"/>
                        </a:rPr>
                        <m:t>  </m:t>
                      </m:r>
                    </m:oMath>
                  </m:oMathPara>
                </a14:m>
                <a:endParaRPr lang="es-ES" sz="1200" dirty="0"/>
              </a:p>
            </p:txBody>
          </p:sp>
        </mc:Choice>
        <mc:Fallback xmlns="">
          <p:sp>
            <p:nvSpPr>
              <p:cNvPr id="6" name="CuadroTexto 5">
                <a:extLst>
                  <a:ext uri="{FF2B5EF4-FFF2-40B4-BE49-F238E27FC236}">
                    <a16:creationId xmlns:a16="http://schemas.microsoft.com/office/drawing/2014/main" id="{54AF310F-302F-4E8A-BBB7-17F0A1A05ECD}"/>
                  </a:ext>
                </a:extLst>
              </p:cNvPr>
              <p:cNvSpPr txBox="1">
                <a:spLocks noRot="1" noChangeAspect="1" noMove="1" noResize="1" noEditPoints="1" noAdjustHandles="1" noChangeArrowheads="1" noChangeShapeType="1" noTextEdit="1"/>
              </p:cNvSpPr>
              <p:nvPr/>
            </p:nvSpPr>
            <p:spPr>
              <a:xfrm>
                <a:off x="3993893" y="2942600"/>
                <a:ext cx="2825902" cy="375937"/>
              </a:xfrm>
              <a:prstGeom prst="rect">
                <a:avLst/>
              </a:prstGeom>
              <a:blipFill>
                <a:blip r:embed="rId5"/>
                <a:stretch>
                  <a:fillRect l="-647" t="-3279" b="-983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68F77FD2-81C8-4F27-8EC1-D1267A8772E3}"/>
                  </a:ext>
                </a:extLst>
              </p:cNvPr>
              <p:cNvSpPr txBox="1"/>
              <p:nvPr/>
            </p:nvSpPr>
            <p:spPr>
              <a:xfrm>
                <a:off x="4016754" y="3326679"/>
                <a:ext cx="3770519" cy="37593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2</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sSub>
                        <m:sSubPr>
                          <m:ctrlPr>
                            <a:rPr lang="es-ES" sz="1200" i="1">
                              <a:latin typeface="Cambria Math" panose="02040503050406030204" pitchFamily="18" charset="0"/>
                            </a:rPr>
                          </m:ctrlPr>
                        </m:sSubPr>
                        <m:e>
                          <m:r>
                            <a:rPr lang="es-ES" sz="1200" i="1">
                              <a:latin typeface="Cambria Math" panose="02040503050406030204" pitchFamily="18" charset="0"/>
                            </a:rPr>
                            <m:t>𝑖</m:t>
                          </m:r>
                        </m:e>
                        <m:sub>
                          <m:r>
                            <a:rPr lang="es-ES" sz="1200" i="1">
                              <a:latin typeface="Cambria Math" panose="02040503050406030204" pitchFamily="18" charset="0"/>
                            </a:rPr>
                            <m:t>2</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2</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2</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𝑜𝑢𝑡</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2</m:t>
                              </m:r>
                            </m:sub>
                          </m:sSub>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𝑜𝑢𝑡</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oMath>
                  </m:oMathPara>
                </a14:m>
                <a:endParaRPr lang="es-ES" sz="1200" dirty="0"/>
              </a:p>
            </p:txBody>
          </p:sp>
        </mc:Choice>
        <mc:Fallback xmlns="">
          <p:sp>
            <p:nvSpPr>
              <p:cNvPr id="9" name="CuadroTexto 8">
                <a:extLst>
                  <a:ext uri="{FF2B5EF4-FFF2-40B4-BE49-F238E27FC236}">
                    <a16:creationId xmlns:a16="http://schemas.microsoft.com/office/drawing/2014/main" id="{68F77FD2-81C8-4F27-8EC1-D1267A8772E3}"/>
                  </a:ext>
                </a:extLst>
              </p:cNvPr>
              <p:cNvSpPr txBox="1">
                <a:spLocks noRot="1" noChangeAspect="1" noMove="1" noResize="1" noEditPoints="1" noAdjustHandles="1" noChangeArrowheads="1" noChangeShapeType="1" noTextEdit="1"/>
              </p:cNvSpPr>
              <p:nvPr/>
            </p:nvSpPr>
            <p:spPr>
              <a:xfrm>
                <a:off x="4016754" y="3326679"/>
                <a:ext cx="3770519" cy="375937"/>
              </a:xfrm>
              <a:prstGeom prst="rect">
                <a:avLst/>
              </a:prstGeom>
              <a:blipFill>
                <a:blip r:embed="rId6"/>
                <a:stretch>
                  <a:fillRect l="-162" t="-3279" b="-983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124FA348-E34A-432B-B32C-049D21BF5DA3}"/>
                  </a:ext>
                </a:extLst>
              </p:cNvPr>
              <p:cNvSpPr txBox="1"/>
              <p:nvPr/>
            </p:nvSpPr>
            <p:spPr>
              <a:xfrm>
                <a:off x="336298" y="4027384"/>
                <a:ext cx="7069436" cy="3827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m:t>
                          </m:r>
                        </m:sub>
                      </m:sSub>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4</m:t>
                              </m:r>
                            </m:sub>
                          </m:sSub>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1</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3</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4</m:t>
                              </m:r>
                            </m:sub>
                          </m:sSub>
                        </m:den>
                      </m:f>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2</m:t>
                              </m:r>
                            </m:sub>
                          </m:sSub>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𝑜𝑢𝑡</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𝑜𝑢𝑡</m:t>
                              </m:r>
                            </m:sub>
                          </m:sSub>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4</m:t>
                              </m:r>
                            </m:sub>
                          </m:sSub>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1</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3</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4</m:t>
                              </m:r>
                            </m:sub>
                          </m:sSub>
                        </m:den>
                      </m:f>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2</m:t>
                              </m:r>
                            </m:sub>
                          </m:sSub>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den>
                      </m:f>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𝑜𝑢𝑡</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1</m:t>
                          </m:r>
                        </m:sub>
                      </m:sSub>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4</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r>
                            <a:rPr lang="es-ES" sz="1200" i="1">
                              <a:latin typeface="Cambria Math" panose="02040503050406030204" pitchFamily="18" charset="0"/>
                            </a:rPr>
                            <m:t>)</m:t>
                          </m:r>
                        </m:num>
                        <m:den>
                          <m:d>
                            <m:dPr>
                              <m:ctrlPr>
                                <a:rPr lang="es-ES" sz="1200" i="1">
                                  <a:latin typeface="Cambria Math" panose="02040503050406030204" pitchFamily="18" charset="0"/>
                                </a:rPr>
                              </m:ctrlPr>
                            </m:dPr>
                            <m:e>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3</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4</m:t>
                                  </m:r>
                                </m:sub>
                              </m:sSub>
                            </m:e>
                          </m:d>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den>
                      </m:f>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2</m:t>
                          </m:r>
                        </m:sub>
                      </m:sSub>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2</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1</m:t>
                              </m:r>
                            </m:sub>
                          </m:sSub>
                        </m:den>
                      </m:f>
                    </m:oMath>
                  </m:oMathPara>
                </a14:m>
                <a:endParaRPr lang="es-ES" sz="1200" dirty="0"/>
              </a:p>
            </p:txBody>
          </p:sp>
        </mc:Choice>
        <mc:Fallback xmlns="">
          <p:sp>
            <p:nvSpPr>
              <p:cNvPr id="14" name="CuadroTexto 13">
                <a:extLst>
                  <a:ext uri="{FF2B5EF4-FFF2-40B4-BE49-F238E27FC236}">
                    <a16:creationId xmlns:a16="http://schemas.microsoft.com/office/drawing/2014/main" id="{124FA348-E34A-432B-B32C-049D21BF5DA3}"/>
                  </a:ext>
                </a:extLst>
              </p:cNvPr>
              <p:cNvSpPr txBox="1">
                <a:spLocks noRot="1" noChangeAspect="1" noMove="1" noResize="1" noEditPoints="1" noAdjustHandles="1" noChangeArrowheads="1" noChangeShapeType="1" noTextEdit="1"/>
              </p:cNvSpPr>
              <p:nvPr/>
            </p:nvSpPr>
            <p:spPr>
              <a:xfrm>
                <a:off x="336298" y="4027384"/>
                <a:ext cx="7069436" cy="382797"/>
              </a:xfrm>
              <a:prstGeom prst="rect">
                <a:avLst/>
              </a:prstGeom>
              <a:blipFill>
                <a:blip r:embed="rId7"/>
                <a:stretch>
                  <a:fillRect t="-6452" b="-967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C9B471B7-FFAF-41C7-B01A-0C87D15B4D34}"/>
                  </a:ext>
                </a:extLst>
              </p:cNvPr>
              <p:cNvSpPr txBox="1"/>
              <p:nvPr/>
            </p:nvSpPr>
            <p:spPr>
              <a:xfrm>
                <a:off x="3978431" y="2267746"/>
                <a:ext cx="2066143" cy="3768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1</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3</m:t>
                          </m:r>
                        </m:sub>
                      </m:sSub>
                      <m:r>
                        <a:rPr lang="es-ES" sz="1200" i="1">
                          <a:latin typeface="Cambria Math" panose="02040503050406030204" pitchFamily="18" charset="0"/>
                        </a:rPr>
                        <m:t>𝑖</m:t>
                      </m:r>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4</m:t>
                          </m:r>
                        </m:sub>
                      </m:sSub>
                      <m:r>
                        <a:rPr lang="es-ES" sz="1200" i="1">
                          <a:latin typeface="Cambria Math" panose="02040503050406030204" pitchFamily="18" charset="0"/>
                        </a:rPr>
                        <m:t>𝑖</m:t>
                      </m:r>
                      <m:r>
                        <a:rPr lang="es-ES" sz="1200" i="1">
                          <a:latin typeface="Cambria Math" panose="02040503050406030204" pitchFamily="18" charset="0"/>
                        </a:rPr>
                        <m:t>→</m:t>
                      </m:r>
                      <m:r>
                        <a:rPr lang="es-ES" sz="1200" i="1">
                          <a:latin typeface="Cambria Math" panose="02040503050406030204" pitchFamily="18" charset="0"/>
                        </a:rPr>
                        <m:t>𝑖</m:t>
                      </m:r>
                      <m:r>
                        <a:rPr lang="es-ES" sz="1200" i="1">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1</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3</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4</m:t>
                              </m:r>
                            </m:sub>
                          </m:sSub>
                        </m:den>
                      </m:f>
                      <m:r>
                        <a:rPr lang="es-ES" sz="1200" i="1">
                          <a:latin typeface="Cambria Math" panose="02040503050406030204" pitchFamily="18" charset="0"/>
                        </a:rPr>
                        <m:t>  </m:t>
                      </m:r>
                    </m:oMath>
                  </m:oMathPara>
                </a14:m>
                <a:endParaRPr lang="es-ES" sz="1200" dirty="0"/>
              </a:p>
            </p:txBody>
          </p:sp>
        </mc:Choice>
        <mc:Fallback xmlns="">
          <p:sp>
            <p:nvSpPr>
              <p:cNvPr id="15" name="CuadroTexto 14">
                <a:extLst>
                  <a:ext uri="{FF2B5EF4-FFF2-40B4-BE49-F238E27FC236}">
                    <a16:creationId xmlns:a16="http://schemas.microsoft.com/office/drawing/2014/main" id="{C9B471B7-FFAF-41C7-B01A-0C87D15B4D34}"/>
                  </a:ext>
                </a:extLst>
              </p:cNvPr>
              <p:cNvSpPr txBox="1">
                <a:spLocks noRot="1" noChangeAspect="1" noMove="1" noResize="1" noEditPoints="1" noAdjustHandles="1" noChangeArrowheads="1" noChangeShapeType="1" noTextEdit="1"/>
              </p:cNvSpPr>
              <p:nvPr/>
            </p:nvSpPr>
            <p:spPr>
              <a:xfrm>
                <a:off x="3978431" y="2267746"/>
                <a:ext cx="2066143" cy="376834"/>
              </a:xfrm>
              <a:prstGeom prst="rect">
                <a:avLst/>
              </a:prstGeom>
              <a:blipFill>
                <a:blip r:embed="rId8"/>
                <a:stretch>
                  <a:fillRect l="-1180" t="-3226" b="-806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46684E29-7AA1-4324-9086-266A625F9B38}"/>
                  </a:ext>
                </a:extLst>
              </p:cNvPr>
              <p:cNvSpPr txBox="1"/>
              <p:nvPr/>
            </p:nvSpPr>
            <p:spPr>
              <a:xfrm>
                <a:off x="3978432" y="2580704"/>
                <a:ext cx="1614096" cy="3768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rPr>
                          </m:ctrlPr>
                        </m:sSubPr>
                        <m:e>
                          <m:r>
                            <a:rPr lang="es-ES" sz="1200" i="1">
                              <a:latin typeface="Cambria Math" panose="02040503050406030204" pitchFamily="18" charset="0"/>
                            </a:rPr>
                            <m:t>𝑣</m:t>
                          </m:r>
                        </m:e>
                        <m:sub>
                          <m:r>
                            <a:rPr lang="es-ES" sz="1200" i="1">
                              <a:latin typeface="Cambria Math" panose="02040503050406030204" pitchFamily="18" charset="0"/>
                            </a:rPr>
                            <m:t>+</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4</m:t>
                          </m:r>
                        </m:sub>
                      </m:sSub>
                      <m:r>
                        <a:rPr lang="es-ES" sz="1200" i="1">
                          <a:latin typeface="Cambria Math" panose="02040503050406030204" pitchFamily="18" charset="0"/>
                        </a:rPr>
                        <m:t>𝑖</m:t>
                      </m:r>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4</m:t>
                          </m:r>
                        </m:sub>
                      </m:sSub>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𝑉</m:t>
                              </m:r>
                            </m:e>
                            <m:sub>
                              <m:r>
                                <a:rPr lang="es-ES" sz="1200" i="1">
                                  <a:latin typeface="Cambria Math" panose="02040503050406030204" pitchFamily="18" charset="0"/>
                                </a:rPr>
                                <m:t>1</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3</m:t>
                              </m:r>
                            </m:sub>
                          </m:sSub>
                          <m:r>
                            <a:rPr lang="es-ES" sz="1200" i="1">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𝑅</m:t>
                              </m:r>
                            </m:e>
                            <m:sub>
                              <m:r>
                                <a:rPr lang="es-ES" sz="1200" i="1">
                                  <a:latin typeface="Cambria Math" panose="02040503050406030204" pitchFamily="18" charset="0"/>
                                </a:rPr>
                                <m:t>4</m:t>
                              </m:r>
                            </m:sub>
                          </m:sSub>
                        </m:den>
                      </m:f>
                      <m:r>
                        <a:rPr lang="es-ES" sz="1200" i="1">
                          <a:latin typeface="Cambria Math" panose="02040503050406030204" pitchFamily="18" charset="0"/>
                        </a:rPr>
                        <m:t>  </m:t>
                      </m:r>
                    </m:oMath>
                  </m:oMathPara>
                </a14:m>
                <a:endParaRPr lang="es-ES" sz="1200" dirty="0"/>
              </a:p>
            </p:txBody>
          </p:sp>
        </mc:Choice>
        <mc:Fallback xmlns="">
          <p:sp>
            <p:nvSpPr>
              <p:cNvPr id="16" name="CuadroTexto 15">
                <a:extLst>
                  <a:ext uri="{FF2B5EF4-FFF2-40B4-BE49-F238E27FC236}">
                    <a16:creationId xmlns:a16="http://schemas.microsoft.com/office/drawing/2014/main" id="{46684E29-7AA1-4324-9086-266A625F9B38}"/>
                  </a:ext>
                </a:extLst>
              </p:cNvPr>
              <p:cNvSpPr txBox="1">
                <a:spLocks noRot="1" noChangeAspect="1" noMove="1" noResize="1" noEditPoints="1" noAdjustHandles="1" noChangeArrowheads="1" noChangeShapeType="1" noTextEdit="1"/>
              </p:cNvSpPr>
              <p:nvPr/>
            </p:nvSpPr>
            <p:spPr>
              <a:xfrm>
                <a:off x="3978432" y="2580704"/>
                <a:ext cx="1614096" cy="376834"/>
              </a:xfrm>
              <a:prstGeom prst="rect">
                <a:avLst/>
              </a:prstGeom>
              <a:blipFill>
                <a:blip r:embed="rId9"/>
                <a:stretch>
                  <a:fillRect l="-758" t="-1613" b="-8065"/>
                </a:stretch>
              </a:blipFill>
            </p:spPr>
            <p:txBody>
              <a:bodyPr/>
              <a:lstStyle/>
              <a:p>
                <a:r>
                  <a:rPr lang="es-ES">
                    <a:noFill/>
                  </a:rPr>
                  <a:t> </a:t>
                </a:r>
              </a:p>
            </p:txBody>
          </p:sp>
        </mc:Fallback>
      </mc:AlternateContent>
    </p:spTree>
    <p:extLst>
      <p:ext uri="{BB962C8B-B14F-4D97-AF65-F5344CB8AC3E}">
        <p14:creationId xmlns:p14="http://schemas.microsoft.com/office/powerpoint/2010/main" val="276217924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ustomShape 1"/>
          <p:cNvSpPr/>
          <p:nvPr/>
        </p:nvSpPr>
        <p:spPr>
          <a:xfrm>
            <a:off x="5801040" y="0"/>
            <a:ext cx="3342960" cy="765000"/>
          </a:xfrm>
          <a:custGeom>
            <a:avLst/>
            <a:gdLst/>
            <a:ahLst/>
            <a:cxnLst/>
            <a:rect l="l" t="t" r="r" b="b"/>
            <a:pathLst>
              <a:path w="2592" h="731">
                <a:moveTo>
                  <a:pt x="1821" y="0"/>
                </a:moveTo>
                <a:lnTo>
                  <a:pt x="1825" y="0"/>
                </a:lnTo>
                <a:cubicBezTo>
                  <a:pt x="1825" y="0"/>
                  <a:pt x="1825" y="0"/>
                  <a:pt x="1825" y="0"/>
                </a:cubicBezTo>
                <a:lnTo>
                  <a:pt x="2592" y="0"/>
                </a:lnTo>
                <a:lnTo>
                  <a:pt x="2592" y="731"/>
                </a:lnTo>
                <a:lnTo>
                  <a:pt x="1821" y="731"/>
                </a:lnTo>
                <a:lnTo>
                  <a:pt x="0" y="731"/>
                </a:lnTo>
                <a:lnTo>
                  <a:pt x="0" y="646"/>
                </a:lnTo>
                <a:lnTo>
                  <a:pt x="1333" y="646"/>
                </a:lnTo>
                <a:cubicBezTo>
                  <a:pt x="1674" y="669"/>
                  <a:pt x="1785" y="323"/>
                  <a:pt x="1821" y="9"/>
                </a:cubicBezTo>
                <a:lnTo>
                  <a:pt x="1821" y="0"/>
                </a:lnTo>
              </a:path>
            </a:pathLst>
          </a:custGeom>
          <a:solidFill>
            <a:srgbClr val="0096C8"/>
          </a:solidFill>
          <a:ln>
            <a:noFill/>
          </a:ln>
        </p:spPr>
        <p:style>
          <a:lnRef idx="0">
            <a:scrgbClr r="0" g="0" b="0"/>
          </a:lnRef>
          <a:fillRef idx="0">
            <a:scrgbClr r="0" g="0" b="0"/>
          </a:fillRef>
          <a:effectRef idx="0">
            <a:scrgbClr r="0" g="0" b="0"/>
          </a:effectRef>
          <a:fontRef idx="minor"/>
        </p:style>
      </p:sp>
      <p:sp>
        <p:nvSpPr>
          <p:cNvPr id="90" name="CustomShape 2"/>
          <p:cNvSpPr/>
          <p:nvPr/>
        </p:nvSpPr>
        <p:spPr>
          <a:xfrm>
            <a:off x="0" y="676440"/>
            <a:ext cx="5801040" cy="8856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1" name="CustomShape 3"/>
          <p:cNvSpPr/>
          <p:nvPr/>
        </p:nvSpPr>
        <p:spPr>
          <a:xfrm>
            <a:off x="9043560" y="0"/>
            <a:ext cx="100440" cy="765000"/>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92" name="CustomShape 4"/>
          <p:cNvSpPr/>
          <p:nvPr/>
        </p:nvSpPr>
        <p:spPr>
          <a:xfrm>
            <a:off x="2714760" y="4221000"/>
            <a:ext cx="6429240" cy="914400"/>
          </a:xfrm>
          <a:prstGeom prst="rect">
            <a:avLst/>
          </a:prstGeom>
          <a:solidFill>
            <a:srgbClr val="0096C8"/>
          </a:solidFill>
          <a:ln>
            <a:noFill/>
          </a:ln>
        </p:spPr>
        <p:style>
          <a:lnRef idx="0">
            <a:scrgbClr r="0" g="0" b="0"/>
          </a:lnRef>
          <a:fillRef idx="0">
            <a:scrgbClr r="0" g="0" b="0"/>
          </a:fillRef>
          <a:effectRef idx="0">
            <a:scrgbClr r="0" g="0" b="0"/>
          </a:effectRef>
          <a:fontRef idx="minor"/>
        </p:style>
      </p:sp>
      <p:sp>
        <p:nvSpPr>
          <p:cNvPr id="93" name="CustomShape 5"/>
          <p:cNvSpPr/>
          <p:nvPr/>
        </p:nvSpPr>
        <p:spPr>
          <a:xfrm>
            <a:off x="2700360" y="4221000"/>
            <a:ext cx="136440" cy="914400"/>
          </a:xfrm>
          <a:prstGeom prst="rect">
            <a:avLst/>
          </a:prstGeom>
          <a:solidFill>
            <a:srgbClr val="F27900"/>
          </a:solidFill>
          <a:ln>
            <a:noFill/>
          </a:ln>
        </p:spPr>
        <p:style>
          <a:lnRef idx="0">
            <a:scrgbClr r="0" g="0" b="0"/>
          </a:lnRef>
          <a:fillRef idx="0">
            <a:scrgbClr r="0" g="0" b="0"/>
          </a:fillRef>
          <a:effectRef idx="0">
            <a:scrgbClr r="0" g="0" b="0"/>
          </a:effectRef>
          <a:fontRef idx="minor"/>
        </p:style>
      </p:sp>
      <p:sp>
        <p:nvSpPr>
          <p:cNvPr id="94" name="CustomShape 6"/>
          <p:cNvSpPr/>
          <p:nvPr/>
        </p:nvSpPr>
        <p:spPr>
          <a:xfrm>
            <a:off x="3249360" y="4376880"/>
            <a:ext cx="4839480" cy="48996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wrap="none" lIns="90000" tIns="46800" rIns="90000" bIns="46800"/>
          <a:lstStyle/>
          <a:p>
            <a:pPr>
              <a:lnSpc>
                <a:spcPct val="100000"/>
              </a:lnSpc>
            </a:pPr>
            <a:r>
              <a:rPr lang="es-ES" sz="2600" b="0" strike="noStrike" spc="-1" dirty="0">
                <a:solidFill>
                  <a:srgbClr val="FFFFFF"/>
                </a:solidFill>
                <a:uFill>
                  <a:solidFill>
                    <a:srgbClr val="FFFFFF"/>
                  </a:solidFill>
                </a:uFill>
                <a:latin typeface="45 Helvetica Light"/>
              </a:rPr>
              <a:t>Tema 5. </a:t>
            </a:r>
            <a:r>
              <a:rPr lang="es-ES" altLang="es-ES" sz="2800" dirty="0">
                <a:solidFill>
                  <a:schemeClr val="bg1"/>
                </a:solidFill>
                <a:latin typeface="45 Helvetica Light" charset="0"/>
              </a:rPr>
              <a:t>El Diodo y rectificación</a:t>
            </a:r>
            <a:endParaRPr lang="es-ES" sz="2400" b="0" strike="noStrike" spc="-1" dirty="0">
              <a:solidFill>
                <a:srgbClr val="000000"/>
              </a:solidFill>
              <a:uFill>
                <a:solidFill>
                  <a:srgbClr val="FFFFFF"/>
                </a:solidFill>
              </a:uFill>
              <a:latin typeface="Arial"/>
            </a:endParaRPr>
          </a:p>
        </p:txBody>
      </p:sp>
      <p:pic>
        <p:nvPicPr>
          <p:cNvPr id="95" name="Picture 29"/>
          <p:cNvPicPr/>
          <p:nvPr/>
        </p:nvPicPr>
        <p:blipFill>
          <a:blip r:embed="rId2"/>
          <a:stretch/>
        </p:blipFill>
        <p:spPr>
          <a:xfrm>
            <a:off x="179280" y="77760"/>
            <a:ext cx="1368360" cy="533520"/>
          </a:xfrm>
          <a:prstGeom prst="rect">
            <a:avLst/>
          </a:prstGeom>
          <a:ln>
            <a:noFill/>
          </a:ln>
        </p:spPr>
      </p:pic>
      <p:sp>
        <p:nvSpPr>
          <p:cNvPr id="96" name="CustomShape 7"/>
          <p:cNvSpPr/>
          <p:nvPr/>
        </p:nvSpPr>
        <p:spPr>
          <a:xfrm>
            <a:off x="8675640" y="0"/>
            <a:ext cx="57168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lstStyle/>
          <a:p>
            <a:pPr>
              <a:lnSpc>
                <a:spcPct val="100000"/>
              </a:lnSpc>
            </a:pPr>
            <a:fld id="{8BF862D2-C685-486D-893A-CC2A405B0CE3}" type="slidenum">
              <a:rPr lang="es-ES" sz="1400" b="0" strike="noStrike" spc="-1">
                <a:solidFill>
                  <a:srgbClr val="FFFFFF"/>
                </a:solidFill>
                <a:uFill>
                  <a:solidFill>
                    <a:srgbClr val="FFFFFF"/>
                  </a:solidFill>
                </a:uFill>
                <a:latin typeface="Arial"/>
                <a:ea typeface="Arial"/>
              </a:rPr>
              <a:t>95</a:t>
            </a:fld>
            <a:endParaRPr lang="es-ES" sz="24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23399625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Imagen 66">
            <a:extLst>
              <a:ext uri="{FF2B5EF4-FFF2-40B4-BE49-F238E27FC236}">
                <a16:creationId xmlns:a16="http://schemas.microsoft.com/office/drawing/2014/main" id="{83E0659F-85C8-20C5-CE5E-60E3974749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9617" y="1648183"/>
            <a:ext cx="2571750" cy="1047750"/>
          </a:xfrm>
          <a:prstGeom prst="rect">
            <a:avLst/>
          </a:prstGeom>
          <a:noFill/>
          <a:extLst>
            <a:ext uri="{909E8E84-426E-40DD-AFC4-6F175D3DCCD1}">
              <a14:hiddenFill xmlns:a14="http://schemas.microsoft.com/office/drawing/2010/main">
                <a:solidFill>
                  <a:srgbClr val="FFFFFF"/>
                </a:solidFill>
              </a14:hiddenFill>
            </a:ext>
          </a:extLst>
        </p:spPr>
      </p:pic>
      <p:pic>
        <p:nvPicPr>
          <p:cNvPr id="2049" name="Imagen 73">
            <a:extLst>
              <a:ext uri="{FF2B5EF4-FFF2-40B4-BE49-F238E27FC236}">
                <a16:creationId xmlns:a16="http://schemas.microsoft.com/office/drawing/2014/main" id="{CE784363-494A-E756-CEC1-FBDD00A9EB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326" y="4975384"/>
            <a:ext cx="2066925" cy="13335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9">
            <a:extLst>
              <a:ext uri="{FF2B5EF4-FFF2-40B4-BE49-F238E27FC236}">
                <a16:creationId xmlns:a16="http://schemas.microsoft.com/office/drawing/2014/main" id="{088901F0-E487-2B72-A270-F3D9CE6BCD96}"/>
              </a:ext>
            </a:extLst>
          </p:cNvPr>
          <p:cNvSpPr>
            <a:spLocks noChangeArrowheads="1"/>
          </p:cNvSpPr>
          <p:nvPr/>
        </p:nvSpPr>
        <p:spPr bwMode="auto">
          <a:xfrm>
            <a:off x="228600" y="825777"/>
            <a:ext cx="860203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Problema 1. </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En la figura inferior hay un elemento no lineal cuya característica corriente-voltaje viene dado por la expresión:</a:t>
            </a:r>
            <a:endParaRPr kumimoji="0" lang="es-ES" altLang="es-ES" sz="12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a:t>
            </a:r>
            <a:r>
              <a:rPr kumimoji="0" lang="es-ES" altLang="es-ES" sz="1200" b="0" i="0" u="none" strike="noStrike" cap="none" normalizeH="0" baseline="0" dirty="0" err="1">
                <a:ln>
                  <a:noFill/>
                </a:ln>
                <a:solidFill>
                  <a:schemeClr val="tx1"/>
                </a:solidFill>
                <a:effectLst/>
                <a:latin typeface="+mj-lt"/>
                <a:ea typeface="Times New Roman" panose="02020603050405020304" pitchFamily="18" charset="0"/>
                <a:cs typeface="Arial" panose="020B0604020202020204" pitchFamily="34" charset="0"/>
              </a:rPr>
              <a:t>i</a:t>
            </a:r>
            <a:r>
              <a:rPr kumimoji="0" lang="es-ES" altLang="es-ES" sz="1200" b="0" i="0" u="none" strike="noStrike" cap="none" normalizeH="0" baseline="-30000" dirty="0" err="1">
                <a:ln>
                  <a:noFill/>
                </a:ln>
                <a:solidFill>
                  <a:schemeClr val="tx1"/>
                </a:solidFill>
                <a:effectLst/>
                <a:latin typeface="+mj-lt"/>
                <a:ea typeface="Times New Roman" panose="02020603050405020304" pitchFamily="18" charset="0"/>
                <a:cs typeface="Arial" panose="020B0604020202020204" pitchFamily="34" charset="0"/>
              </a:rPr>
              <a:t>s</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 </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A(v</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s</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a:t>
            </a:r>
            <a:r>
              <a:rPr kumimoji="0" lang="es-ES" altLang="es-ES" sz="1200" b="0" i="0" u="none" strike="noStrike" cap="none" normalizeH="0" baseline="0" dirty="0" err="1">
                <a:ln>
                  <a:noFill/>
                </a:ln>
                <a:solidFill>
                  <a:schemeClr val="tx1"/>
                </a:solidFill>
                <a:effectLst/>
                <a:latin typeface="+mj-lt"/>
                <a:ea typeface="Times New Roman" panose="02020603050405020304" pitchFamily="18" charset="0"/>
                <a:cs typeface="Arial" panose="020B0604020202020204" pitchFamily="34" charset="0"/>
              </a:rPr>
              <a:t>v</a:t>
            </a:r>
            <a:r>
              <a:rPr kumimoji="0" lang="es-ES" altLang="es-ES" sz="1200" b="0" i="0" u="none" strike="noStrike" cap="none" normalizeH="0" baseline="-30000" dirty="0" err="1">
                <a:ln>
                  <a:noFill/>
                </a:ln>
                <a:solidFill>
                  <a:schemeClr val="tx1"/>
                </a:solidFill>
                <a:effectLst/>
                <a:latin typeface="+mj-lt"/>
                <a:ea typeface="Times New Roman" panose="02020603050405020304" pitchFamily="18" charset="0"/>
                <a:cs typeface="Arial" panose="020B0604020202020204" pitchFamily="34" charset="0"/>
              </a:rPr>
              <a:t>t</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2</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 </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si v</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s</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&gt; </a:t>
            </a:r>
            <a:r>
              <a:rPr kumimoji="0" lang="es-ES" altLang="es-ES" sz="1200" b="0" i="0" u="none" strike="noStrike" cap="none" normalizeH="0" baseline="0" dirty="0" err="1">
                <a:ln>
                  <a:noFill/>
                </a:ln>
                <a:solidFill>
                  <a:schemeClr val="tx1"/>
                </a:solidFill>
                <a:effectLst/>
                <a:latin typeface="+mj-lt"/>
                <a:ea typeface="Times New Roman" panose="02020603050405020304" pitchFamily="18" charset="0"/>
                <a:cs typeface="Arial" panose="020B0604020202020204" pitchFamily="34" charset="0"/>
              </a:rPr>
              <a:t>v</a:t>
            </a:r>
            <a:r>
              <a:rPr kumimoji="0" lang="es-ES" altLang="es-ES" sz="1200" b="0" i="0" u="none" strike="noStrike" cap="none" normalizeH="0" baseline="-30000" dirty="0" err="1">
                <a:ln>
                  <a:noFill/>
                </a:ln>
                <a:solidFill>
                  <a:schemeClr val="tx1"/>
                </a:solidFill>
                <a:effectLst/>
                <a:latin typeface="+mj-lt"/>
                <a:ea typeface="Times New Roman" panose="02020603050405020304" pitchFamily="18" charset="0"/>
                <a:cs typeface="Arial" panose="020B0604020202020204" pitchFamily="34" charset="0"/>
              </a:rPr>
              <a:t>t</a:t>
            </a:r>
            <a:endParaRPr kumimoji="0" lang="es-ES" altLang="es-ES" sz="12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a:t>
            </a:r>
            <a:r>
              <a:rPr kumimoji="0" lang="es-ES" altLang="es-ES" sz="1200" b="0" i="0" u="none" strike="noStrike" cap="none" normalizeH="0" baseline="0" dirty="0" err="1">
                <a:ln>
                  <a:noFill/>
                </a:ln>
                <a:solidFill>
                  <a:schemeClr val="tx1"/>
                </a:solidFill>
                <a:effectLst/>
                <a:latin typeface="+mj-lt"/>
                <a:ea typeface="Times New Roman" panose="02020603050405020304" pitchFamily="18" charset="0"/>
                <a:cs typeface="Arial" panose="020B0604020202020204" pitchFamily="34" charset="0"/>
              </a:rPr>
              <a:t>i</a:t>
            </a:r>
            <a:r>
              <a:rPr kumimoji="0" lang="es-ES" altLang="es-ES" sz="1200" b="0" i="0" u="none" strike="noStrike" cap="none" normalizeH="0" baseline="-30000" dirty="0" err="1">
                <a:ln>
                  <a:noFill/>
                </a:ln>
                <a:solidFill>
                  <a:schemeClr val="tx1"/>
                </a:solidFill>
                <a:effectLst/>
                <a:latin typeface="+mj-lt"/>
                <a:ea typeface="Times New Roman" panose="02020603050405020304" pitchFamily="18" charset="0"/>
                <a:cs typeface="Arial" panose="020B0604020202020204" pitchFamily="34" charset="0"/>
              </a:rPr>
              <a:t>s</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 </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0</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                      </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si v</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s</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&lt; </a:t>
            </a:r>
            <a:r>
              <a:rPr kumimoji="0" lang="es-ES" altLang="es-ES" sz="1200" b="0" i="0" u="none" strike="noStrike" cap="none" normalizeH="0" baseline="0" dirty="0" err="1">
                <a:ln>
                  <a:noFill/>
                </a:ln>
                <a:solidFill>
                  <a:schemeClr val="tx1"/>
                </a:solidFill>
                <a:effectLst/>
                <a:latin typeface="+mj-lt"/>
                <a:ea typeface="Times New Roman" panose="02020603050405020304" pitchFamily="18" charset="0"/>
                <a:cs typeface="Arial" panose="020B0604020202020204" pitchFamily="34" charset="0"/>
              </a:rPr>
              <a:t>v</a:t>
            </a:r>
            <a:r>
              <a:rPr kumimoji="0" lang="es-ES" altLang="es-ES" sz="1200" b="0" i="0" u="none" strike="noStrike" cap="none" normalizeH="0" baseline="-30000" dirty="0" err="1">
                <a:ln>
                  <a:noFill/>
                </a:ln>
                <a:solidFill>
                  <a:schemeClr val="tx1"/>
                </a:solidFill>
                <a:effectLst/>
                <a:latin typeface="+mj-lt"/>
                <a:ea typeface="Times New Roman" panose="02020603050405020304" pitchFamily="18" charset="0"/>
                <a:cs typeface="Arial" panose="020B0604020202020204" pitchFamily="34" charset="0"/>
              </a:rPr>
              <a:t>t</a:t>
            </a:r>
            <a:endParaRPr kumimoji="0" lang="es-ES" altLang="es-ES" sz="12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Calcular el voltaje que cae en dicho dispositivo si A =1, </a:t>
            </a:r>
            <a:r>
              <a:rPr kumimoji="0" lang="es-ES" altLang="es-ES" sz="1200" b="0" i="0" u="none" strike="noStrike" cap="none" normalizeH="0" baseline="0" dirty="0" err="1">
                <a:ln>
                  <a:noFill/>
                </a:ln>
                <a:solidFill>
                  <a:schemeClr val="tx1"/>
                </a:solidFill>
                <a:effectLst/>
                <a:latin typeface="+mj-lt"/>
                <a:ea typeface="Times New Roman" panose="02020603050405020304" pitchFamily="18" charset="0"/>
                <a:cs typeface="Arial" panose="020B0604020202020204" pitchFamily="34" charset="0"/>
              </a:rPr>
              <a:t>v</a:t>
            </a:r>
            <a:r>
              <a:rPr kumimoji="0" lang="es-ES" altLang="es-ES" sz="1200" b="0" i="0" u="none" strike="noStrike" cap="none" normalizeH="0" baseline="-30000" dirty="0" err="1">
                <a:ln>
                  <a:noFill/>
                </a:ln>
                <a:solidFill>
                  <a:schemeClr val="tx1"/>
                </a:solidFill>
                <a:effectLst/>
                <a:latin typeface="+mj-lt"/>
                <a:ea typeface="Times New Roman" panose="02020603050405020304" pitchFamily="18" charset="0"/>
                <a:cs typeface="Arial" panose="020B0604020202020204" pitchFamily="34" charset="0"/>
              </a:rPr>
              <a:t>t</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=0, </a:t>
            </a:r>
            <a:r>
              <a:rPr kumimoji="0" lang="es-ES" altLang="es-ES" sz="1200" b="0" i="0" u="none" strike="noStrike" cap="none" normalizeH="0" baseline="0" dirty="0" err="1">
                <a:ln>
                  <a:noFill/>
                </a:ln>
                <a:solidFill>
                  <a:schemeClr val="tx1"/>
                </a:solidFill>
                <a:effectLst/>
                <a:latin typeface="+mj-lt"/>
                <a:ea typeface="Times New Roman" panose="02020603050405020304" pitchFamily="18" charset="0"/>
                <a:cs typeface="Arial" panose="020B0604020202020204" pitchFamily="34" charset="0"/>
              </a:rPr>
              <a:t>V</a:t>
            </a:r>
            <a:r>
              <a:rPr kumimoji="0" lang="es-ES" altLang="es-ES" sz="1200" b="0" i="0" u="none" strike="noStrike" cap="none" normalizeH="0" baseline="-30000" dirty="0" err="1">
                <a:ln>
                  <a:noFill/>
                </a:ln>
                <a:solidFill>
                  <a:schemeClr val="tx1"/>
                </a:solidFill>
                <a:effectLst/>
                <a:latin typeface="+mj-lt"/>
                <a:ea typeface="Times New Roman" panose="02020603050405020304" pitchFamily="18" charset="0"/>
                <a:cs typeface="Arial" panose="020B0604020202020204" pitchFamily="34" charset="0"/>
              </a:rPr>
              <a:t>in</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=12 V y R</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1</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1 k</a:t>
            </a:r>
            <a:r>
              <a:rPr kumimoji="0" lang="el-GR" altLang="es-ES" sz="1200" b="0" i="0" u="none" strike="noStrike" cap="none" normalizeH="0" baseline="0" dirty="0">
                <a:ln>
                  <a:noFill/>
                </a:ln>
                <a:solidFill>
                  <a:schemeClr val="tx1"/>
                </a:solidFill>
                <a:effectLst/>
                <a:latin typeface="Cambria Math" panose="02040503050406030204" pitchFamily="18" charset="0"/>
                <a:ea typeface="Cambria Math" panose="02040503050406030204" pitchFamily="18" charset="0"/>
              </a:rPr>
              <a:t>Ω</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y R</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2 </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1 k</a:t>
            </a:r>
            <a:r>
              <a:rPr kumimoji="0" lang="el-GR" altLang="es-ES" sz="1200" b="0" i="0" u="none" strike="noStrike" cap="none" normalizeH="0" baseline="0" dirty="0">
                <a:ln>
                  <a:noFill/>
                </a:ln>
                <a:solidFill>
                  <a:schemeClr val="tx1"/>
                </a:solidFill>
                <a:effectLst/>
                <a:latin typeface="Cambria Math" panose="02040503050406030204" pitchFamily="18" charset="0"/>
                <a:ea typeface="Cambria Math" panose="02040503050406030204" pitchFamily="18" charset="0"/>
              </a:rPr>
              <a:t>Ω</a:t>
            </a:r>
            <a:r>
              <a:rPr kumimoji="0" lang="es-ES" altLang="es-ES" sz="1200" b="0" i="0" u="none" strike="noStrike" cap="none" normalizeH="0" baseline="0" dirty="0">
                <a:ln>
                  <a:noFill/>
                </a:ln>
                <a:solidFill>
                  <a:schemeClr val="tx1"/>
                </a:solidFill>
                <a:effectLst/>
                <a:latin typeface="Cambria Math" panose="02040503050406030204" pitchFamily="18" charset="0"/>
                <a:ea typeface="Cambria Math" panose="02040503050406030204" pitchFamily="18" charset="0"/>
              </a:rPr>
              <a:t>.</a:t>
            </a:r>
            <a:endParaRPr kumimoji="0" lang="es-ES" altLang="es-ES" sz="12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200" b="0" i="0" u="none" strike="noStrike" cap="none" normalizeH="0" baseline="0" dirty="0">
              <a:ln>
                <a:noFill/>
              </a:ln>
              <a:solidFill>
                <a:schemeClr val="tx1"/>
              </a:solidFill>
              <a:effectLst/>
              <a:latin typeface="+mj-lt"/>
            </a:endParaRPr>
          </a:p>
        </p:txBody>
      </p:sp>
      <p:sp>
        <p:nvSpPr>
          <p:cNvPr id="13" name="Rectangle 13">
            <a:extLst>
              <a:ext uri="{FF2B5EF4-FFF2-40B4-BE49-F238E27FC236}">
                <a16:creationId xmlns:a16="http://schemas.microsoft.com/office/drawing/2014/main" id="{E503D9CD-4B13-C942-628E-3DC53F3EA3F8}"/>
              </a:ext>
            </a:extLst>
          </p:cNvPr>
          <p:cNvSpPr>
            <a:spLocks noChangeArrowheads="1"/>
          </p:cNvSpPr>
          <p:nvPr/>
        </p:nvSpPr>
        <p:spPr bwMode="auto">
          <a:xfrm>
            <a:off x="228600" y="2762965"/>
            <a:ext cx="89154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Problema 2</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Encontrar la recta de carga presentada al elemento desconocido por el circuito resistivo de la figura. I =5 mA, R</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1</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=R</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2</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10 k</a:t>
            </a:r>
            <a:r>
              <a:rPr kumimoji="0" lang="el-GR" altLang="es-ES" sz="1200" b="0" i="0" u="none" strike="noStrike" cap="none" normalizeH="0" baseline="0" dirty="0">
                <a:ln>
                  <a:noFill/>
                </a:ln>
                <a:solidFill>
                  <a:schemeClr val="tx1"/>
                </a:solidFill>
                <a:effectLst/>
                <a:latin typeface="Cambria Math" panose="02040503050406030204" pitchFamily="18" charset="0"/>
                <a:ea typeface="Cambria Math" panose="02040503050406030204" pitchFamily="18" charset="0"/>
              </a:rPr>
              <a:t>Ω</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a:t>
            </a:r>
            <a:endParaRPr kumimoji="0" lang="es-ES" altLang="es-ES" sz="12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Arial" panose="020B0604020202020204" pitchFamily="34" charset="0"/>
            </a:endParaRPr>
          </a:p>
        </p:txBody>
      </p:sp>
      <p:sp>
        <p:nvSpPr>
          <p:cNvPr id="16" name="Rectangle 16">
            <a:extLst>
              <a:ext uri="{FF2B5EF4-FFF2-40B4-BE49-F238E27FC236}">
                <a16:creationId xmlns:a16="http://schemas.microsoft.com/office/drawing/2014/main" id="{90927C90-275E-BBB4-A5C0-137B255674BA}"/>
              </a:ext>
            </a:extLst>
          </p:cNvPr>
          <p:cNvSpPr>
            <a:spLocks noChangeArrowheads="1"/>
          </p:cNvSpPr>
          <p:nvPr/>
        </p:nvSpPr>
        <p:spPr bwMode="auto">
          <a:xfrm>
            <a:off x="228600" y="4236720"/>
            <a:ext cx="874122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Problema 3</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Si el diodo </a:t>
            </a:r>
            <a:r>
              <a:rPr kumimoji="0" lang="es-ES" altLang="es-ES" sz="1200" b="0" i="0" u="none" strike="noStrike" cap="none" normalizeH="0" baseline="0" dirty="0" err="1">
                <a:ln>
                  <a:noFill/>
                </a:ln>
                <a:solidFill>
                  <a:schemeClr val="tx1"/>
                </a:solidFill>
                <a:effectLst/>
                <a:latin typeface="+mj-lt"/>
                <a:ea typeface="Times New Roman" panose="02020603050405020304" pitchFamily="18" charset="0"/>
                <a:cs typeface="Arial" panose="020B0604020202020204" pitchFamily="34" charset="0"/>
              </a:rPr>
              <a:t>Zéner</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de la figura tiene un voltaje de activación de 0,7 V y un voltaje de ruptura de 3 V hallar su punto de trabajo (</a:t>
            </a:r>
            <a:r>
              <a:rPr kumimoji="0" lang="es-ES" altLang="es-ES" sz="1200" b="0" i="0" u="none" strike="noStrike" cap="none" normalizeH="0" baseline="0" dirty="0" err="1">
                <a:ln>
                  <a:noFill/>
                </a:ln>
                <a:solidFill>
                  <a:schemeClr val="tx1"/>
                </a:solidFill>
                <a:effectLst/>
                <a:latin typeface="+mj-lt"/>
                <a:ea typeface="Times New Roman" panose="02020603050405020304" pitchFamily="18" charset="0"/>
                <a:cs typeface="Arial" panose="020B0604020202020204" pitchFamily="34" charset="0"/>
              </a:rPr>
              <a:t>v</a:t>
            </a:r>
            <a:r>
              <a:rPr kumimoji="0" lang="es-ES" altLang="es-ES" sz="1200" b="0" i="0" u="none" strike="noStrike" cap="none" normalizeH="0" baseline="-30000" dirty="0" err="1">
                <a:ln>
                  <a:noFill/>
                </a:ln>
                <a:solidFill>
                  <a:schemeClr val="tx1"/>
                </a:solidFill>
                <a:effectLst/>
                <a:latin typeface="+mj-lt"/>
                <a:ea typeface="Times New Roman" panose="02020603050405020304" pitchFamily="18" charset="0"/>
                <a:cs typeface="Arial" panose="020B0604020202020204" pitchFamily="34" charset="0"/>
              </a:rPr>
              <a:t>in</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 12 V, R</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1</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1 k</a:t>
            </a:r>
            <a:r>
              <a:rPr kumimoji="0" lang="el-GR" altLang="es-ES" sz="1200" b="0" i="0" u="none" strike="noStrike" cap="none" normalizeH="0" baseline="0" dirty="0">
                <a:ln>
                  <a:noFill/>
                </a:ln>
                <a:solidFill>
                  <a:schemeClr val="tx1"/>
                </a:solidFill>
                <a:effectLst/>
                <a:latin typeface="+mj-lt"/>
                <a:ea typeface="Cambria Math" panose="02040503050406030204" pitchFamily="18" charset="0"/>
              </a:rPr>
              <a:t>Ω</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R</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2 </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1 k</a:t>
            </a:r>
            <a:r>
              <a:rPr kumimoji="0" lang="el-GR" altLang="es-ES" sz="1200" b="0" i="0" u="none" strike="noStrike" cap="none" normalizeH="0" baseline="0" dirty="0">
                <a:ln>
                  <a:noFill/>
                </a:ln>
                <a:solidFill>
                  <a:schemeClr val="tx1"/>
                </a:solidFill>
                <a:effectLst/>
                <a:latin typeface="+mj-lt"/>
                <a:ea typeface="Cambria Math" panose="02040503050406030204" pitchFamily="18" charset="0"/>
              </a:rPr>
              <a:t>Ω</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rPr>
              <a:t> </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y R</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3 </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0.5 k</a:t>
            </a:r>
            <a:r>
              <a:rPr kumimoji="0" lang="el-GR" altLang="es-ES" sz="1200" b="0" i="0" u="none" strike="noStrike" cap="none" normalizeH="0" baseline="0" dirty="0">
                <a:ln>
                  <a:noFill/>
                </a:ln>
                <a:solidFill>
                  <a:schemeClr val="tx1"/>
                </a:solidFill>
                <a:effectLst/>
                <a:latin typeface="+mj-lt"/>
                <a:ea typeface="Cambria Math" panose="02040503050406030204" pitchFamily="18" charset="0"/>
              </a:rPr>
              <a:t>Ω</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rPr>
              <a:t>)</a:t>
            </a:r>
            <a:endParaRPr kumimoji="0" lang="es-ES" altLang="es-ES" sz="12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800" b="0" i="0" u="none" strike="noStrike" cap="none" normalizeH="0" baseline="0" dirty="0">
              <a:ln>
                <a:noFill/>
              </a:ln>
              <a:solidFill>
                <a:schemeClr val="tx1"/>
              </a:solidFill>
              <a:effectLst/>
              <a:latin typeface="+mj-lt"/>
            </a:endParaRPr>
          </a:p>
        </p:txBody>
      </p:sp>
      <p:sp>
        <p:nvSpPr>
          <p:cNvPr id="17" name="Rectangle 17">
            <a:extLst>
              <a:ext uri="{FF2B5EF4-FFF2-40B4-BE49-F238E27FC236}">
                <a16:creationId xmlns:a16="http://schemas.microsoft.com/office/drawing/2014/main" id="{BED93EAD-F885-E11A-1D74-4FE5E21E683F}"/>
              </a:ext>
            </a:extLst>
          </p:cNvPr>
          <p:cNvSpPr>
            <a:spLocks noChangeArrowheads="1"/>
          </p:cNvSpPr>
          <p:nvPr/>
        </p:nvSpPr>
        <p:spPr bwMode="auto">
          <a:xfrm>
            <a:off x="0" y="90201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21" name="Imagen 20">
            <a:extLst>
              <a:ext uri="{FF2B5EF4-FFF2-40B4-BE49-F238E27FC236}">
                <a16:creationId xmlns:a16="http://schemas.microsoft.com/office/drawing/2014/main" id="{D8C01D59-3D5D-A8BD-5B29-65139C1D34B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3750" y="2930129"/>
            <a:ext cx="2476500" cy="1143000"/>
          </a:xfrm>
          <a:prstGeom prst="rect">
            <a:avLst/>
          </a:prstGeom>
          <a:noFill/>
          <a:ln>
            <a:noFill/>
          </a:ln>
        </p:spPr>
      </p:pic>
      <p:sp>
        <p:nvSpPr>
          <p:cNvPr id="10" name="Marcador de número de diapositiva 1">
            <a:extLst>
              <a:ext uri="{FF2B5EF4-FFF2-40B4-BE49-F238E27FC236}">
                <a16:creationId xmlns:a16="http://schemas.microsoft.com/office/drawing/2014/main" id="{051B0721-B080-43E2-BDB9-3F33D15540EB}"/>
              </a:ext>
            </a:extLst>
          </p:cNvPr>
          <p:cNvSpPr txBox="1">
            <a:spLocks/>
          </p:cNvSpPr>
          <p:nvPr/>
        </p:nvSpPr>
        <p:spPr bwMode="auto">
          <a:xfrm>
            <a:off x="8675688" y="0"/>
            <a:ext cx="5715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ES_tradnl"/>
            </a:defPPr>
            <a:lvl1pPr marL="0" algn="l" defTabSz="914400" rtl="0" eaLnBrk="0" fontAlgn="base" latinLnBrk="0" hangingPunct="0">
              <a:spcBef>
                <a:spcPct val="0"/>
              </a:spcBef>
              <a:spcAft>
                <a:spcPct val="0"/>
              </a:spcAft>
              <a:defRPr sz="1400" kern="1200">
                <a:solidFill>
                  <a:schemeClr val="bg1"/>
                </a:solidFill>
                <a:latin typeface="Helvetica" panose="020B0604020202020204" pitchFamily="34" charset="0"/>
                <a:ea typeface="MS PGothic" panose="020B0600070205080204" pitchFamily="34" charset="-128"/>
                <a:cs typeface="+mn-cs"/>
              </a:defRPr>
            </a:lvl1pPr>
            <a:lvl2pPr marL="4572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fld id="{8870D30F-752F-4757-8611-4B749C94C9E3}" type="slidenum">
              <a:rPr lang="es-ES_tradnl" altLang="es-ES" smtClean="0"/>
              <a:pPr/>
              <a:t>96</a:t>
            </a:fld>
            <a:endParaRPr lang="es-ES_tradnl" altLang="es-ES" dirty="0"/>
          </a:p>
        </p:txBody>
      </p:sp>
    </p:spTree>
    <p:extLst>
      <p:ext uri="{BB962C8B-B14F-4D97-AF65-F5344CB8AC3E}">
        <p14:creationId xmlns:p14="http://schemas.microsoft.com/office/powerpoint/2010/main" val="2131495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08F76481-7C36-D1CD-A931-A223BCBA7AF3}"/>
              </a:ext>
            </a:extLst>
          </p:cNvPr>
          <p:cNvSpPr>
            <a:spLocks noChangeArrowheads="1"/>
          </p:cNvSpPr>
          <p:nvPr/>
        </p:nvSpPr>
        <p:spPr bwMode="auto">
          <a:xfrm>
            <a:off x="165463" y="825081"/>
            <a:ext cx="899303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Problema 4</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Encontrar el punto de operación del diodo de la figura. (</a:t>
            </a:r>
            <a:r>
              <a:rPr kumimoji="0" lang="es-ES" altLang="es-ES" sz="1200" b="0" i="0" u="none" strike="noStrike" cap="none" normalizeH="0" baseline="0" dirty="0" err="1">
                <a:ln>
                  <a:noFill/>
                </a:ln>
                <a:solidFill>
                  <a:schemeClr val="tx1"/>
                </a:solidFill>
                <a:effectLst/>
                <a:latin typeface="+mj-lt"/>
                <a:ea typeface="Times New Roman" panose="02020603050405020304" pitchFamily="18" charset="0"/>
                <a:cs typeface="Arial" panose="020B0604020202020204" pitchFamily="34" charset="0"/>
              </a:rPr>
              <a:t>V</a:t>
            </a:r>
            <a:r>
              <a:rPr kumimoji="0" lang="es-ES" altLang="es-ES" sz="1200" b="0" i="0" u="none" strike="noStrike" cap="none" normalizeH="0" baseline="-30000" dirty="0" err="1">
                <a:ln>
                  <a:noFill/>
                </a:ln>
                <a:solidFill>
                  <a:schemeClr val="tx1"/>
                </a:solidFill>
                <a:effectLst/>
                <a:latin typeface="+mj-lt"/>
                <a:ea typeface="Times New Roman" panose="02020603050405020304" pitchFamily="18" charset="0"/>
                <a:cs typeface="Arial" panose="020B0604020202020204" pitchFamily="34" charset="0"/>
              </a:rPr>
              <a:t>in</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 12 V, R</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1</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10 k</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rPr>
              <a:t>W</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R</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2 </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5 k</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rPr>
              <a:t>W,</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R</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3 </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100 k</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rPr>
              <a:t>W</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y R</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4 </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50 k</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rPr>
              <a:t>W)</a:t>
            </a:r>
            <a:endParaRPr kumimoji="0" lang="es-ES" altLang="es-ES" sz="12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200" b="0" i="0" u="none" strike="noStrike" cap="none" normalizeH="0" baseline="0" dirty="0">
              <a:ln>
                <a:noFill/>
              </a:ln>
              <a:solidFill>
                <a:schemeClr val="tx1"/>
              </a:solidFill>
              <a:effectLst/>
              <a:latin typeface="+mj-lt"/>
            </a:endParaRPr>
          </a:p>
        </p:txBody>
      </p:sp>
      <p:pic>
        <p:nvPicPr>
          <p:cNvPr id="4097" name="Imagen 4">
            <a:extLst>
              <a:ext uri="{FF2B5EF4-FFF2-40B4-BE49-F238E27FC236}">
                <a16:creationId xmlns:a16="http://schemas.microsoft.com/office/drawing/2014/main" id="{D2F1B0CB-88EB-97DA-6D4F-4E06F43BE2F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9658" y="1145177"/>
            <a:ext cx="1952625" cy="10477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41A8974-0C66-AD7B-D5B2-102C3B5A5362}"/>
              </a:ext>
            </a:extLst>
          </p:cNvPr>
          <p:cNvSpPr>
            <a:spLocks noChangeArrowheads="1"/>
          </p:cNvSpPr>
          <p:nvPr/>
        </p:nvSpPr>
        <p:spPr bwMode="auto">
          <a:xfrm>
            <a:off x="165463" y="2340373"/>
            <a:ext cx="90482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a:ln>
                  <a:noFill/>
                </a:ln>
                <a:solidFill>
                  <a:schemeClr val="tx1"/>
                </a:solidFill>
                <a:effectLst/>
                <a:latin typeface="+mj-lt"/>
                <a:ea typeface="Times New Roman" panose="02020603050405020304" pitchFamily="18" charset="0"/>
                <a:cs typeface="Arial" panose="020B0604020202020204" pitchFamily="34" charset="0"/>
              </a:rPr>
              <a:t>Problema 5.</a:t>
            </a:r>
            <a:r>
              <a:rPr kumimoji="0" lang="es-ES" altLang="es-ES" sz="1200" b="0" i="0" u="none" strike="noStrike" cap="none" normalizeH="0" baseline="0">
                <a:ln>
                  <a:noFill/>
                </a:ln>
                <a:solidFill>
                  <a:schemeClr val="tx1"/>
                </a:solidFill>
                <a:effectLst/>
                <a:latin typeface="+mj-lt"/>
                <a:ea typeface="Times New Roman" panose="02020603050405020304" pitchFamily="18" charset="0"/>
                <a:cs typeface="Arial" panose="020B0604020202020204" pitchFamily="34" charset="0"/>
              </a:rPr>
              <a:t> Encontrar el punto de operación del diodo de la figura. (v</a:t>
            </a:r>
            <a:r>
              <a:rPr kumimoji="0" lang="es-ES" altLang="es-ES" sz="1200" b="0" i="0" u="none" strike="noStrike" cap="none" normalizeH="0" baseline="-30000">
                <a:ln>
                  <a:noFill/>
                </a:ln>
                <a:solidFill>
                  <a:schemeClr val="tx1"/>
                </a:solidFill>
                <a:effectLst/>
                <a:latin typeface="+mj-lt"/>
                <a:ea typeface="Times New Roman" panose="02020603050405020304" pitchFamily="18" charset="0"/>
                <a:cs typeface="Arial" panose="020B0604020202020204" pitchFamily="34" charset="0"/>
              </a:rPr>
              <a:t>in</a:t>
            </a:r>
            <a:r>
              <a:rPr kumimoji="0" lang="es-ES" altLang="es-ES" sz="1200" b="0" i="0" u="none" strike="noStrike" cap="none" normalizeH="0" baseline="0">
                <a:ln>
                  <a:noFill/>
                </a:ln>
                <a:solidFill>
                  <a:schemeClr val="tx1"/>
                </a:solidFill>
                <a:effectLst/>
                <a:latin typeface="+mj-lt"/>
                <a:ea typeface="Times New Roman" panose="02020603050405020304" pitchFamily="18" charset="0"/>
                <a:cs typeface="Arial" panose="020B0604020202020204" pitchFamily="34" charset="0"/>
              </a:rPr>
              <a:t> = 12 V, R</a:t>
            </a:r>
            <a:r>
              <a:rPr kumimoji="0" lang="es-ES" altLang="es-ES" sz="1200" b="0" i="0" u="none" strike="noStrike" cap="none" normalizeH="0" baseline="-30000">
                <a:ln>
                  <a:noFill/>
                </a:ln>
                <a:solidFill>
                  <a:schemeClr val="tx1"/>
                </a:solidFill>
                <a:effectLst/>
                <a:latin typeface="+mj-lt"/>
                <a:ea typeface="Times New Roman" panose="02020603050405020304" pitchFamily="18" charset="0"/>
                <a:cs typeface="Arial" panose="020B0604020202020204" pitchFamily="34" charset="0"/>
              </a:rPr>
              <a:t>1</a:t>
            </a:r>
            <a:r>
              <a:rPr kumimoji="0" lang="es-ES" altLang="es-ES" sz="1200" b="0" i="0" u="none" strike="noStrike" cap="none" normalizeH="0" baseline="0">
                <a:ln>
                  <a:noFill/>
                </a:ln>
                <a:solidFill>
                  <a:schemeClr val="tx1"/>
                </a:solidFill>
                <a:effectLst/>
                <a:latin typeface="+mj-lt"/>
                <a:ea typeface="Times New Roman" panose="02020603050405020304" pitchFamily="18" charset="0"/>
                <a:cs typeface="Arial" panose="020B0604020202020204" pitchFamily="34" charset="0"/>
              </a:rPr>
              <a:t>= 10 k</a:t>
            </a:r>
            <a:r>
              <a:rPr kumimoji="0" lang="es-ES" altLang="es-ES" sz="1200" b="0" i="0" u="none" strike="noStrike" cap="none" normalizeH="0" baseline="0">
                <a:ln>
                  <a:noFill/>
                </a:ln>
                <a:solidFill>
                  <a:schemeClr val="tx1"/>
                </a:solidFill>
                <a:effectLst/>
                <a:latin typeface="+mj-lt"/>
                <a:ea typeface="Times New Roman" panose="02020603050405020304" pitchFamily="18" charset="0"/>
              </a:rPr>
              <a:t>W</a:t>
            </a:r>
            <a:r>
              <a:rPr kumimoji="0" lang="es-ES" altLang="es-ES" sz="1200" b="0" i="0" u="none" strike="noStrike" cap="none" normalizeH="0" baseline="0">
                <a:ln>
                  <a:noFill/>
                </a:ln>
                <a:solidFill>
                  <a:schemeClr val="tx1"/>
                </a:solidFill>
                <a:effectLst/>
                <a:latin typeface="+mj-lt"/>
                <a:ea typeface="Times New Roman" panose="02020603050405020304" pitchFamily="18" charset="0"/>
                <a:cs typeface="Arial" panose="020B0604020202020204" pitchFamily="34" charset="0"/>
              </a:rPr>
              <a:t>, R</a:t>
            </a:r>
            <a:r>
              <a:rPr kumimoji="0" lang="es-ES" altLang="es-ES" sz="1200" b="0" i="0" u="none" strike="noStrike" cap="none" normalizeH="0" baseline="-30000">
                <a:ln>
                  <a:noFill/>
                </a:ln>
                <a:solidFill>
                  <a:schemeClr val="tx1"/>
                </a:solidFill>
                <a:effectLst/>
                <a:latin typeface="+mj-lt"/>
                <a:ea typeface="Times New Roman" panose="02020603050405020304" pitchFamily="18" charset="0"/>
                <a:cs typeface="Arial" panose="020B0604020202020204" pitchFamily="34" charset="0"/>
              </a:rPr>
              <a:t>2 </a:t>
            </a:r>
            <a:r>
              <a:rPr kumimoji="0" lang="es-ES" altLang="es-ES" sz="1200" b="0" i="0" u="none" strike="noStrike" cap="none" normalizeH="0" baseline="0">
                <a:ln>
                  <a:noFill/>
                </a:ln>
                <a:solidFill>
                  <a:schemeClr val="tx1"/>
                </a:solidFill>
                <a:effectLst/>
                <a:latin typeface="+mj-lt"/>
                <a:ea typeface="Times New Roman" panose="02020603050405020304" pitchFamily="18" charset="0"/>
                <a:cs typeface="Arial" panose="020B0604020202020204" pitchFamily="34" charset="0"/>
              </a:rPr>
              <a:t>= 5 k</a:t>
            </a:r>
            <a:r>
              <a:rPr kumimoji="0" lang="es-ES" altLang="es-ES" sz="1200" b="0" i="0" u="none" strike="noStrike" cap="none" normalizeH="0" baseline="0">
                <a:ln>
                  <a:noFill/>
                </a:ln>
                <a:solidFill>
                  <a:schemeClr val="tx1"/>
                </a:solidFill>
                <a:effectLst/>
                <a:latin typeface="+mj-lt"/>
                <a:ea typeface="Times New Roman" panose="02020603050405020304" pitchFamily="18" charset="0"/>
              </a:rPr>
              <a:t>W</a:t>
            </a:r>
            <a:r>
              <a:rPr kumimoji="0" lang="es-ES" altLang="es-ES" sz="1200" b="0" i="0" u="none" strike="noStrike" cap="none" normalizeH="0" baseline="0">
                <a:ln>
                  <a:noFill/>
                </a:ln>
                <a:solidFill>
                  <a:schemeClr val="tx1"/>
                </a:solidFill>
                <a:effectLst/>
                <a:latin typeface="+mj-lt"/>
                <a:ea typeface="Times New Roman" panose="02020603050405020304" pitchFamily="18" charset="0"/>
                <a:cs typeface="Arial" panose="020B0604020202020204" pitchFamily="34" charset="0"/>
              </a:rPr>
              <a:t>, R</a:t>
            </a:r>
            <a:r>
              <a:rPr kumimoji="0" lang="es-ES" altLang="es-ES" sz="1200" b="0" i="0" u="none" strike="noStrike" cap="none" normalizeH="0" baseline="-30000">
                <a:ln>
                  <a:noFill/>
                </a:ln>
                <a:solidFill>
                  <a:schemeClr val="tx1"/>
                </a:solidFill>
                <a:effectLst/>
                <a:latin typeface="+mj-lt"/>
                <a:ea typeface="Times New Roman" panose="02020603050405020304" pitchFamily="18" charset="0"/>
                <a:cs typeface="Arial" panose="020B0604020202020204" pitchFamily="34" charset="0"/>
              </a:rPr>
              <a:t>3 </a:t>
            </a:r>
            <a:r>
              <a:rPr kumimoji="0" lang="es-ES" altLang="es-ES" sz="1200" b="0" i="0" u="none" strike="noStrike" cap="none" normalizeH="0" baseline="0">
                <a:ln>
                  <a:noFill/>
                </a:ln>
                <a:solidFill>
                  <a:schemeClr val="tx1"/>
                </a:solidFill>
                <a:effectLst/>
                <a:latin typeface="+mj-lt"/>
                <a:ea typeface="Times New Roman" panose="02020603050405020304" pitchFamily="18" charset="0"/>
                <a:cs typeface="Arial" panose="020B0604020202020204" pitchFamily="34" charset="0"/>
              </a:rPr>
              <a:t>= 100 k</a:t>
            </a:r>
            <a:r>
              <a:rPr kumimoji="0" lang="es-ES" altLang="es-ES" sz="1200" b="0" i="0" u="none" strike="noStrike" cap="none" normalizeH="0" baseline="0">
                <a:ln>
                  <a:noFill/>
                </a:ln>
                <a:solidFill>
                  <a:schemeClr val="tx1"/>
                </a:solidFill>
                <a:effectLst/>
                <a:latin typeface="+mj-lt"/>
                <a:ea typeface="Times New Roman" panose="02020603050405020304" pitchFamily="18" charset="0"/>
              </a:rPr>
              <a:t>W,</a:t>
            </a:r>
            <a:r>
              <a:rPr kumimoji="0" lang="es-ES" altLang="es-ES" sz="1200" b="0" i="0" u="none" strike="noStrike" cap="none" normalizeH="0" baseline="0">
                <a:ln>
                  <a:noFill/>
                </a:ln>
                <a:solidFill>
                  <a:schemeClr val="tx1"/>
                </a:solidFill>
                <a:effectLst/>
                <a:latin typeface="+mj-lt"/>
                <a:ea typeface="Times New Roman" panose="02020603050405020304" pitchFamily="18" charset="0"/>
                <a:cs typeface="Arial" panose="020B0604020202020204" pitchFamily="34" charset="0"/>
              </a:rPr>
              <a:t> y R</a:t>
            </a:r>
            <a:r>
              <a:rPr kumimoji="0" lang="es-ES" altLang="es-ES" sz="1200" b="0" i="0" u="none" strike="noStrike" cap="none" normalizeH="0" baseline="-30000">
                <a:ln>
                  <a:noFill/>
                </a:ln>
                <a:solidFill>
                  <a:schemeClr val="tx1"/>
                </a:solidFill>
                <a:effectLst/>
                <a:latin typeface="+mj-lt"/>
                <a:ea typeface="Times New Roman" panose="02020603050405020304" pitchFamily="18" charset="0"/>
                <a:cs typeface="Arial" panose="020B0604020202020204" pitchFamily="34" charset="0"/>
              </a:rPr>
              <a:t>4 </a:t>
            </a:r>
            <a:r>
              <a:rPr kumimoji="0" lang="es-ES" altLang="es-ES" sz="1200" b="0" i="0" u="none" strike="noStrike" cap="none" normalizeH="0" baseline="0">
                <a:ln>
                  <a:noFill/>
                </a:ln>
                <a:solidFill>
                  <a:schemeClr val="tx1"/>
                </a:solidFill>
                <a:effectLst/>
                <a:latin typeface="+mj-lt"/>
                <a:ea typeface="Times New Roman" panose="02020603050405020304" pitchFamily="18" charset="0"/>
                <a:cs typeface="Arial" panose="020B0604020202020204" pitchFamily="34" charset="0"/>
              </a:rPr>
              <a:t>= 50 k</a:t>
            </a:r>
            <a:r>
              <a:rPr kumimoji="0" lang="es-ES" altLang="es-ES" sz="1200" b="0" i="0" u="none" strike="noStrike" cap="none" normalizeH="0" baseline="0">
                <a:ln>
                  <a:noFill/>
                </a:ln>
                <a:solidFill>
                  <a:schemeClr val="tx1"/>
                </a:solidFill>
                <a:effectLst/>
                <a:latin typeface="+mj-lt"/>
                <a:ea typeface="Times New Roman" panose="02020603050405020304" pitchFamily="18" charset="0"/>
              </a:rPr>
              <a:t>W</a:t>
            </a:r>
            <a:r>
              <a:rPr kumimoji="0" lang="es-ES" altLang="es-ES" sz="1200" b="0" i="0" u="none" strike="noStrike" cap="none" normalizeH="0" baseline="0">
                <a:ln>
                  <a:noFill/>
                </a:ln>
                <a:solidFill>
                  <a:schemeClr val="tx1"/>
                </a:solidFill>
                <a:effectLst/>
                <a:latin typeface="+mj-lt"/>
                <a:ea typeface="Times New Roman" panose="02020603050405020304" pitchFamily="18" charset="0"/>
                <a:cs typeface="Arial" panose="020B0604020202020204" pitchFamily="34" charset="0"/>
              </a:rPr>
              <a:t>)</a:t>
            </a:r>
            <a:endParaRPr kumimoji="0" lang="es-ES" altLang="es-ES" sz="1200" b="0" i="0" u="none" strike="noStrike" cap="none" normalizeH="0" baseline="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ES" sz="1200" b="0" i="0" u="none" strike="noStrike" cap="none" normalizeH="0" baseline="0">
              <a:ln>
                <a:noFill/>
              </a:ln>
              <a:solidFill>
                <a:schemeClr val="tx1"/>
              </a:solidFill>
              <a:effectLst/>
              <a:latin typeface="+mj-lt"/>
            </a:endParaRPr>
          </a:p>
        </p:txBody>
      </p:sp>
      <p:pic>
        <p:nvPicPr>
          <p:cNvPr id="4100" name="Imagen 78">
            <a:extLst>
              <a:ext uri="{FF2B5EF4-FFF2-40B4-BE49-F238E27FC236}">
                <a16:creationId xmlns:a16="http://schemas.microsoft.com/office/drawing/2014/main" id="{2942A3D1-A262-C227-02CD-179A928F05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658" y="2679519"/>
            <a:ext cx="2066925" cy="1143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8">
            <a:extLst>
              <a:ext uri="{FF2B5EF4-FFF2-40B4-BE49-F238E27FC236}">
                <a16:creationId xmlns:a16="http://schemas.microsoft.com/office/drawing/2014/main" id="{75AC5290-35B8-8433-1186-4E7780B663E5}"/>
              </a:ext>
            </a:extLst>
          </p:cNvPr>
          <p:cNvSpPr>
            <a:spLocks noChangeArrowheads="1"/>
          </p:cNvSpPr>
          <p:nvPr/>
        </p:nvSpPr>
        <p:spPr bwMode="auto">
          <a:xfrm>
            <a:off x="165463" y="3855665"/>
            <a:ext cx="8839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Problema 6.</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Hallar la función de transferencia del circuito y dibujar </a:t>
            </a:r>
            <a:r>
              <a:rPr kumimoji="0" lang="es-ES" altLang="es-ES" sz="1200" b="0" i="0" u="none" strike="noStrike" cap="none" normalizeH="0" baseline="0" dirty="0" err="1">
                <a:ln>
                  <a:noFill/>
                </a:ln>
                <a:solidFill>
                  <a:schemeClr val="tx1"/>
                </a:solidFill>
                <a:effectLst/>
                <a:latin typeface="+mj-lt"/>
                <a:ea typeface="Times New Roman" panose="02020603050405020304" pitchFamily="18" charset="0"/>
                <a:cs typeface="Arial" panose="020B0604020202020204" pitchFamily="34" charset="0"/>
              </a:rPr>
              <a:t>v</a:t>
            </a:r>
            <a:r>
              <a:rPr kumimoji="0" lang="es-ES" altLang="es-ES" sz="1200" b="0" i="0" u="none" strike="noStrike" cap="none" normalizeH="0" baseline="-30000" dirty="0" err="1">
                <a:ln>
                  <a:noFill/>
                </a:ln>
                <a:solidFill>
                  <a:schemeClr val="tx1"/>
                </a:solidFill>
                <a:effectLst/>
                <a:latin typeface="+mj-lt"/>
                <a:ea typeface="Times New Roman" panose="02020603050405020304" pitchFamily="18" charset="0"/>
                <a:cs typeface="Arial" panose="020B0604020202020204" pitchFamily="34" charset="0"/>
              </a:rPr>
              <a:t>out</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vs </a:t>
            </a:r>
            <a:r>
              <a:rPr kumimoji="0" lang="es-ES" altLang="es-ES" sz="1200" b="0" i="0" u="none" strike="noStrike" cap="none" normalizeH="0" baseline="0" dirty="0" err="1">
                <a:ln>
                  <a:noFill/>
                </a:ln>
                <a:solidFill>
                  <a:schemeClr val="tx1"/>
                </a:solidFill>
                <a:effectLst/>
                <a:latin typeface="+mj-lt"/>
                <a:ea typeface="Times New Roman" panose="02020603050405020304" pitchFamily="18" charset="0"/>
                <a:cs typeface="Arial" panose="020B0604020202020204" pitchFamily="34" charset="0"/>
              </a:rPr>
              <a:t>v</a:t>
            </a:r>
            <a:r>
              <a:rPr kumimoji="0" lang="es-ES" altLang="es-ES" sz="1200" b="0" i="0" u="none" strike="noStrike" cap="none" normalizeH="0" baseline="-30000" dirty="0" err="1">
                <a:ln>
                  <a:noFill/>
                </a:ln>
                <a:solidFill>
                  <a:schemeClr val="tx1"/>
                </a:solidFill>
                <a:effectLst/>
                <a:latin typeface="+mj-lt"/>
                <a:ea typeface="Times New Roman" panose="02020603050405020304" pitchFamily="18" charset="0"/>
                <a:cs typeface="Arial" panose="020B0604020202020204" pitchFamily="34" charset="0"/>
              </a:rPr>
              <a:t>in</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(R</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1</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 10 k</a:t>
            </a:r>
            <a:r>
              <a:rPr kumimoji="0" lang="el-GR" altLang="es-ES" sz="1200" b="0" i="0" u="none" strike="noStrike" cap="none" normalizeH="0" baseline="0" dirty="0">
                <a:ln>
                  <a:noFill/>
                </a:ln>
                <a:solidFill>
                  <a:schemeClr val="tx1"/>
                </a:solidFill>
                <a:effectLst/>
                <a:latin typeface="+mj-lt"/>
                <a:ea typeface="Cambria Math" panose="02040503050406030204" pitchFamily="18" charset="0"/>
                <a:cs typeface="Arial" panose="020B0604020202020204" pitchFamily="34" charset="0"/>
              </a:rPr>
              <a:t>Ω</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y V</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r</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 3V, el voltaje de activación del diodo es 0,7 V).</a:t>
            </a:r>
            <a:endParaRPr kumimoji="0" lang="es-ES" altLang="es-ES" sz="1200" b="0" i="0" u="none" strike="noStrike" cap="none" normalizeH="0" baseline="0" dirty="0">
              <a:ln>
                <a:noFill/>
              </a:ln>
              <a:solidFill>
                <a:schemeClr val="tx1"/>
              </a:solidFill>
              <a:effectLst/>
              <a:latin typeface="+mj-lt"/>
            </a:endParaRPr>
          </a:p>
        </p:txBody>
      </p:sp>
      <p:pic>
        <p:nvPicPr>
          <p:cNvPr id="4103" name="Imagen 83">
            <a:extLst>
              <a:ext uri="{FF2B5EF4-FFF2-40B4-BE49-F238E27FC236}">
                <a16:creationId xmlns:a16="http://schemas.microsoft.com/office/drawing/2014/main" id="{89492B6C-ED47-0DEC-9B2B-9B8881D26A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2083" y="4254138"/>
            <a:ext cx="1714500" cy="1524000"/>
          </a:xfrm>
          <a:prstGeom prst="rect">
            <a:avLst/>
          </a:prstGeom>
          <a:noFill/>
          <a:extLst>
            <a:ext uri="{909E8E84-426E-40DD-AFC4-6F175D3DCCD1}">
              <a14:hiddenFill xmlns:a14="http://schemas.microsoft.com/office/drawing/2010/main">
                <a:solidFill>
                  <a:srgbClr val="FFFFFF"/>
                </a:solidFill>
              </a14:hiddenFill>
            </a:ext>
          </a:extLst>
        </p:spPr>
      </p:pic>
      <p:sp>
        <p:nvSpPr>
          <p:cNvPr id="9" name="Marcador de número de diapositiva 1">
            <a:extLst>
              <a:ext uri="{FF2B5EF4-FFF2-40B4-BE49-F238E27FC236}">
                <a16:creationId xmlns:a16="http://schemas.microsoft.com/office/drawing/2014/main" id="{2193992F-AD36-40D4-8763-F476DB5D9B08}"/>
              </a:ext>
            </a:extLst>
          </p:cNvPr>
          <p:cNvSpPr txBox="1">
            <a:spLocks/>
          </p:cNvSpPr>
          <p:nvPr/>
        </p:nvSpPr>
        <p:spPr bwMode="auto">
          <a:xfrm>
            <a:off x="8675688" y="0"/>
            <a:ext cx="5715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ES_tradnl"/>
            </a:defPPr>
            <a:lvl1pPr marL="0" algn="l" defTabSz="914400" rtl="0" eaLnBrk="0" fontAlgn="base" latinLnBrk="0" hangingPunct="0">
              <a:spcBef>
                <a:spcPct val="0"/>
              </a:spcBef>
              <a:spcAft>
                <a:spcPct val="0"/>
              </a:spcAft>
              <a:defRPr sz="1400" kern="1200">
                <a:solidFill>
                  <a:schemeClr val="bg1"/>
                </a:solidFill>
                <a:latin typeface="Helvetica" panose="020B0604020202020204" pitchFamily="34" charset="0"/>
                <a:ea typeface="MS PGothic" panose="020B0600070205080204" pitchFamily="34" charset="-128"/>
                <a:cs typeface="+mn-cs"/>
              </a:defRPr>
            </a:lvl1pPr>
            <a:lvl2pPr marL="4572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fld id="{8870D30F-752F-4757-8611-4B749C94C9E3}" type="slidenum">
              <a:rPr lang="es-ES_tradnl" altLang="es-ES" smtClean="0"/>
              <a:pPr/>
              <a:t>97</a:t>
            </a:fld>
            <a:endParaRPr lang="es-ES_tradnl" altLang="es-ES" dirty="0"/>
          </a:p>
        </p:txBody>
      </p:sp>
    </p:spTree>
    <p:extLst>
      <p:ext uri="{BB962C8B-B14F-4D97-AF65-F5344CB8AC3E}">
        <p14:creationId xmlns:p14="http://schemas.microsoft.com/office/powerpoint/2010/main" val="55344319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C07C9B6-6AA6-6F4E-4298-18978795DA9A}"/>
              </a:ext>
            </a:extLst>
          </p:cNvPr>
          <p:cNvSpPr>
            <a:spLocks noChangeArrowheads="1"/>
          </p:cNvSpPr>
          <p:nvPr/>
        </p:nvSpPr>
        <p:spPr bwMode="auto">
          <a:xfrm>
            <a:off x="47896" y="818551"/>
            <a:ext cx="861277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Problema 7</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Hallar la función de transferencia del circuito y dibujar </a:t>
            </a:r>
            <a:r>
              <a:rPr kumimoji="0" lang="es-ES" altLang="es-ES" sz="1200" b="0" i="0" u="none" strike="noStrike" cap="none" normalizeH="0" baseline="0" dirty="0" err="1">
                <a:ln>
                  <a:noFill/>
                </a:ln>
                <a:solidFill>
                  <a:schemeClr val="tx1"/>
                </a:solidFill>
                <a:effectLst/>
                <a:latin typeface="+mj-lt"/>
                <a:ea typeface="Times New Roman" panose="02020603050405020304" pitchFamily="18" charset="0"/>
                <a:cs typeface="Arial" panose="020B0604020202020204" pitchFamily="34" charset="0"/>
              </a:rPr>
              <a:t>v</a:t>
            </a:r>
            <a:r>
              <a:rPr kumimoji="0" lang="es-ES" altLang="es-ES" sz="1200" b="0" i="0" u="none" strike="noStrike" cap="none" normalizeH="0" baseline="-30000" dirty="0" err="1">
                <a:ln>
                  <a:noFill/>
                </a:ln>
                <a:solidFill>
                  <a:schemeClr val="tx1"/>
                </a:solidFill>
                <a:effectLst/>
                <a:latin typeface="+mj-lt"/>
                <a:ea typeface="Times New Roman" panose="02020603050405020304" pitchFamily="18" charset="0"/>
                <a:cs typeface="Arial" panose="020B0604020202020204" pitchFamily="34" charset="0"/>
              </a:rPr>
              <a:t>out</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vs </a:t>
            </a:r>
            <a:r>
              <a:rPr kumimoji="0" lang="es-ES" altLang="es-ES" sz="1200" b="0" i="0" u="none" strike="noStrike" cap="none" normalizeH="0" baseline="0" dirty="0" err="1">
                <a:ln>
                  <a:noFill/>
                </a:ln>
                <a:solidFill>
                  <a:schemeClr val="tx1"/>
                </a:solidFill>
                <a:effectLst/>
                <a:latin typeface="+mj-lt"/>
                <a:ea typeface="Times New Roman" panose="02020603050405020304" pitchFamily="18" charset="0"/>
                <a:cs typeface="Arial" panose="020B0604020202020204" pitchFamily="34" charset="0"/>
              </a:rPr>
              <a:t>v</a:t>
            </a:r>
            <a:r>
              <a:rPr kumimoji="0" lang="es-ES" altLang="es-ES" sz="1200" b="0" i="0" u="none" strike="noStrike" cap="none" normalizeH="0" baseline="-30000" dirty="0" err="1">
                <a:ln>
                  <a:noFill/>
                </a:ln>
                <a:solidFill>
                  <a:schemeClr val="tx1"/>
                </a:solidFill>
                <a:effectLst/>
                <a:latin typeface="+mj-lt"/>
                <a:ea typeface="Times New Roman" panose="02020603050405020304" pitchFamily="18" charset="0"/>
                <a:cs typeface="Arial" panose="020B0604020202020204" pitchFamily="34" charset="0"/>
              </a:rPr>
              <a:t>in</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(R</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1</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 10 k</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rPr>
              <a:t>W</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y V</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r</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 5V, el voltaje de activación de los diodos es 0,7 V).</a:t>
            </a:r>
            <a:endParaRPr kumimoji="0" lang="es-ES" altLang="es-ES" sz="1200" b="0" i="0" u="none" strike="noStrike" cap="none" normalizeH="0" baseline="0" dirty="0">
              <a:ln>
                <a:noFill/>
              </a:ln>
              <a:solidFill>
                <a:schemeClr val="tx1"/>
              </a:solidFill>
              <a:effectLst/>
              <a:latin typeface="+mj-lt"/>
            </a:endParaRPr>
          </a:p>
        </p:txBody>
      </p:sp>
      <p:pic>
        <p:nvPicPr>
          <p:cNvPr id="5121" name="Imagen 88">
            <a:extLst>
              <a:ext uri="{FF2B5EF4-FFF2-40B4-BE49-F238E27FC236}">
                <a16:creationId xmlns:a16="http://schemas.microsoft.com/office/drawing/2014/main" id="{F07B22F3-ED4D-DBD8-E8A9-E7202D0204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068" y="1049384"/>
            <a:ext cx="2000250" cy="1524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782223C-D6F2-CABE-469B-C9EE9FE87CC0}"/>
              </a:ext>
            </a:extLst>
          </p:cNvPr>
          <p:cNvSpPr>
            <a:spLocks noChangeArrowheads="1"/>
          </p:cNvSpPr>
          <p:nvPr/>
        </p:nvSpPr>
        <p:spPr bwMode="auto">
          <a:xfrm>
            <a:off x="0" y="2478818"/>
            <a:ext cx="870857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886200" algn="l"/>
              </a:tabLst>
              <a:defRPr>
                <a:solidFill>
                  <a:schemeClr val="tx1"/>
                </a:solidFill>
                <a:latin typeface="Arial" panose="020B0604020202020204" pitchFamily="34" charset="0"/>
              </a:defRPr>
            </a:lvl1pPr>
            <a:lvl2pPr eaLnBrk="0" fontAlgn="base" hangingPunct="0">
              <a:spcBef>
                <a:spcPct val="0"/>
              </a:spcBef>
              <a:spcAft>
                <a:spcPct val="0"/>
              </a:spcAft>
              <a:tabLst>
                <a:tab pos="3886200" algn="l"/>
              </a:tabLst>
              <a:defRPr>
                <a:solidFill>
                  <a:schemeClr val="tx1"/>
                </a:solidFill>
                <a:latin typeface="Arial" panose="020B0604020202020204" pitchFamily="34" charset="0"/>
              </a:defRPr>
            </a:lvl2pPr>
            <a:lvl3pPr eaLnBrk="0" fontAlgn="base" hangingPunct="0">
              <a:spcBef>
                <a:spcPct val="0"/>
              </a:spcBef>
              <a:spcAft>
                <a:spcPct val="0"/>
              </a:spcAft>
              <a:tabLst>
                <a:tab pos="3886200" algn="l"/>
              </a:tabLst>
              <a:defRPr>
                <a:solidFill>
                  <a:schemeClr val="tx1"/>
                </a:solidFill>
                <a:latin typeface="Arial" panose="020B0604020202020204" pitchFamily="34" charset="0"/>
              </a:defRPr>
            </a:lvl3pPr>
            <a:lvl4pPr eaLnBrk="0" fontAlgn="base" hangingPunct="0">
              <a:spcBef>
                <a:spcPct val="0"/>
              </a:spcBef>
              <a:spcAft>
                <a:spcPct val="0"/>
              </a:spcAft>
              <a:tabLst>
                <a:tab pos="3886200" algn="l"/>
              </a:tabLst>
              <a:defRPr>
                <a:solidFill>
                  <a:schemeClr val="tx1"/>
                </a:solidFill>
                <a:latin typeface="Arial" panose="020B0604020202020204" pitchFamily="34" charset="0"/>
              </a:defRPr>
            </a:lvl4pPr>
            <a:lvl5pPr eaLnBrk="0" fontAlgn="base" hangingPunct="0">
              <a:spcBef>
                <a:spcPct val="0"/>
              </a:spcBef>
              <a:spcAft>
                <a:spcPct val="0"/>
              </a:spcAft>
              <a:tabLst>
                <a:tab pos="3886200" algn="l"/>
              </a:tabLst>
              <a:defRPr>
                <a:solidFill>
                  <a:schemeClr val="tx1"/>
                </a:solidFill>
                <a:latin typeface="Arial" panose="020B0604020202020204" pitchFamily="34" charset="0"/>
              </a:defRPr>
            </a:lvl5pPr>
            <a:lvl6pPr eaLnBrk="0" fontAlgn="base" hangingPunct="0">
              <a:spcBef>
                <a:spcPct val="0"/>
              </a:spcBef>
              <a:spcAft>
                <a:spcPct val="0"/>
              </a:spcAft>
              <a:tabLst>
                <a:tab pos="3886200" algn="l"/>
              </a:tabLst>
              <a:defRPr>
                <a:solidFill>
                  <a:schemeClr val="tx1"/>
                </a:solidFill>
                <a:latin typeface="Arial" panose="020B0604020202020204" pitchFamily="34" charset="0"/>
              </a:defRPr>
            </a:lvl6pPr>
            <a:lvl7pPr eaLnBrk="0" fontAlgn="base" hangingPunct="0">
              <a:spcBef>
                <a:spcPct val="0"/>
              </a:spcBef>
              <a:spcAft>
                <a:spcPct val="0"/>
              </a:spcAft>
              <a:tabLst>
                <a:tab pos="3886200" algn="l"/>
              </a:tabLst>
              <a:defRPr>
                <a:solidFill>
                  <a:schemeClr val="tx1"/>
                </a:solidFill>
                <a:latin typeface="Arial" panose="020B0604020202020204" pitchFamily="34" charset="0"/>
              </a:defRPr>
            </a:lvl7pPr>
            <a:lvl8pPr eaLnBrk="0" fontAlgn="base" hangingPunct="0">
              <a:spcBef>
                <a:spcPct val="0"/>
              </a:spcBef>
              <a:spcAft>
                <a:spcPct val="0"/>
              </a:spcAft>
              <a:tabLst>
                <a:tab pos="3886200" algn="l"/>
              </a:tabLst>
              <a:defRPr>
                <a:solidFill>
                  <a:schemeClr val="tx1"/>
                </a:solidFill>
                <a:latin typeface="Arial" panose="020B0604020202020204" pitchFamily="34" charset="0"/>
              </a:defRPr>
            </a:lvl8pPr>
            <a:lvl9pPr eaLnBrk="0" fontAlgn="base" hangingPunct="0">
              <a:spcBef>
                <a:spcPct val="0"/>
              </a:spcBef>
              <a:spcAft>
                <a:spcPct val="0"/>
              </a:spcAft>
              <a:tabLst>
                <a:tab pos="3886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886200" algn="l"/>
              </a:tabLst>
            </a:pPr>
            <a:r>
              <a:rPr kumimoji="0" lang="es-ES" altLang="es-ES" sz="1200" b="1"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Problema 8</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Hallar la función de transferencia del circuito y dibujar </a:t>
            </a:r>
            <a:r>
              <a:rPr kumimoji="0" lang="es-ES" altLang="es-ES" sz="1200" b="0" i="0" u="none" strike="noStrike" cap="none" normalizeH="0" baseline="0" dirty="0" err="1">
                <a:ln>
                  <a:noFill/>
                </a:ln>
                <a:solidFill>
                  <a:schemeClr val="tx1"/>
                </a:solidFill>
                <a:effectLst/>
                <a:latin typeface="+mj-lt"/>
                <a:ea typeface="Times New Roman" panose="02020603050405020304" pitchFamily="18" charset="0"/>
                <a:cs typeface="Arial" panose="020B0604020202020204" pitchFamily="34" charset="0"/>
              </a:rPr>
              <a:t>v</a:t>
            </a:r>
            <a:r>
              <a:rPr kumimoji="0" lang="es-ES" altLang="es-ES" sz="1200" b="0" i="0" u="none" strike="noStrike" cap="none" normalizeH="0" baseline="-30000" dirty="0" err="1">
                <a:ln>
                  <a:noFill/>
                </a:ln>
                <a:solidFill>
                  <a:schemeClr val="tx1"/>
                </a:solidFill>
                <a:effectLst/>
                <a:latin typeface="+mj-lt"/>
                <a:ea typeface="Times New Roman" panose="02020603050405020304" pitchFamily="18" charset="0"/>
                <a:cs typeface="Arial" panose="020B0604020202020204" pitchFamily="34" charset="0"/>
              </a:rPr>
              <a:t>out</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vs </a:t>
            </a:r>
            <a:r>
              <a:rPr kumimoji="0" lang="es-ES" altLang="es-ES" sz="1200" b="0" i="0" u="none" strike="noStrike" cap="none" normalizeH="0" baseline="0" dirty="0" err="1">
                <a:ln>
                  <a:noFill/>
                </a:ln>
                <a:solidFill>
                  <a:schemeClr val="tx1"/>
                </a:solidFill>
                <a:effectLst/>
                <a:latin typeface="+mj-lt"/>
                <a:ea typeface="Times New Roman" panose="02020603050405020304" pitchFamily="18" charset="0"/>
                <a:cs typeface="Arial" panose="020B0604020202020204" pitchFamily="34" charset="0"/>
              </a:rPr>
              <a:t>v</a:t>
            </a:r>
            <a:r>
              <a:rPr kumimoji="0" lang="es-ES" altLang="es-ES" sz="1200" b="0" i="0" u="none" strike="noStrike" cap="none" normalizeH="0" baseline="-30000" dirty="0" err="1">
                <a:ln>
                  <a:noFill/>
                </a:ln>
                <a:solidFill>
                  <a:schemeClr val="tx1"/>
                </a:solidFill>
                <a:effectLst/>
                <a:latin typeface="+mj-lt"/>
                <a:ea typeface="Times New Roman" panose="02020603050405020304" pitchFamily="18" charset="0"/>
                <a:cs typeface="Arial" panose="020B0604020202020204" pitchFamily="34" charset="0"/>
              </a:rPr>
              <a:t>in</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El voltaje de activación es 0,7 V y la fuente de referencia es 3 V.</a:t>
            </a:r>
            <a:endParaRPr kumimoji="0" lang="es-ES" altLang="es-ES" sz="12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tab pos="3886200" algn="l"/>
              </a:tabLst>
            </a:pPr>
            <a:endParaRPr kumimoji="0" lang="es-ES" altLang="es-ES" sz="1200" b="0" i="0" u="none" strike="noStrike" cap="none" normalizeH="0" baseline="0" dirty="0">
              <a:ln>
                <a:noFill/>
              </a:ln>
              <a:solidFill>
                <a:schemeClr val="tx1"/>
              </a:solidFill>
              <a:effectLst/>
              <a:latin typeface="+mj-lt"/>
            </a:endParaRPr>
          </a:p>
        </p:txBody>
      </p:sp>
      <p:pic>
        <p:nvPicPr>
          <p:cNvPr id="5124" name="Imagen 94">
            <a:extLst>
              <a:ext uri="{FF2B5EF4-FFF2-40B4-BE49-F238E27FC236}">
                <a16:creationId xmlns:a16="http://schemas.microsoft.com/office/drawing/2014/main" id="{ED2C0349-16EA-39E7-F328-37EA88448A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068" y="2801984"/>
            <a:ext cx="2381250" cy="14287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8">
            <a:extLst>
              <a:ext uri="{FF2B5EF4-FFF2-40B4-BE49-F238E27FC236}">
                <a16:creationId xmlns:a16="http://schemas.microsoft.com/office/drawing/2014/main" id="{4121AF90-4F87-C6C8-755F-2AD9320138EF}"/>
              </a:ext>
            </a:extLst>
          </p:cNvPr>
          <p:cNvSpPr>
            <a:spLocks noChangeArrowheads="1"/>
          </p:cNvSpPr>
          <p:nvPr/>
        </p:nvSpPr>
        <p:spPr bwMode="auto">
          <a:xfrm>
            <a:off x="0" y="4114202"/>
            <a:ext cx="755469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886200" algn="l"/>
              </a:tabLst>
              <a:defRPr>
                <a:solidFill>
                  <a:schemeClr val="tx1"/>
                </a:solidFill>
                <a:latin typeface="Arial" panose="020B0604020202020204" pitchFamily="34" charset="0"/>
              </a:defRPr>
            </a:lvl1pPr>
            <a:lvl2pPr eaLnBrk="0" fontAlgn="base" hangingPunct="0">
              <a:spcBef>
                <a:spcPct val="0"/>
              </a:spcBef>
              <a:spcAft>
                <a:spcPct val="0"/>
              </a:spcAft>
              <a:tabLst>
                <a:tab pos="3886200" algn="l"/>
              </a:tabLst>
              <a:defRPr>
                <a:solidFill>
                  <a:schemeClr val="tx1"/>
                </a:solidFill>
                <a:latin typeface="Arial" panose="020B0604020202020204" pitchFamily="34" charset="0"/>
              </a:defRPr>
            </a:lvl2pPr>
            <a:lvl3pPr eaLnBrk="0" fontAlgn="base" hangingPunct="0">
              <a:spcBef>
                <a:spcPct val="0"/>
              </a:spcBef>
              <a:spcAft>
                <a:spcPct val="0"/>
              </a:spcAft>
              <a:tabLst>
                <a:tab pos="3886200" algn="l"/>
              </a:tabLst>
              <a:defRPr>
                <a:solidFill>
                  <a:schemeClr val="tx1"/>
                </a:solidFill>
                <a:latin typeface="Arial" panose="020B0604020202020204" pitchFamily="34" charset="0"/>
              </a:defRPr>
            </a:lvl3pPr>
            <a:lvl4pPr eaLnBrk="0" fontAlgn="base" hangingPunct="0">
              <a:spcBef>
                <a:spcPct val="0"/>
              </a:spcBef>
              <a:spcAft>
                <a:spcPct val="0"/>
              </a:spcAft>
              <a:tabLst>
                <a:tab pos="3886200" algn="l"/>
              </a:tabLst>
              <a:defRPr>
                <a:solidFill>
                  <a:schemeClr val="tx1"/>
                </a:solidFill>
                <a:latin typeface="Arial" panose="020B0604020202020204" pitchFamily="34" charset="0"/>
              </a:defRPr>
            </a:lvl4pPr>
            <a:lvl5pPr eaLnBrk="0" fontAlgn="base" hangingPunct="0">
              <a:spcBef>
                <a:spcPct val="0"/>
              </a:spcBef>
              <a:spcAft>
                <a:spcPct val="0"/>
              </a:spcAft>
              <a:tabLst>
                <a:tab pos="3886200" algn="l"/>
              </a:tabLst>
              <a:defRPr>
                <a:solidFill>
                  <a:schemeClr val="tx1"/>
                </a:solidFill>
                <a:latin typeface="Arial" panose="020B0604020202020204" pitchFamily="34" charset="0"/>
              </a:defRPr>
            </a:lvl5pPr>
            <a:lvl6pPr eaLnBrk="0" fontAlgn="base" hangingPunct="0">
              <a:spcBef>
                <a:spcPct val="0"/>
              </a:spcBef>
              <a:spcAft>
                <a:spcPct val="0"/>
              </a:spcAft>
              <a:tabLst>
                <a:tab pos="3886200" algn="l"/>
              </a:tabLst>
              <a:defRPr>
                <a:solidFill>
                  <a:schemeClr val="tx1"/>
                </a:solidFill>
                <a:latin typeface="Arial" panose="020B0604020202020204" pitchFamily="34" charset="0"/>
              </a:defRPr>
            </a:lvl6pPr>
            <a:lvl7pPr eaLnBrk="0" fontAlgn="base" hangingPunct="0">
              <a:spcBef>
                <a:spcPct val="0"/>
              </a:spcBef>
              <a:spcAft>
                <a:spcPct val="0"/>
              </a:spcAft>
              <a:tabLst>
                <a:tab pos="3886200" algn="l"/>
              </a:tabLst>
              <a:defRPr>
                <a:solidFill>
                  <a:schemeClr val="tx1"/>
                </a:solidFill>
                <a:latin typeface="Arial" panose="020B0604020202020204" pitchFamily="34" charset="0"/>
              </a:defRPr>
            </a:lvl7pPr>
            <a:lvl8pPr eaLnBrk="0" fontAlgn="base" hangingPunct="0">
              <a:spcBef>
                <a:spcPct val="0"/>
              </a:spcBef>
              <a:spcAft>
                <a:spcPct val="0"/>
              </a:spcAft>
              <a:tabLst>
                <a:tab pos="3886200" algn="l"/>
              </a:tabLst>
              <a:defRPr>
                <a:solidFill>
                  <a:schemeClr val="tx1"/>
                </a:solidFill>
                <a:latin typeface="Arial" panose="020B0604020202020204" pitchFamily="34" charset="0"/>
              </a:defRPr>
            </a:lvl8pPr>
            <a:lvl9pPr eaLnBrk="0" fontAlgn="base" hangingPunct="0">
              <a:spcBef>
                <a:spcPct val="0"/>
              </a:spcBef>
              <a:spcAft>
                <a:spcPct val="0"/>
              </a:spcAft>
              <a:tabLst>
                <a:tab pos="3886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3886200" algn="l"/>
              </a:tabLst>
            </a:pPr>
            <a:r>
              <a:rPr kumimoji="0" lang="es-ES" altLang="es-ES" sz="1200" b="1"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Problema 9</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Hallar el punto de operación del diodo de la figura. (</a:t>
            </a:r>
            <a:r>
              <a:rPr kumimoji="0" lang="es-ES" altLang="es-ES" sz="1200" b="0" i="0" u="none" strike="noStrike" cap="none" normalizeH="0" baseline="0" dirty="0" err="1">
                <a:ln>
                  <a:noFill/>
                </a:ln>
                <a:solidFill>
                  <a:schemeClr val="tx1"/>
                </a:solidFill>
                <a:effectLst/>
                <a:latin typeface="+mj-lt"/>
                <a:ea typeface="Times New Roman" panose="02020603050405020304" pitchFamily="18" charset="0"/>
                <a:cs typeface="Arial" panose="020B0604020202020204" pitchFamily="34" charset="0"/>
              </a:rPr>
              <a:t>v</a:t>
            </a:r>
            <a:r>
              <a:rPr kumimoji="0" lang="es-ES" altLang="es-ES" sz="1200" b="0" i="0" u="none" strike="noStrike" cap="none" normalizeH="0" baseline="-30000" dirty="0" err="1">
                <a:ln>
                  <a:noFill/>
                </a:ln>
                <a:solidFill>
                  <a:schemeClr val="tx1"/>
                </a:solidFill>
                <a:effectLst/>
                <a:latin typeface="+mj-lt"/>
                <a:ea typeface="Times New Roman" panose="02020603050405020304" pitchFamily="18" charset="0"/>
                <a:cs typeface="Arial" panose="020B0604020202020204" pitchFamily="34" charset="0"/>
              </a:rPr>
              <a:t>in</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 3 V, R</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1</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1 k</a:t>
            </a:r>
            <a:r>
              <a:rPr kumimoji="0" lang="el-GR" altLang="es-ES" sz="1200" b="0" i="0" u="none" strike="noStrike" cap="none" normalizeH="0" baseline="0" dirty="0">
                <a:ln>
                  <a:noFill/>
                </a:ln>
                <a:solidFill>
                  <a:schemeClr val="tx1"/>
                </a:solidFill>
                <a:effectLst/>
                <a:latin typeface="Cambria Math" panose="02040503050406030204" pitchFamily="18" charset="0"/>
                <a:ea typeface="Cambria Math" panose="02040503050406030204" pitchFamily="18" charset="0"/>
              </a:rPr>
              <a:t>Ω</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R</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2 </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2 k</a:t>
            </a:r>
            <a:r>
              <a:rPr kumimoji="0" lang="el-GR" altLang="es-ES" sz="1200" b="0" i="0" u="none" strike="noStrike" cap="none" normalizeH="0" baseline="0" dirty="0">
                <a:ln>
                  <a:noFill/>
                </a:ln>
                <a:solidFill>
                  <a:schemeClr val="tx1"/>
                </a:solidFill>
                <a:effectLst/>
                <a:latin typeface="Cambria Math" panose="02040503050406030204" pitchFamily="18" charset="0"/>
                <a:ea typeface="Cambria Math" panose="02040503050406030204" pitchFamily="18" charset="0"/>
              </a:rPr>
              <a:t>Ω</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rPr>
              <a:t> </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y R</a:t>
            </a:r>
            <a:r>
              <a:rPr kumimoji="0" lang="es-ES" altLang="es-ES" sz="1200" b="0" i="0" u="none" strike="noStrike" cap="none" normalizeH="0" baseline="-30000" dirty="0">
                <a:ln>
                  <a:noFill/>
                </a:ln>
                <a:solidFill>
                  <a:schemeClr val="tx1"/>
                </a:solidFill>
                <a:effectLst/>
                <a:latin typeface="+mj-lt"/>
                <a:ea typeface="Times New Roman" panose="02020603050405020304" pitchFamily="18" charset="0"/>
                <a:cs typeface="Arial" panose="020B0604020202020204" pitchFamily="34" charset="0"/>
              </a:rPr>
              <a:t>3 </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3 k</a:t>
            </a:r>
            <a:r>
              <a:rPr kumimoji="0" lang="el-GR" altLang="es-ES" sz="1200" b="0" i="0" u="none" strike="noStrike" cap="none" normalizeH="0" baseline="0" dirty="0">
                <a:ln>
                  <a:noFill/>
                </a:ln>
                <a:solidFill>
                  <a:schemeClr val="tx1"/>
                </a:solidFill>
                <a:effectLst/>
                <a:latin typeface="Cambria Math" panose="02040503050406030204" pitchFamily="18" charset="0"/>
                <a:ea typeface="Cambria Math" panose="02040503050406030204" pitchFamily="18" charset="0"/>
              </a:rPr>
              <a:t>Ω</a:t>
            </a:r>
            <a:r>
              <a:rPr kumimoji="0" lang="es-ES" altLang="es-ES" sz="1200" b="0"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a:t>
            </a:r>
            <a:endParaRPr kumimoji="0" lang="es-ES" altLang="es-ES" sz="12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tab pos="3886200" algn="l"/>
              </a:tabLst>
            </a:pPr>
            <a:endParaRPr kumimoji="0" lang="es-ES" altLang="es-ES" sz="1200" b="0" i="0" u="none" strike="noStrike" cap="none" normalizeH="0" baseline="0" dirty="0">
              <a:ln>
                <a:noFill/>
              </a:ln>
              <a:solidFill>
                <a:schemeClr val="tx1"/>
              </a:solidFill>
              <a:effectLst/>
              <a:latin typeface="+mj-lt"/>
            </a:endParaRPr>
          </a:p>
        </p:txBody>
      </p:sp>
      <p:pic>
        <p:nvPicPr>
          <p:cNvPr id="5127" name="Imagen 99">
            <a:extLst>
              <a:ext uri="{FF2B5EF4-FFF2-40B4-BE49-F238E27FC236}">
                <a16:creationId xmlns:a16="http://schemas.microsoft.com/office/drawing/2014/main" id="{3959F4D3-C93F-BE32-D816-D6064B0A13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2700" y="4459334"/>
            <a:ext cx="2019300" cy="1428750"/>
          </a:xfrm>
          <a:prstGeom prst="rect">
            <a:avLst/>
          </a:prstGeom>
          <a:noFill/>
          <a:extLst>
            <a:ext uri="{909E8E84-426E-40DD-AFC4-6F175D3DCCD1}">
              <a14:hiddenFill xmlns:a14="http://schemas.microsoft.com/office/drawing/2010/main">
                <a:solidFill>
                  <a:srgbClr val="FFFFFF"/>
                </a:solidFill>
              </a14:hiddenFill>
            </a:ext>
          </a:extLst>
        </p:spPr>
      </p:pic>
      <p:sp>
        <p:nvSpPr>
          <p:cNvPr id="9" name="Marcador de número de diapositiva 1">
            <a:extLst>
              <a:ext uri="{FF2B5EF4-FFF2-40B4-BE49-F238E27FC236}">
                <a16:creationId xmlns:a16="http://schemas.microsoft.com/office/drawing/2014/main" id="{87A330D1-ADE4-406D-88EF-7BD7C76CA2FF}"/>
              </a:ext>
            </a:extLst>
          </p:cNvPr>
          <p:cNvSpPr txBox="1">
            <a:spLocks/>
          </p:cNvSpPr>
          <p:nvPr/>
        </p:nvSpPr>
        <p:spPr bwMode="auto">
          <a:xfrm>
            <a:off x="8675688" y="0"/>
            <a:ext cx="5715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ES_tradnl"/>
            </a:defPPr>
            <a:lvl1pPr marL="0" algn="l" defTabSz="914400" rtl="0" eaLnBrk="0" fontAlgn="base" latinLnBrk="0" hangingPunct="0">
              <a:spcBef>
                <a:spcPct val="0"/>
              </a:spcBef>
              <a:spcAft>
                <a:spcPct val="0"/>
              </a:spcAft>
              <a:defRPr sz="1400" kern="1200">
                <a:solidFill>
                  <a:schemeClr val="bg1"/>
                </a:solidFill>
                <a:latin typeface="Helvetica" panose="020B0604020202020204" pitchFamily="34" charset="0"/>
                <a:ea typeface="MS PGothic" panose="020B0600070205080204" pitchFamily="34" charset="-128"/>
                <a:cs typeface="+mn-cs"/>
              </a:defRPr>
            </a:lvl1pPr>
            <a:lvl2pPr marL="4572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fld id="{8870D30F-752F-4757-8611-4B749C94C9E3}" type="slidenum">
              <a:rPr lang="es-ES_tradnl" altLang="es-ES" smtClean="0"/>
              <a:pPr/>
              <a:t>98</a:t>
            </a:fld>
            <a:endParaRPr lang="es-ES_tradnl" altLang="es-ES" dirty="0"/>
          </a:p>
        </p:txBody>
      </p:sp>
    </p:spTree>
    <p:extLst>
      <p:ext uri="{BB962C8B-B14F-4D97-AF65-F5344CB8AC3E}">
        <p14:creationId xmlns:p14="http://schemas.microsoft.com/office/powerpoint/2010/main" val="103128355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87829F-DC93-A90D-BA0E-EFCC0788932A}"/>
              </a:ext>
            </a:extLst>
          </p:cNvPr>
          <p:cNvSpPr>
            <a:spLocks noChangeArrowheads="1"/>
          </p:cNvSpPr>
          <p:nvPr/>
        </p:nvSpPr>
        <p:spPr bwMode="auto">
          <a:xfrm>
            <a:off x="0" y="828152"/>
            <a:ext cx="898431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2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Problema 10</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Hallar el circuito equivalente de Thévenin en bornes del diodo, siendo R</a:t>
            </a:r>
            <a:r>
              <a:rPr kumimoji="0" lang="es-ES" altLang="es-ES" sz="12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6 k</a:t>
            </a:r>
            <a:r>
              <a:rPr kumimoji="0" lang="es-ES" altLang="es-ES" sz="12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rPr>
              <a:t>W</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R</a:t>
            </a:r>
            <a:r>
              <a:rPr kumimoji="0" lang="es-ES" altLang="es-ES" sz="12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2</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4 k</a:t>
            </a:r>
            <a:r>
              <a:rPr kumimoji="0" lang="es-ES" altLang="es-ES" sz="12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rPr>
              <a:t>W</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R</a:t>
            </a:r>
            <a:r>
              <a:rPr kumimoji="0" lang="es-ES" altLang="es-ES" sz="12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 0.9 k</a:t>
            </a:r>
            <a:r>
              <a:rPr kumimoji="0" lang="es-ES" altLang="es-ES" sz="1200" b="0" i="0" u="none" strike="noStrike" cap="none" normalizeH="0" baseline="0" dirty="0">
                <a:ln>
                  <a:noFill/>
                </a:ln>
                <a:solidFill>
                  <a:schemeClr val="tx1"/>
                </a:solidFill>
                <a:effectLst/>
                <a:latin typeface="Symbol" panose="05050102010706020507" pitchFamily="18" charset="2"/>
                <a:ea typeface="Times New Roman" panose="02020603050405020304" pitchFamily="18" charset="0"/>
              </a:rPr>
              <a:t>W</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V</a:t>
            </a:r>
            <a:r>
              <a:rPr kumimoji="0" lang="es-ES" altLang="es-ES" sz="1200" b="0" i="0" u="none" strike="noStrike" cap="none" normalizeH="0" baseline="-3000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a:t>
            </a:r>
            <a:r>
              <a:rPr kumimoji="0" lang="es-ES" altLang="es-E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=10 V</a:t>
            </a:r>
            <a:r>
              <a:rPr kumimoji="0" lang="es-ES" altLang="es-ES" sz="1200" b="0" i="0" u="none" strike="noStrike" cap="none" normalizeH="0" baseline="0" dirty="0">
                <a:ln>
                  <a:noFill/>
                </a:ln>
                <a:solidFill>
                  <a:schemeClr val="tx1"/>
                </a:solidFill>
                <a:effectLst/>
                <a:ea typeface="Times New Roman" panose="02020603050405020304" pitchFamily="18" charset="0"/>
              </a:rPr>
              <a:t>.</a:t>
            </a:r>
            <a:endParaRPr kumimoji="0" lang="es-ES" altLang="es-ES" sz="1200" b="0" i="0" u="none" strike="noStrike" cap="none" normalizeH="0" baseline="0" dirty="0">
              <a:ln>
                <a:noFill/>
              </a:ln>
              <a:solidFill>
                <a:schemeClr val="tx1"/>
              </a:solidFill>
              <a:effectLst/>
              <a:latin typeface="Arial" panose="020B0604020202020204" pitchFamily="34" charset="0"/>
            </a:endParaRPr>
          </a:p>
        </p:txBody>
      </p:sp>
      <p:sp>
        <p:nvSpPr>
          <p:cNvPr id="6" name="Rectangle 4">
            <a:extLst>
              <a:ext uri="{FF2B5EF4-FFF2-40B4-BE49-F238E27FC236}">
                <a16:creationId xmlns:a16="http://schemas.microsoft.com/office/drawing/2014/main" id="{8FA1CFDE-98F4-64D7-E529-8D9B9E7E0AA3}"/>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pSp>
        <p:nvGrpSpPr>
          <p:cNvPr id="11" name="Grupo 10">
            <a:extLst>
              <a:ext uri="{FF2B5EF4-FFF2-40B4-BE49-F238E27FC236}">
                <a16:creationId xmlns:a16="http://schemas.microsoft.com/office/drawing/2014/main" id="{9D431665-512A-E916-B365-A56C4A821119}"/>
              </a:ext>
            </a:extLst>
          </p:cNvPr>
          <p:cNvGrpSpPr/>
          <p:nvPr/>
        </p:nvGrpSpPr>
        <p:grpSpPr>
          <a:xfrm>
            <a:off x="2303281" y="1105152"/>
            <a:ext cx="2626107" cy="2047351"/>
            <a:chOff x="2303281" y="1105152"/>
            <a:chExt cx="2939279" cy="2291504"/>
          </a:xfrm>
        </p:grpSpPr>
        <p:pic>
          <p:nvPicPr>
            <p:cNvPr id="9" name="Imagen 8">
              <a:extLst>
                <a:ext uri="{FF2B5EF4-FFF2-40B4-BE49-F238E27FC236}">
                  <a16:creationId xmlns:a16="http://schemas.microsoft.com/office/drawing/2014/main" id="{F3F417ED-234F-11C3-B40B-46049318ABC9}"/>
                </a:ext>
              </a:extLst>
            </p:cNvPr>
            <p:cNvPicPr>
              <a:picLocks noChangeAspect="1"/>
            </p:cNvPicPr>
            <p:nvPr/>
          </p:nvPicPr>
          <p:blipFill>
            <a:blip r:embed="rId2"/>
            <a:stretch>
              <a:fillRect/>
            </a:stretch>
          </p:blipFill>
          <p:spPr>
            <a:xfrm>
              <a:off x="2303281" y="1105152"/>
              <a:ext cx="2939279" cy="2291504"/>
            </a:xfrm>
            <a:prstGeom prst="rect">
              <a:avLst/>
            </a:prstGeom>
          </p:spPr>
        </p:pic>
        <p:sp>
          <p:nvSpPr>
            <p:cNvPr id="10" name="Rectángulo 9">
              <a:extLst>
                <a:ext uri="{FF2B5EF4-FFF2-40B4-BE49-F238E27FC236}">
                  <a16:creationId xmlns:a16="http://schemas.microsoft.com/office/drawing/2014/main" id="{16C318F2-2A57-4392-6CFE-E9C0C63798DF}"/>
                </a:ext>
              </a:extLst>
            </p:cNvPr>
            <p:cNvSpPr/>
            <p:nvPr/>
          </p:nvSpPr>
          <p:spPr>
            <a:xfrm>
              <a:off x="4850674" y="2455817"/>
              <a:ext cx="313509" cy="2612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59FC63E7-1355-8AB1-C21C-D096496FF377}"/>
                </a:ext>
              </a:extLst>
            </p:cNvPr>
            <p:cNvSpPr/>
            <p:nvPr/>
          </p:nvSpPr>
          <p:spPr>
            <a:xfrm>
              <a:off x="4001588" y="1708638"/>
              <a:ext cx="313509" cy="2612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835C0222-9CEE-1D79-1C45-5CA540BB622E}"/>
                </a:ext>
              </a:extLst>
            </p:cNvPr>
            <p:cNvSpPr/>
            <p:nvPr/>
          </p:nvSpPr>
          <p:spPr>
            <a:xfrm>
              <a:off x="3616165" y="2052627"/>
              <a:ext cx="313509" cy="2612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54FAE523-23F3-D0AA-86A9-40D6E50ABCB0}"/>
                </a:ext>
              </a:extLst>
            </p:cNvPr>
            <p:cNvSpPr/>
            <p:nvPr/>
          </p:nvSpPr>
          <p:spPr>
            <a:xfrm>
              <a:off x="2646214" y="2067448"/>
              <a:ext cx="313509" cy="2612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5" name="Marcador de número de diapositiva 1">
            <a:extLst>
              <a:ext uri="{FF2B5EF4-FFF2-40B4-BE49-F238E27FC236}">
                <a16:creationId xmlns:a16="http://schemas.microsoft.com/office/drawing/2014/main" id="{BDE5B648-9976-484F-81C8-43D08DF8CBFD}"/>
              </a:ext>
            </a:extLst>
          </p:cNvPr>
          <p:cNvSpPr txBox="1">
            <a:spLocks/>
          </p:cNvSpPr>
          <p:nvPr/>
        </p:nvSpPr>
        <p:spPr bwMode="auto">
          <a:xfrm>
            <a:off x="8675688" y="0"/>
            <a:ext cx="571500" cy="4572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ES_tradnl"/>
            </a:defPPr>
            <a:lvl1pPr marL="0" algn="l" defTabSz="914400" rtl="0" eaLnBrk="0" fontAlgn="base" latinLnBrk="0" hangingPunct="0">
              <a:spcBef>
                <a:spcPct val="0"/>
              </a:spcBef>
              <a:spcAft>
                <a:spcPct val="0"/>
              </a:spcAft>
              <a:defRPr sz="1400" kern="1200">
                <a:solidFill>
                  <a:schemeClr val="bg1"/>
                </a:solidFill>
                <a:latin typeface="Helvetica" panose="020B0604020202020204" pitchFamily="34" charset="0"/>
                <a:ea typeface="MS PGothic" panose="020B0600070205080204" pitchFamily="34" charset="-128"/>
                <a:cs typeface="+mn-cs"/>
              </a:defRPr>
            </a:lvl1pPr>
            <a:lvl2pPr marL="4572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defTabSz="914400" rtl="0" eaLnBrk="0" fontAlgn="base" latinLnBrk="0"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a:lstStyle>
          <a:p>
            <a:fld id="{8870D30F-752F-4757-8611-4B749C94C9E3}" type="slidenum">
              <a:rPr lang="es-ES_tradnl" altLang="es-ES" smtClean="0"/>
              <a:pPr/>
              <a:t>99</a:t>
            </a:fld>
            <a:endParaRPr lang="es-ES_tradnl" altLang="es-ES" dirty="0"/>
          </a:p>
        </p:txBody>
      </p:sp>
    </p:spTree>
    <p:extLst>
      <p:ext uri="{BB962C8B-B14F-4D97-AF65-F5344CB8AC3E}">
        <p14:creationId xmlns:p14="http://schemas.microsoft.com/office/powerpoint/2010/main" val="6396597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53.7|19.6|41|12.8|11.4|41.3|38.2|44.7|51.7"/>
</p:tagLst>
</file>

<file path=ppt/tags/tag10.xml><?xml version="1.0" encoding="utf-8"?>
<p:tagLst xmlns:a="http://schemas.openxmlformats.org/drawingml/2006/main" xmlns:r="http://schemas.openxmlformats.org/officeDocument/2006/relationships" xmlns:p="http://schemas.openxmlformats.org/presentationml/2006/main">
  <p:tag name="TIMING" val="|4.7|124.9|27.5|44.6|33.4"/>
</p:tagLst>
</file>

<file path=ppt/tags/tag11.xml><?xml version="1.0" encoding="utf-8"?>
<p:tagLst xmlns:a="http://schemas.openxmlformats.org/drawingml/2006/main" xmlns:r="http://schemas.openxmlformats.org/officeDocument/2006/relationships" xmlns:p="http://schemas.openxmlformats.org/presentationml/2006/main">
  <p:tag name="TIMING" val="|45.8|104.2|67|41.4|40.1"/>
</p:tagLst>
</file>

<file path=ppt/tags/tag12.xml><?xml version="1.0" encoding="utf-8"?>
<p:tagLst xmlns:a="http://schemas.openxmlformats.org/drawingml/2006/main" xmlns:r="http://schemas.openxmlformats.org/officeDocument/2006/relationships" xmlns:p="http://schemas.openxmlformats.org/presentationml/2006/main">
  <p:tag name="TIMING" val="|70.4|28.9"/>
</p:tagLst>
</file>

<file path=ppt/tags/tag13.xml><?xml version="1.0" encoding="utf-8"?>
<p:tagLst xmlns:a="http://schemas.openxmlformats.org/drawingml/2006/main" xmlns:r="http://schemas.openxmlformats.org/officeDocument/2006/relationships" xmlns:p="http://schemas.openxmlformats.org/presentationml/2006/main">
  <p:tag name="TIMING" val="|26.9|82.4|15|11.6|7.1|20.3|23.1|35|24.1|49.7|31.3|50.7"/>
</p:tagLst>
</file>

<file path=ppt/tags/tag14.xml><?xml version="1.0" encoding="utf-8"?>
<p:tagLst xmlns:a="http://schemas.openxmlformats.org/drawingml/2006/main" xmlns:r="http://schemas.openxmlformats.org/officeDocument/2006/relationships" xmlns:p="http://schemas.openxmlformats.org/presentationml/2006/main">
  <p:tag name="TIMING" val="|7.8|111.9|56.6|58.3|100.5|21.9"/>
</p:tagLst>
</file>

<file path=ppt/tags/tag15.xml><?xml version="1.0" encoding="utf-8"?>
<p:tagLst xmlns:a="http://schemas.openxmlformats.org/drawingml/2006/main" xmlns:r="http://schemas.openxmlformats.org/officeDocument/2006/relationships" xmlns:p="http://schemas.openxmlformats.org/presentationml/2006/main">
  <p:tag name="TIMING" val="|23.7|24.7"/>
</p:tagLst>
</file>

<file path=ppt/tags/tag16.xml><?xml version="1.0" encoding="utf-8"?>
<p:tagLst xmlns:a="http://schemas.openxmlformats.org/drawingml/2006/main" xmlns:r="http://schemas.openxmlformats.org/officeDocument/2006/relationships" xmlns:p="http://schemas.openxmlformats.org/presentationml/2006/main">
  <p:tag name="TIMING" val="|23.7|24.7"/>
</p:tagLst>
</file>

<file path=ppt/tags/tag17.xml><?xml version="1.0" encoding="utf-8"?>
<p:tagLst xmlns:a="http://schemas.openxmlformats.org/drawingml/2006/main" xmlns:r="http://schemas.openxmlformats.org/officeDocument/2006/relationships" xmlns:p="http://schemas.openxmlformats.org/presentationml/2006/main">
  <p:tag name="TIMING" val="|48.3|265.9"/>
</p:tagLst>
</file>

<file path=ppt/tags/tag18.xml><?xml version="1.0" encoding="utf-8"?>
<p:tagLst xmlns:a="http://schemas.openxmlformats.org/drawingml/2006/main" xmlns:r="http://schemas.openxmlformats.org/officeDocument/2006/relationships" xmlns:p="http://schemas.openxmlformats.org/presentationml/2006/main">
  <p:tag name="TIMING" val="|25.7|67|80.9"/>
</p:tagLst>
</file>

<file path=ppt/tags/tag19.xml><?xml version="1.0" encoding="utf-8"?>
<p:tagLst xmlns:a="http://schemas.openxmlformats.org/drawingml/2006/main" xmlns:r="http://schemas.openxmlformats.org/officeDocument/2006/relationships" xmlns:p="http://schemas.openxmlformats.org/presentationml/2006/main">
  <p:tag name="TIMING" val="|12.6|59|18.2"/>
</p:tagLst>
</file>

<file path=ppt/tags/tag2.xml><?xml version="1.0" encoding="utf-8"?>
<p:tagLst xmlns:a="http://schemas.openxmlformats.org/drawingml/2006/main" xmlns:r="http://schemas.openxmlformats.org/officeDocument/2006/relationships" xmlns:p="http://schemas.openxmlformats.org/presentationml/2006/main">
  <p:tag name="TIMING" val="|35.5|84.9|43.3|59.9|2.4"/>
</p:tagLst>
</file>

<file path=ppt/tags/tag20.xml><?xml version="1.0" encoding="utf-8"?>
<p:tagLst xmlns:a="http://schemas.openxmlformats.org/drawingml/2006/main" xmlns:r="http://schemas.openxmlformats.org/officeDocument/2006/relationships" xmlns:p="http://schemas.openxmlformats.org/presentationml/2006/main">
  <p:tag name="TIMING" val="|13.4|29.7|32.4|21.6"/>
</p:tagLst>
</file>

<file path=ppt/tags/tag21.xml><?xml version="1.0" encoding="utf-8"?>
<p:tagLst xmlns:a="http://schemas.openxmlformats.org/drawingml/2006/main" xmlns:r="http://schemas.openxmlformats.org/officeDocument/2006/relationships" xmlns:p="http://schemas.openxmlformats.org/presentationml/2006/main">
  <p:tag name="TIMING" val="|194.6|43"/>
</p:tagLst>
</file>

<file path=ppt/tags/tag22.xml><?xml version="1.0" encoding="utf-8"?>
<p:tagLst xmlns:a="http://schemas.openxmlformats.org/drawingml/2006/main" xmlns:r="http://schemas.openxmlformats.org/officeDocument/2006/relationships" xmlns:p="http://schemas.openxmlformats.org/presentationml/2006/main">
  <p:tag name="TIMING" val="|40.7|60.4|28.9|30.3"/>
</p:tagLst>
</file>

<file path=ppt/tags/tag23.xml><?xml version="1.0" encoding="utf-8"?>
<p:tagLst xmlns:a="http://schemas.openxmlformats.org/drawingml/2006/main" xmlns:r="http://schemas.openxmlformats.org/officeDocument/2006/relationships" xmlns:p="http://schemas.openxmlformats.org/presentationml/2006/main">
  <p:tag name="TIMING" val="|8.2|43.9|16.4|9.6|16.2"/>
</p:tagLst>
</file>

<file path=ppt/tags/tag24.xml><?xml version="1.0" encoding="utf-8"?>
<p:tagLst xmlns:a="http://schemas.openxmlformats.org/drawingml/2006/main" xmlns:r="http://schemas.openxmlformats.org/officeDocument/2006/relationships" xmlns:p="http://schemas.openxmlformats.org/presentationml/2006/main">
  <p:tag name="TIMING" val="|29.5|23.3|31.1|12|47.2|4|30.1"/>
</p:tagLst>
</file>

<file path=ppt/tags/tag25.xml><?xml version="1.0" encoding="utf-8"?>
<p:tagLst xmlns:a="http://schemas.openxmlformats.org/drawingml/2006/main" xmlns:r="http://schemas.openxmlformats.org/officeDocument/2006/relationships" xmlns:p="http://schemas.openxmlformats.org/presentationml/2006/main">
  <p:tag name="TIMING" val="|6.3|3.7|18.5|7.7|13.6|43.9|33.3|6|6.6|59.7"/>
</p:tagLst>
</file>

<file path=ppt/tags/tag26.xml><?xml version="1.0" encoding="utf-8"?>
<p:tagLst xmlns:a="http://schemas.openxmlformats.org/drawingml/2006/main" xmlns:r="http://schemas.openxmlformats.org/officeDocument/2006/relationships" xmlns:p="http://schemas.openxmlformats.org/presentationml/2006/main">
  <p:tag name="TIMING" val="|23.4|25.2|4.1"/>
</p:tagLst>
</file>

<file path=ppt/tags/tag27.xml><?xml version="1.0" encoding="utf-8"?>
<p:tagLst xmlns:a="http://schemas.openxmlformats.org/drawingml/2006/main" xmlns:r="http://schemas.openxmlformats.org/officeDocument/2006/relationships" xmlns:p="http://schemas.openxmlformats.org/presentationml/2006/main">
  <p:tag name="TIMING" val="|80.1|30.9"/>
</p:tagLst>
</file>

<file path=ppt/tags/tag28.xml><?xml version="1.0" encoding="utf-8"?>
<p:tagLst xmlns:a="http://schemas.openxmlformats.org/drawingml/2006/main" xmlns:r="http://schemas.openxmlformats.org/officeDocument/2006/relationships" xmlns:p="http://schemas.openxmlformats.org/presentationml/2006/main">
  <p:tag name="TIMING" val="|115|55.1|32.4|3.6|3.4|18|5"/>
</p:tagLst>
</file>

<file path=ppt/tags/tag29.xml><?xml version="1.0" encoding="utf-8"?>
<p:tagLst xmlns:a="http://schemas.openxmlformats.org/drawingml/2006/main" xmlns:r="http://schemas.openxmlformats.org/officeDocument/2006/relationships" xmlns:p="http://schemas.openxmlformats.org/presentationml/2006/main">
  <p:tag name="TIMING" val="|7.5|4.2|16.2|42.8|23.6"/>
</p:tagLst>
</file>

<file path=ppt/tags/tag3.xml><?xml version="1.0" encoding="utf-8"?>
<p:tagLst xmlns:a="http://schemas.openxmlformats.org/drawingml/2006/main" xmlns:r="http://schemas.openxmlformats.org/officeDocument/2006/relationships" xmlns:p="http://schemas.openxmlformats.org/presentationml/2006/main">
  <p:tag name="TIMING" val="|54.3|31.9|37|1.1"/>
</p:tagLst>
</file>

<file path=ppt/tags/tag30.xml><?xml version="1.0" encoding="utf-8"?>
<p:tagLst xmlns:a="http://schemas.openxmlformats.org/drawingml/2006/main" xmlns:r="http://schemas.openxmlformats.org/officeDocument/2006/relationships" xmlns:p="http://schemas.openxmlformats.org/presentationml/2006/main">
  <p:tag name="TIMING" val="|93|5.6|9.2|7.5|47|36.4"/>
</p:tagLst>
</file>

<file path=ppt/tags/tag31.xml><?xml version="1.0" encoding="utf-8"?>
<p:tagLst xmlns:a="http://schemas.openxmlformats.org/drawingml/2006/main" xmlns:r="http://schemas.openxmlformats.org/officeDocument/2006/relationships" xmlns:p="http://schemas.openxmlformats.org/presentationml/2006/main">
  <p:tag name="TIMING" val="|93|5.6|9.2|7.5|47|36.4"/>
</p:tagLst>
</file>

<file path=ppt/tags/tag32.xml><?xml version="1.0" encoding="utf-8"?>
<p:tagLst xmlns:a="http://schemas.openxmlformats.org/drawingml/2006/main" xmlns:r="http://schemas.openxmlformats.org/officeDocument/2006/relationships" xmlns:p="http://schemas.openxmlformats.org/presentationml/2006/main">
  <p:tag name="TIMING" val="|76.9|21.8|28.4|43.9|23.2"/>
</p:tagLst>
</file>

<file path=ppt/tags/tag33.xml><?xml version="1.0" encoding="utf-8"?>
<p:tagLst xmlns:a="http://schemas.openxmlformats.org/drawingml/2006/main" xmlns:r="http://schemas.openxmlformats.org/officeDocument/2006/relationships" xmlns:p="http://schemas.openxmlformats.org/presentationml/2006/main">
  <p:tag name="TIMING" val="|76.9|21.8|28.4|43.9|23.2"/>
</p:tagLst>
</file>

<file path=ppt/tags/tag4.xml><?xml version="1.0" encoding="utf-8"?>
<p:tagLst xmlns:a="http://schemas.openxmlformats.org/drawingml/2006/main" xmlns:r="http://schemas.openxmlformats.org/officeDocument/2006/relationships" xmlns:p="http://schemas.openxmlformats.org/presentationml/2006/main">
  <p:tag name="TIMING" val="|0.1|32.4|15.2|68.3|18.6|36.9|30.8|53.3|1.8"/>
</p:tagLst>
</file>

<file path=ppt/tags/tag5.xml><?xml version="1.0" encoding="utf-8"?>
<p:tagLst xmlns:a="http://schemas.openxmlformats.org/drawingml/2006/main" xmlns:r="http://schemas.openxmlformats.org/officeDocument/2006/relationships" xmlns:p="http://schemas.openxmlformats.org/presentationml/2006/main">
  <p:tag name="TIMING" val="|31.7|9.3|50.9"/>
</p:tagLst>
</file>

<file path=ppt/tags/tag6.xml><?xml version="1.0" encoding="utf-8"?>
<p:tagLst xmlns:a="http://schemas.openxmlformats.org/drawingml/2006/main" xmlns:r="http://schemas.openxmlformats.org/officeDocument/2006/relationships" xmlns:p="http://schemas.openxmlformats.org/presentationml/2006/main">
  <p:tag name="TIMING" val="|70.8|48|35.6|41.3|38.9|33.6|23.6"/>
</p:tagLst>
</file>

<file path=ppt/tags/tag7.xml><?xml version="1.0" encoding="utf-8"?>
<p:tagLst xmlns:a="http://schemas.openxmlformats.org/drawingml/2006/main" xmlns:r="http://schemas.openxmlformats.org/officeDocument/2006/relationships" xmlns:p="http://schemas.openxmlformats.org/presentationml/2006/main">
  <p:tag name="TIMING" val="|5.6|7.8|14.6|15|1.7"/>
</p:tagLst>
</file>

<file path=ppt/tags/tag8.xml><?xml version="1.0" encoding="utf-8"?>
<p:tagLst xmlns:a="http://schemas.openxmlformats.org/drawingml/2006/main" xmlns:r="http://schemas.openxmlformats.org/officeDocument/2006/relationships" xmlns:p="http://schemas.openxmlformats.org/presentationml/2006/main">
  <p:tag name="TIMING" val="|34.5|53.5|16.7|34.7|69.3|106.7|57.5|39.3|51.3"/>
</p:tagLst>
</file>

<file path=ppt/tags/tag9.xml><?xml version="1.0" encoding="utf-8"?>
<p:tagLst xmlns:a="http://schemas.openxmlformats.org/drawingml/2006/main" xmlns:r="http://schemas.openxmlformats.org/officeDocument/2006/relationships" xmlns:p="http://schemas.openxmlformats.org/presentationml/2006/main">
  <p:tag name="TIMING" val="|35.5|1.7|13.6|81.1|0.8|3.2|2.1|9|83.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5017</TotalTime>
  <Words>16958</Words>
  <Application>Microsoft Office PowerPoint</Application>
  <PresentationFormat>Presentación en pantalla (4:3)</PresentationFormat>
  <Paragraphs>3258</Paragraphs>
  <Slides>150</Slides>
  <Notes>0</Notes>
  <HiddenSlides>0</HiddenSlides>
  <MMClips>0</MMClips>
  <ScaleCrop>false</ScaleCrop>
  <HeadingPairs>
    <vt:vector size="8" baseType="variant">
      <vt:variant>
        <vt:lpstr>Fuentes usadas</vt:lpstr>
      </vt:variant>
      <vt:variant>
        <vt:i4>13</vt:i4>
      </vt:variant>
      <vt:variant>
        <vt:lpstr>Tema</vt:lpstr>
      </vt:variant>
      <vt:variant>
        <vt:i4>2</vt:i4>
      </vt:variant>
      <vt:variant>
        <vt:lpstr>Servidores OLE incrustados</vt:lpstr>
      </vt:variant>
      <vt:variant>
        <vt:i4>2</vt:i4>
      </vt:variant>
      <vt:variant>
        <vt:lpstr>Títulos de diapositiva</vt:lpstr>
      </vt:variant>
      <vt:variant>
        <vt:i4>150</vt:i4>
      </vt:variant>
    </vt:vector>
  </HeadingPairs>
  <TitlesOfParts>
    <vt:vector size="167" baseType="lpstr">
      <vt:lpstr>45 Helvetica Light</vt:lpstr>
      <vt:lpstr>Arial</vt:lpstr>
      <vt:lpstr>Arial Unicode MS</vt:lpstr>
      <vt:lpstr>Calibri</vt:lpstr>
      <vt:lpstr>Cambria</vt:lpstr>
      <vt:lpstr>Cambria Math</vt:lpstr>
      <vt:lpstr>Courier New</vt:lpstr>
      <vt:lpstr>Helvetica</vt:lpstr>
      <vt:lpstr>Symbol</vt:lpstr>
      <vt:lpstr>Times</vt:lpstr>
      <vt:lpstr>Times New Roman</vt:lpstr>
      <vt:lpstr>TimesNewRomanPSMT</vt:lpstr>
      <vt:lpstr>Wingdings</vt:lpstr>
      <vt:lpstr>Office Theme</vt:lpstr>
      <vt:lpstr>Office Theme</vt:lpstr>
      <vt:lpstr>Equation.3</vt:lpstr>
      <vt:lpstr>Equation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teoria de circuitos CC</dc:title>
  <dc:subject/>
  <dc:creator>- --</dc:creator>
  <dc:description/>
  <cp:lastModifiedBy>Alexander Cuadrado Conde</cp:lastModifiedBy>
  <cp:revision>385</cp:revision>
  <cp:lastPrinted>2018-01-24T01:00:23Z</cp:lastPrinted>
  <dcterms:created xsi:type="dcterms:W3CDTF">2010-11-04T09:36:20Z</dcterms:created>
  <dcterms:modified xsi:type="dcterms:W3CDTF">2022-09-21T09:06:14Z</dcterms:modified>
  <dc:language>es-ES</dc:language>
</cp:coreProperties>
</file>