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10693400" cy="9144000"/>
  <p:notesSz cx="106934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63" userDrawn="1">
          <p15:clr>
            <a:srgbClr val="A4A3A4"/>
          </p15:clr>
        </p15:guide>
        <p15:guide id="2" pos="25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166" y="96"/>
      </p:cViewPr>
      <p:guideLst>
        <p:guide orient="horz" pos="2463"/>
        <p:guide pos="25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-1323306" y="207857"/>
            <a:ext cx="11490948" cy="2631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10" b="1" i="1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26650" y="5120640"/>
            <a:ext cx="619103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323306" y="207857"/>
            <a:ext cx="11490948" cy="263149"/>
          </a:xfrm>
        </p:spPr>
        <p:txBody>
          <a:bodyPr lIns="0" tIns="0" rIns="0" bIns="0"/>
          <a:lstStyle>
            <a:lvl1pPr>
              <a:defRPr sz="1710" b="1" i="1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323306" y="207857"/>
            <a:ext cx="11490948" cy="263149"/>
          </a:xfrm>
        </p:spPr>
        <p:txBody>
          <a:bodyPr lIns="0" tIns="0" rIns="0" bIns="0"/>
          <a:lstStyle>
            <a:lvl1pPr>
              <a:defRPr sz="1710" b="1" i="1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2217" y="2103120"/>
            <a:ext cx="3847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554831" y="2103120"/>
            <a:ext cx="3847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323306" y="207857"/>
            <a:ext cx="11490948" cy="263149"/>
          </a:xfrm>
        </p:spPr>
        <p:txBody>
          <a:bodyPr lIns="0" tIns="0" rIns="0" bIns="0"/>
          <a:lstStyle>
            <a:lvl1pPr>
              <a:defRPr sz="1710" b="1" i="1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092" y="1559849"/>
            <a:ext cx="9379914" cy="79244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781" y="1539070"/>
            <a:ext cx="8009357" cy="90570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91311" y="1569032"/>
            <a:ext cx="9306971" cy="739013"/>
          </a:xfrm>
          <a:custGeom>
            <a:avLst/>
            <a:gdLst/>
            <a:ahLst/>
            <a:cxnLst/>
            <a:rect l="l" t="t" r="r" b="b"/>
            <a:pathLst>
              <a:path w="7958455" h="864235">
                <a:moveTo>
                  <a:pt x="7814309" y="0"/>
                </a:moveTo>
                <a:lnTo>
                  <a:pt x="144018" y="0"/>
                </a:lnTo>
                <a:lnTo>
                  <a:pt x="98496" y="7345"/>
                </a:lnTo>
                <a:lnTo>
                  <a:pt x="58962" y="27797"/>
                </a:lnTo>
                <a:lnTo>
                  <a:pt x="27786" y="58978"/>
                </a:lnTo>
                <a:lnTo>
                  <a:pt x="7342" y="98511"/>
                </a:lnTo>
                <a:lnTo>
                  <a:pt x="0" y="144017"/>
                </a:lnTo>
                <a:lnTo>
                  <a:pt x="0" y="720089"/>
                </a:lnTo>
                <a:lnTo>
                  <a:pt x="7342" y="765596"/>
                </a:lnTo>
                <a:lnTo>
                  <a:pt x="27786" y="805129"/>
                </a:lnTo>
                <a:lnTo>
                  <a:pt x="58962" y="836310"/>
                </a:lnTo>
                <a:lnTo>
                  <a:pt x="98496" y="856762"/>
                </a:lnTo>
                <a:lnTo>
                  <a:pt x="144018" y="864107"/>
                </a:lnTo>
                <a:lnTo>
                  <a:pt x="7814309" y="864107"/>
                </a:lnTo>
                <a:lnTo>
                  <a:pt x="7859816" y="856762"/>
                </a:lnTo>
                <a:lnTo>
                  <a:pt x="7899349" y="836310"/>
                </a:lnTo>
                <a:lnTo>
                  <a:pt x="7930530" y="805129"/>
                </a:lnTo>
                <a:lnTo>
                  <a:pt x="7950982" y="765596"/>
                </a:lnTo>
                <a:lnTo>
                  <a:pt x="7958328" y="720089"/>
                </a:lnTo>
                <a:lnTo>
                  <a:pt x="7958328" y="144017"/>
                </a:lnTo>
                <a:lnTo>
                  <a:pt x="7950982" y="98511"/>
                </a:lnTo>
                <a:lnTo>
                  <a:pt x="7930530" y="58978"/>
                </a:lnTo>
                <a:lnTo>
                  <a:pt x="7899349" y="27797"/>
                </a:lnTo>
                <a:lnTo>
                  <a:pt x="7859816" y="7345"/>
                </a:lnTo>
                <a:lnTo>
                  <a:pt x="7814309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2092" y="3381686"/>
            <a:ext cx="9379914" cy="79116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9128" y="3371345"/>
            <a:ext cx="6829518" cy="880941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791312" y="3390882"/>
            <a:ext cx="9306971" cy="737927"/>
          </a:xfrm>
          <a:custGeom>
            <a:avLst/>
            <a:gdLst/>
            <a:ahLst/>
            <a:cxnLst/>
            <a:rect l="l" t="t" r="r" b="b"/>
            <a:pathLst>
              <a:path w="7958455" h="862964">
                <a:moveTo>
                  <a:pt x="7814564" y="0"/>
                </a:moveTo>
                <a:lnTo>
                  <a:pt x="143764" y="0"/>
                </a:lnTo>
                <a:lnTo>
                  <a:pt x="98322" y="7331"/>
                </a:lnTo>
                <a:lnTo>
                  <a:pt x="58858" y="27744"/>
                </a:lnTo>
                <a:lnTo>
                  <a:pt x="27737" y="58869"/>
                </a:lnTo>
                <a:lnTo>
                  <a:pt x="7329" y="98332"/>
                </a:lnTo>
                <a:lnTo>
                  <a:pt x="0" y="143763"/>
                </a:lnTo>
                <a:lnTo>
                  <a:pt x="0" y="718819"/>
                </a:lnTo>
                <a:lnTo>
                  <a:pt x="7329" y="764251"/>
                </a:lnTo>
                <a:lnTo>
                  <a:pt x="27737" y="803714"/>
                </a:lnTo>
                <a:lnTo>
                  <a:pt x="58858" y="834839"/>
                </a:lnTo>
                <a:lnTo>
                  <a:pt x="98322" y="855252"/>
                </a:lnTo>
                <a:lnTo>
                  <a:pt x="143764" y="862583"/>
                </a:lnTo>
                <a:lnTo>
                  <a:pt x="7814564" y="862583"/>
                </a:lnTo>
                <a:lnTo>
                  <a:pt x="7859995" y="855252"/>
                </a:lnTo>
                <a:lnTo>
                  <a:pt x="7899458" y="834839"/>
                </a:lnTo>
                <a:lnTo>
                  <a:pt x="7930583" y="803714"/>
                </a:lnTo>
                <a:lnTo>
                  <a:pt x="7950996" y="764251"/>
                </a:lnTo>
                <a:lnTo>
                  <a:pt x="7958328" y="718819"/>
                </a:lnTo>
                <a:lnTo>
                  <a:pt x="7958328" y="143763"/>
                </a:lnTo>
                <a:lnTo>
                  <a:pt x="7950996" y="98332"/>
                </a:lnTo>
                <a:lnTo>
                  <a:pt x="7930583" y="58869"/>
                </a:lnTo>
                <a:lnTo>
                  <a:pt x="7899458" y="27744"/>
                </a:lnTo>
                <a:lnTo>
                  <a:pt x="7859995" y="7331"/>
                </a:lnTo>
                <a:lnTo>
                  <a:pt x="781456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2" name="bg object 22"/>
          <p:cNvSpPr/>
          <p:nvPr/>
        </p:nvSpPr>
        <p:spPr>
          <a:xfrm>
            <a:off x="792203" y="759104"/>
            <a:ext cx="9341873" cy="8688"/>
          </a:xfrm>
          <a:custGeom>
            <a:avLst/>
            <a:gdLst/>
            <a:ahLst/>
            <a:cxnLst/>
            <a:rect l="l" t="t" r="r" b="b"/>
            <a:pathLst>
              <a:path w="7988300" h="10159">
                <a:moveTo>
                  <a:pt x="7988046" y="0"/>
                </a:moveTo>
                <a:lnTo>
                  <a:pt x="0" y="9652"/>
                </a:lnTo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323306" y="207857"/>
            <a:ext cx="1149094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1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77" y="1771677"/>
            <a:ext cx="754377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007073" y="8503920"/>
            <a:ext cx="28301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42217" y="8503920"/>
            <a:ext cx="20341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367920" y="8503920"/>
            <a:ext cx="20341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90952">
        <a:defRPr>
          <a:latin typeface="+mn-lt"/>
          <a:ea typeface="+mn-ea"/>
          <a:cs typeface="+mn-cs"/>
        </a:defRPr>
      </a:lvl2pPr>
      <a:lvl3pPr marL="781903">
        <a:defRPr>
          <a:latin typeface="+mn-lt"/>
          <a:ea typeface="+mn-ea"/>
          <a:cs typeface="+mn-cs"/>
        </a:defRPr>
      </a:lvl3pPr>
      <a:lvl4pPr marL="1172855">
        <a:defRPr>
          <a:latin typeface="+mn-lt"/>
          <a:ea typeface="+mn-ea"/>
          <a:cs typeface="+mn-cs"/>
        </a:defRPr>
      </a:lvl4pPr>
      <a:lvl5pPr marL="1563807">
        <a:defRPr>
          <a:latin typeface="+mn-lt"/>
          <a:ea typeface="+mn-ea"/>
          <a:cs typeface="+mn-cs"/>
        </a:defRPr>
      </a:lvl5pPr>
      <a:lvl6pPr marL="1954759">
        <a:defRPr>
          <a:latin typeface="+mn-lt"/>
          <a:ea typeface="+mn-ea"/>
          <a:cs typeface="+mn-cs"/>
        </a:defRPr>
      </a:lvl6pPr>
      <a:lvl7pPr marL="2345710">
        <a:defRPr>
          <a:latin typeface="+mn-lt"/>
          <a:ea typeface="+mn-ea"/>
          <a:cs typeface="+mn-cs"/>
        </a:defRPr>
      </a:lvl7pPr>
      <a:lvl8pPr marL="2736662">
        <a:defRPr>
          <a:latin typeface="+mn-lt"/>
          <a:ea typeface="+mn-ea"/>
          <a:cs typeface="+mn-cs"/>
        </a:defRPr>
      </a:lvl8pPr>
      <a:lvl9pPr marL="312761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90952">
        <a:defRPr>
          <a:latin typeface="+mn-lt"/>
          <a:ea typeface="+mn-ea"/>
          <a:cs typeface="+mn-cs"/>
        </a:defRPr>
      </a:lvl2pPr>
      <a:lvl3pPr marL="781903">
        <a:defRPr>
          <a:latin typeface="+mn-lt"/>
          <a:ea typeface="+mn-ea"/>
          <a:cs typeface="+mn-cs"/>
        </a:defRPr>
      </a:lvl3pPr>
      <a:lvl4pPr marL="1172855">
        <a:defRPr>
          <a:latin typeface="+mn-lt"/>
          <a:ea typeface="+mn-ea"/>
          <a:cs typeface="+mn-cs"/>
        </a:defRPr>
      </a:lvl4pPr>
      <a:lvl5pPr marL="1563807">
        <a:defRPr>
          <a:latin typeface="+mn-lt"/>
          <a:ea typeface="+mn-ea"/>
          <a:cs typeface="+mn-cs"/>
        </a:defRPr>
      </a:lvl5pPr>
      <a:lvl6pPr marL="1954759">
        <a:defRPr>
          <a:latin typeface="+mn-lt"/>
          <a:ea typeface="+mn-ea"/>
          <a:cs typeface="+mn-cs"/>
        </a:defRPr>
      </a:lvl6pPr>
      <a:lvl7pPr marL="2345710">
        <a:defRPr>
          <a:latin typeface="+mn-lt"/>
          <a:ea typeface="+mn-ea"/>
          <a:cs typeface="+mn-cs"/>
        </a:defRPr>
      </a:lvl7pPr>
      <a:lvl8pPr marL="2736662">
        <a:defRPr>
          <a:latin typeface="+mn-lt"/>
          <a:ea typeface="+mn-ea"/>
          <a:cs typeface="+mn-cs"/>
        </a:defRPr>
      </a:lvl8pPr>
      <a:lvl9pPr marL="312761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deed.es" TargetMode="External"/><Relationship Id="rId7" Type="http://schemas.openxmlformats.org/officeDocument/2006/relationships/image" Target="../media/image8.jpg"/><Relationship Id="rId2" Type="http://schemas.openxmlformats.org/officeDocument/2006/relationships/hyperlink" Target="https://ciberimaginario.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kFyvovDNl8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unicaciondigital.es/como-funcionan-los-buscadore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search?hl=es&amp;q=site%3Awww.pantropia.es&amp;btnG=Buscar%2Bcon%2BGoogle&amp;meta&amp;aq=f&amp;oq" TargetMode="External"/><Relationship Id="rId2" Type="http://schemas.openxmlformats.org/officeDocument/2006/relationships/hyperlink" Target="http://www.google.com/search?client=safari&amp;rls=en&amp;q=site%3Awww.elmundo.es&amp;ie=UTF-8&amp;oe=UTF-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om/search?client=safari&amp;rls=en&amp;q=site%3Awww.nytimes.com&amp;ie=UTF-8&amp;oe=UTF-8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unicaciondigital.es/palabras-clave/" TargetMode="External"/><Relationship Id="rId2" Type="http://schemas.openxmlformats.org/officeDocument/2006/relationships/hyperlink" Target="https://desarrolloweb.com/articulos/concepto-seo-palabras-clave-keywords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herramientaseo.wordpress.com/2011/06/02/como-buscan-los-usuarios-en-internet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rramientaseo.wordpress.com/2017/07/24/busqueda-por-voz-como-optimizar-para-seo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0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s://www.40defiebre.com/cambios-algoritmo-google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backlinksbaratos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omunicaciondigital.es/black-hat-seo-tecnicas/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comunicaciondigital.es/conceptos-esenciale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06049" y="631447"/>
            <a:ext cx="2881301" cy="16883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026" b="1" spc="-4" dirty="0">
                <a:solidFill>
                  <a:srgbClr val="A6A6A6"/>
                </a:solidFill>
                <a:latin typeface="MS Reference Sans Serif"/>
                <a:cs typeface="MS Reference Sans Serif"/>
              </a:rPr>
              <a:t>BURJC</a:t>
            </a:r>
            <a:r>
              <a:rPr sz="1026" b="1" spc="-17" dirty="0">
                <a:solidFill>
                  <a:srgbClr val="A6A6A6"/>
                </a:solidFill>
                <a:latin typeface="MS Reference Sans Serif"/>
                <a:cs typeface="MS Reference Sans Serif"/>
              </a:rPr>
              <a:t> </a:t>
            </a:r>
            <a:r>
              <a:rPr sz="1026" b="1" spc="-4" dirty="0">
                <a:solidFill>
                  <a:srgbClr val="A6A6A6"/>
                </a:solidFill>
                <a:latin typeface="MS Reference Sans Serif"/>
                <a:cs typeface="MS Reference Sans Serif"/>
              </a:rPr>
              <a:t>DIGITAL-</a:t>
            </a:r>
            <a:r>
              <a:rPr sz="1026" b="1" spc="13" dirty="0">
                <a:solidFill>
                  <a:srgbClr val="A6A6A6"/>
                </a:solidFill>
                <a:latin typeface="MS Reference Sans Serif"/>
                <a:cs typeface="MS Reference Sans Serif"/>
              </a:rPr>
              <a:t> </a:t>
            </a:r>
            <a:r>
              <a:rPr sz="1026" b="1" spc="-4" dirty="0">
                <a:solidFill>
                  <a:srgbClr val="A6A6A6"/>
                </a:solidFill>
                <a:latin typeface="MS Reference Sans Serif"/>
                <a:cs typeface="MS Reference Sans Serif"/>
              </a:rPr>
              <a:t>Asignatura</a:t>
            </a:r>
            <a:r>
              <a:rPr sz="1026" b="1" spc="4" dirty="0">
                <a:solidFill>
                  <a:srgbClr val="A6A6A6"/>
                </a:solidFill>
                <a:latin typeface="MS Reference Sans Serif"/>
                <a:cs typeface="MS Reference Sans Serif"/>
              </a:rPr>
              <a:t> </a:t>
            </a:r>
            <a:r>
              <a:rPr sz="1026" b="1" spc="-4" dirty="0">
                <a:solidFill>
                  <a:srgbClr val="A6A6A6"/>
                </a:solidFill>
                <a:latin typeface="MS Reference Sans Serif"/>
                <a:cs typeface="MS Reference Sans Serif"/>
              </a:rPr>
              <a:t>en</a:t>
            </a:r>
            <a:r>
              <a:rPr sz="1026" b="1" spc="-9" dirty="0">
                <a:solidFill>
                  <a:srgbClr val="A6A6A6"/>
                </a:solidFill>
                <a:latin typeface="MS Reference Sans Serif"/>
                <a:cs typeface="MS Reference Sans Serif"/>
              </a:rPr>
              <a:t> </a:t>
            </a:r>
            <a:r>
              <a:rPr sz="1026" b="1" spc="-4" dirty="0">
                <a:solidFill>
                  <a:srgbClr val="A6A6A6"/>
                </a:solidFill>
                <a:latin typeface="MS Reference Sans Serif"/>
                <a:cs typeface="MS Reference Sans Serif"/>
              </a:rPr>
              <a:t>Abierto</a:t>
            </a:r>
            <a:endParaRPr sz="1026" dirty="0">
              <a:latin typeface="MS Reference Sans Serif"/>
              <a:cs typeface="MS Reference Sans Serif"/>
            </a:endParaRPr>
          </a:p>
        </p:txBody>
      </p:sp>
      <p:sp>
        <p:nvSpPr>
          <p:cNvPr id="3" name="object 3"/>
          <p:cNvSpPr/>
          <p:nvPr/>
        </p:nvSpPr>
        <p:spPr>
          <a:xfrm flipV="1">
            <a:off x="1907758" y="7652942"/>
            <a:ext cx="7294667" cy="486488"/>
          </a:xfrm>
          <a:custGeom>
            <a:avLst/>
            <a:gdLst/>
            <a:ahLst/>
            <a:cxnLst/>
            <a:rect l="l" t="t" r="r" b="b"/>
            <a:pathLst>
              <a:path w="5440045" h="368934">
                <a:moveTo>
                  <a:pt x="5440045" y="0"/>
                </a:moveTo>
                <a:lnTo>
                  <a:pt x="0" y="0"/>
                </a:lnTo>
                <a:lnTo>
                  <a:pt x="0" y="121907"/>
                </a:lnTo>
                <a:lnTo>
                  <a:pt x="0" y="246875"/>
                </a:lnTo>
                <a:lnTo>
                  <a:pt x="0" y="368795"/>
                </a:lnTo>
                <a:lnTo>
                  <a:pt x="5440045" y="368795"/>
                </a:lnTo>
                <a:lnTo>
                  <a:pt x="5440045" y="246875"/>
                </a:lnTo>
                <a:lnTo>
                  <a:pt x="5440045" y="121907"/>
                </a:lnTo>
                <a:lnTo>
                  <a:pt x="5440045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" name="object 4"/>
          <p:cNvSpPr txBox="1"/>
          <p:nvPr/>
        </p:nvSpPr>
        <p:spPr>
          <a:xfrm>
            <a:off x="1877786" y="7748969"/>
            <a:ext cx="7294667" cy="554546"/>
          </a:xfrm>
          <a:prstGeom prst="rect">
            <a:avLst/>
          </a:prstGeom>
        </p:spPr>
        <p:txBody>
          <a:bodyPr vert="horz" wrap="square" lIns="0" tIns="543" rIns="0" bIns="0" rtlCol="0">
            <a:spAutoFit/>
          </a:bodyPr>
          <a:lstStyle/>
          <a:p>
            <a:pPr marL="106969" marR="99909" indent="278553" algn="ctr">
              <a:spcBef>
                <a:spcPts val="4"/>
              </a:spcBef>
            </a:pPr>
            <a:r>
              <a:rPr sz="1200" u="sng" spc="-4" dirty="0">
                <a:solidFill>
                  <a:srgbClr val="8E0000"/>
                </a:solidFill>
                <a:uFill>
                  <a:solidFill>
                    <a:srgbClr val="8E0000"/>
                  </a:solidFill>
                </a:uFill>
                <a:latin typeface="MS Reference Sans Serif"/>
                <a:cs typeface="MS Reference Sans Serif"/>
                <a:hlinkClick r:id="rId2"/>
              </a:rPr>
              <a:t>Grupo</a:t>
            </a:r>
            <a:r>
              <a:rPr sz="1200" u="sng" spc="9" dirty="0">
                <a:solidFill>
                  <a:srgbClr val="8E0000"/>
                </a:solidFill>
                <a:uFill>
                  <a:solidFill>
                    <a:srgbClr val="8E0000"/>
                  </a:solidFill>
                </a:uFill>
                <a:latin typeface="MS Reference Sans Serif"/>
                <a:cs typeface="MS Reference Sans Serif"/>
                <a:hlinkClick r:id="rId2"/>
              </a:rPr>
              <a:t> </a:t>
            </a:r>
            <a:r>
              <a:rPr sz="1200" u="sng" spc="-9" dirty="0">
                <a:solidFill>
                  <a:srgbClr val="8E0000"/>
                </a:solidFill>
                <a:uFill>
                  <a:solidFill>
                    <a:srgbClr val="8E0000"/>
                  </a:solidFill>
                </a:uFill>
                <a:latin typeface="MS Reference Sans Serif"/>
                <a:cs typeface="MS Reference Sans Serif"/>
                <a:hlinkClick r:id="rId2"/>
              </a:rPr>
              <a:t>Ciberimaginario</a:t>
            </a:r>
            <a:r>
              <a:rPr sz="1200" spc="17" dirty="0">
                <a:solidFill>
                  <a:srgbClr val="8E0000"/>
                </a:solidFill>
                <a:latin typeface="MS Reference Sans Serif"/>
                <a:cs typeface="MS Reference Sans Serif"/>
                <a:hlinkClick r:id="rId2"/>
              </a:rPr>
              <a:t> </a:t>
            </a:r>
            <a:r>
              <a:rPr sz="1200" spc="-4" dirty="0">
                <a:latin typeface="MS Reference Sans Serif"/>
                <a:cs typeface="MS Reference Sans Serif"/>
              </a:rPr>
              <a:t>|</a:t>
            </a:r>
            <a:r>
              <a:rPr sz="1200" spc="9" dirty="0">
                <a:latin typeface="MS Reference Sans Serif"/>
                <a:cs typeface="MS Reference Sans Serif"/>
              </a:rPr>
              <a:t> </a:t>
            </a:r>
            <a:r>
              <a:rPr sz="1200" spc="-9" dirty="0">
                <a:latin typeface="MS Reference Sans Serif"/>
                <a:cs typeface="MS Reference Sans Serif"/>
              </a:rPr>
              <a:t>María</a:t>
            </a:r>
            <a:r>
              <a:rPr sz="1200" spc="9" dirty="0">
                <a:latin typeface="MS Reference Sans Serif"/>
                <a:cs typeface="MS Reference Sans Serif"/>
              </a:rPr>
              <a:t> </a:t>
            </a:r>
            <a:r>
              <a:rPr sz="1200" spc="-4" dirty="0">
                <a:latin typeface="MS Reference Sans Serif"/>
                <a:cs typeface="MS Reference Sans Serif"/>
              </a:rPr>
              <a:t>del</a:t>
            </a:r>
            <a:r>
              <a:rPr sz="1200" spc="4" dirty="0">
                <a:latin typeface="MS Reference Sans Serif"/>
                <a:cs typeface="MS Reference Sans Serif"/>
              </a:rPr>
              <a:t> </a:t>
            </a:r>
            <a:r>
              <a:rPr sz="1200" spc="-4" dirty="0">
                <a:latin typeface="MS Reference Sans Serif"/>
                <a:cs typeface="MS Reference Sans Serif"/>
              </a:rPr>
              <a:t>Carmen</a:t>
            </a:r>
            <a:r>
              <a:rPr sz="1200" spc="9" dirty="0">
                <a:latin typeface="MS Reference Sans Serif"/>
                <a:cs typeface="MS Reference Sans Serif"/>
              </a:rPr>
              <a:t> </a:t>
            </a:r>
            <a:r>
              <a:rPr sz="1200" spc="-4" dirty="0">
                <a:latin typeface="MS Reference Sans Serif"/>
                <a:cs typeface="MS Reference Sans Serif"/>
              </a:rPr>
              <a:t>Gálvez</a:t>
            </a:r>
            <a:r>
              <a:rPr sz="1200" spc="4" dirty="0">
                <a:latin typeface="MS Reference Sans Serif"/>
                <a:cs typeface="MS Reference Sans Serif"/>
              </a:rPr>
              <a:t> </a:t>
            </a:r>
            <a:r>
              <a:rPr sz="1200" spc="-4" dirty="0">
                <a:latin typeface="MS Reference Sans Serif"/>
                <a:cs typeface="MS Reference Sans Serif"/>
              </a:rPr>
              <a:t>de</a:t>
            </a:r>
            <a:r>
              <a:rPr sz="1200" spc="13" dirty="0">
                <a:latin typeface="MS Reference Sans Serif"/>
                <a:cs typeface="MS Reference Sans Serif"/>
              </a:rPr>
              <a:t> </a:t>
            </a:r>
            <a:r>
              <a:rPr sz="1200" spc="-9" dirty="0">
                <a:latin typeface="MS Reference Sans Serif"/>
                <a:cs typeface="MS Reference Sans Serif"/>
              </a:rPr>
              <a:t>la</a:t>
            </a:r>
            <a:r>
              <a:rPr sz="1200" spc="9" dirty="0">
                <a:latin typeface="MS Reference Sans Serif"/>
                <a:cs typeface="MS Reference Sans Serif"/>
              </a:rPr>
              <a:t> </a:t>
            </a:r>
            <a:r>
              <a:rPr sz="1200" spc="-9" dirty="0">
                <a:latin typeface="MS Reference Sans Serif"/>
                <a:cs typeface="MS Reference Sans Serif"/>
              </a:rPr>
              <a:t>Cuesta</a:t>
            </a:r>
            <a:r>
              <a:rPr sz="1200" spc="34" dirty="0">
                <a:latin typeface="MS Reference Sans Serif"/>
                <a:cs typeface="MS Reference Sans Serif"/>
              </a:rPr>
              <a:t> </a:t>
            </a:r>
            <a:r>
              <a:rPr sz="1200" spc="-9" dirty="0">
                <a:latin typeface="MS Reference Sans Serif"/>
                <a:cs typeface="MS Reference Sans Serif"/>
              </a:rPr>
              <a:t>–</a:t>
            </a:r>
            <a:r>
              <a:rPr sz="1200" spc="9" dirty="0">
                <a:latin typeface="MS Reference Sans Serif"/>
                <a:cs typeface="MS Reference Sans Serif"/>
              </a:rPr>
              <a:t> </a:t>
            </a:r>
            <a:r>
              <a:rPr sz="1200" spc="-4" dirty="0">
                <a:latin typeface="MS Reference Sans Serif"/>
                <a:cs typeface="MS Reference Sans Serif"/>
              </a:rPr>
              <a:t>Sergio</a:t>
            </a:r>
            <a:r>
              <a:rPr sz="1200" spc="4" dirty="0">
                <a:latin typeface="MS Reference Sans Serif"/>
                <a:cs typeface="MS Reference Sans Serif"/>
              </a:rPr>
              <a:t> </a:t>
            </a:r>
            <a:r>
              <a:rPr sz="1200" spc="-4" dirty="0">
                <a:latin typeface="MS Reference Sans Serif"/>
                <a:cs typeface="MS Reference Sans Serif"/>
              </a:rPr>
              <a:t>Álvarez</a:t>
            </a:r>
            <a:r>
              <a:rPr sz="1200" dirty="0">
                <a:latin typeface="MS Reference Sans Serif"/>
                <a:cs typeface="MS Reference Sans Serif"/>
              </a:rPr>
              <a:t> </a:t>
            </a:r>
            <a:r>
              <a:rPr sz="1200" spc="-9" dirty="0">
                <a:latin typeface="MS Reference Sans Serif"/>
                <a:cs typeface="MS Reference Sans Serif"/>
              </a:rPr>
              <a:t>García</a:t>
            </a:r>
            <a:r>
              <a:rPr lang="es-ES" sz="1200" spc="-9" dirty="0">
                <a:latin typeface="MS Reference Sans Serif"/>
                <a:cs typeface="MS Reference Sans Serif"/>
              </a:rPr>
              <a:t>    </a:t>
            </a:r>
            <a:r>
              <a:rPr sz="1200" spc="13" dirty="0">
                <a:latin typeface="MS Reference Sans Serif"/>
                <a:cs typeface="MS Reference Sans Serif"/>
              </a:rPr>
              <a:t> </a:t>
            </a:r>
            <a:r>
              <a:rPr sz="1200" spc="-4" dirty="0">
                <a:latin typeface="MS Reference Sans Serif"/>
                <a:cs typeface="MS Reference Sans Serif"/>
              </a:rPr>
              <a:t>|2022/2023</a:t>
            </a:r>
            <a:r>
              <a:rPr sz="1200" spc="9" dirty="0">
                <a:latin typeface="MS Reference Sans Serif"/>
                <a:cs typeface="MS Reference Sans Serif"/>
              </a:rPr>
              <a:t> </a:t>
            </a:r>
            <a:r>
              <a:rPr sz="1200" spc="-4" dirty="0">
                <a:latin typeface="MS Reference Sans Serif"/>
                <a:cs typeface="MS Reference Sans Serif"/>
              </a:rPr>
              <a:t>|</a:t>
            </a:r>
            <a:r>
              <a:rPr sz="1200" spc="13" dirty="0">
                <a:latin typeface="MS Reference Sans Serif"/>
                <a:cs typeface="MS Reference Sans Serif"/>
              </a:rPr>
              <a:t> </a:t>
            </a:r>
            <a:r>
              <a:rPr sz="1200" spc="-9" dirty="0">
                <a:latin typeface="MS Reference Sans Serif"/>
                <a:cs typeface="MS Reference Sans Serif"/>
              </a:rPr>
              <a:t>Esta</a:t>
            </a:r>
            <a:r>
              <a:rPr sz="1200" spc="13" dirty="0">
                <a:latin typeface="MS Reference Sans Serif"/>
                <a:cs typeface="MS Reference Sans Serif"/>
              </a:rPr>
              <a:t> </a:t>
            </a:r>
            <a:r>
              <a:rPr sz="1200" spc="-4" dirty="0">
                <a:latin typeface="MS Reference Sans Serif"/>
                <a:cs typeface="MS Reference Sans Serif"/>
              </a:rPr>
              <a:t>obra</a:t>
            </a:r>
            <a:r>
              <a:rPr sz="1200" spc="13" dirty="0">
                <a:latin typeface="MS Reference Sans Serif"/>
                <a:cs typeface="MS Reference Sans Serif"/>
              </a:rPr>
              <a:t> </a:t>
            </a:r>
            <a:r>
              <a:rPr sz="1200" spc="-4" dirty="0">
                <a:latin typeface="MS Reference Sans Serif"/>
                <a:cs typeface="MS Reference Sans Serif"/>
              </a:rPr>
              <a:t>está</a:t>
            </a:r>
            <a:r>
              <a:rPr sz="1200" spc="13" dirty="0">
                <a:latin typeface="MS Reference Sans Serif"/>
                <a:cs typeface="MS Reference Sans Serif"/>
              </a:rPr>
              <a:t> </a:t>
            </a:r>
            <a:r>
              <a:rPr sz="1200" spc="-9" dirty="0">
                <a:latin typeface="MS Reference Sans Serif"/>
                <a:cs typeface="MS Reference Sans Serif"/>
              </a:rPr>
              <a:t>bajo</a:t>
            </a:r>
            <a:r>
              <a:rPr sz="1200" spc="13" dirty="0">
                <a:latin typeface="MS Reference Sans Serif"/>
                <a:cs typeface="MS Reference Sans Serif"/>
              </a:rPr>
              <a:t> </a:t>
            </a:r>
            <a:r>
              <a:rPr sz="1200" spc="-4" dirty="0">
                <a:latin typeface="MS Reference Sans Serif"/>
                <a:cs typeface="MS Reference Sans Serif"/>
              </a:rPr>
              <a:t>una</a:t>
            </a:r>
            <a:r>
              <a:rPr sz="1200" spc="13" dirty="0">
                <a:latin typeface="MS Reference Sans Serif"/>
                <a:cs typeface="MS Reference Sans Serif"/>
              </a:rPr>
              <a:t> </a:t>
            </a:r>
            <a:r>
              <a:rPr sz="1200" spc="-4" dirty="0">
                <a:latin typeface="MS Reference Sans Serif"/>
                <a:cs typeface="MS Reference Sans Serif"/>
              </a:rPr>
              <a:t>Licencia</a:t>
            </a:r>
            <a:r>
              <a:rPr sz="1200" spc="13" dirty="0">
                <a:latin typeface="MS Reference Sans Serif"/>
                <a:cs typeface="MS Reference Sans Serif"/>
              </a:rPr>
              <a:t> </a:t>
            </a:r>
            <a:r>
              <a:rPr sz="1200" spc="-4" dirty="0">
                <a:latin typeface="MS Reference Sans Serif"/>
                <a:cs typeface="MS Reference Sans Serif"/>
              </a:rPr>
              <a:t>Atribución</a:t>
            </a:r>
            <a:r>
              <a:rPr sz="1200" spc="-4" dirty="0">
                <a:solidFill>
                  <a:srgbClr val="8E0000"/>
                </a:solidFill>
                <a:latin typeface="MS Reference Sans Serif"/>
                <a:cs typeface="MS Reference Sans Serif"/>
              </a:rPr>
              <a:t>-</a:t>
            </a:r>
            <a:r>
              <a:rPr sz="1200" u="sng" spc="-4" dirty="0">
                <a:solidFill>
                  <a:srgbClr val="8E0000"/>
                </a:solidFill>
                <a:uFill>
                  <a:solidFill>
                    <a:srgbClr val="8E0000"/>
                  </a:solidFill>
                </a:uFill>
                <a:latin typeface="MS Reference Sans Serif"/>
                <a:cs typeface="MS Reference Sans Serif"/>
                <a:hlinkClick r:id="rId3"/>
              </a:rPr>
              <a:t>CompartirIgual</a:t>
            </a:r>
            <a:r>
              <a:rPr sz="1200" spc="17" dirty="0">
                <a:solidFill>
                  <a:srgbClr val="8E0000"/>
                </a:solidFill>
                <a:latin typeface="MS Reference Sans Serif"/>
                <a:cs typeface="MS Reference Sans Serif"/>
                <a:hlinkClick r:id="rId3"/>
              </a:rPr>
              <a:t> </a:t>
            </a:r>
            <a:r>
              <a:rPr sz="1200" spc="-4" dirty="0">
                <a:latin typeface="MS Reference Sans Serif"/>
                <a:cs typeface="MS Reference Sans Serif"/>
              </a:rPr>
              <a:t>4.0</a:t>
            </a:r>
            <a:r>
              <a:rPr sz="1200" spc="13" dirty="0">
                <a:latin typeface="MS Reference Sans Serif"/>
                <a:cs typeface="MS Reference Sans Serif"/>
              </a:rPr>
              <a:t> </a:t>
            </a:r>
            <a:r>
              <a:rPr sz="1200" spc="-4" dirty="0">
                <a:latin typeface="MS Reference Sans Serif"/>
                <a:cs typeface="MS Reference Sans Serif"/>
              </a:rPr>
              <a:t>Internacional</a:t>
            </a:r>
            <a:r>
              <a:rPr sz="1200" spc="9" dirty="0">
                <a:latin typeface="MS Reference Sans Serif"/>
                <a:cs typeface="MS Reference Sans Serif"/>
              </a:rPr>
              <a:t> </a:t>
            </a:r>
            <a:r>
              <a:rPr sz="1200" dirty="0">
                <a:latin typeface="MS Reference Sans Serif"/>
                <a:cs typeface="MS Reference Sans Serif"/>
              </a:rPr>
              <a:t>(CC</a:t>
            </a:r>
            <a:r>
              <a:rPr sz="1200" spc="13" dirty="0">
                <a:latin typeface="MS Reference Sans Serif"/>
                <a:cs typeface="MS Reference Sans Serif"/>
              </a:rPr>
              <a:t> </a:t>
            </a:r>
            <a:r>
              <a:rPr sz="1200" dirty="0">
                <a:latin typeface="MS Reference Sans Serif"/>
                <a:cs typeface="MS Reference Sans Serif"/>
              </a:rPr>
              <a:t>BY-SA</a:t>
            </a:r>
            <a:r>
              <a:rPr lang="es-ES" sz="1200" dirty="0">
                <a:latin typeface="MS Reference Sans Serif"/>
                <a:cs typeface="MS Reference Sans Serif"/>
              </a:rPr>
              <a:t> </a:t>
            </a:r>
            <a:r>
              <a:rPr sz="1200" spc="-4" dirty="0">
                <a:latin typeface="MS Reference Sans Serif"/>
                <a:cs typeface="MS Reference Sans Serif"/>
              </a:rPr>
              <a:t>4.0)</a:t>
            </a:r>
            <a:r>
              <a:rPr sz="1200" spc="-17" dirty="0">
                <a:latin typeface="MS Reference Sans Serif"/>
                <a:cs typeface="MS Reference Sans Serif"/>
              </a:rPr>
              <a:t> </a:t>
            </a:r>
            <a:r>
              <a:rPr sz="1200" spc="-4" dirty="0">
                <a:latin typeface="MS Reference Sans Serif"/>
                <a:cs typeface="MS Reference Sans Serif"/>
              </a:rPr>
              <a:t>de</a:t>
            </a:r>
            <a:r>
              <a:rPr sz="1200" spc="-9" dirty="0">
                <a:latin typeface="MS Reference Sans Serif"/>
                <a:cs typeface="MS Reference Sans Serif"/>
              </a:rPr>
              <a:t> </a:t>
            </a:r>
            <a:r>
              <a:rPr sz="1200" spc="-4" dirty="0">
                <a:latin typeface="MS Reference Sans Serif"/>
                <a:cs typeface="MS Reference Sans Serif"/>
              </a:rPr>
              <a:t>Creative</a:t>
            </a:r>
            <a:r>
              <a:rPr sz="1200" spc="-9" dirty="0">
                <a:latin typeface="MS Reference Sans Serif"/>
                <a:cs typeface="MS Reference Sans Serif"/>
              </a:rPr>
              <a:t> </a:t>
            </a:r>
            <a:r>
              <a:rPr sz="1200" spc="-4" dirty="0">
                <a:latin typeface="MS Reference Sans Serif"/>
                <a:cs typeface="MS Reference Sans Serif"/>
              </a:rPr>
              <a:t>Commons</a:t>
            </a:r>
            <a:endParaRPr sz="1200" dirty="0">
              <a:latin typeface="MS Reference Sans Serif"/>
              <a:cs typeface="MS Reference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907758" y="8148832"/>
            <a:ext cx="7298223" cy="309367"/>
            <a:chOff x="1061008" y="9887407"/>
            <a:chExt cx="5440045" cy="170815"/>
          </a:xfrm>
        </p:grpSpPr>
        <p:sp>
          <p:nvSpPr>
            <p:cNvPr id="6" name="object 6"/>
            <p:cNvSpPr/>
            <p:nvPr/>
          </p:nvSpPr>
          <p:spPr>
            <a:xfrm>
              <a:off x="1061008" y="9887407"/>
              <a:ext cx="5440045" cy="170815"/>
            </a:xfrm>
            <a:custGeom>
              <a:avLst/>
              <a:gdLst/>
              <a:ahLst/>
              <a:cxnLst/>
              <a:rect l="l" t="t" r="r" b="b"/>
              <a:pathLst>
                <a:path w="5440045" h="170815">
                  <a:moveTo>
                    <a:pt x="5440045" y="0"/>
                  </a:moveTo>
                  <a:lnTo>
                    <a:pt x="0" y="0"/>
                  </a:lnTo>
                  <a:lnTo>
                    <a:pt x="0" y="170688"/>
                  </a:lnTo>
                  <a:lnTo>
                    <a:pt x="5440045" y="170688"/>
                  </a:lnTo>
                  <a:lnTo>
                    <a:pt x="5440045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92169" y="9912350"/>
              <a:ext cx="771525" cy="142875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9344" y="182961"/>
            <a:ext cx="1260756" cy="61731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02219" y="373347"/>
            <a:ext cx="1330534" cy="46713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27100" y="1491058"/>
            <a:ext cx="8991600" cy="617316"/>
          </a:xfrm>
          <a:prstGeom prst="rect">
            <a:avLst/>
          </a:prstGeom>
          <a:solidFill>
            <a:srgbClr val="CA0017"/>
          </a:solidFill>
        </p:spPr>
        <p:txBody>
          <a:bodyPr vert="horz" wrap="square" lIns="0" tIns="127603" rIns="0" bIns="0" rtlCol="0">
            <a:spAutoFit/>
          </a:bodyPr>
          <a:lstStyle/>
          <a:p>
            <a:pPr marL="1417743" marR="71674" indent="323078">
              <a:lnSpc>
                <a:spcPct val="111200"/>
              </a:lnSpc>
              <a:spcBef>
                <a:spcPts val="1005"/>
              </a:spcBef>
            </a:pPr>
            <a:r>
              <a:rPr sz="3078" b="0" i="0" spc="-4" dirty="0">
                <a:solidFill>
                  <a:srgbClr val="FFFFFF"/>
                </a:solidFill>
                <a:latin typeface="Gill Sans MT"/>
                <a:cs typeface="Gill Sans MT"/>
              </a:rPr>
              <a:t>COLECCIÓN</a:t>
            </a:r>
            <a:r>
              <a:rPr sz="3078" b="0" i="0" spc="-51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078" b="0" i="0" dirty="0">
                <a:solidFill>
                  <a:srgbClr val="FFFFFF"/>
                </a:solidFill>
                <a:latin typeface="Gill Sans MT"/>
                <a:cs typeface="Gill Sans MT"/>
              </a:rPr>
              <a:t>DE </a:t>
            </a:r>
            <a:r>
              <a:rPr sz="3078" b="0" i="0" spc="-842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078" b="0" i="0" spc="4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3078" b="0" i="0" dirty="0">
                <a:solidFill>
                  <a:srgbClr val="FFFFFF"/>
                </a:solidFill>
                <a:latin typeface="Gill Sans MT"/>
                <a:cs typeface="Gill Sans MT"/>
              </a:rPr>
              <a:t>RE</a:t>
            </a:r>
            <a:r>
              <a:rPr sz="3078" b="0" i="0" spc="9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3078" b="0" i="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3078" b="0" i="0" spc="-26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3078" b="0" i="0" dirty="0">
                <a:solidFill>
                  <a:srgbClr val="FFFFFF"/>
                </a:solidFill>
                <a:latin typeface="Gill Sans MT"/>
                <a:cs typeface="Gill Sans MT"/>
              </a:rPr>
              <a:t>TAC</a:t>
            </a:r>
            <a:r>
              <a:rPr sz="3078" b="0" i="0" spc="9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3078" b="0" i="0" spc="-4" dirty="0">
                <a:solidFill>
                  <a:srgbClr val="FFFFFF"/>
                </a:solidFill>
                <a:latin typeface="Gill Sans MT"/>
                <a:cs typeface="Gill Sans MT"/>
              </a:rPr>
              <a:t>ONES</a:t>
            </a:r>
            <a:endParaRPr sz="3078" dirty="0">
              <a:latin typeface="Gill Sans MT"/>
              <a:cs typeface="Gill Sans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7100" y="3700568"/>
            <a:ext cx="8991600" cy="163477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927100" y="5808394"/>
            <a:ext cx="8991600" cy="366743"/>
          </a:xfrm>
          <a:prstGeom prst="rect">
            <a:avLst/>
          </a:prstGeom>
        </p:spPr>
        <p:txBody>
          <a:bodyPr vert="horz" wrap="square" lIns="0" tIns="6516" rIns="0" bIns="0" rtlCol="0">
            <a:spAutoFit/>
          </a:bodyPr>
          <a:lstStyle/>
          <a:p>
            <a:pPr marL="10860" marR="4344" algn="ctr">
              <a:lnSpc>
                <a:spcPct val="101400"/>
              </a:lnSpc>
              <a:spcBef>
                <a:spcPts val="51"/>
              </a:spcBef>
            </a:pPr>
            <a:r>
              <a:rPr sz="2394" dirty="0">
                <a:solidFill>
                  <a:srgbClr val="808080"/>
                </a:solidFill>
                <a:latin typeface="Calibri Light"/>
                <a:cs typeface="Calibri Light"/>
              </a:rPr>
              <a:t>Grado</a:t>
            </a:r>
            <a:r>
              <a:rPr sz="2394" spc="-26" dirty="0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sz="2394" dirty="0">
                <a:solidFill>
                  <a:srgbClr val="808080"/>
                </a:solidFill>
                <a:latin typeface="Calibri Light"/>
                <a:cs typeface="Calibri Light"/>
              </a:rPr>
              <a:t>Publicidad</a:t>
            </a:r>
            <a:r>
              <a:rPr sz="2394" spc="-47" dirty="0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sz="2394" dirty="0">
                <a:solidFill>
                  <a:srgbClr val="808080"/>
                </a:solidFill>
                <a:latin typeface="Calibri Light"/>
                <a:cs typeface="Calibri Light"/>
              </a:rPr>
              <a:t>y</a:t>
            </a:r>
            <a:r>
              <a:rPr sz="2394" spc="-26" dirty="0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sz="2394" spc="-4" dirty="0">
                <a:solidFill>
                  <a:srgbClr val="808080"/>
                </a:solidFill>
                <a:latin typeface="Calibri Light"/>
                <a:cs typeface="Calibri Light"/>
              </a:rPr>
              <a:t>RR.PP. </a:t>
            </a:r>
            <a:r>
              <a:rPr sz="2394" spc="-526" dirty="0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sz="2394" spc="-4" dirty="0">
                <a:solidFill>
                  <a:srgbClr val="808080"/>
                </a:solidFill>
                <a:latin typeface="Calibri Light"/>
                <a:cs typeface="Calibri Light"/>
              </a:rPr>
              <a:t>Publicidad</a:t>
            </a:r>
            <a:r>
              <a:rPr sz="2394" spc="-9" dirty="0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sz="2394" spc="-4" dirty="0">
                <a:solidFill>
                  <a:srgbClr val="808080"/>
                </a:solidFill>
                <a:latin typeface="Calibri Light"/>
                <a:cs typeface="Calibri Light"/>
              </a:rPr>
              <a:t>Interactiva</a:t>
            </a:r>
            <a:endParaRPr sz="2394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29463" y="6787542"/>
            <a:ext cx="1105533" cy="16883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026" u="sng" spc="-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Fuente:</a:t>
            </a:r>
            <a:r>
              <a:rPr sz="1026" u="sng" spc="-51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1026" u="sng" spc="-9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Statista.com</a:t>
            </a:r>
            <a:endParaRPr sz="1026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26497" y="759104"/>
            <a:ext cx="6920986" cy="0"/>
          </a:xfrm>
          <a:custGeom>
            <a:avLst/>
            <a:gdLst/>
            <a:ahLst/>
            <a:cxnLst/>
            <a:rect l="l" t="t" r="r" b="b"/>
            <a:pathLst>
              <a:path w="8093709">
                <a:moveTo>
                  <a:pt x="8093329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305583" y="177740"/>
            <a:ext cx="9825989" cy="47282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6473509">
              <a:lnSpc>
                <a:spcPts val="1847"/>
              </a:lnSpc>
              <a:spcBef>
                <a:spcPts val="86"/>
              </a:spcBef>
            </a:pPr>
            <a:r>
              <a:rPr spc="-9" dirty="0"/>
              <a:t>Posicionamiento</a:t>
            </a:r>
            <a:r>
              <a:rPr spc="-64" dirty="0"/>
              <a:t> </a:t>
            </a:r>
            <a:r>
              <a:rPr spc="-4" dirty="0"/>
              <a:t>web</a:t>
            </a:r>
          </a:p>
          <a:p>
            <a:pPr marL="6462649" marR="7059" algn="r">
              <a:lnSpc>
                <a:spcPts val="1847"/>
              </a:lnSpc>
            </a:pPr>
            <a:r>
              <a:rPr spc="-13" dirty="0">
                <a:solidFill>
                  <a:srgbClr val="C00000"/>
                </a:solidFill>
              </a:rPr>
              <a:t>SEO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7300" y="2327767"/>
            <a:ext cx="5858143" cy="403182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419619" y="1100278"/>
            <a:ext cx="3352981" cy="721545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>
              <a:spcBef>
                <a:spcPts val="86"/>
              </a:spcBef>
            </a:pPr>
            <a:r>
              <a:rPr sz="1539" spc="-9" dirty="0">
                <a:latin typeface="Calibri"/>
                <a:cs typeface="Calibri"/>
              </a:rPr>
              <a:t>Cuota</a:t>
            </a:r>
            <a:r>
              <a:rPr sz="1539" spc="4" dirty="0">
                <a:latin typeface="Calibri"/>
                <a:cs typeface="Calibri"/>
              </a:rPr>
              <a:t> </a:t>
            </a:r>
            <a:r>
              <a:rPr sz="1539" spc="-4" dirty="0">
                <a:latin typeface="Calibri"/>
                <a:cs typeface="Calibri"/>
              </a:rPr>
              <a:t>de </a:t>
            </a:r>
            <a:r>
              <a:rPr sz="1539" spc="-9" dirty="0">
                <a:latin typeface="Calibri"/>
                <a:cs typeface="Calibri"/>
              </a:rPr>
              <a:t>mercado</a:t>
            </a:r>
            <a:r>
              <a:rPr sz="1539" spc="9" dirty="0">
                <a:latin typeface="Calibri"/>
                <a:cs typeface="Calibri"/>
              </a:rPr>
              <a:t> </a:t>
            </a:r>
            <a:r>
              <a:rPr sz="1539" spc="-4" dirty="0">
                <a:latin typeface="Calibri"/>
                <a:cs typeface="Calibri"/>
              </a:rPr>
              <a:t>de</a:t>
            </a:r>
            <a:r>
              <a:rPr sz="1539" spc="9" dirty="0">
                <a:latin typeface="Calibri"/>
                <a:cs typeface="Calibri"/>
              </a:rPr>
              <a:t> </a:t>
            </a:r>
            <a:r>
              <a:rPr sz="1539" spc="-4" dirty="0">
                <a:latin typeface="Calibri"/>
                <a:cs typeface="Calibri"/>
              </a:rPr>
              <a:t>los</a:t>
            </a:r>
            <a:r>
              <a:rPr sz="1539" spc="-9" dirty="0">
                <a:latin typeface="Calibri"/>
                <a:cs typeface="Calibri"/>
              </a:rPr>
              <a:t> motores </a:t>
            </a:r>
            <a:r>
              <a:rPr sz="1539" spc="-4" dirty="0">
                <a:latin typeface="Calibri"/>
                <a:cs typeface="Calibri"/>
              </a:rPr>
              <a:t>de </a:t>
            </a:r>
            <a:r>
              <a:rPr sz="1539" dirty="0">
                <a:latin typeface="Calibri"/>
                <a:cs typeface="Calibri"/>
              </a:rPr>
              <a:t> </a:t>
            </a:r>
            <a:r>
              <a:rPr sz="1539" spc="-4" dirty="0">
                <a:latin typeface="Calibri"/>
                <a:cs typeface="Calibri"/>
              </a:rPr>
              <a:t>búsqueda usados</a:t>
            </a:r>
            <a:r>
              <a:rPr sz="1539" spc="4" dirty="0">
                <a:latin typeface="Calibri"/>
                <a:cs typeface="Calibri"/>
              </a:rPr>
              <a:t> </a:t>
            </a:r>
            <a:r>
              <a:rPr sz="1539" dirty="0">
                <a:latin typeface="Calibri"/>
                <a:cs typeface="Calibri"/>
              </a:rPr>
              <a:t>en </a:t>
            </a:r>
            <a:r>
              <a:rPr sz="1539" spc="-4" dirty="0">
                <a:latin typeface="Calibri"/>
                <a:cs typeface="Calibri"/>
              </a:rPr>
              <a:t>España</a:t>
            </a:r>
            <a:r>
              <a:rPr sz="1539" spc="4" dirty="0">
                <a:latin typeface="Calibri"/>
                <a:cs typeface="Calibri"/>
              </a:rPr>
              <a:t> </a:t>
            </a:r>
            <a:r>
              <a:rPr sz="1539" spc="-4" dirty="0">
                <a:latin typeface="Calibri"/>
                <a:cs typeface="Calibri"/>
              </a:rPr>
              <a:t>por</a:t>
            </a:r>
            <a:r>
              <a:rPr sz="1539" spc="4" dirty="0">
                <a:latin typeface="Calibri"/>
                <a:cs typeface="Calibri"/>
              </a:rPr>
              <a:t> </a:t>
            </a:r>
            <a:r>
              <a:rPr sz="1539" spc="-4" dirty="0">
                <a:latin typeface="Calibri"/>
                <a:cs typeface="Calibri"/>
              </a:rPr>
              <a:t>buscador </a:t>
            </a:r>
            <a:r>
              <a:rPr sz="1539" spc="-338" dirty="0">
                <a:latin typeface="Calibri"/>
                <a:cs typeface="Calibri"/>
              </a:rPr>
              <a:t> </a:t>
            </a:r>
            <a:r>
              <a:rPr sz="1539" spc="-4" dirty="0">
                <a:latin typeface="Calibri"/>
                <a:cs typeface="Calibri"/>
              </a:rPr>
              <a:t>(2018)</a:t>
            </a:r>
            <a:endParaRPr sz="1539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6416" y="759104"/>
            <a:ext cx="6830850" cy="8688"/>
          </a:xfrm>
          <a:custGeom>
            <a:avLst/>
            <a:gdLst/>
            <a:ahLst/>
            <a:cxnLst/>
            <a:rect l="l" t="t" r="r" b="b"/>
            <a:pathLst>
              <a:path w="7988300" h="10159">
                <a:moveTo>
                  <a:pt x="7988046" y="0"/>
                </a:moveTo>
                <a:lnTo>
                  <a:pt x="0" y="9652"/>
                </a:lnTo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5583" y="177741"/>
            <a:ext cx="9825989" cy="274115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6473509">
              <a:spcBef>
                <a:spcPts val="86"/>
              </a:spcBef>
            </a:pPr>
            <a:r>
              <a:rPr spc="-9" dirty="0"/>
              <a:t>Posicionamiento</a:t>
            </a:r>
            <a:r>
              <a:rPr spc="-56" dirty="0"/>
              <a:t> </a:t>
            </a:r>
            <a:r>
              <a:rPr spc="-4" dirty="0"/>
              <a:t>web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2067" y="1651132"/>
            <a:ext cx="2625914" cy="147780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263163" y="3173098"/>
            <a:ext cx="2453242" cy="247826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539" u="sng" spc="-9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https://youtu.be/6kFyvovDNl8</a:t>
            </a:r>
            <a:endParaRPr sz="1539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07595" y="1550522"/>
            <a:ext cx="2764377" cy="2087808"/>
          </a:xfrm>
          <a:custGeom>
            <a:avLst/>
            <a:gdLst/>
            <a:ahLst/>
            <a:cxnLst/>
            <a:rect l="l" t="t" r="r" b="b"/>
            <a:pathLst>
              <a:path w="3232784" h="2441575">
                <a:moveTo>
                  <a:pt x="0" y="131699"/>
                </a:moveTo>
                <a:lnTo>
                  <a:pt x="6710" y="90058"/>
                </a:lnTo>
                <a:lnTo>
                  <a:pt x="25400" y="53903"/>
                </a:lnTo>
                <a:lnTo>
                  <a:pt x="53903" y="25400"/>
                </a:lnTo>
                <a:lnTo>
                  <a:pt x="90058" y="6710"/>
                </a:lnTo>
                <a:lnTo>
                  <a:pt x="131699" y="0"/>
                </a:lnTo>
                <a:lnTo>
                  <a:pt x="3100705" y="0"/>
                </a:lnTo>
                <a:lnTo>
                  <a:pt x="3142345" y="6710"/>
                </a:lnTo>
                <a:lnTo>
                  <a:pt x="3178500" y="25400"/>
                </a:lnTo>
                <a:lnTo>
                  <a:pt x="3207004" y="53903"/>
                </a:lnTo>
                <a:lnTo>
                  <a:pt x="3225693" y="90058"/>
                </a:lnTo>
                <a:lnTo>
                  <a:pt x="3232404" y="131699"/>
                </a:lnTo>
                <a:lnTo>
                  <a:pt x="3232404" y="2309749"/>
                </a:lnTo>
                <a:lnTo>
                  <a:pt x="3225693" y="2351389"/>
                </a:lnTo>
                <a:lnTo>
                  <a:pt x="3207004" y="2387544"/>
                </a:lnTo>
                <a:lnTo>
                  <a:pt x="3178500" y="2416048"/>
                </a:lnTo>
                <a:lnTo>
                  <a:pt x="3142345" y="2434737"/>
                </a:lnTo>
                <a:lnTo>
                  <a:pt x="3100705" y="2441448"/>
                </a:lnTo>
                <a:lnTo>
                  <a:pt x="131699" y="2441448"/>
                </a:lnTo>
                <a:lnTo>
                  <a:pt x="90058" y="2434737"/>
                </a:lnTo>
                <a:lnTo>
                  <a:pt x="53903" y="2416048"/>
                </a:lnTo>
                <a:lnTo>
                  <a:pt x="25399" y="2387544"/>
                </a:lnTo>
                <a:lnTo>
                  <a:pt x="6710" y="2351389"/>
                </a:lnTo>
                <a:lnTo>
                  <a:pt x="0" y="2309749"/>
                </a:lnTo>
                <a:lnTo>
                  <a:pt x="0" y="131699"/>
                </a:lnTo>
                <a:close/>
              </a:path>
            </a:pathLst>
          </a:custGeom>
          <a:ln w="25908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" name="object 7"/>
          <p:cNvSpPr txBox="1"/>
          <p:nvPr/>
        </p:nvSpPr>
        <p:spPr>
          <a:xfrm>
            <a:off x="1803564" y="640324"/>
            <a:ext cx="6912841" cy="2041160"/>
          </a:xfrm>
          <a:prstGeom prst="rect">
            <a:avLst/>
          </a:prstGeom>
        </p:spPr>
        <p:txBody>
          <a:bodyPr vert="horz" wrap="square" lIns="0" tIns="46697" rIns="0" bIns="0" rtlCol="0">
            <a:spAutoFit/>
          </a:bodyPr>
          <a:lstStyle/>
          <a:p>
            <a:pPr marR="4344" algn="r">
              <a:spcBef>
                <a:spcPts val="368"/>
              </a:spcBef>
            </a:pPr>
            <a:r>
              <a:rPr sz="1710" b="1" i="1" spc="-13" dirty="0">
                <a:solidFill>
                  <a:srgbClr val="C00000"/>
                </a:solidFill>
                <a:latin typeface="Calibri"/>
                <a:cs typeface="Calibri"/>
              </a:rPr>
              <a:t>SEO</a:t>
            </a:r>
            <a:endParaRPr sz="1710" dirty="0">
              <a:latin typeface="Calibri"/>
              <a:cs typeface="Calibri"/>
            </a:endParaRPr>
          </a:p>
          <a:p>
            <a:pPr marL="706428">
              <a:spcBef>
                <a:spcPts val="624"/>
              </a:spcBef>
            </a:pPr>
            <a:r>
              <a:rPr sz="3762" dirty="0">
                <a:latin typeface="Calibri"/>
                <a:cs typeface="Calibri"/>
              </a:rPr>
              <a:t>Cómo</a:t>
            </a:r>
            <a:r>
              <a:rPr sz="3762" spc="-9" dirty="0">
                <a:latin typeface="Calibri"/>
                <a:cs typeface="Calibri"/>
              </a:rPr>
              <a:t> </a:t>
            </a:r>
            <a:r>
              <a:rPr sz="3762" spc="-4" dirty="0">
                <a:latin typeface="Calibri"/>
                <a:cs typeface="Calibri"/>
              </a:rPr>
              <a:t>funcionan</a:t>
            </a:r>
            <a:r>
              <a:rPr sz="3762" dirty="0">
                <a:latin typeface="Calibri"/>
                <a:cs typeface="Calibri"/>
              </a:rPr>
              <a:t> </a:t>
            </a:r>
            <a:r>
              <a:rPr sz="3762" spc="-9" dirty="0">
                <a:latin typeface="Calibri"/>
                <a:cs typeface="Calibri"/>
              </a:rPr>
              <a:t>los</a:t>
            </a:r>
            <a:r>
              <a:rPr sz="3762" spc="13" dirty="0">
                <a:latin typeface="Calibri"/>
                <a:cs typeface="Calibri"/>
              </a:rPr>
              <a:t> </a:t>
            </a:r>
            <a:r>
              <a:rPr sz="3762" spc="-9" dirty="0">
                <a:solidFill>
                  <a:srgbClr val="C00000"/>
                </a:solidFill>
                <a:latin typeface="Calibri"/>
                <a:cs typeface="Calibri"/>
              </a:rPr>
              <a:t>buscadores</a:t>
            </a:r>
            <a:endParaRPr sz="3762" dirty="0">
              <a:latin typeface="Calibri"/>
              <a:cs typeface="Calibri"/>
            </a:endParaRPr>
          </a:p>
          <a:p>
            <a:pPr marL="10860" marR="3153676">
              <a:spcBef>
                <a:spcPts val="1223"/>
              </a:spcBef>
            </a:pPr>
            <a:r>
              <a:rPr sz="1197" spc="-4" dirty="0">
                <a:latin typeface="Calibri"/>
                <a:cs typeface="Calibri"/>
              </a:rPr>
              <a:t>La primera</a:t>
            </a:r>
            <a:r>
              <a:rPr sz="1197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cuestión</a:t>
            </a:r>
            <a:r>
              <a:rPr sz="1197" spc="9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parte,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necesariamente,</a:t>
            </a:r>
            <a:r>
              <a:rPr sz="1197" spc="26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de</a:t>
            </a:r>
            <a:r>
              <a:rPr sz="1197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preguntarnos </a:t>
            </a:r>
            <a:r>
              <a:rPr sz="1197" spc="-261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sobre</a:t>
            </a:r>
            <a:r>
              <a:rPr sz="1197" spc="-4" dirty="0">
                <a:latin typeface="Calibri"/>
                <a:cs typeface="Calibri"/>
              </a:rPr>
              <a:t> qué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y</a:t>
            </a:r>
            <a:r>
              <a:rPr sz="1197" spc="13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cómo</a:t>
            </a:r>
            <a:r>
              <a:rPr sz="1197" spc="-17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saben</a:t>
            </a:r>
            <a:r>
              <a:rPr sz="1197" spc="13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los</a:t>
            </a:r>
            <a:r>
              <a:rPr sz="1197" spc="-9" dirty="0">
                <a:latin typeface="Calibri"/>
                <a:cs typeface="Calibri"/>
              </a:rPr>
              <a:t> buscadores</a:t>
            </a:r>
            <a:r>
              <a:rPr sz="1197" spc="9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sobre</a:t>
            </a:r>
            <a:r>
              <a:rPr sz="1197" spc="9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los</a:t>
            </a:r>
            <a:r>
              <a:rPr sz="1197" spc="-9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sitios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web; </a:t>
            </a:r>
            <a:r>
              <a:rPr sz="1197" spc="-257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en</a:t>
            </a:r>
            <a:r>
              <a:rPr sz="1197" spc="-4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otras </a:t>
            </a:r>
            <a:r>
              <a:rPr sz="1197" spc="-4" dirty="0">
                <a:latin typeface="Calibri"/>
                <a:cs typeface="Calibri"/>
              </a:rPr>
              <a:t>palabras,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cómo</a:t>
            </a:r>
            <a:r>
              <a:rPr sz="1197" spc="-13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operan. </a:t>
            </a:r>
            <a:r>
              <a:rPr sz="1197" spc="-4" dirty="0">
                <a:latin typeface="Calibri"/>
                <a:cs typeface="Calibri"/>
              </a:rPr>
              <a:t>Es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21" dirty="0">
                <a:latin typeface="Calibri"/>
                <a:cs typeface="Calibri"/>
              </a:rPr>
              <a:t>decir,</a:t>
            </a:r>
            <a:r>
              <a:rPr sz="1197" spc="-4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cómo</a:t>
            </a:r>
            <a:r>
              <a:rPr sz="1197" spc="-17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aprenden</a:t>
            </a:r>
            <a:r>
              <a:rPr sz="1197" spc="21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y 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se</a:t>
            </a:r>
            <a:r>
              <a:rPr sz="1197" spc="-9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informan</a:t>
            </a:r>
            <a:r>
              <a:rPr sz="1197" spc="-9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cuando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sus</a:t>
            </a:r>
            <a:r>
              <a:rPr sz="1197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robots </a:t>
            </a:r>
            <a:r>
              <a:rPr sz="1197" spc="-4" dirty="0">
                <a:latin typeface="Calibri"/>
                <a:cs typeface="Calibri"/>
              </a:rPr>
              <a:t>(Googlebot,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13" dirty="0">
                <a:latin typeface="Calibri"/>
                <a:cs typeface="Calibri"/>
              </a:rPr>
              <a:t>YahooSeeker…) </a:t>
            </a:r>
            <a:r>
              <a:rPr sz="1197" spc="-9" dirty="0">
                <a:latin typeface="Calibri"/>
                <a:cs typeface="Calibri"/>
              </a:rPr>
              <a:t> rastrean </a:t>
            </a:r>
            <a:r>
              <a:rPr sz="1197" dirty="0">
                <a:latin typeface="Calibri"/>
                <a:cs typeface="Calibri"/>
              </a:rPr>
              <a:t>la</a:t>
            </a:r>
            <a:r>
              <a:rPr sz="1197" spc="-4" dirty="0">
                <a:latin typeface="Calibri"/>
                <a:cs typeface="Calibri"/>
              </a:rPr>
              <a:t> </a:t>
            </a:r>
            <a:r>
              <a:rPr sz="1197" spc="-13" dirty="0">
                <a:latin typeface="Calibri"/>
                <a:cs typeface="Calibri"/>
              </a:rPr>
              <a:t>Web.</a:t>
            </a:r>
            <a:endParaRPr sz="1197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73190" y="5482600"/>
            <a:ext cx="6795556" cy="1745159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50498">
              <a:spcBef>
                <a:spcPts val="86"/>
              </a:spcBef>
            </a:pPr>
            <a:r>
              <a:rPr sz="1197" dirty="0">
                <a:latin typeface="Calibri"/>
                <a:cs typeface="Calibri"/>
              </a:rPr>
              <a:t>Y</a:t>
            </a:r>
            <a:r>
              <a:rPr sz="1197" spc="-4" dirty="0">
                <a:latin typeface="Calibri"/>
                <a:cs typeface="Calibri"/>
              </a:rPr>
              <a:t> por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eso</a:t>
            </a:r>
            <a:r>
              <a:rPr sz="1197" spc="9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es</a:t>
            </a:r>
            <a:r>
              <a:rPr sz="1197" spc="9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tan</a:t>
            </a:r>
            <a:r>
              <a:rPr sz="1197" spc="9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importante</a:t>
            </a:r>
            <a:r>
              <a:rPr sz="1197" spc="9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cuidar</a:t>
            </a:r>
            <a:r>
              <a:rPr sz="1197" spc="9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los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enlaces,</a:t>
            </a:r>
            <a:r>
              <a:rPr sz="1197" spc="9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mimarlos.</a:t>
            </a:r>
            <a:r>
              <a:rPr sz="1197" spc="-13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Si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los</a:t>
            </a:r>
            <a:r>
              <a:rPr sz="1197" spc="-4" dirty="0">
                <a:latin typeface="Calibri"/>
                <a:cs typeface="Calibri"/>
              </a:rPr>
              <a:t> enlaces</a:t>
            </a:r>
            <a:r>
              <a:rPr sz="1197" spc="13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alimentan</a:t>
            </a:r>
            <a:r>
              <a:rPr sz="1197" spc="17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los</a:t>
            </a:r>
            <a:r>
              <a:rPr sz="1197" spc="-4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buscadores,</a:t>
            </a:r>
            <a:r>
              <a:rPr sz="1197" spc="21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y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estos</a:t>
            </a:r>
            <a:r>
              <a:rPr sz="1197" spc="9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nos </a:t>
            </a:r>
            <a:r>
              <a:rPr sz="1197" spc="-257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considerarán (entre</a:t>
            </a:r>
            <a:r>
              <a:rPr sz="1197" spc="17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otras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muchas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cosas) por</a:t>
            </a:r>
            <a:r>
              <a:rPr sz="1197" dirty="0">
                <a:latin typeface="Calibri"/>
                <a:cs typeface="Calibri"/>
              </a:rPr>
              <a:t> ellos</a:t>
            </a:r>
            <a:r>
              <a:rPr sz="1197" spc="9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(por</a:t>
            </a:r>
            <a:r>
              <a:rPr sz="1197" dirty="0">
                <a:latin typeface="Calibri"/>
                <a:cs typeface="Calibri"/>
              </a:rPr>
              <a:t> los</a:t>
            </a:r>
            <a:r>
              <a:rPr sz="1197" spc="-9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que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tengamos</a:t>
            </a:r>
            <a:r>
              <a:rPr sz="1197" spc="13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y </a:t>
            </a:r>
            <a:r>
              <a:rPr sz="1197" spc="-4" dirty="0">
                <a:latin typeface="Calibri"/>
                <a:cs typeface="Calibri"/>
              </a:rPr>
              <a:t>por</a:t>
            </a:r>
            <a:r>
              <a:rPr sz="1197" dirty="0">
                <a:latin typeface="Calibri"/>
                <a:cs typeface="Calibri"/>
              </a:rPr>
              <a:t> los</a:t>
            </a:r>
            <a:r>
              <a:rPr sz="1197" spc="-4" dirty="0">
                <a:latin typeface="Calibri"/>
                <a:cs typeface="Calibri"/>
              </a:rPr>
              <a:t> que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nos</a:t>
            </a:r>
            <a:r>
              <a:rPr sz="1197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apunten)</a:t>
            </a:r>
            <a:r>
              <a:rPr sz="1197" spc="21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existen </a:t>
            </a:r>
            <a:r>
              <a:rPr sz="1197" spc="-4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razones sobradamente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poderosas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para</a:t>
            </a:r>
            <a:r>
              <a:rPr sz="1197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que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los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hipervínculos</a:t>
            </a:r>
            <a:r>
              <a:rPr sz="1197" spc="9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estén</a:t>
            </a:r>
            <a:r>
              <a:rPr sz="1197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plenamente</a:t>
            </a:r>
            <a:r>
              <a:rPr sz="1197" spc="26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optimizados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pensando</a:t>
            </a:r>
            <a:r>
              <a:rPr sz="1197" spc="17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en 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que,</a:t>
            </a:r>
            <a:r>
              <a:rPr sz="1197" dirty="0">
                <a:latin typeface="Calibri"/>
                <a:cs typeface="Calibri"/>
              </a:rPr>
              <a:t> en </a:t>
            </a:r>
            <a:r>
              <a:rPr sz="1197" spc="-4" dirty="0">
                <a:latin typeface="Calibri"/>
                <a:cs typeface="Calibri"/>
              </a:rPr>
              <a:t>cualquier</a:t>
            </a:r>
            <a:r>
              <a:rPr sz="1197" spc="17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momento,</a:t>
            </a:r>
            <a:r>
              <a:rPr sz="1197" spc="-4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el</a:t>
            </a:r>
            <a:r>
              <a:rPr sz="1197" spc="-4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rastreador</a:t>
            </a:r>
            <a:r>
              <a:rPr sz="1197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(el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motor</a:t>
            </a:r>
            <a:r>
              <a:rPr sz="1197" spc="-9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de búsqueda)</a:t>
            </a:r>
            <a:r>
              <a:rPr sz="1197" spc="30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pasará</a:t>
            </a:r>
            <a:r>
              <a:rPr sz="1197" dirty="0">
                <a:latin typeface="Calibri"/>
                <a:cs typeface="Calibri"/>
              </a:rPr>
              <a:t> a </a:t>
            </a:r>
            <a:r>
              <a:rPr sz="1197" spc="-4" dirty="0">
                <a:latin typeface="Calibri"/>
                <a:cs typeface="Calibri"/>
              </a:rPr>
              <a:t>hacernos</a:t>
            </a:r>
            <a:r>
              <a:rPr sz="1197" spc="13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una</a:t>
            </a:r>
            <a:r>
              <a:rPr sz="1197" spc="9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visita. Aunque </a:t>
            </a:r>
            <a:r>
              <a:rPr sz="1197" dirty="0">
                <a:latin typeface="Calibri"/>
                <a:cs typeface="Calibri"/>
              </a:rPr>
              <a:t> </a:t>
            </a:r>
            <a:r>
              <a:rPr sz="1197" spc="-13" dirty="0">
                <a:latin typeface="Calibri"/>
                <a:cs typeface="Calibri"/>
              </a:rPr>
              <a:t>parezca</a:t>
            </a:r>
            <a:r>
              <a:rPr sz="1197" spc="13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increíble,</a:t>
            </a:r>
            <a:r>
              <a:rPr sz="1197" spc="13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existen</a:t>
            </a:r>
            <a:r>
              <a:rPr sz="1197" spc="-4" dirty="0">
                <a:latin typeface="Calibri"/>
                <a:cs typeface="Calibri"/>
              </a:rPr>
              <a:t> innumerables</a:t>
            </a:r>
            <a:r>
              <a:rPr sz="1197" spc="21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enlaces</a:t>
            </a:r>
            <a:r>
              <a:rPr sz="1197" spc="9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en</a:t>
            </a:r>
            <a:r>
              <a:rPr sz="1197" spc="-4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la </a:t>
            </a:r>
            <a:r>
              <a:rPr sz="1197" spc="-4" dirty="0">
                <a:latin typeface="Calibri"/>
                <a:cs typeface="Calibri"/>
              </a:rPr>
              <a:t>Red</a:t>
            </a:r>
            <a:r>
              <a:rPr sz="1197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cuyos</a:t>
            </a:r>
            <a:r>
              <a:rPr sz="1197" spc="-13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autores</a:t>
            </a:r>
            <a:r>
              <a:rPr sz="1197" spc="9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han</a:t>
            </a:r>
            <a:r>
              <a:rPr sz="1197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dado</a:t>
            </a:r>
            <a:r>
              <a:rPr sz="1197" spc="9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la espalda</a:t>
            </a:r>
            <a:r>
              <a:rPr sz="1197" spc="13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a </a:t>
            </a:r>
            <a:r>
              <a:rPr sz="1197" spc="-9" dirty="0">
                <a:latin typeface="Calibri"/>
                <a:cs typeface="Calibri"/>
              </a:rPr>
              <a:t>cómo </a:t>
            </a:r>
            <a:r>
              <a:rPr sz="1197" spc="-4" dirty="0">
                <a:latin typeface="Calibri"/>
                <a:cs typeface="Calibri"/>
              </a:rPr>
              <a:t> funcionan </a:t>
            </a:r>
            <a:r>
              <a:rPr sz="1197" dirty="0">
                <a:latin typeface="Calibri"/>
                <a:cs typeface="Calibri"/>
              </a:rPr>
              <a:t>los </a:t>
            </a:r>
            <a:r>
              <a:rPr sz="1197" spc="-9" dirty="0">
                <a:latin typeface="Calibri"/>
                <a:cs typeface="Calibri"/>
              </a:rPr>
              <a:t>buscadores, </a:t>
            </a:r>
            <a:r>
              <a:rPr sz="1197" dirty="0">
                <a:latin typeface="Calibri"/>
                <a:cs typeface="Calibri"/>
              </a:rPr>
              <a:t>o bien </a:t>
            </a:r>
            <a:r>
              <a:rPr sz="1197" spc="-4" dirty="0">
                <a:latin typeface="Calibri"/>
                <a:cs typeface="Calibri"/>
              </a:rPr>
              <a:t>están mal programados, </a:t>
            </a:r>
            <a:r>
              <a:rPr sz="1197" dirty="0">
                <a:latin typeface="Calibri"/>
                <a:cs typeface="Calibri"/>
              </a:rPr>
              <a:t>o su </a:t>
            </a:r>
            <a:r>
              <a:rPr sz="1197" spc="-4" dirty="0">
                <a:latin typeface="Calibri"/>
                <a:cs typeface="Calibri"/>
              </a:rPr>
              <a:t>programación </a:t>
            </a:r>
            <a:r>
              <a:rPr sz="1197" dirty="0">
                <a:latin typeface="Calibri"/>
                <a:cs typeface="Calibri"/>
              </a:rPr>
              <a:t>es </a:t>
            </a:r>
            <a:r>
              <a:rPr sz="1197" spc="-4" dirty="0">
                <a:latin typeface="Calibri"/>
                <a:cs typeface="Calibri"/>
              </a:rPr>
              <a:t>incompatible </a:t>
            </a:r>
            <a:r>
              <a:rPr sz="1197" spc="-9" dirty="0">
                <a:latin typeface="Calibri"/>
                <a:cs typeface="Calibri"/>
              </a:rPr>
              <a:t>con </a:t>
            </a:r>
            <a:r>
              <a:rPr sz="1197" dirty="0">
                <a:latin typeface="Calibri"/>
                <a:cs typeface="Calibri"/>
              </a:rPr>
              <a:t>ellos, o 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resuelven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con</a:t>
            </a:r>
            <a:r>
              <a:rPr sz="1197" spc="-4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URLs</a:t>
            </a:r>
            <a:r>
              <a:rPr sz="1197" spc="-9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dinámicas</a:t>
            </a:r>
            <a:r>
              <a:rPr sz="1197" spc="9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cuya</a:t>
            </a:r>
            <a:r>
              <a:rPr sz="1197" spc="17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digestión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resulta</a:t>
            </a:r>
            <a:r>
              <a:rPr sz="1197" spc="9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pesada</a:t>
            </a:r>
            <a:r>
              <a:rPr sz="1197" spc="17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para</a:t>
            </a:r>
            <a:r>
              <a:rPr sz="1197" spc="-4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los</a:t>
            </a:r>
            <a:r>
              <a:rPr sz="1197" spc="-9" dirty="0">
                <a:latin typeface="Calibri"/>
                <a:cs typeface="Calibri"/>
              </a:rPr>
              <a:t> motores</a:t>
            </a:r>
            <a:r>
              <a:rPr sz="1197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de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búsqueda</a:t>
            </a:r>
            <a:r>
              <a:rPr sz="1197" spc="17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(y</a:t>
            </a:r>
            <a:r>
              <a:rPr sz="1197" spc="9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todos</a:t>
            </a:r>
            <a:r>
              <a:rPr sz="1197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sabemos </a:t>
            </a:r>
            <a:r>
              <a:rPr sz="1197" spc="-261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lo</a:t>
            </a:r>
            <a:r>
              <a:rPr sz="1197" spc="-4" dirty="0">
                <a:latin typeface="Calibri"/>
                <a:cs typeface="Calibri"/>
              </a:rPr>
              <a:t> incómodo</a:t>
            </a:r>
            <a:r>
              <a:rPr sz="1197" spc="-17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que</a:t>
            </a:r>
            <a:r>
              <a:rPr sz="1197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resulta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esto…).</a:t>
            </a:r>
            <a:endParaRPr sz="1197" dirty="0">
              <a:latin typeface="Calibri"/>
              <a:cs typeface="Calibri"/>
            </a:endParaRPr>
          </a:p>
          <a:p>
            <a:pPr marL="2996210">
              <a:spcBef>
                <a:spcPts val="752"/>
              </a:spcBef>
            </a:pPr>
            <a:r>
              <a:rPr sz="1026" spc="-4" dirty="0">
                <a:latin typeface="Calibri"/>
                <a:cs typeface="Calibri"/>
              </a:rPr>
              <a:t>Fuente:</a:t>
            </a:r>
            <a:r>
              <a:rPr sz="1026" spc="-34" dirty="0">
                <a:latin typeface="Calibri"/>
                <a:cs typeface="Calibri"/>
              </a:rPr>
              <a:t> </a:t>
            </a:r>
            <a:r>
              <a:rPr sz="1026" u="sng" spc="-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http://comunicaciondigital.es/como-funcionan-los-buscadores/</a:t>
            </a:r>
            <a:endParaRPr sz="1026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22500" y="3606309"/>
            <a:ext cx="3429000" cy="1273456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 marR="4344">
              <a:spcBef>
                <a:spcPts val="81"/>
              </a:spcBef>
            </a:pPr>
            <a:r>
              <a:rPr sz="1368" i="1" spc="-4" dirty="0">
                <a:solidFill>
                  <a:srgbClr val="7E7E7E"/>
                </a:solidFill>
                <a:latin typeface="Calibri"/>
                <a:cs typeface="Calibri"/>
              </a:rPr>
              <a:t>Al</a:t>
            </a:r>
            <a:r>
              <a:rPr sz="1368" i="1" spc="-9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68" i="1" spc="-4" dirty="0">
                <a:solidFill>
                  <a:srgbClr val="7E7E7E"/>
                </a:solidFill>
                <a:latin typeface="Calibri"/>
                <a:cs typeface="Calibri"/>
              </a:rPr>
              <a:t>igual</a:t>
            </a:r>
            <a:r>
              <a:rPr sz="1368" i="1" spc="9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68" i="1" spc="-9" dirty="0">
                <a:solidFill>
                  <a:srgbClr val="7E7E7E"/>
                </a:solidFill>
                <a:latin typeface="Calibri"/>
                <a:cs typeface="Calibri"/>
              </a:rPr>
              <a:t>que</a:t>
            </a:r>
            <a:r>
              <a:rPr sz="1368" i="1" spc="21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68" i="1" spc="-4" dirty="0">
                <a:solidFill>
                  <a:srgbClr val="7E7E7E"/>
                </a:solidFill>
                <a:latin typeface="Calibri"/>
                <a:cs typeface="Calibri"/>
              </a:rPr>
              <a:t>los</a:t>
            </a:r>
            <a:r>
              <a:rPr sz="1368" i="1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68" i="1" spc="-9" dirty="0">
                <a:solidFill>
                  <a:srgbClr val="7E7E7E"/>
                </a:solidFill>
                <a:latin typeface="Calibri"/>
                <a:cs typeface="Calibri"/>
              </a:rPr>
              <a:t>internautas,</a:t>
            </a:r>
            <a:r>
              <a:rPr sz="1368" i="1" spc="1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68" i="1" spc="-4" dirty="0">
                <a:solidFill>
                  <a:srgbClr val="7E7E7E"/>
                </a:solidFill>
                <a:latin typeface="Calibri"/>
                <a:cs typeface="Calibri"/>
              </a:rPr>
              <a:t>los</a:t>
            </a:r>
            <a:r>
              <a:rPr sz="1368" i="1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68" i="1" spc="-4" dirty="0">
                <a:solidFill>
                  <a:srgbClr val="7E7E7E"/>
                </a:solidFill>
                <a:latin typeface="Calibri"/>
                <a:cs typeface="Calibri"/>
              </a:rPr>
              <a:t>robots</a:t>
            </a:r>
            <a:r>
              <a:rPr sz="1368" i="1" spc="1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68" i="1" spc="-9" dirty="0">
                <a:solidFill>
                  <a:srgbClr val="7E7E7E"/>
                </a:solidFill>
                <a:latin typeface="Calibri"/>
                <a:cs typeface="Calibri"/>
              </a:rPr>
              <a:t>de</a:t>
            </a:r>
            <a:r>
              <a:rPr sz="1368" i="1" spc="9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68" i="1" spc="-4" dirty="0">
                <a:solidFill>
                  <a:srgbClr val="7E7E7E"/>
                </a:solidFill>
                <a:latin typeface="Calibri"/>
                <a:cs typeface="Calibri"/>
              </a:rPr>
              <a:t>los </a:t>
            </a:r>
            <a:r>
              <a:rPr sz="1368" i="1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68" i="1" spc="-9" dirty="0">
                <a:solidFill>
                  <a:srgbClr val="7E7E7E"/>
                </a:solidFill>
                <a:latin typeface="Calibri"/>
                <a:cs typeface="Calibri"/>
              </a:rPr>
              <a:t>buscadores</a:t>
            </a:r>
            <a:r>
              <a:rPr sz="1368" i="1" spc="34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68" i="1" spc="-9" dirty="0">
                <a:solidFill>
                  <a:srgbClr val="7E7E7E"/>
                </a:solidFill>
                <a:latin typeface="Calibri"/>
                <a:cs typeface="Calibri"/>
              </a:rPr>
              <a:t>van</a:t>
            </a:r>
            <a:r>
              <a:rPr sz="1368" i="1" spc="1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68" i="1" spc="-9" dirty="0">
                <a:solidFill>
                  <a:srgbClr val="7E7E7E"/>
                </a:solidFill>
                <a:latin typeface="Calibri"/>
                <a:cs typeface="Calibri"/>
              </a:rPr>
              <a:t>saltando</a:t>
            </a:r>
            <a:r>
              <a:rPr sz="1368" i="1" spc="21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68" i="1" spc="-4" dirty="0">
                <a:solidFill>
                  <a:srgbClr val="7E7E7E"/>
                </a:solidFill>
                <a:latin typeface="Calibri"/>
                <a:cs typeface="Calibri"/>
              </a:rPr>
              <a:t>de</a:t>
            </a:r>
            <a:r>
              <a:rPr sz="1368" i="1" spc="4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68" i="1" spc="-9" dirty="0">
                <a:solidFill>
                  <a:srgbClr val="7E7E7E"/>
                </a:solidFill>
                <a:latin typeface="Calibri"/>
                <a:cs typeface="Calibri"/>
              </a:rPr>
              <a:t>página</a:t>
            </a:r>
            <a:r>
              <a:rPr sz="1368" i="1" spc="1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68" i="1" spc="-4" dirty="0">
                <a:solidFill>
                  <a:srgbClr val="7E7E7E"/>
                </a:solidFill>
                <a:latin typeface="Calibri"/>
                <a:cs typeface="Calibri"/>
              </a:rPr>
              <a:t>en</a:t>
            </a:r>
            <a:r>
              <a:rPr sz="1368" i="1" spc="-9" dirty="0">
                <a:solidFill>
                  <a:srgbClr val="7E7E7E"/>
                </a:solidFill>
                <a:latin typeface="Calibri"/>
                <a:cs typeface="Calibri"/>
              </a:rPr>
              <a:t> página, </a:t>
            </a:r>
            <a:r>
              <a:rPr sz="1368" i="1" spc="-4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68" i="1" spc="-13" dirty="0">
                <a:solidFill>
                  <a:srgbClr val="7E7E7E"/>
                </a:solidFill>
                <a:latin typeface="Calibri"/>
                <a:cs typeface="Calibri"/>
              </a:rPr>
              <a:t>toman</a:t>
            </a:r>
            <a:r>
              <a:rPr sz="1368" i="1" spc="1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68" i="1" spc="-13" dirty="0">
                <a:solidFill>
                  <a:srgbClr val="7E7E7E"/>
                </a:solidFill>
                <a:latin typeface="Calibri"/>
                <a:cs typeface="Calibri"/>
              </a:rPr>
              <a:t>nota</a:t>
            </a:r>
            <a:r>
              <a:rPr sz="1368" i="1" spc="1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68" i="1" spc="-4" dirty="0">
                <a:solidFill>
                  <a:srgbClr val="7E7E7E"/>
                </a:solidFill>
                <a:latin typeface="Calibri"/>
                <a:cs typeface="Calibri"/>
              </a:rPr>
              <a:t>de</a:t>
            </a:r>
            <a:r>
              <a:rPr sz="1368" i="1" spc="4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68" i="1" spc="-9" dirty="0">
                <a:solidFill>
                  <a:srgbClr val="7E7E7E"/>
                </a:solidFill>
                <a:latin typeface="Calibri"/>
                <a:cs typeface="Calibri"/>
              </a:rPr>
              <a:t>todos</a:t>
            </a:r>
            <a:r>
              <a:rPr sz="1368" i="1" spc="1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68" i="1" spc="-4" dirty="0">
                <a:solidFill>
                  <a:srgbClr val="7E7E7E"/>
                </a:solidFill>
                <a:latin typeface="Calibri"/>
                <a:cs typeface="Calibri"/>
              </a:rPr>
              <a:t>los</a:t>
            </a:r>
            <a:r>
              <a:rPr sz="1368" i="1" spc="4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68" i="1" spc="-9" dirty="0">
                <a:solidFill>
                  <a:srgbClr val="7E7E7E"/>
                </a:solidFill>
                <a:latin typeface="Calibri"/>
                <a:cs typeface="Calibri"/>
              </a:rPr>
              <a:t>links</a:t>
            </a:r>
            <a:r>
              <a:rPr sz="1368" i="1" spc="-1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68" i="1" spc="-9" dirty="0">
                <a:solidFill>
                  <a:srgbClr val="7E7E7E"/>
                </a:solidFill>
                <a:latin typeface="Calibri"/>
                <a:cs typeface="Calibri"/>
              </a:rPr>
              <a:t>que</a:t>
            </a:r>
            <a:r>
              <a:rPr sz="1368" i="1" spc="1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68" i="1" spc="-9" dirty="0">
                <a:solidFill>
                  <a:srgbClr val="7E7E7E"/>
                </a:solidFill>
                <a:latin typeface="Calibri"/>
                <a:cs typeface="Calibri"/>
              </a:rPr>
              <a:t>han </a:t>
            </a:r>
            <a:r>
              <a:rPr sz="1368" i="1" spc="-4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68" i="1" spc="-9" dirty="0">
                <a:solidFill>
                  <a:srgbClr val="7E7E7E"/>
                </a:solidFill>
                <a:latin typeface="Calibri"/>
                <a:cs typeface="Calibri"/>
              </a:rPr>
              <a:t>encontrado,</a:t>
            </a:r>
            <a:r>
              <a:rPr sz="1368" i="1" spc="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68" i="1" spc="-4" dirty="0">
                <a:solidFill>
                  <a:srgbClr val="7E7E7E"/>
                </a:solidFill>
                <a:latin typeface="Calibri"/>
                <a:cs typeface="Calibri"/>
              </a:rPr>
              <a:t>y</a:t>
            </a:r>
            <a:r>
              <a:rPr sz="1368" i="1" spc="-9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68" i="1" spc="-4" dirty="0">
                <a:solidFill>
                  <a:srgbClr val="7E7E7E"/>
                </a:solidFill>
                <a:latin typeface="Calibri"/>
                <a:cs typeface="Calibri"/>
              </a:rPr>
              <a:t>los</a:t>
            </a:r>
            <a:r>
              <a:rPr sz="1368" i="1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68" i="1" spc="-4" dirty="0">
                <a:solidFill>
                  <a:srgbClr val="7E7E7E"/>
                </a:solidFill>
                <a:latin typeface="Calibri"/>
                <a:cs typeface="Calibri"/>
              </a:rPr>
              <a:t>vuelven</a:t>
            </a:r>
            <a:r>
              <a:rPr sz="1368" i="1" spc="4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68" i="1" spc="-4" dirty="0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sz="1368" i="1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68" i="1" spc="-21" dirty="0">
                <a:solidFill>
                  <a:srgbClr val="7E7E7E"/>
                </a:solidFill>
                <a:latin typeface="Calibri"/>
                <a:cs typeface="Calibri"/>
              </a:rPr>
              <a:t>seguir.</a:t>
            </a:r>
            <a:r>
              <a:rPr sz="1368" i="1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68" i="1" spc="-4" dirty="0">
                <a:solidFill>
                  <a:srgbClr val="7E7E7E"/>
                </a:solidFill>
                <a:latin typeface="Calibri"/>
                <a:cs typeface="Calibri"/>
              </a:rPr>
              <a:t>Y así</a:t>
            </a:r>
            <a:r>
              <a:rPr sz="1368" i="1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68" i="1" spc="-4" dirty="0">
                <a:solidFill>
                  <a:srgbClr val="7E7E7E"/>
                </a:solidFill>
                <a:latin typeface="Calibri"/>
                <a:cs typeface="Calibri"/>
              </a:rPr>
              <a:t>siempre. </a:t>
            </a:r>
            <a:r>
              <a:rPr sz="1368" i="1" spc="-29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68" i="1" spc="-9" dirty="0">
                <a:solidFill>
                  <a:srgbClr val="7E7E7E"/>
                </a:solidFill>
                <a:latin typeface="Calibri"/>
                <a:cs typeface="Calibri"/>
              </a:rPr>
              <a:t>Lógico</a:t>
            </a:r>
            <a:r>
              <a:rPr sz="1368" i="1" spc="1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68" i="1" spc="-9" dirty="0">
                <a:solidFill>
                  <a:srgbClr val="7E7E7E"/>
                </a:solidFill>
                <a:latin typeface="Calibri"/>
                <a:cs typeface="Calibri"/>
              </a:rPr>
              <a:t>–pensará</a:t>
            </a:r>
            <a:r>
              <a:rPr sz="1368" i="1" spc="21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68" i="1" spc="-9" dirty="0">
                <a:solidFill>
                  <a:srgbClr val="7E7E7E"/>
                </a:solidFill>
                <a:latin typeface="Calibri"/>
                <a:cs typeface="Calibri"/>
              </a:rPr>
              <a:t>usted-</a:t>
            </a:r>
            <a:r>
              <a:rPr sz="1368" i="1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68" i="1" spc="-9" dirty="0">
                <a:solidFill>
                  <a:srgbClr val="7E7E7E"/>
                </a:solidFill>
                <a:latin typeface="Calibri"/>
                <a:cs typeface="Calibri"/>
              </a:rPr>
              <a:t>¿Cómo</a:t>
            </a:r>
            <a:r>
              <a:rPr sz="1368" i="1" spc="1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68" i="1" spc="-4" dirty="0">
                <a:solidFill>
                  <a:srgbClr val="7E7E7E"/>
                </a:solidFill>
                <a:latin typeface="Calibri"/>
                <a:cs typeface="Calibri"/>
              </a:rPr>
              <a:t>iba</a:t>
            </a:r>
            <a:r>
              <a:rPr sz="1368" i="1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68" i="1" spc="-4" dirty="0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sz="1368" i="1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68" i="1" spc="-4" dirty="0">
                <a:solidFill>
                  <a:srgbClr val="7E7E7E"/>
                </a:solidFill>
                <a:latin typeface="Calibri"/>
                <a:cs typeface="Calibri"/>
              </a:rPr>
              <a:t>ser si</a:t>
            </a:r>
            <a:r>
              <a:rPr sz="1368" i="1" spc="-9" dirty="0">
                <a:solidFill>
                  <a:srgbClr val="7E7E7E"/>
                </a:solidFill>
                <a:latin typeface="Calibri"/>
                <a:cs typeface="Calibri"/>
              </a:rPr>
              <a:t> no? </a:t>
            </a:r>
            <a:r>
              <a:rPr sz="1368" i="1" spc="-4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68" i="1" spc="-17" dirty="0">
                <a:solidFill>
                  <a:srgbClr val="7E7E7E"/>
                </a:solidFill>
                <a:latin typeface="Calibri"/>
                <a:cs typeface="Calibri"/>
              </a:rPr>
              <a:t>(Fischer,</a:t>
            </a:r>
            <a:r>
              <a:rPr sz="1368" i="1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68" i="1" spc="-9" dirty="0">
                <a:solidFill>
                  <a:srgbClr val="7E7E7E"/>
                </a:solidFill>
                <a:latin typeface="Calibri"/>
                <a:cs typeface="Calibri"/>
              </a:rPr>
              <a:t>2007,</a:t>
            </a:r>
            <a:r>
              <a:rPr sz="1368" i="1" spc="34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68" i="1" spc="-9" dirty="0">
                <a:solidFill>
                  <a:srgbClr val="7E7E7E"/>
                </a:solidFill>
                <a:latin typeface="Calibri"/>
                <a:cs typeface="Calibri"/>
              </a:rPr>
              <a:t>pág.</a:t>
            </a:r>
            <a:r>
              <a:rPr sz="1368" i="1" spc="4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68" i="1" spc="-9" dirty="0">
                <a:solidFill>
                  <a:srgbClr val="7E7E7E"/>
                </a:solidFill>
                <a:latin typeface="Calibri"/>
                <a:cs typeface="Calibri"/>
              </a:rPr>
              <a:t>67)</a:t>
            </a:r>
            <a:endParaRPr sz="1368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77665" y="2617443"/>
            <a:ext cx="0" cy="1232051"/>
          </a:xfrm>
          <a:custGeom>
            <a:avLst/>
            <a:gdLst/>
            <a:ahLst/>
            <a:cxnLst/>
            <a:rect l="l" t="t" r="r" b="b"/>
            <a:pathLst>
              <a:path h="1440814">
                <a:moveTo>
                  <a:pt x="0" y="0"/>
                </a:moveTo>
                <a:lnTo>
                  <a:pt x="0" y="1440688"/>
                </a:lnTo>
              </a:path>
            </a:pathLst>
          </a:custGeom>
          <a:ln w="28956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8319" y="755954"/>
            <a:ext cx="6333469" cy="590455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3762" b="0" i="0" spc="-21" dirty="0">
                <a:solidFill>
                  <a:srgbClr val="000000"/>
                </a:solidFill>
              </a:rPr>
              <a:t>Llevarse</a:t>
            </a:r>
            <a:r>
              <a:rPr sz="3762" b="0" i="0" spc="-9" dirty="0">
                <a:solidFill>
                  <a:srgbClr val="000000"/>
                </a:solidFill>
              </a:rPr>
              <a:t> </a:t>
            </a:r>
            <a:r>
              <a:rPr sz="3762" b="0" i="0" spc="-4" dirty="0">
                <a:solidFill>
                  <a:srgbClr val="000000"/>
                </a:solidFill>
              </a:rPr>
              <a:t>bien </a:t>
            </a:r>
            <a:r>
              <a:rPr sz="3762" b="0" i="0" spc="-17" dirty="0">
                <a:solidFill>
                  <a:srgbClr val="000000"/>
                </a:solidFill>
              </a:rPr>
              <a:t>con</a:t>
            </a:r>
            <a:r>
              <a:rPr sz="3762" b="0" i="0" spc="-9" dirty="0">
                <a:solidFill>
                  <a:srgbClr val="000000"/>
                </a:solidFill>
              </a:rPr>
              <a:t> </a:t>
            </a:r>
            <a:r>
              <a:rPr sz="3762" b="0" i="0" dirty="0">
                <a:solidFill>
                  <a:srgbClr val="000000"/>
                </a:solidFill>
              </a:rPr>
              <a:t>los</a:t>
            </a:r>
            <a:r>
              <a:rPr sz="3762" b="0" i="0" spc="30" dirty="0">
                <a:solidFill>
                  <a:srgbClr val="000000"/>
                </a:solidFill>
              </a:rPr>
              <a:t> </a:t>
            </a:r>
            <a:r>
              <a:rPr sz="3762" b="0" i="0" spc="-9" dirty="0">
                <a:solidFill>
                  <a:srgbClr val="C00000"/>
                </a:solidFill>
              </a:rPr>
              <a:t>buscadores</a:t>
            </a:r>
            <a:endParaRPr sz="3762"/>
          </a:p>
        </p:txBody>
      </p:sp>
      <p:sp>
        <p:nvSpPr>
          <p:cNvPr id="3" name="object 3"/>
          <p:cNvSpPr txBox="1"/>
          <p:nvPr/>
        </p:nvSpPr>
        <p:spPr>
          <a:xfrm>
            <a:off x="1978319" y="2667000"/>
            <a:ext cx="7330780" cy="2646283"/>
          </a:xfrm>
          <a:prstGeom prst="rect">
            <a:avLst/>
          </a:prstGeom>
        </p:spPr>
        <p:txBody>
          <a:bodyPr vert="horz" wrap="square" lIns="0" tIns="76562" rIns="0" bIns="0" rtlCol="0">
            <a:spAutoFit/>
          </a:bodyPr>
          <a:lstStyle/>
          <a:p>
            <a:pPr marL="303531" marR="68960" indent="-293214">
              <a:lnSpc>
                <a:spcPts val="2138"/>
              </a:lnSpc>
              <a:spcBef>
                <a:spcPts val="603"/>
              </a:spcBef>
              <a:buFont typeface="Arial"/>
              <a:buChar char="•"/>
              <a:tabLst>
                <a:tab pos="303531" algn="l"/>
                <a:tab pos="304074" algn="l"/>
              </a:tabLst>
            </a:pPr>
            <a:r>
              <a:rPr sz="2223" spc="-4" dirty="0">
                <a:latin typeface="Calibri"/>
                <a:cs typeface="Calibri"/>
              </a:rPr>
              <a:t>Si </a:t>
            </a:r>
            <a:r>
              <a:rPr sz="2223" spc="-9" dirty="0">
                <a:latin typeface="Calibri"/>
                <a:cs typeface="Calibri"/>
              </a:rPr>
              <a:t>quieres </a:t>
            </a:r>
            <a:r>
              <a:rPr sz="2223" dirty="0">
                <a:latin typeface="Calibri"/>
                <a:cs typeface="Calibri"/>
              </a:rPr>
              <a:t>que </a:t>
            </a:r>
            <a:r>
              <a:rPr sz="2223" spc="-9" dirty="0">
                <a:latin typeface="Calibri"/>
                <a:cs typeface="Calibri"/>
              </a:rPr>
              <a:t>te </a:t>
            </a:r>
            <a:r>
              <a:rPr sz="2223" spc="-4" dirty="0">
                <a:latin typeface="Calibri"/>
                <a:cs typeface="Calibri"/>
              </a:rPr>
              <a:t>vean, haz </a:t>
            </a:r>
            <a:r>
              <a:rPr sz="2223" dirty="0">
                <a:latin typeface="Calibri"/>
                <a:cs typeface="Calibri"/>
              </a:rPr>
              <a:t> visible</a:t>
            </a:r>
            <a:r>
              <a:rPr sz="2223" spc="-26" dirty="0">
                <a:latin typeface="Calibri"/>
                <a:cs typeface="Calibri"/>
              </a:rPr>
              <a:t> </a:t>
            </a:r>
            <a:r>
              <a:rPr sz="2223" dirty="0">
                <a:latin typeface="Calibri"/>
                <a:cs typeface="Calibri"/>
              </a:rPr>
              <a:t>el</a:t>
            </a:r>
            <a:r>
              <a:rPr sz="2223" spc="-13" dirty="0">
                <a:latin typeface="Calibri"/>
                <a:cs typeface="Calibri"/>
              </a:rPr>
              <a:t> </a:t>
            </a:r>
            <a:r>
              <a:rPr sz="2223" spc="-4" dirty="0">
                <a:latin typeface="Calibri"/>
                <a:cs typeface="Calibri"/>
              </a:rPr>
              <a:t>dominio</a:t>
            </a:r>
            <a:r>
              <a:rPr sz="2223" spc="-9" dirty="0">
                <a:latin typeface="Calibri"/>
                <a:cs typeface="Calibri"/>
              </a:rPr>
              <a:t> </a:t>
            </a:r>
            <a:r>
              <a:rPr sz="2223" dirty="0">
                <a:latin typeface="Calibri"/>
                <a:cs typeface="Calibri"/>
              </a:rPr>
              <a:t>en</a:t>
            </a:r>
            <a:r>
              <a:rPr sz="2223" spc="-13" dirty="0">
                <a:latin typeface="Calibri"/>
                <a:cs typeface="Calibri"/>
              </a:rPr>
              <a:t> </a:t>
            </a:r>
            <a:r>
              <a:rPr sz="2223" dirty="0">
                <a:latin typeface="Calibri"/>
                <a:cs typeface="Calibri"/>
              </a:rPr>
              <a:t>los</a:t>
            </a:r>
            <a:r>
              <a:rPr sz="2223" spc="-30" dirty="0">
                <a:latin typeface="Calibri"/>
                <a:cs typeface="Calibri"/>
              </a:rPr>
              <a:t> </a:t>
            </a:r>
            <a:r>
              <a:rPr sz="2223" b="1" spc="-4" dirty="0">
                <a:latin typeface="Calibri"/>
                <a:cs typeface="Calibri"/>
              </a:rPr>
              <a:t>índices </a:t>
            </a:r>
            <a:r>
              <a:rPr sz="2223" b="1" spc="-487" dirty="0">
                <a:latin typeface="Calibri"/>
                <a:cs typeface="Calibri"/>
              </a:rPr>
              <a:t> </a:t>
            </a:r>
            <a:r>
              <a:rPr sz="2223" b="1" dirty="0">
                <a:latin typeface="Calibri"/>
                <a:cs typeface="Calibri"/>
              </a:rPr>
              <a:t>de</a:t>
            </a:r>
            <a:r>
              <a:rPr sz="2223" b="1" spc="-4" dirty="0">
                <a:latin typeface="Calibri"/>
                <a:cs typeface="Calibri"/>
              </a:rPr>
              <a:t> </a:t>
            </a:r>
            <a:r>
              <a:rPr sz="2223" b="1" dirty="0">
                <a:latin typeface="Calibri"/>
                <a:cs typeface="Calibri"/>
              </a:rPr>
              <a:t>los</a:t>
            </a:r>
            <a:r>
              <a:rPr sz="2223" b="1" spc="-9" dirty="0">
                <a:latin typeface="Calibri"/>
                <a:cs typeface="Calibri"/>
              </a:rPr>
              <a:t> </a:t>
            </a:r>
            <a:r>
              <a:rPr sz="2223" b="1" spc="-4" dirty="0">
                <a:latin typeface="Calibri"/>
                <a:cs typeface="Calibri"/>
              </a:rPr>
              <a:t>buscadores</a:t>
            </a:r>
            <a:r>
              <a:rPr sz="2223" spc="-4" dirty="0">
                <a:latin typeface="Calibri"/>
                <a:cs typeface="Calibri"/>
              </a:rPr>
              <a:t>?</a:t>
            </a:r>
            <a:endParaRPr sz="2223" dirty="0">
              <a:latin typeface="Calibri"/>
              <a:cs typeface="Calibri"/>
            </a:endParaRPr>
          </a:p>
          <a:p>
            <a:pPr marL="303531">
              <a:lnSpc>
                <a:spcPts val="2146"/>
              </a:lnSpc>
            </a:pPr>
            <a:r>
              <a:rPr sz="2223" u="sng" spc="-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E1</a:t>
            </a:r>
            <a:r>
              <a:rPr sz="2223" u="sng" spc="-9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223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-</a:t>
            </a:r>
            <a:r>
              <a:rPr sz="2223" u="sng" spc="-9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223" u="sng" spc="-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El</a:t>
            </a:r>
            <a:r>
              <a:rPr sz="2223" u="sng" spc="-9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223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Mundo</a:t>
            </a:r>
            <a:r>
              <a:rPr sz="2223" spc="-13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223" dirty="0">
                <a:latin typeface="Calibri"/>
                <a:cs typeface="Calibri"/>
              </a:rPr>
              <a:t>-</a:t>
            </a:r>
            <a:r>
              <a:rPr sz="2223" u="sng" spc="492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223" u="sng" spc="-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E2</a:t>
            </a:r>
            <a:r>
              <a:rPr sz="2223" u="sng" spc="-1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2223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- NYT</a:t>
            </a:r>
            <a:endParaRPr sz="2223" dirty="0">
              <a:latin typeface="Calibri"/>
              <a:cs typeface="Calibri"/>
            </a:endParaRPr>
          </a:p>
          <a:p>
            <a:pPr marL="646699" marR="4344" indent="-245431">
              <a:lnSpc>
                <a:spcPct val="80000"/>
              </a:lnSpc>
              <a:spcBef>
                <a:spcPts val="466"/>
              </a:spcBef>
              <a:tabLst>
                <a:tab pos="646699" algn="l"/>
              </a:tabLst>
            </a:pPr>
            <a:r>
              <a:rPr sz="1881" spc="-4" dirty="0">
                <a:latin typeface="Arial"/>
                <a:cs typeface="Arial"/>
              </a:rPr>
              <a:t>–	</a:t>
            </a:r>
            <a:r>
              <a:rPr sz="1881" spc="-4" dirty="0">
                <a:latin typeface="Calibri"/>
                <a:cs typeface="Calibri"/>
              </a:rPr>
              <a:t>Es </a:t>
            </a:r>
            <a:r>
              <a:rPr sz="1881" spc="-13" dirty="0">
                <a:latin typeface="Calibri"/>
                <a:cs typeface="Calibri"/>
              </a:rPr>
              <a:t>importante</a:t>
            </a:r>
            <a:r>
              <a:rPr sz="1881" spc="9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que</a:t>
            </a:r>
            <a:r>
              <a:rPr sz="1881" spc="-9" dirty="0">
                <a:latin typeface="Calibri"/>
                <a:cs typeface="Calibri"/>
              </a:rPr>
              <a:t> </a:t>
            </a:r>
            <a:r>
              <a:rPr sz="1881" spc="-17" dirty="0">
                <a:latin typeface="Calibri"/>
                <a:cs typeface="Calibri"/>
              </a:rPr>
              <a:t>aparezca</a:t>
            </a:r>
            <a:r>
              <a:rPr sz="1881" spc="-4" dirty="0">
                <a:latin typeface="Calibri"/>
                <a:cs typeface="Calibri"/>
              </a:rPr>
              <a:t> el </a:t>
            </a:r>
            <a:r>
              <a:rPr sz="1881" dirty="0">
                <a:latin typeface="Calibri"/>
                <a:cs typeface="Calibri"/>
              </a:rPr>
              <a:t> </a:t>
            </a:r>
            <a:r>
              <a:rPr sz="1881" spc="-13" dirty="0">
                <a:latin typeface="Calibri"/>
                <a:cs typeface="Calibri"/>
              </a:rPr>
              <a:t>mayor</a:t>
            </a:r>
            <a:r>
              <a:rPr sz="1881" spc="-9" dirty="0">
                <a:latin typeface="Calibri"/>
                <a:cs typeface="Calibri"/>
              </a:rPr>
              <a:t> </a:t>
            </a:r>
            <a:r>
              <a:rPr sz="1881" spc="-13" dirty="0">
                <a:latin typeface="Calibri"/>
                <a:cs typeface="Calibri"/>
              </a:rPr>
              <a:t>número</a:t>
            </a:r>
            <a:r>
              <a:rPr sz="1881" spc="13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de</a:t>
            </a:r>
            <a:r>
              <a:rPr sz="1881" spc="-9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páginas</a:t>
            </a:r>
            <a:r>
              <a:rPr sz="1881" spc="-17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del</a:t>
            </a:r>
            <a:r>
              <a:rPr sz="1881" spc="-9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sitio </a:t>
            </a:r>
            <a:r>
              <a:rPr sz="1881" spc="-410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en la</a:t>
            </a:r>
            <a:r>
              <a:rPr sz="1881" spc="4" dirty="0">
                <a:latin typeface="Calibri"/>
                <a:cs typeface="Calibri"/>
              </a:rPr>
              <a:t> </a:t>
            </a:r>
            <a:r>
              <a:rPr sz="1881" spc="-9" dirty="0">
                <a:latin typeface="Calibri"/>
                <a:cs typeface="Calibri"/>
              </a:rPr>
              <a:t>búsqueda</a:t>
            </a:r>
            <a:r>
              <a:rPr sz="1881" spc="-4" dirty="0">
                <a:latin typeface="Calibri"/>
                <a:cs typeface="Calibri"/>
              </a:rPr>
              <a:t> </a:t>
            </a:r>
            <a:r>
              <a:rPr sz="1881" spc="-9" dirty="0">
                <a:latin typeface="Calibri"/>
                <a:cs typeface="Calibri"/>
              </a:rPr>
              <a:t>por</a:t>
            </a:r>
            <a:r>
              <a:rPr sz="1881" spc="-4" dirty="0">
                <a:latin typeface="Calibri"/>
                <a:cs typeface="Calibri"/>
              </a:rPr>
              <a:t> el</a:t>
            </a:r>
            <a:r>
              <a:rPr sz="1881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índice </a:t>
            </a:r>
            <a:r>
              <a:rPr sz="1881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(site:www….)</a:t>
            </a:r>
            <a:endParaRPr sz="1881" dirty="0">
              <a:latin typeface="Calibri"/>
              <a:cs typeface="Calibri"/>
            </a:endParaRPr>
          </a:p>
          <a:p>
            <a:pPr marL="356743" marR="122715" indent="-356743" algn="r">
              <a:lnSpc>
                <a:spcPts val="2390"/>
              </a:lnSpc>
              <a:buFont typeface="Arial"/>
              <a:buChar char="•"/>
              <a:tabLst>
                <a:tab pos="356743" algn="l"/>
                <a:tab pos="357286" algn="l"/>
              </a:tabLst>
            </a:pPr>
            <a:r>
              <a:rPr sz="2223" spc="-4" dirty="0">
                <a:latin typeface="Calibri"/>
                <a:cs typeface="Calibri"/>
              </a:rPr>
              <a:t>Los</a:t>
            </a:r>
            <a:r>
              <a:rPr sz="2223" spc="-17" dirty="0">
                <a:latin typeface="Calibri"/>
                <a:cs typeface="Calibri"/>
              </a:rPr>
              <a:t> </a:t>
            </a:r>
            <a:r>
              <a:rPr sz="2223" spc="-9" dirty="0">
                <a:latin typeface="Calibri"/>
                <a:cs typeface="Calibri"/>
              </a:rPr>
              <a:t>buscadores</a:t>
            </a:r>
            <a:r>
              <a:rPr sz="2223" spc="-21" dirty="0">
                <a:latin typeface="Calibri"/>
                <a:cs typeface="Calibri"/>
              </a:rPr>
              <a:t> </a:t>
            </a:r>
            <a:r>
              <a:rPr sz="2223" spc="-4" dirty="0">
                <a:latin typeface="Calibri"/>
                <a:cs typeface="Calibri"/>
              </a:rPr>
              <a:t>se</a:t>
            </a:r>
            <a:r>
              <a:rPr sz="2223" spc="-13" dirty="0">
                <a:latin typeface="Calibri"/>
                <a:cs typeface="Calibri"/>
              </a:rPr>
              <a:t> </a:t>
            </a:r>
            <a:r>
              <a:rPr sz="2223" spc="-9" dirty="0">
                <a:latin typeface="Calibri"/>
                <a:cs typeface="Calibri"/>
              </a:rPr>
              <a:t>“alimentan”</a:t>
            </a:r>
            <a:endParaRPr sz="2223" dirty="0">
              <a:latin typeface="Calibri"/>
              <a:cs typeface="Calibri"/>
            </a:endParaRPr>
          </a:p>
          <a:p>
            <a:pPr marR="74389" algn="r">
              <a:lnSpc>
                <a:spcPts val="2403"/>
              </a:lnSpc>
            </a:pPr>
            <a:r>
              <a:rPr sz="2223" spc="-4" dirty="0">
                <a:latin typeface="Calibri"/>
                <a:cs typeface="Calibri"/>
              </a:rPr>
              <a:t>de</a:t>
            </a:r>
            <a:r>
              <a:rPr sz="2223" spc="-17" dirty="0">
                <a:latin typeface="Calibri"/>
                <a:cs typeface="Calibri"/>
              </a:rPr>
              <a:t> </a:t>
            </a:r>
            <a:r>
              <a:rPr sz="2223" dirty="0">
                <a:latin typeface="Calibri"/>
                <a:cs typeface="Calibri"/>
              </a:rPr>
              <a:t>los</a:t>
            </a:r>
            <a:r>
              <a:rPr sz="2223" spc="-4" dirty="0">
                <a:latin typeface="Calibri"/>
                <a:cs typeface="Calibri"/>
              </a:rPr>
              <a:t> </a:t>
            </a:r>
            <a:r>
              <a:rPr sz="2223" b="1" spc="-4" dirty="0">
                <a:latin typeface="Calibri"/>
                <a:cs typeface="Calibri"/>
              </a:rPr>
              <a:t>hipervínculos</a:t>
            </a:r>
            <a:r>
              <a:rPr sz="2223" spc="-4" dirty="0">
                <a:latin typeface="Calibri"/>
                <a:cs typeface="Calibri"/>
              </a:rPr>
              <a:t>:</a:t>
            </a:r>
            <a:r>
              <a:rPr sz="2223" spc="9" dirty="0">
                <a:latin typeface="Calibri"/>
                <a:cs typeface="Calibri"/>
              </a:rPr>
              <a:t> </a:t>
            </a:r>
            <a:r>
              <a:rPr sz="2223" dirty="0">
                <a:latin typeface="Calibri"/>
                <a:cs typeface="Calibri"/>
              </a:rPr>
              <a:t>¡Cuídalos!</a:t>
            </a:r>
          </a:p>
          <a:p>
            <a:pPr marL="303531" marR="51584" indent="-293214">
              <a:lnSpc>
                <a:spcPct val="80000"/>
              </a:lnSpc>
              <a:spcBef>
                <a:spcPts val="534"/>
              </a:spcBef>
              <a:buFont typeface="Arial"/>
              <a:buChar char="•"/>
              <a:tabLst>
                <a:tab pos="367603" algn="l"/>
                <a:tab pos="368146" algn="l"/>
              </a:tabLst>
            </a:pPr>
            <a:r>
              <a:rPr sz="1539" dirty="0"/>
              <a:t>	</a:t>
            </a:r>
            <a:r>
              <a:rPr sz="2223" dirty="0">
                <a:latin typeface="Calibri"/>
                <a:cs typeface="Calibri"/>
              </a:rPr>
              <a:t>Piensa en </a:t>
            </a:r>
            <a:r>
              <a:rPr sz="2223" spc="-9" dirty="0">
                <a:latin typeface="Calibri"/>
                <a:cs typeface="Calibri"/>
              </a:rPr>
              <a:t>cómo busca </a:t>
            </a:r>
            <a:r>
              <a:rPr sz="2223" dirty="0">
                <a:latin typeface="Calibri"/>
                <a:cs typeface="Calibri"/>
              </a:rPr>
              <a:t>la </a:t>
            </a:r>
            <a:r>
              <a:rPr sz="2223" spc="-13" dirty="0">
                <a:latin typeface="Calibri"/>
                <a:cs typeface="Calibri"/>
              </a:rPr>
              <a:t>gente, </a:t>
            </a:r>
            <a:r>
              <a:rPr sz="2223" spc="-496" dirty="0">
                <a:latin typeface="Calibri"/>
                <a:cs typeface="Calibri"/>
              </a:rPr>
              <a:t> </a:t>
            </a:r>
            <a:r>
              <a:rPr sz="2223" dirty="0">
                <a:latin typeface="Calibri"/>
                <a:cs typeface="Calibri"/>
              </a:rPr>
              <a:t>y </a:t>
            </a:r>
            <a:r>
              <a:rPr sz="2223" spc="-4" dirty="0">
                <a:latin typeface="Calibri"/>
                <a:cs typeface="Calibri"/>
              </a:rPr>
              <a:t>no </a:t>
            </a:r>
            <a:r>
              <a:rPr sz="2223" spc="-9" dirty="0">
                <a:latin typeface="Calibri"/>
                <a:cs typeface="Calibri"/>
              </a:rPr>
              <a:t>como </a:t>
            </a:r>
            <a:r>
              <a:rPr sz="2223" spc="-4" dirty="0">
                <a:latin typeface="Calibri"/>
                <a:cs typeface="Calibri"/>
              </a:rPr>
              <a:t>buscas </a:t>
            </a:r>
            <a:r>
              <a:rPr sz="2223" dirty="0">
                <a:latin typeface="Calibri"/>
                <a:cs typeface="Calibri"/>
              </a:rPr>
              <a:t>tú en tu </a:t>
            </a:r>
            <a:r>
              <a:rPr sz="2223" spc="-4" dirty="0">
                <a:latin typeface="Calibri"/>
                <a:cs typeface="Calibri"/>
              </a:rPr>
              <a:t>sitio </a:t>
            </a:r>
            <a:r>
              <a:rPr sz="2223" dirty="0">
                <a:latin typeface="Calibri"/>
                <a:cs typeface="Calibri"/>
              </a:rPr>
              <a:t> </a:t>
            </a:r>
            <a:r>
              <a:rPr sz="2223" spc="-17" dirty="0">
                <a:latin typeface="Calibri"/>
                <a:cs typeface="Calibri"/>
              </a:rPr>
              <a:t>(</a:t>
            </a:r>
            <a:r>
              <a:rPr sz="2223" b="1" spc="-17" dirty="0">
                <a:latin typeface="Calibri"/>
                <a:cs typeface="Calibri"/>
              </a:rPr>
              <a:t>PALABRAS</a:t>
            </a:r>
            <a:r>
              <a:rPr sz="2223" b="1" spc="-43" dirty="0">
                <a:latin typeface="Calibri"/>
                <a:cs typeface="Calibri"/>
              </a:rPr>
              <a:t> </a:t>
            </a:r>
            <a:r>
              <a:rPr sz="2223" b="1" spc="-21" dirty="0">
                <a:latin typeface="Calibri"/>
                <a:cs typeface="Calibri"/>
              </a:rPr>
              <a:t>CLAVE</a:t>
            </a:r>
            <a:r>
              <a:rPr sz="2223" spc="-21" dirty="0">
                <a:latin typeface="Calibri"/>
                <a:cs typeface="Calibri"/>
              </a:rPr>
              <a:t>,</a:t>
            </a:r>
            <a:r>
              <a:rPr sz="2223" spc="-34" dirty="0">
                <a:latin typeface="Calibri"/>
                <a:cs typeface="Calibri"/>
              </a:rPr>
              <a:t> </a:t>
            </a:r>
            <a:r>
              <a:rPr sz="2223" spc="-4" dirty="0">
                <a:latin typeface="Calibri"/>
                <a:cs typeface="Calibri"/>
              </a:rPr>
              <a:t>etiquetado)</a:t>
            </a:r>
            <a:endParaRPr sz="2223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16416" y="759104"/>
            <a:ext cx="6830850" cy="8688"/>
          </a:xfrm>
          <a:custGeom>
            <a:avLst/>
            <a:gdLst/>
            <a:ahLst/>
            <a:cxnLst/>
            <a:rect l="l" t="t" r="r" b="b"/>
            <a:pathLst>
              <a:path w="7988300" h="10159">
                <a:moveTo>
                  <a:pt x="7988046" y="0"/>
                </a:moveTo>
                <a:lnTo>
                  <a:pt x="0" y="9652"/>
                </a:lnTo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" name="object 5"/>
          <p:cNvSpPr txBox="1"/>
          <p:nvPr/>
        </p:nvSpPr>
        <p:spPr>
          <a:xfrm>
            <a:off x="6932782" y="207857"/>
            <a:ext cx="1939028" cy="47282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lnSpc>
                <a:spcPts val="1847"/>
              </a:lnSpc>
              <a:spcBef>
                <a:spcPts val="86"/>
              </a:spcBef>
            </a:pPr>
            <a:r>
              <a:rPr sz="1710" b="1" i="1" spc="-9" dirty="0">
                <a:solidFill>
                  <a:srgbClr val="7E7E7E"/>
                </a:solidFill>
                <a:latin typeface="Calibri"/>
                <a:cs typeface="Calibri"/>
              </a:rPr>
              <a:t>Posicionamiento</a:t>
            </a:r>
            <a:r>
              <a:rPr sz="1710" b="1" i="1" spc="-64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710" b="1" i="1" spc="-4" dirty="0">
                <a:solidFill>
                  <a:srgbClr val="7E7E7E"/>
                </a:solidFill>
                <a:latin typeface="Calibri"/>
                <a:cs typeface="Calibri"/>
              </a:rPr>
              <a:t>web</a:t>
            </a:r>
            <a:endParaRPr sz="1710">
              <a:latin typeface="Calibri"/>
              <a:cs typeface="Calibri"/>
            </a:endParaRPr>
          </a:p>
          <a:p>
            <a:pPr marR="7059" algn="r">
              <a:lnSpc>
                <a:spcPts val="1847"/>
              </a:lnSpc>
            </a:pPr>
            <a:r>
              <a:rPr sz="1710" b="1" i="1" spc="-13" dirty="0">
                <a:solidFill>
                  <a:srgbClr val="C00000"/>
                </a:solidFill>
                <a:latin typeface="Calibri"/>
                <a:cs typeface="Calibri"/>
              </a:rPr>
              <a:t>SEO</a:t>
            </a:r>
            <a:endParaRPr sz="171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2509" y="1063788"/>
            <a:ext cx="5795906" cy="95847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6157" i="0" dirty="0">
                <a:solidFill>
                  <a:srgbClr val="000000"/>
                </a:solidFill>
              </a:rPr>
              <a:t>Las</a:t>
            </a:r>
            <a:r>
              <a:rPr sz="6157" i="0" spc="-26" dirty="0">
                <a:solidFill>
                  <a:srgbClr val="000000"/>
                </a:solidFill>
              </a:rPr>
              <a:t> </a:t>
            </a:r>
            <a:r>
              <a:rPr sz="6157" i="0" spc="-38" dirty="0">
                <a:solidFill>
                  <a:srgbClr val="C00000"/>
                </a:solidFill>
              </a:rPr>
              <a:t>Palabras</a:t>
            </a:r>
            <a:r>
              <a:rPr sz="6157" i="0" spc="-17" dirty="0">
                <a:solidFill>
                  <a:srgbClr val="C00000"/>
                </a:solidFill>
              </a:rPr>
              <a:t> </a:t>
            </a:r>
            <a:r>
              <a:rPr sz="6157" i="0" spc="-34" dirty="0">
                <a:solidFill>
                  <a:srgbClr val="C00000"/>
                </a:solidFill>
              </a:rPr>
              <a:t>clave</a:t>
            </a:r>
            <a:endParaRPr sz="6157"/>
          </a:p>
        </p:txBody>
      </p:sp>
      <p:sp>
        <p:nvSpPr>
          <p:cNvPr id="3" name="object 3"/>
          <p:cNvSpPr txBox="1"/>
          <p:nvPr/>
        </p:nvSpPr>
        <p:spPr>
          <a:xfrm>
            <a:off x="2310109" y="2393469"/>
            <a:ext cx="6471389" cy="283981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R="7602" algn="r">
              <a:spcBef>
                <a:spcPts val="86"/>
              </a:spcBef>
            </a:pPr>
            <a:r>
              <a:rPr sz="3078" i="1" spc="-4" dirty="0">
                <a:latin typeface="Calibri"/>
                <a:cs typeface="Calibri"/>
              </a:rPr>
              <a:t>“La</a:t>
            </a:r>
            <a:r>
              <a:rPr sz="3078" i="1" spc="-9" dirty="0">
                <a:latin typeface="Calibri"/>
                <a:cs typeface="Calibri"/>
              </a:rPr>
              <a:t> diferencia entre</a:t>
            </a:r>
            <a:r>
              <a:rPr sz="3078" i="1" spc="9" dirty="0">
                <a:latin typeface="Calibri"/>
                <a:cs typeface="Calibri"/>
              </a:rPr>
              <a:t> </a:t>
            </a:r>
            <a:r>
              <a:rPr sz="3078" i="1" dirty="0">
                <a:latin typeface="Calibri"/>
                <a:cs typeface="Calibri"/>
              </a:rPr>
              <a:t>la</a:t>
            </a:r>
            <a:r>
              <a:rPr sz="3078" i="1" spc="-17" dirty="0">
                <a:latin typeface="Calibri"/>
                <a:cs typeface="Calibri"/>
              </a:rPr>
              <a:t> </a:t>
            </a:r>
            <a:r>
              <a:rPr sz="3078" i="1" spc="-4" dirty="0">
                <a:latin typeface="Calibri"/>
                <a:cs typeface="Calibri"/>
              </a:rPr>
              <a:t>palabra </a:t>
            </a:r>
            <a:r>
              <a:rPr sz="3078" i="1" spc="-9" dirty="0">
                <a:latin typeface="Calibri"/>
                <a:cs typeface="Calibri"/>
              </a:rPr>
              <a:t>adecuada</a:t>
            </a:r>
            <a:endParaRPr sz="3078">
              <a:latin typeface="Calibri"/>
              <a:cs typeface="Calibri"/>
            </a:endParaRPr>
          </a:p>
          <a:p>
            <a:pPr marL="1699554" marR="4344" indent="1871138" algn="r">
              <a:spcBef>
                <a:spcPts val="4"/>
              </a:spcBef>
            </a:pPr>
            <a:r>
              <a:rPr sz="3078" i="1" dirty="0">
                <a:latin typeface="Calibri"/>
                <a:cs typeface="Calibri"/>
              </a:rPr>
              <a:t>y</a:t>
            </a:r>
            <a:r>
              <a:rPr sz="3078" i="1" spc="-26" dirty="0">
                <a:latin typeface="Calibri"/>
                <a:cs typeface="Calibri"/>
              </a:rPr>
              <a:t> </a:t>
            </a:r>
            <a:r>
              <a:rPr sz="3078" i="1" dirty="0">
                <a:latin typeface="Calibri"/>
                <a:cs typeface="Calibri"/>
              </a:rPr>
              <a:t>la</a:t>
            </a:r>
            <a:r>
              <a:rPr sz="3078" i="1" spc="-21" dirty="0">
                <a:latin typeface="Calibri"/>
                <a:cs typeface="Calibri"/>
              </a:rPr>
              <a:t> </a:t>
            </a:r>
            <a:r>
              <a:rPr sz="3078" i="1" spc="-9" dirty="0">
                <a:latin typeface="Calibri"/>
                <a:cs typeface="Calibri"/>
              </a:rPr>
              <a:t>casi</a:t>
            </a:r>
            <a:r>
              <a:rPr sz="3078" i="1" spc="-26" dirty="0">
                <a:latin typeface="Calibri"/>
                <a:cs typeface="Calibri"/>
              </a:rPr>
              <a:t> </a:t>
            </a:r>
            <a:r>
              <a:rPr sz="3078" i="1" spc="-4" dirty="0">
                <a:latin typeface="Calibri"/>
                <a:cs typeface="Calibri"/>
              </a:rPr>
              <a:t>adecuada </a:t>
            </a:r>
            <a:r>
              <a:rPr sz="3078" i="1" spc="-684" dirty="0">
                <a:latin typeface="Calibri"/>
                <a:cs typeface="Calibri"/>
              </a:rPr>
              <a:t> </a:t>
            </a:r>
            <a:r>
              <a:rPr sz="3078" i="1" dirty="0">
                <a:latin typeface="Calibri"/>
                <a:cs typeface="Calibri"/>
              </a:rPr>
              <a:t>es</a:t>
            </a:r>
            <a:r>
              <a:rPr sz="3078" i="1" spc="-9" dirty="0">
                <a:latin typeface="Calibri"/>
                <a:cs typeface="Calibri"/>
              </a:rPr>
              <a:t> </a:t>
            </a:r>
            <a:r>
              <a:rPr sz="3078" i="1" dirty="0">
                <a:latin typeface="Calibri"/>
                <a:cs typeface="Calibri"/>
              </a:rPr>
              <a:t>la</a:t>
            </a:r>
            <a:r>
              <a:rPr sz="3078" i="1" spc="-9" dirty="0">
                <a:latin typeface="Calibri"/>
                <a:cs typeface="Calibri"/>
              </a:rPr>
              <a:t> </a:t>
            </a:r>
            <a:r>
              <a:rPr sz="3078" i="1" spc="-4" dirty="0">
                <a:latin typeface="Calibri"/>
                <a:cs typeface="Calibri"/>
              </a:rPr>
              <a:t>misma</a:t>
            </a:r>
            <a:r>
              <a:rPr sz="3078" i="1" spc="-13" dirty="0">
                <a:latin typeface="Calibri"/>
                <a:cs typeface="Calibri"/>
              </a:rPr>
              <a:t> </a:t>
            </a:r>
            <a:r>
              <a:rPr sz="3078" i="1" spc="-4" dirty="0">
                <a:latin typeface="Calibri"/>
                <a:cs typeface="Calibri"/>
              </a:rPr>
              <a:t>que</a:t>
            </a:r>
            <a:r>
              <a:rPr sz="3078" i="1" spc="-13" dirty="0">
                <a:latin typeface="Calibri"/>
                <a:cs typeface="Calibri"/>
              </a:rPr>
              <a:t> </a:t>
            </a:r>
            <a:r>
              <a:rPr sz="3078" i="1" spc="-9" dirty="0">
                <a:latin typeface="Calibri"/>
                <a:cs typeface="Calibri"/>
              </a:rPr>
              <a:t>entre </a:t>
            </a:r>
            <a:r>
              <a:rPr sz="3078" i="1" spc="-4" dirty="0">
                <a:latin typeface="Calibri"/>
                <a:cs typeface="Calibri"/>
              </a:rPr>
              <a:t>un</a:t>
            </a:r>
            <a:r>
              <a:rPr sz="3078" i="1" spc="-13" dirty="0">
                <a:latin typeface="Calibri"/>
                <a:cs typeface="Calibri"/>
              </a:rPr>
              <a:t> </a:t>
            </a:r>
            <a:r>
              <a:rPr sz="3078" i="1" spc="-4" dirty="0">
                <a:latin typeface="Calibri"/>
                <a:cs typeface="Calibri"/>
              </a:rPr>
              <a:t>rayo</a:t>
            </a:r>
            <a:endParaRPr sz="3078">
              <a:latin typeface="Calibri"/>
              <a:cs typeface="Calibri"/>
            </a:endParaRPr>
          </a:p>
          <a:p>
            <a:pPr marR="5973" algn="r"/>
            <a:r>
              <a:rPr sz="3078" i="1" dirty="0">
                <a:latin typeface="Calibri"/>
                <a:cs typeface="Calibri"/>
              </a:rPr>
              <a:t>y</a:t>
            </a:r>
            <a:r>
              <a:rPr sz="3078" i="1" spc="-34" dirty="0">
                <a:latin typeface="Calibri"/>
                <a:cs typeface="Calibri"/>
              </a:rPr>
              <a:t> </a:t>
            </a:r>
            <a:r>
              <a:rPr sz="3078" i="1" spc="-4" dirty="0">
                <a:latin typeface="Calibri"/>
                <a:cs typeface="Calibri"/>
              </a:rPr>
              <a:t>una</a:t>
            </a:r>
            <a:r>
              <a:rPr sz="3078" i="1" spc="-30" dirty="0">
                <a:latin typeface="Calibri"/>
                <a:cs typeface="Calibri"/>
              </a:rPr>
              <a:t> </a:t>
            </a:r>
            <a:r>
              <a:rPr sz="3078" i="1" spc="-4" dirty="0">
                <a:latin typeface="Calibri"/>
                <a:cs typeface="Calibri"/>
              </a:rPr>
              <a:t>luciérnaga”</a:t>
            </a:r>
            <a:endParaRPr sz="3078">
              <a:latin typeface="Calibri"/>
              <a:cs typeface="Calibri"/>
            </a:endParaRPr>
          </a:p>
          <a:p>
            <a:pPr>
              <a:spcBef>
                <a:spcPts val="43"/>
              </a:spcBef>
            </a:pPr>
            <a:endParaRPr sz="2993">
              <a:latin typeface="Calibri"/>
              <a:cs typeface="Calibri"/>
            </a:endParaRPr>
          </a:p>
          <a:p>
            <a:pPr marR="5973" algn="r"/>
            <a:r>
              <a:rPr sz="3078" i="1" spc="-4" dirty="0">
                <a:latin typeface="Calibri"/>
                <a:cs typeface="Calibri"/>
              </a:rPr>
              <a:t>(Mark</a:t>
            </a:r>
            <a:r>
              <a:rPr sz="3078" i="1" spc="-77" dirty="0">
                <a:latin typeface="Calibri"/>
                <a:cs typeface="Calibri"/>
              </a:rPr>
              <a:t> </a:t>
            </a:r>
            <a:r>
              <a:rPr sz="3078" i="1" spc="-26" dirty="0">
                <a:latin typeface="Calibri"/>
                <a:cs typeface="Calibri"/>
              </a:rPr>
              <a:t>Twain)</a:t>
            </a:r>
            <a:endParaRPr sz="3078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16416" y="759104"/>
            <a:ext cx="6830850" cy="8688"/>
          </a:xfrm>
          <a:custGeom>
            <a:avLst/>
            <a:gdLst/>
            <a:ahLst/>
            <a:cxnLst/>
            <a:rect l="l" t="t" r="r" b="b"/>
            <a:pathLst>
              <a:path w="7988300" h="10159">
                <a:moveTo>
                  <a:pt x="7988046" y="0"/>
                </a:moveTo>
                <a:lnTo>
                  <a:pt x="0" y="9652"/>
                </a:lnTo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" name="object 5"/>
          <p:cNvSpPr txBox="1"/>
          <p:nvPr/>
        </p:nvSpPr>
        <p:spPr>
          <a:xfrm>
            <a:off x="6932782" y="207857"/>
            <a:ext cx="1939028" cy="47282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lnSpc>
                <a:spcPts val="1847"/>
              </a:lnSpc>
              <a:spcBef>
                <a:spcPts val="86"/>
              </a:spcBef>
            </a:pPr>
            <a:r>
              <a:rPr sz="1710" b="1" i="1" spc="-9" dirty="0">
                <a:solidFill>
                  <a:srgbClr val="7E7E7E"/>
                </a:solidFill>
                <a:latin typeface="Calibri"/>
                <a:cs typeface="Calibri"/>
              </a:rPr>
              <a:t>Posicionamiento</a:t>
            </a:r>
            <a:r>
              <a:rPr sz="1710" b="1" i="1" spc="-64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710" b="1" i="1" spc="-4" dirty="0">
                <a:solidFill>
                  <a:srgbClr val="7E7E7E"/>
                </a:solidFill>
                <a:latin typeface="Calibri"/>
                <a:cs typeface="Calibri"/>
              </a:rPr>
              <a:t>web</a:t>
            </a:r>
            <a:endParaRPr sz="1710">
              <a:latin typeface="Calibri"/>
              <a:cs typeface="Calibri"/>
            </a:endParaRPr>
          </a:p>
          <a:p>
            <a:pPr marR="7059" algn="r">
              <a:lnSpc>
                <a:spcPts val="1847"/>
              </a:lnSpc>
            </a:pPr>
            <a:r>
              <a:rPr sz="1710" b="1" i="1" spc="-13" dirty="0">
                <a:solidFill>
                  <a:srgbClr val="C00000"/>
                </a:solidFill>
                <a:latin typeface="Calibri"/>
                <a:cs typeface="Calibri"/>
              </a:rPr>
              <a:t>SEO</a:t>
            </a:r>
            <a:endParaRPr sz="171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83356" y="704544"/>
            <a:ext cx="3066823" cy="642549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4104" b="1" spc="-26" dirty="0">
                <a:solidFill>
                  <a:srgbClr val="C00000"/>
                </a:solidFill>
                <a:latin typeface="Calibri"/>
                <a:cs typeface="Calibri"/>
              </a:rPr>
              <a:t>Palabras</a:t>
            </a:r>
            <a:r>
              <a:rPr sz="4104" b="1" spc="-30" dirty="0">
                <a:solidFill>
                  <a:srgbClr val="C00000"/>
                </a:solidFill>
                <a:latin typeface="Calibri"/>
                <a:cs typeface="Calibri"/>
              </a:rPr>
              <a:t> clave</a:t>
            </a:r>
            <a:endParaRPr sz="4104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16416" y="759104"/>
            <a:ext cx="6830850" cy="8688"/>
          </a:xfrm>
          <a:custGeom>
            <a:avLst/>
            <a:gdLst/>
            <a:ahLst/>
            <a:cxnLst/>
            <a:rect l="l" t="t" r="r" b="b"/>
            <a:pathLst>
              <a:path w="7988300" h="10159">
                <a:moveTo>
                  <a:pt x="7988046" y="0"/>
                </a:moveTo>
                <a:lnTo>
                  <a:pt x="0" y="9652"/>
                </a:lnTo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5583" y="177740"/>
            <a:ext cx="9825989" cy="47282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6473509">
              <a:lnSpc>
                <a:spcPts val="1847"/>
              </a:lnSpc>
              <a:spcBef>
                <a:spcPts val="86"/>
              </a:spcBef>
            </a:pPr>
            <a:r>
              <a:rPr spc="-9" dirty="0"/>
              <a:t>Posicionamiento</a:t>
            </a:r>
            <a:r>
              <a:rPr spc="-64" dirty="0"/>
              <a:t> </a:t>
            </a:r>
            <a:r>
              <a:rPr spc="-4" dirty="0"/>
              <a:t>web</a:t>
            </a:r>
          </a:p>
          <a:p>
            <a:pPr marL="6462649" marR="7059" algn="r">
              <a:lnSpc>
                <a:spcPts val="1847"/>
              </a:lnSpc>
            </a:pPr>
            <a:r>
              <a:rPr spc="-13" dirty="0">
                <a:solidFill>
                  <a:srgbClr val="C00000"/>
                </a:solidFill>
              </a:rPr>
              <a:t>SEO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15764" y="4318747"/>
            <a:ext cx="6831392" cy="1142587"/>
          </a:xfrm>
          <a:prstGeom prst="rect">
            <a:avLst/>
          </a:prstGeom>
          <a:ln w="9144">
            <a:solidFill>
              <a:srgbClr val="D9D9D9"/>
            </a:solidFill>
          </a:ln>
        </p:spPr>
        <p:txBody>
          <a:bodyPr vert="horz" wrap="square" lIns="0" tIns="36924" rIns="0" bIns="0" rtlCol="0">
            <a:spAutoFit/>
          </a:bodyPr>
          <a:lstStyle/>
          <a:p>
            <a:pPr marL="78190" marR="186244">
              <a:spcBef>
                <a:spcPts val="291"/>
              </a:spcBef>
            </a:pPr>
            <a:r>
              <a:rPr sz="1197" i="1" spc="-9" dirty="0">
                <a:solidFill>
                  <a:srgbClr val="303030"/>
                </a:solidFill>
                <a:latin typeface="Segoe UI"/>
                <a:cs typeface="Segoe UI"/>
              </a:rPr>
              <a:t>¿Por </a:t>
            </a:r>
            <a:r>
              <a:rPr sz="1197" i="1" spc="-4" dirty="0">
                <a:solidFill>
                  <a:srgbClr val="303030"/>
                </a:solidFill>
                <a:latin typeface="Segoe UI"/>
                <a:cs typeface="Segoe UI"/>
              </a:rPr>
              <a:t>qué</a:t>
            </a:r>
            <a:r>
              <a:rPr sz="1197" i="1" spc="17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dirty="0">
                <a:solidFill>
                  <a:srgbClr val="303030"/>
                </a:solidFill>
                <a:latin typeface="Segoe UI"/>
                <a:cs typeface="Segoe UI"/>
              </a:rPr>
              <a:t>es</a:t>
            </a:r>
            <a:r>
              <a:rPr sz="1197" i="1" spc="9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spc="-9" dirty="0">
                <a:solidFill>
                  <a:srgbClr val="303030"/>
                </a:solidFill>
                <a:latin typeface="Segoe UI"/>
                <a:cs typeface="Segoe UI"/>
              </a:rPr>
              <a:t>tan</a:t>
            </a:r>
            <a:r>
              <a:rPr sz="1197" i="1" spc="4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spc="-4" dirty="0">
                <a:solidFill>
                  <a:srgbClr val="303030"/>
                </a:solidFill>
                <a:latin typeface="Segoe UI"/>
                <a:cs typeface="Segoe UI"/>
              </a:rPr>
              <a:t>difícil</a:t>
            </a:r>
            <a:r>
              <a:rPr sz="1197" i="1" spc="9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spc="-4" dirty="0">
                <a:solidFill>
                  <a:srgbClr val="303030"/>
                </a:solidFill>
                <a:latin typeface="Segoe UI"/>
                <a:cs typeface="Segoe UI"/>
              </a:rPr>
              <a:t>definir</a:t>
            </a:r>
            <a:r>
              <a:rPr sz="1197" i="1" spc="13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spc="-4" dirty="0">
                <a:solidFill>
                  <a:srgbClr val="303030"/>
                </a:solidFill>
                <a:latin typeface="Segoe UI"/>
                <a:cs typeface="Segoe UI"/>
              </a:rPr>
              <a:t>palabras</a:t>
            </a:r>
            <a:r>
              <a:rPr sz="1197" i="1" spc="17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spc="-4" dirty="0">
                <a:solidFill>
                  <a:srgbClr val="303030"/>
                </a:solidFill>
                <a:latin typeface="Segoe UI"/>
                <a:cs typeface="Segoe UI"/>
              </a:rPr>
              <a:t>clave</a:t>
            </a:r>
            <a:r>
              <a:rPr sz="1197" i="1" spc="9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spc="-4" dirty="0">
                <a:solidFill>
                  <a:srgbClr val="303030"/>
                </a:solidFill>
                <a:latin typeface="Segoe UI"/>
                <a:cs typeface="Segoe UI"/>
              </a:rPr>
              <a:t>de</a:t>
            </a:r>
            <a:r>
              <a:rPr sz="1197" i="1" spc="13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spc="-9" dirty="0">
                <a:solidFill>
                  <a:srgbClr val="303030"/>
                </a:solidFill>
                <a:latin typeface="Segoe UI"/>
                <a:cs typeface="Segoe UI"/>
              </a:rPr>
              <a:t>búsqueda</a:t>
            </a:r>
            <a:r>
              <a:rPr sz="1197" i="1" spc="38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spc="-4" dirty="0">
                <a:solidFill>
                  <a:srgbClr val="303030"/>
                </a:solidFill>
                <a:latin typeface="Segoe UI"/>
                <a:cs typeface="Segoe UI"/>
              </a:rPr>
              <a:t>desde</a:t>
            </a:r>
            <a:r>
              <a:rPr sz="1197" i="1" spc="26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dirty="0">
                <a:solidFill>
                  <a:srgbClr val="303030"/>
                </a:solidFill>
                <a:latin typeface="Segoe UI"/>
                <a:cs typeface="Segoe UI"/>
              </a:rPr>
              <a:t>la </a:t>
            </a:r>
            <a:r>
              <a:rPr sz="1197" i="1" spc="-4" dirty="0">
                <a:solidFill>
                  <a:srgbClr val="303030"/>
                </a:solidFill>
                <a:latin typeface="Segoe UI"/>
                <a:cs typeface="Segoe UI"/>
              </a:rPr>
              <a:t>perspectiva</a:t>
            </a:r>
            <a:r>
              <a:rPr sz="1197" i="1" spc="17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spc="-4" dirty="0">
                <a:solidFill>
                  <a:srgbClr val="303030"/>
                </a:solidFill>
                <a:latin typeface="Segoe UI"/>
                <a:cs typeface="Segoe UI"/>
              </a:rPr>
              <a:t>del</a:t>
            </a:r>
            <a:r>
              <a:rPr sz="1197" i="1" spc="17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dirty="0">
                <a:solidFill>
                  <a:srgbClr val="303030"/>
                </a:solidFill>
                <a:latin typeface="Segoe UI"/>
                <a:cs typeface="Segoe UI"/>
              </a:rPr>
              <a:t>cliente? Muy </a:t>
            </a:r>
            <a:r>
              <a:rPr sz="1197" i="1" spc="4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spc="-4" dirty="0">
                <a:solidFill>
                  <a:srgbClr val="303030"/>
                </a:solidFill>
                <a:latin typeface="Segoe UI"/>
                <a:cs typeface="Segoe UI"/>
              </a:rPr>
              <a:t>sencillo.</a:t>
            </a:r>
            <a:r>
              <a:rPr sz="1197" i="1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spc="-9" dirty="0">
                <a:solidFill>
                  <a:srgbClr val="303030"/>
                </a:solidFill>
                <a:latin typeface="Segoe UI"/>
                <a:cs typeface="Segoe UI"/>
              </a:rPr>
              <a:t>Los</a:t>
            </a:r>
            <a:r>
              <a:rPr sz="1197" i="1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spc="-4" dirty="0">
                <a:solidFill>
                  <a:srgbClr val="303030"/>
                </a:solidFill>
                <a:latin typeface="Segoe UI"/>
                <a:cs typeface="Segoe UI"/>
              </a:rPr>
              <a:t>empleados</a:t>
            </a:r>
            <a:r>
              <a:rPr sz="1197" i="1" spc="17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spc="-4" dirty="0">
                <a:solidFill>
                  <a:srgbClr val="303030"/>
                </a:solidFill>
                <a:latin typeface="Segoe UI"/>
                <a:cs typeface="Segoe UI"/>
              </a:rPr>
              <a:t>están</a:t>
            </a:r>
            <a:r>
              <a:rPr sz="1197" i="1" spc="4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spc="-4" dirty="0">
                <a:solidFill>
                  <a:srgbClr val="303030"/>
                </a:solidFill>
                <a:latin typeface="Segoe UI"/>
                <a:cs typeface="Segoe UI"/>
              </a:rPr>
              <a:t>acostumbrados</a:t>
            </a:r>
            <a:r>
              <a:rPr sz="1197" i="1" spc="9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spc="-4" dirty="0">
                <a:solidFill>
                  <a:srgbClr val="303030"/>
                </a:solidFill>
                <a:latin typeface="Segoe UI"/>
                <a:cs typeface="Segoe UI"/>
              </a:rPr>
              <a:t>al</a:t>
            </a:r>
            <a:r>
              <a:rPr sz="1197" i="1" spc="9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spc="-4" dirty="0">
                <a:solidFill>
                  <a:srgbClr val="303030"/>
                </a:solidFill>
                <a:latin typeface="Segoe UI"/>
                <a:cs typeface="Segoe UI"/>
              </a:rPr>
              <a:t>trato</a:t>
            </a:r>
            <a:r>
              <a:rPr sz="1197" i="1" spc="9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spc="-4" dirty="0">
                <a:solidFill>
                  <a:srgbClr val="303030"/>
                </a:solidFill>
                <a:latin typeface="Segoe UI"/>
                <a:cs typeface="Segoe UI"/>
              </a:rPr>
              <a:t>diario</a:t>
            </a:r>
            <a:r>
              <a:rPr sz="1197" i="1" spc="13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dirty="0">
                <a:solidFill>
                  <a:srgbClr val="303030"/>
                </a:solidFill>
                <a:latin typeface="Segoe UI"/>
                <a:cs typeface="Segoe UI"/>
              </a:rPr>
              <a:t>en</a:t>
            </a:r>
            <a:r>
              <a:rPr sz="1197" i="1" spc="4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dirty="0">
                <a:solidFill>
                  <a:srgbClr val="303030"/>
                </a:solidFill>
                <a:latin typeface="Segoe UI"/>
                <a:cs typeface="Segoe UI"/>
              </a:rPr>
              <a:t>su</a:t>
            </a:r>
            <a:r>
              <a:rPr sz="1197" i="1" spc="9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spc="-4" dirty="0">
                <a:solidFill>
                  <a:srgbClr val="303030"/>
                </a:solidFill>
                <a:latin typeface="Segoe UI"/>
                <a:cs typeface="Segoe UI"/>
              </a:rPr>
              <a:t>empresa</a:t>
            </a:r>
            <a:r>
              <a:rPr sz="1197" i="1" spc="4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spc="-4" dirty="0">
                <a:solidFill>
                  <a:srgbClr val="303030"/>
                </a:solidFill>
                <a:latin typeface="Segoe UI"/>
                <a:cs typeface="Segoe UI"/>
              </a:rPr>
              <a:t>con</a:t>
            </a:r>
            <a:r>
              <a:rPr sz="1197" i="1" spc="9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spc="-4" dirty="0">
                <a:solidFill>
                  <a:srgbClr val="303030"/>
                </a:solidFill>
                <a:latin typeface="Segoe UI"/>
                <a:cs typeface="Segoe UI"/>
              </a:rPr>
              <a:t>sus</a:t>
            </a:r>
            <a:r>
              <a:rPr sz="1197" i="1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spc="-4" dirty="0">
                <a:solidFill>
                  <a:srgbClr val="303030"/>
                </a:solidFill>
                <a:latin typeface="Segoe UI"/>
                <a:cs typeface="Segoe UI"/>
              </a:rPr>
              <a:t>productos</a:t>
            </a:r>
            <a:r>
              <a:rPr sz="1197" i="1" spc="4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dirty="0">
                <a:solidFill>
                  <a:srgbClr val="303030"/>
                </a:solidFill>
                <a:latin typeface="Segoe UI"/>
                <a:cs typeface="Segoe UI"/>
              </a:rPr>
              <a:t>y</a:t>
            </a:r>
            <a:r>
              <a:rPr sz="1197" i="1" spc="4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dirty="0">
                <a:solidFill>
                  <a:srgbClr val="303030"/>
                </a:solidFill>
                <a:latin typeface="Segoe UI"/>
                <a:cs typeface="Segoe UI"/>
              </a:rPr>
              <a:t>sus </a:t>
            </a:r>
            <a:r>
              <a:rPr sz="1197" i="1" spc="4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dirty="0">
                <a:solidFill>
                  <a:srgbClr val="303030"/>
                </a:solidFill>
                <a:latin typeface="Segoe UI"/>
                <a:cs typeface="Segoe UI"/>
              </a:rPr>
              <a:t>nombres.</a:t>
            </a:r>
            <a:r>
              <a:rPr sz="1197" i="1" spc="-9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spc="-4" dirty="0">
                <a:solidFill>
                  <a:srgbClr val="303030"/>
                </a:solidFill>
                <a:latin typeface="Segoe UI"/>
                <a:cs typeface="Segoe UI"/>
              </a:rPr>
              <a:t>Saben</a:t>
            </a:r>
            <a:r>
              <a:rPr sz="1197" i="1" spc="13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spc="-4" dirty="0">
                <a:solidFill>
                  <a:srgbClr val="303030"/>
                </a:solidFill>
                <a:latin typeface="Segoe UI"/>
                <a:cs typeface="Segoe UI"/>
              </a:rPr>
              <a:t>exactamente</a:t>
            </a:r>
            <a:r>
              <a:rPr sz="1197" i="1" spc="30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spc="-4" dirty="0">
                <a:solidFill>
                  <a:srgbClr val="303030"/>
                </a:solidFill>
                <a:latin typeface="Segoe UI"/>
                <a:cs typeface="Segoe UI"/>
              </a:rPr>
              <a:t>qué</a:t>
            </a:r>
            <a:r>
              <a:rPr sz="1197" i="1" spc="4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spc="-4" dirty="0">
                <a:solidFill>
                  <a:srgbClr val="303030"/>
                </a:solidFill>
                <a:latin typeface="Segoe UI"/>
                <a:cs typeface="Segoe UI"/>
              </a:rPr>
              <a:t>producto</a:t>
            </a:r>
            <a:r>
              <a:rPr sz="1197" i="1" spc="4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dirty="0">
                <a:solidFill>
                  <a:srgbClr val="303030"/>
                </a:solidFill>
                <a:latin typeface="Segoe UI"/>
                <a:cs typeface="Segoe UI"/>
              </a:rPr>
              <a:t>es</a:t>
            </a:r>
            <a:r>
              <a:rPr sz="1197" i="1" spc="13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spc="-4" dirty="0">
                <a:solidFill>
                  <a:srgbClr val="303030"/>
                </a:solidFill>
                <a:latin typeface="Segoe UI"/>
                <a:cs typeface="Segoe UI"/>
              </a:rPr>
              <a:t>bueno</a:t>
            </a:r>
            <a:r>
              <a:rPr sz="1197" i="1" spc="13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spc="-4" dirty="0">
                <a:solidFill>
                  <a:srgbClr val="303030"/>
                </a:solidFill>
                <a:latin typeface="Segoe UI"/>
                <a:cs typeface="Segoe UI"/>
              </a:rPr>
              <a:t>para</a:t>
            </a:r>
            <a:r>
              <a:rPr sz="1197" i="1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spc="-4" dirty="0">
                <a:solidFill>
                  <a:srgbClr val="303030"/>
                </a:solidFill>
                <a:latin typeface="Segoe UI"/>
                <a:cs typeface="Segoe UI"/>
              </a:rPr>
              <a:t>cada</a:t>
            </a:r>
            <a:r>
              <a:rPr sz="1197" i="1" spc="17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spc="-9" dirty="0">
                <a:solidFill>
                  <a:srgbClr val="303030"/>
                </a:solidFill>
                <a:latin typeface="Segoe UI"/>
                <a:cs typeface="Segoe UI"/>
              </a:rPr>
              <a:t>cosa</a:t>
            </a:r>
            <a:r>
              <a:rPr sz="1197" i="1" spc="26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dirty="0">
                <a:solidFill>
                  <a:srgbClr val="303030"/>
                </a:solidFill>
                <a:latin typeface="Segoe UI"/>
                <a:cs typeface="Segoe UI"/>
              </a:rPr>
              <a:t>–o</a:t>
            </a:r>
            <a:r>
              <a:rPr sz="1197" i="1" spc="-9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spc="-4" dirty="0">
                <a:solidFill>
                  <a:srgbClr val="303030"/>
                </a:solidFill>
                <a:latin typeface="Segoe UI"/>
                <a:cs typeface="Segoe UI"/>
              </a:rPr>
              <a:t>al</a:t>
            </a:r>
            <a:r>
              <a:rPr sz="1197" i="1" spc="4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dirty="0">
                <a:solidFill>
                  <a:srgbClr val="303030"/>
                </a:solidFill>
                <a:latin typeface="Segoe UI"/>
                <a:cs typeface="Segoe UI"/>
              </a:rPr>
              <a:t>menos </a:t>
            </a:r>
            <a:r>
              <a:rPr sz="1197" i="1" spc="-4" dirty="0">
                <a:solidFill>
                  <a:srgbClr val="303030"/>
                </a:solidFill>
                <a:latin typeface="Segoe UI"/>
                <a:cs typeface="Segoe UI"/>
              </a:rPr>
              <a:t>hacen</a:t>
            </a:r>
            <a:r>
              <a:rPr sz="1197" i="1" spc="4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spc="-4" dirty="0">
                <a:solidFill>
                  <a:srgbClr val="303030"/>
                </a:solidFill>
                <a:latin typeface="Segoe UI"/>
                <a:cs typeface="Segoe UI"/>
              </a:rPr>
              <a:t>como</a:t>
            </a:r>
            <a:r>
              <a:rPr sz="1197" i="1" spc="-13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dirty="0">
                <a:solidFill>
                  <a:srgbClr val="303030"/>
                </a:solidFill>
                <a:latin typeface="Segoe UI"/>
                <a:cs typeface="Segoe UI"/>
              </a:rPr>
              <a:t>si</a:t>
            </a:r>
            <a:r>
              <a:rPr sz="1197" i="1" spc="4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dirty="0">
                <a:solidFill>
                  <a:srgbClr val="303030"/>
                </a:solidFill>
                <a:latin typeface="Segoe UI"/>
                <a:cs typeface="Segoe UI"/>
              </a:rPr>
              <a:t>lo </a:t>
            </a:r>
            <a:r>
              <a:rPr sz="1197" i="1" spc="4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spc="-4" dirty="0">
                <a:solidFill>
                  <a:srgbClr val="303030"/>
                </a:solidFill>
                <a:latin typeface="Segoe UI"/>
                <a:cs typeface="Segoe UI"/>
              </a:rPr>
              <a:t>supieran-.</a:t>
            </a:r>
            <a:r>
              <a:rPr sz="1197" i="1" spc="17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spc="-9" dirty="0">
                <a:solidFill>
                  <a:srgbClr val="303030"/>
                </a:solidFill>
                <a:latin typeface="Segoe UI"/>
                <a:cs typeface="Segoe UI"/>
              </a:rPr>
              <a:t>Pero</a:t>
            </a:r>
            <a:r>
              <a:rPr sz="1197" i="1" spc="-4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dirty="0">
                <a:solidFill>
                  <a:srgbClr val="303030"/>
                </a:solidFill>
                <a:latin typeface="Segoe UI"/>
                <a:cs typeface="Segoe UI"/>
              </a:rPr>
              <a:t>los</a:t>
            </a:r>
            <a:r>
              <a:rPr sz="1197" i="1" spc="9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dirty="0">
                <a:solidFill>
                  <a:srgbClr val="303030"/>
                </a:solidFill>
                <a:latin typeface="Segoe UI"/>
                <a:cs typeface="Segoe UI"/>
              </a:rPr>
              <a:t>clientes,</a:t>
            </a:r>
            <a:r>
              <a:rPr sz="1197" i="1" spc="-4" dirty="0">
                <a:solidFill>
                  <a:srgbClr val="303030"/>
                </a:solidFill>
                <a:latin typeface="Segoe UI"/>
                <a:cs typeface="Segoe UI"/>
              </a:rPr>
              <a:t> especialmente</a:t>
            </a:r>
            <a:r>
              <a:rPr sz="1197" i="1" spc="34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dirty="0">
                <a:solidFill>
                  <a:srgbClr val="303030"/>
                </a:solidFill>
                <a:latin typeface="Segoe UI"/>
                <a:cs typeface="Segoe UI"/>
              </a:rPr>
              <a:t>los</a:t>
            </a:r>
            <a:r>
              <a:rPr sz="1197" i="1" spc="-4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dirty="0">
                <a:solidFill>
                  <a:srgbClr val="303030"/>
                </a:solidFill>
                <a:latin typeface="Segoe UI"/>
                <a:cs typeface="Segoe UI"/>
              </a:rPr>
              <a:t>nuevos,</a:t>
            </a:r>
            <a:r>
              <a:rPr sz="1197" i="1" spc="4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dirty="0">
                <a:solidFill>
                  <a:srgbClr val="303030"/>
                </a:solidFill>
                <a:latin typeface="Segoe UI"/>
                <a:cs typeface="Segoe UI"/>
              </a:rPr>
              <a:t>suelen</a:t>
            </a:r>
            <a:r>
              <a:rPr sz="1197" i="1" spc="17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spc="-4" dirty="0">
                <a:solidFill>
                  <a:srgbClr val="303030"/>
                </a:solidFill>
                <a:latin typeface="Segoe UI"/>
                <a:cs typeface="Segoe UI"/>
              </a:rPr>
              <a:t>pensar</a:t>
            </a:r>
            <a:r>
              <a:rPr sz="1197" i="1" spc="13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spc="-4" dirty="0">
                <a:solidFill>
                  <a:srgbClr val="303030"/>
                </a:solidFill>
                <a:latin typeface="Segoe UI"/>
                <a:cs typeface="Segoe UI"/>
              </a:rPr>
              <a:t>de</a:t>
            </a:r>
            <a:r>
              <a:rPr sz="1197" i="1" spc="13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spc="-4" dirty="0">
                <a:solidFill>
                  <a:srgbClr val="303030"/>
                </a:solidFill>
                <a:latin typeface="Segoe UI"/>
                <a:cs typeface="Segoe UI"/>
              </a:rPr>
              <a:t>una</a:t>
            </a:r>
            <a:r>
              <a:rPr sz="1197" i="1" spc="21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spc="-4" dirty="0">
                <a:solidFill>
                  <a:srgbClr val="303030"/>
                </a:solidFill>
                <a:latin typeface="Segoe UI"/>
                <a:cs typeface="Segoe UI"/>
              </a:rPr>
              <a:t>manera</a:t>
            </a:r>
            <a:r>
              <a:rPr sz="1197" i="1" spc="9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spc="-4" dirty="0">
                <a:solidFill>
                  <a:srgbClr val="303030"/>
                </a:solidFill>
                <a:latin typeface="Segoe UI"/>
                <a:cs typeface="Segoe UI"/>
              </a:rPr>
              <a:t>completamente </a:t>
            </a:r>
            <a:r>
              <a:rPr sz="1197" i="1" spc="-316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spc="-4" dirty="0">
                <a:solidFill>
                  <a:srgbClr val="303030"/>
                </a:solidFill>
                <a:latin typeface="Segoe UI"/>
                <a:cs typeface="Segoe UI"/>
              </a:rPr>
              <a:t>distinta.</a:t>
            </a:r>
            <a:r>
              <a:rPr sz="1197" i="1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spc="-4" dirty="0">
                <a:solidFill>
                  <a:srgbClr val="303030"/>
                </a:solidFill>
                <a:latin typeface="Segoe UI"/>
                <a:cs typeface="Segoe UI"/>
              </a:rPr>
              <a:t>Ellos piensan</a:t>
            </a:r>
            <a:r>
              <a:rPr sz="1197" i="1" spc="9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dirty="0">
                <a:solidFill>
                  <a:srgbClr val="303030"/>
                </a:solidFill>
                <a:latin typeface="Segoe UI"/>
                <a:cs typeface="Segoe UI"/>
              </a:rPr>
              <a:t>a</a:t>
            </a:r>
            <a:r>
              <a:rPr sz="1197" i="1" spc="4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dirty="0">
                <a:solidFill>
                  <a:srgbClr val="303030"/>
                </a:solidFill>
                <a:latin typeface="Segoe UI"/>
                <a:cs typeface="Segoe UI"/>
              </a:rPr>
              <a:t>partir </a:t>
            </a:r>
            <a:r>
              <a:rPr sz="1197" i="1" spc="-4" dirty="0">
                <a:solidFill>
                  <a:srgbClr val="303030"/>
                </a:solidFill>
                <a:latin typeface="Segoe UI"/>
                <a:cs typeface="Segoe UI"/>
              </a:rPr>
              <a:t>del</a:t>
            </a:r>
            <a:r>
              <a:rPr sz="1197" i="1" spc="4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spc="-4" dirty="0">
                <a:solidFill>
                  <a:srgbClr val="303030"/>
                </a:solidFill>
                <a:latin typeface="Segoe UI"/>
                <a:cs typeface="Segoe UI"/>
              </a:rPr>
              <a:t>problema,</a:t>
            </a:r>
            <a:r>
              <a:rPr sz="1197" i="1" spc="17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dirty="0">
                <a:solidFill>
                  <a:srgbClr val="303030"/>
                </a:solidFill>
                <a:latin typeface="Segoe UI"/>
                <a:cs typeface="Segoe UI"/>
              </a:rPr>
              <a:t>no</a:t>
            </a:r>
            <a:r>
              <a:rPr sz="1197" i="1" spc="-9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dirty="0">
                <a:solidFill>
                  <a:srgbClr val="303030"/>
                </a:solidFill>
                <a:latin typeface="Segoe UI"/>
                <a:cs typeface="Segoe UI"/>
              </a:rPr>
              <a:t>“hacia </a:t>
            </a:r>
            <a:r>
              <a:rPr sz="1197" i="1" spc="-13" dirty="0">
                <a:solidFill>
                  <a:srgbClr val="303030"/>
                </a:solidFill>
                <a:latin typeface="Segoe UI"/>
                <a:cs typeface="Segoe UI"/>
              </a:rPr>
              <a:t>atrás”,</a:t>
            </a:r>
            <a:r>
              <a:rPr sz="1197" i="1" spc="4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spc="-4" dirty="0">
                <a:solidFill>
                  <a:srgbClr val="303030"/>
                </a:solidFill>
                <a:latin typeface="Segoe UI"/>
                <a:cs typeface="Segoe UI"/>
              </a:rPr>
              <a:t>desde</a:t>
            </a:r>
            <a:r>
              <a:rPr sz="1197" i="1" spc="9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i="1" dirty="0">
                <a:solidFill>
                  <a:srgbClr val="303030"/>
                </a:solidFill>
                <a:latin typeface="Segoe UI"/>
                <a:cs typeface="Segoe UI"/>
              </a:rPr>
              <a:t>su </a:t>
            </a:r>
            <a:r>
              <a:rPr sz="1197" i="1" spc="-4" dirty="0">
                <a:solidFill>
                  <a:srgbClr val="303030"/>
                </a:solidFill>
                <a:latin typeface="Segoe UI"/>
                <a:cs typeface="Segoe UI"/>
              </a:rPr>
              <a:t>solución.</a:t>
            </a:r>
            <a:r>
              <a:rPr sz="1197" i="1" spc="26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spc="-13" dirty="0">
                <a:solidFill>
                  <a:srgbClr val="303030"/>
                </a:solidFill>
                <a:latin typeface="Segoe UI"/>
                <a:cs typeface="Segoe UI"/>
              </a:rPr>
              <a:t>(Fischer,</a:t>
            </a:r>
            <a:r>
              <a:rPr sz="1197" spc="9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spc="-4" dirty="0">
                <a:solidFill>
                  <a:srgbClr val="303030"/>
                </a:solidFill>
                <a:latin typeface="Segoe UI"/>
                <a:cs typeface="Segoe UI"/>
              </a:rPr>
              <a:t>2007,</a:t>
            </a:r>
            <a:r>
              <a:rPr sz="1197" spc="-30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spc="-4" dirty="0">
                <a:solidFill>
                  <a:srgbClr val="303030"/>
                </a:solidFill>
                <a:latin typeface="Segoe UI"/>
                <a:cs typeface="Segoe UI"/>
              </a:rPr>
              <a:t>pág. </a:t>
            </a:r>
            <a:r>
              <a:rPr sz="1197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197" spc="-4" dirty="0">
                <a:solidFill>
                  <a:srgbClr val="303030"/>
                </a:solidFill>
                <a:latin typeface="Segoe UI"/>
                <a:cs typeface="Segoe UI"/>
              </a:rPr>
              <a:t>73)</a:t>
            </a:r>
            <a:endParaRPr sz="1197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15764" y="1434804"/>
            <a:ext cx="6831392" cy="506616"/>
          </a:xfrm>
          <a:prstGeom prst="rect">
            <a:avLst/>
          </a:prstGeom>
          <a:ln w="9144">
            <a:solidFill>
              <a:srgbClr val="D9D9D9"/>
            </a:solidFill>
          </a:ln>
        </p:spPr>
        <p:txBody>
          <a:bodyPr vert="horz" wrap="square" lIns="0" tIns="37467" rIns="0" bIns="0" rtlCol="0">
            <a:spAutoFit/>
          </a:bodyPr>
          <a:lstStyle/>
          <a:p>
            <a:pPr marL="78190" marR="360544">
              <a:lnSpc>
                <a:spcPct val="98800"/>
              </a:lnSpc>
              <a:spcBef>
                <a:spcPts val="295"/>
              </a:spcBef>
            </a:pPr>
            <a:r>
              <a:rPr sz="1026" spc="-9" dirty="0">
                <a:solidFill>
                  <a:srgbClr val="303030"/>
                </a:solidFill>
                <a:latin typeface="Segoe UI"/>
                <a:cs typeface="Segoe UI"/>
              </a:rPr>
              <a:t>Palabra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clave es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un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conjunto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de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palabras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(o una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palabra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a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secas) relacionada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con una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posible búsqueda. </a:t>
            </a:r>
            <a:r>
              <a:rPr sz="1026" spc="-9" dirty="0">
                <a:solidFill>
                  <a:srgbClr val="303030"/>
                </a:solidFill>
                <a:latin typeface="Segoe UI"/>
                <a:cs typeface="Segoe UI"/>
              </a:rPr>
              <a:t>Para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 aclararnos,</a:t>
            </a:r>
            <a:r>
              <a:rPr sz="1026" spc="-21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b="1" dirty="0">
                <a:solidFill>
                  <a:srgbClr val="303030"/>
                </a:solidFill>
                <a:latin typeface="Segoe UI"/>
                <a:cs typeface="Segoe UI"/>
              </a:rPr>
              <a:t>cada</a:t>
            </a:r>
            <a:r>
              <a:rPr sz="1026" b="1" spc="-13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b="1" spc="-9" dirty="0">
                <a:solidFill>
                  <a:srgbClr val="303030"/>
                </a:solidFill>
                <a:latin typeface="Segoe UI"/>
                <a:cs typeface="Segoe UI"/>
              </a:rPr>
              <a:t>palabra</a:t>
            </a:r>
            <a:r>
              <a:rPr sz="1026" b="1" spc="13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b="1" spc="-4" dirty="0">
                <a:solidFill>
                  <a:srgbClr val="303030"/>
                </a:solidFill>
                <a:latin typeface="Segoe UI"/>
                <a:cs typeface="Segoe UI"/>
              </a:rPr>
              <a:t>clave</a:t>
            </a:r>
            <a:r>
              <a:rPr sz="1026" b="1" spc="4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b="1" dirty="0">
                <a:solidFill>
                  <a:srgbClr val="303030"/>
                </a:solidFill>
                <a:latin typeface="Segoe UI"/>
                <a:cs typeface="Segoe UI"/>
              </a:rPr>
              <a:t>es</a:t>
            </a:r>
            <a:r>
              <a:rPr sz="1026" b="1" spc="-9" dirty="0">
                <a:solidFill>
                  <a:srgbClr val="303030"/>
                </a:solidFill>
                <a:latin typeface="Segoe UI"/>
                <a:cs typeface="Segoe UI"/>
              </a:rPr>
              <a:t> una</a:t>
            </a:r>
            <a:r>
              <a:rPr sz="1026" b="1" spc="4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b="1" spc="-4" dirty="0">
                <a:solidFill>
                  <a:srgbClr val="303030"/>
                </a:solidFill>
                <a:latin typeface="Segoe UI"/>
                <a:cs typeface="Segoe UI"/>
              </a:rPr>
              <a:t>posible</a:t>
            </a:r>
            <a:r>
              <a:rPr sz="1026" b="1" spc="4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b="1" spc="-4" dirty="0">
                <a:solidFill>
                  <a:srgbClr val="303030"/>
                </a:solidFill>
                <a:latin typeface="Segoe UI"/>
                <a:cs typeface="Segoe UI"/>
              </a:rPr>
              <a:t>búsqueda</a:t>
            </a:r>
            <a:r>
              <a:rPr sz="1026" b="1" spc="4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b="1" spc="-4" dirty="0">
                <a:solidFill>
                  <a:srgbClr val="303030"/>
                </a:solidFill>
                <a:latin typeface="Segoe UI"/>
                <a:cs typeface="Segoe UI"/>
              </a:rPr>
              <a:t>que</a:t>
            </a:r>
            <a:r>
              <a:rPr sz="1026" b="1" spc="-9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b="1" spc="-4" dirty="0">
                <a:solidFill>
                  <a:srgbClr val="303030"/>
                </a:solidFill>
                <a:latin typeface="Segoe UI"/>
                <a:cs typeface="Segoe UI"/>
              </a:rPr>
              <a:t>los usuarios pueden</a:t>
            </a:r>
            <a:r>
              <a:rPr sz="1026" b="1" spc="4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b="1" spc="-4" dirty="0">
                <a:solidFill>
                  <a:srgbClr val="303030"/>
                </a:solidFill>
                <a:latin typeface="Segoe UI"/>
                <a:cs typeface="Segoe UI"/>
              </a:rPr>
              <a:t>hacer </a:t>
            </a:r>
            <a:r>
              <a:rPr sz="1026" b="1" dirty="0">
                <a:solidFill>
                  <a:srgbClr val="303030"/>
                </a:solidFill>
                <a:latin typeface="Segoe UI"/>
                <a:cs typeface="Segoe UI"/>
              </a:rPr>
              <a:t>en</a:t>
            </a:r>
            <a:r>
              <a:rPr sz="1026" b="1" spc="-4" dirty="0">
                <a:solidFill>
                  <a:srgbClr val="303030"/>
                </a:solidFill>
                <a:latin typeface="Segoe UI"/>
                <a:cs typeface="Segoe UI"/>
              </a:rPr>
              <a:t> un </a:t>
            </a:r>
            <a:r>
              <a:rPr sz="1026" b="1" dirty="0">
                <a:solidFill>
                  <a:srgbClr val="303030"/>
                </a:solidFill>
                <a:latin typeface="Segoe UI"/>
                <a:cs typeface="Segoe UI"/>
              </a:rPr>
              <a:t>buscador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.</a:t>
            </a:r>
            <a:r>
              <a:rPr sz="1026" spc="4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El </a:t>
            </a:r>
            <a:r>
              <a:rPr sz="1026" spc="4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concepto</a:t>
            </a:r>
            <a:r>
              <a:rPr sz="1026" spc="-17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técnico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que</a:t>
            </a:r>
            <a:r>
              <a:rPr sz="1026" spc="-17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se</a:t>
            </a:r>
            <a:r>
              <a:rPr sz="1026" spc="9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usa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habitualmente</a:t>
            </a:r>
            <a:r>
              <a:rPr sz="1026" spc="-13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proviene</a:t>
            </a:r>
            <a:r>
              <a:rPr sz="1026" spc="-34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de</a:t>
            </a:r>
            <a:r>
              <a:rPr sz="1026" spc="9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su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traducción</a:t>
            </a:r>
            <a:r>
              <a:rPr sz="1026" spc="-13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al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 inglés:</a:t>
            </a:r>
            <a:r>
              <a:rPr sz="1026" spc="9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"Keyword“</a:t>
            </a:r>
            <a:r>
              <a:rPr sz="1026" spc="-17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(</a:t>
            </a:r>
            <a:r>
              <a:rPr sz="1026" u="sng" spc="-4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Segoe UI"/>
                <a:cs typeface="Segoe UI"/>
                <a:hlinkClick r:id="rId2"/>
              </a:rPr>
              <a:t>Desarrolloweb.com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)</a:t>
            </a:r>
            <a:endParaRPr sz="1026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15764" y="2175012"/>
            <a:ext cx="6831392" cy="1926029"/>
          </a:xfrm>
          <a:prstGeom prst="rect">
            <a:avLst/>
          </a:prstGeom>
          <a:ln w="9144">
            <a:solidFill>
              <a:srgbClr val="D9D9D9"/>
            </a:solidFill>
          </a:ln>
        </p:spPr>
        <p:txBody>
          <a:bodyPr vert="horz" wrap="square" lIns="0" tIns="35295" rIns="0" bIns="0" rtlCol="0">
            <a:spAutoFit/>
          </a:bodyPr>
          <a:lstStyle/>
          <a:p>
            <a:pPr marL="78190">
              <a:spcBef>
                <a:spcPts val="278"/>
              </a:spcBef>
            </a:pP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Las</a:t>
            </a:r>
            <a:r>
              <a:rPr sz="1026" spc="4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palabras</a:t>
            </a:r>
            <a:r>
              <a:rPr sz="1026" spc="-26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clave</a:t>
            </a:r>
            <a:r>
              <a:rPr sz="1026" spc="4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son</a:t>
            </a:r>
            <a:r>
              <a:rPr sz="1026" spc="-9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el </a:t>
            </a:r>
            <a:r>
              <a:rPr sz="1026" spc="-9" dirty="0">
                <a:solidFill>
                  <a:srgbClr val="303030"/>
                </a:solidFill>
                <a:latin typeface="Segoe UI"/>
                <a:cs typeface="Segoe UI"/>
              </a:rPr>
              <a:t>sistema</a:t>
            </a:r>
            <a:r>
              <a:rPr sz="1026" spc="26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fundamental</a:t>
            </a:r>
            <a:r>
              <a:rPr sz="1026" spc="-13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de</a:t>
            </a:r>
            <a:r>
              <a:rPr sz="1026" spc="4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recuperación</a:t>
            </a:r>
            <a:r>
              <a:rPr sz="1026" spc="-38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(de</a:t>
            </a:r>
            <a:r>
              <a:rPr sz="1026" spc="4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construcción</a:t>
            </a:r>
            <a:r>
              <a:rPr sz="1026" spc="-38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de</a:t>
            </a:r>
            <a:r>
              <a:rPr sz="1026" spc="4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sentencias</a:t>
            </a:r>
            <a:r>
              <a:rPr sz="1026" spc="4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de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 búsqueda)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 que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 se</a:t>
            </a:r>
            <a:endParaRPr sz="1026">
              <a:latin typeface="Segoe UI"/>
              <a:cs typeface="Segoe UI"/>
            </a:endParaRPr>
          </a:p>
          <a:p>
            <a:pPr marL="78190"/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utiliza</a:t>
            </a:r>
            <a:r>
              <a:rPr sz="1026" spc="-13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en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la </a:t>
            </a:r>
            <a:r>
              <a:rPr sz="1026" spc="-9" dirty="0">
                <a:solidFill>
                  <a:srgbClr val="303030"/>
                </a:solidFill>
                <a:latin typeface="Segoe UI"/>
                <a:cs typeface="Segoe UI"/>
              </a:rPr>
              <a:t>Red;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es</a:t>
            </a:r>
            <a:r>
              <a:rPr sz="1026" spc="4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obvio</a:t>
            </a:r>
            <a:r>
              <a:rPr sz="1026" spc="-21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que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 existen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otros</a:t>
            </a:r>
            <a:r>
              <a:rPr sz="1026" spc="-17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(materias,</a:t>
            </a:r>
            <a:r>
              <a:rPr sz="1026" spc="13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índices…),</a:t>
            </a:r>
            <a:r>
              <a:rPr sz="1026" spc="13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pero</a:t>
            </a:r>
            <a:r>
              <a:rPr sz="1026" spc="-17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spc="-9" dirty="0">
                <a:solidFill>
                  <a:srgbClr val="303030"/>
                </a:solidFill>
                <a:latin typeface="Segoe UI"/>
                <a:cs typeface="Segoe UI"/>
              </a:rPr>
              <a:t>este</a:t>
            </a:r>
            <a:r>
              <a:rPr sz="1026" spc="4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es</a:t>
            </a:r>
            <a:r>
              <a:rPr sz="1026" spc="4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el modelo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privilegiado.</a:t>
            </a:r>
            <a:endParaRPr sz="1026">
              <a:latin typeface="Segoe UI"/>
              <a:cs typeface="Segoe UI"/>
            </a:endParaRPr>
          </a:p>
          <a:p>
            <a:pPr marL="78190" marR="157467"/>
            <a:r>
              <a:rPr sz="1026" spc="-9" dirty="0">
                <a:solidFill>
                  <a:srgbClr val="303030"/>
                </a:solidFill>
                <a:latin typeface="Segoe UI"/>
                <a:cs typeface="Segoe UI"/>
              </a:rPr>
              <a:t>Podemos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definirlas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como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todos aquellos términos, expresiones, frases, vocablos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o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locuciones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que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encarnan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un </a:t>
            </a:r>
            <a:r>
              <a:rPr sz="1026" spc="4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concepto concreto,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una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idea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o una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representación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de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aquello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que,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en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un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ámbito preciso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del </a:t>
            </a:r>
            <a:r>
              <a:rPr sz="1026" spc="-17" dirty="0">
                <a:solidFill>
                  <a:srgbClr val="303030"/>
                </a:solidFill>
                <a:latin typeface="Segoe UI"/>
                <a:cs typeface="Segoe UI"/>
              </a:rPr>
              <a:t>saber,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deseamos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spc="-13" dirty="0">
                <a:solidFill>
                  <a:srgbClr val="303030"/>
                </a:solidFill>
                <a:latin typeface="Segoe UI"/>
                <a:cs typeface="Segoe UI"/>
              </a:rPr>
              <a:t>localizar.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Son,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por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tanto,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un </a:t>
            </a:r>
            <a:r>
              <a:rPr sz="1026" spc="-9" dirty="0">
                <a:solidFill>
                  <a:srgbClr val="303030"/>
                </a:solidFill>
                <a:latin typeface="Segoe UI"/>
                <a:cs typeface="Segoe UI"/>
              </a:rPr>
              <a:t>elemento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sincrético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de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naturaleza orgánica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y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estructural desde la dimensión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de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quienes </a:t>
            </a:r>
            <a:r>
              <a:rPr sz="1026" spc="-269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las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generan y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las asocian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a una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información (pues codifican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y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abstraen el sentido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general de una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información más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amplia),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como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indicial, ya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que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permiten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a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quienes recurren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a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ellas invocar paquetes informativos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que, </a:t>
            </a:r>
            <a:r>
              <a:rPr sz="1026" spc="4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semánticamente, </a:t>
            </a:r>
            <a:r>
              <a:rPr sz="1026" spc="-9" dirty="0">
                <a:solidFill>
                  <a:srgbClr val="303030"/>
                </a:solidFill>
                <a:latin typeface="Segoe UI"/>
                <a:cs typeface="Segoe UI"/>
              </a:rPr>
              <a:t>refieren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parte o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la totalidad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del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conocimiento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que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se apela en la búsqueda.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La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dificultad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de </a:t>
            </a:r>
            <a:r>
              <a:rPr sz="1026" spc="4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encontrar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las palabras clave adecuadas,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que no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es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nada trivial, radica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precisamente en conciliar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ambos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aspectos </a:t>
            </a:r>
            <a:r>
              <a:rPr sz="1026" spc="-30" dirty="0">
                <a:solidFill>
                  <a:srgbClr val="303030"/>
                </a:solidFill>
                <a:latin typeface="Segoe UI"/>
                <a:cs typeface="Segoe UI"/>
              </a:rPr>
              <a:t>y, </a:t>
            </a:r>
            <a:r>
              <a:rPr sz="1026" spc="-26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sobre todo, en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ponerse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en el lugar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del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usuario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(de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nuevo pensar en la experiencia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de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usuario)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a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la 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hora de generar </a:t>
            </a:r>
            <a:r>
              <a:rPr sz="1026" spc="4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las</a:t>
            </a:r>
            <a:r>
              <a:rPr sz="1026" spc="-9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palabras</a:t>
            </a:r>
            <a:r>
              <a:rPr sz="1026" spc="-30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clave</a:t>
            </a:r>
            <a:r>
              <a:rPr sz="1026" dirty="0">
                <a:solidFill>
                  <a:srgbClr val="303030"/>
                </a:solidFill>
                <a:latin typeface="Segoe UI"/>
                <a:cs typeface="Segoe UI"/>
              </a:rPr>
              <a:t> de</a:t>
            </a:r>
            <a:r>
              <a:rPr sz="1026" spc="-9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nuestros</a:t>
            </a:r>
            <a:r>
              <a:rPr sz="1026" spc="-21" dirty="0">
                <a:solidFill>
                  <a:srgbClr val="303030"/>
                </a:solidFill>
                <a:latin typeface="Segoe UI"/>
                <a:cs typeface="Segoe UI"/>
              </a:rPr>
              <a:t> </a:t>
            </a:r>
            <a:r>
              <a:rPr sz="1026" spc="-9" dirty="0">
                <a:solidFill>
                  <a:srgbClr val="303030"/>
                </a:solidFill>
                <a:latin typeface="Segoe UI"/>
                <a:cs typeface="Segoe UI"/>
              </a:rPr>
              <a:t>sitios.</a:t>
            </a:r>
            <a:endParaRPr sz="1026">
              <a:latin typeface="Segoe UI"/>
              <a:cs typeface="Segoe UI"/>
            </a:endParaRPr>
          </a:p>
          <a:p>
            <a:pPr marL="113485">
              <a:lnSpc>
                <a:spcPts val="1201"/>
              </a:lnSpc>
            </a:pP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(</a:t>
            </a:r>
            <a:r>
              <a:rPr sz="1026" u="sng" spc="-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egoe UI"/>
                <a:cs typeface="Segoe UI"/>
                <a:hlinkClick r:id="rId3"/>
              </a:rPr>
              <a:t>ComunicacionDigital.es</a:t>
            </a:r>
            <a:r>
              <a:rPr sz="1026" spc="-4" dirty="0">
                <a:solidFill>
                  <a:srgbClr val="303030"/>
                </a:solidFill>
                <a:latin typeface="Segoe UI"/>
                <a:cs typeface="Segoe UI"/>
              </a:rPr>
              <a:t>)</a:t>
            </a:r>
            <a:endParaRPr sz="1026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6416" y="759104"/>
            <a:ext cx="6830850" cy="8688"/>
          </a:xfrm>
          <a:custGeom>
            <a:avLst/>
            <a:gdLst/>
            <a:ahLst/>
            <a:cxnLst/>
            <a:rect l="l" t="t" r="r" b="b"/>
            <a:pathLst>
              <a:path w="7988300" h="10159">
                <a:moveTo>
                  <a:pt x="7988046" y="0"/>
                </a:moveTo>
                <a:lnTo>
                  <a:pt x="0" y="9652"/>
                </a:lnTo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5583" y="177740"/>
            <a:ext cx="9825989" cy="47282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6473509">
              <a:lnSpc>
                <a:spcPts val="1847"/>
              </a:lnSpc>
              <a:spcBef>
                <a:spcPts val="86"/>
              </a:spcBef>
            </a:pPr>
            <a:r>
              <a:rPr spc="-9" dirty="0"/>
              <a:t>Posicionamiento</a:t>
            </a:r>
            <a:r>
              <a:rPr spc="-64" dirty="0"/>
              <a:t> </a:t>
            </a:r>
            <a:r>
              <a:rPr spc="-4" dirty="0"/>
              <a:t>web</a:t>
            </a:r>
          </a:p>
          <a:p>
            <a:pPr marL="6462649" marR="7059" algn="r">
              <a:lnSpc>
                <a:spcPts val="1847"/>
              </a:lnSpc>
            </a:pPr>
            <a:r>
              <a:rPr spc="-13" dirty="0">
                <a:solidFill>
                  <a:srgbClr val="C00000"/>
                </a:solidFill>
              </a:rPr>
              <a:t>SEO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4964" y="1634654"/>
            <a:ext cx="2380807" cy="5676521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437152" y="1622462"/>
            <a:ext cx="5052549" cy="474576"/>
          </a:xfrm>
          <a:custGeom>
            <a:avLst/>
            <a:gdLst/>
            <a:ahLst/>
            <a:cxnLst/>
            <a:rect l="l" t="t" r="r" b="b"/>
            <a:pathLst>
              <a:path w="5908675" h="554989">
                <a:moveTo>
                  <a:pt x="5908548" y="0"/>
                </a:moveTo>
                <a:lnTo>
                  <a:pt x="0" y="0"/>
                </a:lnTo>
                <a:lnTo>
                  <a:pt x="0" y="554736"/>
                </a:lnTo>
                <a:lnTo>
                  <a:pt x="5908548" y="554736"/>
                </a:lnTo>
                <a:lnTo>
                  <a:pt x="5908548" y="0"/>
                </a:lnTo>
                <a:close/>
              </a:path>
            </a:pathLst>
          </a:custGeom>
          <a:solidFill>
            <a:srgbClr val="DBEDF4">
              <a:alpha val="50195"/>
            </a:srgbClr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" name="object 6"/>
          <p:cNvSpPr txBox="1"/>
          <p:nvPr/>
        </p:nvSpPr>
        <p:spPr>
          <a:xfrm>
            <a:off x="2008032" y="781215"/>
            <a:ext cx="3641853" cy="1119824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3420" spc="-4" dirty="0">
                <a:latin typeface="Calibri"/>
                <a:cs typeface="Calibri"/>
              </a:rPr>
              <a:t>¿Cómo</a:t>
            </a:r>
            <a:r>
              <a:rPr sz="3420" spc="-13" dirty="0">
                <a:latin typeface="Calibri"/>
                <a:cs typeface="Calibri"/>
              </a:rPr>
              <a:t> </a:t>
            </a:r>
            <a:r>
              <a:rPr sz="3420" spc="-4" dirty="0">
                <a:latin typeface="Calibri"/>
                <a:cs typeface="Calibri"/>
              </a:rPr>
              <a:t>se</a:t>
            </a:r>
            <a:r>
              <a:rPr sz="3420" spc="-21" dirty="0">
                <a:latin typeface="Calibri"/>
                <a:cs typeface="Calibri"/>
              </a:rPr>
              <a:t> </a:t>
            </a:r>
            <a:r>
              <a:rPr sz="3420" spc="-9" dirty="0">
                <a:latin typeface="Calibri"/>
                <a:cs typeface="Calibri"/>
              </a:rPr>
              <a:t>busca?</a:t>
            </a:r>
            <a:endParaRPr sz="3420">
              <a:latin typeface="Calibri"/>
              <a:cs typeface="Calibri"/>
            </a:endParaRPr>
          </a:p>
          <a:p>
            <a:pPr marL="461540" indent="-245431">
              <a:spcBef>
                <a:spcPts val="2651"/>
              </a:spcBef>
              <a:buClr>
                <a:srgbClr val="000000"/>
              </a:buClr>
              <a:buFont typeface="Arial"/>
              <a:buChar char="•"/>
              <a:tabLst>
                <a:tab pos="461540" algn="l"/>
                <a:tab pos="462083" algn="l"/>
              </a:tabLst>
            </a:pPr>
            <a:r>
              <a:rPr sz="1539" u="sng" spc="-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¿Cómo</a:t>
            </a:r>
            <a:r>
              <a:rPr sz="1539" u="sng" spc="-1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539" u="sng" spc="-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buscan</a:t>
            </a:r>
            <a:r>
              <a:rPr sz="1539" u="sng" spc="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539" u="sng" spc="-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los</a:t>
            </a:r>
            <a:r>
              <a:rPr sz="1539" u="sng" spc="-9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539" u="sng" spc="-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usuarios</a:t>
            </a:r>
            <a:r>
              <a:rPr sz="1539" u="sng" spc="-1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539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en </a:t>
            </a:r>
            <a:r>
              <a:rPr sz="1539" u="sng" spc="-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Internet?</a:t>
            </a:r>
            <a:endParaRPr sz="1539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28873" y="2311846"/>
            <a:ext cx="3186281" cy="1448573"/>
          </a:xfrm>
          <a:prstGeom prst="rect">
            <a:avLst/>
          </a:prstGeom>
          <a:ln w="9144">
            <a:solidFill>
              <a:srgbClr val="D9D9D9"/>
            </a:solidFill>
          </a:ln>
        </p:spPr>
        <p:txBody>
          <a:bodyPr vert="horz" wrap="square" lIns="0" tIns="27150" rIns="0" bIns="0" rtlCol="0">
            <a:spAutoFit/>
          </a:bodyPr>
          <a:lstStyle/>
          <a:p>
            <a:pPr marL="860094" marR="396382" indent="-390952">
              <a:spcBef>
                <a:spcPts val="214"/>
              </a:spcBef>
            </a:pPr>
            <a:r>
              <a:rPr sz="1539" spc="-4" dirty="0">
                <a:latin typeface="Calibri"/>
                <a:cs typeface="Calibri"/>
              </a:rPr>
              <a:t>¿Cómo buscamos </a:t>
            </a:r>
            <a:r>
              <a:rPr sz="1539" dirty="0">
                <a:latin typeface="Calibri"/>
                <a:cs typeface="Calibri"/>
              </a:rPr>
              <a:t>en </a:t>
            </a:r>
            <a:r>
              <a:rPr sz="1539" spc="-4" dirty="0">
                <a:latin typeface="Calibri"/>
                <a:cs typeface="Calibri"/>
              </a:rPr>
              <a:t>la </a:t>
            </a:r>
            <a:r>
              <a:rPr sz="1539" spc="-9" dirty="0">
                <a:latin typeface="Calibri"/>
                <a:cs typeface="Calibri"/>
              </a:rPr>
              <a:t>Red?: </a:t>
            </a:r>
            <a:r>
              <a:rPr sz="1539" spc="-338" dirty="0">
                <a:latin typeface="Calibri"/>
                <a:cs typeface="Calibri"/>
              </a:rPr>
              <a:t> </a:t>
            </a:r>
            <a:r>
              <a:rPr sz="1539" dirty="0">
                <a:latin typeface="Calibri"/>
                <a:cs typeface="Calibri"/>
              </a:rPr>
              <a:t>1</a:t>
            </a:r>
            <a:r>
              <a:rPr sz="1539" spc="-13" dirty="0">
                <a:latin typeface="Calibri"/>
                <a:cs typeface="Calibri"/>
              </a:rPr>
              <a:t> </a:t>
            </a:r>
            <a:r>
              <a:rPr sz="1539" spc="-4" dirty="0">
                <a:latin typeface="Calibri"/>
                <a:cs typeface="Calibri"/>
              </a:rPr>
              <a:t>sola</a:t>
            </a:r>
            <a:r>
              <a:rPr sz="1539" dirty="0">
                <a:latin typeface="Calibri"/>
                <a:cs typeface="Calibri"/>
              </a:rPr>
              <a:t> </a:t>
            </a:r>
            <a:r>
              <a:rPr sz="1539" spc="-4" dirty="0">
                <a:latin typeface="Calibri"/>
                <a:cs typeface="Calibri"/>
              </a:rPr>
              <a:t>palabra: 13-20%</a:t>
            </a:r>
            <a:endParaRPr sz="1539">
              <a:latin typeface="Calibri"/>
              <a:cs typeface="Calibri"/>
            </a:endParaRPr>
          </a:p>
          <a:p>
            <a:pPr marL="1003443" indent="-143892">
              <a:buAutoNum type="arabicPlain" startAt="2"/>
              <a:tabLst>
                <a:tab pos="1003986" algn="l"/>
              </a:tabLst>
            </a:pPr>
            <a:r>
              <a:rPr sz="1539" spc="-9" dirty="0">
                <a:latin typeface="Calibri"/>
                <a:cs typeface="Calibri"/>
              </a:rPr>
              <a:t>palabras:</a:t>
            </a:r>
            <a:r>
              <a:rPr sz="1539" spc="-38" dirty="0">
                <a:latin typeface="Calibri"/>
                <a:cs typeface="Calibri"/>
              </a:rPr>
              <a:t> </a:t>
            </a:r>
            <a:r>
              <a:rPr sz="1539" spc="-4" dirty="0">
                <a:latin typeface="Calibri"/>
                <a:cs typeface="Calibri"/>
              </a:rPr>
              <a:t>30-33%</a:t>
            </a:r>
            <a:endParaRPr sz="1539">
              <a:latin typeface="Calibri"/>
              <a:cs typeface="Calibri"/>
            </a:endParaRPr>
          </a:p>
          <a:p>
            <a:pPr marL="1002900" indent="-143349">
              <a:buAutoNum type="arabicPlain" startAt="2"/>
              <a:tabLst>
                <a:tab pos="1003443" algn="l"/>
              </a:tabLst>
            </a:pPr>
            <a:r>
              <a:rPr sz="1539" spc="-4" dirty="0">
                <a:latin typeface="Calibri"/>
                <a:cs typeface="Calibri"/>
              </a:rPr>
              <a:t>palabras:</a:t>
            </a:r>
            <a:r>
              <a:rPr sz="1539" spc="-60" dirty="0">
                <a:latin typeface="Calibri"/>
                <a:cs typeface="Calibri"/>
              </a:rPr>
              <a:t> </a:t>
            </a:r>
            <a:r>
              <a:rPr sz="1539" spc="-4" dirty="0">
                <a:latin typeface="Calibri"/>
                <a:cs typeface="Calibri"/>
              </a:rPr>
              <a:t>24-28%</a:t>
            </a:r>
            <a:endParaRPr sz="1539">
              <a:latin typeface="Calibri"/>
              <a:cs typeface="Calibri"/>
            </a:endParaRPr>
          </a:p>
          <a:p>
            <a:pPr marL="1002900" indent="-143349">
              <a:buAutoNum type="arabicPlain" startAt="2"/>
              <a:tabLst>
                <a:tab pos="1003443" algn="l"/>
              </a:tabLst>
            </a:pPr>
            <a:r>
              <a:rPr sz="1539" spc="-4" dirty="0">
                <a:latin typeface="Calibri"/>
                <a:cs typeface="Calibri"/>
              </a:rPr>
              <a:t>palabras:</a:t>
            </a:r>
            <a:r>
              <a:rPr sz="1539" spc="-60" dirty="0">
                <a:latin typeface="Calibri"/>
                <a:cs typeface="Calibri"/>
              </a:rPr>
              <a:t> </a:t>
            </a:r>
            <a:r>
              <a:rPr sz="1539" spc="-4" dirty="0">
                <a:latin typeface="Calibri"/>
                <a:cs typeface="Calibri"/>
              </a:rPr>
              <a:t>25-21%</a:t>
            </a:r>
            <a:endParaRPr sz="1539">
              <a:latin typeface="Calibri"/>
              <a:cs typeface="Calibri"/>
            </a:endParaRPr>
          </a:p>
          <a:p>
            <a:pPr marL="1003443" indent="-143892">
              <a:buAutoNum type="arabicPlain" startAt="2"/>
              <a:tabLst>
                <a:tab pos="1003986" algn="l"/>
              </a:tabLst>
            </a:pPr>
            <a:r>
              <a:rPr sz="1539" dirty="0">
                <a:latin typeface="Calibri"/>
                <a:cs typeface="Calibri"/>
              </a:rPr>
              <a:t>ó</a:t>
            </a:r>
            <a:r>
              <a:rPr sz="1539" spc="-4" dirty="0">
                <a:latin typeface="Calibri"/>
                <a:cs typeface="Calibri"/>
              </a:rPr>
              <a:t> </a:t>
            </a:r>
            <a:r>
              <a:rPr sz="1539" dirty="0">
                <a:latin typeface="Calibri"/>
                <a:cs typeface="Calibri"/>
              </a:rPr>
              <a:t>más</a:t>
            </a:r>
            <a:r>
              <a:rPr sz="1539" spc="-21" dirty="0">
                <a:latin typeface="Calibri"/>
                <a:cs typeface="Calibri"/>
              </a:rPr>
              <a:t> </a:t>
            </a:r>
            <a:r>
              <a:rPr sz="1539" spc="-9" dirty="0">
                <a:latin typeface="Calibri"/>
                <a:cs typeface="Calibri"/>
              </a:rPr>
              <a:t>palabras:</a:t>
            </a:r>
            <a:r>
              <a:rPr sz="1539" spc="-4" dirty="0">
                <a:latin typeface="Calibri"/>
                <a:cs typeface="Calibri"/>
              </a:rPr>
              <a:t> 8-9%</a:t>
            </a:r>
            <a:endParaRPr sz="1539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31137" y="4311037"/>
            <a:ext cx="4750645" cy="247826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255748" indent="-245431">
              <a:spcBef>
                <a:spcPts val="86"/>
              </a:spcBef>
              <a:buFont typeface="Arial"/>
              <a:buChar char="•"/>
              <a:tabLst>
                <a:tab pos="255748" algn="l"/>
                <a:tab pos="256291" algn="l"/>
              </a:tabLst>
            </a:pPr>
            <a:r>
              <a:rPr sz="1539" spc="-4" dirty="0">
                <a:latin typeface="Calibri"/>
                <a:cs typeface="Calibri"/>
              </a:rPr>
              <a:t>¿</a:t>
            </a:r>
            <a:r>
              <a:rPr sz="1539" u="sng" spc="-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Cómo </a:t>
            </a:r>
            <a:r>
              <a:rPr sz="1539" u="sng" spc="-1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afecta</a:t>
            </a:r>
            <a:r>
              <a:rPr sz="1539" u="sng" spc="21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539" u="sng" spc="-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la búsqueda</a:t>
            </a:r>
            <a:r>
              <a:rPr sz="1539" u="sng" spc="9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539" u="sng" spc="-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por</a:t>
            </a:r>
            <a:r>
              <a:rPr sz="1539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539" u="sng" spc="-1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voz</a:t>
            </a:r>
            <a:r>
              <a:rPr sz="1539" u="sng" spc="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539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a</a:t>
            </a:r>
            <a:r>
              <a:rPr sz="1539" u="sng" spc="-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una</a:t>
            </a:r>
            <a:r>
              <a:rPr sz="1539" u="sng" spc="9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539" u="sng" spc="-1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estrategia</a:t>
            </a:r>
            <a:r>
              <a:rPr sz="1539" u="sng" spc="-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539" u="sng" spc="-9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SEO?</a:t>
            </a:r>
            <a:endParaRPr sz="1539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6416" y="759104"/>
            <a:ext cx="6830850" cy="8688"/>
          </a:xfrm>
          <a:custGeom>
            <a:avLst/>
            <a:gdLst/>
            <a:ahLst/>
            <a:cxnLst/>
            <a:rect l="l" t="t" r="r" b="b"/>
            <a:pathLst>
              <a:path w="7988300" h="10159">
                <a:moveTo>
                  <a:pt x="7988046" y="0"/>
                </a:moveTo>
                <a:lnTo>
                  <a:pt x="0" y="9652"/>
                </a:lnTo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5583" y="177740"/>
            <a:ext cx="9825989" cy="47282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6473509">
              <a:lnSpc>
                <a:spcPts val="1847"/>
              </a:lnSpc>
              <a:spcBef>
                <a:spcPts val="86"/>
              </a:spcBef>
            </a:pPr>
            <a:r>
              <a:rPr spc="-9" dirty="0"/>
              <a:t>Posicionamiento</a:t>
            </a:r>
            <a:r>
              <a:rPr spc="-64" dirty="0"/>
              <a:t> </a:t>
            </a:r>
            <a:r>
              <a:rPr spc="-4" dirty="0"/>
              <a:t>web</a:t>
            </a:r>
          </a:p>
          <a:p>
            <a:pPr marL="6462649" marR="7059" algn="r">
              <a:lnSpc>
                <a:spcPts val="1847"/>
              </a:lnSpc>
            </a:pPr>
            <a:r>
              <a:rPr spc="-13" dirty="0">
                <a:solidFill>
                  <a:srgbClr val="C00000"/>
                </a:solidFill>
              </a:rPr>
              <a:t>SEO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1900" y="7467600"/>
            <a:ext cx="4080048" cy="247826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lang="es-ES" sz="1539" u="sng" spc="-9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Calibri"/>
                <a:cs typeface="Calibri"/>
              </a:rPr>
              <a:t>https://trends.google.es/trends/yis/2021/GLOBAL/</a:t>
            </a:r>
            <a:endParaRPr sz="1539" dirty="0">
              <a:latin typeface="Calibri"/>
              <a:cs typeface="Calibri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87A4BF3-DC9D-B959-9DC4-AC4381169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92" y="1400524"/>
            <a:ext cx="9065298" cy="5180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61462" y="3053465"/>
            <a:ext cx="2266452" cy="247826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539" spc="-4" dirty="0">
                <a:latin typeface="Calibri"/>
                <a:cs typeface="Calibri"/>
              </a:rPr>
              <a:t>Saber</a:t>
            </a:r>
            <a:r>
              <a:rPr sz="1539" spc="-13" dirty="0">
                <a:latin typeface="Calibri"/>
                <a:cs typeface="Calibri"/>
              </a:rPr>
              <a:t> </a:t>
            </a:r>
            <a:r>
              <a:rPr sz="1539" spc="-4" dirty="0">
                <a:latin typeface="Calibri"/>
                <a:cs typeface="Calibri"/>
              </a:rPr>
              <a:t>qué</a:t>
            </a:r>
            <a:r>
              <a:rPr sz="1539" spc="4" dirty="0">
                <a:latin typeface="Calibri"/>
                <a:cs typeface="Calibri"/>
              </a:rPr>
              <a:t> </a:t>
            </a:r>
            <a:r>
              <a:rPr sz="1539" dirty="0">
                <a:latin typeface="Calibri"/>
                <a:cs typeface="Calibri"/>
              </a:rPr>
              <a:t>es</a:t>
            </a:r>
            <a:r>
              <a:rPr sz="1539" spc="-4" dirty="0">
                <a:latin typeface="Calibri"/>
                <a:cs typeface="Calibri"/>
              </a:rPr>
              <a:t> </a:t>
            </a:r>
            <a:r>
              <a:rPr sz="1539" dirty="0">
                <a:latin typeface="Calibri"/>
                <a:cs typeface="Calibri"/>
              </a:rPr>
              <a:t>lo</a:t>
            </a:r>
            <a:r>
              <a:rPr sz="1539" spc="-4" dirty="0">
                <a:latin typeface="Calibri"/>
                <a:cs typeface="Calibri"/>
              </a:rPr>
              <a:t> </a:t>
            </a:r>
            <a:r>
              <a:rPr sz="1539" dirty="0">
                <a:latin typeface="Calibri"/>
                <a:cs typeface="Calibri"/>
              </a:rPr>
              <a:t>más</a:t>
            </a:r>
            <a:r>
              <a:rPr sz="1539" spc="-17" dirty="0">
                <a:latin typeface="Calibri"/>
                <a:cs typeface="Calibri"/>
              </a:rPr>
              <a:t> </a:t>
            </a:r>
            <a:r>
              <a:rPr sz="1539" spc="-4" dirty="0">
                <a:latin typeface="Calibri"/>
                <a:cs typeface="Calibri"/>
              </a:rPr>
              <a:t>popular</a:t>
            </a:r>
            <a:endParaRPr sz="1539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42738" y="5014995"/>
            <a:ext cx="2908813" cy="247826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539" spc="-4" dirty="0">
                <a:latin typeface="Calibri"/>
                <a:cs typeface="Calibri"/>
              </a:rPr>
              <a:t>Conocer</a:t>
            </a:r>
            <a:r>
              <a:rPr sz="1539" dirty="0">
                <a:latin typeface="Calibri"/>
                <a:cs typeface="Calibri"/>
              </a:rPr>
              <a:t> </a:t>
            </a:r>
            <a:r>
              <a:rPr sz="1539" spc="-4" dirty="0">
                <a:latin typeface="Calibri"/>
                <a:cs typeface="Calibri"/>
              </a:rPr>
              <a:t>cuál </a:t>
            </a:r>
            <a:r>
              <a:rPr sz="1539" dirty="0">
                <a:latin typeface="Calibri"/>
                <a:cs typeface="Calibri"/>
              </a:rPr>
              <a:t>es</a:t>
            </a:r>
            <a:r>
              <a:rPr sz="1539" spc="-9" dirty="0">
                <a:latin typeface="Calibri"/>
                <a:cs typeface="Calibri"/>
              </a:rPr>
              <a:t> </a:t>
            </a:r>
            <a:r>
              <a:rPr sz="1539" dirty="0">
                <a:latin typeface="Calibri"/>
                <a:cs typeface="Calibri"/>
              </a:rPr>
              <a:t>la</a:t>
            </a:r>
            <a:r>
              <a:rPr sz="1539" spc="-9" dirty="0">
                <a:latin typeface="Calibri"/>
                <a:cs typeface="Calibri"/>
              </a:rPr>
              <a:t> palabra</a:t>
            </a:r>
            <a:r>
              <a:rPr sz="1539" dirty="0">
                <a:latin typeface="Calibri"/>
                <a:cs typeface="Calibri"/>
              </a:rPr>
              <a:t> </a:t>
            </a:r>
            <a:r>
              <a:rPr sz="1539" spc="-4" dirty="0">
                <a:latin typeface="Calibri"/>
                <a:cs typeface="Calibri"/>
              </a:rPr>
              <a:t>adecuada</a:t>
            </a:r>
            <a:endParaRPr sz="1539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40983" y="3053683"/>
            <a:ext cx="2664466" cy="247826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539" spc="-4" dirty="0">
                <a:latin typeface="Calibri"/>
                <a:cs typeface="Calibri"/>
              </a:rPr>
              <a:t>Analizar</a:t>
            </a:r>
            <a:r>
              <a:rPr sz="1539" spc="-21" dirty="0">
                <a:latin typeface="Calibri"/>
                <a:cs typeface="Calibri"/>
              </a:rPr>
              <a:t> </a:t>
            </a:r>
            <a:r>
              <a:rPr sz="1539" dirty="0">
                <a:latin typeface="Calibri"/>
                <a:cs typeface="Calibri"/>
              </a:rPr>
              <a:t>a</a:t>
            </a:r>
            <a:r>
              <a:rPr sz="1539" spc="-4" dirty="0">
                <a:latin typeface="Calibri"/>
                <a:cs typeface="Calibri"/>
              </a:rPr>
              <a:t> </a:t>
            </a:r>
            <a:r>
              <a:rPr sz="1539" spc="-9" dirty="0">
                <a:latin typeface="Calibri"/>
                <a:cs typeface="Calibri"/>
              </a:rPr>
              <a:t>nuestros</a:t>
            </a:r>
            <a:r>
              <a:rPr sz="1539" spc="-21" dirty="0">
                <a:latin typeface="Calibri"/>
                <a:cs typeface="Calibri"/>
              </a:rPr>
              <a:t> </a:t>
            </a:r>
            <a:r>
              <a:rPr sz="1539" spc="-9" dirty="0">
                <a:latin typeface="Calibri"/>
                <a:cs typeface="Calibri"/>
              </a:rPr>
              <a:t>competidores</a:t>
            </a:r>
            <a:endParaRPr sz="1539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16416" y="759104"/>
            <a:ext cx="6830850" cy="8688"/>
          </a:xfrm>
          <a:custGeom>
            <a:avLst/>
            <a:gdLst/>
            <a:ahLst/>
            <a:cxnLst/>
            <a:rect l="l" t="t" r="r" b="b"/>
            <a:pathLst>
              <a:path w="7988300" h="10159">
                <a:moveTo>
                  <a:pt x="7988046" y="0"/>
                </a:moveTo>
                <a:lnTo>
                  <a:pt x="0" y="9652"/>
                </a:lnTo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5583" y="177740"/>
            <a:ext cx="9825989" cy="47282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6473509">
              <a:lnSpc>
                <a:spcPts val="1847"/>
              </a:lnSpc>
              <a:spcBef>
                <a:spcPts val="86"/>
              </a:spcBef>
            </a:pPr>
            <a:r>
              <a:rPr spc="-9" dirty="0"/>
              <a:t>Posicionamiento</a:t>
            </a:r>
            <a:r>
              <a:rPr spc="-64" dirty="0"/>
              <a:t> </a:t>
            </a:r>
            <a:r>
              <a:rPr spc="-4" dirty="0"/>
              <a:t>web</a:t>
            </a:r>
          </a:p>
          <a:p>
            <a:pPr marL="6462649" marR="7059" algn="r">
              <a:lnSpc>
                <a:spcPts val="1847"/>
              </a:lnSpc>
            </a:pPr>
            <a:r>
              <a:rPr spc="-13" dirty="0">
                <a:solidFill>
                  <a:srgbClr val="C00000"/>
                </a:solidFill>
              </a:rPr>
              <a:t>SEO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08032" y="896154"/>
            <a:ext cx="5915364" cy="326758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2052" spc="-9" dirty="0">
                <a:latin typeface="Calibri"/>
                <a:cs typeface="Calibri"/>
              </a:rPr>
              <a:t>Herramientas</a:t>
            </a:r>
            <a:r>
              <a:rPr sz="2052" spc="-17" dirty="0">
                <a:latin typeface="Calibri"/>
                <a:cs typeface="Calibri"/>
              </a:rPr>
              <a:t> </a:t>
            </a:r>
            <a:r>
              <a:rPr sz="2052" spc="-13" dirty="0">
                <a:latin typeface="Calibri"/>
                <a:cs typeface="Calibri"/>
              </a:rPr>
              <a:t>para</a:t>
            </a:r>
            <a:r>
              <a:rPr sz="2052" spc="-4" dirty="0">
                <a:latin typeface="Calibri"/>
                <a:cs typeface="Calibri"/>
              </a:rPr>
              <a:t> dar</a:t>
            </a:r>
            <a:r>
              <a:rPr sz="2052" spc="4" dirty="0">
                <a:latin typeface="Calibri"/>
                <a:cs typeface="Calibri"/>
              </a:rPr>
              <a:t> </a:t>
            </a:r>
            <a:r>
              <a:rPr sz="2052" spc="-9" dirty="0">
                <a:latin typeface="Calibri"/>
                <a:cs typeface="Calibri"/>
              </a:rPr>
              <a:t>con</a:t>
            </a:r>
            <a:r>
              <a:rPr sz="2052" dirty="0">
                <a:latin typeface="Calibri"/>
                <a:cs typeface="Calibri"/>
              </a:rPr>
              <a:t> las</a:t>
            </a:r>
            <a:r>
              <a:rPr sz="2052" spc="-30" dirty="0">
                <a:latin typeface="Calibri"/>
                <a:cs typeface="Calibri"/>
              </a:rPr>
              <a:t> </a:t>
            </a:r>
            <a:r>
              <a:rPr sz="2052" spc="-13" dirty="0">
                <a:solidFill>
                  <a:srgbClr val="C00000"/>
                </a:solidFill>
                <a:latin typeface="Calibri"/>
                <a:cs typeface="Calibri"/>
              </a:rPr>
              <a:t>Palabras</a:t>
            </a:r>
            <a:r>
              <a:rPr sz="2052" spc="-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52" spc="-13" dirty="0">
                <a:solidFill>
                  <a:srgbClr val="C00000"/>
                </a:solidFill>
                <a:latin typeface="Calibri"/>
                <a:cs typeface="Calibri"/>
              </a:rPr>
              <a:t>clave</a:t>
            </a:r>
            <a:r>
              <a:rPr sz="2052" spc="-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52" spc="-4" dirty="0">
                <a:latin typeface="Calibri"/>
                <a:cs typeface="Calibri"/>
              </a:rPr>
              <a:t>adecuadas</a:t>
            </a:r>
            <a:endParaRPr sz="2052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9970" y="1844004"/>
            <a:ext cx="2625913" cy="114810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60408" y="3977066"/>
            <a:ext cx="2866716" cy="72535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63618" y="2077782"/>
            <a:ext cx="3005466" cy="5127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2171" y="48327"/>
            <a:ext cx="5240424" cy="157549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lnSpc>
                <a:spcPts val="5511"/>
              </a:lnSpc>
              <a:spcBef>
                <a:spcPts val="86"/>
              </a:spcBef>
            </a:pPr>
            <a:r>
              <a:rPr sz="4618" i="0" spc="-13" dirty="0">
                <a:solidFill>
                  <a:srgbClr val="888888"/>
                </a:solidFill>
              </a:rPr>
              <a:t>Posicionamiento</a:t>
            </a:r>
            <a:r>
              <a:rPr sz="4618" i="0" spc="-73" dirty="0">
                <a:solidFill>
                  <a:srgbClr val="888888"/>
                </a:solidFill>
              </a:rPr>
              <a:t> </a:t>
            </a:r>
            <a:r>
              <a:rPr sz="4618" i="0" spc="-17" dirty="0">
                <a:solidFill>
                  <a:srgbClr val="888888"/>
                </a:solidFill>
              </a:rPr>
              <a:t>web</a:t>
            </a:r>
            <a:endParaRPr sz="4618"/>
          </a:p>
          <a:p>
            <a:pPr marL="1454665">
              <a:lnSpc>
                <a:spcPts val="6742"/>
              </a:lnSpc>
            </a:pPr>
            <a:r>
              <a:rPr sz="5644" i="0" spc="-73" dirty="0">
                <a:solidFill>
                  <a:srgbClr val="C00000"/>
                </a:solidFill>
              </a:rPr>
              <a:t>Técnicas</a:t>
            </a:r>
            <a:r>
              <a:rPr sz="5644" i="0" spc="-60" dirty="0">
                <a:solidFill>
                  <a:srgbClr val="C00000"/>
                </a:solidFill>
              </a:rPr>
              <a:t> </a:t>
            </a:r>
            <a:r>
              <a:rPr sz="5644" i="0" spc="-30" dirty="0">
                <a:solidFill>
                  <a:srgbClr val="C00000"/>
                </a:solidFill>
              </a:rPr>
              <a:t>SEO</a:t>
            </a:r>
            <a:endParaRPr sz="5644"/>
          </a:p>
        </p:txBody>
      </p:sp>
      <p:grpSp>
        <p:nvGrpSpPr>
          <p:cNvPr id="3" name="object 3"/>
          <p:cNvGrpSpPr/>
          <p:nvPr/>
        </p:nvGrpSpPr>
        <p:grpSpPr>
          <a:xfrm>
            <a:off x="6124240" y="1840362"/>
            <a:ext cx="2833880" cy="2404372"/>
            <a:chOff x="5481290" y="2152201"/>
            <a:chExt cx="3314065" cy="28117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1290" y="2152201"/>
              <a:ext cx="3313503" cy="281177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54992" y="2350722"/>
              <a:ext cx="2813213" cy="191755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366668" y="5366072"/>
            <a:ext cx="3059222" cy="16883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026" u="sng" spc="-4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Calibri"/>
                <a:cs typeface="Calibri"/>
                <a:hlinkClick r:id="rId4"/>
              </a:rPr>
              <a:t>https://www.40defiebre.com/cambios-algoritmo-google/</a:t>
            </a:r>
            <a:endParaRPr sz="1026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148230" y="4047729"/>
            <a:ext cx="2588447" cy="1513321"/>
            <a:chOff x="2001011" y="4733594"/>
            <a:chExt cx="3027045" cy="176974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01011" y="4733594"/>
              <a:ext cx="3026664" cy="176936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96083" y="4928615"/>
              <a:ext cx="2456688" cy="1199388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61298" y="2768957"/>
            <a:ext cx="4231435" cy="10845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78558" y="3048000"/>
            <a:ext cx="755845" cy="195732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1197" b="1" spc="-4" dirty="0">
                <a:latin typeface="Calibri"/>
                <a:cs typeface="Calibri"/>
              </a:rPr>
              <a:t>GENERALES</a:t>
            </a:r>
            <a:endParaRPr sz="1197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78558" y="3429000"/>
            <a:ext cx="6562069" cy="3669439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646699" indent="-245431">
              <a:spcBef>
                <a:spcPts val="90"/>
              </a:spcBef>
              <a:buFont typeface="Arial"/>
              <a:buChar char="•"/>
              <a:tabLst>
                <a:tab pos="646699" algn="l"/>
                <a:tab pos="647242" algn="l"/>
              </a:tabLst>
            </a:pPr>
            <a:r>
              <a:rPr sz="1197" spc="-4" dirty="0">
                <a:latin typeface="Calibri"/>
                <a:cs typeface="Calibri"/>
              </a:rPr>
              <a:t>Reglas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básicas</a:t>
            </a:r>
            <a:r>
              <a:rPr sz="1197" spc="9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de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aplicación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que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debemos</a:t>
            </a:r>
            <a:r>
              <a:rPr sz="1197" spc="13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considerar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en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todos</a:t>
            </a:r>
            <a:r>
              <a:rPr sz="1197" spc="-9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los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casos.</a:t>
            </a:r>
            <a:endParaRPr sz="1197" dirty="0">
              <a:latin typeface="Calibri"/>
              <a:cs typeface="Calibri"/>
            </a:endParaRPr>
          </a:p>
          <a:p>
            <a:pPr marL="646699" marR="4344" indent="-245431">
              <a:buFont typeface="Arial"/>
              <a:buChar char="•"/>
              <a:tabLst>
                <a:tab pos="646699" algn="l"/>
                <a:tab pos="647242" algn="l"/>
              </a:tabLst>
            </a:pPr>
            <a:r>
              <a:rPr sz="1197" spc="-4" dirty="0">
                <a:latin typeface="Calibri"/>
                <a:cs typeface="Calibri"/>
              </a:rPr>
              <a:t>Las</a:t>
            </a:r>
            <a:r>
              <a:rPr sz="1197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técnicas</a:t>
            </a:r>
            <a:r>
              <a:rPr sz="1197" spc="9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generales</a:t>
            </a:r>
            <a:r>
              <a:rPr sz="1197" spc="26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SEO</a:t>
            </a:r>
            <a:r>
              <a:rPr sz="1197" spc="-17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recogen</a:t>
            </a:r>
            <a:r>
              <a:rPr sz="1197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un</a:t>
            </a:r>
            <a:r>
              <a:rPr sz="1197" spc="9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conjunto</a:t>
            </a:r>
            <a:r>
              <a:rPr sz="1197" spc="9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de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protocolos</a:t>
            </a:r>
            <a:r>
              <a:rPr sz="1197" spc="-13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de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carácter</a:t>
            </a:r>
            <a:r>
              <a:rPr sz="1197" dirty="0">
                <a:latin typeface="Calibri"/>
                <a:cs typeface="Calibri"/>
              </a:rPr>
              <a:t> global</a:t>
            </a:r>
            <a:r>
              <a:rPr sz="1197" spc="13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que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nos</a:t>
            </a:r>
            <a:r>
              <a:rPr sz="1197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ilustra </a:t>
            </a:r>
            <a:r>
              <a:rPr sz="1197" spc="-257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sobre</a:t>
            </a:r>
            <a:r>
              <a:rPr sz="1197" spc="-4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la</a:t>
            </a:r>
            <a:r>
              <a:rPr sz="1197" spc="9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forma</a:t>
            </a:r>
            <a:r>
              <a:rPr sz="1197" spc="-26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de </a:t>
            </a:r>
            <a:r>
              <a:rPr sz="1197" spc="-9" dirty="0">
                <a:latin typeface="Calibri"/>
                <a:cs typeface="Calibri"/>
              </a:rPr>
              <a:t>comportarse</a:t>
            </a:r>
            <a:r>
              <a:rPr sz="1197" spc="-13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los</a:t>
            </a:r>
            <a:r>
              <a:rPr sz="1197" spc="9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buscadores</a:t>
            </a:r>
            <a:r>
              <a:rPr sz="1197" spc="9" dirty="0">
                <a:latin typeface="Calibri"/>
                <a:cs typeface="Calibri"/>
              </a:rPr>
              <a:t> </a:t>
            </a:r>
            <a:r>
              <a:rPr sz="1197" spc="-43" dirty="0">
                <a:latin typeface="Calibri"/>
                <a:cs typeface="Calibri"/>
              </a:rPr>
              <a:t>y,</a:t>
            </a:r>
            <a:r>
              <a:rPr sz="1197" spc="-4" dirty="0">
                <a:latin typeface="Calibri"/>
                <a:cs typeface="Calibri"/>
              </a:rPr>
              <a:t> por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13" dirty="0">
                <a:latin typeface="Calibri"/>
                <a:cs typeface="Calibri"/>
              </a:rPr>
              <a:t>tanto,</a:t>
            </a:r>
            <a:r>
              <a:rPr sz="1197" spc="-4" dirty="0">
                <a:latin typeface="Calibri"/>
                <a:cs typeface="Calibri"/>
              </a:rPr>
              <a:t> debemos</a:t>
            </a:r>
            <a:r>
              <a:rPr sz="1197" spc="13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considerar</a:t>
            </a:r>
            <a:r>
              <a:rPr sz="1197" spc="-4" dirty="0">
                <a:latin typeface="Calibri"/>
                <a:cs typeface="Calibri"/>
              </a:rPr>
              <a:t> de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manera </a:t>
            </a:r>
            <a:r>
              <a:rPr sz="1197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integral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en</a:t>
            </a:r>
            <a:r>
              <a:rPr sz="1197" spc="-4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la</a:t>
            </a:r>
            <a:r>
              <a:rPr sz="1197" spc="-4" dirty="0">
                <a:latin typeface="Calibri"/>
                <a:cs typeface="Calibri"/>
              </a:rPr>
              <a:t> mejorar</a:t>
            </a:r>
            <a:r>
              <a:rPr sz="1197" spc="-13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de</a:t>
            </a:r>
            <a:r>
              <a:rPr sz="1197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posicionamiento de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cualquier</a:t>
            </a:r>
            <a:r>
              <a:rPr sz="1197" spc="13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sitio</a:t>
            </a:r>
            <a:r>
              <a:rPr sz="1197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web.</a:t>
            </a:r>
            <a:endParaRPr sz="1197" dirty="0">
              <a:latin typeface="Calibri"/>
              <a:cs typeface="Calibri"/>
            </a:endParaRPr>
          </a:p>
          <a:p>
            <a:pPr>
              <a:spcBef>
                <a:spcPts val="26"/>
              </a:spcBef>
              <a:buFont typeface="Arial"/>
              <a:buChar char="•"/>
            </a:pPr>
            <a:endParaRPr sz="1154" dirty="0">
              <a:latin typeface="Calibri"/>
              <a:cs typeface="Calibri"/>
            </a:endParaRPr>
          </a:p>
          <a:p>
            <a:pPr marL="10860">
              <a:spcBef>
                <a:spcPts val="4"/>
              </a:spcBef>
            </a:pPr>
            <a:r>
              <a:rPr sz="1197" b="1" spc="-9" dirty="0">
                <a:latin typeface="Calibri"/>
                <a:cs typeface="Calibri"/>
              </a:rPr>
              <a:t>ESPECÍFICAS</a:t>
            </a:r>
            <a:r>
              <a:rPr sz="1197" b="1" spc="-17" dirty="0">
                <a:latin typeface="Calibri"/>
                <a:cs typeface="Calibri"/>
              </a:rPr>
              <a:t> </a:t>
            </a:r>
            <a:r>
              <a:rPr sz="1197" b="1" spc="-4" dirty="0">
                <a:latin typeface="Calibri"/>
                <a:cs typeface="Calibri"/>
              </a:rPr>
              <a:t>DE</a:t>
            </a:r>
            <a:r>
              <a:rPr sz="1197" b="1" spc="-9" dirty="0">
                <a:latin typeface="Calibri"/>
                <a:cs typeface="Calibri"/>
              </a:rPr>
              <a:t> </a:t>
            </a:r>
            <a:r>
              <a:rPr sz="1197" b="1" spc="-4" dirty="0">
                <a:latin typeface="Calibri"/>
                <a:cs typeface="Calibri"/>
              </a:rPr>
              <a:t>SITIO</a:t>
            </a:r>
            <a:endParaRPr sz="1197" dirty="0">
              <a:latin typeface="Calibri"/>
              <a:cs typeface="Calibri"/>
            </a:endParaRPr>
          </a:p>
          <a:p>
            <a:pPr>
              <a:spcBef>
                <a:spcPts val="26"/>
              </a:spcBef>
            </a:pPr>
            <a:endParaRPr sz="1154" dirty="0">
              <a:latin typeface="Calibri"/>
              <a:cs typeface="Calibri"/>
            </a:endParaRPr>
          </a:p>
          <a:p>
            <a:pPr marL="646699" marR="320363" indent="-245431">
              <a:buFont typeface="Arial"/>
              <a:buChar char="•"/>
              <a:tabLst>
                <a:tab pos="646699" algn="l"/>
                <a:tab pos="647242" algn="l"/>
              </a:tabLst>
            </a:pPr>
            <a:r>
              <a:rPr sz="1197" spc="-4" dirty="0">
                <a:latin typeface="Calibri"/>
                <a:cs typeface="Calibri"/>
              </a:rPr>
              <a:t>Las </a:t>
            </a:r>
            <a:r>
              <a:rPr sz="1197" spc="-9" dirty="0">
                <a:latin typeface="Calibri"/>
                <a:cs typeface="Calibri"/>
              </a:rPr>
              <a:t>técnicas</a:t>
            </a:r>
            <a:r>
              <a:rPr sz="1197" spc="9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generales</a:t>
            </a:r>
            <a:r>
              <a:rPr sz="1197" spc="17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recogen</a:t>
            </a:r>
            <a:r>
              <a:rPr sz="1197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procedimientos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que</a:t>
            </a:r>
            <a:r>
              <a:rPr sz="1197" spc="17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son</a:t>
            </a:r>
            <a:r>
              <a:rPr sz="1197" spc="-17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aplicables</a:t>
            </a:r>
            <a:r>
              <a:rPr sz="1197" spc="21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de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forma</a:t>
            </a:r>
            <a:r>
              <a:rPr sz="1197" spc="-21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global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a </a:t>
            </a:r>
            <a:r>
              <a:rPr sz="1197" spc="-4" dirty="0">
                <a:latin typeface="Calibri"/>
                <a:cs typeface="Calibri"/>
              </a:rPr>
              <a:t>un </a:t>
            </a:r>
            <a:r>
              <a:rPr sz="1197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sitio</a:t>
            </a:r>
            <a:r>
              <a:rPr sz="1197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web,</a:t>
            </a:r>
            <a:r>
              <a:rPr sz="1197" spc="-9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o</a:t>
            </a:r>
            <a:r>
              <a:rPr sz="1197" spc="-4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lo</a:t>
            </a:r>
            <a:r>
              <a:rPr sz="1197" spc="-13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que</a:t>
            </a:r>
            <a:r>
              <a:rPr sz="1197" spc="17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es</a:t>
            </a:r>
            <a:r>
              <a:rPr sz="1197" spc="-4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lo </a:t>
            </a:r>
            <a:r>
              <a:rPr sz="1197" spc="-4" dirty="0">
                <a:latin typeface="Calibri"/>
                <a:cs typeface="Calibri"/>
              </a:rPr>
              <a:t>mismo,</a:t>
            </a:r>
            <a:r>
              <a:rPr sz="1197" spc="-30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que</a:t>
            </a:r>
            <a:r>
              <a:rPr sz="1197" spc="13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debemos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tener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en</a:t>
            </a:r>
            <a:r>
              <a:rPr sz="1197" spc="-4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cuenta</a:t>
            </a:r>
            <a:r>
              <a:rPr sz="1197" spc="13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de</a:t>
            </a:r>
            <a:r>
              <a:rPr sz="1197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forma</a:t>
            </a:r>
            <a:r>
              <a:rPr sz="1197" spc="-21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global</a:t>
            </a:r>
            <a:r>
              <a:rPr sz="1197" spc="-4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a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la</a:t>
            </a:r>
            <a:r>
              <a:rPr sz="1197" spc="-4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hora</a:t>
            </a:r>
            <a:r>
              <a:rPr sz="1197" spc="-17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de </a:t>
            </a:r>
            <a:r>
              <a:rPr sz="1197" spc="-257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diseñarlo.</a:t>
            </a:r>
          </a:p>
          <a:p>
            <a:pPr>
              <a:spcBef>
                <a:spcPts val="30"/>
              </a:spcBef>
              <a:buFont typeface="Arial"/>
              <a:buChar char="•"/>
            </a:pPr>
            <a:endParaRPr sz="1154" dirty="0">
              <a:latin typeface="Calibri"/>
              <a:cs typeface="Calibri"/>
            </a:endParaRPr>
          </a:p>
          <a:p>
            <a:pPr marL="10860"/>
            <a:r>
              <a:rPr sz="1197" b="1" spc="-9" dirty="0">
                <a:latin typeface="Calibri"/>
                <a:cs typeface="Calibri"/>
              </a:rPr>
              <a:t>ESPECÍFICAS</a:t>
            </a:r>
            <a:r>
              <a:rPr sz="1197" b="1" spc="-17" dirty="0">
                <a:latin typeface="Calibri"/>
                <a:cs typeface="Calibri"/>
              </a:rPr>
              <a:t> </a:t>
            </a:r>
            <a:r>
              <a:rPr sz="1197" b="1" spc="-4" dirty="0">
                <a:latin typeface="Calibri"/>
                <a:cs typeface="Calibri"/>
              </a:rPr>
              <a:t>DE</a:t>
            </a:r>
            <a:r>
              <a:rPr sz="1197" b="1" spc="-13" dirty="0">
                <a:latin typeface="Calibri"/>
                <a:cs typeface="Calibri"/>
              </a:rPr>
              <a:t> </a:t>
            </a:r>
            <a:r>
              <a:rPr sz="1197" b="1" spc="-17" dirty="0">
                <a:latin typeface="Calibri"/>
                <a:cs typeface="Calibri"/>
              </a:rPr>
              <a:t>PÁGINA</a:t>
            </a:r>
            <a:endParaRPr sz="1197" dirty="0">
              <a:latin typeface="Calibri"/>
              <a:cs typeface="Calibri"/>
            </a:endParaRPr>
          </a:p>
          <a:p>
            <a:pPr>
              <a:spcBef>
                <a:spcPts val="26"/>
              </a:spcBef>
            </a:pPr>
            <a:endParaRPr sz="1154" dirty="0">
              <a:latin typeface="Calibri"/>
              <a:cs typeface="Calibri"/>
            </a:endParaRPr>
          </a:p>
          <a:p>
            <a:pPr marL="646699" indent="-245431">
              <a:buFont typeface="Arial"/>
              <a:buChar char="•"/>
              <a:tabLst>
                <a:tab pos="646699" algn="l"/>
                <a:tab pos="647242" algn="l"/>
              </a:tabLst>
            </a:pPr>
            <a:r>
              <a:rPr sz="1197" spc="-9" dirty="0">
                <a:latin typeface="Calibri"/>
                <a:cs typeface="Calibri"/>
              </a:rPr>
              <a:t>Procedimientos</a:t>
            </a:r>
            <a:r>
              <a:rPr sz="1197" spc="17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aplicables,</a:t>
            </a:r>
            <a:r>
              <a:rPr sz="1197" spc="21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de</a:t>
            </a:r>
            <a:r>
              <a:rPr sz="1197" spc="9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forma</a:t>
            </a:r>
            <a:r>
              <a:rPr sz="1197" spc="-17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individual,</a:t>
            </a:r>
            <a:r>
              <a:rPr sz="1197" spc="21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a</a:t>
            </a:r>
            <a:r>
              <a:rPr sz="1197" spc="17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cada</a:t>
            </a:r>
            <a:r>
              <a:rPr sz="1197" spc="13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página</a:t>
            </a:r>
            <a:r>
              <a:rPr sz="1197" spc="13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de</a:t>
            </a:r>
            <a:r>
              <a:rPr sz="1197" spc="9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un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sitio.</a:t>
            </a:r>
            <a:endParaRPr sz="1197" dirty="0">
              <a:latin typeface="Calibri"/>
              <a:cs typeface="Calibri"/>
            </a:endParaRPr>
          </a:p>
          <a:p>
            <a:pPr marL="646699" marR="81448" indent="-245431">
              <a:buFont typeface="Arial"/>
              <a:buChar char="•"/>
              <a:tabLst>
                <a:tab pos="646699" algn="l"/>
                <a:tab pos="647242" algn="l"/>
              </a:tabLst>
            </a:pPr>
            <a:r>
              <a:rPr sz="1197" spc="-4" dirty="0">
                <a:latin typeface="Calibri"/>
                <a:cs typeface="Calibri"/>
              </a:rPr>
              <a:t>Las</a:t>
            </a:r>
            <a:r>
              <a:rPr sz="1197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técnicas</a:t>
            </a:r>
            <a:r>
              <a:rPr sz="1197" spc="17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SEO</a:t>
            </a:r>
            <a:r>
              <a:rPr sz="1197" spc="-4" dirty="0">
                <a:latin typeface="Calibri"/>
                <a:cs typeface="Calibri"/>
              </a:rPr>
              <a:t> específicas</a:t>
            </a:r>
            <a:r>
              <a:rPr sz="1197" spc="17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de</a:t>
            </a:r>
            <a:r>
              <a:rPr sz="1197" spc="9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página</a:t>
            </a:r>
            <a:r>
              <a:rPr sz="1197" spc="13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se</a:t>
            </a:r>
            <a:r>
              <a:rPr sz="1197" spc="13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refieren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a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todos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aquellos</a:t>
            </a:r>
            <a:r>
              <a:rPr sz="1197" spc="17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procedimientos</a:t>
            </a:r>
            <a:r>
              <a:rPr sz="1197" spc="9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que</a:t>
            </a:r>
            <a:r>
              <a:rPr sz="1197" spc="21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deben </a:t>
            </a:r>
            <a:r>
              <a:rPr sz="1197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seguirse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en la </a:t>
            </a:r>
            <a:r>
              <a:rPr sz="1197" spc="-4" dirty="0">
                <a:latin typeface="Calibri"/>
                <a:cs typeface="Calibri"/>
              </a:rPr>
              <a:t>elaboración</a:t>
            </a:r>
            <a:r>
              <a:rPr sz="1197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de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cada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página</a:t>
            </a:r>
            <a:r>
              <a:rPr sz="1197" spc="17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con</a:t>
            </a:r>
            <a:r>
              <a:rPr sz="1197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el</a:t>
            </a:r>
            <a:r>
              <a:rPr sz="1197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fin de</a:t>
            </a:r>
            <a:r>
              <a:rPr sz="1197" spc="9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garantizar</a:t>
            </a:r>
            <a:r>
              <a:rPr sz="1197" spc="9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su</a:t>
            </a:r>
            <a:r>
              <a:rPr sz="1197" spc="-4" dirty="0">
                <a:latin typeface="Calibri"/>
                <a:cs typeface="Calibri"/>
              </a:rPr>
              <a:t> mejor</a:t>
            </a:r>
            <a:r>
              <a:rPr sz="1197" spc="-9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posicionamiento</a:t>
            </a:r>
            <a:r>
              <a:rPr sz="1197" spc="13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en </a:t>
            </a:r>
            <a:r>
              <a:rPr sz="1197" spc="-261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los</a:t>
            </a:r>
            <a:r>
              <a:rPr sz="1197" spc="-17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buscadores.</a:t>
            </a:r>
            <a:endParaRPr sz="1197" dirty="0">
              <a:latin typeface="Calibri"/>
              <a:cs typeface="Calibri"/>
            </a:endParaRPr>
          </a:p>
          <a:p>
            <a:pPr marL="646699" marR="31493" indent="-245431">
              <a:spcBef>
                <a:spcPts val="4"/>
              </a:spcBef>
              <a:buFont typeface="Arial"/>
              <a:buChar char="•"/>
              <a:tabLst>
                <a:tab pos="646699" algn="l"/>
                <a:tab pos="647242" algn="l"/>
              </a:tabLst>
            </a:pPr>
            <a:r>
              <a:rPr sz="1197" spc="-4" dirty="0">
                <a:latin typeface="Calibri"/>
                <a:cs typeface="Calibri"/>
              </a:rPr>
              <a:t>Normalmente,</a:t>
            </a:r>
            <a:r>
              <a:rPr sz="1197" spc="-17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a</a:t>
            </a:r>
            <a:r>
              <a:rPr sz="1197" spc="9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la </a:t>
            </a:r>
            <a:r>
              <a:rPr sz="1197" spc="-4" dirty="0">
                <a:latin typeface="Calibri"/>
                <a:cs typeface="Calibri"/>
              </a:rPr>
              <a:t>aplicación</a:t>
            </a:r>
            <a:r>
              <a:rPr sz="1197" spc="9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del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conjunto</a:t>
            </a:r>
            <a:r>
              <a:rPr sz="1197" spc="9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de</a:t>
            </a:r>
            <a:r>
              <a:rPr sz="1197" spc="9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estas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técnicas</a:t>
            </a:r>
            <a:r>
              <a:rPr sz="1197" spc="9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se</a:t>
            </a:r>
            <a:r>
              <a:rPr sz="1197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denominan</a:t>
            </a:r>
            <a:r>
              <a:rPr sz="1197" spc="13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como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One-Page,</a:t>
            </a:r>
            <a:r>
              <a:rPr sz="1197" spc="9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y </a:t>
            </a:r>
            <a:r>
              <a:rPr sz="1197" spc="4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suponen,</a:t>
            </a:r>
            <a:r>
              <a:rPr sz="1197" spc="17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básicamente,</a:t>
            </a:r>
            <a:r>
              <a:rPr sz="1197" spc="13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incluir</a:t>
            </a:r>
            <a:r>
              <a:rPr sz="1197" spc="9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información</a:t>
            </a:r>
            <a:r>
              <a:rPr sz="1197" spc="-17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relevante</a:t>
            </a:r>
            <a:r>
              <a:rPr sz="1197" spc="26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en</a:t>
            </a:r>
            <a:r>
              <a:rPr sz="1197" spc="-9" dirty="0">
                <a:latin typeface="Calibri"/>
                <a:cs typeface="Calibri"/>
              </a:rPr>
              <a:t> </a:t>
            </a:r>
            <a:r>
              <a:rPr sz="1197" dirty="0">
                <a:latin typeface="Calibri"/>
                <a:cs typeface="Calibri"/>
              </a:rPr>
              <a:t>las</a:t>
            </a:r>
            <a:r>
              <a:rPr sz="1197" spc="13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principales</a:t>
            </a:r>
            <a:r>
              <a:rPr sz="1197" spc="9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etiquetas</a:t>
            </a:r>
            <a:r>
              <a:rPr sz="1197" spc="43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de </a:t>
            </a:r>
            <a:r>
              <a:rPr sz="1197" dirty="0">
                <a:latin typeface="Calibri"/>
                <a:cs typeface="Calibri"/>
              </a:rPr>
              <a:t>la</a:t>
            </a:r>
            <a:r>
              <a:rPr sz="1197" spc="9" dirty="0">
                <a:latin typeface="Calibri"/>
                <a:cs typeface="Calibri"/>
              </a:rPr>
              <a:t> </a:t>
            </a:r>
            <a:r>
              <a:rPr sz="1197" spc="-9" dirty="0">
                <a:latin typeface="Calibri"/>
                <a:cs typeface="Calibri"/>
              </a:rPr>
              <a:t>cabecera </a:t>
            </a:r>
            <a:r>
              <a:rPr sz="1197" spc="-257" dirty="0">
                <a:latin typeface="Calibri"/>
                <a:cs typeface="Calibri"/>
              </a:rPr>
              <a:t> </a:t>
            </a:r>
            <a:r>
              <a:rPr sz="1197" spc="-4" dirty="0">
                <a:latin typeface="Calibri"/>
                <a:cs typeface="Calibri"/>
              </a:rPr>
              <a:t>de un </a:t>
            </a:r>
            <a:r>
              <a:rPr sz="1197" spc="-9" dirty="0">
                <a:latin typeface="Calibri"/>
                <a:cs typeface="Calibri"/>
              </a:rPr>
              <a:t>fichero </a:t>
            </a:r>
            <a:r>
              <a:rPr sz="1197" spc="-4" dirty="0">
                <a:latin typeface="Calibri"/>
                <a:cs typeface="Calibri"/>
              </a:rPr>
              <a:t>HTML.</a:t>
            </a:r>
            <a:endParaRPr sz="1197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2171" y="48327"/>
            <a:ext cx="5240424" cy="72161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4618" i="0" spc="-13" dirty="0">
                <a:solidFill>
                  <a:srgbClr val="888888"/>
                </a:solidFill>
              </a:rPr>
              <a:t>Posicionamiento</a:t>
            </a:r>
            <a:r>
              <a:rPr sz="4618" i="0" spc="-68" dirty="0">
                <a:solidFill>
                  <a:srgbClr val="888888"/>
                </a:solidFill>
              </a:rPr>
              <a:t> </a:t>
            </a:r>
            <a:r>
              <a:rPr sz="4618" i="0" spc="-17" dirty="0">
                <a:solidFill>
                  <a:srgbClr val="888888"/>
                </a:solidFill>
              </a:rPr>
              <a:t>web</a:t>
            </a:r>
            <a:endParaRPr sz="4618"/>
          </a:p>
        </p:txBody>
      </p:sp>
      <p:sp>
        <p:nvSpPr>
          <p:cNvPr id="5" name="object 5"/>
          <p:cNvSpPr txBox="1"/>
          <p:nvPr/>
        </p:nvSpPr>
        <p:spPr>
          <a:xfrm>
            <a:off x="4926423" y="744443"/>
            <a:ext cx="3793891" cy="87953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5644" b="1" spc="-73" dirty="0">
                <a:solidFill>
                  <a:srgbClr val="C00000"/>
                </a:solidFill>
                <a:latin typeface="Calibri"/>
                <a:cs typeface="Calibri"/>
              </a:rPr>
              <a:t>Técnicas</a:t>
            </a:r>
            <a:r>
              <a:rPr sz="5644" b="1" spc="-5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5644" b="1" spc="-30" dirty="0">
                <a:solidFill>
                  <a:srgbClr val="C00000"/>
                </a:solidFill>
                <a:latin typeface="Calibri"/>
                <a:cs typeface="Calibri"/>
              </a:rPr>
              <a:t>SEO</a:t>
            </a:r>
            <a:endParaRPr sz="5644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8190" y="1808666"/>
            <a:ext cx="6404601" cy="1921746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lnSpc>
                <a:spcPts val="6734"/>
              </a:lnSpc>
              <a:spcBef>
                <a:spcPts val="86"/>
              </a:spcBef>
            </a:pPr>
            <a:r>
              <a:rPr sz="5644" b="1" spc="-17" dirty="0">
                <a:solidFill>
                  <a:srgbClr val="888888"/>
                </a:solidFill>
                <a:latin typeface="Calibri"/>
                <a:cs typeface="Calibri"/>
              </a:rPr>
              <a:t>Posicionamiento</a:t>
            </a:r>
            <a:r>
              <a:rPr sz="5644" b="1" spc="-21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5644" b="1" spc="-17" dirty="0">
                <a:solidFill>
                  <a:srgbClr val="888888"/>
                </a:solidFill>
                <a:latin typeface="Calibri"/>
                <a:cs typeface="Calibri"/>
              </a:rPr>
              <a:t>web</a:t>
            </a:r>
            <a:endParaRPr sz="5644" dirty="0">
              <a:latin typeface="Calibri"/>
              <a:cs typeface="Calibri"/>
            </a:endParaRPr>
          </a:p>
          <a:p>
            <a:pPr marR="4887" algn="r">
              <a:lnSpc>
                <a:spcPts val="8170"/>
              </a:lnSpc>
            </a:pPr>
            <a:r>
              <a:rPr sz="6841" b="1" spc="-38" dirty="0">
                <a:solidFill>
                  <a:srgbClr val="C00000"/>
                </a:solidFill>
                <a:latin typeface="Calibri"/>
                <a:cs typeface="Calibri"/>
              </a:rPr>
              <a:t>SEO</a:t>
            </a:r>
            <a:endParaRPr sz="6841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10983" y="3701430"/>
            <a:ext cx="6612567" cy="1064238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6841" b="1" spc="-13" dirty="0">
                <a:solidFill>
                  <a:srgbClr val="C00000"/>
                </a:solidFill>
                <a:latin typeface="Calibri"/>
                <a:cs typeface="Calibri"/>
              </a:rPr>
              <a:t>Conceptos</a:t>
            </a:r>
            <a:r>
              <a:rPr sz="6841" b="1" spc="-7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6841" b="1" spc="-4" dirty="0">
                <a:solidFill>
                  <a:srgbClr val="C00000"/>
                </a:solidFill>
                <a:latin typeface="Calibri"/>
                <a:cs typeface="Calibri"/>
              </a:rPr>
              <a:t>básicos</a:t>
            </a:r>
            <a:endParaRPr sz="684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39768" y="2286000"/>
            <a:ext cx="6184146" cy="3530648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21720" marR="973578">
              <a:lnSpc>
                <a:spcPct val="110000"/>
              </a:lnSpc>
              <a:spcBef>
                <a:spcPts val="86"/>
              </a:spcBef>
            </a:pPr>
            <a:r>
              <a:rPr sz="2394" spc="-13" dirty="0">
                <a:latin typeface="Calibri"/>
                <a:cs typeface="Calibri"/>
              </a:rPr>
              <a:t>“Popularidad</a:t>
            </a:r>
            <a:r>
              <a:rPr sz="2394" spc="38" dirty="0">
                <a:latin typeface="Calibri"/>
                <a:cs typeface="Calibri"/>
              </a:rPr>
              <a:t> </a:t>
            </a:r>
            <a:r>
              <a:rPr sz="2394" spc="-4" dirty="0">
                <a:latin typeface="Calibri"/>
                <a:cs typeface="Calibri"/>
              </a:rPr>
              <a:t>de</a:t>
            </a:r>
            <a:r>
              <a:rPr sz="2394" spc="4" dirty="0">
                <a:latin typeface="Calibri"/>
                <a:cs typeface="Calibri"/>
              </a:rPr>
              <a:t> </a:t>
            </a:r>
            <a:r>
              <a:rPr sz="2394" spc="-4" dirty="0">
                <a:latin typeface="Calibri"/>
                <a:cs typeface="Calibri"/>
              </a:rPr>
              <a:t>los</a:t>
            </a:r>
            <a:r>
              <a:rPr sz="2394" spc="9" dirty="0">
                <a:latin typeface="Calibri"/>
                <a:cs typeface="Calibri"/>
              </a:rPr>
              <a:t> </a:t>
            </a:r>
            <a:r>
              <a:rPr sz="2394" spc="-13" dirty="0">
                <a:latin typeface="Calibri"/>
                <a:cs typeface="Calibri"/>
              </a:rPr>
              <a:t>links”</a:t>
            </a:r>
            <a:r>
              <a:rPr sz="2394" spc="38" dirty="0">
                <a:latin typeface="Calibri"/>
                <a:cs typeface="Calibri"/>
              </a:rPr>
              <a:t> </a:t>
            </a:r>
            <a:r>
              <a:rPr sz="2394" i="1" spc="-9" dirty="0">
                <a:latin typeface="Calibri"/>
                <a:cs typeface="Calibri"/>
              </a:rPr>
              <a:t>(link</a:t>
            </a:r>
            <a:r>
              <a:rPr sz="2394" i="1" spc="13" dirty="0">
                <a:latin typeface="Calibri"/>
                <a:cs typeface="Calibri"/>
              </a:rPr>
              <a:t> </a:t>
            </a:r>
            <a:r>
              <a:rPr sz="2394" i="1" spc="-4" dirty="0">
                <a:latin typeface="Calibri"/>
                <a:cs typeface="Calibri"/>
              </a:rPr>
              <a:t>popularity</a:t>
            </a:r>
            <a:r>
              <a:rPr sz="2394" spc="-4" dirty="0">
                <a:latin typeface="Calibri"/>
                <a:cs typeface="Calibri"/>
              </a:rPr>
              <a:t>) </a:t>
            </a:r>
            <a:r>
              <a:rPr sz="2394" spc="-530" dirty="0">
                <a:latin typeface="Calibri"/>
                <a:cs typeface="Calibri"/>
              </a:rPr>
              <a:t> </a:t>
            </a:r>
            <a:r>
              <a:rPr sz="2394" spc="-4" dirty="0">
                <a:latin typeface="Calibri"/>
                <a:cs typeface="Calibri"/>
              </a:rPr>
              <a:t>No</a:t>
            </a:r>
            <a:r>
              <a:rPr sz="2394" spc="4" dirty="0">
                <a:latin typeface="Calibri"/>
                <a:cs typeface="Calibri"/>
              </a:rPr>
              <a:t> </a:t>
            </a:r>
            <a:r>
              <a:rPr sz="2394" spc="-13" dirty="0">
                <a:latin typeface="Calibri"/>
                <a:cs typeface="Calibri"/>
              </a:rPr>
              <a:t>todos</a:t>
            </a:r>
            <a:r>
              <a:rPr sz="2394" spc="9" dirty="0">
                <a:latin typeface="Calibri"/>
                <a:cs typeface="Calibri"/>
              </a:rPr>
              <a:t> </a:t>
            </a:r>
            <a:r>
              <a:rPr sz="2394" spc="-4" dirty="0">
                <a:latin typeface="Calibri"/>
                <a:cs typeface="Calibri"/>
              </a:rPr>
              <a:t>los</a:t>
            </a:r>
            <a:r>
              <a:rPr sz="2394" spc="9" dirty="0">
                <a:latin typeface="Calibri"/>
                <a:cs typeface="Calibri"/>
              </a:rPr>
              <a:t> </a:t>
            </a:r>
            <a:r>
              <a:rPr sz="2394" spc="-4" dirty="0">
                <a:latin typeface="Calibri"/>
                <a:cs typeface="Calibri"/>
              </a:rPr>
              <a:t>enlaces</a:t>
            </a:r>
            <a:r>
              <a:rPr sz="2394" spc="9" dirty="0">
                <a:latin typeface="Calibri"/>
                <a:cs typeface="Calibri"/>
              </a:rPr>
              <a:t> </a:t>
            </a:r>
            <a:r>
              <a:rPr sz="2394" spc="-9" dirty="0">
                <a:latin typeface="Calibri"/>
                <a:cs typeface="Calibri"/>
              </a:rPr>
              <a:t>son</a:t>
            </a:r>
            <a:r>
              <a:rPr sz="2394" spc="4" dirty="0">
                <a:latin typeface="Calibri"/>
                <a:cs typeface="Calibri"/>
              </a:rPr>
              <a:t> </a:t>
            </a:r>
            <a:r>
              <a:rPr sz="2394" spc="-4" dirty="0">
                <a:latin typeface="Calibri"/>
                <a:cs typeface="Calibri"/>
              </a:rPr>
              <a:t>iguales</a:t>
            </a:r>
            <a:endParaRPr sz="2394" dirty="0">
              <a:latin typeface="Calibri"/>
              <a:cs typeface="Calibri"/>
            </a:endParaRPr>
          </a:p>
          <a:p>
            <a:pPr marL="21720" marR="15204">
              <a:lnSpc>
                <a:spcPts val="2582"/>
              </a:lnSpc>
              <a:spcBef>
                <a:spcPts val="616"/>
              </a:spcBef>
            </a:pPr>
            <a:r>
              <a:rPr sz="2394" b="1" spc="-9" dirty="0">
                <a:latin typeface="Calibri"/>
                <a:cs typeface="Calibri"/>
              </a:rPr>
              <a:t>Algoritmo PageRank</a:t>
            </a:r>
            <a:r>
              <a:rPr sz="2373" b="1" spc="-13" baseline="25525" dirty="0">
                <a:latin typeface="Calibri"/>
                <a:cs typeface="Calibri"/>
              </a:rPr>
              <a:t>TM</a:t>
            </a:r>
            <a:r>
              <a:rPr sz="2373" b="1" spc="-6" baseline="25525" dirty="0">
                <a:latin typeface="Calibri"/>
                <a:cs typeface="Calibri"/>
              </a:rPr>
              <a:t> </a:t>
            </a:r>
            <a:r>
              <a:rPr sz="2394" b="1" spc="-4" dirty="0">
                <a:latin typeface="Calibri"/>
                <a:cs typeface="Calibri"/>
              </a:rPr>
              <a:t>(PR): </a:t>
            </a:r>
            <a:r>
              <a:rPr sz="2394" spc="-30" dirty="0">
                <a:latin typeface="Calibri"/>
                <a:cs typeface="Calibri"/>
              </a:rPr>
              <a:t>Valor </a:t>
            </a:r>
            <a:r>
              <a:rPr sz="2394" spc="-13" dirty="0">
                <a:latin typeface="Calibri"/>
                <a:cs typeface="Calibri"/>
              </a:rPr>
              <a:t>numérico, </a:t>
            </a:r>
            <a:r>
              <a:rPr sz="2394" spc="-4" dirty="0">
                <a:latin typeface="Calibri"/>
                <a:cs typeface="Calibri"/>
              </a:rPr>
              <a:t>de 1 </a:t>
            </a:r>
            <a:r>
              <a:rPr sz="2394" spc="-530" dirty="0">
                <a:latin typeface="Calibri"/>
                <a:cs typeface="Calibri"/>
              </a:rPr>
              <a:t> </a:t>
            </a:r>
            <a:r>
              <a:rPr sz="2394" spc="-4" dirty="0">
                <a:latin typeface="Calibri"/>
                <a:cs typeface="Calibri"/>
              </a:rPr>
              <a:t>a</a:t>
            </a:r>
            <a:r>
              <a:rPr sz="2394" dirty="0">
                <a:latin typeface="Calibri"/>
                <a:cs typeface="Calibri"/>
              </a:rPr>
              <a:t> </a:t>
            </a:r>
            <a:r>
              <a:rPr sz="2394" spc="-4" dirty="0">
                <a:latin typeface="Calibri"/>
                <a:cs typeface="Calibri"/>
              </a:rPr>
              <a:t>10,</a:t>
            </a:r>
            <a:r>
              <a:rPr sz="2394" spc="13" dirty="0">
                <a:latin typeface="Calibri"/>
                <a:cs typeface="Calibri"/>
              </a:rPr>
              <a:t> </a:t>
            </a:r>
            <a:r>
              <a:rPr sz="2394" spc="-9" dirty="0">
                <a:latin typeface="Calibri"/>
                <a:cs typeface="Calibri"/>
              </a:rPr>
              <a:t>que</a:t>
            </a:r>
            <a:r>
              <a:rPr sz="2394" spc="-4" dirty="0">
                <a:latin typeface="Calibri"/>
                <a:cs typeface="Calibri"/>
              </a:rPr>
              <a:t> </a:t>
            </a:r>
            <a:r>
              <a:rPr sz="2394" spc="-17" dirty="0">
                <a:latin typeface="Calibri"/>
                <a:cs typeface="Calibri"/>
              </a:rPr>
              <a:t>muestra</a:t>
            </a:r>
            <a:r>
              <a:rPr sz="2394" spc="21" dirty="0">
                <a:latin typeface="Calibri"/>
                <a:cs typeface="Calibri"/>
              </a:rPr>
              <a:t> </a:t>
            </a:r>
            <a:r>
              <a:rPr sz="2394" spc="-4" dirty="0">
                <a:latin typeface="Calibri"/>
                <a:cs typeface="Calibri"/>
              </a:rPr>
              <a:t>la</a:t>
            </a:r>
            <a:r>
              <a:rPr sz="2394" dirty="0">
                <a:latin typeface="Calibri"/>
                <a:cs typeface="Calibri"/>
              </a:rPr>
              <a:t> </a:t>
            </a:r>
            <a:r>
              <a:rPr sz="2394" spc="-13" dirty="0">
                <a:latin typeface="Calibri"/>
                <a:cs typeface="Calibri"/>
              </a:rPr>
              <a:t>relevancia</a:t>
            </a:r>
            <a:r>
              <a:rPr sz="2394" spc="-4" dirty="0">
                <a:latin typeface="Calibri"/>
                <a:cs typeface="Calibri"/>
              </a:rPr>
              <a:t> </a:t>
            </a:r>
            <a:r>
              <a:rPr sz="2394" spc="-17" dirty="0">
                <a:latin typeface="Calibri"/>
                <a:cs typeface="Calibri"/>
              </a:rPr>
              <a:t>comparativa </a:t>
            </a:r>
            <a:r>
              <a:rPr sz="2394" spc="-13" dirty="0">
                <a:latin typeface="Calibri"/>
                <a:cs typeface="Calibri"/>
              </a:rPr>
              <a:t> </a:t>
            </a:r>
            <a:r>
              <a:rPr sz="2394" spc="-17" dirty="0">
                <a:latin typeface="Calibri"/>
                <a:cs typeface="Calibri"/>
              </a:rPr>
              <a:t>otorgada</a:t>
            </a:r>
            <a:r>
              <a:rPr sz="2394" spc="-4" dirty="0">
                <a:latin typeface="Calibri"/>
                <a:cs typeface="Calibri"/>
              </a:rPr>
              <a:t> </a:t>
            </a:r>
            <a:r>
              <a:rPr sz="2394" spc="-9" dirty="0">
                <a:latin typeface="Calibri"/>
                <a:cs typeface="Calibri"/>
              </a:rPr>
              <a:t>por</a:t>
            </a:r>
            <a:r>
              <a:rPr sz="2394" dirty="0">
                <a:latin typeface="Calibri"/>
                <a:cs typeface="Calibri"/>
              </a:rPr>
              <a:t> </a:t>
            </a:r>
            <a:r>
              <a:rPr sz="2394" spc="-4" dirty="0">
                <a:latin typeface="Calibri"/>
                <a:cs typeface="Calibri"/>
              </a:rPr>
              <a:t>Google a</a:t>
            </a:r>
            <a:r>
              <a:rPr sz="2394" spc="-13" dirty="0">
                <a:latin typeface="Calibri"/>
                <a:cs typeface="Calibri"/>
              </a:rPr>
              <a:t> </a:t>
            </a:r>
            <a:r>
              <a:rPr sz="2394" spc="-4" dirty="0">
                <a:latin typeface="Calibri"/>
                <a:cs typeface="Calibri"/>
              </a:rPr>
              <a:t>un</a:t>
            </a:r>
            <a:r>
              <a:rPr sz="2394" spc="9" dirty="0">
                <a:latin typeface="Calibri"/>
                <a:cs typeface="Calibri"/>
              </a:rPr>
              <a:t> </a:t>
            </a:r>
            <a:r>
              <a:rPr sz="2394" spc="-9" dirty="0">
                <a:latin typeface="Calibri"/>
                <a:cs typeface="Calibri"/>
              </a:rPr>
              <a:t>sitio</a:t>
            </a:r>
            <a:r>
              <a:rPr sz="2394" spc="17" dirty="0">
                <a:latin typeface="Calibri"/>
                <a:cs typeface="Calibri"/>
              </a:rPr>
              <a:t> </a:t>
            </a:r>
            <a:r>
              <a:rPr sz="2394" spc="-38" dirty="0">
                <a:latin typeface="Calibri"/>
                <a:cs typeface="Calibri"/>
              </a:rPr>
              <a:t>Web</a:t>
            </a:r>
            <a:r>
              <a:rPr sz="2394" spc="9" dirty="0">
                <a:latin typeface="Calibri"/>
                <a:cs typeface="Calibri"/>
              </a:rPr>
              <a:t> </a:t>
            </a:r>
            <a:r>
              <a:rPr sz="2394" spc="-17" dirty="0">
                <a:latin typeface="Calibri"/>
                <a:cs typeface="Calibri"/>
              </a:rPr>
              <a:t>dentro</a:t>
            </a:r>
            <a:r>
              <a:rPr sz="2394" spc="17" dirty="0">
                <a:latin typeface="Calibri"/>
                <a:cs typeface="Calibri"/>
              </a:rPr>
              <a:t> </a:t>
            </a:r>
            <a:r>
              <a:rPr sz="2394" spc="-9" dirty="0">
                <a:latin typeface="Calibri"/>
                <a:cs typeface="Calibri"/>
              </a:rPr>
              <a:t>de </a:t>
            </a:r>
            <a:r>
              <a:rPr sz="2394" spc="-4" dirty="0">
                <a:latin typeface="Calibri"/>
                <a:cs typeface="Calibri"/>
              </a:rPr>
              <a:t> </a:t>
            </a:r>
            <a:r>
              <a:rPr sz="2394" spc="-13" dirty="0">
                <a:latin typeface="Calibri"/>
                <a:cs typeface="Calibri"/>
              </a:rPr>
              <a:t>Internet,</a:t>
            </a:r>
            <a:r>
              <a:rPr sz="2394" spc="-9" dirty="0">
                <a:latin typeface="Calibri"/>
                <a:cs typeface="Calibri"/>
              </a:rPr>
              <a:t> </a:t>
            </a:r>
            <a:r>
              <a:rPr sz="2394" spc="-4" dirty="0">
                <a:latin typeface="Calibri"/>
                <a:cs typeface="Calibri"/>
              </a:rPr>
              <a:t>en</a:t>
            </a:r>
            <a:r>
              <a:rPr sz="2394" dirty="0">
                <a:latin typeface="Calibri"/>
                <a:cs typeface="Calibri"/>
              </a:rPr>
              <a:t> </a:t>
            </a:r>
            <a:r>
              <a:rPr sz="2394" spc="-4" dirty="0">
                <a:latin typeface="Calibri"/>
                <a:cs typeface="Calibri"/>
              </a:rPr>
              <a:t>función</a:t>
            </a:r>
            <a:r>
              <a:rPr sz="2394" spc="17" dirty="0">
                <a:latin typeface="Calibri"/>
                <a:cs typeface="Calibri"/>
              </a:rPr>
              <a:t> </a:t>
            </a:r>
            <a:r>
              <a:rPr sz="2394" spc="-9" dirty="0">
                <a:latin typeface="Calibri"/>
                <a:cs typeface="Calibri"/>
              </a:rPr>
              <a:t>del</a:t>
            </a:r>
            <a:endParaRPr sz="2394" dirty="0">
              <a:latin typeface="Calibri"/>
              <a:cs typeface="Calibri"/>
            </a:endParaRPr>
          </a:p>
          <a:p>
            <a:pPr marL="607604" indent="-196019">
              <a:spcBef>
                <a:spcPts val="248"/>
              </a:spcBef>
              <a:buFont typeface="Arial"/>
              <a:buChar char="•"/>
              <a:tabLst>
                <a:tab pos="608147" algn="l"/>
              </a:tabLst>
            </a:pPr>
            <a:r>
              <a:rPr sz="2052" spc="-9" dirty="0">
                <a:latin typeface="Calibri"/>
                <a:cs typeface="Calibri"/>
              </a:rPr>
              <a:t>número</a:t>
            </a:r>
            <a:r>
              <a:rPr sz="2052" spc="-30" dirty="0">
                <a:latin typeface="Calibri"/>
                <a:cs typeface="Calibri"/>
              </a:rPr>
              <a:t> </a:t>
            </a:r>
            <a:r>
              <a:rPr sz="2052" spc="-4" dirty="0">
                <a:latin typeface="Calibri"/>
                <a:cs typeface="Calibri"/>
              </a:rPr>
              <a:t>de</a:t>
            </a:r>
            <a:r>
              <a:rPr sz="2052" spc="-9" dirty="0">
                <a:latin typeface="Calibri"/>
                <a:cs typeface="Calibri"/>
              </a:rPr>
              <a:t> </a:t>
            </a:r>
            <a:r>
              <a:rPr sz="2052" spc="-4" dirty="0">
                <a:latin typeface="Calibri"/>
                <a:cs typeface="Calibri"/>
              </a:rPr>
              <a:t>enlaces que</a:t>
            </a:r>
            <a:r>
              <a:rPr sz="2052" spc="-9" dirty="0">
                <a:latin typeface="Calibri"/>
                <a:cs typeface="Calibri"/>
              </a:rPr>
              <a:t> </a:t>
            </a:r>
            <a:r>
              <a:rPr sz="2052" spc="-4" dirty="0">
                <a:latin typeface="Calibri"/>
                <a:cs typeface="Calibri"/>
              </a:rPr>
              <a:t>recibe</a:t>
            </a:r>
            <a:r>
              <a:rPr sz="2052" spc="-13" dirty="0">
                <a:latin typeface="Calibri"/>
                <a:cs typeface="Calibri"/>
              </a:rPr>
              <a:t> </a:t>
            </a:r>
            <a:r>
              <a:rPr sz="2052" spc="-4" dirty="0">
                <a:latin typeface="Calibri"/>
                <a:cs typeface="Calibri"/>
              </a:rPr>
              <a:t>un</a:t>
            </a:r>
            <a:r>
              <a:rPr sz="2052" spc="-9" dirty="0">
                <a:latin typeface="Calibri"/>
                <a:cs typeface="Calibri"/>
              </a:rPr>
              <a:t> </a:t>
            </a:r>
            <a:r>
              <a:rPr sz="2052" spc="-4" dirty="0">
                <a:latin typeface="Calibri"/>
                <a:cs typeface="Calibri"/>
              </a:rPr>
              <a:t>sitio</a:t>
            </a:r>
            <a:r>
              <a:rPr sz="2052" spc="-17" dirty="0">
                <a:latin typeface="Calibri"/>
                <a:cs typeface="Calibri"/>
              </a:rPr>
              <a:t> </a:t>
            </a:r>
            <a:r>
              <a:rPr sz="2052" dirty="0">
                <a:latin typeface="Calibri"/>
                <a:cs typeface="Calibri"/>
              </a:rPr>
              <a:t>y</a:t>
            </a:r>
            <a:endParaRPr lang="es-ES" sz="2052" dirty="0">
              <a:latin typeface="Calibri"/>
              <a:cs typeface="Calibri"/>
            </a:endParaRPr>
          </a:p>
          <a:p>
            <a:pPr marL="607604" indent="-196019">
              <a:spcBef>
                <a:spcPts val="244"/>
              </a:spcBef>
              <a:buFont typeface="Arial"/>
              <a:buChar char="•"/>
              <a:tabLst>
                <a:tab pos="608147" algn="l"/>
              </a:tabLst>
            </a:pPr>
            <a:r>
              <a:rPr lang="es-ES" sz="2052" dirty="0">
                <a:latin typeface="Calibri"/>
                <a:cs typeface="Calibri"/>
              </a:rPr>
              <a:t>el</a:t>
            </a:r>
            <a:r>
              <a:rPr lang="es-ES" sz="2052" spc="-4" dirty="0">
                <a:latin typeface="Calibri"/>
                <a:cs typeface="Calibri"/>
              </a:rPr>
              <a:t> </a:t>
            </a:r>
            <a:r>
              <a:rPr lang="es-ES" sz="2052" spc="-9" dirty="0">
                <a:latin typeface="Calibri"/>
                <a:cs typeface="Calibri"/>
              </a:rPr>
              <a:t>valor </a:t>
            </a:r>
            <a:r>
              <a:rPr lang="es-ES" sz="2052" spc="-4" dirty="0">
                <a:latin typeface="Calibri"/>
                <a:cs typeface="Calibri"/>
              </a:rPr>
              <a:t>(calidad)</a:t>
            </a:r>
            <a:r>
              <a:rPr lang="es-ES" sz="2052" spc="-17" dirty="0">
                <a:latin typeface="Calibri"/>
                <a:cs typeface="Calibri"/>
              </a:rPr>
              <a:t> otorgado</a:t>
            </a:r>
            <a:r>
              <a:rPr lang="es-ES" sz="2052" spc="-9" dirty="0">
                <a:latin typeface="Calibri"/>
                <a:cs typeface="Calibri"/>
              </a:rPr>
              <a:t> </a:t>
            </a:r>
            <a:r>
              <a:rPr lang="es-ES" sz="2052" dirty="0">
                <a:latin typeface="Calibri"/>
                <a:cs typeface="Calibri"/>
              </a:rPr>
              <a:t>a</a:t>
            </a:r>
            <a:r>
              <a:rPr lang="es-ES" sz="2052" spc="-4" dirty="0">
                <a:latin typeface="Calibri"/>
                <a:cs typeface="Calibri"/>
              </a:rPr>
              <a:t> los</a:t>
            </a:r>
            <a:r>
              <a:rPr lang="es-ES" sz="2052" spc="-9" dirty="0">
                <a:latin typeface="Calibri"/>
                <a:cs typeface="Calibri"/>
              </a:rPr>
              <a:t> </a:t>
            </a:r>
            <a:r>
              <a:rPr lang="es-ES" sz="2052" spc="-4" dirty="0">
                <a:latin typeface="Calibri"/>
                <a:cs typeface="Calibri"/>
              </a:rPr>
              <a:t>mismos.</a:t>
            </a:r>
            <a:endParaRPr lang="es-ES" sz="2052" dirty="0">
              <a:latin typeface="Calibri"/>
              <a:cs typeface="Calibri"/>
            </a:endParaRPr>
          </a:p>
          <a:p>
            <a:pPr marL="411585">
              <a:spcBef>
                <a:spcPts val="244"/>
              </a:spcBef>
              <a:tabLst>
                <a:tab pos="608147" algn="l"/>
              </a:tabLst>
            </a:pPr>
            <a:r>
              <a:rPr lang="es-ES" sz="2052" spc="-4" dirty="0">
                <a:latin typeface="Calibri"/>
                <a:cs typeface="Calibri"/>
              </a:rPr>
              <a:t>S</a:t>
            </a:r>
            <a:r>
              <a:rPr sz="2052" spc="-4" dirty="0">
                <a:latin typeface="Calibri"/>
                <a:cs typeface="Calibri"/>
              </a:rPr>
              <a:t>e</a:t>
            </a:r>
            <a:r>
              <a:rPr sz="2052" spc="-17" dirty="0">
                <a:latin typeface="Calibri"/>
                <a:cs typeface="Calibri"/>
              </a:rPr>
              <a:t> trata </a:t>
            </a:r>
            <a:r>
              <a:rPr sz="2052" spc="-4" dirty="0">
                <a:latin typeface="Calibri"/>
                <a:cs typeface="Calibri"/>
              </a:rPr>
              <a:t>de una</a:t>
            </a:r>
            <a:r>
              <a:rPr sz="2052" spc="-9" dirty="0">
                <a:latin typeface="Calibri"/>
                <a:cs typeface="Calibri"/>
              </a:rPr>
              <a:t> </a:t>
            </a:r>
            <a:r>
              <a:rPr sz="2052" spc="-13" dirty="0">
                <a:latin typeface="Calibri"/>
                <a:cs typeface="Calibri"/>
              </a:rPr>
              <a:t>referencia</a:t>
            </a:r>
            <a:r>
              <a:rPr sz="2052" dirty="0">
                <a:latin typeface="Calibri"/>
                <a:cs typeface="Calibri"/>
              </a:rPr>
              <a:t> </a:t>
            </a:r>
            <a:r>
              <a:rPr sz="2052" spc="-9" dirty="0">
                <a:latin typeface="Calibri"/>
                <a:cs typeface="Calibri"/>
              </a:rPr>
              <a:t>fundamental</a:t>
            </a:r>
            <a:r>
              <a:rPr sz="2052" spc="-17" dirty="0">
                <a:latin typeface="Calibri"/>
                <a:cs typeface="Calibri"/>
              </a:rPr>
              <a:t> </a:t>
            </a:r>
            <a:r>
              <a:rPr sz="2052" dirty="0">
                <a:latin typeface="Calibri"/>
                <a:cs typeface="Calibri"/>
              </a:rPr>
              <a:t>a </a:t>
            </a:r>
            <a:r>
              <a:rPr sz="2052" spc="-9" dirty="0">
                <a:latin typeface="Calibri"/>
                <a:cs typeface="Calibri"/>
              </a:rPr>
              <a:t>nivel</a:t>
            </a:r>
            <a:endParaRPr sz="2052" dirty="0">
              <a:latin typeface="Calibri"/>
              <a:cs typeface="Calibri"/>
            </a:endParaRPr>
          </a:p>
          <a:p>
            <a:pPr marL="607604">
              <a:lnSpc>
                <a:spcPts val="2339"/>
              </a:lnSpc>
            </a:pPr>
            <a:r>
              <a:rPr sz="2052" spc="-4" dirty="0">
                <a:latin typeface="Calibri"/>
                <a:cs typeface="Calibri"/>
              </a:rPr>
              <a:t>empresarial.</a:t>
            </a:r>
            <a:endParaRPr sz="2052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4900" y="6477000"/>
            <a:ext cx="2949757" cy="68093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016416" y="759104"/>
            <a:ext cx="6830850" cy="8688"/>
          </a:xfrm>
          <a:custGeom>
            <a:avLst/>
            <a:gdLst/>
            <a:ahLst/>
            <a:cxnLst/>
            <a:rect l="l" t="t" r="r" b="b"/>
            <a:pathLst>
              <a:path w="7988300" h="10159">
                <a:moveTo>
                  <a:pt x="7988046" y="0"/>
                </a:moveTo>
                <a:lnTo>
                  <a:pt x="0" y="9652"/>
                </a:lnTo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" name="object 5"/>
          <p:cNvSpPr txBox="1"/>
          <p:nvPr/>
        </p:nvSpPr>
        <p:spPr>
          <a:xfrm>
            <a:off x="6932782" y="207857"/>
            <a:ext cx="1939028" cy="47282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lnSpc>
                <a:spcPts val="1847"/>
              </a:lnSpc>
              <a:spcBef>
                <a:spcPts val="86"/>
              </a:spcBef>
            </a:pPr>
            <a:r>
              <a:rPr sz="1710" b="1" i="1" spc="-9" dirty="0">
                <a:solidFill>
                  <a:srgbClr val="7E7E7E"/>
                </a:solidFill>
                <a:latin typeface="Calibri"/>
                <a:cs typeface="Calibri"/>
              </a:rPr>
              <a:t>Posicionamiento</a:t>
            </a:r>
            <a:r>
              <a:rPr sz="1710" b="1" i="1" spc="-64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710" b="1" i="1" spc="-4" dirty="0">
                <a:solidFill>
                  <a:srgbClr val="7E7E7E"/>
                </a:solidFill>
                <a:latin typeface="Calibri"/>
                <a:cs typeface="Calibri"/>
              </a:rPr>
              <a:t>web</a:t>
            </a:r>
            <a:endParaRPr sz="1710">
              <a:latin typeface="Calibri"/>
              <a:cs typeface="Calibri"/>
            </a:endParaRPr>
          </a:p>
          <a:p>
            <a:pPr marR="7059" algn="r">
              <a:lnSpc>
                <a:spcPts val="1847"/>
              </a:lnSpc>
            </a:pPr>
            <a:r>
              <a:rPr sz="1710" b="1" i="1" spc="-13" dirty="0">
                <a:solidFill>
                  <a:srgbClr val="C00000"/>
                </a:solidFill>
                <a:latin typeface="Calibri"/>
                <a:cs typeface="Calibri"/>
              </a:rPr>
              <a:t>SEO</a:t>
            </a:r>
            <a:endParaRPr sz="171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75974" y="750156"/>
            <a:ext cx="4060501" cy="590455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3762" b="0" i="0" spc="-9" dirty="0">
                <a:solidFill>
                  <a:srgbClr val="000000"/>
                </a:solidFill>
              </a:rPr>
              <a:t>Generales</a:t>
            </a:r>
            <a:r>
              <a:rPr sz="3762" b="0" i="0" spc="-43" dirty="0">
                <a:solidFill>
                  <a:srgbClr val="000000"/>
                </a:solidFill>
              </a:rPr>
              <a:t> </a:t>
            </a:r>
            <a:r>
              <a:rPr sz="3762" b="0" i="0" dirty="0">
                <a:solidFill>
                  <a:srgbClr val="C00000"/>
                </a:solidFill>
              </a:rPr>
              <a:t>&gt;</a:t>
            </a:r>
            <a:r>
              <a:rPr sz="3762" b="0" i="0" spc="-13" dirty="0">
                <a:solidFill>
                  <a:srgbClr val="C00000"/>
                </a:solidFill>
              </a:rPr>
              <a:t> </a:t>
            </a:r>
            <a:r>
              <a:rPr sz="3762" b="0" i="0" spc="-4" dirty="0">
                <a:solidFill>
                  <a:srgbClr val="C00000"/>
                </a:solidFill>
              </a:rPr>
              <a:t>Vínculos</a:t>
            </a:r>
            <a:endParaRPr sz="3762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84689" y="2476823"/>
            <a:ext cx="7479648" cy="2947585"/>
          </a:xfrm>
          <a:prstGeom prst="rect">
            <a:avLst/>
          </a:prstGeom>
        </p:spPr>
        <p:txBody>
          <a:bodyPr vert="horz" wrap="square" lIns="0" tIns="45068" rIns="0" bIns="0" rtlCol="0">
            <a:spAutoFit/>
          </a:bodyPr>
          <a:lstStyle/>
          <a:p>
            <a:pPr marL="10860" marR="4344">
              <a:lnSpc>
                <a:spcPct val="90000"/>
              </a:lnSpc>
              <a:spcBef>
                <a:spcPts val="355"/>
              </a:spcBef>
            </a:pPr>
            <a:r>
              <a:rPr sz="2223" b="1" spc="-4" dirty="0">
                <a:latin typeface="Calibri"/>
                <a:cs typeface="Calibri"/>
              </a:rPr>
              <a:t>Algoritmo HITS</a:t>
            </a:r>
            <a:r>
              <a:rPr sz="2223" spc="-4" dirty="0">
                <a:latin typeface="Calibri"/>
                <a:cs typeface="Calibri"/>
              </a:rPr>
              <a:t>: </a:t>
            </a:r>
            <a:r>
              <a:rPr sz="2223" dirty="0">
                <a:latin typeface="Calibri"/>
                <a:cs typeface="Calibri"/>
              </a:rPr>
              <a:t>Mide la </a:t>
            </a:r>
            <a:r>
              <a:rPr sz="2223" spc="-4" dirty="0">
                <a:latin typeface="Calibri"/>
                <a:cs typeface="Calibri"/>
              </a:rPr>
              <a:t>importancia de un </a:t>
            </a:r>
            <a:r>
              <a:rPr sz="2223" spc="-9" dirty="0">
                <a:latin typeface="Calibri"/>
                <a:cs typeface="Calibri"/>
              </a:rPr>
              <a:t>documento </a:t>
            </a:r>
            <a:r>
              <a:rPr sz="2223" spc="-492" dirty="0">
                <a:latin typeface="Calibri"/>
                <a:cs typeface="Calibri"/>
              </a:rPr>
              <a:t> </a:t>
            </a:r>
            <a:r>
              <a:rPr sz="2223" dirty="0">
                <a:latin typeface="Calibri"/>
                <a:cs typeface="Calibri"/>
              </a:rPr>
              <a:t>en la </a:t>
            </a:r>
            <a:r>
              <a:rPr sz="2223" spc="-21" dirty="0">
                <a:latin typeface="Calibri"/>
                <a:cs typeface="Calibri"/>
              </a:rPr>
              <a:t>Web, </a:t>
            </a:r>
            <a:r>
              <a:rPr sz="2223" spc="-4" dirty="0">
                <a:latin typeface="Calibri"/>
                <a:cs typeface="Calibri"/>
              </a:rPr>
              <a:t>tomando </a:t>
            </a:r>
            <a:r>
              <a:rPr sz="2223" spc="-9" dirty="0">
                <a:latin typeface="Calibri"/>
                <a:cs typeface="Calibri"/>
              </a:rPr>
              <a:t>como </a:t>
            </a:r>
            <a:r>
              <a:rPr sz="2223" spc="-13" dirty="0">
                <a:latin typeface="Calibri"/>
                <a:cs typeface="Calibri"/>
              </a:rPr>
              <a:t>referencia </a:t>
            </a:r>
            <a:r>
              <a:rPr sz="2223" dirty="0">
                <a:latin typeface="Calibri"/>
                <a:cs typeface="Calibri"/>
              </a:rPr>
              <a:t>la </a:t>
            </a:r>
            <a:r>
              <a:rPr sz="2223" spc="-4" dirty="0">
                <a:latin typeface="Calibri"/>
                <a:cs typeface="Calibri"/>
              </a:rPr>
              <a:t>importancia de </a:t>
            </a:r>
            <a:r>
              <a:rPr sz="2223" spc="-492" dirty="0">
                <a:latin typeface="Calibri"/>
                <a:cs typeface="Calibri"/>
              </a:rPr>
              <a:t> </a:t>
            </a:r>
            <a:r>
              <a:rPr sz="2223" dirty="0">
                <a:latin typeface="Calibri"/>
                <a:cs typeface="Calibri"/>
              </a:rPr>
              <a:t>los </a:t>
            </a:r>
            <a:r>
              <a:rPr sz="2223" spc="-4" dirty="0">
                <a:latin typeface="Calibri"/>
                <a:cs typeface="Calibri"/>
              </a:rPr>
              <a:t>sitios </a:t>
            </a:r>
            <a:r>
              <a:rPr sz="2223" spc="-9" dirty="0">
                <a:latin typeface="Calibri"/>
                <a:cs typeface="Calibri"/>
              </a:rPr>
              <a:t>web </a:t>
            </a:r>
            <a:r>
              <a:rPr sz="2223" dirty="0">
                <a:latin typeface="Calibri"/>
                <a:cs typeface="Calibri"/>
              </a:rPr>
              <a:t>en los </a:t>
            </a:r>
            <a:r>
              <a:rPr sz="2223" spc="-4" dirty="0">
                <a:latin typeface="Calibri"/>
                <a:cs typeface="Calibri"/>
              </a:rPr>
              <a:t>que aparece </a:t>
            </a:r>
            <a:r>
              <a:rPr sz="2223" spc="-9" dirty="0">
                <a:latin typeface="Calibri"/>
                <a:cs typeface="Calibri"/>
              </a:rPr>
              <a:t>citado, </a:t>
            </a:r>
            <a:r>
              <a:rPr sz="2223" spc="-13" dirty="0">
                <a:latin typeface="Calibri"/>
                <a:cs typeface="Calibri"/>
              </a:rPr>
              <a:t>referido </a:t>
            </a:r>
            <a:r>
              <a:rPr sz="2223" dirty="0">
                <a:latin typeface="Calibri"/>
                <a:cs typeface="Calibri"/>
              </a:rPr>
              <a:t>o </a:t>
            </a:r>
            <a:r>
              <a:rPr sz="2223" spc="4" dirty="0">
                <a:latin typeface="Calibri"/>
                <a:cs typeface="Calibri"/>
              </a:rPr>
              <a:t> </a:t>
            </a:r>
            <a:r>
              <a:rPr sz="2223" spc="-4" dirty="0">
                <a:latin typeface="Calibri"/>
                <a:cs typeface="Calibri"/>
              </a:rPr>
              <a:t>enlazado. </a:t>
            </a:r>
            <a:r>
              <a:rPr sz="2223" dirty="0">
                <a:latin typeface="Calibri"/>
                <a:cs typeface="Calibri"/>
              </a:rPr>
              <a:t>La </a:t>
            </a:r>
            <a:r>
              <a:rPr sz="2223" spc="-9" dirty="0">
                <a:latin typeface="Calibri"/>
                <a:cs typeface="Calibri"/>
              </a:rPr>
              <a:t>relevancia </a:t>
            </a:r>
            <a:r>
              <a:rPr sz="2223" dirty="0">
                <a:latin typeface="Calibri"/>
                <a:cs typeface="Calibri"/>
              </a:rPr>
              <a:t>se </a:t>
            </a:r>
            <a:r>
              <a:rPr sz="2223" spc="-4" dirty="0">
                <a:latin typeface="Calibri"/>
                <a:cs typeface="Calibri"/>
              </a:rPr>
              <a:t>obtiene </a:t>
            </a:r>
            <a:r>
              <a:rPr sz="2223" spc="-9" dirty="0">
                <a:latin typeface="Calibri"/>
                <a:cs typeface="Calibri"/>
              </a:rPr>
              <a:t>considerando </a:t>
            </a:r>
            <a:r>
              <a:rPr sz="2223" spc="-4" dirty="0">
                <a:latin typeface="Calibri"/>
                <a:cs typeface="Calibri"/>
              </a:rPr>
              <a:t>dos </a:t>
            </a:r>
            <a:r>
              <a:rPr sz="2223" dirty="0">
                <a:latin typeface="Calibri"/>
                <a:cs typeface="Calibri"/>
              </a:rPr>
              <a:t> </a:t>
            </a:r>
            <a:r>
              <a:rPr sz="2223" spc="-9" dirty="0">
                <a:latin typeface="Calibri"/>
                <a:cs typeface="Calibri"/>
              </a:rPr>
              <a:t>categorías</a:t>
            </a:r>
            <a:r>
              <a:rPr sz="2223" spc="-17" dirty="0">
                <a:latin typeface="Calibri"/>
                <a:cs typeface="Calibri"/>
              </a:rPr>
              <a:t> </a:t>
            </a:r>
            <a:r>
              <a:rPr sz="2223" spc="-4" dirty="0">
                <a:latin typeface="Calibri"/>
                <a:cs typeface="Calibri"/>
              </a:rPr>
              <a:t>de</a:t>
            </a:r>
            <a:r>
              <a:rPr sz="2223" spc="-21" dirty="0">
                <a:latin typeface="Calibri"/>
                <a:cs typeface="Calibri"/>
              </a:rPr>
              <a:t> </a:t>
            </a:r>
            <a:r>
              <a:rPr sz="2223" spc="-4" dirty="0">
                <a:latin typeface="Calibri"/>
                <a:cs typeface="Calibri"/>
              </a:rPr>
              <a:t>sitios</a:t>
            </a:r>
            <a:r>
              <a:rPr sz="2223" dirty="0">
                <a:latin typeface="Calibri"/>
                <a:cs typeface="Calibri"/>
              </a:rPr>
              <a:t> </a:t>
            </a:r>
            <a:r>
              <a:rPr sz="2223" spc="-9" dirty="0">
                <a:latin typeface="Calibri"/>
                <a:cs typeface="Calibri"/>
              </a:rPr>
              <a:t>web </a:t>
            </a:r>
            <a:r>
              <a:rPr sz="2223" spc="-13" dirty="0">
                <a:latin typeface="Calibri"/>
                <a:cs typeface="Calibri"/>
              </a:rPr>
              <a:t>relevantes:</a:t>
            </a:r>
            <a:endParaRPr sz="2223" dirty="0">
              <a:latin typeface="Calibri"/>
              <a:cs typeface="Calibri"/>
            </a:endParaRPr>
          </a:p>
          <a:p>
            <a:pPr marL="596744" marR="184616" indent="-195476">
              <a:lnSpc>
                <a:spcPts val="2035"/>
              </a:lnSpc>
              <a:spcBef>
                <a:spcPts val="500"/>
              </a:spcBef>
              <a:buFont typeface="Arial"/>
              <a:buChar char="•"/>
              <a:tabLst>
                <a:tab pos="596744" algn="l"/>
                <a:tab pos="597287" algn="l"/>
              </a:tabLst>
            </a:pPr>
            <a:r>
              <a:rPr sz="1881" spc="-4" dirty="0">
                <a:latin typeface="Calibri"/>
                <a:cs typeface="Calibri"/>
              </a:rPr>
              <a:t>“</a:t>
            </a:r>
            <a:r>
              <a:rPr sz="1881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Hub</a:t>
            </a:r>
            <a:r>
              <a:rPr sz="1881" spc="-4" dirty="0">
                <a:latin typeface="Calibri"/>
                <a:cs typeface="Calibri"/>
              </a:rPr>
              <a:t>”:</a:t>
            </a:r>
            <a:r>
              <a:rPr sz="1881" spc="9" dirty="0">
                <a:latin typeface="Calibri"/>
                <a:cs typeface="Calibri"/>
              </a:rPr>
              <a:t> </a:t>
            </a:r>
            <a:r>
              <a:rPr sz="1881" spc="-9" dirty="0">
                <a:latin typeface="Calibri"/>
                <a:cs typeface="Calibri"/>
              </a:rPr>
              <a:t>Sitios</a:t>
            </a:r>
            <a:r>
              <a:rPr sz="1881" spc="9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muy</a:t>
            </a:r>
            <a:r>
              <a:rPr sz="1881" dirty="0">
                <a:latin typeface="Calibri"/>
                <a:cs typeface="Calibri"/>
              </a:rPr>
              <a:t> </a:t>
            </a:r>
            <a:r>
              <a:rPr sz="1881" spc="-9" dirty="0">
                <a:latin typeface="Calibri"/>
                <a:cs typeface="Calibri"/>
              </a:rPr>
              <a:t>enlazados</a:t>
            </a:r>
            <a:r>
              <a:rPr sz="1881" spc="9" dirty="0">
                <a:latin typeface="Calibri"/>
                <a:cs typeface="Calibri"/>
              </a:rPr>
              <a:t> </a:t>
            </a:r>
            <a:r>
              <a:rPr sz="1881" spc="-13" dirty="0">
                <a:latin typeface="Calibri"/>
                <a:cs typeface="Calibri"/>
              </a:rPr>
              <a:t>(como</a:t>
            </a:r>
            <a:r>
              <a:rPr sz="1881" spc="21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los</a:t>
            </a:r>
            <a:r>
              <a:rPr sz="1881" spc="9" dirty="0">
                <a:latin typeface="Calibri"/>
                <a:cs typeface="Calibri"/>
              </a:rPr>
              <a:t> </a:t>
            </a:r>
            <a:r>
              <a:rPr sz="1881" spc="-9" dirty="0">
                <a:latin typeface="Calibri"/>
                <a:cs typeface="Calibri"/>
              </a:rPr>
              <a:t>directorios </a:t>
            </a:r>
            <a:r>
              <a:rPr sz="1881" spc="-13" dirty="0">
                <a:latin typeface="Calibri"/>
                <a:cs typeface="Calibri"/>
              </a:rPr>
              <a:t>DMOZ, </a:t>
            </a:r>
            <a:r>
              <a:rPr sz="1881" spc="-414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Google</a:t>
            </a:r>
            <a:r>
              <a:rPr sz="1881" spc="9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o</a:t>
            </a:r>
            <a:r>
              <a:rPr sz="1881" dirty="0">
                <a:latin typeface="Calibri"/>
                <a:cs typeface="Calibri"/>
              </a:rPr>
              <a:t> </a:t>
            </a:r>
            <a:r>
              <a:rPr sz="1881" spc="-21" dirty="0">
                <a:latin typeface="Calibri"/>
                <a:cs typeface="Calibri"/>
              </a:rPr>
              <a:t>Yahoo!)</a:t>
            </a:r>
            <a:r>
              <a:rPr sz="1881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y</a:t>
            </a:r>
            <a:r>
              <a:rPr sz="1881" dirty="0">
                <a:latin typeface="Calibri"/>
                <a:cs typeface="Calibri"/>
              </a:rPr>
              <a:t> </a:t>
            </a:r>
            <a:r>
              <a:rPr sz="1881" spc="-9" dirty="0">
                <a:latin typeface="Calibri"/>
                <a:cs typeface="Calibri"/>
              </a:rPr>
              <a:t>que,</a:t>
            </a:r>
            <a:r>
              <a:rPr sz="1881" spc="9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a su</a:t>
            </a:r>
            <a:r>
              <a:rPr sz="1881" spc="4" dirty="0">
                <a:latin typeface="Calibri"/>
                <a:cs typeface="Calibri"/>
              </a:rPr>
              <a:t> </a:t>
            </a:r>
            <a:r>
              <a:rPr sz="1881" spc="-17" dirty="0">
                <a:latin typeface="Calibri"/>
                <a:cs typeface="Calibri"/>
              </a:rPr>
              <a:t>vez,</a:t>
            </a:r>
            <a:r>
              <a:rPr sz="1881" dirty="0">
                <a:latin typeface="Calibri"/>
                <a:cs typeface="Calibri"/>
              </a:rPr>
              <a:t> </a:t>
            </a:r>
            <a:r>
              <a:rPr sz="1881" spc="-9" dirty="0">
                <a:latin typeface="Calibri"/>
                <a:cs typeface="Calibri"/>
              </a:rPr>
              <a:t>enlazan</a:t>
            </a:r>
            <a:r>
              <a:rPr sz="1881" spc="9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a </a:t>
            </a:r>
            <a:r>
              <a:rPr sz="1881" spc="-9" dirty="0">
                <a:latin typeface="Calibri"/>
                <a:cs typeface="Calibri"/>
              </a:rPr>
              <a:t>sitios </a:t>
            </a:r>
            <a:r>
              <a:rPr sz="1881" spc="-4" dirty="0">
                <a:latin typeface="Calibri"/>
                <a:cs typeface="Calibri"/>
              </a:rPr>
              <a:t> </a:t>
            </a:r>
            <a:r>
              <a:rPr sz="1881" spc="-9" dirty="0">
                <a:latin typeface="Calibri"/>
                <a:cs typeface="Calibri"/>
              </a:rPr>
              <a:t>considerados</a:t>
            </a:r>
            <a:r>
              <a:rPr sz="1881" dirty="0">
                <a:latin typeface="Calibri"/>
                <a:cs typeface="Calibri"/>
              </a:rPr>
              <a:t> </a:t>
            </a:r>
            <a:r>
              <a:rPr sz="1881" spc="-13" dirty="0">
                <a:latin typeface="Calibri"/>
                <a:cs typeface="Calibri"/>
              </a:rPr>
              <a:t>relevantes.</a:t>
            </a:r>
            <a:endParaRPr sz="1881" dirty="0">
              <a:latin typeface="Calibri"/>
              <a:cs typeface="Calibri"/>
            </a:endParaRPr>
          </a:p>
          <a:p>
            <a:pPr marL="596744" marR="72217" indent="-195476">
              <a:lnSpc>
                <a:spcPct val="90000"/>
              </a:lnSpc>
              <a:spcBef>
                <a:spcPts val="418"/>
              </a:spcBef>
              <a:buFont typeface="Arial"/>
              <a:buChar char="•"/>
              <a:tabLst>
                <a:tab pos="596744" algn="l"/>
                <a:tab pos="597287" algn="l"/>
                <a:tab pos="2124714" algn="l"/>
              </a:tabLst>
            </a:pPr>
            <a:r>
              <a:rPr sz="1881" spc="-13" dirty="0">
                <a:latin typeface="Calibri"/>
                <a:cs typeface="Calibri"/>
              </a:rPr>
              <a:t>“</a:t>
            </a:r>
            <a:r>
              <a:rPr sz="1881" u="sng" spc="-1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Authority</a:t>
            </a:r>
            <a:r>
              <a:rPr sz="1881" spc="-13" dirty="0">
                <a:latin typeface="Calibri"/>
                <a:cs typeface="Calibri"/>
              </a:rPr>
              <a:t>”:</a:t>
            </a:r>
            <a:r>
              <a:rPr sz="1881" dirty="0">
                <a:latin typeface="Calibri"/>
                <a:cs typeface="Calibri"/>
              </a:rPr>
              <a:t> </a:t>
            </a:r>
            <a:r>
              <a:rPr sz="1881" spc="-9" dirty="0">
                <a:latin typeface="Calibri"/>
                <a:cs typeface="Calibri"/>
              </a:rPr>
              <a:t>Sitios</a:t>
            </a:r>
            <a:r>
              <a:rPr sz="1881" spc="13" dirty="0">
                <a:latin typeface="Calibri"/>
                <a:cs typeface="Calibri"/>
              </a:rPr>
              <a:t> </a:t>
            </a:r>
            <a:r>
              <a:rPr sz="1881" spc="-9" dirty="0">
                <a:latin typeface="Calibri"/>
                <a:cs typeface="Calibri"/>
              </a:rPr>
              <a:t>que</a:t>
            </a:r>
            <a:r>
              <a:rPr sz="1881" spc="4" dirty="0">
                <a:latin typeface="Calibri"/>
                <a:cs typeface="Calibri"/>
              </a:rPr>
              <a:t> </a:t>
            </a:r>
            <a:r>
              <a:rPr sz="1881" spc="-13" dirty="0">
                <a:latin typeface="Calibri"/>
                <a:cs typeface="Calibri"/>
              </a:rPr>
              <a:t>representan,</a:t>
            </a:r>
            <a:r>
              <a:rPr sz="1881" spc="4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en</a:t>
            </a:r>
            <a:r>
              <a:rPr sz="1881" spc="13" dirty="0">
                <a:latin typeface="Calibri"/>
                <a:cs typeface="Calibri"/>
              </a:rPr>
              <a:t> </a:t>
            </a:r>
            <a:r>
              <a:rPr sz="1881" spc="-13" dirty="0">
                <a:latin typeface="Calibri"/>
                <a:cs typeface="Calibri"/>
              </a:rPr>
              <a:t>versión</a:t>
            </a:r>
            <a:r>
              <a:rPr sz="1881" spc="4" dirty="0">
                <a:latin typeface="Calibri"/>
                <a:cs typeface="Calibri"/>
              </a:rPr>
              <a:t> </a:t>
            </a:r>
            <a:r>
              <a:rPr sz="1881" spc="-9" dirty="0">
                <a:latin typeface="Calibri"/>
                <a:cs typeface="Calibri"/>
              </a:rPr>
              <a:t>digital,</a:t>
            </a:r>
            <a:r>
              <a:rPr sz="1881" spc="-4" dirty="0">
                <a:latin typeface="Calibri"/>
                <a:cs typeface="Calibri"/>
              </a:rPr>
              <a:t> el </a:t>
            </a:r>
            <a:r>
              <a:rPr sz="1881" dirty="0">
                <a:latin typeface="Calibri"/>
                <a:cs typeface="Calibri"/>
              </a:rPr>
              <a:t> </a:t>
            </a:r>
            <a:r>
              <a:rPr sz="1881" spc="-13" dirty="0">
                <a:latin typeface="Calibri"/>
                <a:cs typeface="Calibri"/>
              </a:rPr>
              <a:t>concepto</a:t>
            </a:r>
            <a:r>
              <a:rPr sz="1881" spc="17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de</a:t>
            </a:r>
            <a:r>
              <a:rPr sz="1881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la	</a:t>
            </a:r>
            <a:r>
              <a:rPr sz="1881" i="1" spc="-13" dirty="0">
                <a:latin typeface="Calibri"/>
                <a:cs typeface="Calibri"/>
              </a:rPr>
              <a:t>autoritas</a:t>
            </a:r>
            <a:r>
              <a:rPr sz="1881" i="1" spc="-17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latina;</a:t>
            </a:r>
            <a:r>
              <a:rPr sz="1881" spc="-13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es</a:t>
            </a:r>
            <a:r>
              <a:rPr sz="1881" spc="17" dirty="0">
                <a:latin typeface="Calibri"/>
                <a:cs typeface="Calibri"/>
              </a:rPr>
              <a:t> </a:t>
            </a:r>
            <a:r>
              <a:rPr sz="1881" spc="-34" dirty="0">
                <a:latin typeface="Calibri"/>
                <a:cs typeface="Calibri"/>
              </a:rPr>
              <a:t>decir,</a:t>
            </a:r>
            <a:r>
              <a:rPr sz="1881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sitios</a:t>
            </a:r>
            <a:r>
              <a:rPr sz="1881" spc="-9" dirty="0">
                <a:latin typeface="Calibri"/>
                <a:cs typeface="Calibri"/>
              </a:rPr>
              <a:t> web</a:t>
            </a:r>
            <a:r>
              <a:rPr sz="1881" spc="17" dirty="0">
                <a:latin typeface="Calibri"/>
                <a:cs typeface="Calibri"/>
              </a:rPr>
              <a:t> </a:t>
            </a:r>
            <a:r>
              <a:rPr sz="1881" spc="-9" dirty="0">
                <a:latin typeface="Calibri"/>
                <a:cs typeface="Calibri"/>
              </a:rPr>
              <a:t>que </a:t>
            </a:r>
            <a:r>
              <a:rPr sz="1881" spc="-4" dirty="0">
                <a:latin typeface="Calibri"/>
                <a:cs typeface="Calibri"/>
              </a:rPr>
              <a:t> </a:t>
            </a:r>
            <a:r>
              <a:rPr sz="1881" spc="-13" dirty="0">
                <a:latin typeface="Calibri"/>
                <a:cs typeface="Calibri"/>
              </a:rPr>
              <a:t>representan</a:t>
            </a:r>
            <a:r>
              <a:rPr sz="1881" dirty="0">
                <a:latin typeface="Calibri"/>
                <a:cs typeface="Calibri"/>
              </a:rPr>
              <a:t> </a:t>
            </a:r>
            <a:r>
              <a:rPr sz="1881" spc="-17" dirty="0">
                <a:latin typeface="Calibri"/>
                <a:cs typeface="Calibri"/>
              </a:rPr>
              <a:t>para</a:t>
            </a:r>
            <a:r>
              <a:rPr sz="1881" dirty="0">
                <a:latin typeface="Calibri"/>
                <a:cs typeface="Calibri"/>
              </a:rPr>
              <a:t> </a:t>
            </a:r>
            <a:r>
              <a:rPr sz="1881" spc="-9" dirty="0">
                <a:latin typeface="Calibri"/>
                <a:cs typeface="Calibri"/>
              </a:rPr>
              <a:t>muchos</a:t>
            </a:r>
            <a:r>
              <a:rPr sz="1881" spc="13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(y</a:t>
            </a:r>
            <a:r>
              <a:rPr sz="1881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lo</a:t>
            </a:r>
            <a:r>
              <a:rPr sz="1881" spc="9" dirty="0">
                <a:latin typeface="Calibri"/>
                <a:cs typeface="Calibri"/>
              </a:rPr>
              <a:t> </a:t>
            </a:r>
            <a:r>
              <a:rPr sz="1881" spc="-13" dirty="0">
                <a:latin typeface="Calibri"/>
                <a:cs typeface="Calibri"/>
              </a:rPr>
              <a:t>demuestran</a:t>
            </a:r>
            <a:r>
              <a:rPr sz="1881" spc="17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la</a:t>
            </a:r>
            <a:r>
              <a:rPr sz="1881" spc="4" dirty="0">
                <a:latin typeface="Calibri"/>
                <a:cs typeface="Calibri"/>
              </a:rPr>
              <a:t> </a:t>
            </a:r>
            <a:r>
              <a:rPr sz="1881" spc="-9" dirty="0">
                <a:latin typeface="Calibri"/>
                <a:cs typeface="Calibri"/>
              </a:rPr>
              <a:t>cantidad</a:t>
            </a:r>
            <a:r>
              <a:rPr sz="1881" spc="-4" dirty="0">
                <a:latin typeface="Calibri"/>
                <a:cs typeface="Calibri"/>
              </a:rPr>
              <a:t> </a:t>
            </a:r>
            <a:r>
              <a:rPr sz="1881" spc="-9" dirty="0">
                <a:latin typeface="Calibri"/>
                <a:cs typeface="Calibri"/>
              </a:rPr>
              <a:t>de </a:t>
            </a:r>
            <a:r>
              <a:rPr sz="1881" spc="-4" dirty="0">
                <a:latin typeface="Calibri"/>
                <a:cs typeface="Calibri"/>
              </a:rPr>
              <a:t> enlaces</a:t>
            </a:r>
            <a:r>
              <a:rPr sz="1881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que</a:t>
            </a:r>
            <a:r>
              <a:rPr sz="1881" dirty="0">
                <a:latin typeface="Calibri"/>
                <a:cs typeface="Calibri"/>
              </a:rPr>
              <a:t> </a:t>
            </a:r>
            <a:r>
              <a:rPr sz="1881" spc="-13" dirty="0">
                <a:latin typeface="Calibri"/>
                <a:cs typeface="Calibri"/>
              </a:rPr>
              <a:t>apuntan </a:t>
            </a:r>
            <a:r>
              <a:rPr sz="1881" spc="-4" dirty="0">
                <a:latin typeface="Calibri"/>
                <a:cs typeface="Calibri"/>
              </a:rPr>
              <a:t>a</a:t>
            </a:r>
            <a:r>
              <a:rPr sz="1881" spc="9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ellos) una</a:t>
            </a:r>
            <a:r>
              <a:rPr sz="1881" dirty="0">
                <a:latin typeface="Calibri"/>
                <a:cs typeface="Calibri"/>
              </a:rPr>
              <a:t> </a:t>
            </a:r>
            <a:r>
              <a:rPr sz="1881" spc="-17" dirty="0">
                <a:latin typeface="Calibri"/>
                <a:cs typeface="Calibri"/>
              </a:rPr>
              <a:t>referencia</a:t>
            </a:r>
            <a:r>
              <a:rPr sz="1881" spc="9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indiscutible </a:t>
            </a:r>
            <a:r>
              <a:rPr sz="1881" spc="-9" dirty="0">
                <a:latin typeface="Calibri"/>
                <a:cs typeface="Calibri"/>
              </a:rPr>
              <a:t>en </a:t>
            </a:r>
            <a:r>
              <a:rPr sz="1881" spc="-410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un</a:t>
            </a:r>
            <a:r>
              <a:rPr sz="1881" spc="-9" dirty="0">
                <a:latin typeface="Calibri"/>
                <a:cs typeface="Calibri"/>
              </a:rPr>
              <a:t> </a:t>
            </a:r>
            <a:r>
              <a:rPr sz="1881" spc="-13" dirty="0">
                <a:latin typeface="Calibri"/>
                <a:cs typeface="Calibri"/>
              </a:rPr>
              <a:t>tema</a:t>
            </a:r>
            <a:r>
              <a:rPr sz="1881" spc="21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dado.</a:t>
            </a:r>
            <a:endParaRPr sz="1881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16416" y="759104"/>
            <a:ext cx="6830850" cy="8688"/>
          </a:xfrm>
          <a:custGeom>
            <a:avLst/>
            <a:gdLst/>
            <a:ahLst/>
            <a:cxnLst/>
            <a:rect l="l" t="t" r="r" b="b"/>
            <a:pathLst>
              <a:path w="7988300" h="10159">
                <a:moveTo>
                  <a:pt x="7988046" y="0"/>
                </a:moveTo>
                <a:lnTo>
                  <a:pt x="0" y="9652"/>
                </a:lnTo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" name="object 4"/>
          <p:cNvSpPr txBox="1"/>
          <p:nvPr/>
        </p:nvSpPr>
        <p:spPr>
          <a:xfrm>
            <a:off x="6932782" y="207857"/>
            <a:ext cx="1939028" cy="47282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lnSpc>
                <a:spcPts val="1847"/>
              </a:lnSpc>
              <a:spcBef>
                <a:spcPts val="86"/>
              </a:spcBef>
            </a:pPr>
            <a:r>
              <a:rPr sz="1710" b="1" i="1" spc="-9" dirty="0">
                <a:solidFill>
                  <a:srgbClr val="7E7E7E"/>
                </a:solidFill>
                <a:latin typeface="Calibri"/>
                <a:cs typeface="Calibri"/>
              </a:rPr>
              <a:t>Posicionamiento</a:t>
            </a:r>
            <a:r>
              <a:rPr sz="1710" b="1" i="1" spc="-64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710" b="1" i="1" spc="-4" dirty="0">
                <a:solidFill>
                  <a:srgbClr val="7E7E7E"/>
                </a:solidFill>
                <a:latin typeface="Calibri"/>
                <a:cs typeface="Calibri"/>
              </a:rPr>
              <a:t>web</a:t>
            </a:r>
            <a:endParaRPr sz="1710">
              <a:latin typeface="Calibri"/>
              <a:cs typeface="Calibri"/>
            </a:endParaRPr>
          </a:p>
          <a:p>
            <a:pPr marR="7059" algn="r">
              <a:lnSpc>
                <a:spcPts val="1847"/>
              </a:lnSpc>
            </a:pPr>
            <a:r>
              <a:rPr sz="1710" b="1" i="1" spc="-13" dirty="0">
                <a:solidFill>
                  <a:srgbClr val="C00000"/>
                </a:solidFill>
                <a:latin typeface="Calibri"/>
                <a:cs typeface="Calibri"/>
              </a:rPr>
              <a:t>SEO</a:t>
            </a:r>
            <a:endParaRPr sz="171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75974" y="750156"/>
            <a:ext cx="4060501" cy="590455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3762" b="0" i="0" spc="-9" dirty="0">
                <a:solidFill>
                  <a:srgbClr val="000000"/>
                </a:solidFill>
              </a:rPr>
              <a:t>Generales</a:t>
            </a:r>
            <a:r>
              <a:rPr sz="3762" b="0" i="0" spc="-43" dirty="0">
                <a:solidFill>
                  <a:srgbClr val="000000"/>
                </a:solidFill>
              </a:rPr>
              <a:t> </a:t>
            </a:r>
            <a:r>
              <a:rPr sz="3762" b="0" i="0" dirty="0">
                <a:solidFill>
                  <a:srgbClr val="C00000"/>
                </a:solidFill>
              </a:rPr>
              <a:t>&gt;</a:t>
            </a:r>
            <a:r>
              <a:rPr sz="3762" b="0" i="0" spc="-13" dirty="0">
                <a:solidFill>
                  <a:srgbClr val="C00000"/>
                </a:solidFill>
              </a:rPr>
              <a:t> </a:t>
            </a:r>
            <a:r>
              <a:rPr sz="3762" b="0" i="0" spc="-4" dirty="0">
                <a:solidFill>
                  <a:srgbClr val="C00000"/>
                </a:solidFill>
              </a:rPr>
              <a:t>Vínculos</a:t>
            </a:r>
            <a:endParaRPr sz="3762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5300" y="2787102"/>
            <a:ext cx="3221034" cy="3569796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304074" indent="-293757">
              <a:lnSpc>
                <a:spcPts val="2403"/>
              </a:lnSpc>
              <a:spcBef>
                <a:spcPts val="90"/>
              </a:spcBef>
              <a:buFont typeface="Arial"/>
              <a:buChar char="•"/>
              <a:tabLst>
                <a:tab pos="304074" algn="l"/>
                <a:tab pos="304617" algn="l"/>
              </a:tabLst>
            </a:pPr>
            <a:r>
              <a:rPr sz="2223" spc="-17" dirty="0">
                <a:latin typeface="Calibri"/>
                <a:cs typeface="Calibri"/>
              </a:rPr>
              <a:t>Pero</a:t>
            </a:r>
            <a:r>
              <a:rPr sz="2223" spc="-43" dirty="0">
                <a:latin typeface="Calibri"/>
                <a:cs typeface="Calibri"/>
              </a:rPr>
              <a:t> </a:t>
            </a:r>
            <a:r>
              <a:rPr sz="2223" spc="-17" dirty="0">
                <a:latin typeface="Calibri"/>
                <a:cs typeface="Calibri"/>
              </a:rPr>
              <a:t>hay </a:t>
            </a:r>
            <a:r>
              <a:rPr sz="2223" spc="-4" dirty="0">
                <a:latin typeface="Calibri"/>
                <a:cs typeface="Calibri"/>
              </a:rPr>
              <a:t>cambios</a:t>
            </a:r>
            <a:endParaRPr sz="2223" dirty="0">
              <a:latin typeface="Calibri"/>
              <a:cs typeface="Calibri"/>
            </a:endParaRPr>
          </a:p>
          <a:p>
            <a:pPr marL="304074" marR="150408">
              <a:lnSpc>
                <a:spcPts val="2138"/>
              </a:lnSpc>
              <a:spcBef>
                <a:spcPts val="244"/>
              </a:spcBef>
            </a:pPr>
            <a:r>
              <a:rPr sz="2223" spc="-9" dirty="0">
                <a:latin typeface="Calibri"/>
                <a:cs typeface="Calibri"/>
              </a:rPr>
              <a:t>“recientes” </a:t>
            </a:r>
            <a:r>
              <a:rPr sz="2223" spc="-4" dirty="0">
                <a:latin typeface="Calibri"/>
                <a:cs typeface="Calibri"/>
              </a:rPr>
              <a:t>(desde </a:t>
            </a:r>
            <a:r>
              <a:rPr sz="2223" dirty="0">
                <a:latin typeface="Calibri"/>
                <a:cs typeface="Calibri"/>
              </a:rPr>
              <a:t> </a:t>
            </a:r>
            <a:r>
              <a:rPr sz="2223" spc="-9" dirty="0">
                <a:latin typeface="Calibri"/>
                <a:cs typeface="Calibri"/>
              </a:rPr>
              <a:t>comienzos</a:t>
            </a:r>
            <a:r>
              <a:rPr sz="2223" spc="-38" dirty="0">
                <a:latin typeface="Calibri"/>
                <a:cs typeface="Calibri"/>
              </a:rPr>
              <a:t> </a:t>
            </a:r>
            <a:r>
              <a:rPr sz="2223" spc="-4" dirty="0">
                <a:latin typeface="Calibri"/>
                <a:cs typeface="Calibri"/>
              </a:rPr>
              <a:t>de</a:t>
            </a:r>
            <a:r>
              <a:rPr sz="2223" spc="-34" dirty="0">
                <a:latin typeface="Calibri"/>
                <a:cs typeface="Calibri"/>
              </a:rPr>
              <a:t> </a:t>
            </a:r>
            <a:r>
              <a:rPr sz="2223" dirty="0">
                <a:latin typeface="Calibri"/>
                <a:cs typeface="Calibri"/>
              </a:rPr>
              <a:t>2012)</a:t>
            </a:r>
            <a:r>
              <a:rPr sz="2223" spc="-51" dirty="0">
                <a:latin typeface="Calibri"/>
                <a:cs typeface="Calibri"/>
              </a:rPr>
              <a:t> </a:t>
            </a:r>
            <a:r>
              <a:rPr sz="2223" spc="-9" dirty="0">
                <a:latin typeface="Calibri"/>
                <a:cs typeface="Calibri"/>
              </a:rPr>
              <a:t>con </a:t>
            </a:r>
            <a:r>
              <a:rPr sz="2223" spc="-487" dirty="0">
                <a:latin typeface="Calibri"/>
                <a:cs typeface="Calibri"/>
              </a:rPr>
              <a:t> </a:t>
            </a:r>
            <a:r>
              <a:rPr sz="2223" b="1" spc="-4" dirty="0">
                <a:latin typeface="Calibri"/>
                <a:cs typeface="Calibri"/>
              </a:rPr>
              <a:t>Google</a:t>
            </a:r>
            <a:r>
              <a:rPr sz="2223" b="1" spc="-13" dirty="0">
                <a:latin typeface="Calibri"/>
                <a:cs typeface="Calibri"/>
              </a:rPr>
              <a:t> </a:t>
            </a:r>
            <a:r>
              <a:rPr sz="2223" b="1" spc="-9" dirty="0">
                <a:latin typeface="Calibri"/>
                <a:cs typeface="Calibri"/>
              </a:rPr>
              <a:t>Panda</a:t>
            </a:r>
            <a:r>
              <a:rPr sz="2223" spc="-9" dirty="0">
                <a:latin typeface="Calibri"/>
                <a:cs typeface="Calibri"/>
              </a:rPr>
              <a:t>:</a:t>
            </a:r>
            <a:endParaRPr sz="2223" dirty="0">
              <a:latin typeface="Calibri"/>
              <a:cs typeface="Calibri"/>
            </a:endParaRPr>
          </a:p>
          <a:p>
            <a:pPr marL="646699" marR="116743" lvl="1" indent="-245431">
              <a:lnSpc>
                <a:spcPct val="80000"/>
              </a:lnSpc>
              <a:spcBef>
                <a:spcPts val="479"/>
              </a:spcBef>
              <a:buFont typeface="Arial"/>
              <a:buChar char="–"/>
              <a:tabLst>
                <a:tab pos="646699" algn="l"/>
                <a:tab pos="647242" algn="l"/>
              </a:tabLst>
            </a:pPr>
            <a:r>
              <a:rPr sz="1881" spc="-17" dirty="0">
                <a:latin typeface="Calibri"/>
                <a:cs typeface="Calibri"/>
              </a:rPr>
              <a:t>Otorgar </a:t>
            </a:r>
            <a:r>
              <a:rPr sz="1881" spc="-13" dirty="0">
                <a:latin typeface="Calibri"/>
                <a:cs typeface="Calibri"/>
              </a:rPr>
              <a:t>jerarquía </a:t>
            </a:r>
            <a:r>
              <a:rPr sz="1881" spc="-4" dirty="0">
                <a:latin typeface="Calibri"/>
                <a:cs typeface="Calibri"/>
              </a:rPr>
              <a:t>en </a:t>
            </a:r>
            <a:r>
              <a:rPr sz="1881" dirty="0">
                <a:latin typeface="Calibri"/>
                <a:cs typeface="Calibri"/>
              </a:rPr>
              <a:t> </a:t>
            </a:r>
            <a:r>
              <a:rPr sz="1881" spc="-9" dirty="0">
                <a:latin typeface="Calibri"/>
                <a:cs typeface="Calibri"/>
              </a:rPr>
              <a:t>función</a:t>
            </a:r>
            <a:r>
              <a:rPr sz="1881" spc="-13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de</a:t>
            </a:r>
            <a:r>
              <a:rPr sz="1881" spc="-9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la</a:t>
            </a:r>
            <a:r>
              <a:rPr sz="1881" spc="-9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originalidad</a:t>
            </a:r>
            <a:endParaRPr sz="1881" dirty="0">
              <a:latin typeface="Calibri"/>
              <a:cs typeface="Calibri"/>
            </a:endParaRPr>
          </a:p>
          <a:p>
            <a:pPr marL="646699" marR="4344" lvl="1" indent="-245431">
              <a:lnSpc>
                <a:spcPts val="1804"/>
              </a:lnSpc>
              <a:spcBef>
                <a:spcPts val="435"/>
              </a:spcBef>
              <a:buFont typeface="Arial"/>
              <a:buChar char="–"/>
              <a:tabLst>
                <a:tab pos="646699" algn="l"/>
                <a:tab pos="647242" algn="l"/>
              </a:tabLst>
            </a:pPr>
            <a:r>
              <a:rPr sz="1881" spc="-4" dirty="0">
                <a:latin typeface="Calibri"/>
                <a:cs typeface="Calibri"/>
              </a:rPr>
              <a:t>Necesidad de </a:t>
            </a:r>
            <a:r>
              <a:rPr sz="1881" spc="4" dirty="0">
                <a:latin typeface="Calibri"/>
                <a:cs typeface="Calibri"/>
              </a:rPr>
              <a:t>“limpiar” </a:t>
            </a:r>
            <a:r>
              <a:rPr sz="1881" spc="-4" dirty="0">
                <a:latin typeface="Calibri"/>
                <a:cs typeface="Calibri"/>
              </a:rPr>
              <a:t>las </a:t>
            </a:r>
            <a:r>
              <a:rPr sz="1881" spc="-414" dirty="0">
                <a:latin typeface="Calibri"/>
                <a:cs typeface="Calibri"/>
              </a:rPr>
              <a:t> </a:t>
            </a:r>
            <a:r>
              <a:rPr sz="1881" spc="-9" dirty="0">
                <a:latin typeface="Calibri"/>
                <a:cs typeface="Calibri"/>
              </a:rPr>
              <a:t>búsquedas </a:t>
            </a:r>
            <a:r>
              <a:rPr sz="1881" spc="-4" dirty="0">
                <a:latin typeface="Calibri"/>
                <a:cs typeface="Calibri"/>
              </a:rPr>
              <a:t>de </a:t>
            </a:r>
            <a:r>
              <a:rPr sz="1881" spc="-13" dirty="0">
                <a:latin typeface="Calibri"/>
                <a:cs typeface="Calibri"/>
              </a:rPr>
              <a:t>contenido </a:t>
            </a:r>
            <a:r>
              <a:rPr sz="1881" spc="-9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spam,</a:t>
            </a:r>
            <a:r>
              <a:rPr sz="1881" dirty="0">
                <a:latin typeface="Calibri"/>
                <a:cs typeface="Calibri"/>
              </a:rPr>
              <a:t> </a:t>
            </a:r>
            <a:r>
              <a:rPr sz="1881" spc="-9" dirty="0">
                <a:latin typeface="Calibri"/>
                <a:cs typeface="Calibri"/>
              </a:rPr>
              <a:t>replicado…</a:t>
            </a:r>
            <a:endParaRPr sz="1881" dirty="0">
              <a:latin typeface="Calibri"/>
              <a:cs typeface="Calibri"/>
            </a:endParaRPr>
          </a:p>
          <a:p>
            <a:pPr marL="646699" lvl="1" indent="-245431">
              <a:spcBef>
                <a:spcPts val="21"/>
              </a:spcBef>
              <a:buFont typeface="Arial"/>
              <a:buChar char="–"/>
              <a:tabLst>
                <a:tab pos="646699" algn="l"/>
                <a:tab pos="647242" algn="l"/>
              </a:tabLst>
            </a:pPr>
            <a:r>
              <a:rPr sz="1881" spc="-4" dirty="0">
                <a:latin typeface="Calibri"/>
                <a:cs typeface="Calibri"/>
              </a:rPr>
              <a:t>Algunos</a:t>
            </a:r>
            <a:r>
              <a:rPr sz="1881" spc="-21" dirty="0">
                <a:latin typeface="Calibri"/>
                <a:cs typeface="Calibri"/>
              </a:rPr>
              <a:t> </a:t>
            </a:r>
            <a:r>
              <a:rPr sz="1881" spc="-9" dirty="0">
                <a:latin typeface="Calibri"/>
                <a:cs typeface="Calibri"/>
              </a:rPr>
              <a:t>desajustes:</a:t>
            </a:r>
            <a:endParaRPr sz="1881" dirty="0">
              <a:latin typeface="Calibri"/>
              <a:cs typeface="Calibri"/>
            </a:endParaRPr>
          </a:p>
          <a:p>
            <a:pPr marL="988239" marR="250861" lvl="2" indent="-195476">
              <a:lnSpc>
                <a:spcPct val="80000"/>
              </a:lnSpc>
              <a:spcBef>
                <a:spcPts val="402"/>
              </a:spcBef>
              <a:buFont typeface="Arial"/>
              <a:buChar char="•"/>
              <a:tabLst>
                <a:tab pos="988239" algn="l"/>
                <a:tab pos="988782" algn="l"/>
              </a:tabLst>
            </a:pPr>
            <a:r>
              <a:rPr sz="1625" spc="-4" dirty="0">
                <a:latin typeface="Calibri"/>
                <a:cs typeface="Calibri"/>
              </a:rPr>
              <a:t>Baneo</a:t>
            </a:r>
            <a:r>
              <a:rPr sz="1625" dirty="0">
                <a:latin typeface="Calibri"/>
                <a:cs typeface="Calibri"/>
              </a:rPr>
              <a:t> </a:t>
            </a:r>
            <a:r>
              <a:rPr sz="1625" spc="-4" dirty="0">
                <a:latin typeface="Calibri"/>
                <a:cs typeface="Calibri"/>
              </a:rPr>
              <a:t>de </a:t>
            </a:r>
            <a:r>
              <a:rPr sz="1625" spc="-9" dirty="0">
                <a:latin typeface="Calibri"/>
                <a:cs typeface="Calibri"/>
              </a:rPr>
              <a:t>sitios con </a:t>
            </a:r>
            <a:r>
              <a:rPr sz="1625" spc="-4" dirty="0">
                <a:latin typeface="Calibri"/>
                <a:cs typeface="Calibri"/>
              </a:rPr>
              <a:t> </a:t>
            </a:r>
            <a:r>
              <a:rPr sz="1625" spc="-9" dirty="0">
                <a:latin typeface="Calibri"/>
                <a:cs typeface="Calibri"/>
              </a:rPr>
              <a:t>contenido permanente, </a:t>
            </a:r>
            <a:r>
              <a:rPr sz="1625" spc="-355" dirty="0">
                <a:latin typeface="Calibri"/>
                <a:cs typeface="Calibri"/>
              </a:rPr>
              <a:t> </a:t>
            </a:r>
            <a:r>
              <a:rPr sz="1625" spc="-9" dirty="0">
                <a:latin typeface="Calibri"/>
                <a:cs typeface="Calibri"/>
              </a:rPr>
              <a:t>poco</a:t>
            </a:r>
            <a:r>
              <a:rPr sz="1625" spc="-21" dirty="0">
                <a:latin typeface="Calibri"/>
                <a:cs typeface="Calibri"/>
              </a:rPr>
              <a:t> </a:t>
            </a:r>
            <a:r>
              <a:rPr sz="1625" spc="-9" dirty="0">
                <a:latin typeface="Calibri"/>
                <a:cs typeface="Calibri"/>
              </a:rPr>
              <a:t>actualizado,</a:t>
            </a:r>
            <a:r>
              <a:rPr sz="1625" spc="13" dirty="0">
                <a:latin typeface="Calibri"/>
                <a:cs typeface="Calibri"/>
              </a:rPr>
              <a:t> </a:t>
            </a:r>
            <a:r>
              <a:rPr sz="1625" spc="-13" dirty="0">
                <a:latin typeface="Calibri"/>
                <a:cs typeface="Calibri"/>
              </a:rPr>
              <a:t>pero </a:t>
            </a:r>
            <a:r>
              <a:rPr sz="1625" spc="-9" dirty="0">
                <a:latin typeface="Calibri"/>
                <a:cs typeface="Calibri"/>
              </a:rPr>
              <a:t> “legal”…</a:t>
            </a:r>
            <a:endParaRPr sz="1625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11571" y="2971800"/>
            <a:ext cx="3235695" cy="2988650"/>
          </a:xfrm>
          <a:prstGeom prst="rect">
            <a:avLst/>
          </a:prstGeom>
        </p:spPr>
        <p:txBody>
          <a:bodyPr vert="horz" wrap="square" lIns="0" tIns="86879" rIns="0" bIns="0" rtlCol="0">
            <a:spAutoFit/>
          </a:bodyPr>
          <a:lstStyle/>
          <a:p>
            <a:pPr marL="304074" indent="-293214">
              <a:spcBef>
                <a:spcPts val="684"/>
              </a:spcBef>
              <a:buFont typeface="Arial"/>
              <a:buChar char="•"/>
              <a:tabLst>
                <a:tab pos="303531" algn="l"/>
                <a:tab pos="304074" algn="l"/>
              </a:tabLst>
            </a:pPr>
            <a:r>
              <a:rPr sz="2394" b="1" spc="-17" dirty="0">
                <a:latin typeface="Calibri"/>
                <a:cs typeface="Calibri"/>
              </a:rPr>
              <a:t>Mayor</a:t>
            </a:r>
            <a:r>
              <a:rPr sz="2394" b="1" spc="-9" dirty="0">
                <a:latin typeface="Calibri"/>
                <a:cs typeface="Calibri"/>
              </a:rPr>
              <a:t> </a:t>
            </a:r>
            <a:r>
              <a:rPr sz="2394" b="1" spc="-13" dirty="0">
                <a:latin typeface="Calibri"/>
                <a:cs typeface="Calibri"/>
              </a:rPr>
              <a:t>valor</a:t>
            </a:r>
            <a:r>
              <a:rPr sz="2394" b="1" spc="-9" dirty="0">
                <a:latin typeface="Calibri"/>
                <a:cs typeface="Calibri"/>
              </a:rPr>
              <a:t> </a:t>
            </a:r>
            <a:r>
              <a:rPr sz="2394" b="1" spc="-13" dirty="0">
                <a:latin typeface="Calibri"/>
                <a:cs typeface="Calibri"/>
              </a:rPr>
              <a:t>para</a:t>
            </a:r>
            <a:r>
              <a:rPr sz="2394" spc="-13" dirty="0">
                <a:latin typeface="Calibri"/>
                <a:cs typeface="Calibri"/>
              </a:rPr>
              <a:t>:</a:t>
            </a:r>
            <a:endParaRPr sz="2394" dirty="0">
              <a:latin typeface="Calibri"/>
              <a:cs typeface="Calibri"/>
            </a:endParaRPr>
          </a:p>
          <a:p>
            <a:pPr marL="646699" lvl="1" indent="-245431">
              <a:spcBef>
                <a:spcPts val="517"/>
              </a:spcBef>
              <a:buFont typeface="Arial"/>
              <a:buChar char="–"/>
              <a:tabLst>
                <a:tab pos="647242" algn="l"/>
              </a:tabLst>
            </a:pPr>
            <a:r>
              <a:rPr sz="2052" spc="-4" dirty="0">
                <a:latin typeface="Calibri"/>
                <a:cs typeface="Calibri"/>
              </a:rPr>
              <a:t>El</a:t>
            </a:r>
            <a:r>
              <a:rPr sz="2052" spc="-17" dirty="0">
                <a:latin typeface="Calibri"/>
                <a:cs typeface="Calibri"/>
              </a:rPr>
              <a:t> </a:t>
            </a:r>
            <a:r>
              <a:rPr sz="2052" spc="-9" dirty="0">
                <a:latin typeface="Calibri"/>
                <a:cs typeface="Calibri"/>
              </a:rPr>
              <a:t>contenido</a:t>
            </a:r>
            <a:r>
              <a:rPr sz="2052" spc="-13" dirty="0">
                <a:latin typeface="Calibri"/>
                <a:cs typeface="Calibri"/>
              </a:rPr>
              <a:t> </a:t>
            </a:r>
            <a:r>
              <a:rPr sz="2052" spc="-4" dirty="0">
                <a:latin typeface="Calibri"/>
                <a:cs typeface="Calibri"/>
              </a:rPr>
              <a:t>de</a:t>
            </a:r>
            <a:r>
              <a:rPr sz="2052" spc="-17" dirty="0">
                <a:latin typeface="Calibri"/>
                <a:cs typeface="Calibri"/>
              </a:rPr>
              <a:t> </a:t>
            </a:r>
            <a:r>
              <a:rPr sz="2052" spc="-4" dirty="0">
                <a:latin typeface="Calibri"/>
                <a:cs typeface="Calibri"/>
              </a:rPr>
              <a:t>calidad</a:t>
            </a:r>
            <a:endParaRPr sz="2052" dirty="0">
              <a:latin typeface="Calibri"/>
              <a:cs typeface="Calibri"/>
            </a:endParaRPr>
          </a:p>
          <a:p>
            <a:pPr marL="646699" lvl="1" indent="-245431">
              <a:spcBef>
                <a:spcPts val="492"/>
              </a:spcBef>
              <a:buFont typeface="Arial"/>
              <a:buChar char="–"/>
              <a:tabLst>
                <a:tab pos="647242" algn="l"/>
              </a:tabLst>
            </a:pPr>
            <a:r>
              <a:rPr sz="2052" spc="-21" dirty="0">
                <a:latin typeface="Calibri"/>
                <a:cs typeface="Calibri"/>
              </a:rPr>
              <a:t>Webs</a:t>
            </a:r>
            <a:r>
              <a:rPr sz="2052" spc="-38" dirty="0">
                <a:latin typeface="Calibri"/>
                <a:cs typeface="Calibri"/>
              </a:rPr>
              <a:t> </a:t>
            </a:r>
            <a:r>
              <a:rPr sz="2052" spc="-4" dirty="0">
                <a:latin typeface="Calibri"/>
                <a:cs typeface="Calibri"/>
              </a:rPr>
              <a:t>usables,</a:t>
            </a:r>
            <a:endParaRPr sz="2052" dirty="0">
              <a:latin typeface="Calibri"/>
              <a:cs typeface="Calibri"/>
            </a:endParaRPr>
          </a:p>
          <a:p>
            <a:pPr marL="646699" marR="4344"/>
            <a:r>
              <a:rPr sz="2052" dirty="0">
                <a:latin typeface="Calibri"/>
                <a:cs typeface="Calibri"/>
              </a:rPr>
              <a:t>accesibles…</a:t>
            </a:r>
            <a:r>
              <a:rPr sz="2052" spc="-47" dirty="0">
                <a:latin typeface="Calibri"/>
                <a:cs typeface="Calibri"/>
              </a:rPr>
              <a:t> </a:t>
            </a:r>
            <a:r>
              <a:rPr sz="2052" spc="-4" dirty="0">
                <a:latin typeface="Calibri"/>
                <a:cs typeface="Calibri"/>
              </a:rPr>
              <a:t>que</a:t>
            </a:r>
            <a:r>
              <a:rPr sz="2052" spc="-30" dirty="0">
                <a:latin typeface="Calibri"/>
                <a:cs typeface="Calibri"/>
              </a:rPr>
              <a:t> </a:t>
            </a:r>
            <a:r>
              <a:rPr sz="2052" spc="-9" dirty="0">
                <a:latin typeface="Calibri"/>
                <a:cs typeface="Calibri"/>
              </a:rPr>
              <a:t>ofrecen </a:t>
            </a:r>
            <a:r>
              <a:rPr sz="2052" spc="-449" dirty="0">
                <a:latin typeface="Calibri"/>
                <a:cs typeface="Calibri"/>
              </a:rPr>
              <a:t> </a:t>
            </a:r>
            <a:r>
              <a:rPr sz="2052" spc="-4" dirty="0">
                <a:latin typeface="Calibri"/>
                <a:cs typeface="Calibri"/>
              </a:rPr>
              <a:t>una buena experiencia </a:t>
            </a:r>
            <a:r>
              <a:rPr sz="2052" dirty="0">
                <a:latin typeface="Calibri"/>
                <a:cs typeface="Calibri"/>
              </a:rPr>
              <a:t> </a:t>
            </a:r>
            <a:r>
              <a:rPr sz="2052" spc="-4" dirty="0">
                <a:latin typeface="Calibri"/>
                <a:cs typeface="Calibri"/>
              </a:rPr>
              <a:t>de</a:t>
            </a:r>
            <a:r>
              <a:rPr sz="2052" spc="-9" dirty="0">
                <a:latin typeface="Calibri"/>
                <a:cs typeface="Calibri"/>
              </a:rPr>
              <a:t> </a:t>
            </a:r>
            <a:r>
              <a:rPr sz="2052" spc="-4" dirty="0">
                <a:latin typeface="Calibri"/>
                <a:cs typeface="Calibri"/>
              </a:rPr>
              <a:t>usuario</a:t>
            </a:r>
            <a:endParaRPr sz="2052" dirty="0">
              <a:latin typeface="Calibri"/>
              <a:cs typeface="Calibri"/>
            </a:endParaRPr>
          </a:p>
          <a:p>
            <a:pPr marL="304074" indent="-293214">
              <a:spcBef>
                <a:spcPts val="556"/>
              </a:spcBef>
              <a:buFont typeface="Arial"/>
              <a:buChar char="•"/>
              <a:tabLst>
                <a:tab pos="303531" algn="l"/>
                <a:tab pos="304074" algn="l"/>
              </a:tabLst>
            </a:pPr>
            <a:r>
              <a:rPr sz="2394" b="1" spc="-9" dirty="0">
                <a:latin typeface="Calibri"/>
                <a:cs typeface="Calibri"/>
              </a:rPr>
              <a:t>Menor </a:t>
            </a:r>
            <a:r>
              <a:rPr sz="2394" b="1" spc="-13" dirty="0">
                <a:latin typeface="Calibri"/>
                <a:cs typeface="Calibri"/>
              </a:rPr>
              <a:t>valor</a:t>
            </a:r>
            <a:r>
              <a:rPr sz="2394" b="1" spc="4" dirty="0">
                <a:latin typeface="Calibri"/>
                <a:cs typeface="Calibri"/>
              </a:rPr>
              <a:t> </a:t>
            </a:r>
            <a:r>
              <a:rPr sz="2394" b="1" spc="-13" dirty="0">
                <a:latin typeface="Calibri"/>
                <a:cs typeface="Calibri"/>
              </a:rPr>
              <a:t>para</a:t>
            </a:r>
            <a:r>
              <a:rPr sz="2394" spc="-13" dirty="0">
                <a:latin typeface="Calibri"/>
                <a:cs typeface="Calibri"/>
              </a:rPr>
              <a:t>:</a:t>
            </a:r>
            <a:endParaRPr sz="2394" dirty="0">
              <a:latin typeface="Calibri"/>
              <a:cs typeface="Calibri"/>
            </a:endParaRPr>
          </a:p>
          <a:p>
            <a:pPr marL="646699" lvl="1" indent="-245431">
              <a:spcBef>
                <a:spcPts val="513"/>
              </a:spcBef>
              <a:buFont typeface="Arial"/>
              <a:buChar char="–"/>
              <a:tabLst>
                <a:tab pos="647242" algn="l"/>
              </a:tabLst>
            </a:pPr>
            <a:r>
              <a:rPr sz="2052" spc="-4" dirty="0">
                <a:latin typeface="Calibri"/>
                <a:cs typeface="Calibri"/>
              </a:rPr>
              <a:t>Los</a:t>
            </a:r>
            <a:r>
              <a:rPr sz="2052" spc="-43" dirty="0">
                <a:latin typeface="Calibri"/>
                <a:cs typeface="Calibri"/>
              </a:rPr>
              <a:t> </a:t>
            </a:r>
            <a:r>
              <a:rPr sz="2052" spc="-9" dirty="0">
                <a:latin typeface="Calibri"/>
                <a:cs typeface="Calibri"/>
              </a:rPr>
              <a:t>metatags</a:t>
            </a:r>
            <a:endParaRPr sz="2052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16416" y="759104"/>
            <a:ext cx="6830850" cy="8688"/>
          </a:xfrm>
          <a:custGeom>
            <a:avLst/>
            <a:gdLst/>
            <a:ahLst/>
            <a:cxnLst/>
            <a:rect l="l" t="t" r="r" b="b"/>
            <a:pathLst>
              <a:path w="7988300" h="10159">
                <a:moveTo>
                  <a:pt x="7988046" y="0"/>
                </a:moveTo>
                <a:lnTo>
                  <a:pt x="0" y="9652"/>
                </a:lnTo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" name="object 5"/>
          <p:cNvSpPr txBox="1"/>
          <p:nvPr/>
        </p:nvSpPr>
        <p:spPr>
          <a:xfrm>
            <a:off x="6932782" y="207857"/>
            <a:ext cx="1939028" cy="47282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lnSpc>
                <a:spcPts val="1847"/>
              </a:lnSpc>
              <a:spcBef>
                <a:spcPts val="86"/>
              </a:spcBef>
            </a:pPr>
            <a:r>
              <a:rPr sz="1710" b="1" i="1" spc="-9" dirty="0">
                <a:solidFill>
                  <a:srgbClr val="7E7E7E"/>
                </a:solidFill>
                <a:latin typeface="Calibri"/>
                <a:cs typeface="Calibri"/>
              </a:rPr>
              <a:t>Posicionamiento</a:t>
            </a:r>
            <a:r>
              <a:rPr sz="1710" b="1" i="1" spc="-64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710" b="1" i="1" spc="-4" dirty="0">
                <a:solidFill>
                  <a:srgbClr val="7E7E7E"/>
                </a:solidFill>
                <a:latin typeface="Calibri"/>
                <a:cs typeface="Calibri"/>
              </a:rPr>
              <a:t>web</a:t>
            </a:r>
            <a:endParaRPr sz="1710">
              <a:latin typeface="Calibri"/>
              <a:cs typeface="Calibri"/>
            </a:endParaRPr>
          </a:p>
          <a:p>
            <a:pPr marR="7059" algn="r">
              <a:lnSpc>
                <a:spcPts val="1847"/>
              </a:lnSpc>
            </a:pPr>
            <a:r>
              <a:rPr sz="1710" b="1" i="1" spc="-13" dirty="0">
                <a:solidFill>
                  <a:srgbClr val="C00000"/>
                </a:solidFill>
                <a:latin typeface="Calibri"/>
                <a:cs typeface="Calibri"/>
              </a:rPr>
              <a:t>SEO</a:t>
            </a:r>
            <a:endParaRPr sz="171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75974" y="750156"/>
            <a:ext cx="4060501" cy="590455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3762" b="0" i="0" spc="-9" dirty="0">
                <a:solidFill>
                  <a:srgbClr val="000000"/>
                </a:solidFill>
              </a:rPr>
              <a:t>Generales</a:t>
            </a:r>
            <a:r>
              <a:rPr sz="3762" b="0" i="0" spc="-43" dirty="0">
                <a:solidFill>
                  <a:srgbClr val="000000"/>
                </a:solidFill>
              </a:rPr>
              <a:t> </a:t>
            </a:r>
            <a:r>
              <a:rPr sz="3762" b="0" i="0" dirty="0">
                <a:solidFill>
                  <a:srgbClr val="C00000"/>
                </a:solidFill>
              </a:rPr>
              <a:t>&gt;</a:t>
            </a:r>
            <a:r>
              <a:rPr sz="3762" b="0" i="0" spc="-13" dirty="0">
                <a:solidFill>
                  <a:srgbClr val="C00000"/>
                </a:solidFill>
              </a:rPr>
              <a:t> </a:t>
            </a:r>
            <a:r>
              <a:rPr sz="3762" b="0" i="0" spc="-4" dirty="0">
                <a:solidFill>
                  <a:srgbClr val="C00000"/>
                </a:solidFill>
              </a:rPr>
              <a:t>Vínculos</a:t>
            </a:r>
            <a:endParaRPr sz="3762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5437" y="1554046"/>
            <a:ext cx="6787411" cy="1631923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304074" indent="-293757">
              <a:spcBef>
                <a:spcPts val="86"/>
              </a:spcBef>
              <a:buFont typeface="Arial"/>
              <a:buChar char="•"/>
              <a:tabLst>
                <a:tab pos="304074" algn="l"/>
                <a:tab pos="304617" algn="l"/>
              </a:tabLst>
            </a:pPr>
            <a:r>
              <a:rPr sz="2565" spc="-4" dirty="0">
                <a:latin typeface="Calibri"/>
                <a:cs typeface="Calibri"/>
              </a:rPr>
              <a:t>La importancia según</a:t>
            </a:r>
            <a:r>
              <a:rPr sz="2565" spc="-13" dirty="0">
                <a:latin typeface="Calibri"/>
                <a:cs typeface="Calibri"/>
              </a:rPr>
              <a:t> </a:t>
            </a:r>
            <a:r>
              <a:rPr sz="2565" dirty="0">
                <a:latin typeface="Calibri"/>
                <a:cs typeface="Calibri"/>
              </a:rPr>
              <a:t>la </a:t>
            </a:r>
            <a:r>
              <a:rPr sz="2565" spc="-13" dirty="0">
                <a:latin typeface="Calibri"/>
                <a:cs typeface="Calibri"/>
              </a:rPr>
              <a:t>estructura</a:t>
            </a:r>
            <a:r>
              <a:rPr sz="2565" spc="-4" dirty="0">
                <a:latin typeface="Calibri"/>
                <a:cs typeface="Calibri"/>
              </a:rPr>
              <a:t> de</a:t>
            </a:r>
            <a:r>
              <a:rPr sz="2565" spc="-13" dirty="0">
                <a:latin typeface="Calibri"/>
                <a:cs typeface="Calibri"/>
              </a:rPr>
              <a:t> </a:t>
            </a:r>
            <a:r>
              <a:rPr sz="2565" spc="-9" dirty="0">
                <a:latin typeface="Calibri"/>
                <a:cs typeface="Calibri"/>
              </a:rPr>
              <a:t>los</a:t>
            </a:r>
            <a:r>
              <a:rPr sz="2565" spc="4" dirty="0">
                <a:latin typeface="Calibri"/>
                <a:cs typeface="Calibri"/>
              </a:rPr>
              <a:t> </a:t>
            </a:r>
            <a:r>
              <a:rPr sz="2565" spc="-4" dirty="0">
                <a:latin typeface="Calibri"/>
                <a:cs typeface="Calibri"/>
              </a:rPr>
              <a:t>enlaces</a:t>
            </a:r>
            <a:endParaRPr sz="2565">
              <a:latin typeface="Calibri"/>
              <a:cs typeface="Calibri"/>
            </a:endParaRPr>
          </a:p>
          <a:p>
            <a:pPr marL="646699" lvl="1" indent="-245431">
              <a:lnSpc>
                <a:spcPts val="2403"/>
              </a:lnSpc>
              <a:spcBef>
                <a:spcPts val="13"/>
              </a:spcBef>
              <a:buFont typeface="Arial"/>
              <a:buChar char="–"/>
              <a:tabLst>
                <a:tab pos="647242" algn="l"/>
              </a:tabLst>
            </a:pPr>
            <a:r>
              <a:rPr sz="2223" b="1" spc="-13" dirty="0">
                <a:latin typeface="Calibri"/>
                <a:cs typeface="Calibri"/>
              </a:rPr>
              <a:t>Mayor</a:t>
            </a:r>
            <a:r>
              <a:rPr sz="2223" b="1" spc="-17" dirty="0">
                <a:latin typeface="Calibri"/>
                <a:cs typeface="Calibri"/>
              </a:rPr>
              <a:t> </a:t>
            </a:r>
            <a:r>
              <a:rPr sz="2223" b="1" spc="-4" dirty="0">
                <a:latin typeface="Calibri"/>
                <a:cs typeface="Calibri"/>
              </a:rPr>
              <a:t>importancia </a:t>
            </a:r>
            <a:r>
              <a:rPr sz="2223" b="1" dirty="0">
                <a:latin typeface="Calibri"/>
                <a:cs typeface="Calibri"/>
              </a:rPr>
              <a:t>de</a:t>
            </a:r>
            <a:r>
              <a:rPr sz="2223" b="1" spc="-4" dirty="0">
                <a:latin typeface="Calibri"/>
                <a:cs typeface="Calibri"/>
              </a:rPr>
              <a:t> </a:t>
            </a:r>
            <a:r>
              <a:rPr sz="2223" b="1" dirty="0">
                <a:latin typeface="Calibri"/>
                <a:cs typeface="Calibri"/>
              </a:rPr>
              <a:t>los</a:t>
            </a:r>
            <a:r>
              <a:rPr sz="2223" b="1" spc="-9" dirty="0">
                <a:latin typeface="Calibri"/>
                <a:cs typeface="Calibri"/>
              </a:rPr>
              <a:t> </a:t>
            </a:r>
            <a:r>
              <a:rPr sz="2223" b="1" dirty="0">
                <a:latin typeface="Calibri"/>
                <a:cs typeface="Calibri"/>
              </a:rPr>
              <a:t>dominios</a:t>
            </a:r>
            <a:r>
              <a:rPr sz="2223" b="1" spc="-17" dirty="0">
                <a:latin typeface="Calibri"/>
                <a:cs typeface="Calibri"/>
              </a:rPr>
              <a:t> </a:t>
            </a:r>
            <a:r>
              <a:rPr sz="2223" b="1" spc="-26" dirty="0">
                <a:latin typeface="Calibri"/>
                <a:cs typeface="Calibri"/>
              </a:rPr>
              <a:t>Top-Level</a:t>
            </a:r>
            <a:r>
              <a:rPr sz="2223" b="1" spc="9" dirty="0">
                <a:latin typeface="Calibri"/>
                <a:cs typeface="Calibri"/>
              </a:rPr>
              <a:t> </a:t>
            </a:r>
            <a:r>
              <a:rPr sz="2223" b="1" dirty="0">
                <a:latin typeface="Calibri"/>
                <a:cs typeface="Calibri"/>
              </a:rPr>
              <a:t>(.es,</a:t>
            </a:r>
            <a:endParaRPr sz="2223">
              <a:latin typeface="Calibri"/>
              <a:cs typeface="Calibri"/>
            </a:endParaRPr>
          </a:p>
          <a:p>
            <a:pPr marL="646699">
              <a:lnSpc>
                <a:spcPts val="2403"/>
              </a:lnSpc>
            </a:pPr>
            <a:r>
              <a:rPr sz="2223" b="1" spc="-4" dirty="0">
                <a:latin typeface="Calibri"/>
                <a:cs typeface="Calibri"/>
              </a:rPr>
              <a:t>.edu,</a:t>
            </a:r>
            <a:r>
              <a:rPr sz="2223" b="1" spc="-9" dirty="0">
                <a:latin typeface="Calibri"/>
                <a:cs typeface="Calibri"/>
              </a:rPr>
              <a:t> .org…)</a:t>
            </a:r>
            <a:endParaRPr sz="2223">
              <a:latin typeface="Calibri"/>
              <a:cs typeface="Calibri"/>
            </a:endParaRPr>
          </a:p>
          <a:p>
            <a:pPr marL="646699" marR="203078" lvl="1" indent="-245431">
              <a:lnSpc>
                <a:spcPts val="2138"/>
              </a:lnSpc>
              <a:spcBef>
                <a:spcPts val="513"/>
              </a:spcBef>
              <a:buFont typeface="Arial"/>
              <a:buChar char="–"/>
              <a:tabLst>
                <a:tab pos="647242" algn="l"/>
              </a:tabLst>
            </a:pPr>
            <a:r>
              <a:rPr sz="2223" b="1" spc="-13" dirty="0">
                <a:latin typeface="Calibri"/>
                <a:cs typeface="Calibri"/>
              </a:rPr>
              <a:t>Mayor </a:t>
            </a:r>
            <a:r>
              <a:rPr sz="2223" b="1" spc="-9" dirty="0">
                <a:latin typeface="Calibri"/>
                <a:cs typeface="Calibri"/>
              </a:rPr>
              <a:t>relevancia</a:t>
            </a:r>
            <a:r>
              <a:rPr sz="2223" b="1" spc="-4" dirty="0">
                <a:latin typeface="Calibri"/>
                <a:cs typeface="Calibri"/>
              </a:rPr>
              <a:t> </a:t>
            </a:r>
            <a:r>
              <a:rPr sz="2223" b="1" dirty="0">
                <a:latin typeface="Calibri"/>
                <a:cs typeface="Calibri"/>
              </a:rPr>
              <a:t>de los </a:t>
            </a:r>
            <a:r>
              <a:rPr sz="2223" b="1" spc="-4" dirty="0">
                <a:latin typeface="Calibri"/>
                <a:cs typeface="Calibri"/>
              </a:rPr>
              <a:t>enlaces</a:t>
            </a:r>
            <a:r>
              <a:rPr sz="2223" b="1" spc="9" dirty="0">
                <a:latin typeface="Calibri"/>
                <a:cs typeface="Calibri"/>
              </a:rPr>
              <a:t> </a:t>
            </a:r>
            <a:r>
              <a:rPr sz="2223" b="1" spc="-4" dirty="0">
                <a:latin typeface="Calibri"/>
                <a:cs typeface="Calibri"/>
              </a:rPr>
              <a:t>cuando</a:t>
            </a:r>
            <a:r>
              <a:rPr sz="2223" b="1" spc="9" dirty="0">
                <a:latin typeface="Calibri"/>
                <a:cs typeface="Calibri"/>
              </a:rPr>
              <a:t> </a:t>
            </a:r>
            <a:r>
              <a:rPr sz="2223" b="1" spc="-9" dirty="0">
                <a:latin typeface="Calibri"/>
                <a:cs typeface="Calibri"/>
              </a:rPr>
              <a:t>provienen </a:t>
            </a:r>
            <a:r>
              <a:rPr sz="2223" b="1" spc="-492" dirty="0">
                <a:latin typeface="Calibri"/>
                <a:cs typeface="Calibri"/>
              </a:rPr>
              <a:t> </a:t>
            </a:r>
            <a:r>
              <a:rPr sz="2223" b="1" dirty="0">
                <a:latin typeface="Calibri"/>
                <a:cs typeface="Calibri"/>
              </a:rPr>
              <a:t>de </a:t>
            </a:r>
            <a:r>
              <a:rPr sz="2223" b="1" spc="-4" dirty="0">
                <a:latin typeface="Calibri"/>
                <a:cs typeface="Calibri"/>
              </a:rPr>
              <a:t>bloques</a:t>
            </a:r>
            <a:r>
              <a:rPr sz="2223" b="1" spc="17" dirty="0">
                <a:latin typeface="Calibri"/>
                <a:cs typeface="Calibri"/>
              </a:rPr>
              <a:t> </a:t>
            </a:r>
            <a:r>
              <a:rPr sz="2223" b="1" dirty="0">
                <a:latin typeface="Calibri"/>
                <a:cs typeface="Calibri"/>
              </a:rPr>
              <a:t>o</a:t>
            </a:r>
            <a:r>
              <a:rPr sz="2223" b="1" spc="-4" dirty="0">
                <a:latin typeface="Calibri"/>
                <a:cs typeface="Calibri"/>
              </a:rPr>
              <a:t> clases </a:t>
            </a:r>
            <a:r>
              <a:rPr sz="2223" b="1" dirty="0">
                <a:latin typeface="Calibri"/>
                <a:cs typeface="Calibri"/>
              </a:rPr>
              <a:t>A</a:t>
            </a:r>
            <a:r>
              <a:rPr sz="2223" b="1" spc="-4" dirty="0">
                <a:latin typeface="Calibri"/>
                <a:cs typeface="Calibri"/>
              </a:rPr>
              <a:t> </a:t>
            </a:r>
            <a:r>
              <a:rPr sz="2223" b="1" dirty="0">
                <a:latin typeface="Calibri"/>
                <a:cs typeface="Calibri"/>
              </a:rPr>
              <a:t>y</a:t>
            </a:r>
            <a:r>
              <a:rPr sz="2223" b="1" spc="4" dirty="0">
                <a:latin typeface="Calibri"/>
                <a:cs typeface="Calibri"/>
              </a:rPr>
              <a:t> </a:t>
            </a:r>
            <a:r>
              <a:rPr sz="2223" b="1" dirty="0">
                <a:latin typeface="Calibri"/>
                <a:cs typeface="Calibri"/>
              </a:rPr>
              <a:t>B </a:t>
            </a:r>
            <a:r>
              <a:rPr sz="2223" b="1" spc="-13" dirty="0">
                <a:latin typeface="Calibri"/>
                <a:cs typeface="Calibri"/>
              </a:rPr>
              <a:t>distintos</a:t>
            </a:r>
            <a:r>
              <a:rPr sz="2223" b="1" spc="-9" dirty="0">
                <a:latin typeface="Calibri"/>
                <a:cs typeface="Calibri"/>
              </a:rPr>
              <a:t> </a:t>
            </a:r>
            <a:r>
              <a:rPr sz="2223" b="1" dirty="0">
                <a:latin typeface="Calibri"/>
                <a:cs typeface="Calibri"/>
              </a:rPr>
              <a:t>de</a:t>
            </a:r>
            <a:r>
              <a:rPr sz="2223" b="1" spc="4" dirty="0">
                <a:latin typeface="Calibri"/>
                <a:cs typeface="Calibri"/>
              </a:rPr>
              <a:t> </a:t>
            </a:r>
            <a:r>
              <a:rPr sz="2223" b="1" dirty="0">
                <a:latin typeface="Calibri"/>
                <a:cs typeface="Calibri"/>
              </a:rPr>
              <a:t>la </a:t>
            </a:r>
            <a:r>
              <a:rPr sz="2223" b="1" spc="-13" dirty="0">
                <a:latin typeface="Calibri"/>
                <a:cs typeface="Calibri"/>
              </a:rPr>
              <a:t>nuestra</a:t>
            </a:r>
            <a:r>
              <a:rPr sz="2223" b="1" spc="9" dirty="0">
                <a:latin typeface="Calibri"/>
                <a:cs typeface="Calibri"/>
              </a:rPr>
              <a:t> </a:t>
            </a:r>
            <a:r>
              <a:rPr sz="2223" b="1" dirty="0">
                <a:latin typeface="Calibri"/>
                <a:cs typeface="Calibri"/>
              </a:rPr>
              <a:t>de</a:t>
            </a:r>
            <a:endParaRPr sz="2223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31607" y="3098535"/>
            <a:ext cx="1889072" cy="35304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2223" b="1" spc="-4" dirty="0">
                <a:latin typeface="Calibri"/>
                <a:cs typeface="Calibri"/>
              </a:rPr>
              <a:t>una</a:t>
            </a:r>
            <a:r>
              <a:rPr sz="2223" b="1" spc="-21" dirty="0">
                <a:latin typeface="Calibri"/>
                <a:cs typeface="Calibri"/>
              </a:rPr>
              <a:t> </a:t>
            </a:r>
            <a:r>
              <a:rPr sz="2223" b="1" spc="-4" dirty="0">
                <a:latin typeface="Calibri"/>
                <a:cs typeface="Calibri"/>
              </a:rPr>
              <a:t>dirección</a:t>
            </a:r>
            <a:r>
              <a:rPr sz="2223" b="1" spc="-38" dirty="0">
                <a:latin typeface="Calibri"/>
                <a:cs typeface="Calibri"/>
              </a:rPr>
              <a:t> </a:t>
            </a:r>
            <a:r>
              <a:rPr sz="2223" b="1" dirty="0">
                <a:latin typeface="Calibri"/>
                <a:cs typeface="Calibri"/>
              </a:rPr>
              <a:t>IP</a:t>
            </a:r>
            <a:endParaRPr sz="2223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6652" y="3730795"/>
            <a:ext cx="5802965" cy="1682578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99367" algn="ctr">
              <a:spcBef>
                <a:spcPts val="86"/>
              </a:spcBef>
              <a:tabLst>
                <a:tab pos="1495389" algn="l"/>
                <a:tab pos="1986795" algn="l"/>
                <a:tab pos="2465168" algn="l"/>
                <a:tab pos="3027161" algn="l"/>
              </a:tabLst>
            </a:pPr>
            <a:r>
              <a:rPr sz="3078" dirty="0">
                <a:latin typeface="Calibri"/>
                <a:cs typeface="Calibri"/>
              </a:rPr>
              <a:t>Bloque:	A	B	C	D</a:t>
            </a:r>
            <a:endParaRPr sz="3078">
              <a:latin typeface="Calibri"/>
              <a:cs typeface="Calibri"/>
            </a:endParaRPr>
          </a:p>
          <a:p>
            <a:pPr>
              <a:spcBef>
                <a:spcPts val="17"/>
              </a:spcBef>
            </a:pPr>
            <a:endParaRPr sz="4233">
              <a:latin typeface="Calibri"/>
              <a:cs typeface="Calibri"/>
            </a:endParaRPr>
          </a:p>
          <a:p>
            <a:pPr marL="255748" marR="4344" indent="-245431">
              <a:lnSpc>
                <a:spcPts val="2138"/>
              </a:lnSpc>
            </a:pPr>
            <a:r>
              <a:rPr sz="2223" dirty="0">
                <a:latin typeface="Arial"/>
                <a:cs typeface="Arial"/>
              </a:rPr>
              <a:t>– </a:t>
            </a:r>
            <a:r>
              <a:rPr sz="2223" b="1" spc="-4" dirty="0">
                <a:latin typeface="Calibri"/>
                <a:cs typeface="Calibri"/>
              </a:rPr>
              <a:t>Importancia del </a:t>
            </a:r>
            <a:r>
              <a:rPr sz="2223" b="1" spc="-21" dirty="0">
                <a:latin typeface="Calibri"/>
                <a:cs typeface="Calibri"/>
              </a:rPr>
              <a:t>texto </a:t>
            </a:r>
            <a:r>
              <a:rPr sz="2223" b="1" spc="-4" dirty="0">
                <a:latin typeface="Calibri"/>
                <a:cs typeface="Calibri"/>
              </a:rPr>
              <a:t>del enlace </a:t>
            </a:r>
            <a:r>
              <a:rPr sz="2223" spc="-192" dirty="0">
                <a:latin typeface="Wingdings"/>
                <a:cs typeface="Wingdings"/>
              </a:rPr>
              <a:t></a:t>
            </a:r>
            <a:r>
              <a:rPr sz="2223" spc="-188" dirty="0">
                <a:latin typeface="Times New Roman"/>
                <a:cs typeface="Times New Roman"/>
              </a:rPr>
              <a:t> </a:t>
            </a:r>
            <a:r>
              <a:rPr sz="2223" b="1" spc="-13" dirty="0">
                <a:latin typeface="Calibri"/>
                <a:cs typeface="Calibri"/>
              </a:rPr>
              <a:t>cuanto </a:t>
            </a:r>
            <a:r>
              <a:rPr sz="2223" b="1" spc="-4" dirty="0">
                <a:latin typeface="Calibri"/>
                <a:cs typeface="Calibri"/>
              </a:rPr>
              <a:t>más </a:t>
            </a:r>
            <a:r>
              <a:rPr sz="2223" b="1" spc="-492" dirty="0">
                <a:latin typeface="Calibri"/>
                <a:cs typeface="Calibri"/>
              </a:rPr>
              <a:t> </a:t>
            </a:r>
            <a:r>
              <a:rPr sz="2223" b="1" spc="-13" dirty="0">
                <a:latin typeface="Calibri"/>
                <a:cs typeface="Calibri"/>
              </a:rPr>
              <a:t>claro,</a:t>
            </a:r>
            <a:r>
              <a:rPr sz="2223" b="1" spc="-4" dirty="0">
                <a:latin typeface="Calibri"/>
                <a:cs typeface="Calibri"/>
              </a:rPr>
              <a:t> mejor</a:t>
            </a:r>
            <a:endParaRPr sz="2223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48055" y="3180852"/>
            <a:ext cx="2101925" cy="484622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3078" dirty="0">
                <a:latin typeface="Calibri"/>
                <a:cs typeface="Calibri"/>
              </a:rPr>
              <a:t>45.21.121.76</a:t>
            </a:r>
            <a:endParaRPr sz="3078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30449" y="3238409"/>
            <a:ext cx="1629" cy="916572"/>
          </a:xfrm>
          <a:custGeom>
            <a:avLst/>
            <a:gdLst/>
            <a:ahLst/>
            <a:cxnLst/>
            <a:rect l="l" t="t" r="r" b="b"/>
            <a:pathLst>
              <a:path w="1904" h="1071879">
                <a:moveTo>
                  <a:pt x="1650" y="0"/>
                </a:moveTo>
                <a:lnTo>
                  <a:pt x="0" y="1071626"/>
                </a:lnTo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" name="object 7"/>
          <p:cNvSpPr/>
          <p:nvPr/>
        </p:nvSpPr>
        <p:spPr>
          <a:xfrm>
            <a:off x="6080392" y="3237105"/>
            <a:ext cx="1629" cy="916572"/>
          </a:xfrm>
          <a:custGeom>
            <a:avLst/>
            <a:gdLst/>
            <a:ahLst/>
            <a:cxnLst/>
            <a:rect l="l" t="t" r="r" b="b"/>
            <a:pathLst>
              <a:path w="1904" h="1071879">
                <a:moveTo>
                  <a:pt x="1650" y="0"/>
                </a:moveTo>
                <a:lnTo>
                  <a:pt x="0" y="1071625"/>
                </a:lnTo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8" name="object 8"/>
          <p:cNvSpPr/>
          <p:nvPr/>
        </p:nvSpPr>
        <p:spPr>
          <a:xfrm>
            <a:off x="6874031" y="3237105"/>
            <a:ext cx="1629" cy="916572"/>
          </a:xfrm>
          <a:custGeom>
            <a:avLst/>
            <a:gdLst/>
            <a:ahLst/>
            <a:cxnLst/>
            <a:rect l="l" t="t" r="r" b="b"/>
            <a:pathLst>
              <a:path w="1904" h="1071879">
                <a:moveTo>
                  <a:pt x="1650" y="0"/>
                </a:moveTo>
                <a:lnTo>
                  <a:pt x="0" y="1071625"/>
                </a:lnTo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9" name="object 9"/>
          <p:cNvSpPr/>
          <p:nvPr/>
        </p:nvSpPr>
        <p:spPr>
          <a:xfrm>
            <a:off x="2016416" y="759104"/>
            <a:ext cx="6830850" cy="8688"/>
          </a:xfrm>
          <a:custGeom>
            <a:avLst/>
            <a:gdLst/>
            <a:ahLst/>
            <a:cxnLst/>
            <a:rect l="l" t="t" r="r" b="b"/>
            <a:pathLst>
              <a:path w="7988300" h="10159">
                <a:moveTo>
                  <a:pt x="7988046" y="0"/>
                </a:moveTo>
                <a:lnTo>
                  <a:pt x="0" y="9652"/>
                </a:lnTo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0" name="object 10"/>
          <p:cNvSpPr txBox="1"/>
          <p:nvPr/>
        </p:nvSpPr>
        <p:spPr>
          <a:xfrm>
            <a:off x="6932782" y="207857"/>
            <a:ext cx="1939028" cy="47282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lnSpc>
                <a:spcPts val="1847"/>
              </a:lnSpc>
              <a:spcBef>
                <a:spcPts val="86"/>
              </a:spcBef>
            </a:pPr>
            <a:r>
              <a:rPr sz="1710" b="1" i="1" spc="-9" dirty="0">
                <a:solidFill>
                  <a:srgbClr val="7E7E7E"/>
                </a:solidFill>
                <a:latin typeface="Calibri"/>
                <a:cs typeface="Calibri"/>
              </a:rPr>
              <a:t>Posicionamiento</a:t>
            </a:r>
            <a:r>
              <a:rPr sz="1710" b="1" i="1" spc="-64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710" b="1" i="1" spc="-4" dirty="0">
                <a:solidFill>
                  <a:srgbClr val="7E7E7E"/>
                </a:solidFill>
                <a:latin typeface="Calibri"/>
                <a:cs typeface="Calibri"/>
              </a:rPr>
              <a:t>web</a:t>
            </a:r>
            <a:endParaRPr sz="1710">
              <a:latin typeface="Calibri"/>
              <a:cs typeface="Calibri"/>
            </a:endParaRPr>
          </a:p>
          <a:p>
            <a:pPr marR="7059" algn="r">
              <a:lnSpc>
                <a:spcPts val="1847"/>
              </a:lnSpc>
            </a:pPr>
            <a:r>
              <a:rPr sz="1710" b="1" i="1" spc="-13" dirty="0">
                <a:solidFill>
                  <a:srgbClr val="C00000"/>
                </a:solidFill>
                <a:latin typeface="Calibri"/>
                <a:cs typeface="Calibri"/>
              </a:rPr>
              <a:t>SEO</a:t>
            </a:r>
            <a:endParaRPr sz="171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975974" y="750156"/>
            <a:ext cx="6301432" cy="590455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3762" b="0" i="0" spc="-9" dirty="0">
                <a:solidFill>
                  <a:srgbClr val="000000"/>
                </a:solidFill>
              </a:rPr>
              <a:t>Optimización </a:t>
            </a:r>
            <a:r>
              <a:rPr sz="3762" b="0" i="0" spc="-4" dirty="0">
                <a:solidFill>
                  <a:srgbClr val="000000"/>
                </a:solidFill>
              </a:rPr>
              <a:t>del</a:t>
            </a:r>
            <a:r>
              <a:rPr sz="3762" b="0" i="0" spc="4" dirty="0">
                <a:solidFill>
                  <a:srgbClr val="000000"/>
                </a:solidFill>
              </a:rPr>
              <a:t> </a:t>
            </a:r>
            <a:r>
              <a:rPr sz="3762" b="0" i="0" spc="-4" dirty="0">
                <a:solidFill>
                  <a:srgbClr val="C00000"/>
                </a:solidFill>
              </a:rPr>
              <a:t>sitio </a:t>
            </a:r>
            <a:r>
              <a:rPr sz="3762" b="0" i="0" dirty="0">
                <a:solidFill>
                  <a:srgbClr val="C00000"/>
                </a:solidFill>
              </a:rPr>
              <a:t>&gt;</a:t>
            </a:r>
            <a:r>
              <a:rPr sz="3762" b="0" i="0" spc="-4" dirty="0">
                <a:solidFill>
                  <a:srgbClr val="C00000"/>
                </a:solidFill>
              </a:rPr>
              <a:t> </a:t>
            </a:r>
            <a:r>
              <a:rPr sz="3762" b="0" i="0" dirty="0">
                <a:solidFill>
                  <a:srgbClr val="C00000"/>
                </a:solidFill>
              </a:rPr>
              <a:t>Vínculos</a:t>
            </a:r>
            <a:endParaRPr sz="3762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3265" y="2888378"/>
            <a:ext cx="3453435" cy="2846946"/>
          </a:xfrm>
          <a:prstGeom prst="rect">
            <a:avLst/>
          </a:prstGeom>
          <a:solidFill>
            <a:srgbClr val="C0504D">
              <a:alpha val="25097"/>
            </a:srgbClr>
          </a:solidFill>
        </p:spPr>
        <p:txBody>
          <a:bodyPr vert="horz" wrap="square" lIns="0" tIns="2172" rIns="0" bIns="0" rtlCol="0">
            <a:spAutoFit/>
          </a:bodyPr>
          <a:lstStyle/>
          <a:p>
            <a:pPr>
              <a:spcBef>
                <a:spcPts val="17"/>
              </a:spcBef>
            </a:pPr>
            <a:endParaRPr sz="3121" dirty="0">
              <a:latin typeface="Times New Roman"/>
              <a:cs typeface="Times New Roman"/>
            </a:endParaRPr>
          </a:p>
          <a:p>
            <a:pPr marL="299730" indent="-221538">
              <a:buFont typeface="Calibri"/>
              <a:buChar char="&gt;"/>
              <a:tabLst>
                <a:tab pos="299730" algn="l"/>
              </a:tabLst>
            </a:pPr>
            <a:r>
              <a:rPr sz="2394" b="1" spc="-9" dirty="0">
                <a:latin typeface="Calibri"/>
                <a:cs typeface="Calibri"/>
              </a:rPr>
              <a:t>“Cebo</a:t>
            </a:r>
            <a:r>
              <a:rPr sz="2394" b="1" spc="-4" dirty="0">
                <a:latin typeface="Calibri"/>
                <a:cs typeface="Calibri"/>
              </a:rPr>
              <a:t> de</a:t>
            </a:r>
            <a:r>
              <a:rPr sz="2394" b="1" spc="-17" dirty="0">
                <a:latin typeface="Calibri"/>
                <a:cs typeface="Calibri"/>
              </a:rPr>
              <a:t> </a:t>
            </a:r>
            <a:r>
              <a:rPr sz="2394" b="1" spc="-4" dirty="0">
                <a:latin typeface="Calibri"/>
                <a:cs typeface="Calibri"/>
              </a:rPr>
              <a:t>enlaces”</a:t>
            </a:r>
            <a:endParaRPr sz="2394" dirty="0">
              <a:latin typeface="Calibri"/>
              <a:cs typeface="Calibri"/>
            </a:endParaRPr>
          </a:p>
          <a:p>
            <a:pPr marL="78190" marR="289956">
              <a:spcBef>
                <a:spcPts val="573"/>
              </a:spcBef>
              <a:buChar char="&gt;"/>
              <a:tabLst>
                <a:tab pos="299730" algn="l"/>
              </a:tabLst>
            </a:pPr>
            <a:r>
              <a:rPr sz="2394" spc="-13" dirty="0">
                <a:latin typeface="Calibri"/>
                <a:cs typeface="Calibri"/>
              </a:rPr>
              <a:t>Crear</a:t>
            </a:r>
            <a:r>
              <a:rPr sz="2394" spc="-21" dirty="0">
                <a:latin typeface="Calibri"/>
                <a:cs typeface="Calibri"/>
              </a:rPr>
              <a:t> </a:t>
            </a:r>
            <a:r>
              <a:rPr sz="2394" spc="-13" dirty="0">
                <a:latin typeface="Calibri"/>
                <a:cs typeface="Calibri"/>
              </a:rPr>
              <a:t>contenido</a:t>
            </a:r>
            <a:r>
              <a:rPr sz="2394" dirty="0">
                <a:latin typeface="Calibri"/>
                <a:cs typeface="Calibri"/>
              </a:rPr>
              <a:t> </a:t>
            </a:r>
            <a:r>
              <a:rPr sz="2394" spc="-9" dirty="0">
                <a:latin typeface="Calibri"/>
                <a:cs typeface="Calibri"/>
              </a:rPr>
              <a:t>que</a:t>
            </a:r>
            <a:r>
              <a:rPr sz="2394" spc="4" dirty="0">
                <a:latin typeface="Calibri"/>
                <a:cs typeface="Calibri"/>
              </a:rPr>
              <a:t> </a:t>
            </a:r>
            <a:r>
              <a:rPr sz="2394" spc="-4" dirty="0">
                <a:latin typeface="Calibri"/>
                <a:cs typeface="Calibri"/>
              </a:rPr>
              <a:t>es </a:t>
            </a:r>
            <a:r>
              <a:rPr sz="2394" spc="-530" dirty="0">
                <a:latin typeface="Calibri"/>
                <a:cs typeface="Calibri"/>
              </a:rPr>
              <a:t> </a:t>
            </a:r>
            <a:r>
              <a:rPr sz="2394" spc="-9" dirty="0">
                <a:latin typeface="Calibri"/>
                <a:cs typeface="Calibri"/>
              </a:rPr>
              <a:t>susceptible</a:t>
            </a:r>
            <a:r>
              <a:rPr sz="2394" spc="26" dirty="0">
                <a:latin typeface="Calibri"/>
                <a:cs typeface="Calibri"/>
              </a:rPr>
              <a:t> </a:t>
            </a:r>
            <a:r>
              <a:rPr sz="2394" spc="-4" dirty="0">
                <a:latin typeface="Calibri"/>
                <a:cs typeface="Calibri"/>
              </a:rPr>
              <a:t>de </a:t>
            </a:r>
            <a:r>
              <a:rPr sz="2394" b="1" spc="-17" dirty="0">
                <a:latin typeface="Calibri"/>
                <a:cs typeface="Calibri"/>
              </a:rPr>
              <a:t>generar </a:t>
            </a:r>
            <a:r>
              <a:rPr sz="2394" b="1" spc="-13" dirty="0">
                <a:latin typeface="Calibri"/>
                <a:cs typeface="Calibri"/>
              </a:rPr>
              <a:t> </a:t>
            </a:r>
            <a:r>
              <a:rPr sz="2394" spc="-4" dirty="0">
                <a:latin typeface="Calibri"/>
                <a:cs typeface="Calibri"/>
              </a:rPr>
              <a:t>muchos</a:t>
            </a:r>
            <a:r>
              <a:rPr sz="2394" spc="21" dirty="0">
                <a:latin typeface="Calibri"/>
                <a:cs typeface="Calibri"/>
              </a:rPr>
              <a:t> </a:t>
            </a:r>
            <a:r>
              <a:rPr sz="2394" b="1" spc="-9" dirty="0">
                <a:latin typeface="Calibri"/>
                <a:cs typeface="Calibri"/>
              </a:rPr>
              <a:t>enlaces</a:t>
            </a:r>
            <a:endParaRPr sz="2394" dirty="0">
              <a:latin typeface="Calibri"/>
              <a:cs typeface="Calibri"/>
            </a:endParaRPr>
          </a:p>
          <a:p>
            <a:pPr marL="78190" marR="812853">
              <a:spcBef>
                <a:spcPts val="577"/>
              </a:spcBef>
              <a:buChar char="&gt;"/>
              <a:tabLst>
                <a:tab pos="299730" algn="l"/>
              </a:tabLst>
            </a:pPr>
            <a:r>
              <a:rPr sz="2394" spc="-9" dirty="0">
                <a:latin typeface="Calibri"/>
                <a:cs typeface="Calibri"/>
              </a:rPr>
              <a:t>Importancia </a:t>
            </a:r>
            <a:r>
              <a:rPr sz="2394" spc="-4" dirty="0">
                <a:latin typeface="Calibri"/>
                <a:cs typeface="Calibri"/>
              </a:rPr>
              <a:t>por </a:t>
            </a:r>
            <a:r>
              <a:rPr sz="2394" spc="-9" dirty="0">
                <a:latin typeface="Calibri"/>
                <a:cs typeface="Calibri"/>
              </a:rPr>
              <a:t>su </a:t>
            </a:r>
            <a:r>
              <a:rPr sz="2394" spc="-530" dirty="0">
                <a:latin typeface="Calibri"/>
                <a:cs typeface="Calibri"/>
              </a:rPr>
              <a:t> </a:t>
            </a:r>
            <a:r>
              <a:rPr sz="2394" spc="-13" dirty="0">
                <a:latin typeface="Calibri"/>
                <a:cs typeface="Calibri"/>
              </a:rPr>
              <a:t>carácter</a:t>
            </a:r>
            <a:r>
              <a:rPr sz="2394" spc="-17" dirty="0">
                <a:latin typeface="Calibri"/>
                <a:cs typeface="Calibri"/>
              </a:rPr>
              <a:t> </a:t>
            </a:r>
            <a:r>
              <a:rPr sz="2394" b="1" spc="-17" dirty="0">
                <a:latin typeface="Calibri"/>
                <a:cs typeface="Calibri"/>
              </a:rPr>
              <a:t>viral</a:t>
            </a:r>
            <a:endParaRPr sz="2394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32500" y="2438400"/>
            <a:ext cx="2927818" cy="3746903"/>
          </a:xfrm>
          <a:prstGeom prst="rect">
            <a:avLst/>
          </a:prstGeom>
        </p:spPr>
        <p:txBody>
          <a:bodyPr vert="horz" wrap="square" lIns="0" tIns="49954" rIns="0" bIns="0" rtlCol="0">
            <a:spAutoFit/>
          </a:bodyPr>
          <a:lstStyle/>
          <a:p>
            <a:pPr marL="1889057">
              <a:spcBef>
                <a:spcPts val="392"/>
              </a:spcBef>
            </a:pPr>
            <a:r>
              <a:rPr sz="2223" spc="-26" dirty="0">
                <a:latin typeface="Calibri"/>
                <a:cs typeface="Calibri"/>
              </a:rPr>
              <a:t>Técnicas:</a:t>
            </a:r>
            <a:endParaRPr sz="2223" dirty="0">
              <a:latin typeface="Calibri"/>
              <a:cs typeface="Calibri"/>
            </a:endParaRPr>
          </a:p>
          <a:p>
            <a:pPr marL="255748" marR="20634" indent="-245431">
              <a:lnSpc>
                <a:spcPts val="2035"/>
              </a:lnSpc>
              <a:spcBef>
                <a:spcPts val="505"/>
              </a:spcBef>
              <a:buFont typeface="Arial"/>
              <a:buChar char="–"/>
              <a:tabLst>
                <a:tab pos="255748" algn="l"/>
                <a:tab pos="256291" algn="l"/>
              </a:tabLst>
            </a:pPr>
            <a:r>
              <a:rPr sz="1881" spc="-9" dirty="0">
                <a:latin typeface="Calibri"/>
                <a:cs typeface="Calibri"/>
              </a:rPr>
              <a:t>Contenidos</a:t>
            </a:r>
            <a:r>
              <a:rPr sz="1881" spc="-4" dirty="0">
                <a:latin typeface="Calibri"/>
                <a:cs typeface="Calibri"/>
              </a:rPr>
              <a:t> </a:t>
            </a:r>
            <a:r>
              <a:rPr sz="1881" spc="-9" dirty="0">
                <a:latin typeface="Calibri"/>
                <a:cs typeface="Calibri"/>
              </a:rPr>
              <a:t>sobre</a:t>
            </a:r>
            <a:r>
              <a:rPr sz="1881" spc="-13" dirty="0">
                <a:latin typeface="Calibri"/>
                <a:cs typeface="Calibri"/>
              </a:rPr>
              <a:t> </a:t>
            </a:r>
            <a:r>
              <a:rPr sz="1881" spc="-9" dirty="0">
                <a:latin typeface="Calibri"/>
                <a:cs typeface="Calibri"/>
              </a:rPr>
              <a:t>temas</a:t>
            </a:r>
            <a:r>
              <a:rPr sz="1881" spc="4" dirty="0">
                <a:latin typeface="Calibri"/>
                <a:cs typeface="Calibri"/>
              </a:rPr>
              <a:t> </a:t>
            </a:r>
            <a:r>
              <a:rPr sz="1881" spc="-9" dirty="0">
                <a:latin typeface="Calibri"/>
                <a:cs typeface="Calibri"/>
              </a:rPr>
              <a:t>de </a:t>
            </a:r>
            <a:r>
              <a:rPr sz="1881" spc="-414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actualidad</a:t>
            </a:r>
            <a:endParaRPr sz="1881" dirty="0">
              <a:latin typeface="Calibri"/>
              <a:cs typeface="Calibri"/>
            </a:endParaRPr>
          </a:p>
          <a:p>
            <a:pPr marL="255748" marR="261177" indent="-245431">
              <a:lnSpc>
                <a:spcPts val="2035"/>
              </a:lnSpc>
              <a:spcBef>
                <a:spcPts val="445"/>
              </a:spcBef>
              <a:buFont typeface="Arial"/>
              <a:buChar char="–"/>
              <a:tabLst>
                <a:tab pos="255748" algn="l"/>
                <a:tab pos="256291" algn="l"/>
              </a:tabLst>
            </a:pPr>
            <a:r>
              <a:rPr sz="1881" spc="-9" dirty="0">
                <a:latin typeface="Calibri"/>
                <a:cs typeface="Calibri"/>
              </a:rPr>
              <a:t>Contenidos</a:t>
            </a:r>
            <a:r>
              <a:rPr sz="1881" dirty="0">
                <a:latin typeface="Calibri"/>
                <a:cs typeface="Calibri"/>
              </a:rPr>
              <a:t> </a:t>
            </a:r>
            <a:r>
              <a:rPr sz="1881" spc="-9" dirty="0">
                <a:latin typeface="Calibri"/>
                <a:cs typeface="Calibri"/>
              </a:rPr>
              <a:t>“polémicos”: </a:t>
            </a:r>
            <a:r>
              <a:rPr sz="1881" spc="-414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por</a:t>
            </a:r>
            <a:r>
              <a:rPr sz="1881" spc="-9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el </a:t>
            </a:r>
            <a:r>
              <a:rPr sz="1881" spc="-9" dirty="0">
                <a:latin typeface="Calibri"/>
                <a:cs typeface="Calibri"/>
              </a:rPr>
              <a:t>tema,</a:t>
            </a:r>
            <a:r>
              <a:rPr sz="1881" spc="13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por</a:t>
            </a:r>
            <a:r>
              <a:rPr sz="1881" spc="-9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el </a:t>
            </a:r>
            <a:r>
              <a:rPr sz="1881" dirty="0">
                <a:latin typeface="Calibri"/>
                <a:cs typeface="Calibri"/>
              </a:rPr>
              <a:t> </a:t>
            </a:r>
            <a:r>
              <a:rPr sz="1881" spc="-9" dirty="0">
                <a:latin typeface="Calibri"/>
                <a:cs typeface="Calibri"/>
              </a:rPr>
              <a:t>personaje…</a:t>
            </a:r>
            <a:endParaRPr sz="1881" dirty="0">
              <a:latin typeface="Calibri"/>
              <a:cs typeface="Calibri"/>
            </a:endParaRPr>
          </a:p>
          <a:p>
            <a:pPr marL="255748" marR="167783" indent="-245431">
              <a:lnSpc>
                <a:spcPts val="2035"/>
              </a:lnSpc>
              <a:spcBef>
                <a:spcPts val="440"/>
              </a:spcBef>
              <a:buFont typeface="Arial"/>
              <a:buChar char="–"/>
              <a:tabLst>
                <a:tab pos="255748" algn="l"/>
                <a:tab pos="256291" algn="l"/>
              </a:tabLst>
            </a:pPr>
            <a:r>
              <a:rPr sz="1881" spc="-9" dirty="0">
                <a:latin typeface="Calibri"/>
                <a:cs typeface="Calibri"/>
              </a:rPr>
              <a:t>Contenidos</a:t>
            </a:r>
            <a:r>
              <a:rPr sz="1881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o </a:t>
            </a:r>
            <a:r>
              <a:rPr sz="1881" spc="-9" dirty="0">
                <a:latin typeface="Calibri"/>
                <a:cs typeface="Calibri"/>
              </a:rPr>
              <a:t>material </a:t>
            </a:r>
            <a:r>
              <a:rPr sz="1881" spc="-4" dirty="0">
                <a:latin typeface="Calibri"/>
                <a:cs typeface="Calibri"/>
              </a:rPr>
              <a:t> </a:t>
            </a:r>
            <a:r>
              <a:rPr sz="1881" spc="-13" dirty="0">
                <a:latin typeface="Calibri"/>
                <a:cs typeface="Calibri"/>
              </a:rPr>
              <a:t>descargable </a:t>
            </a:r>
            <a:r>
              <a:rPr sz="1881" spc="-9" dirty="0">
                <a:latin typeface="Calibri"/>
                <a:cs typeface="Calibri"/>
              </a:rPr>
              <a:t>bajo </a:t>
            </a:r>
            <a:r>
              <a:rPr sz="1881" spc="-4" dirty="0">
                <a:latin typeface="Calibri"/>
                <a:cs typeface="Calibri"/>
              </a:rPr>
              <a:t>licencias </a:t>
            </a:r>
            <a:r>
              <a:rPr sz="1881" spc="-414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CC.</a:t>
            </a:r>
            <a:endParaRPr sz="1881" dirty="0">
              <a:latin typeface="Calibri"/>
              <a:cs typeface="Calibri"/>
            </a:endParaRPr>
          </a:p>
          <a:p>
            <a:pPr marL="255748" marR="51041" indent="-245431">
              <a:lnSpc>
                <a:spcPts val="2035"/>
              </a:lnSpc>
              <a:spcBef>
                <a:spcPts val="445"/>
              </a:spcBef>
              <a:buFont typeface="Arial"/>
              <a:buChar char="–"/>
              <a:tabLst>
                <a:tab pos="255748" algn="l"/>
                <a:tab pos="256291" algn="l"/>
              </a:tabLst>
            </a:pPr>
            <a:r>
              <a:rPr sz="1881" spc="-9" dirty="0">
                <a:latin typeface="Calibri"/>
                <a:cs typeface="Calibri"/>
              </a:rPr>
              <a:t>Contenidos</a:t>
            </a:r>
            <a:r>
              <a:rPr sz="1881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“How</a:t>
            </a:r>
            <a:r>
              <a:rPr sz="1881" spc="4" dirty="0">
                <a:latin typeface="Calibri"/>
                <a:cs typeface="Calibri"/>
              </a:rPr>
              <a:t> </a:t>
            </a:r>
            <a:r>
              <a:rPr sz="1881" spc="-17" dirty="0">
                <a:latin typeface="Calibri"/>
                <a:cs typeface="Calibri"/>
              </a:rPr>
              <a:t>to</a:t>
            </a:r>
            <a:r>
              <a:rPr sz="1881" spc="4" dirty="0">
                <a:latin typeface="Calibri"/>
                <a:cs typeface="Calibri"/>
              </a:rPr>
              <a:t> </a:t>
            </a:r>
            <a:r>
              <a:rPr sz="1881" spc="-51" dirty="0">
                <a:latin typeface="Calibri"/>
                <a:cs typeface="Calibri"/>
              </a:rPr>
              <a:t>do”, </a:t>
            </a:r>
            <a:r>
              <a:rPr sz="1881" spc="-47" dirty="0">
                <a:latin typeface="Calibri"/>
                <a:cs typeface="Calibri"/>
              </a:rPr>
              <a:t> </a:t>
            </a:r>
            <a:r>
              <a:rPr sz="1881" spc="-9" dirty="0">
                <a:latin typeface="Calibri"/>
                <a:cs typeface="Calibri"/>
              </a:rPr>
              <a:t>listas </a:t>
            </a:r>
            <a:r>
              <a:rPr sz="1881" spc="-4" dirty="0">
                <a:latin typeface="Calibri"/>
                <a:cs typeface="Calibri"/>
              </a:rPr>
              <a:t>de </a:t>
            </a:r>
            <a:r>
              <a:rPr sz="1881" spc="-9" dirty="0">
                <a:latin typeface="Calibri"/>
                <a:cs typeface="Calibri"/>
              </a:rPr>
              <a:t>recomendaciones, </a:t>
            </a:r>
            <a:r>
              <a:rPr sz="1881" spc="-414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solucionarios…</a:t>
            </a:r>
            <a:endParaRPr sz="1881" dirty="0">
              <a:latin typeface="Calibri"/>
              <a:cs typeface="Calibri"/>
            </a:endParaRPr>
          </a:p>
          <a:p>
            <a:pPr marL="255748" indent="-245431">
              <a:spcBef>
                <a:spcPts val="188"/>
              </a:spcBef>
              <a:buFont typeface="Arial"/>
              <a:buChar char="–"/>
              <a:tabLst>
                <a:tab pos="255748" algn="l"/>
                <a:tab pos="256291" algn="l"/>
              </a:tabLst>
            </a:pPr>
            <a:r>
              <a:rPr sz="1881" spc="-9" dirty="0">
                <a:latin typeface="Calibri"/>
                <a:cs typeface="Calibri"/>
              </a:rPr>
              <a:t>Contenidos</a:t>
            </a:r>
            <a:r>
              <a:rPr sz="1881" spc="-26" dirty="0">
                <a:latin typeface="Calibri"/>
                <a:cs typeface="Calibri"/>
              </a:rPr>
              <a:t> </a:t>
            </a:r>
            <a:r>
              <a:rPr sz="1881" spc="-9" dirty="0">
                <a:latin typeface="Calibri"/>
                <a:cs typeface="Calibri"/>
              </a:rPr>
              <a:t>humorísticos</a:t>
            </a:r>
            <a:endParaRPr sz="1881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16416" y="759104"/>
            <a:ext cx="6830850" cy="8688"/>
          </a:xfrm>
          <a:custGeom>
            <a:avLst/>
            <a:gdLst/>
            <a:ahLst/>
            <a:cxnLst/>
            <a:rect l="l" t="t" r="r" b="b"/>
            <a:pathLst>
              <a:path w="7988300" h="10159">
                <a:moveTo>
                  <a:pt x="7988046" y="0"/>
                </a:moveTo>
                <a:lnTo>
                  <a:pt x="0" y="9652"/>
                </a:lnTo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" name="object 5"/>
          <p:cNvSpPr txBox="1"/>
          <p:nvPr/>
        </p:nvSpPr>
        <p:spPr>
          <a:xfrm>
            <a:off x="6932782" y="207857"/>
            <a:ext cx="1939028" cy="47282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lnSpc>
                <a:spcPts val="1847"/>
              </a:lnSpc>
              <a:spcBef>
                <a:spcPts val="86"/>
              </a:spcBef>
            </a:pPr>
            <a:r>
              <a:rPr sz="1710" b="1" i="1" spc="-9" dirty="0">
                <a:solidFill>
                  <a:srgbClr val="7E7E7E"/>
                </a:solidFill>
                <a:latin typeface="Calibri"/>
                <a:cs typeface="Calibri"/>
              </a:rPr>
              <a:t>Posicionamiento</a:t>
            </a:r>
            <a:r>
              <a:rPr sz="1710" b="1" i="1" spc="-64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710" b="1" i="1" spc="-4" dirty="0">
                <a:solidFill>
                  <a:srgbClr val="7E7E7E"/>
                </a:solidFill>
                <a:latin typeface="Calibri"/>
                <a:cs typeface="Calibri"/>
              </a:rPr>
              <a:t>web</a:t>
            </a:r>
            <a:endParaRPr sz="1710">
              <a:latin typeface="Calibri"/>
              <a:cs typeface="Calibri"/>
            </a:endParaRPr>
          </a:p>
          <a:p>
            <a:pPr marR="7059" algn="r">
              <a:lnSpc>
                <a:spcPts val="1847"/>
              </a:lnSpc>
            </a:pPr>
            <a:r>
              <a:rPr sz="1710" b="1" i="1" spc="-13" dirty="0">
                <a:solidFill>
                  <a:srgbClr val="C00000"/>
                </a:solidFill>
                <a:latin typeface="Calibri"/>
                <a:cs typeface="Calibri"/>
              </a:rPr>
              <a:t>SEO</a:t>
            </a:r>
            <a:endParaRPr sz="171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75974" y="750156"/>
            <a:ext cx="4342857" cy="590455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3762" b="0" spc="-4" dirty="0">
                <a:solidFill>
                  <a:srgbClr val="C00000"/>
                </a:solidFill>
              </a:rPr>
              <a:t>Link </a:t>
            </a:r>
            <a:r>
              <a:rPr sz="3762" b="0" dirty="0">
                <a:solidFill>
                  <a:srgbClr val="C00000"/>
                </a:solidFill>
              </a:rPr>
              <a:t>Baiting</a:t>
            </a:r>
            <a:r>
              <a:rPr sz="3762" b="0" spc="-21" dirty="0">
                <a:solidFill>
                  <a:srgbClr val="C00000"/>
                </a:solidFill>
              </a:rPr>
              <a:t> </a:t>
            </a:r>
            <a:r>
              <a:rPr sz="3762" b="0" i="0" dirty="0">
                <a:solidFill>
                  <a:srgbClr val="C00000"/>
                </a:solidFill>
              </a:rPr>
              <a:t>&gt;</a:t>
            </a:r>
            <a:r>
              <a:rPr sz="3762" b="0" i="0" spc="-17" dirty="0">
                <a:solidFill>
                  <a:srgbClr val="C00000"/>
                </a:solidFill>
              </a:rPr>
              <a:t> </a:t>
            </a:r>
            <a:r>
              <a:rPr sz="3762" b="0" i="0" spc="-47" dirty="0">
                <a:solidFill>
                  <a:srgbClr val="000000"/>
                </a:solidFill>
              </a:rPr>
              <a:t>Técnicas</a:t>
            </a:r>
            <a:endParaRPr sz="3762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16416" y="2636181"/>
            <a:ext cx="3933440" cy="3871638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304074" marR="4344" indent="-293757">
              <a:spcBef>
                <a:spcPts val="86"/>
              </a:spcBef>
              <a:buFont typeface="Arial"/>
              <a:buChar char="•"/>
              <a:tabLst>
                <a:tab pos="304074" algn="l"/>
                <a:tab pos="304617" algn="l"/>
              </a:tabLst>
            </a:pPr>
            <a:r>
              <a:rPr sz="1539" spc="-9" dirty="0">
                <a:latin typeface="Calibri"/>
                <a:cs typeface="Calibri"/>
              </a:rPr>
              <a:t>Alta </a:t>
            </a:r>
            <a:r>
              <a:rPr sz="1539" dirty="0">
                <a:latin typeface="Calibri"/>
                <a:cs typeface="Calibri"/>
              </a:rPr>
              <a:t>en</a:t>
            </a:r>
            <a:r>
              <a:rPr sz="1539" spc="4" dirty="0">
                <a:latin typeface="Calibri"/>
                <a:cs typeface="Calibri"/>
              </a:rPr>
              <a:t> </a:t>
            </a:r>
            <a:r>
              <a:rPr sz="1539" spc="-9" dirty="0">
                <a:latin typeface="Calibri"/>
                <a:cs typeface="Calibri"/>
              </a:rPr>
              <a:t>directorios</a:t>
            </a:r>
            <a:r>
              <a:rPr sz="1539" spc="13" dirty="0">
                <a:latin typeface="Calibri"/>
                <a:cs typeface="Calibri"/>
              </a:rPr>
              <a:t> </a:t>
            </a:r>
            <a:r>
              <a:rPr sz="1539" spc="-4" dirty="0">
                <a:latin typeface="Calibri"/>
                <a:cs typeface="Calibri"/>
              </a:rPr>
              <a:t>(Tienen</a:t>
            </a:r>
            <a:r>
              <a:rPr sz="1539" spc="17" dirty="0">
                <a:latin typeface="Calibri"/>
                <a:cs typeface="Calibri"/>
              </a:rPr>
              <a:t> </a:t>
            </a:r>
            <a:r>
              <a:rPr sz="1539" dirty="0">
                <a:latin typeface="Calibri"/>
                <a:cs typeface="Calibri"/>
              </a:rPr>
              <a:t>mala</a:t>
            </a:r>
            <a:r>
              <a:rPr sz="1539" spc="-4" dirty="0">
                <a:latin typeface="Calibri"/>
                <a:cs typeface="Calibri"/>
              </a:rPr>
              <a:t> </a:t>
            </a:r>
            <a:r>
              <a:rPr sz="1539" spc="-9" dirty="0">
                <a:latin typeface="Calibri"/>
                <a:cs typeface="Calibri"/>
              </a:rPr>
              <a:t>fama</a:t>
            </a:r>
            <a:r>
              <a:rPr sz="1539" spc="-4" dirty="0">
                <a:latin typeface="Calibri"/>
                <a:cs typeface="Calibri"/>
              </a:rPr>
              <a:t> </a:t>
            </a:r>
            <a:r>
              <a:rPr sz="1539" dirty="0">
                <a:latin typeface="Calibri"/>
                <a:cs typeface="Calibri"/>
              </a:rPr>
              <a:t>y</a:t>
            </a:r>
            <a:r>
              <a:rPr sz="1539" spc="-4" dirty="0">
                <a:latin typeface="Calibri"/>
                <a:cs typeface="Calibri"/>
              </a:rPr>
              <a:t> </a:t>
            </a:r>
            <a:r>
              <a:rPr sz="1539" spc="-9" dirty="0">
                <a:latin typeface="Calibri"/>
                <a:cs typeface="Calibri"/>
              </a:rPr>
              <a:t>están </a:t>
            </a:r>
            <a:r>
              <a:rPr sz="1539" spc="-333" dirty="0">
                <a:latin typeface="Calibri"/>
                <a:cs typeface="Calibri"/>
              </a:rPr>
              <a:t> </a:t>
            </a:r>
            <a:r>
              <a:rPr sz="1539" spc="-9" dirty="0">
                <a:latin typeface="Calibri"/>
                <a:cs typeface="Calibri"/>
              </a:rPr>
              <a:t>considerados</a:t>
            </a:r>
            <a:r>
              <a:rPr sz="1539" spc="4" dirty="0">
                <a:latin typeface="Calibri"/>
                <a:cs typeface="Calibri"/>
              </a:rPr>
              <a:t> </a:t>
            </a:r>
            <a:r>
              <a:rPr sz="1539" i="1" spc="-4" dirty="0">
                <a:latin typeface="Calibri"/>
                <a:cs typeface="Calibri"/>
              </a:rPr>
              <a:t>granjas</a:t>
            </a:r>
            <a:r>
              <a:rPr sz="1539" i="1" dirty="0">
                <a:latin typeface="Calibri"/>
                <a:cs typeface="Calibri"/>
              </a:rPr>
              <a:t> </a:t>
            </a:r>
            <a:r>
              <a:rPr sz="1539" i="1" spc="-4" dirty="0">
                <a:latin typeface="Calibri"/>
                <a:cs typeface="Calibri"/>
              </a:rPr>
              <a:t>de enlaces</a:t>
            </a:r>
            <a:r>
              <a:rPr sz="1539" i="1" spc="21" dirty="0">
                <a:latin typeface="Calibri"/>
                <a:cs typeface="Calibri"/>
              </a:rPr>
              <a:t> </a:t>
            </a:r>
            <a:r>
              <a:rPr sz="1539" spc="-4" dirty="0">
                <a:latin typeface="Calibri"/>
                <a:cs typeface="Calibri"/>
              </a:rPr>
              <a:t>por</a:t>
            </a:r>
            <a:r>
              <a:rPr sz="1539" spc="4" dirty="0">
                <a:latin typeface="Calibri"/>
                <a:cs typeface="Calibri"/>
              </a:rPr>
              <a:t> </a:t>
            </a:r>
            <a:r>
              <a:rPr sz="1539" spc="-4" dirty="0">
                <a:latin typeface="Calibri"/>
                <a:cs typeface="Calibri"/>
              </a:rPr>
              <a:t>la </a:t>
            </a:r>
            <a:r>
              <a:rPr sz="1539" dirty="0">
                <a:latin typeface="Calibri"/>
                <a:cs typeface="Calibri"/>
              </a:rPr>
              <a:t> </a:t>
            </a:r>
            <a:r>
              <a:rPr sz="1539" spc="-13" dirty="0">
                <a:latin typeface="Calibri"/>
                <a:cs typeface="Calibri"/>
              </a:rPr>
              <a:t>mayoría</a:t>
            </a:r>
            <a:r>
              <a:rPr sz="1539" spc="4" dirty="0">
                <a:latin typeface="Calibri"/>
                <a:cs typeface="Calibri"/>
              </a:rPr>
              <a:t> </a:t>
            </a:r>
            <a:r>
              <a:rPr sz="1539" spc="-4" dirty="0">
                <a:latin typeface="Calibri"/>
                <a:cs typeface="Calibri"/>
              </a:rPr>
              <a:t>de</a:t>
            </a:r>
            <a:r>
              <a:rPr sz="1539" dirty="0">
                <a:latin typeface="Calibri"/>
                <a:cs typeface="Calibri"/>
              </a:rPr>
              <a:t> </a:t>
            </a:r>
            <a:r>
              <a:rPr sz="1539" spc="-4" dirty="0">
                <a:latin typeface="Calibri"/>
                <a:cs typeface="Calibri"/>
              </a:rPr>
              <a:t>los buscadores,</a:t>
            </a:r>
            <a:r>
              <a:rPr sz="1539" spc="4" dirty="0">
                <a:latin typeface="Calibri"/>
                <a:cs typeface="Calibri"/>
              </a:rPr>
              <a:t> </a:t>
            </a:r>
            <a:r>
              <a:rPr sz="1539" spc="-9" dirty="0">
                <a:latin typeface="Calibri"/>
                <a:cs typeface="Calibri"/>
              </a:rPr>
              <a:t>pero</a:t>
            </a:r>
            <a:r>
              <a:rPr sz="1539" spc="-4" dirty="0">
                <a:latin typeface="Calibri"/>
                <a:cs typeface="Calibri"/>
              </a:rPr>
              <a:t> </a:t>
            </a:r>
            <a:r>
              <a:rPr sz="1539" spc="-13" dirty="0">
                <a:latin typeface="Calibri"/>
                <a:cs typeface="Calibri"/>
              </a:rPr>
              <a:t>existen </a:t>
            </a:r>
            <a:r>
              <a:rPr sz="1539" spc="-9" dirty="0">
                <a:latin typeface="Calibri"/>
                <a:cs typeface="Calibri"/>
              </a:rPr>
              <a:t> directorios</a:t>
            </a:r>
            <a:r>
              <a:rPr sz="1539" spc="4" dirty="0">
                <a:latin typeface="Calibri"/>
                <a:cs typeface="Calibri"/>
              </a:rPr>
              <a:t> </a:t>
            </a:r>
            <a:r>
              <a:rPr sz="1539" spc="-9" dirty="0">
                <a:latin typeface="Calibri"/>
                <a:cs typeface="Calibri"/>
              </a:rPr>
              <a:t>temáticos,</a:t>
            </a:r>
            <a:r>
              <a:rPr sz="1539" dirty="0">
                <a:latin typeface="Calibri"/>
                <a:cs typeface="Calibri"/>
              </a:rPr>
              <a:t> </a:t>
            </a:r>
            <a:r>
              <a:rPr sz="1539" spc="-4" dirty="0">
                <a:latin typeface="Calibri"/>
                <a:cs typeface="Calibri"/>
              </a:rPr>
              <a:t>que</a:t>
            </a:r>
            <a:r>
              <a:rPr sz="1539" spc="21" dirty="0">
                <a:latin typeface="Calibri"/>
                <a:cs typeface="Calibri"/>
              </a:rPr>
              <a:t> </a:t>
            </a:r>
            <a:r>
              <a:rPr sz="1539" dirty="0">
                <a:latin typeface="Calibri"/>
                <a:cs typeface="Calibri"/>
              </a:rPr>
              <a:t>pueden</a:t>
            </a:r>
            <a:r>
              <a:rPr sz="1539" spc="9" dirty="0">
                <a:latin typeface="Calibri"/>
                <a:cs typeface="Calibri"/>
              </a:rPr>
              <a:t> </a:t>
            </a:r>
            <a:r>
              <a:rPr sz="1539" spc="-9" dirty="0">
                <a:latin typeface="Calibri"/>
                <a:cs typeface="Calibri"/>
              </a:rPr>
              <a:t>ayudarte</a:t>
            </a:r>
            <a:r>
              <a:rPr sz="1539" spc="13" dirty="0">
                <a:latin typeface="Calibri"/>
                <a:cs typeface="Calibri"/>
              </a:rPr>
              <a:t> </a:t>
            </a:r>
            <a:r>
              <a:rPr sz="1539" dirty="0">
                <a:latin typeface="Calibri"/>
                <a:cs typeface="Calibri"/>
              </a:rPr>
              <a:t>a </a:t>
            </a:r>
            <a:r>
              <a:rPr sz="1539" spc="-333" dirty="0">
                <a:latin typeface="Calibri"/>
                <a:cs typeface="Calibri"/>
              </a:rPr>
              <a:t> </a:t>
            </a:r>
            <a:r>
              <a:rPr sz="1539" spc="-9" dirty="0">
                <a:latin typeface="Calibri"/>
                <a:cs typeface="Calibri"/>
              </a:rPr>
              <a:t>mejorar</a:t>
            </a:r>
            <a:r>
              <a:rPr sz="1539" spc="-4" dirty="0">
                <a:latin typeface="Calibri"/>
                <a:cs typeface="Calibri"/>
              </a:rPr>
              <a:t> tu posicionamiento</a:t>
            </a:r>
            <a:r>
              <a:rPr sz="1539" dirty="0">
                <a:latin typeface="Calibri"/>
                <a:cs typeface="Calibri"/>
              </a:rPr>
              <a:t> en</a:t>
            </a:r>
            <a:r>
              <a:rPr sz="1539" spc="9" dirty="0">
                <a:latin typeface="Calibri"/>
                <a:cs typeface="Calibri"/>
              </a:rPr>
              <a:t> </a:t>
            </a:r>
            <a:r>
              <a:rPr sz="1539" dirty="0">
                <a:latin typeface="Calibri"/>
                <a:cs typeface="Calibri"/>
              </a:rPr>
              <a:t>Google </a:t>
            </a:r>
            <a:r>
              <a:rPr sz="1539" spc="4" dirty="0">
                <a:latin typeface="Calibri"/>
                <a:cs typeface="Calibri"/>
              </a:rPr>
              <a:t> </a:t>
            </a:r>
            <a:r>
              <a:rPr sz="1539" spc="-4" dirty="0">
                <a:latin typeface="Calibri"/>
                <a:cs typeface="Calibri"/>
              </a:rPr>
              <a:t>Business)</a:t>
            </a:r>
            <a:endParaRPr sz="1539" dirty="0">
              <a:latin typeface="Calibri"/>
              <a:cs typeface="Calibri"/>
            </a:endParaRPr>
          </a:p>
          <a:p>
            <a:pPr marL="304074" indent="-293757">
              <a:spcBef>
                <a:spcPts val="368"/>
              </a:spcBef>
              <a:buFont typeface="Arial"/>
              <a:buChar char="•"/>
              <a:tabLst>
                <a:tab pos="304074" algn="l"/>
                <a:tab pos="304617" algn="l"/>
              </a:tabLst>
            </a:pPr>
            <a:r>
              <a:rPr sz="1539" spc="-4" dirty="0">
                <a:latin typeface="Calibri"/>
                <a:cs typeface="Calibri"/>
              </a:rPr>
              <a:t>Analiza</a:t>
            </a:r>
            <a:r>
              <a:rPr sz="1539" spc="-13" dirty="0">
                <a:latin typeface="Calibri"/>
                <a:cs typeface="Calibri"/>
              </a:rPr>
              <a:t> </a:t>
            </a:r>
            <a:r>
              <a:rPr sz="1539" dirty="0">
                <a:latin typeface="Calibri"/>
                <a:cs typeface="Calibri"/>
              </a:rPr>
              <a:t>los enlaces</a:t>
            </a:r>
            <a:r>
              <a:rPr sz="1539" spc="-9" dirty="0">
                <a:latin typeface="Calibri"/>
                <a:cs typeface="Calibri"/>
              </a:rPr>
              <a:t> </a:t>
            </a:r>
            <a:r>
              <a:rPr sz="1539" spc="-4" dirty="0">
                <a:latin typeface="Calibri"/>
                <a:cs typeface="Calibri"/>
              </a:rPr>
              <a:t>de</a:t>
            </a:r>
            <a:r>
              <a:rPr sz="1539" spc="4" dirty="0">
                <a:latin typeface="Calibri"/>
                <a:cs typeface="Calibri"/>
              </a:rPr>
              <a:t> </a:t>
            </a:r>
            <a:r>
              <a:rPr sz="1539" spc="-4" dirty="0">
                <a:latin typeface="Calibri"/>
                <a:cs typeface="Calibri"/>
              </a:rPr>
              <a:t>la</a:t>
            </a:r>
            <a:r>
              <a:rPr sz="1539" spc="-13" dirty="0">
                <a:latin typeface="Calibri"/>
                <a:cs typeface="Calibri"/>
              </a:rPr>
              <a:t> </a:t>
            </a:r>
            <a:r>
              <a:rPr sz="1539" spc="-9" dirty="0">
                <a:latin typeface="Calibri"/>
                <a:cs typeface="Calibri"/>
              </a:rPr>
              <a:t>competencia</a:t>
            </a:r>
            <a:endParaRPr sz="1539" dirty="0">
              <a:latin typeface="Calibri"/>
              <a:cs typeface="Calibri"/>
            </a:endParaRPr>
          </a:p>
          <a:p>
            <a:pPr marL="304074" marR="580998" indent="-293757">
              <a:spcBef>
                <a:spcPts val="371"/>
              </a:spcBef>
              <a:buFont typeface="Arial"/>
              <a:buChar char="•"/>
              <a:tabLst>
                <a:tab pos="304074" algn="l"/>
                <a:tab pos="304617" algn="l"/>
              </a:tabLst>
            </a:pPr>
            <a:r>
              <a:rPr sz="1539" spc="-9" dirty="0">
                <a:latin typeface="Calibri"/>
                <a:cs typeface="Calibri"/>
              </a:rPr>
              <a:t>Crea</a:t>
            </a:r>
            <a:r>
              <a:rPr sz="1539" spc="4" dirty="0">
                <a:latin typeface="Calibri"/>
                <a:cs typeface="Calibri"/>
              </a:rPr>
              <a:t> </a:t>
            </a:r>
            <a:r>
              <a:rPr sz="1539" spc="-9" dirty="0">
                <a:latin typeface="Calibri"/>
                <a:cs typeface="Calibri"/>
              </a:rPr>
              <a:t>contenido</a:t>
            </a:r>
            <a:r>
              <a:rPr sz="1539" spc="4" dirty="0">
                <a:latin typeface="Calibri"/>
                <a:cs typeface="Calibri"/>
              </a:rPr>
              <a:t> </a:t>
            </a:r>
            <a:r>
              <a:rPr sz="1539" spc="-4" dirty="0">
                <a:latin typeface="Calibri"/>
                <a:cs typeface="Calibri"/>
              </a:rPr>
              <a:t>de</a:t>
            </a:r>
            <a:r>
              <a:rPr sz="1539" spc="4" dirty="0">
                <a:latin typeface="Calibri"/>
                <a:cs typeface="Calibri"/>
              </a:rPr>
              <a:t> </a:t>
            </a:r>
            <a:r>
              <a:rPr sz="1539" spc="-4" dirty="0">
                <a:latin typeface="Calibri"/>
                <a:cs typeface="Calibri"/>
              </a:rPr>
              <a:t>valor</a:t>
            </a:r>
            <a:r>
              <a:rPr sz="1539" spc="-13" dirty="0">
                <a:latin typeface="Calibri"/>
                <a:cs typeface="Calibri"/>
              </a:rPr>
              <a:t> (marketing</a:t>
            </a:r>
            <a:r>
              <a:rPr sz="1539" spc="17" dirty="0">
                <a:latin typeface="Calibri"/>
                <a:cs typeface="Calibri"/>
              </a:rPr>
              <a:t> </a:t>
            </a:r>
            <a:r>
              <a:rPr sz="1539" spc="-4" dirty="0">
                <a:latin typeface="Calibri"/>
                <a:cs typeface="Calibri"/>
              </a:rPr>
              <a:t>de </a:t>
            </a:r>
            <a:r>
              <a:rPr sz="1539" spc="-338" dirty="0">
                <a:latin typeface="Calibri"/>
                <a:cs typeface="Calibri"/>
              </a:rPr>
              <a:t> </a:t>
            </a:r>
            <a:r>
              <a:rPr sz="1539" spc="-9" dirty="0">
                <a:latin typeface="Calibri"/>
                <a:cs typeface="Calibri"/>
              </a:rPr>
              <a:t>contenidos)</a:t>
            </a:r>
            <a:endParaRPr sz="1539" dirty="0">
              <a:latin typeface="Calibri"/>
              <a:cs typeface="Calibri"/>
            </a:endParaRPr>
          </a:p>
          <a:p>
            <a:pPr marL="304074" indent="-293757">
              <a:spcBef>
                <a:spcPts val="371"/>
              </a:spcBef>
              <a:buFont typeface="Arial"/>
              <a:buChar char="•"/>
              <a:tabLst>
                <a:tab pos="304074" algn="l"/>
                <a:tab pos="304617" algn="l"/>
              </a:tabLst>
            </a:pPr>
            <a:r>
              <a:rPr sz="1539" spc="-9" dirty="0">
                <a:latin typeface="Calibri"/>
                <a:cs typeface="Calibri"/>
              </a:rPr>
              <a:t>Mejora</a:t>
            </a:r>
            <a:r>
              <a:rPr sz="1539" spc="-13" dirty="0">
                <a:latin typeface="Calibri"/>
                <a:cs typeface="Calibri"/>
              </a:rPr>
              <a:t> </a:t>
            </a:r>
            <a:r>
              <a:rPr sz="1539" dirty="0">
                <a:latin typeface="Calibri"/>
                <a:cs typeface="Calibri"/>
              </a:rPr>
              <a:t>el </a:t>
            </a:r>
            <a:r>
              <a:rPr sz="1539" spc="-9" dirty="0">
                <a:latin typeface="Calibri"/>
                <a:cs typeface="Calibri"/>
              </a:rPr>
              <a:t>contenido</a:t>
            </a:r>
            <a:r>
              <a:rPr sz="1539" spc="13" dirty="0">
                <a:latin typeface="Calibri"/>
                <a:cs typeface="Calibri"/>
              </a:rPr>
              <a:t> </a:t>
            </a:r>
            <a:r>
              <a:rPr sz="1539" spc="-13" dirty="0">
                <a:latin typeface="Calibri"/>
                <a:cs typeface="Calibri"/>
              </a:rPr>
              <a:t>ya</a:t>
            </a:r>
            <a:r>
              <a:rPr sz="1539" spc="-17" dirty="0">
                <a:latin typeface="Calibri"/>
                <a:cs typeface="Calibri"/>
              </a:rPr>
              <a:t> </a:t>
            </a:r>
            <a:r>
              <a:rPr sz="1539" spc="-13" dirty="0">
                <a:latin typeface="Calibri"/>
                <a:cs typeface="Calibri"/>
              </a:rPr>
              <a:t>existente</a:t>
            </a:r>
            <a:endParaRPr sz="1539" dirty="0">
              <a:latin typeface="Calibri"/>
              <a:cs typeface="Calibri"/>
            </a:endParaRPr>
          </a:p>
          <a:p>
            <a:pPr marL="304074" indent="-293757">
              <a:spcBef>
                <a:spcPts val="368"/>
              </a:spcBef>
              <a:buFont typeface="Arial"/>
              <a:buChar char="•"/>
              <a:tabLst>
                <a:tab pos="304074" algn="l"/>
                <a:tab pos="304617" algn="l"/>
              </a:tabLst>
            </a:pPr>
            <a:r>
              <a:rPr sz="1539" spc="-9" dirty="0">
                <a:latin typeface="Calibri"/>
                <a:cs typeface="Calibri"/>
              </a:rPr>
              <a:t>Publica</a:t>
            </a:r>
            <a:r>
              <a:rPr sz="1539" spc="9" dirty="0">
                <a:latin typeface="Calibri"/>
                <a:cs typeface="Calibri"/>
              </a:rPr>
              <a:t> </a:t>
            </a:r>
            <a:r>
              <a:rPr sz="1539" spc="-4" dirty="0">
                <a:latin typeface="Calibri"/>
                <a:cs typeface="Calibri"/>
              </a:rPr>
              <a:t>artículos</a:t>
            </a:r>
            <a:r>
              <a:rPr sz="1539" dirty="0">
                <a:latin typeface="Calibri"/>
                <a:cs typeface="Calibri"/>
              </a:rPr>
              <a:t> </a:t>
            </a:r>
            <a:r>
              <a:rPr sz="1539" spc="-4" dirty="0">
                <a:latin typeface="Calibri"/>
                <a:cs typeface="Calibri"/>
              </a:rPr>
              <a:t>de</a:t>
            </a:r>
            <a:r>
              <a:rPr sz="1539" spc="4" dirty="0">
                <a:latin typeface="Calibri"/>
                <a:cs typeface="Calibri"/>
              </a:rPr>
              <a:t> </a:t>
            </a:r>
            <a:r>
              <a:rPr sz="1539" spc="-9" dirty="0">
                <a:latin typeface="Calibri"/>
                <a:cs typeface="Calibri"/>
              </a:rPr>
              <a:t>invitado</a:t>
            </a:r>
            <a:endParaRPr sz="1539" dirty="0">
              <a:latin typeface="Calibri"/>
              <a:cs typeface="Calibri"/>
            </a:endParaRPr>
          </a:p>
          <a:p>
            <a:pPr marL="304074" indent="-293757">
              <a:spcBef>
                <a:spcPts val="371"/>
              </a:spcBef>
              <a:buFont typeface="Arial"/>
              <a:buChar char="•"/>
              <a:tabLst>
                <a:tab pos="304074" algn="l"/>
                <a:tab pos="304617" algn="l"/>
              </a:tabLst>
            </a:pPr>
            <a:r>
              <a:rPr sz="1539" spc="-4" dirty="0">
                <a:latin typeface="Calibri"/>
                <a:cs typeface="Calibri"/>
              </a:rPr>
              <a:t>Vigila</a:t>
            </a:r>
            <a:r>
              <a:rPr sz="1539" spc="13" dirty="0">
                <a:latin typeface="Calibri"/>
                <a:cs typeface="Calibri"/>
              </a:rPr>
              <a:t> </a:t>
            </a:r>
            <a:r>
              <a:rPr sz="1539" dirty="0">
                <a:latin typeface="Calibri"/>
                <a:cs typeface="Calibri"/>
              </a:rPr>
              <a:t>y</a:t>
            </a:r>
            <a:r>
              <a:rPr sz="1539" spc="-9" dirty="0">
                <a:latin typeface="Calibri"/>
                <a:cs typeface="Calibri"/>
              </a:rPr>
              <a:t> </a:t>
            </a:r>
            <a:r>
              <a:rPr sz="1539" spc="-13" dirty="0">
                <a:latin typeface="Calibri"/>
                <a:cs typeface="Calibri"/>
              </a:rPr>
              <a:t>controla</a:t>
            </a:r>
            <a:r>
              <a:rPr sz="1539" spc="-9" dirty="0">
                <a:latin typeface="Calibri"/>
                <a:cs typeface="Calibri"/>
              </a:rPr>
              <a:t> </a:t>
            </a:r>
            <a:r>
              <a:rPr sz="1539" dirty="0">
                <a:latin typeface="Calibri"/>
                <a:cs typeface="Calibri"/>
              </a:rPr>
              <a:t>los enlaces</a:t>
            </a:r>
            <a:r>
              <a:rPr sz="1539" spc="-4" dirty="0">
                <a:latin typeface="Calibri"/>
                <a:cs typeface="Calibri"/>
              </a:rPr>
              <a:t> </a:t>
            </a:r>
            <a:r>
              <a:rPr sz="1539" spc="-13" dirty="0">
                <a:latin typeface="Calibri"/>
                <a:cs typeface="Calibri"/>
              </a:rPr>
              <a:t>rotos</a:t>
            </a:r>
            <a:endParaRPr sz="1539" dirty="0">
              <a:latin typeface="Calibri"/>
              <a:cs typeface="Calibri"/>
            </a:endParaRPr>
          </a:p>
          <a:p>
            <a:pPr marL="304074" marR="179186" indent="-293757">
              <a:spcBef>
                <a:spcPts val="368"/>
              </a:spcBef>
              <a:buFont typeface="Arial"/>
              <a:buChar char="•"/>
              <a:tabLst>
                <a:tab pos="304074" algn="l"/>
                <a:tab pos="304617" algn="l"/>
              </a:tabLst>
            </a:pPr>
            <a:r>
              <a:rPr sz="1539" spc="-9" dirty="0">
                <a:latin typeface="Calibri"/>
                <a:cs typeface="Calibri"/>
              </a:rPr>
              <a:t>Compra</a:t>
            </a:r>
            <a:r>
              <a:rPr sz="1539" spc="4" dirty="0">
                <a:latin typeface="Calibri"/>
                <a:cs typeface="Calibri"/>
              </a:rPr>
              <a:t> </a:t>
            </a:r>
            <a:r>
              <a:rPr sz="1539" spc="-4" dirty="0">
                <a:latin typeface="Calibri"/>
                <a:cs typeface="Calibri"/>
              </a:rPr>
              <a:t>de enlaces</a:t>
            </a:r>
            <a:r>
              <a:rPr sz="1539" spc="9" dirty="0">
                <a:latin typeface="Calibri"/>
                <a:cs typeface="Calibri"/>
              </a:rPr>
              <a:t> </a:t>
            </a:r>
            <a:r>
              <a:rPr sz="1539" spc="-4" dirty="0">
                <a:latin typeface="Calibri"/>
                <a:cs typeface="Calibri"/>
              </a:rPr>
              <a:t>(</a:t>
            </a:r>
            <a:r>
              <a:rPr sz="1539" u="sng" spc="-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Backlinks</a:t>
            </a:r>
            <a:r>
              <a:rPr sz="1539" spc="-4" dirty="0">
                <a:latin typeface="Calibri"/>
                <a:cs typeface="Calibri"/>
              </a:rPr>
              <a:t>,</a:t>
            </a:r>
            <a:r>
              <a:rPr sz="1539" spc="-9" dirty="0">
                <a:latin typeface="Calibri"/>
                <a:cs typeface="Calibri"/>
              </a:rPr>
              <a:t> siempre </a:t>
            </a:r>
            <a:r>
              <a:rPr sz="1539" spc="-4" dirty="0">
                <a:latin typeface="Calibri"/>
                <a:cs typeface="Calibri"/>
              </a:rPr>
              <a:t> buscando</a:t>
            </a:r>
            <a:r>
              <a:rPr sz="1539" dirty="0">
                <a:latin typeface="Calibri"/>
                <a:cs typeface="Calibri"/>
              </a:rPr>
              <a:t> </a:t>
            </a:r>
            <a:r>
              <a:rPr sz="1539" spc="-9" dirty="0">
                <a:latin typeface="Calibri"/>
                <a:cs typeface="Calibri"/>
              </a:rPr>
              <a:t>portales</a:t>
            </a:r>
            <a:r>
              <a:rPr sz="1539" spc="-4" dirty="0">
                <a:latin typeface="Calibri"/>
                <a:cs typeface="Calibri"/>
              </a:rPr>
              <a:t> </a:t>
            </a:r>
            <a:r>
              <a:rPr sz="1539" dirty="0">
                <a:latin typeface="Calibri"/>
                <a:cs typeface="Calibri"/>
              </a:rPr>
              <a:t>de</a:t>
            </a:r>
            <a:r>
              <a:rPr sz="1539" spc="13" dirty="0">
                <a:latin typeface="Calibri"/>
                <a:cs typeface="Calibri"/>
              </a:rPr>
              <a:t> </a:t>
            </a:r>
            <a:r>
              <a:rPr sz="1539" spc="-9" dirty="0">
                <a:latin typeface="Calibri"/>
                <a:cs typeface="Calibri"/>
              </a:rPr>
              <a:t>calidad</a:t>
            </a:r>
            <a:r>
              <a:rPr sz="1539" spc="13" dirty="0">
                <a:latin typeface="Calibri"/>
                <a:cs typeface="Calibri"/>
              </a:rPr>
              <a:t> </a:t>
            </a:r>
            <a:r>
              <a:rPr sz="1539" dirty="0">
                <a:latin typeface="Calibri"/>
                <a:cs typeface="Calibri"/>
              </a:rPr>
              <a:t>o</a:t>
            </a:r>
            <a:r>
              <a:rPr sz="1539" spc="4" dirty="0">
                <a:latin typeface="Calibri"/>
                <a:cs typeface="Calibri"/>
              </a:rPr>
              <a:t> </a:t>
            </a:r>
            <a:r>
              <a:rPr sz="1539" spc="-4" dirty="0">
                <a:latin typeface="Calibri"/>
                <a:cs typeface="Calibri"/>
              </a:rPr>
              <a:t>páginas</a:t>
            </a:r>
            <a:r>
              <a:rPr sz="1539" spc="4" dirty="0">
                <a:latin typeface="Calibri"/>
                <a:cs typeface="Calibri"/>
              </a:rPr>
              <a:t> </a:t>
            </a:r>
            <a:r>
              <a:rPr sz="1539" spc="-9" dirty="0">
                <a:latin typeface="Calibri"/>
                <a:cs typeface="Calibri"/>
              </a:rPr>
              <a:t>con </a:t>
            </a:r>
            <a:r>
              <a:rPr sz="1539" spc="-338" dirty="0">
                <a:latin typeface="Calibri"/>
                <a:cs typeface="Calibri"/>
              </a:rPr>
              <a:t> </a:t>
            </a:r>
            <a:r>
              <a:rPr sz="1539" spc="-4" dirty="0">
                <a:latin typeface="Calibri"/>
                <a:cs typeface="Calibri"/>
              </a:rPr>
              <a:t>autoridad…)</a:t>
            </a:r>
            <a:endParaRPr sz="1539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99300" y="3276600"/>
            <a:ext cx="2508626" cy="270671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016416" y="759104"/>
            <a:ext cx="6830850" cy="8688"/>
          </a:xfrm>
          <a:custGeom>
            <a:avLst/>
            <a:gdLst/>
            <a:ahLst/>
            <a:cxnLst/>
            <a:rect l="l" t="t" r="r" b="b"/>
            <a:pathLst>
              <a:path w="7988300" h="10159">
                <a:moveTo>
                  <a:pt x="7988046" y="0"/>
                </a:moveTo>
                <a:lnTo>
                  <a:pt x="0" y="9652"/>
                </a:lnTo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5583" y="177740"/>
            <a:ext cx="9825989" cy="47282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6473509">
              <a:lnSpc>
                <a:spcPts val="1847"/>
              </a:lnSpc>
              <a:spcBef>
                <a:spcPts val="86"/>
              </a:spcBef>
            </a:pPr>
            <a:r>
              <a:rPr spc="-9" dirty="0"/>
              <a:t>Posicionamiento</a:t>
            </a:r>
            <a:r>
              <a:rPr spc="-64" dirty="0"/>
              <a:t> </a:t>
            </a:r>
            <a:r>
              <a:rPr spc="-4" dirty="0"/>
              <a:t>web</a:t>
            </a:r>
          </a:p>
          <a:p>
            <a:pPr marL="6462649" marR="7059" algn="r">
              <a:lnSpc>
                <a:spcPts val="1847"/>
              </a:lnSpc>
            </a:pPr>
            <a:r>
              <a:rPr spc="-13" dirty="0">
                <a:solidFill>
                  <a:srgbClr val="C00000"/>
                </a:solidFill>
              </a:rPr>
              <a:t>SEO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75974" y="750156"/>
            <a:ext cx="4525303" cy="590455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3762" i="1" spc="-4" dirty="0">
                <a:solidFill>
                  <a:srgbClr val="C00000"/>
                </a:solidFill>
                <a:latin typeface="Calibri"/>
                <a:cs typeface="Calibri"/>
              </a:rPr>
              <a:t>Link building</a:t>
            </a:r>
            <a:r>
              <a:rPr sz="3762" i="1" spc="-1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762" dirty="0">
                <a:solidFill>
                  <a:srgbClr val="C00000"/>
                </a:solidFill>
                <a:latin typeface="Calibri"/>
                <a:cs typeface="Calibri"/>
              </a:rPr>
              <a:t>&gt;</a:t>
            </a:r>
            <a:r>
              <a:rPr sz="3762" spc="-9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762" spc="-47" dirty="0">
                <a:latin typeface="Calibri"/>
                <a:cs typeface="Calibri"/>
              </a:rPr>
              <a:t>Técnicas</a:t>
            </a:r>
            <a:endParaRPr sz="3762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83355" y="1619063"/>
            <a:ext cx="6656007" cy="3192440"/>
          </a:xfrm>
          <a:prstGeom prst="rect">
            <a:avLst/>
          </a:prstGeom>
        </p:spPr>
        <p:txBody>
          <a:bodyPr vert="horz" wrap="square" lIns="0" tIns="84164" rIns="0" bIns="0" rtlCol="0">
            <a:spAutoFit/>
          </a:bodyPr>
          <a:lstStyle/>
          <a:p>
            <a:pPr marL="304074" indent="-293214">
              <a:spcBef>
                <a:spcPts val="663"/>
              </a:spcBef>
              <a:buFont typeface="Arial"/>
              <a:buChar char="•"/>
              <a:tabLst>
                <a:tab pos="303531" algn="l"/>
                <a:tab pos="304074" algn="l"/>
              </a:tabLst>
            </a:pPr>
            <a:r>
              <a:rPr sz="2394" spc="-9" dirty="0">
                <a:latin typeface="Calibri"/>
                <a:cs typeface="Calibri"/>
              </a:rPr>
              <a:t>Actualización</a:t>
            </a:r>
            <a:r>
              <a:rPr sz="2394" dirty="0">
                <a:latin typeface="Calibri"/>
                <a:cs typeface="Calibri"/>
              </a:rPr>
              <a:t> </a:t>
            </a:r>
            <a:r>
              <a:rPr sz="2394" spc="-21" dirty="0">
                <a:latin typeface="Calibri"/>
                <a:cs typeface="Calibri"/>
              </a:rPr>
              <a:t>constante</a:t>
            </a:r>
            <a:endParaRPr sz="2394">
              <a:latin typeface="Calibri"/>
              <a:cs typeface="Calibri"/>
            </a:endParaRPr>
          </a:p>
          <a:p>
            <a:pPr marL="304074" indent="-293214">
              <a:spcBef>
                <a:spcPts val="577"/>
              </a:spcBef>
              <a:buFont typeface="Arial"/>
              <a:buChar char="•"/>
              <a:tabLst>
                <a:tab pos="303531" algn="l"/>
                <a:tab pos="304074" algn="l"/>
              </a:tabLst>
            </a:pPr>
            <a:r>
              <a:rPr sz="2394" spc="-13" dirty="0">
                <a:latin typeface="Calibri"/>
                <a:cs typeface="Calibri"/>
              </a:rPr>
              <a:t>Relevancia</a:t>
            </a:r>
            <a:r>
              <a:rPr sz="2394" spc="-17" dirty="0">
                <a:latin typeface="Calibri"/>
                <a:cs typeface="Calibri"/>
              </a:rPr>
              <a:t> </a:t>
            </a:r>
            <a:r>
              <a:rPr sz="2394" spc="-9" dirty="0">
                <a:latin typeface="Calibri"/>
                <a:cs typeface="Calibri"/>
              </a:rPr>
              <a:t>del </a:t>
            </a:r>
            <a:r>
              <a:rPr sz="2394" spc="-13" dirty="0">
                <a:latin typeface="Calibri"/>
                <a:cs typeface="Calibri"/>
              </a:rPr>
              <a:t>contenido</a:t>
            </a:r>
            <a:endParaRPr sz="2394">
              <a:latin typeface="Calibri"/>
              <a:cs typeface="Calibri"/>
            </a:endParaRPr>
          </a:p>
          <a:p>
            <a:pPr marL="646699" marR="4344" lvl="1" indent="-245431">
              <a:spcBef>
                <a:spcPts val="517"/>
              </a:spcBef>
              <a:buFont typeface="Arial"/>
              <a:buChar char="–"/>
              <a:tabLst>
                <a:tab pos="647242" algn="l"/>
              </a:tabLst>
            </a:pPr>
            <a:r>
              <a:rPr sz="2052" dirty="0">
                <a:latin typeface="Calibri"/>
                <a:cs typeface="Calibri"/>
              </a:rPr>
              <a:t>Un </a:t>
            </a:r>
            <a:r>
              <a:rPr sz="2052" spc="-4" dirty="0">
                <a:latin typeface="Calibri"/>
                <a:cs typeface="Calibri"/>
              </a:rPr>
              <a:t>buen </a:t>
            </a:r>
            <a:r>
              <a:rPr sz="2052" spc="-9" dirty="0">
                <a:latin typeface="Calibri"/>
                <a:cs typeface="Calibri"/>
              </a:rPr>
              <a:t>contenido </a:t>
            </a:r>
            <a:r>
              <a:rPr sz="2052" dirty="0">
                <a:latin typeface="Calibri"/>
                <a:cs typeface="Calibri"/>
              </a:rPr>
              <a:t>es la </a:t>
            </a:r>
            <a:r>
              <a:rPr sz="2052" spc="-4" dirty="0">
                <a:latin typeface="Calibri"/>
                <a:cs typeface="Calibri"/>
              </a:rPr>
              <a:t>mejor </a:t>
            </a:r>
            <a:r>
              <a:rPr sz="2052" spc="-13" dirty="0">
                <a:latin typeface="Calibri"/>
                <a:cs typeface="Calibri"/>
              </a:rPr>
              <a:t>forma </a:t>
            </a:r>
            <a:r>
              <a:rPr sz="2052" spc="-4" dirty="0">
                <a:latin typeface="Calibri"/>
                <a:cs typeface="Calibri"/>
              </a:rPr>
              <a:t>de </a:t>
            </a:r>
            <a:r>
              <a:rPr sz="2052" spc="-9" dirty="0">
                <a:latin typeface="Calibri"/>
                <a:cs typeface="Calibri"/>
              </a:rPr>
              <a:t>generar </a:t>
            </a:r>
            <a:r>
              <a:rPr sz="2052" dirty="0">
                <a:latin typeface="Calibri"/>
                <a:cs typeface="Calibri"/>
              </a:rPr>
              <a:t>enlaces </a:t>
            </a:r>
            <a:r>
              <a:rPr sz="2052" spc="-453" dirty="0">
                <a:latin typeface="Calibri"/>
                <a:cs typeface="Calibri"/>
              </a:rPr>
              <a:t> </a:t>
            </a:r>
            <a:r>
              <a:rPr sz="2052" dirty="0">
                <a:latin typeface="Calibri"/>
                <a:cs typeface="Calibri"/>
              </a:rPr>
              <a:t>y</a:t>
            </a:r>
            <a:r>
              <a:rPr sz="2052" spc="-13" dirty="0">
                <a:latin typeface="Calibri"/>
                <a:cs typeface="Calibri"/>
              </a:rPr>
              <a:t> </a:t>
            </a:r>
            <a:r>
              <a:rPr sz="2052" spc="-9" dirty="0">
                <a:latin typeface="Calibri"/>
                <a:cs typeface="Calibri"/>
              </a:rPr>
              <a:t>alcanzar </a:t>
            </a:r>
            <a:r>
              <a:rPr sz="2052" spc="-4" dirty="0">
                <a:latin typeface="Calibri"/>
                <a:cs typeface="Calibri"/>
              </a:rPr>
              <a:t>un</a:t>
            </a:r>
            <a:r>
              <a:rPr sz="2052" dirty="0">
                <a:latin typeface="Calibri"/>
                <a:cs typeface="Calibri"/>
              </a:rPr>
              <a:t> </a:t>
            </a:r>
            <a:r>
              <a:rPr sz="2052" spc="-9" dirty="0">
                <a:latin typeface="Calibri"/>
                <a:cs typeface="Calibri"/>
              </a:rPr>
              <a:t>PageRank alto</a:t>
            </a:r>
            <a:endParaRPr sz="2052">
              <a:latin typeface="Calibri"/>
              <a:cs typeface="Calibri"/>
            </a:endParaRPr>
          </a:p>
          <a:p>
            <a:pPr marL="373033" indent="-362716">
              <a:spcBef>
                <a:spcPts val="552"/>
              </a:spcBef>
              <a:buFont typeface="Arial"/>
              <a:buChar char="•"/>
              <a:tabLst>
                <a:tab pos="373033" algn="l"/>
                <a:tab pos="373576" algn="l"/>
              </a:tabLst>
            </a:pPr>
            <a:r>
              <a:rPr sz="2394" spc="-13" dirty="0">
                <a:latin typeface="Calibri"/>
                <a:cs typeface="Calibri"/>
              </a:rPr>
              <a:t>Páginas</a:t>
            </a:r>
            <a:r>
              <a:rPr sz="2394" spc="9" dirty="0">
                <a:latin typeface="Calibri"/>
                <a:cs typeface="Calibri"/>
              </a:rPr>
              <a:t> </a:t>
            </a:r>
            <a:r>
              <a:rPr sz="2394" spc="-4" dirty="0">
                <a:latin typeface="Calibri"/>
                <a:cs typeface="Calibri"/>
              </a:rPr>
              <a:t>muy</a:t>
            </a:r>
            <a:r>
              <a:rPr sz="2394" spc="13" dirty="0">
                <a:latin typeface="Calibri"/>
                <a:cs typeface="Calibri"/>
              </a:rPr>
              <a:t> </a:t>
            </a:r>
            <a:r>
              <a:rPr sz="2394" spc="-9" dirty="0">
                <a:latin typeface="Calibri"/>
                <a:cs typeface="Calibri"/>
              </a:rPr>
              <a:t>optimizadas</a:t>
            </a:r>
            <a:r>
              <a:rPr sz="2394" spc="21" dirty="0">
                <a:latin typeface="Calibri"/>
                <a:cs typeface="Calibri"/>
              </a:rPr>
              <a:t> </a:t>
            </a:r>
            <a:r>
              <a:rPr sz="2394" spc="-13" dirty="0">
                <a:latin typeface="Calibri"/>
                <a:cs typeface="Calibri"/>
              </a:rPr>
              <a:t>mejoran</a:t>
            </a:r>
            <a:r>
              <a:rPr sz="2394" spc="13" dirty="0">
                <a:latin typeface="Calibri"/>
                <a:cs typeface="Calibri"/>
              </a:rPr>
              <a:t> </a:t>
            </a:r>
            <a:r>
              <a:rPr sz="2394" spc="-4" dirty="0">
                <a:latin typeface="Calibri"/>
                <a:cs typeface="Calibri"/>
              </a:rPr>
              <a:t>los</a:t>
            </a:r>
            <a:r>
              <a:rPr sz="2394" spc="13" dirty="0">
                <a:latin typeface="Calibri"/>
                <a:cs typeface="Calibri"/>
              </a:rPr>
              <a:t> </a:t>
            </a:r>
            <a:r>
              <a:rPr sz="2394" spc="-13" dirty="0">
                <a:latin typeface="Calibri"/>
                <a:cs typeface="Calibri"/>
              </a:rPr>
              <a:t>resultados</a:t>
            </a:r>
            <a:endParaRPr sz="2394">
              <a:latin typeface="Calibri"/>
              <a:cs typeface="Calibri"/>
            </a:endParaRPr>
          </a:p>
          <a:p>
            <a:pPr marL="646699" lvl="1" indent="-245431">
              <a:spcBef>
                <a:spcPts val="517"/>
              </a:spcBef>
              <a:buFont typeface="Arial"/>
              <a:buChar char="–"/>
              <a:tabLst>
                <a:tab pos="647242" algn="l"/>
              </a:tabLst>
            </a:pPr>
            <a:r>
              <a:rPr sz="2052" dirty="0">
                <a:latin typeface="Calibri"/>
                <a:cs typeface="Calibri"/>
              </a:rPr>
              <a:t>¡Cuidar</a:t>
            </a:r>
            <a:r>
              <a:rPr sz="2052" spc="-13" dirty="0">
                <a:latin typeface="Calibri"/>
                <a:cs typeface="Calibri"/>
              </a:rPr>
              <a:t> </a:t>
            </a:r>
            <a:r>
              <a:rPr sz="2052" dirty="0">
                <a:latin typeface="Calibri"/>
                <a:cs typeface="Calibri"/>
              </a:rPr>
              <a:t>el</a:t>
            </a:r>
            <a:r>
              <a:rPr sz="2052" spc="-26" dirty="0">
                <a:latin typeface="Calibri"/>
                <a:cs typeface="Calibri"/>
              </a:rPr>
              <a:t> </a:t>
            </a:r>
            <a:r>
              <a:rPr sz="2052" spc="-4" dirty="0">
                <a:latin typeface="Calibri"/>
                <a:cs typeface="Calibri"/>
              </a:rPr>
              <a:t>peso</a:t>
            </a:r>
            <a:r>
              <a:rPr sz="2052" spc="-13" dirty="0">
                <a:latin typeface="Calibri"/>
                <a:cs typeface="Calibri"/>
              </a:rPr>
              <a:t> </a:t>
            </a:r>
            <a:r>
              <a:rPr sz="2052" spc="-4" dirty="0">
                <a:latin typeface="Calibri"/>
                <a:cs typeface="Calibri"/>
              </a:rPr>
              <a:t>de</a:t>
            </a:r>
            <a:r>
              <a:rPr sz="2052" spc="-9" dirty="0">
                <a:latin typeface="Calibri"/>
                <a:cs typeface="Calibri"/>
              </a:rPr>
              <a:t> </a:t>
            </a:r>
            <a:r>
              <a:rPr sz="2052" dirty="0">
                <a:latin typeface="Calibri"/>
                <a:cs typeface="Calibri"/>
              </a:rPr>
              <a:t>las</a:t>
            </a:r>
            <a:r>
              <a:rPr sz="2052" spc="-26" dirty="0">
                <a:latin typeface="Calibri"/>
                <a:cs typeface="Calibri"/>
              </a:rPr>
              <a:t> </a:t>
            </a:r>
            <a:r>
              <a:rPr sz="2052" spc="-4" dirty="0">
                <a:latin typeface="Calibri"/>
                <a:cs typeface="Calibri"/>
              </a:rPr>
              <a:t>páginas!</a:t>
            </a:r>
            <a:endParaRPr sz="2052">
              <a:latin typeface="Calibri"/>
              <a:cs typeface="Calibri"/>
            </a:endParaRPr>
          </a:p>
          <a:p>
            <a:pPr marL="373033" indent="-362716">
              <a:spcBef>
                <a:spcPts val="552"/>
              </a:spcBef>
              <a:buFont typeface="Arial"/>
              <a:buChar char="•"/>
              <a:tabLst>
                <a:tab pos="373033" algn="l"/>
                <a:tab pos="373576" algn="l"/>
              </a:tabLst>
            </a:pPr>
            <a:r>
              <a:rPr sz="2394" spc="-4" dirty="0">
                <a:latin typeface="Calibri"/>
                <a:cs typeface="Calibri"/>
              </a:rPr>
              <a:t>Los </a:t>
            </a:r>
            <a:r>
              <a:rPr sz="2394" spc="-9" dirty="0">
                <a:latin typeface="Calibri"/>
                <a:cs typeface="Calibri"/>
              </a:rPr>
              <a:t>dominios,</a:t>
            </a:r>
            <a:r>
              <a:rPr sz="2394" spc="21" dirty="0">
                <a:latin typeface="Calibri"/>
                <a:cs typeface="Calibri"/>
              </a:rPr>
              <a:t> </a:t>
            </a:r>
            <a:r>
              <a:rPr sz="2394" spc="-9" dirty="0">
                <a:latin typeface="Calibri"/>
                <a:cs typeface="Calibri"/>
              </a:rPr>
              <a:t>cuanto</a:t>
            </a:r>
            <a:r>
              <a:rPr sz="2394" spc="4" dirty="0">
                <a:latin typeface="Calibri"/>
                <a:cs typeface="Calibri"/>
              </a:rPr>
              <a:t> </a:t>
            </a:r>
            <a:r>
              <a:rPr sz="2394" spc="-4" dirty="0">
                <a:latin typeface="Calibri"/>
                <a:cs typeface="Calibri"/>
              </a:rPr>
              <a:t>más</a:t>
            </a:r>
            <a:r>
              <a:rPr sz="2394" spc="4" dirty="0">
                <a:latin typeface="Calibri"/>
                <a:cs typeface="Calibri"/>
              </a:rPr>
              <a:t> </a:t>
            </a:r>
            <a:r>
              <a:rPr sz="2394" spc="-4" dirty="0">
                <a:latin typeface="Calibri"/>
                <a:cs typeface="Calibri"/>
              </a:rPr>
              <a:t>viejos,</a:t>
            </a:r>
            <a:r>
              <a:rPr sz="2394" spc="4" dirty="0">
                <a:latin typeface="Calibri"/>
                <a:cs typeface="Calibri"/>
              </a:rPr>
              <a:t> </a:t>
            </a:r>
            <a:r>
              <a:rPr sz="2394" spc="-4" dirty="0">
                <a:latin typeface="Calibri"/>
                <a:cs typeface="Calibri"/>
              </a:rPr>
              <a:t>mejor</a:t>
            </a:r>
            <a:endParaRPr sz="2394">
              <a:latin typeface="Calibri"/>
              <a:cs typeface="Calibri"/>
            </a:endParaRPr>
          </a:p>
          <a:p>
            <a:pPr marL="646699" lvl="1" indent="-245431">
              <a:spcBef>
                <a:spcPts val="462"/>
              </a:spcBef>
              <a:buFont typeface="Arial"/>
              <a:buChar char="–"/>
              <a:tabLst>
                <a:tab pos="646699" algn="l"/>
                <a:tab pos="647242" algn="l"/>
              </a:tabLst>
            </a:pPr>
            <a:r>
              <a:rPr sz="1710" b="1" spc="-17" dirty="0">
                <a:latin typeface="Calibri"/>
                <a:cs typeface="Calibri"/>
              </a:rPr>
              <a:t>Efecto</a:t>
            </a:r>
            <a:r>
              <a:rPr sz="1710" b="1" spc="-30" dirty="0">
                <a:latin typeface="Calibri"/>
                <a:cs typeface="Calibri"/>
              </a:rPr>
              <a:t> </a:t>
            </a:r>
            <a:r>
              <a:rPr sz="1710" b="1" spc="-4" dirty="0">
                <a:latin typeface="Calibri"/>
                <a:cs typeface="Calibri"/>
              </a:rPr>
              <a:t>Sandbox</a:t>
            </a:r>
            <a:endParaRPr sz="171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16416" y="759104"/>
            <a:ext cx="6830850" cy="8688"/>
          </a:xfrm>
          <a:custGeom>
            <a:avLst/>
            <a:gdLst/>
            <a:ahLst/>
            <a:cxnLst/>
            <a:rect l="l" t="t" r="r" b="b"/>
            <a:pathLst>
              <a:path w="7988300" h="10159">
                <a:moveTo>
                  <a:pt x="7988046" y="0"/>
                </a:moveTo>
                <a:lnTo>
                  <a:pt x="0" y="9652"/>
                </a:lnTo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" name="object 4"/>
          <p:cNvSpPr txBox="1"/>
          <p:nvPr/>
        </p:nvSpPr>
        <p:spPr>
          <a:xfrm>
            <a:off x="6932782" y="207857"/>
            <a:ext cx="1939028" cy="47282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lnSpc>
                <a:spcPts val="1847"/>
              </a:lnSpc>
              <a:spcBef>
                <a:spcPts val="86"/>
              </a:spcBef>
            </a:pPr>
            <a:r>
              <a:rPr sz="1710" b="1" i="1" spc="-9" dirty="0">
                <a:solidFill>
                  <a:srgbClr val="7E7E7E"/>
                </a:solidFill>
                <a:latin typeface="Calibri"/>
                <a:cs typeface="Calibri"/>
              </a:rPr>
              <a:t>Posicionamiento</a:t>
            </a:r>
            <a:r>
              <a:rPr sz="1710" b="1" i="1" spc="-64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710" b="1" i="1" spc="-4" dirty="0">
                <a:solidFill>
                  <a:srgbClr val="7E7E7E"/>
                </a:solidFill>
                <a:latin typeface="Calibri"/>
                <a:cs typeface="Calibri"/>
              </a:rPr>
              <a:t>web</a:t>
            </a:r>
            <a:endParaRPr sz="1710">
              <a:latin typeface="Calibri"/>
              <a:cs typeface="Calibri"/>
            </a:endParaRPr>
          </a:p>
          <a:p>
            <a:pPr marR="7059" algn="r">
              <a:lnSpc>
                <a:spcPts val="1847"/>
              </a:lnSpc>
            </a:pPr>
            <a:r>
              <a:rPr sz="1710" b="1" i="1" spc="-13" dirty="0">
                <a:solidFill>
                  <a:srgbClr val="C00000"/>
                </a:solidFill>
                <a:latin typeface="Calibri"/>
                <a:cs typeface="Calibri"/>
              </a:rPr>
              <a:t>SEO</a:t>
            </a:r>
            <a:endParaRPr sz="171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75974" y="772310"/>
            <a:ext cx="6402428" cy="551021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3506" b="0" i="0" spc="-9" dirty="0">
                <a:solidFill>
                  <a:srgbClr val="000000"/>
                </a:solidFill>
              </a:rPr>
              <a:t>Optimización</a:t>
            </a:r>
            <a:r>
              <a:rPr sz="3506" b="0" i="0" spc="-30" dirty="0">
                <a:solidFill>
                  <a:srgbClr val="000000"/>
                </a:solidFill>
              </a:rPr>
              <a:t> </a:t>
            </a:r>
            <a:r>
              <a:rPr sz="3506" b="0" i="0" spc="-4" dirty="0">
                <a:solidFill>
                  <a:srgbClr val="000000"/>
                </a:solidFill>
              </a:rPr>
              <a:t>del</a:t>
            </a:r>
            <a:r>
              <a:rPr sz="3506" b="0" i="0" spc="-9" dirty="0">
                <a:solidFill>
                  <a:srgbClr val="000000"/>
                </a:solidFill>
              </a:rPr>
              <a:t> </a:t>
            </a:r>
            <a:r>
              <a:rPr sz="3506" b="0" i="0" spc="-4" dirty="0">
                <a:solidFill>
                  <a:srgbClr val="C00000"/>
                </a:solidFill>
              </a:rPr>
              <a:t>sitio</a:t>
            </a:r>
            <a:r>
              <a:rPr sz="3506" b="0" i="0" spc="-9" dirty="0">
                <a:solidFill>
                  <a:srgbClr val="C00000"/>
                </a:solidFill>
              </a:rPr>
              <a:t> </a:t>
            </a:r>
            <a:r>
              <a:rPr sz="3506" b="0" i="0" dirty="0">
                <a:solidFill>
                  <a:srgbClr val="C00000"/>
                </a:solidFill>
              </a:rPr>
              <a:t>&gt;</a:t>
            </a:r>
            <a:r>
              <a:rPr sz="3506" b="0" i="0" spc="-9" dirty="0">
                <a:solidFill>
                  <a:srgbClr val="C00000"/>
                </a:solidFill>
              </a:rPr>
              <a:t> </a:t>
            </a:r>
            <a:r>
              <a:rPr sz="3506" b="0" i="0" spc="-4" dirty="0">
                <a:solidFill>
                  <a:srgbClr val="C00000"/>
                </a:solidFill>
              </a:rPr>
              <a:t>Publicación</a:t>
            </a:r>
            <a:endParaRPr sz="3506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83356" y="1508391"/>
            <a:ext cx="6172200" cy="3727881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304074" indent="-293214">
              <a:spcBef>
                <a:spcPts val="86"/>
              </a:spcBef>
              <a:buFont typeface="Arial"/>
              <a:buChar char="•"/>
              <a:tabLst>
                <a:tab pos="303531" algn="l"/>
                <a:tab pos="304074" algn="l"/>
              </a:tabLst>
            </a:pPr>
            <a:r>
              <a:rPr sz="2565" b="1" spc="-4" dirty="0">
                <a:latin typeface="Calibri"/>
                <a:cs typeface="Calibri"/>
              </a:rPr>
              <a:t>Cuida</a:t>
            </a:r>
            <a:r>
              <a:rPr sz="2565" b="1" spc="-26" dirty="0">
                <a:latin typeface="Calibri"/>
                <a:cs typeface="Calibri"/>
              </a:rPr>
              <a:t> </a:t>
            </a:r>
            <a:r>
              <a:rPr sz="2565" b="1" dirty="0">
                <a:latin typeface="Calibri"/>
                <a:cs typeface="Calibri"/>
              </a:rPr>
              <a:t>tu</a:t>
            </a:r>
            <a:r>
              <a:rPr sz="2565" b="1" spc="-26" dirty="0">
                <a:latin typeface="Calibri"/>
                <a:cs typeface="Calibri"/>
              </a:rPr>
              <a:t> </a:t>
            </a:r>
            <a:r>
              <a:rPr sz="2565" b="1" spc="-9" dirty="0">
                <a:latin typeface="Calibri"/>
                <a:cs typeface="Calibri"/>
              </a:rPr>
              <a:t>código</a:t>
            </a:r>
            <a:endParaRPr sz="2565">
              <a:latin typeface="Calibri"/>
              <a:cs typeface="Calibri"/>
            </a:endParaRPr>
          </a:p>
          <a:p>
            <a:pPr marL="646699" lvl="1" indent="-245431">
              <a:spcBef>
                <a:spcPts val="17"/>
              </a:spcBef>
              <a:buFont typeface="Arial"/>
              <a:buChar char="–"/>
              <a:tabLst>
                <a:tab pos="647242" algn="l"/>
              </a:tabLst>
            </a:pPr>
            <a:r>
              <a:rPr sz="2223" dirty="0">
                <a:latin typeface="Calibri"/>
                <a:cs typeface="Calibri"/>
              </a:rPr>
              <a:t>Incluir</a:t>
            </a:r>
            <a:r>
              <a:rPr sz="2223" spc="-30" dirty="0">
                <a:latin typeface="Calibri"/>
                <a:cs typeface="Calibri"/>
              </a:rPr>
              <a:t> </a:t>
            </a:r>
            <a:r>
              <a:rPr sz="2223" spc="-9" dirty="0">
                <a:latin typeface="Calibri"/>
                <a:cs typeface="Calibri"/>
              </a:rPr>
              <a:t>siempre</a:t>
            </a:r>
            <a:r>
              <a:rPr sz="2223" spc="-30" dirty="0">
                <a:latin typeface="Calibri"/>
                <a:cs typeface="Calibri"/>
              </a:rPr>
              <a:t> </a:t>
            </a:r>
            <a:r>
              <a:rPr sz="2223" spc="-9" dirty="0">
                <a:latin typeface="Calibri"/>
                <a:cs typeface="Calibri"/>
              </a:rPr>
              <a:t>metainformación</a:t>
            </a:r>
            <a:endParaRPr sz="2223">
              <a:latin typeface="Calibri"/>
              <a:cs typeface="Calibri"/>
            </a:endParaRPr>
          </a:p>
          <a:p>
            <a:pPr marL="988239" lvl="2" indent="-196562">
              <a:spcBef>
                <a:spcPts val="13"/>
              </a:spcBef>
              <a:buFont typeface="Arial"/>
              <a:buChar char="•"/>
              <a:tabLst>
                <a:tab pos="988239" algn="l"/>
                <a:tab pos="988782" algn="l"/>
              </a:tabLst>
            </a:pPr>
            <a:r>
              <a:rPr sz="1881" spc="-9" dirty="0">
                <a:latin typeface="Calibri"/>
                <a:cs typeface="Calibri"/>
              </a:rPr>
              <a:t>&lt;Title&gt;,</a:t>
            </a:r>
            <a:r>
              <a:rPr sz="1881" spc="26" dirty="0">
                <a:latin typeface="Calibri"/>
                <a:cs typeface="Calibri"/>
              </a:rPr>
              <a:t> </a:t>
            </a:r>
            <a:r>
              <a:rPr sz="1881" spc="-13" dirty="0">
                <a:latin typeface="Calibri"/>
                <a:cs typeface="Calibri"/>
              </a:rPr>
              <a:t>&lt;Meta&gt;</a:t>
            </a:r>
            <a:r>
              <a:rPr sz="1881" spc="34" dirty="0">
                <a:latin typeface="Calibri"/>
                <a:cs typeface="Calibri"/>
              </a:rPr>
              <a:t> </a:t>
            </a:r>
            <a:r>
              <a:rPr sz="1881" spc="-17" dirty="0">
                <a:latin typeface="Calibri"/>
                <a:cs typeface="Calibri"/>
              </a:rPr>
              <a:t>keyword,</a:t>
            </a:r>
            <a:r>
              <a:rPr sz="1881" dirty="0">
                <a:latin typeface="Calibri"/>
                <a:cs typeface="Calibri"/>
              </a:rPr>
              <a:t> </a:t>
            </a:r>
            <a:r>
              <a:rPr sz="1881" spc="-9" dirty="0">
                <a:latin typeface="Calibri"/>
                <a:cs typeface="Calibri"/>
              </a:rPr>
              <a:t>description…</a:t>
            </a:r>
            <a:endParaRPr sz="1881">
              <a:latin typeface="Calibri"/>
              <a:cs typeface="Calibri"/>
            </a:endParaRPr>
          </a:p>
          <a:p>
            <a:pPr marL="988239" lvl="2" indent="-196562">
              <a:buFont typeface="Arial"/>
              <a:buChar char="•"/>
              <a:tabLst>
                <a:tab pos="988239" algn="l"/>
                <a:tab pos="988782" algn="l"/>
              </a:tabLst>
            </a:pPr>
            <a:r>
              <a:rPr sz="1881" spc="-13" dirty="0">
                <a:latin typeface="Calibri"/>
                <a:cs typeface="Calibri"/>
              </a:rPr>
              <a:t>Entre</a:t>
            </a:r>
            <a:r>
              <a:rPr sz="1881" spc="4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6</a:t>
            </a:r>
            <a:r>
              <a:rPr sz="1881" spc="-13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y</a:t>
            </a:r>
            <a:r>
              <a:rPr sz="1881" spc="-9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11</a:t>
            </a:r>
            <a:r>
              <a:rPr sz="1881" spc="-13" dirty="0">
                <a:latin typeface="Calibri"/>
                <a:cs typeface="Calibri"/>
              </a:rPr>
              <a:t> palabras</a:t>
            </a:r>
            <a:endParaRPr sz="1881">
              <a:latin typeface="Calibri"/>
              <a:cs typeface="Calibri"/>
            </a:endParaRPr>
          </a:p>
          <a:p>
            <a:pPr marL="988239" lvl="2" indent="-196562">
              <a:spcBef>
                <a:spcPts val="4"/>
              </a:spcBef>
              <a:buFont typeface="Arial"/>
              <a:buChar char="•"/>
              <a:tabLst>
                <a:tab pos="988239" algn="l"/>
                <a:tab pos="988782" algn="l"/>
              </a:tabLst>
            </a:pPr>
            <a:r>
              <a:rPr sz="1881" spc="-4" dirty="0">
                <a:latin typeface="Calibri"/>
                <a:cs typeface="Calibri"/>
              </a:rPr>
              <a:t>Lo</a:t>
            </a:r>
            <a:r>
              <a:rPr sz="1881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más</a:t>
            </a:r>
            <a:r>
              <a:rPr sz="1881" dirty="0">
                <a:latin typeface="Calibri"/>
                <a:cs typeface="Calibri"/>
              </a:rPr>
              <a:t> </a:t>
            </a:r>
            <a:r>
              <a:rPr sz="1881" spc="-9" dirty="0">
                <a:latin typeface="Calibri"/>
                <a:cs typeface="Calibri"/>
              </a:rPr>
              <a:t>importante</a:t>
            </a:r>
            <a:r>
              <a:rPr sz="1881" spc="-4" dirty="0">
                <a:latin typeface="Calibri"/>
                <a:cs typeface="Calibri"/>
              </a:rPr>
              <a:t> </a:t>
            </a:r>
            <a:r>
              <a:rPr sz="1881" dirty="0">
                <a:latin typeface="Calibri"/>
                <a:cs typeface="Calibri"/>
              </a:rPr>
              <a:t>al</a:t>
            </a:r>
            <a:r>
              <a:rPr sz="1881" spc="-4" dirty="0">
                <a:latin typeface="Calibri"/>
                <a:cs typeface="Calibri"/>
              </a:rPr>
              <a:t> </a:t>
            </a:r>
            <a:r>
              <a:rPr sz="1881" spc="-9" dirty="0">
                <a:latin typeface="Calibri"/>
                <a:cs typeface="Calibri"/>
              </a:rPr>
              <a:t>principio</a:t>
            </a:r>
            <a:endParaRPr sz="1881">
              <a:latin typeface="Calibri"/>
              <a:cs typeface="Calibri"/>
            </a:endParaRPr>
          </a:p>
          <a:p>
            <a:pPr marL="988239" lvl="2" indent="-196562">
              <a:lnSpc>
                <a:spcPts val="2249"/>
              </a:lnSpc>
              <a:buFont typeface="Arial"/>
              <a:buChar char="•"/>
              <a:tabLst>
                <a:tab pos="988239" algn="l"/>
                <a:tab pos="988782" algn="l"/>
              </a:tabLst>
            </a:pPr>
            <a:r>
              <a:rPr sz="1881" spc="-4" dirty="0">
                <a:latin typeface="Calibri"/>
                <a:cs typeface="Calibri"/>
              </a:rPr>
              <a:t>No</a:t>
            </a:r>
            <a:r>
              <a:rPr sz="1881" spc="-13" dirty="0">
                <a:latin typeface="Calibri"/>
                <a:cs typeface="Calibri"/>
              </a:rPr>
              <a:t> </a:t>
            </a:r>
            <a:r>
              <a:rPr sz="1881" spc="-9" dirty="0">
                <a:latin typeface="Calibri"/>
                <a:cs typeface="Calibri"/>
              </a:rPr>
              <a:t>duplicar</a:t>
            </a:r>
            <a:r>
              <a:rPr sz="1881" spc="-21" dirty="0">
                <a:latin typeface="Calibri"/>
                <a:cs typeface="Calibri"/>
              </a:rPr>
              <a:t> </a:t>
            </a:r>
            <a:r>
              <a:rPr sz="1881" spc="-13" dirty="0">
                <a:latin typeface="Calibri"/>
                <a:cs typeface="Calibri"/>
              </a:rPr>
              <a:t>palabras</a:t>
            </a:r>
            <a:endParaRPr sz="1881">
              <a:latin typeface="Calibri"/>
              <a:cs typeface="Calibri"/>
            </a:endParaRPr>
          </a:p>
          <a:p>
            <a:pPr marL="646699" marR="432762" lvl="1" indent="-245431">
              <a:lnSpc>
                <a:spcPts val="2138"/>
              </a:lnSpc>
              <a:spcBef>
                <a:spcPts val="505"/>
              </a:spcBef>
              <a:buFont typeface="Arial"/>
              <a:buChar char="–"/>
              <a:tabLst>
                <a:tab pos="647242" algn="l"/>
              </a:tabLst>
            </a:pPr>
            <a:r>
              <a:rPr sz="2223" spc="-4" dirty="0">
                <a:latin typeface="Calibri"/>
                <a:cs typeface="Calibri"/>
              </a:rPr>
              <a:t>Incluye</a:t>
            </a:r>
            <a:r>
              <a:rPr sz="2223" spc="-38" dirty="0">
                <a:latin typeface="Calibri"/>
                <a:cs typeface="Calibri"/>
              </a:rPr>
              <a:t> </a:t>
            </a:r>
            <a:r>
              <a:rPr sz="2223" spc="-13" dirty="0">
                <a:latin typeface="Calibri"/>
                <a:cs typeface="Calibri"/>
              </a:rPr>
              <a:t>textos</a:t>
            </a:r>
            <a:r>
              <a:rPr sz="2223" spc="-30" dirty="0">
                <a:latin typeface="Calibri"/>
                <a:cs typeface="Calibri"/>
              </a:rPr>
              <a:t> </a:t>
            </a:r>
            <a:r>
              <a:rPr sz="2223" spc="-4" dirty="0">
                <a:latin typeface="Calibri"/>
                <a:cs typeface="Calibri"/>
              </a:rPr>
              <a:t>alternativos</a:t>
            </a:r>
            <a:r>
              <a:rPr sz="2223" spc="-26" dirty="0">
                <a:latin typeface="Calibri"/>
                <a:cs typeface="Calibri"/>
              </a:rPr>
              <a:t> </a:t>
            </a:r>
            <a:r>
              <a:rPr sz="2223" spc="-34" dirty="0">
                <a:latin typeface="Calibri"/>
                <a:cs typeface="Calibri"/>
              </a:rPr>
              <a:t>(ALT)</a:t>
            </a:r>
            <a:r>
              <a:rPr sz="2223" spc="-30" dirty="0">
                <a:latin typeface="Calibri"/>
                <a:cs typeface="Calibri"/>
              </a:rPr>
              <a:t> </a:t>
            </a:r>
            <a:r>
              <a:rPr sz="2223" dirty="0">
                <a:latin typeface="Calibri"/>
                <a:cs typeface="Calibri"/>
              </a:rPr>
              <a:t>en</a:t>
            </a:r>
            <a:r>
              <a:rPr sz="2223" spc="-13" dirty="0">
                <a:latin typeface="Calibri"/>
                <a:cs typeface="Calibri"/>
              </a:rPr>
              <a:t> </a:t>
            </a:r>
            <a:r>
              <a:rPr sz="2223" spc="-9" dirty="0">
                <a:latin typeface="Calibri"/>
                <a:cs typeface="Calibri"/>
              </a:rPr>
              <a:t>todos</a:t>
            </a:r>
            <a:r>
              <a:rPr sz="2223" spc="-26" dirty="0">
                <a:latin typeface="Calibri"/>
                <a:cs typeface="Calibri"/>
              </a:rPr>
              <a:t> </a:t>
            </a:r>
            <a:r>
              <a:rPr sz="2223" dirty="0">
                <a:latin typeface="Calibri"/>
                <a:cs typeface="Calibri"/>
              </a:rPr>
              <a:t>los </a:t>
            </a:r>
            <a:r>
              <a:rPr sz="2223" spc="-487" dirty="0">
                <a:latin typeface="Calibri"/>
                <a:cs typeface="Calibri"/>
              </a:rPr>
              <a:t> </a:t>
            </a:r>
            <a:r>
              <a:rPr sz="2223" spc="-4" dirty="0">
                <a:latin typeface="Calibri"/>
                <a:cs typeface="Calibri"/>
              </a:rPr>
              <a:t>elementos</a:t>
            </a:r>
            <a:r>
              <a:rPr sz="2223" spc="-43" dirty="0">
                <a:latin typeface="Calibri"/>
                <a:cs typeface="Calibri"/>
              </a:rPr>
              <a:t> </a:t>
            </a:r>
            <a:r>
              <a:rPr sz="2223" spc="-4" dirty="0">
                <a:latin typeface="Calibri"/>
                <a:cs typeface="Calibri"/>
              </a:rPr>
              <a:t>no textuales</a:t>
            </a:r>
            <a:endParaRPr sz="2223">
              <a:latin typeface="Calibri"/>
              <a:cs typeface="Calibri"/>
            </a:endParaRPr>
          </a:p>
          <a:p>
            <a:pPr marL="988239" lvl="2" indent="-196562">
              <a:lnSpc>
                <a:spcPts val="2249"/>
              </a:lnSpc>
              <a:spcBef>
                <a:spcPts val="30"/>
              </a:spcBef>
              <a:buFont typeface="Arial"/>
              <a:buChar char="•"/>
              <a:tabLst>
                <a:tab pos="988239" algn="l"/>
                <a:tab pos="988782" algn="l"/>
              </a:tabLst>
            </a:pPr>
            <a:r>
              <a:rPr sz="1881" spc="-4" dirty="0">
                <a:latin typeface="Calibri"/>
                <a:cs typeface="Calibri"/>
              </a:rPr>
              <a:t>Muy</a:t>
            </a:r>
            <a:r>
              <a:rPr sz="1881" spc="-13" dirty="0">
                <a:latin typeface="Calibri"/>
                <a:cs typeface="Calibri"/>
              </a:rPr>
              <a:t> </a:t>
            </a:r>
            <a:r>
              <a:rPr sz="1881" spc="-9" dirty="0">
                <a:latin typeface="Calibri"/>
                <a:cs typeface="Calibri"/>
              </a:rPr>
              <a:t>importante</a:t>
            </a:r>
            <a:r>
              <a:rPr sz="1881" spc="9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en </a:t>
            </a:r>
            <a:r>
              <a:rPr sz="1881" dirty="0">
                <a:latin typeface="Calibri"/>
                <a:cs typeface="Calibri"/>
              </a:rPr>
              <a:t>las</a:t>
            </a:r>
            <a:r>
              <a:rPr sz="1881" spc="-21" dirty="0">
                <a:latin typeface="Calibri"/>
                <a:cs typeface="Calibri"/>
              </a:rPr>
              <a:t> </a:t>
            </a:r>
            <a:r>
              <a:rPr sz="1881" spc="-9" dirty="0">
                <a:latin typeface="Calibri"/>
                <a:cs typeface="Calibri"/>
              </a:rPr>
              <a:t>imágenes.</a:t>
            </a:r>
            <a:endParaRPr sz="1881">
              <a:latin typeface="Calibri"/>
              <a:cs typeface="Calibri"/>
            </a:endParaRPr>
          </a:p>
          <a:p>
            <a:pPr marL="646699" marR="4344" lvl="1" indent="-245431">
              <a:lnSpc>
                <a:spcPts val="2138"/>
              </a:lnSpc>
              <a:spcBef>
                <a:spcPts val="505"/>
              </a:spcBef>
              <a:buFont typeface="Arial"/>
              <a:buChar char="–"/>
              <a:tabLst>
                <a:tab pos="647242" algn="l"/>
              </a:tabLst>
            </a:pPr>
            <a:r>
              <a:rPr sz="2223" spc="-13" dirty="0">
                <a:latin typeface="Calibri"/>
                <a:cs typeface="Calibri"/>
              </a:rPr>
              <a:t>Informa </a:t>
            </a:r>
            <a:r>
              <a:rPr sz="2223" spc="-9" dirty="0">
                <a:latin typeface="Calibri"/>
                <a:cs typeface="Calibri"/>
              </a:rPr>
              <a:t>semánticamente </a:t>
            </a:r>
            <a:r>
              <a:rPr sz="2223" dirty="0">
                <a:latin typeface="Calibri"/>
                <a:cs typeface="Calibri"/>
              </a:rPr>
              <a:t>tu </a:t>
            </a:r>
            <a:r>
              <a:rPr sz="2223" spc="-9" dirty="0">
                <a:latin typeface="Calibri"/>
                <a:cs typeface="Calibri"/>
              </a:rPr>
              <a:t>documento </a:t>
            </a:r>
            <a:r>
              <a:rPr sz="2223" spc="-4" dirty="0">
                <a:latin typeface="Calibri"/>
                <a:cs typeface="Calibri"/>
              </a:rPr>
              <a:t>(títulos, </a:t>
            </a:r>
            <a:r>
              <a:rPr sz="2223" spc="-492" dirty="0">
                <a:latin typeface="Calibri"/>
                <a:cs typeface="Calibri"/>
              </a:rPr>
              <a:t> </a:t>
            </a:r>
            <a:r>
              <a:rPr sz="2223" spc="-9" dirty="0">
                <a:latin typeface="Calibri"/>
                <a:cs typeface="Calibri"/>
              </a:rPr>
              <a:t>etc.)</a:t>
            </a:r>
            <a:endParaRPr sz="2223">
              <a:latin typeface="Calibri"/>
              <a:cs typeface="Calibri"/>
            </a:endParaRPr>
          </a:p>
          <a:p>
            <a:pPr marL="646699" lvl="1" indent="-245431">
              <a:spcBef>
                <a:spcPts val="13"/>
              </a:spcBef>
              <a:buFont typeface="Arial"/>
              <a:buChar char="–"/>
              <a:tabLst>
                <a:tab pos="647242" algn="l"/>
              </a:tabLst>
            </a:pPr>
            <a:r>
              <a:rPr sz="2223" spc="-9" dirty="0">
                <a:latin typeface="Calibri"/>
                <a:cs typeface="Calibri"/>
              </a:rPr>
              <a:t>Elabora</a:t>
            </a:r>
            <a:r>
              <a:rPr sz="2223" dirty="0">
                <a:latin typeface="Calibri"/>
                <a:cs typeface="Calibri"/>
              </a:rPr>
              <a:t> un</a:t>
            </a:r>
            <a:r>
              <a:rPr sz="2223" spc="-17" dirty="0">
                <a:latin typeface="Calibri"/>
                <a:cs typeface="Calibri"/>
              </a:rPr>
              <a:t> </a:t>
            </a:r>
            <a:r>
              <a:rPr sz="2223" spc="-9" dirty="0">
                <a:latin typeface="Calibri"/>
                <a:cs typeface="Calibri"/>
              </a:rPr>
              <a:t>código</a:t>
            </a:r>
            <a:r>
              <a:rPr sz="2223" spc="-4" dirty="0">
                <a:latin typeface="Calibri"/>
                <a:cs typeface="Calibri"/>
              </a:rPr>
              <a:t> limpio </a:t>
            </a:r>
            <a:r>
              <a:rPr sz="2223" dirty="0">
                <a:latin typeface="Calibri"/>
                <a:cs typeface="Calibri"/>
              </a:rPr>
              <a:t>y</a:t>
            </a:r>
            <a:r>
              <a:rPr sz="2223" spc="-9" dirty="0">
                <a:latin typeface="Calibri"/>
                <a:cs typeface="Calibri"/>
              </a:rPr>
              <a:t> sujeto</a:t>
            </a:r>
            <a:r>
              <a:rPr sz="2223" spc="-17" dirty="0">
                <a:latin typeface="Calibri"/>
                <a:cs typeface="Calibri"/>
              </a:rPr>
              <a:t> </a:t>
            </a:r>
            <a:r>
              <a:rPr sz="2223" dirty="0">
                <a:latin typeface="Calibri"/>
                <a:cs typeface="Calibri"/>
              </a:rPr>
              <a:t>a </a:t>
            </a:r>
            <a:r>
              <a:rPr sz="2223" spc="-9" dirty="0">
                <a:latin typeface="Calibri"/>
                <a:cs typeface="Calibri"/>
              </a:rPr>
              <a:t>estándares</a:t>
            </a:r>
            <a:endParaRPr sz="2223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16416" y="759104"/>
            <a:ext cx="6830850" cy="8688"/>
          </a:xfrm>
          <a:custGeom>
            <a:avLst/>
            <a:gdLst/>
            <a:ahLst/>
            <a:cxnLst/>
            <a:rect l="l" t="t" r="r" b="b"/>
            <a:pathLst>
              <a:path w="7988300" h="10159">
                <a:moveTo>
                  <a:pt x="7988046" y="0"/>
                </a:moveTo>
                <a:lnTo>
                  <a:pt x="0" y="9652"/>
                </a:lnTo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" name="object 4"/>
          <p:cNvSpPr txBox="1"/>
          <p:nvPr/>
        </p:nvSpPr>
        <p:spPr>
          <a:xfrm>
            <a:off x="6932782" y="207857"/>
            <a:ext cx="1939028" cy="47282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lnSpc>
                <a:spcPts val="1847"/>
              </a:lnSpc>
              <a:spcBef>
                <a:spcPts val="86"/>
              </a:spcBef>
            </a:pPr>
            <a:r>
              <a:rPr sz="1710" b="1" i="1" spc="-9" dirty="0">
                <a:solidFill>
                  <a:srgbClr val="7E7E7E"/>
                </a:solidFill>
                <a:latin typeface="Calibri"/>
                <a:cs typeface="Calibri"/>
              </a:rPr>
              <a:t>Posicionamiento</a:t>
            </a:r>
            <a:r>
              <a:rPr sz="1710" b="1" i="1" spc="-64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710" b="1" i="1" spc="-4" dirty="0">
                <a:solidFill>
                  <a:srgbClr val="7E7E7E"/>
                </a:solidFill>
                <a:latin typeface="Calibri"/>
                <a:cs typeface="Calibri"/>
              </a:rPr>
              <a:t>web</a:t>
            </a:r>
            <a:endParaRPr sz="1710">
              <a:latin typeface="Calibri"/>
              <a:cs typeface="Calibri"/>
            </a:endParaRPr>
          </a:p>
          <a:p>
            <a:pPr marR="7059" algn="r">
              <a:lnSpc>
                <a:spcPts val="1847"/>
              </a:lnSpc>
            </a:pPr>
            <a:r>
              <a:rPr sz="1710" b="1" i="1" spc="-13" dirty="0">
                <a:solidFill>
                  <a:srgbClr val="C00000"/>
                </a:solidFill>
                <a:latin typeface="Calibri"/>
                <a:cs typeface="Calibri"/>
              </a:rPr>
              <a:t>SEO</a:t>
            </a:r>
            <a:endParaRPr sz="171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75974" y="750156"/>
            <a:ext cx="4576887" cy="590455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3762" b="0" i="0" spc="-9" dirty="0">
                <a:solidFill>
                  <a:srgbClr val="000000"/>
                </a:solidFill>
              </a:rPr>
              <a:t>Optimización</a:t>
            </a:r>
            <a:r>
              <a:rPr sz="3762" b="0" i="0" spc="-21" dirty="0">
                <a:solidFill>
                  <a:srgbClr val="000000"/>
                </a:solidFill>
              </a:rPr>
              <a:t> </a:t>
            </a:r>
            <a:r>
              <a:rPr sz="3762" b="0" i="0" dirty="0">
                <a:solidFill>
                  <a:srgbClr val="000000"/>
                </a:solidFill>
              </a:rPr>
              <a:t>de</a:t>
            </a:r>
            <a:r>
              <a:rPr sz="3762" b="0" i="0" spc="-9" dirty="0">
                <a:solidFill>
                  <a:srgbClr val="000000"/>
                </a:solidFill>
              </a:rPr>
              <a:t> </a:t>
            </a:r>
            <a:r>
              <a:rPr sz="3762" b="0" i="0" spc="-4" dirty="0">
                <a:solidFill>
                  <a:srgbClr val="C00000"/>
                </a:solidFill>
              </a:rPr>
              <a:t>página</a:t>
            </a:r>
            <a:endParaRPr sz="3762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5437" y="1576417"/>
            <a:ext cx="6886236" cy="3517439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304074" indent="-293757">
              <a:spcBef>
                <a:spcPts val="86"/>
              </a:spcBef>
              <a:buFont typeface="Arial"/>
              <a:buChar char="•"/>
              <a:tabLst>
                <a:tab pos="304074" algn="l"/>
                <a:tab pos="304617" algn="l"/>
              </a:tabLst>
            </a:pPr>
            <a:r>
              <a:rPr sz="2565" dirty="0">
                <a:latin typeface="Calibri"/>
                <a:cs typeface="Calibri"/>
              </a:rPr>
              <a:t>No</a:t>
            </a:r>
            <a:r>
              <a:rPr sz="2565" spc="-17" dirty="0">
                <a:latin typeface="Calibri"/>
                <a:cs typeface="Calibri"/>
              </a:rPr>
              <a:t> </a:t>
            </a:r>
            <a:r>
              <a:rPr sz="2565" spc="-13" dirty="0">
                <a:latin typeface="Calibri"/>
                <a:cs typeface="Calibri"/>
              </a:rPr>
              <a:t>pongas frenos</a:t>
            </a:r>
            <a:endParaRPr sz="2565">
              <a:latin typeface="Calibri"/>
              <a:cs typeface="Calibri"/>
            </a:endParaRPr>
          </a:p>
          <a:p>
            <a:pPr marL="646699" lvl="1" indent="-245431">
              <a:spcBef>
                <a:spcPts val="13"/>
              </a:spcBef>
              <a:buFont typeface="Arial"/>
              <a:buChar char="–"/>
              <a:tabLst>
                <a:tab pos="647242" algn="l"/>
              </a:tabLst>
            </a:pPr>
            <a:r>
              <a:rPr sz="2223" dirty="0">
                <a:latin typeface="Calibri"/>
                <a:cs typeface="Calibri"/>
              </a:rPr>
              <a:t>No</a:t>
            </a:r>
            <a:r>
              <a:rPr sz="2223" spc="-38" dirty="0">
                <a:latin typeface="Calibri"/>
                <a:cs typeface="Calibri"/>
              </a:rPr>
              <a:t> </a:t>
            </a:r>
            <a:r>
              <a:rPr sz="2223" spc="-9" dirty="0">
                <a:latin typeface="Calibri"/>
                <a:cs typeface="Calibri"/>
              </a:rPr>
              <a:t>frames</a:t>
            </a:r>
            <a:endParaRPr sz="2223">
              <a:latin typeface="Calibri"/>
              <a:cs typeface="Calibri"/>
            </a:endParaRPr>
          </a:p>
          <a:p>
            <a:pPr marL="646699" marR="259006" lvl="1" indent="-245431">
              <a:lnSpc>
                <a:spcPct val="80000"/>
              </a:lnSpc>
              <a:spcBef>
                <a:spcPts val="534"/>
              </a:spcBef>
              <a:buFont typeface="Arial"/>
              <a:buChar char="–"/>
              <a:tabLst>
                <a:tab pos="647242" algn="l"/>
              </a:tabLst>
            </a:pPr>
            <a:r>
              <a:rPr sz="2223" spc="-4" dirty="0">
                <a:latin typeface="Calibri"/>
                <a:cs typeface="Calibri"/>
              </a:rPr>
              <a:t>Lenguaje</a:t>
            </a:r>
            <a:r>
              <a:rPr sz="2223" dirty="0">
                <a:latin typeface="Calibri"/>
                <a:cs typeface="Calibri"/>
              </a:rPr>
              <a:t>s</a:t>
            </a:r>
            <a:r>
              <a:rPr sz="2223" spc="-34" dirty="0">
                <a:latin typeface="Calibri"/>
                <a:cs typeface="Calibri"/>
              </a:rPr>
              <a:t> </a:t>
            </a:r>
            <a:r>
              <a:rPr sz="2223" spc="-4" dirty="0">
                <a:latin typeface="Calibri"/>
                <a:cs typeface="Calibri"/>
              </a:rPr>
              <a:t>d</a:t>
            </a:r>
            <a:r>
              <a:rPr sz="2223" dirty="0">
                <a:latin typeface="Calibri"/>
                <a:cs typeface="Calibri"/>
              </a:rPr>
              <a:t>e</a:t>
            </a:r>
            <a:r>
              <a:rPr sz="2223" spc="-13" dirty="0">
                <a:latin typeface="Calibri"/>
                <a:cs typeface="Calibri"/>
              </a:rPr>
              <a:t> </a:t>
            </a:r>
            <a:r>
              <a:rPr sz="2223" spc="-4" dirty="0">
                <a:latin typeface="Calibri"/>
                <a:cs typeface="Calibri"/>
              </a:rPr>
              <a:t>scr</a:t>
            </a:r>
            <a:r>
              <a:rPr sz="2223" dirty="0">
                <a:latin typeface="Calibri"/>
                <a:cs typeface="Calibri"/>
              </a:rPr>
              <a:t>i</a:t>
            </a:r>
            <a:r>
              <a:rPr sz="2223" spc="-13" dirty="0">
                <a:latin typeface="Calibri"/>
                <a:cs typeface="Calibri"/>
              </a:rPr>
              <a:t>p</a:t>
            </a:r>
            <a:r>
              <a:rPr sz="2223" dirty="0">
                <a:latin typeface="Calibri"/>
                <a:cs typeface="Calibri"/>
              </a:rPr>
              <a:t>t</a:t>
            </a:r>
            <a:r>
              <a:rPr sz="2223" spc="9" dirty="0">
                <a:latin typeface="Calibri"/>
                <a:cs typeface="Calibri"/>
              </a:rPr>
              <a:t> </a:t>
            </a:r>
            <a:r>
              <a:rPr sz="2223" spc="-192" dirty="0">
                <a:latin typeface="Wingdings"/>
                <a:cs typeface="Wingdings"/>
              </a:rPr>
              <a:t></a:t>
            </a:r>
            <a:r>
              <a:rPr sz="2223" spc="-51" dirty="0">
                <a:latin typeface="Times New Roman"/>
                <a:cs typeface="Times New Roman"/>
              </a:rPr>
              <a:t> </a:t>
            </a:r>
            <a:r>
              <a:rPr sz="2223" spc="-4" dirty="0">
                <a:latin typeface="Calibri"/>
                <a:cs typeface="Calibri"/>
              </a:rPr>
              <a:t>Segui</a:t>
            </a:r>
            <a:r>
              <a:rPr sz="2223" dirty="0">
                <a:latin typeface="Calibri"/>
                <a:cs typeface="Calibri"/>
              </a:rPr>
              <a:t>r</a:t>
            </a:r>
            <a:r>
              <a:rPr sz="2223" spc="-4" dirty="0">
                <a:latin typeface="Calibri"/>
                <a:cs typeface="Calibri"/>
              </a:rPr>
              <a:t> </a:t>
            </a:r>
            <a:r>
              <a:rPr sz="2223" dirty="0">
                <a:latin typeface="Calibri"/>
                <a:cs typeface="Calibri"/>
              </a:rPr>
              <a:t>las</a:t>
            </a:r>
            <a:r>
              <a:rPr sz="2223" spc="-13" dirty="0">
                <a:latin typeface="Calibri"/>
                <a:cs typeface="Calibri"/>
              </a:rPr>
              <a:t> </a:t>
            </a:r>
            <a:r>
              <a:rPr sz="2223" spc="-30" dirty="0">
                <a:latin typeface="Calibri"/>
                <a:cs typeface="Calibri"/>
              </a:rPr>
              <a:t>r</a:t>
            </a:r>
            <a:r>
              <a:rPr sz="2223" dirty="0">
                <a:latin typeface="Calibri"/>
                <a:cs typeface="Calibri"/>
              </a:rPr>
              <a:t>e</a:t>
            </a:r>
            <a:r>
              <a:rPr sz="2223" spc="-21" dirty="0">
                <a:latin typeface="Calibri"/>
                <a:cs typeface="Calibri"/>
              </a:rPr>
              <a:t>c</a:t>
            </a:r>
            <a:r>
              <a:rPr sz="2223" spc="-4" dirty="0">
                <a:latin typeface="Calibri"/>
                <a:cs typeface="Calibri"/>
              </a:rPr>
              <a:t>o</a:t>
            </a:r>
            <a:r>
              <a:rPr sz="2223" spc="-9" dirty="0">
                <a:latin typeface="Calibri"/>
                <a:cs typeface="Calibri"/>
              </a:rPr>
              <a:t>m</a:t>
            </a:r>
            <a:r>
              <a:rPr sz="2223" dirty="0">
                <a:latin typeface="Calibri"/>
                <a:cs typeface="Calibri"/>
              </a:rPr>
              <a:t>endaciones</a:t>
            </a:r>
            <a:r>
              <a:rPr sz="2223" spc="-30" dirty="0">
                <a:latin typeface="Calibri"/>
                <a:cs typeface="Calibri"/>
              </a:rPr>
              <a:t> </a:t>
            </a:r>
            <a:r>
              <a:rPr sz="2223" dirty="0">
                <a:latin typeface="Calibri"/>
                <a:cs typeface="Calibri"/>
              </a:rPr>
              <a:t>y  </a:t>
            </a:r>
            <a:r>
              <a:rPr sz="2223" spc="-4" dirty="0">
                <a:latin typeface="Calibri"/>
                <a:cs typeface="Calibri"/>
              </a:rPr>
              <a:t>utilizarlos</a:t>
            </a:r>
            <a:r>
              <a:rPr sz="2223" spc="-13" dirty="0">
                <a:latin typeface="Calibri"/>
                <a:cs typeface="Calibri"/>
              </a:rPr>
              <a:t> </a:t>
            </a:r>
            <a:r>
              <a:rPr sz="2223" spc="-4" dirty="0">
                <a:latin typeface="Calibri"/>
                <a:cs typeface="Calibri"/>
              </a:rPr>
              <a:t>adecuadamente</a:t>
            </a:r>
            <a:endParaRPr sz="2223">
              <a:latin typeface="Calibri"/>
              <a:cs typeface="Calibri"/>
            </a:endParaRPr>
          </a:p>
          <a:p>
            <a:pPr marL="646699" marR="4344" lvl="1" indent="-245431">
              <a:lnSpc>
                <a:spcPts val="2138"/>
              </a:lnSpc>
              <a:spcBef>
                <a:spcPts val="513"/>
              </a:spcBef>
              <a:buFont typeface="Arial"/>
              <a:buChar char="–"/>
              <a:tabLst>
                <a:tab pos="647242" algn="l"/>
              </a:tabLst>
            </a:pPr>
            <a:r>
              <a:rPr sz="2223" spc="-4" dirty="0">
                <a:latin typeface="Calibri"/>
                <a:cs typeface="Calibri"/>
              </a:rPr>
              <a:t>C</a:t>
            </a:r>
            <a:r>
              <a:rPr sz="2223" spc="4" dirty="0">
                <a:latin typeface="Calibri"/>
                <a:cs typeface="Calibri"/>
              </a:rPr>
              <a:t>M</a:t>
            </a:r>
            <a:r>
              <a:rPr sz="2223" dirty="0">
                <a:latin typeface="Calibri"/>
                <a:cs typeface="Calibri"/>
              </a:rPr>
              <a:t>S</a:t>
            </a:r>
            <a:r>
              <a:rPr sz="2223" spc="-9" dirty="0">
                <a:latin typeface="Calibri"/>
                <a:cs typeface="Calibri"/>
              </a:rPr>
              <a:t> </a:t>
            </a:r>
            <a:r>
              <a:rPr sz="2223" spc="-192" dirty="0">
                <a:latin typeface="Wingdings"/>
                <a:cs typeface="Wingdings"/>
              </a:rPr>
              <a:t></a:t>
            </a:r>
            <a:r>
              <a:rPr sz="2223" spc="-60" dirty="0">
                <a:latin typeface="Times New Roman"/>
                <a:cs typeface="Times New Roman"/>
              </a:rPr>
              <a:t> </a:t>
            </a:r>
            <a:r>
              <a:rPr sz="2223" spc="-4" dirty="0">
                <a:latin typeface="Calibri"/>
                <a:cs typeface="Calibri"/>
              </a:rPr>
              <a:t>Co</a:t>
            </a:r>
            <a:r>
              <a:rPr sz="2223" spc="-43" dirty="0">
                <a:latin typeface="Calibri"/>
                <a:cs typeface="Calibri"/>
              </a:rPr>
              <a:t>n</a:t>
            </a:r>
            <a:r>
              <a:rPr sz="2223" spc="-26" dirty="0">
                <a:latin typeface="Calibri"/>
                <a:cs typeface="Calibri"/>
              </a:rPr>
              <a:t>v</a:t>
            </a:r>
            <a:r>
              <a:rPr sz="2223" dirty="0">
                <a:latin typeface="Calibri"/>
                <a:cs typeface="Calibri"/>
              </a:rPr>
              <a:t>ertir</a:t>
            </a:r>
            <a:r>
              <a:rPr sz="2223" spc="4" dirty="0">
                <a:latin typeface="Calibri"/>
                <a:cs typeface="Calibri"/>
              </a:rPr>
              <a:t> </a:t>
            </a:r>
            <a:r>
              <a:rPr sz="2223" dirty="0">
                <a:latin typeface="Calibri"/>
                <a:cs typeface="Calibri"/>
              </a:rPr>
              <a:t>las</a:t>
            </a:r>
            <a:r>
              <a:rPr sz="2223" spc="-9" dirty="0">
                <a:latin typeface="Calibri"/>
                <a:cs typeface="Calibri"/>
              </a:rPr>
              <a:t> </a:t>
            </a:r>
            <a:r>
              <a:rPr sz="2223" spc="-4" dirty="0">
                <a:latin typeface="Calibri"/>
                <a:cs typeface="Calibri"/>
              </a:rPr>
              <a:t>di</a:t>
            </a:r>
            <a:r>
              <a:rPr sz="2223" spc="-30" dirty="0">
                <a:latin typeface="Calibri"/>
                <a:cs typeface="Calibri"/>
              </a:rPr>
              <a:t>r</a:t>
            </a:r>
            <a:r>
              <a:rPr sz="2223" dirty="0">
                <a:latin typeface="Calibri"/>
                <a:cs typeface="Calibri"/>
              </a:rPr>
              <a:t>ección</a:t>
            </a:r>
            <a:r>
              <a:rPr sz="2223" spc="-9" dirty="0">
                <a:latin typeface="Calibri"/>
                <a:cs typeface="Calibri"/>
              </a:rPr>
              <a:t> </a:t>
            </a:r>
            <a:r>
              <a:rPr sz="2223" spc="-26" dirty="0">
                <a:latin typeface="Calibri"/>
                <a:cs typeface="Calibri"/>
              </a:rPr>
              <a:t>w</a:t>
            </a:r>
            <a:r>
              <a:rPr sz="2223" dirty="0">
                <a:latin typeface="Calibri"/>
                <a:cs typeface="Calibri"/>
              </a:rPr>
              <a:t>eb</a:t>
            </a:r>
            <a:r>
              <a:rPr sz="2223" spc="-9" dirty="0">
                <a:latin typeface="Calibri"/>
                <a:cs typeface="Calibri"/>
              </a:rPr>
              <a:t> </a:t>
            </a:r>
            <a:r>
              <a:rPr sz="2223" spc="-4" dirty="0">
                <a:latin typeface="Calibri"/>
                <a:cs typeface="Calibri"/>
              </a:rPr>
              <a:t>dinámi</a:t>
            </a:r>
            <a:r>
              <a:rPr sz="2223" spc="-21" dirty="0">
                <a:latin typeface="Calibri"/>
                <a:cs typeface="Calibri"/>
              </a:rPr>
              <a:t>c</a:t>
            </a:r>
            <a:r>
              <a:rPr sz="2223" dirty="0">
                <a:latin typeface="Calibri"/>
                <a:cs typeface="Calibri"/>
              </a:rPr>
              <a:t>as</a:t>
            </a:r>
            <a:r>
              <a:rPr sz="2223" spc="-21" dirty="0">
                <a:latin typeface="Calibri"/>
                <a:cs typeface="Calibri"/>
              </a:rPr>
              <a:t> </a:t>
            </a:r>
            <a:r>
              <a:rPr sz="2223" dirty="0">
                <a:latin typeface="Calibri"/>
                <a:cs typeface="Calibri"/>
              </a:rPr>
              <a:t>en</a:t>
            </a:r>
            <a:r>
              <a:rPr sz="2223" spc="-17" dirty="0">
                <a:latin typeface="Calibri"/>
                <a:cs typeface="Calibri"/>
              </a:rPr>
              <a:t> </a:t>
            </a:r>
            <a:r>
              <a:rPr sz="2223" dirty="0">
                <a:latin typeface="Calibri"/>
                <a:cs typeface="Calibri"/>
              </a:rPr>
              <a:t>URLs  </a:t>
            </a:r>
            <a:r>
              <a:rPr sz="2223" spc="-4" dirty="0">
                <a:latin typeface="Calibri"/>
                <a:cs typeface="Calibri"/>
              </a:rPr>
              <a:t>amigables</a:t>
            </a:r>
            <a:endParaRPr sz="2223">
              <a:latin typeface="Calibri"/>
              <a:cs typeface="Calibri"/>
            </a:endParaRPr>
          </a:p>
          <a:p>
            <a:pPr marL="646699" marR="412671" lvl="1" indent="-245431">
              <a:lnSpc>
                <a:spcPts val="2138"/>
              </a:lnSpc>
              <a:spcBef>
                <a:spcPts val="530"/>
              </a:spcBef>
              <a:buFont typeface="Arial"/>
              <a:buChar char="–"/>
              <a:tabLst>
                <a:tab pos="647242" algn="l"/>
              </a:tabLst>
            </a:pPr>
            <a:r>
              <a:rPr sz="2223" spc="-4" dirty="0">
                <a:latin typeface="Calibri"/>
                <a:cs typeface="Calibri"/>
              </a:rPr>
              <a:t>La imposición de </a:t>
            </a:r>
            <a:r>
              <a:rPr sz="2223" dirty="0">
                <a:latin typeface="Calibri"/>
                <a:cs typeface="Calibri"/>
              </a:rPr>
              <a:t>ID </a:t>
            </a:r>
            <a:r>
              <a:rPr sz="2223" spc="-4" dirty="0">
                <a:latin typeface="Calibri"/>
                <a:cs typeface="Calibri"/>
              </a:rPr>
              <a:t>de sesión </a:t>
            </a:r>
            <a:r>
              <a:rPr sz="2223" dirty="0">
                <a:latin typeface="Calibri"/>
                <a:cs typeface="Calibri"/>
              </a:rPr>
              <a:t>y </a:t>
            </a:r>
            <a:r>
              <a:rPr sz="2223" spc="-4" dirty="0">
                <a:latin typeface="Calibri"/>
                <a:cs typeface="Calibri"/>
              </a:rPr>
              <a:t>cookies </a:t>
            </a:r>
            <a:r>
              <a:rPr sz="2223" dirty="0">
                <a:latin typeface="Calibri"/>
                <a:cs typeface="Calibri"/>
              </a:rPr>
              <a:t>sanciona el </a:t>
            </a:r>
            <a:r>
              <a:rPr sz="2223" spc="-492" dirty="0">
                <a:latin typeface="Calibri"/>
                <a:cs typeface="Calibri"/>
              </a:rPr>
              <a:t> </a:t>
            </a:r>
            <a:r>
              <a:rPr sz="2223" spc="-4" dirty="0">
                <a:latin typeface="Calibri"/>
                <a:cs typeface="Calibri"/>
              </a:rPr>
              <a:t>ranking</a:t>
            </a:r>
            <a:r>
              <a:rPr sz="2223" spc="-13" dirty="0">
                <a:latin typeface="Calibri"/>
                <a:cs typeface="Calibri"/>
              </a:rPr>
              <a:t> </a:t>
            </a:r>
            <a:r>
              <a:rPr sz="2223" spc="-4" dirty="0">
                <a:latin typeface="Calibri"/>
                <a:cs typeface="Calibri"/>
              </a:rPr>
              <a:t>de</a:t>
            </a:r>
            <a:r>
              <a:rPr sz="2223" spc="-13" dirty="0">
                <a:latin typeface="Calibri"/>
                <a:cs typeface="Calibri"/>
              </a:rPr>
              <a:t> </a:t>
            </a:r>
            <a:r>
              <a:rPr sz="2223" dirty="0">
                <a:latin typeface="Calibri"/>
                <a:cs typeface="Calibri"/>
              </a:rPr>
              <a:t>las</a:t>
            </a:r>
            <a:r>
              <a:rPr sz="2223" spc="-4" dirty="0">
                <a:latin typeface="Calibri"/>
                <a:cs typeface="Calibri"/>
              </a:rPr>
              <a:t> páginas</a:t>
            </a:r>
            <a:endParaRPr sz="2223">
              <a:latin typeface="Calibri"/>
              <a:cs typeface="Calibri"/>
            </a:endParaRPr>
          </a:p>
          <a:p>
            <a:pPr marL="646699" lvl="1" indent="-245431">
              <a:spcBef>
                <a:spcPts val="13"/>
              </a:spcBef>
              <a:buFont typeface="Arial"/>
              <a:buChar char="–"/>
              <a:tabLst>
                <a:tab pos="647242" algn="l"/>
              </a:tabLst>
            </a:pPr>
            <a:r>
              <a:rPr sz="2223" dirty="0">
                <a:latin typeface="Calibri"/>
                <a:cs typeface="Calibri"/>
              </a:rPr>
              <a:t>Un</a:t>
            </a:r>
            <a:r>
              <a:rPr sz="2223" spc="-21" dirty="0">
                <a:latin typeface="Calibri"/>
                <a:cs typeface="Calibri"/>
              </a:rPr>
              <a:t> </a:t>
            </a:r>
            <a:r>
              <a:rPr sz="2223" spc="-13" dirty="0">
                <a:latin typeface="Calibri"/>
                <a:cs typeface="Calibri"/>
              </a:rPr>
              <a:t>vistazo </a:t>
            </a:r>
            <a:r>
              <a:rPr sz="2223" dirty="0">
                <a:latin typeface="Calibri"/>
                <a:cs typeface="Calibri"/>
              </a:rPr>
              <a:t>al</a:t>
            </a:r>
            <a:r>
              <a:rPr sz="2223" spc="-4" dirty="0">
                <a:latin typeface="Calibri"/>
                <a:cs typeface="Calibri"/>
              </a:rPr>
              <a:t> </a:t>
            </a:r>
            <a:r>
              <a:rPr sz="2223" spc="-9" dirty="0">
                <a:latin typeface="Calibri"/>
                <a:cs typeface="Calibri"/>
              </a:rPr>
              <a:t>archivo</a:t>
            </a:r>
            <a:r>
              <a:rPr sz="2223" spc="-26" dirty="0">
                <a:latin typeface="Calibri"/>
                <a:cs typeface="Calibri"/>
              </a:rPr>
              <a:t> </a:t>
            </a:r>
            <a:r>
              <a:rPr sz="2223" spc="-9" dirty="0">
                <a:latin typeface="Calibri"/>
                <a:cs typeface="Calibri"/>
              </a:rPr>
              <a:t>robots.txt</a:t>
            </a:r>
            <a:endParaRPr sz="2223">
              <a:latin typeface="Calibri"/>
              <a:cs typeface="Calibri"/>
            </a:endParaRPr>
          </a:p>
          <a:p>
            <a:pPr marL="646699" marR="370861" lvl="1" indent="-245431">
              <a:lnSpc>
                <a:spcPts val="2138"/>
              </a:lnSpc>
              <a:spcBef>
                <a:spcPts val="517"/>
              </a:spcBef>
              <a:buFont typeface="Arial"/>
              <a:buChar char="–"/>
              <a:tabLst>
                <a:tab pos="647242" algn="l"/>
                <a:tab pos="2197474" algn="l"/>
              </a:tabLst>
            </a:pPr>
            <a:r>
              <a:rPr sz="2223" spc="-4" dirty="0">
                <a:latin typeface="Calibri"/>
                <a:cs typeface="Calibri"/>
              </a:rPr>
              <a:t>Cuidado</a:t>
            </a:r>
            <a:r>
              <a:rPr sz="2223" dirty="0">
                <a:latin typeface="Calibri"/>
                <a:cs typeface="Calibri"/>
              </a:rPr>
              <a:t> </a:t>
            </a:r>
            <a:r>
              <a:rPr sz="2223" spc="-9" dirty="0">
                <a:latin typeface="Calibri"/>
                <a:cs typeface="Calibri"/>
              </a:rPr>
              <a:t>con	</a:t>
            </a:r>
            <a:r>
              <a:rPr sz="2223" dirty="0">
                <a:latin typeface="Calibri"/>
                <a:cs typeface="Calibri"/>
              </a:rPr>
              <a:t>los </a:t>
            </a:r>
            <a:r>
              <a:rPr sz="2223" i="1" spc="-4" dirty="0">
                <a:latin typeface="Calibri"/>
                <a:cs typeface="Calibri"/>
              </a:rPr>
              <a:t>hosting </a:t>
            </a:r>
            <a:r>
              <a:rPr sz="2223" dirty="0">
                <a:latin typeface="Calibri"/>
                <a:cs typeface="Calibri"/>
              </a:rPr>
              <a:t>muy </a:t>
            </a:r>
            <a:r>
              <a:rPr sz="2223" spc="-9" dirty="0">
                <a:latin typeface="Calibri"/>
                <a:cs typeface="Calibri"/>
              </a:rPr>
              <a:t>económicos: ¿bueno, </a:t>
            </a:r>
            <a:r>
              <a:rPr sz="2223" spc="-492" dirty="0">
                <a:latin typeface="Calibri"/>
                <a:cs typeface="Calibri"/>
              </a:rPr>
              <a:t> </a:t>
            </a:r>
            <a:r>
              <a:rPr sz="2223" spc="-9" dirty="0">
                <a:latin typeface="Calibri"/>
                <a:cs typeface="Calibri"/>
              </a:rPr>
              <a:t>bonito </a:t>
            </a:r>
            <a:r>
              <a:rPr sz="2223" dirty="0">
                <a:latin typeface="Calibri"/>
                <a:cs typeface="Calibri"/>
              </a:rPr>
              <a:t>y</a:t>
            </a:r>
            <a:r>
              <a:rPr sz="2223" spc="-9" dirty="0">
                <a:latin typeface="Calibri"/>
                <a:cs typeface="Calibri"/>
              </a:rPr>
              <a:t> </a:t>
            </a:r>
            <a:r>
              <a:rPr sz="2223" spc="-17" dirty="0">
                <a:latin typeface="Calibri"/>
                <a:cs typeface="Calibri"/>
              </a:rPr>
              <a:t>barato?</a:t>
            </a:r>
            <a:endParaRPr sz="2223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16416" y="759104"/>
            <a:ext cx="6830850" cy="8688"/>
          </a:xfrm>
          <a:custGeom>
            <a:avLst/>
            <a:gdLst/>
            <a:ahLst/>
            <a:cxnLst/>
            <a:rect l="l" t="t" r="r" b="b"/>
            <a:pathLst>
              <a:path w="7988300" h="10159">
                <a:moveTo>
                  <a:pt x="7988046" y="0"/>
                </a:moveTo>
                <a:lnTo>
                  <a:pt x="0" y="9652"/>
                </a:lnTo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" name="object 4"/>
          <p:cNvSpPr txBox="1"/>
          <p:nvPr/>
        </p:nvSpPr>
        <p:spPr>
          <a:xfrm>
            <a:off x="6932782" y="207857"/>
            <a:ext cx="1939028" cy="47282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lnSpc>
                <a:spcPts val="1847"/>
              </a:lnSpc>
              <a:spcBef>
                <a:spcPts val="86"/>
              </a:spcBef>
            </a:pPr>
            <a:r>
              <a:rPr sz="1710" b="1" i="1" spc="-9" dirty="0">
                <a:solidFill>
                  <a:srgbClr val="7E7E7E"/>
                </a:solidFill>
                <a:latin typeface="Calibri"/>
                <a:cs typeface="Calibri"/>
              </a:rPr>
              <a:t>Posicionamiento</a:t>
            </a:r>
            <a:r>
              <a:rPr sz="1710" b="1" i="1" spc="-64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710" b="1" i="1" spc="-4" dirty="0">
                <a:solidFill>
                  <a:srgbClr val="7E7E7E"/>
                </a:solidFill>
                <a:latin typeface="Calibri"/>
                <a:cs typeface="Calibri"/>
              </a:rPr>
              <a:t>web</a:t>
            </a:r>
            <a:endParaRPr sz="1710">
              <a:latin typeface="Calibri"/>
              <a:cs typeface="Calibri"/>
            </a:endParaRPr>
          </a:p>
          <a:p>
            <a:pPr marR="7059" algn="r">
              <a:lnSpc>
                <a:spcPts val="1847"/>
              </a:lnSpc>
            </a:pPr>
            <a:r>
              <a:rPr sz="1710" b="1" i="1" spc="-13" dirty="0">
                <a:solidFill>
                  <a:srgbClr val="C00000"/>
                </a:solidFill>
                <a:latin typeface="Calibri"/>
                <a:cs typeface="Calibri"/>
              </a:rPr>
              <a:t>SEO</a:t>
            </a:r>
            <a:endParaRPr sz="171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75974" y="750156"/>
            <a:ext cx="4576887" cy="590455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3762" b="0" i="0" spc="-9" dirty="0">
                <a:solidFill>
                  <a:srgbClr val="000000"/>
                </a:solidFill>
              </a:rPr>
              <a:t>Optimización</a:t>
            </a:r>
            <a:r>
              <a:rPr sz="3762" b="0" i="0" spc="-21" dirty="0">
                <a:solidFill>
                  <a:srgbClr val="000000"/>
                </a:solidFill>
              </a:rPr>
              <a:t> </a:t>
            </a:r>
            <a:r>
              <a:rPr sz="3762" b="0" i="0" dirty="0">
                <a:solidFill>
                  <a:srgbClr val="000000"/>
                </a:solidFill>
              </a:rPr>
              <a:t>de</a:t>
            </a:r>
            <a:r>
              <a:rPr sz="3762" b="0" i="0" spc="-9" dirty="0">
                <a:solidFill>
                  <a:srgbClr val="000000"/>
                </a:solidFill>
              </a:rPr>
              <a:t> </a:t>
            </a:r>
            <a:r>
              <a:rPr sz="3762" b="0" i="0" spc="-4" dirty="0">
                <a:solidFill>
                  <a:srgbClr val="C00000"/>
                </a:solidFill>
              </a:rPr>
              <a:t>página</a:t>
            </a:r>
            <a:endParaRPr sz="3762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6416" y="759104"/>
            <a:ext cx="6830850" cy="8688"/>
          </a:xfrm>
          <a:custGeom>
            <a:avLst/>
            <a:gdLst/>
            <a:ahLst/>
            <a:cxnLst/>
            <a:rect l="l" t="t" r="r" b="b"/>
            <a:pathLst>
              <a:path w="7988300" h="10159">
                <a:moveTo>
                  <a:pt x="7988046" y="0"/>
                </a:moveTo>
                <a:lnTo>
                  <a:pt x="0" y="9652"/>
                </a:lnTo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305583" y="177740"/>
            <a:ext cx="9825989" cy="47282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6473509">
              <a:lnSpc>
                <a:spcPts val="1847"/>
              </a:lnSpc>
              <a:spcBef>
                <a:spcPts val="86"/>
              </a:spcBef>
            </a:pPr>
            <a:r>
              <a:rPr spc="-9" dirty="0"/>
              <a:t>Posicionamiento</a:t>
            </a:r>
            <a:r>
              <a:rPr spc="-64" dirty="0"/>
              <a:t> </a:t>
            </a:r>
            <a:r>
              <a:rPr spc="-4" dirty="0"/>
              <a:t>web</a:t>
            </a:r>
          </a:p>
          <a:p>
            <a:pPr marL="6462649" marR="7059" algn="r">
              <a:lnSpc>
                <a:spcPts val="1847"/>
              </a:lnSpc>
            </a:pPr>
            <a:r>
              <a:rPr spc="-13" dirty="0">
                <a:solidFill>
                  <a:srgbClr val="C00000"/>
                </a:solidFill>
              </a:rPr>
              <a:t>SEO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75974" y="750156"/>
            <a:ext cx="2735598" cy="590455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3762" i="1" dirty="0">
                <a:solidFill>
                  <a:srgbClr val="C00000"/>
                </a:solidFill>
                <a:latin typeface="Calibri"/>
                <a:cs typeface="Calibri"/>
              </a:rPr>
              <a:t>Black</a:t>
            </a:r>
            <a:r>
              <a:rPr sz="3762" i="1" spc="-47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762" i="1" dirty="0">
                <a:solidFill>
                  <a:srgbClr val="C00000"/>
                </a:solidFill>
                <a:latin typeface="Calibri"/>
                <a:cs typeface="Calibri"/>
              </a:rPr>
              <a:t>Hat</a:t>
            </a:r>
            <a:r>
              <a:rPr sz="3762" i="1" spc="-4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762" spc="-21" dirty="0">
                <a:solidFill>
                  <a:srgbClr val="C00000"/>
                </a:solidFill>
                <a:latin typeface="Calibri"/>
                <a:cs typeface="Calibri"/>
              </a:rPr>
              <a:t>SEO</a:t>
            </a:r>
            <a:endParaRPr sz="3762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8601" y="1571639"/>
            <a:ext cx="5399087" cy="35081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37078" y="759104"/>
            <a:ext cx="4410731" cy="0"/>
          </a:xfrm>
          <a:custGeom>
            <a:avLst/>
            <a:gdLst/>
            <a:ahLst/>
            <a:cxnLst/>
            <a:rect l="l" t="t" r="r" b="b"/>
            <a:pathLst>
              <a:path w="5158105">
                <a:moveTo>
                  <a:pt x="0" y="0"/>
                </a:moveTo>
                <a:lnTo>
                  <a:pt x="5157724" y="0"/>
                </a:lnTo>
              </a:path>
            </a:pathLst>
          </a:custGeom>
          <a:ln w="2895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0982" y="1600200"/>
            <a:ext cx="4420396" cy="417409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812261" y="1763597"/>
            <a:ext cx="957839" cy="72161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4618" spc="-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618" spc="-68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618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4618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20728" y="3904727"/>
            <a:ext cx="1123452" cy="37885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2394" b="1" spc="-4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394" b="1" spc="-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94" b="1" spc="-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394" b="1" spc="-13" dirty="0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sz="2394" b="1" spc="-4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394" b="1" spc="-1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394" b="1" spc="-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2394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70743" y="3846084"/>
            <a:ext cx="1253228" cy="524475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629" algn="ctr">
              <a:lnSpc>
                <a:spcPts val="1971"/>
              </a:lnSpc>
              <a:spcBef>
                <a:spcPts val="90"/>
              </a:spcBef>
            </a:pPr>
            <a:r>
              <a:rPr sz="1710" b="1" dirty="0">
                <a:solidFill>
                  <a:srgbClr val="FFFFFF"/>
                </a:solidFill>
                <a:latin typeface="Calibri"/>
                <a:cs typeface="Calibri"/>
              </a:rPr>
              <a:t>SEM</a:t>
            </a:r>
            <a:r>
              <a:rPr sz="1710" b="1" spc="-4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10" b="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1710">
              <a:latin typeface="Calibri"/>
              <a:cs typeface="Calibri"/>
            </a:endParaRPr>
          </a:p>
          <a:p>
            <a:pPr algn="ctr">
              <a:lnSpc>
                <a:spcPts val="1971"/>
              </a:lnSpc>
            </a:pPr>
            <a:r>
              <a:rPr sz="1710" b="1" spc="-4" dirty="0">
                <a:solidFill>
                  <a:srgbClr val="FFFFFF"/>
                </a:solidFill>
                <a:latin typeface="Calibri"/>
                <a:cs typeface="Calibri"/>
              </a:rPr>
              <a:t>Monetización</a:t>
            </a:r>
            <a:endParaRPr sz="171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03300" y="1178899"/>
            <a:ext cx="2392970" cy="1169395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 marR="4344">
              <a:spcBef>
                <a:spcPts val="90"/>
              </a:spcBef>
            </a:pPr>
            <a:r>
              <a:rPr sz="3762" b="0" i="0" spc="-9" dirty="0">
                <a:solidFill>
                  <a:srgbClr val="C00000"/>
                </a:solidFill>
              </a:rPr>
              <a:t>Operación </a:t>
            </a:r>
            <a:r>
              <a:rPr sz="3762" b="0" i="0" spc="-4" dirty="0">
                <a:solidFill>
                  <a:srgbClr val="C00000"/>
                </a:solidFill>
              </a:rPr>
              <a:t> </a:t>
            </a:r>
            <a:r>
              <a:rPr sz="3762" b="0" i="0" dirty="0">
                <a:solidFill>
                  <a:srgbClr val="C00000"/>
                </a:solidFill>
              </a:rPr>
              <a:t>de</a:t>
            </a:r>
            <a:r>
              <a:rPr sz="3762" b="0" i="0" spc="-64" dirty="0">
                <a:solidFill>
                  <a:srgbClr val="C00000"/>
                </a:solidFill>
              </a:rPr>
              <a:t> </a:t>
            </a:r>
            <a:r>
              <a:rPr sz="3762" b="0" i="0" spc="-17" dirty="0">
                <a:solidFill>
                  <a:srgbClr val="C00000"/>
                </a:solidFill>
              </a:rPr>
              <a:t>producto</a:t>
            </a:r>
            <a:endParaRPr sz="3762" dirty="0"/>
          </a:p>
        </p:txBody>
      </p:sp>
      <p:sp>
        <p:nvSpPr>
          <p:cNvPr id="8" name="object 8"/>
          <p:cNvSpPr txBox="1"/>
          <p:nvPr/>
        </p:nvSpPr>
        <p:spPr>
          <a:xfrm>
            <a:off x="6932782" y="207857"/>
            <a:ext cx="1939028" cy="47282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lnSpc>
                <a:spcPts val="1847"/>
              </a:lnSpc>
              <a:spcBef>
                <a:spcPts val="86"/>
              </a:spcBef>
            </a:pPr>
            <a:r>
              <a:rPr sz="1710" b="1" i="1" spc="-9" dirty="0">
                <a:solidFill>
                  <a:srgbClr val="7E7E7E"/>
                </a:solidFill>
                <a:latin typeface="Calibri"/>
                <a:cs typeface="Calibri"/>
              </a:rPr>
              <a:t>Posicionamiento</a:t>
            </a:r>
            <a:r>
              <a:rPr sz="1710" b="1" i="1" spc="-64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710" b="1" i="1" spc="-4" dirty="0">
                <a:solidFill>
                  <a:srgbClr val="7E7E7E"/>
                </a:solidFill>
                <a:latin typeface="Calibri"/>
                <a:cs typeface="Calibri"/>
              </a:rPr>
              <a:t>web</a:t>
            </a:r>
            <a:endParaRPr sz="1710">
              <a:latin typeface="Calibri"/>
              <a:cs typeface="Calibri"/>
            </a:endParaRPr>
          </a:p>
          <a:p>
            <a:pPr marR="7059" algn="r">
              <a:lnSpc>
                <a:spcPts val="1847"/>
              </a:lnSpc>
            </a:pPr>
            <a:r>
              <a:rPr sz="1710" b="1" i="1" spc="-13" dirty="0">
                <a:solidFill>
                  <a:srgbClr val="C00000"/>
                </a:solidFill>
                <a:latin typeface="Calibri"/>
                <a:cs typeface="Calibri"/>
              </a:rPr>
              <a:t>SEO</a:t>
            </a:r>
            <a:endParaRPr sz="171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3703" y="2209800"/>
            <a:ext cx="6476276" cy="3676142"/>
          </a:xfrm>
          <a:prstGeom prst="rect">
            <a:avLst/>
          </a:prstGeom>
        </p:spPr>
        <p:txBody>
          <a:bodyPr vert="horz" wrap="square" lIns="0" tIns="80906" rIns="0" bIns="0" rtlCol="0">
            <a:spAutoFit/>
          </a:bodyPr>
          <a:lstStyle/>
          <a:p>
            <a:pPr marL="304074" marR="4344" indent="-293757">
              <a:lnSpc>
                <a:spcPct val="80000"/>
              </a:lnSpc>
              <a:spcBef>
                <a:spcPts val="637"/>
              </a:spcBef>
              <a:buFont typeface="Arial"/>
              <a:buChar char="•"/>
              <a:tabLst>
                <a:tab pos="304074" algn="l"/>
                <a:tab pos="304617" algn="l"/>
              </a:tabLst>
            </a:pPr>
            <a:r>
              <a:rPr sz="2309" spc="-9" dirty="0">
                <a:latin typeface="Calibri"/>
                <a:cs typeface="Calibri"/>
              </a:rPr>
              <a:t>Conjunto </a:t>
            </a:r>
            <a:r>
              <a:rPr sz="2309" spc="-4" dirty="0">
                <a:latin typeface="Calibri"/>
                <a:cs typeface="Calibri"/>
              </a:rPr>
              <a:t>de </a:t>
            </a:r>
            <a:r>
              <a:rPr sz="2309" spc="-13" dirty="0">
                <a:latin typeface="Calibri"/>
                <a:cs typeface="Calibri"/>
              </a:rPr>
              <a:t>prácticas, estrategias </a:t>
            </a:r>
            <a:r>
              <a:rPr sz="2309" dirty="0">
                <a:latin typeface="Calibri"/>
                <a:cs typeface="Calibri"/>
              </a:rPr>
              <a:t>y </a:t>
            </a:r>
            <a:r>
              <a:rPr sz="2309" spc="-9" dirty="0">
                <a:latin typeface="Calibri"/>
                <a:cs typeface="Calibri"/>
              </a:rPr>
              <a:t>métodos </a:t>
            </a:r>
            <a:r>
              <a:rPr sz="2309" spc="-4" dirty="0">
                <a:latin typeface="Calibri"/>
                <a:cs typeface="Calibri"/>
              </a:rPr>
              <a:t>que se </a:t>
            </a:r>
            <a:r>
              <a:rPr sz="2309" spc="-513" dirty="0">
                <a:latin typeface="Calibri"/>
                <a:cs typeface="Calibri"/>
              </a:rPr>
              <a:t> </a:t>
            </a:r>
            <a:r>
              <a:rPr sz="2309" spc="-4" dirty="0">
                <a:latin typeface="Calibri"/>
                <a:cs typeface="Calibri"/>
              </a:rPr>
              <a:t>sirven de </a:t>
            </a:r>
            <a:r>
              <a:rPr sz="2309" spc="-9" dirty="0">
                <a:latin typeface="Calibri"/>
                <a:cs typeface="Calibri"/>
              </a:rPr>
              <a:t>técnicas </a:t>
            </a:r>
            <a:r>
              <a:rPr sz="2309" spc="-4" dirty="0">
                <a:solidFill>
                  <a:srgbClr val="C00000"/>
                </a:solidFill>
                <a:latin typeface="Calibri"/>
                <a:cs typeface="Calibri"/>
              </a:rPr>
              <a:t>no lícitas </a:t>
            </a:r>
            <a:r>
              <a:rPr sz="2309" spc="-17" dirty="0">
                <a:latin typeface="Calibri"/>
                <a:cs typeface="Calibri"/>
              </a:rPr>
              <a:t>para </a:t>
            </a:r>
            <a:r>
              <a:rPr sz="2309" spc="-9" dirty="0">
                <a:latin typeface="Calibri"/>
                <a:cs typeface="Calibri"/>
              </a:rPr>
              <a:t>mejorar </a:t>
            </a:r>
            <a:r>
              <a:rPr sz="2309" dirty="0">
                <a:latin typeface="Calibri"/>
                <a:cs typeface="Calibri"/>
              </a:rPr>
              <a:t>el </a:t>
            </a:r>
            <a:r>
              <a:rPr sz="2309" spc="4" dirty="0">
                <a:latin typeface="Calibri"/>
                <a:cs typeface="Calibri"/>
              </a:rPr>
              <a:t> </a:t>
            </a:r>
            <a:r>
              <a:rPr sz="2309" spc="-9" dirty="0">
                <a:latin typeface="Calibri"/>
                <a:cs typeface="Calibri"/>
              </a:rPr>
              <a:t>posicionamiento</a:t>
            </a:r>
            <a:r>
              <a:rPr sz="2309" spc="-34" dirty="0">
                <a:latin typeface="Calibri"/>
                <a:cs typeface="Calibri"/>
              </a:rPr>
              <a:t> </a:t>
            </a:r>
            <a:r>
              <a:rPr sz="2309" dirty="0">
                <a:latin typeface="Calibri"/>
                <a:cs typeface="Calibri"/>
              </a:rPr>
              <a:t>en</a:t>
            </a:r>
            <a:r>
              <a:rPr sz="2309" spc="-13" dirty="0">
                <a:latin typeface="Calibri"/>
                <a:cs typeface="Calibri"/>
              </a:rPr>
              <a:t> </a:t>
            </a:r>
            <a:r>
              <a:rPr sz="2309" dirty="0">
                <a:latin typeface="Calibri"/>
                <a:cs typeface="Calibri"/>
              </a:rPr>
              <a:t>los </a:t>
            </a:r>
            <a:r>
              <a:rPr sz="2309" spc="-9" dirty="0">
                <a:latin typeface="Calibri"/>
                <a:cs typeface="Calibri"/>
              </a:rPr>
              <a:t>buscadores.</a:t>
            </a:r>
            <a:endParaRPr sz="2309" dirty="0">
              <a:latin typeface="Calibri"/>
              <a:cs typeface="Calibri"/>
            </a:endParaRPr>
          </a:p>
          <a:p>
            <a:pPr marL="304074" marR="194933" indent="-293757">
              <a:lnSpc>
                <a:spcPct val="80000"/>
              </a:lnSpc>
              <a:spcBef>
                <a:spcPts val="556"/>
              </a:spcBef>
              <a:buFont typeface="Arial"/>
              <a:buChar char="•"/>
              <a:tabLst>
                <a:tab pos="304074" algn="l"/>
                <a:tab pos="304617" algn="l"/>
              </a:tabLst>
            </a:pPr>
            <a:r>
              <a:rPr sz="2309" spc="-4" dirty="0">
                <a:latin typeface="Calibri"/>
                <a:cs typeface="Calibri"/>
              </a:rPr>
              <a:t>So</a:t>
            </a:r>
            <a:r>
              <a:rPr sz="2309" dirty="0">
                <a:latin typeface="Calibri"/>
                <a:cs typeface="Calibri"/>
              </a:rPr>
              <a:t>n</a:t>
            </a:r>
            <a:r>
              <a:rPr sz="2309" spc="-4" dirty="0">
                <a:latin typeface="Calibri"/>
                <a:cs typeface="Calibri"/>
              </a:rPr>
              <a:t> penali</a:t>
            </a:r>
            <a:r>
              <a:rPr sz="2309" spc="-38" dirty="0">
                <a:latin typeface="Calibri"/>
                <a:cs typeface="Calibri"/>
              </a:rPr>
              <a:t>z</a:t>
            </a:r>
            <a:r>
              <a:rPr sz="2309" dirty="0">
                <a:latin typeface="Calibri"/>
                <a:cs typeface="Calibri"/>
              </a:rPr>
              <a:t>adas</a:t>
            </a:r>
            <a:r>
              <a:rPr sz="2309" spc="-38" dirty="0">
                <a:latin typeface="Calibri"/>
                <a:cs typeface="Calibri"/>
              </a:rPr>
              <a:t> </a:t>
            </a:r>
            <a:r>
              <a:rPr sz="2309" spc="-4" dirty="0">
                <a:latin typeface="Calibri"/>
                <a:cs typeface="Calibri"/>
              </a:rPr>
              <a:t>po</a:t>
            </a:r>
            <a:r>
              <a:rPr sz="2309" dirty="0">
                <a:latin typeface="Calibri"/>
                <a:cs typeface="Calibri"/>
              </a:rPr>
              <a:t>r</a:t>
            </a:r>
            <a:r>
              <a:rPr sz="2309" spc="-17" dirty="0">
                <a:latin typeface="Calibri"/>
                <a:cs typeface="Calibri"/>
              </a:rPr>
              <a:t> </a:t>
            </a:r>
            <a:r>
              <a:rPr sz="2309" dirty="0">
                <a:latin typeface="Calibri"/>
                <a:cs typeface="Calibri"/>
              </a:rPr>
              <a:t>l</a:t>
            </a:r>
            <a:r>
              <a:rPr sz="2309" spc="4" dirty="0">
                <a:latin typeface="Calibri"/>
                <a:cs typeface="Calibri"/>
              </a:rPr>
              <a:t>o</a:t>
            </a:r>
            <a:r>
              <a:rPr sz="2309" dirty="0">
                <a:latin typeface="Calibri"/>
                <a:cs typeface="Calibri"/>
              </a:rPr>
              <a:t>s</a:t>
            </a:r>
            <a:r>
              <a:rPr sz="2309" spc="-4" dirty="0">
                <a:latin typeface="Calibri"/>
                <a:cs typeface="Calibri"/>
              </a:rPr>
              <a:t> bus</a:t>
            </a:r>
            <a:r>
              <a:rPr sz="2309" spc="-26" dirty="0">
                <a:latin typeface="Calibri"/>
                <a:cs typeface="Calibri"/>
              </a:rPr>
              <a:t>c</a:t>
            </a:r>
            <a:r>
              <a:rPr sz="2309" dirty="0">
                <a:latin typeface="Calibri"/>
                <a:cs typeface="Calibri"/>
              </a:rPr>
              <a:t>ado</a:t>
            </a:r>
            <a:r>
              <a:rPr sz="2309" spc="-34" dirty="0">
                <a:latin typeface="Calibri"/>
                <a:cs typeface="Calibri"/>
              </a:rPr>
              <a:t>r</a:t>
            </a:r>
            <a:r>
              <a:rPr sz="2309" dirty="0">
                <a:latin typeface="Calibri"/>
                <a:cs typeface="Calibri"/>
              </a:rPr>
              <a:t>es</a:t>
            </a:r>
            <a:r>
              <a:rPr sz="2309" spc="-21" dirty="0">
                <a:latin typeface="Calibri"/>
                <a:cs typeface="Calibri"/>
              </a:rPr>
              <a:t> </a:t>
            </a:r>
            <a:r>
              <a:rPr sz="2309" spc="-205" dirty="0">
                <a:latin typeface="Wingdings"/>
                <a:cs typeface="Wingdings"/>
              </a:rPr>
              <a:t></a:t>
            </a:r>
            <a:r>
              <a:rPr sz="2309" spc="-51" dirty="0">
                <a:latin typeface="Times New Roman"/>
                <a:cs typeface="Times New Roman"/>
              </a:rPr>
              <a:t> </a:t>
            </a:r>
            <a:r>
              <a:rPr sz="2309" dirty="0">
                <a:latin typeface="Calibri"/>
                <a:cs typeface="Calibri"/>
              </a:rPr>
              <a:t>Mala</a:t>
            </a:r>
            <a:r>
              <a:rPr sz="2309" spc="-4" dirty="0">
                <a:latin typeface="Calibri"/>
                <a:cs typeface="Calibri"/>
              </a:rPr>
              <a:t> p</a:t>
            </a:r>
            <a:r>
              <a:rPr sz="2309" spc="-56" dirty="0">
                <a:latin typeface="Calibri"/>
                <a:cs typeface="Calibri"/>
              </a:rPr>
              <a:t>r</a:t>
            </a:r>
            <a:r>
              <a:rPr sz="2309" spc="-21" dirty="0">
                <a:latin typeface="Calibri"/>
                <a:cs typeface="Calibri"/>
              </a:rPr>
              <a:t>a</a:t>
            </a:r>
            <a:r>
              <a:rPr sz="2309" spc="-4" dirty="0">
                <a:latin typeface="Calibri"/>
                <a:cs typeface="Calibri"/>
              </a:rPr>
              <a:t>xis  </a:t>
            </a:r>
            <a:r>
              <a:rPr sz="2309" spc="-13" dirty="0">
                <a:latin typeface="Calibri"/>
                <a:cs typeface="Calibri"/>
              </a:rPr>
              <a:t>profesional.</a:t>
            </a:r>
            <a:endParaRPr sz="2309" dirty="0">
              <a:latin typeface="Calibri"/>
              <a:cs typeface="Calibri"/>
            </a:endParaRPr>
          </a:p>
          <a:p>
            <a:pPr marL="304074" marR="54842" indent="-293757">
              <a:lnSpc>
                <a:spcPts val="2215"/>
              </a:lnSpc>
              <a:spcBef>
                <a:spcPts val="539"/>
              </a:spcBef>
              <a:buFont typeface="Arial"/>
              <a:buChar char="•"/>
              <a:tabLst>
                <a:tab pos="370318" algn="l"/>
                <a:tab pos="370861" algn="l"/>
              </a:tabLst>
            </a:pPr>
            <a:r>
              <a:rPr sz="1539" dirty="0"/>
              <a:t>	</a:t>
            </a:r>
            <a:r>
              <a:rPr sz="2309" spc="-21" dirty="0">
                <a:latin typeface="Calibri"/>
                <a:cs typeface="Calibri"/>
              </a:rPr>
              <a:t>Frontera</a:t>
            </a:r>
            <a:r>
              <a:rPr sz="2309" spc="-13" dirty="0">
                <a:latin typeface="Calibri"/>
                <a:cs typeface="Calibri"/>
              </a:rPr>
              <a:t> </a:t>
            </a:r>
            <a:r>
              <a:rPr sz="2309" spc="-4" dirty="0">
                <a:latin typeface="Calibri"/>
                <a:cs typeface="Calibri"/>
              </a:rPr>
              <a:t>difusa,</a:t>
            </a:r>
            <a:r>
              <a:rPr sz="2309" spc="-30" dirty="0">
                <a:latin typeface="Calibri"/>
                <a:cs typeface="Calibri"/>
              </a:rPr>
              <a:t> </a:t>
            </a:r>
            <a:r>
              <a:rPr sz="2309" spc="-4" dirty="0">
                <a:latin typeface="Calibri"/>
                <a:cs typeface="Calibri"/>
              </a:rPr>
              <a:t>por</a:t>
            </a:r>
            <a:r>
              <a:rPr sz="2309" spc="-9" dirty="0">
                <a:latin typeface="Calibri"/>
                <a:cs typeface="Calibri"/>
              </a:rPr>
              <a:t> </a:t>
            </a:r>
            <a:r>
              <a:rPr sz="2309" dirty="0">
                <a:latin typeface="Calibri"/>
                <a:cs typeface="Calibri"/>
              </a:rPr>
              <a:t>lo</a:t>
            </a:r>
            <a:r>
              <a:rPr sz="2309" spc="-4" dirty="0">
                <a:latin typeface="Calibri"/>
                <a:cs typeface="Calibri"/>
              </a:rPr>
              <a:t> que</a:t>
            </a:r>
            <a:r>
              <a:rPr sz="2309" spc="-21" dirty="0">
                <a:latin typeface="Calibri"/>
                <a:cs typeface="Calibri"/>
              </a:rPr>
              <a:t> </a:t>
            </a:r>
            <a:r>
              <a:rPr sz="2309" spc="-4" dirty="0">
                <a:latin typeface="Calibri"/>
                <a:cs typeface="Calibri"/>
              </a:rPr>
              <a:t>debemos</a:t>
            </a:r>
            <a:r>
              <a:rPr sz="2309" spc="-21" dirty="0">
                <a:latin typeface="Calibri"/>
                <a:cs typeface="Calibri"/>
              </a:rPr>
              <a:t> </a:t>
            </a:r>
            <a:r>
              <a:rPr sz="2309" spc="-4" dirty="0">
                <a:latin typeface="Calibri"/>
                <a:cs typeface="Calibri"/>
              </a:rPr>
              <a:t>tener</a:t>
            </a:r>
            <a:r>
              <a:rPr sz="2309" spc="-34" dirty="0">
                <a:latin typeface="Calibri"/>
                <a:cs typeface="Calibri"/>
              </a:rPr>
              <a:t> </a:t>
            </a:r>
            <a:r>
              <a:rPr sz="2309" dirty="0">
                <a:latin typeface="Calibri"/>
                <a:cs typeface="Calibri"/>
              </a:rPr>
              <a:t>cuidado </a:t>
            </a:r>
            <a:r>
              <a:rPr sz="2309" spc="-509" dirty="0">
                <a:latin typeface="Calibri"/>
                <a:cs typeface="Calibri"/>
              </a:rPr>
              <a:t> </a:t>
            </a:r>
            <a:r>
              <a:rPr sz="2309" spc="-17" dirty="0">
                <a:latin typeface="Calibri"/>
                <a:cs typeface="Calibri"/>
              </a:rPr>
              <a:t>para:</a:t>
            </a:r>
            <a:endParaRPr sz="2309" dirty="0">
              <a:latin typeface="Calibri"/>
              <a:cs typeface="Calibri"/>
            </a:endParaRPr>
          </a:p>
          <a:p>
            <a:pPr marL="646699" lvl="1" indent="-245431">
              <a:spcBef>
                <a:spcPts val="34"/>
              </a:spcBef>
              <a:buFont typeface="Arial"/>
              <a:buChar char="–"/>
              <a:tabLst>
                <a:tab pos="647242" algn="l"/>
              </a:tabLst>
            </a:pPr>
            <a:r>
              <a:rPr sz="2052" dirty="0">
                <a:latin typeface="Calibri"/>
                <a:cs typeface="Calibri"/>
              </a:rPr>
              <a:t>NO</a:t>
            </a:r>
            <a:r>
              <a:rPr sz="2052" spc="-13" dirty="0">
                <a:latin typeface="Calibri"/>
                <a:cs typeface="Calibri"/>
              </a:rPr>
              <a:t> </a:t>
            </a:r>
            <a:r>
              <a:rPr sz="2052" spc="-9" dirty="0">
                <a:latin typeface="Calibri"/>
                <a:cs typeface="Calibri"/>
              </a:rPr>
              <a:t>romper</a:t>
            </a:r>
            <a:r>
              <a:rPr sz="2052" spc="-17" dirty="0">
                <a:latin typeface="Calibri"/>
                <a:cs typeface="Calibri"/>
              </a:rPr>
              <a:t> </a:t>
            </a:r>
            <a:r>
              <a:rPr sz="2052" dirty="0">
                <a:latin typeface="Calibri"/>
                <a:cs typeface="Calibri"/>
              </a:rPr>
              <a:t>las</a:t>
            </a:r>
            <a:r>
              <a:rPr sz="2052" spc="-4" dirty="0">
                <a:latin typeface="Calibri"/>
                <a:cs typeface="Calibri"/>
              </a:rPr>
              <a:t> </a:t>
            </a:r>
            <a:r>
              <a:rPr sz="2052" spc="-9" dirty="0">
                <a:latin typeface="Calibri"/>
                <a:cs typeface="Calibri"/>
              </a:rPr>
              <a:t>reglas</a:t>
            </a:r>
            <a:r>
              <a:rPr sz="2052" spc="-17" dirty="0">
                <a:latin typeface="Calibri"/>
                <a:cs typeface="Calibri"/>
              </a:rPr>
              <a:t> </a:t>
            </a:r>
            <a:r>
              <a:rPr sz="2052" spc="-4" dirty="0">
                <a:latin typeface="Calibri"/>
                <a:cs typeface="Calibri"/>
              </a:rPr>
              <a:t>establecidas</a:t>
            </a:r>
            <a:r>
              <a:rPr sz="2052" spc="-30" dirty="0">
                <a:latin typeface="Calibri"/>
                <a:cs typeface="Calibri"/>
              </a:rPr>
              <a:t> </a:t>
            </a:r>
            <a:r>
              <a:rPr sz="2052" spc="-4" dirty="0">
                <a:latin typeface="Calibri"/>
                <a:cs typeface="Calibri"/>
              </a:rPr>
              <a:t>por los</a:t>
            </a:r>
            <a:r>
              <a:rPr sz="2052" spc="-9" dirty="0">
                <a:latin typeface="Calibri"/>
                <a:cs typeface="Calibri"/>
              </a:rPr>
              <a:t> buscadores</a:t>
            </a:r>
            <a:endParaRPr sz="2052" dirty="0">
              <a:latin typeface="Calibri"/>
              <a:cs typeface="Calibri"/>
            </a:endParaRPr>
          </a:p>
          <a:p>
            <a:pPr marL="646699" marR="26606" lvl="1" indent="-245431">
              <a:lnSpc>
                <a:spcPct val="80000"/>
              </a:lnSpc>
              <a:spcBef>
                <a:spcPts val="492"/>
              </a:spcBef>
              <a:buFont typeface="Arial"/>
              <a:buChar char="–"/>
              <a:tabLst>
                <a:tab pos="647242" algn="l"/>
              </a:tabLst>
            </a:pPr>
            <a:r>
              <a:rPr sz="2052" dirty="0">
                <a:latin typeface="Calibri"/>
                <a:cs typeface="Calibri"/>
              </a:rPr>
              <a:t>NO </a:t>
            </a:r>
            <a:r>
              <a:rPr sz="2052" spc="-13" dirty="0">
                <a:latin typeface="Calibri"/>
                <a:cs typeface="Calibri"/>
              </a:rPr>
              <a:t>afectar </a:t>
            </a:r>
            <a:r>
              <a:rPr sz="2052" dirty="0">
                <a:latin typeface="Calibri"/>
                <a:cs typeface="Calibri"/>
              </a:rPr>
              <a:t>la </a:t>
            </a:r>
            <a:r>
              <a:rPr sz="2052" spc="-4" dirty="0">
                <a:latin typeface="Calibri"/>
                <a:cs typeface="Calibri"/>
              </a:rPr>
              <a:t>experiencia de usuario de </a:t>
            </a:r>
            <a:r>
              <a:rPr sz="2052" spc="-13" dirty="0">
                <a:latin typeface="Calibri"/>
                <a:cs typeface="Calibri"/>
              </a:rPr>
              <a:t>forma </a:t>
            </a:r>
            <a:r>
              <a:rPr sz="2052" spc="-17" dirty="0">
                <a:latin typeface="Calibri"/>
                <a:cs typeface="Calibri"/>
              </a:rPr>
              <a:t>negativa </a:t>
            </a:r>
            <a:r>
              <a:rPr sz="2052" spc="-453" dirty="0">
                <a:latin typeface="Calibri"/>
                <a:cs typeface="Calibri"/>
              </a:rPr>
              <a:t> </a:t>
            </a:r>
            <a:r>
              <a:rPr sz="2052" spc="-4" dirty="0">
                <a:latin typeface="Calibri"/>
                <a:cs typeface="Calibri"/>
              </a:rPr>
              <a:t>debido</a:t>
            </a:r>
            <a:r>
              <a:rPr sz="2052" spc="-9" dirty="0">
                <a:latin typeface="Calibri"/>
                <a:cs typeface="Calibri"/>
              </a:rPr>
              <a:t> </a:t>
            </a:r>
            <a:r>
              <a:rPr sz="2052" dirty="0">
                <a:latin typeface="Calibri"/>
                <a:cs typeface="Calibri"/>
              </a:rPr>
              <a:t>a</a:t>
            </a:r>
            <a:r>
              <a:rPr sz="2052" spc="-4" dirty="0">
                <a:latin typeface="Calibri"/>
                <a:cs typeface="Calibri"/>
              </a:rPr>
              <a:t> </a:t>
            </a:r>
            <a:r>
              <a:rPr sz="2052" dirty="0">
                <a:latin typeface="Calibri"/>
                <a:cs typeface="Calibri"/>
              </a:rPr>
              <a:t>la</a:t>
            </a:r>
            <a:r>
              <a:rPr sz="2052" spc="-4" dirty="0">
                <a:latin typeface="Calibri"/>
                <a:cs typeface="Calibri"/>
              </a:rPr>
              <a:t> aplicación</a:t>
            </a:r>
            <a:r>
              <a:rPr sz="2052" spc="-30" dirty="0">
                <a:latin typeface="Calibri"/>
                <a:cs typeface="Calibri"/>
              </a:rPr>
              <a:t> </a:t>
            </a:r>
            <a:r>
              <a:rPr sz="2052" spc="-4" dirty="0">
                <a:latin typeface="Calibri"/>
                <a:cs typeface="Calibri"/>
              </a:rPr>
              <a:t>de </a:t>
            </a:r>
            <a:r>
              <a:rPr sz="2052" dirty="0">
                <a:latin typeface="Calibri"/>
                <a:cs typeface="Calibri"/>
              </a:rPr>
              <a:t>algunas</a:t>
            </a:r>
            <a:r>
              <a:rPr sz="2052" spc="-9" dirty="0">
                <a:latin typeface="Calibri"/>
                <a:cs typeface="Calibri"/>
              </a:rPr>
              <a:t> </a:t>
            </a:r>
            <a:r>
              <a:rPr sz="2052" spc="-4" dirty="0">
                <a:latin typeface="Calibri"/>
                <a:cs typeface="Calibri"/>
              </a:rPr>
              <a:t>de </a:t>
            </a:r>
            <a:r>
              <a:rPr sz="2052" spc="-9" dirty="0">
                <a:latin typeface="Calibri"/>
                <a:cs typeface="Calibri"/>
              </a:rPr>
              <a:t>estas</a:t>
            </a:r>
            <a:r>
              <a:rPr sz="2052" spc="-13" dirty="0">
                <a:latin typeface="Calibri"/>
                <a:cs typeface="Calibri"/>
              </a:rPr>
              <a:t> </a:t>
            </a:r>
            <a:r>
              <a:rPr sz="2052" spc="-9" dirty="0">
                <a:latin typeface="Calibri"/>
                <a:cs typeface="Calibri"/>
              </a:rPr>
              <a:t>técnicas</a:t>
            </a:r>
            <a:endParaRPr sz="2052" dirty="0">
              <a:latin typeface="Calibri"/>
              <a:cs typeface="Calibri"/>
            </a:endParaRPr>
          </a:p>
          <a:p>
            <a:pPr marL="646699" marR="106426" lvl="1" indent="-245431">
              <a:lnSpc>
                <a:spcPts val="1967"/>
              </a:lnSpc>
              <a:spcBef>
                <a:spcPts val="479"/>
              </a:spcBef>
              <a:buFont typeface="Arial"/>
              <a:buChar char="–"/>
              <a:tabLst>
                <a:tab pos="647242" algn="l"/>
              </a:tabLst>
            </a:pPr>
            <a:r>
              <a:rPr sz="2052" dirty="0">
                <a:latin typeface="Calibri"/>
                <a:cs typeface="Calibri"/>
              </a:rPr>
              <a:t>NO </a:t>
            </a:r>
            <a:r>
              <a:rPr sz="2052" spc="-9" dirty="0">
                <a:latin typeface="Calibri"/>
                <a:cs typeface="Calibri"/>
              </a:rPr>
              <a:t>presentar </a:t>
            </a:r>
            <a:r>
              <a:rPr sz="2052" dirty="0">
                <a:latin typeface="Calibri"/>
                <a:cs typeface="Calibri"/>
              </a:rPr>
              <a:t>el </a:t>
            </a:r>
            <a:r>
              <a:rPr sz="2052" spc="-9" dirty="0">
                <a:latin typeface="Calibri"/>
                <a:cs typeface="Calibri"/>
              </a:rPr>
              <a:t>contenido creado </a:t>
            </a:r>
            <a:r>
              <a:rPr sz="2052" spc="-4" dirty="0">
                <a:latin typeface="Calibri"/>
                <a:cs typeface="Calibri"/>
              </a:rPr>
              <a:t>por algoritmos </a:t>
            </a:r>
            <a:r>
              <a:rPr sz="2052" spc="-13" dirty="0">
                <a:latin typeface="Calibri"/>
                <a:cs typeface="Calibri"/>
              </a:rPr>
              <a:t>para </a:t>
            </a:r>
            <a:r>
              <a:rPr sz="2052" spc="-453" dirty="0">
                <a:latin typeface="Calibri"/>
                <a:cs typeface="Calibri"/>
              </a:rPr>
              <a:t> </a:t>
            </a:r>
            <a:r>
              <a:rPr sz="2052" spc="-9" dirty="0">
                <a:latin typeface="Calibri"/>
                <a:cs typeface="Calibri"/>
              </a:rPr>
              <a:t>generar</a:t>
            </a:r>
            <a:r>
              <a:rPr sz="2052" spc="-13" dirty="0">
                <a:latin typeface="Calibri"/>
                <a:cs typeface="Calibri"/>
              </a:rPr>
              <a:t> </a:t>
            </a:r>
            <a:r>
              <a:rPr sz="2052" spc="-9" dirty="0">
                <a:latin typeface="Calibri"/>
                <a:cs typeface="Calibri"/>
              </a:rPr>
              <a:t>contenido</a:t>
            </a:r>
            <a:r>
              <a:rPr sz="2052" dirty="0">
                <a:latin typeface="Calibri"/>
                <a:cs typeface="Calibri"/>
              </a:rPr>
              <a:t> </a:t>
            </a:r>
            <a:r>
              <a:rPr sz="2052" spc="-9" dirty="0">
                <a:latin typeface="Calibri"/>
                <a:cs typeface="Calibri"/>
              </a:rPr>
              <a:t>automático</a:t>
            </a:r>
            <a:endParaRPr sz="2052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16416" y="759104"/>
            <a:ext cx="6830850" cy="8688"/>
          </a:xfrm>
          <a:custGeom>
            <a:avLst/>
            <a:gdLst/>
            <a:ahLst/>
            <a:cxnLst/>
            <a:rect l="l" t="t" r="r" b="b"/>
            <a:pathLst>
              <a:path w="7988300" h="10159">
                <a:moveTo>
                  <a:pt x="7988046" y="0"/>
                </a:moveTo>
                <a:lnTo>
                  <a:pt x="0" y="9652"/>
                </a:lnTo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" name="object 4"/>
          <p:cNvSpPr txBox="1"/>
          <p:nvPr/>
        </p:nvSpPr>
        <p:spPr>
          <a:xfrm>
            <a:off x="6932782" y="207857"/>
            <a:ext cx="1939028" cy="47282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lnSpc>
                <a:spcPts val="1847"/>
              </a:lnSpc>
              <a:spcBef>
                <a:spcPts val="86"/>
              </a:spcBef>
            </a:pPr>
            <a:r>
              <a:rPr sz="1710" b="1" i="1" spc="-9" dirty="0">
                <a:solidFill>
                  <a:srgbClr val="7E7E7E"/>
                </a:solidFill>
                <a:latin typeface="Calibri"/>
                <a:cs typeface="Calibri"/>
              </a:rPr>
              <a:t>Posicionamiento</a:t>
            </a:r>
            <a:r>
              <a:rPr sz="1710" b="1" i="1" spc="-64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710" b="1" i="1" spc="-4" dirty="0">
                <a:solidFill>
                  <a:srgbClr val="7E7E7E"/>
                </a:solidFill>
                <a:latin typeface="Calibri"/>
                <a:cs typeface="Calibri"/>
              </a:rPr>
              <a:t>web</a:t>
            </a:r>
            <a:endParaRPr sz="1710">
              <a:latin typeface="Calibri"/>
              <a:cs typeface="Calibri"/>
            </a:endParaRPr>
          </a:p>
          <a:p>
            <a:pPr marR="7059" algn="r">
              <a:lnSpc>
                <a:spcPts val="1847"/>
              </a:lnSpc>
            </a:pPr>
            <a:r>
              <a:rPr sz="1710" b="1" i="1" spc="-13" dirty="0">
                <a:solidFill>
                  <a:srgbClr val="C00000"/>
                </a:solidFill>
                <a:latin typeface="Calibri"/>
                <a:cs typeface="Calibri"/>
              </a:rPr>
              <a:t>SEO</a:t>
            </a:r>
            <a:endParaRPr sz="171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75974" y="750156"/>
            <a:ext cx="2735598" cy="590455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3762" b="0" dirty="0">
                <a:solidFill>
                  <a:srgbClr val="C00000"/>
                </a:solidFill>
              </a:rPr>
              <a:t>Black</a:t>
            </a:r>
            <a:r>
              <a:rPr sz="3762" b="0" spc="-47" dirty="0">
                <a:solidFill>
                  <a:srgbClr val="C00000"/>
                </a:solidFill>
              </a:rPr>
              <a:t> </a:t>
            </a:r>
            <a:r>
              <a:rPr sz="3762" b="0" dirty="0">
                <a:solidFill>
                  <a:srgbClr val="C00000"/>
                </a:solidFill>
              </a:rPr>
              <a:t>Hat</a:t>
            </a:r>
            <a:r>
              <a:rPr sz="3762" b="0" spc="-43" dirty="0">
                <a:solidFill>
                  <a:srgbClr val="C00000"/>
                </a:solidFill>
              </a:rPr>
              <a:t> </a:t>
            </a:r>
            <a:r>
              <a:rPr sz="3762" b="0" i="0" spc="-21" dirty="0">
                <a:solidFill>
                  <a:srgbClr val="C00000"/>
                </a:solidFill>
              </a:rPr>
              <a:t>SEO</a:t>
            </a:r>
            <a:endParaRPr sz="3762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81736" y="936988"/>
            <a:ext cx="865313" cy="56167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64" y="2301421"/>
            <a:ext cx="1591512" cy="426496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5430" rIns="0" bIns="0" rtlCol="0">
            <a:spAutoFit/>
          </a:bodyPr>
          <a:lstStyle/>
          <a:p>
            <a:pPr>
              <a:spcBef>
                <a:spcPts val="43"/>
              </a:spcBef>
            </a:pPr>
            <a:endParaRPr sz="1368">
              <a:latin typeface="Times New Roman"/>
              <a:cs typeface="Times New Roman"/>
            </a:endParaRPr>
          </a:p>
          <a:p>
            <a:pPr marL="285612"/>
            <a:r>
              <a:rPr sz="1368" b="1" spc="-13" dirty="0">
                <a:solidFill>
                  <a:srgbClr val="FFFFFF"/>
                </a:solidFill>
                <a:latin typeface="Calibri"/>
                <a:cs typeface="Calibri"/>
              </a:rPr>
              <a:t>Palabras </a:t>
            </a:r>
            <a:r>
              <a:rPr sz="1368" b="1" spc="-9" dirty="0">
                <a:solidFill>
                  <a:srgbClr val="FFFFFF"/>
                </a:solidFill>
                <a:latin typeface="Calibri"/>
                <a:cs typeface="Calibri"/>
              </a:rPr>
              <a:t>clave</a:t>
            </a:r>
            <a:endParaRPr sz="1368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1364" y="2949754"/>
            <a:ext cx="1591512" cy="2062650"/>
          </a:xfrm>
          <a:prstGeom prst="rect">
            <a:avLst/>
          </a:prstGeom>
          <a:solidFill>
            <a:srgbClr val="D9D9D9">
              <a:alpha val="90194"/>
            </a:srgbClr>
          </a:solidFill>
          <a:ln w="25908">
            <a:solidFill>
              <a:srgbClr val="000000"/>
            </a:solidFill>
          </a:ln>
        </p:spPr>
        <p:txBody>
          <a:bodyPr vert="horz" wrap="square" lIns="0" tIns="69503" rIns="0" bIns="0" rtlCol="0">
            <a:spAutoFit/>
          </a:bodyPr>
          <a:lstStyle/>
          <a:p>
            <a:pPr marL="228598" marR="178643" indent="-147693">
              <a:lnSpc>
                <a:spcPct val="91400"/>
              </a:lnSpc>
              <a:spcBef>
                <a:spcPts val="547"/>
              </a:spcBef>
              <a:buFont typeface="Calibri"/>
              <a:buChar char="•"/>
              <a:tabLst>
                <a:tab pos="229141" algn="l"/>
              </a:tabLst>
            </a:pPr>
            <a:r>
              <a:rPr sz="1539" b="1" spc="-4" dirty="0">
                <a:latin typeface="Calibri"/>
                <a:cs typeface="Calibri"/>
              </a:rPr>
              <a:t>Saturación </a:t>
            </a:r>
            <a:r>
              <a:rPr sz="1539" b="1" dirty="0">
                <a:latin typeface="Calibri"/>
                <a:cs typeface="Calibri"/>
              </a:rPr>
              <a:t>de </a:t>
            </a:r>
            <a:r>
              <a:rPr sz="1539" b="1" spc="4" dirty="0">
                <a:latin typeface="Calibri"/>
                <a:cs typeface="Calibri"/>
              </a:rPr>
              <a:t> </a:t>
            </a:r>
            <a:r>
              <a:rPr sz="1539" b="1" dirty="0">
                <a:latin typeface="Calibri"/>
                <a:cs typeface="Calibri"/>
              </a:rPr>
              <a:t>la</a:t>
            </a:r>
            <a:r>
              <a:rPr sz="1539" b="1" spc="-38" dirty="0">
                <a:latin typeface="Calibri"/>
                <a:cs typeface="Calibri"/>
              </a:rPr>
              <a:t> </a:t>
            </a:r>
            <a:r>
              <a:rPr sz="1539" b="1" dirty="0">
                <a:latin typeface="Calibri"/>
                <a:cs typeface="Calibri"/>
              </a:rPr>
              <a:t>densidad</a:t>
            </a:r>
            <a:r>
              <a:rPr sz="1539" b="1" spc="-64" dirty="0">
                <a:latin typeface="Calibri"/>
                <a:cs typeface="Calibri"/>
              </a:rPr>
              <a:t> </a:t>
            </a:r>
            <a:r>
              <a:rPr sz="1539" b="1" dirty="0">
                <a:latin typeface="Calibri"/>
                <a:cs typeface="Calibri"/>
              </a:rPr>
              <a:t>de </a:t>
            </a:r>
            <a:r>
              <a:rPr sz="1539" b="1" spc="-333" dirty="0">
                <a:latin typeface="Calibri"/>
                <a:cs typeface="Calibri"/>
              </a:rPr>
              <a:t> </a:t>
            </a:r>
            <a:r>
              <a:rPr sz="1539" b="1" spc="-4" dirty="0">
                <a:latin typeface="Calibri"/>
                <a:cs typeface="Calibri"/>
              </a:rPr>
              <a:t>palabras</a:t>
            </a:r>
            <a:r>
              <a:rPr sz="1539" b="1" spc="-56" dirty="0">
                <a:latin typeface="Calibri"/>
                <a:cs typeface="Calibri"/>
              </a:rPr>
              <a:t> </a:t>
            </a:r>
            <a:r>
              <a:rPr sz="1539" b="1" spc="-9" dirty="0">
                <a:latin typeface="Calibri"/>
                <a:cs typeface="Calibri"/>
              </a:rPr>
              <a:t>clave</a:t>
            </a:r>
            <a:endParaRPr sz="1539">
              <a:latin typeface="Calibri"/>
              <a:cs typeface="Calibri"/>
            </a:endParaRPr>
          </a:p>
          <a:p>
            <a:pPr marL="228598" marR="309503" indent="-147693">
              <a:lnSpc>
                <a:spcPct val="91600"/>
              </a:lnSpc>
              <a:spcBef>
                <a:spcPts val="286"/>
              </a:spcBef>
              <a:buFont typeface="Calibri"/>
              <a:buChar char="•"/>
              <a:tabLst>
                <a:tab pos="229141" algn="l"/>
              </a:tabLst>
            </a:pPr>
            <a:r>
              <a:rPr sz="1539" b="1" spc="-4" dirty="0">
                <a:latin typeface="Calibri"/>
                <a:cs typeface="Calibri"/>
              </a:rPr>
              <a:t>Sobre- </a:t>
            </a:r>
            <a:r>
              <a:rPr sz="1539" b="1" dirty="0">
                <a:latin typeface="Calibri"/>
                <a:cs typeface="Calibri"/>
              </a:rPr>
              <a:t> o</a:t>
            </a:r>
            <a:r>
              <a:rPr sz="1539" b="1" spc="-4" dirty="0">
                <a:latin typeface="Calibri"/>
                <a:cs typeface="Calibri"/>
              </a:rPr>
              <a:t>p</a:t>
            </a:r>
            <a:r>
              <a:rPr sz="1539" b="1" dirty="0">
                <a:latin typeface="Calibri"/>
                <a:cs typeface="Calibri"/>
              </a:rPr>
              <a:t>timi</a:t>
            </a:r>
            <a:r>
              <a:rPr sz="1539" b="1" spc="-21" dirty="0">
                <a:latin typeface="Calibri"/>
                <a:cs typeface="Calibri"/>
              </a:rPr>
              <a:t>z</a:t>
            </a:r>
            <a:r>
              <a:rPr sz="1539" b="1" dirty="0">
                <a:latin typeface="Calibri"/>
                <a:cs typeface="Calibri"/>
              </a:rPr>
              <a:t>ación  </a:t>
            </a:r>
            <a:r>
              <a:rPr sz="1539" b="1" spc="-4" dirty="0">
                <a:latin typeface="Calibri"/>
                <a:cs typeface="Calibri"/>
              </a:rPr>
              <a:t>mecánica </a:t>
            </a:r>
            <a:r>
              <a:rPr sz="1539" b="1" dirty="0">
                <a:latin typeface="Calibri"/>
                <a:cs typeface="Calibri"/>
              </a:rPr>
              <a:t>y </a:t>
            </a:r>
            <a:r>
              <a:rPr sz="1539" b="1" spc="4" dirty="0">
                <a:latin typeface="Calibri"/>
                <a:cs typeface="Calibri"/>
              </a:rPr>
              <a:t> </a:t>
            </a:r>
            <a:r>
              <a:rPr sz="1539" b="1" spc="-9" dirty="0">
                <a:latin typeface="Calibri"/>
                <a:cs typeface="Calibri"/>
              </a:rPr>
              <a:t>tanteo </a:t>
            </a:r>
            <a:r>
              <a:rPr sz="1539" b="1" spc="-4" dirty="0">
                <a:latin typeface="Calibri"/>
                <a:cs typeface="Calibri"/>
              </a:rPr>
              <a:t> </a:t>
            </a:r>
            <a:r>
              <a:rPr sz="1539" b="1" spc="-9" dirty="0">
                <a:latin typeface="Calibri"/>
                <a:cs typeface="Calibri"/>
              </a:rPr>
              <a:t>(Keyword </a:t>
            </a:r>
            <a:r>
              <a:rPr sz="1539" b="1" spc="-4" dirty="0">
                <a:latin typeface="Calibri"/>
                <a:cs typeface="Calibri"/>
              </a:rPr>
              <a:t> stuffing)</a:t>
            </a:r>
            <a:endParaRPr sz="1539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5394" y="2301421"/>
            <a:ext cx="1591512" cy="43647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172" rIns="0" bIns="0" rtlCol="0">
            <a:spAutoFit/>
          </a:bodyPr>
          <a:lstStyle/>
          <a:p>
            <a:pPr>
              <a:spcBef>
                <a:spcPts val="17"/>
              </a:spcBef>
            </a:pPr>
            <a:endParaRPr sz="1283">
              <a:latin typeface="Times New Roman"/>
              <a:cs typeface="Times New Roman"/>
            </a:endParaRPr>
          </a:p>
          <a:p>
            <a:pPr marL="494120"/>
            <a:r>
              <a:rPr sz="1539" b="1" i="1" spc="-9" dirty="0">
                <a:solidFill>
                  <a:srgbClr val="FFFFFF"/>
                </a:solidFill>
                <a:latin typeface="Calibri"/>
                <a:cs typeface="Calibri"/>
              </a:rPr>
              <a:t>Enlaces</a:t>
            </a:r>
            <a:endParaRPr sz="1539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5394" y="2949754"/>
            <a:ext cx="1591512" cy="2105730"/>
          </a:xfrm>
          <a:prstGeom prst="rect">
            <a:avLst/>
          </a:prstGeom>
          <a:solidFill>
            <a:srgbClr val="D9D9D9">
              <a:alpha val="90194"/>
            </a:srgbClr>
          </a:solidFill>
          <a:ln w="25907">
            <a:solidFill>
              <a:srgbClr val="000000"/>
            </a:solidFill>
          </a:ln>
        </p:spPr>
        <p:txBody>
          <a:bodyPr vert="horz" wrap="square" lIns="0" tIns="73304" rIns="0" bIns="0" rtlCol="0">
            <a:spAutoFit/>
          </a:bodyPr>
          <a:lstStyle/>
          <a:p>
            <a:pPr marL="228598" marR="477830" indent="-147693">
              <a:lnSpc>
                <a:spcPts val="1685"/>
              </a:lnSpc>
              <a:spcBef>
                <a:spcPts val="577"/>
              </a:spcBef>
              <a:buFont typeface="Calibri"/>
              <a:buChar char="•"/>
              <a:tabLst>
                <a:tab pos="229141" algn="l"/>
              </a:tabLst>
            </a:pPr>
            <a:r>
              <a:rPr sz="1539" b="1" i="1" spc="-4" dirty="0">
                <a:latin typeface="Calibri"/>
                <a:cs typeface="Calibri"/>
              </a:rPr>
              <a:t>Granjas</a:t>
            </a:r>
            <a:r>
              <a:rPr sz="1539" b="1" i="1" spc="-64" dirty="0">
                <a:latin typeface="Calibri"/>
                <a:cs typeface="Calibri"/>
              </a:rPr>
              <a:t> </a:t>
            </a:r>
            <a:r>
              <a:rPr sz="1539" b="1" dirty="0">
                <a:latin typeface="Calibri"/>
                <a:cs typeface="Calibri"/>
              </a:rPr>
              <a:t>de </a:t>
            </a:r>
            <a:r>
              <a:rPr sz="1539" b="1" spc="-338" dirty="0">
                <a:latin typeface="Calibri"/>
                <a:cs typeface="Calibri"/>
              </a:rPr>
              <a:t> </a:t>
            </a:r>
            <a:r>
              <a:rPr sz="1539" b="1" spc="-4" dirty="0">
                <a:latin typeface="Calibri"/>
                <a:cs typeface="Calibri"/>
              </a:rPr>
              <a:t>links</a:t>
            </a:r>
            <a:endParaRPr sz="1539">
              <a:latin typeface="Calibri"/>
              <a:cs typeface="Calibri"/>
            </a:endParaRPr>
          </a:p>
          <a:p>
            <a:pPr marL="228598" indent="-147693">
              <a:lnSpc>
                <a:spcPts val="1770"/>
              </a:lnSpc>
              <a:spcBef>
                <a:spcPts val="103"/>
              </a:spcBef>
              <a:buFont typeface="Calibri"/>
              <a:buChar char="•"/>
              <a:tabLst>
                <a:tab pos="229141" algn="l"/>
              </a:tabLst>
            </a:pPr>
            <a:r>
              <a:rPr sz="1539" b="1" spc="-4" dirty="0">
                <a:latin typeface="Calibri"/>
                <a:cs typeface="Calibri"/>
              </a:rPr>
              <a:t>Alta</a:t>
            </a:r>
            <a:endParaRPr sz="1539">
              <a:latin typeface="Calibri"/>
              <a:cs typeface="Calibri"/>
            </a:endParaRPr>
          </a:p>
          <a:p>
            <a:pPr marL="228598" marR="103711">
              <a:lnSpc>
                <a:spcPct val="91400"/>
              </a:lnSpc>
              <a:spcBef>
                <a:spcPts val="86"/>
              </a:spcBef>
            </a:pPr>
            <a:r>
              <a:rPr sz="1539" b="1" spc="-4" dirty="0">
                <a:latin typeface="Calibri"/>
                <a:cs typeface="Calibri"/>
              </a:rPr>
              <a:t>variabilidad</a:t>
            </a:r>
            <a:r>
              <a:rPr sz="1539" b="1" spc="-64" dirty="0">
                <a:latin typeface="Calibri"/>
                <a:cs typeface="Calibri"/>
              </a:rPr>
              <a:t> </a:t>
            </a:r>
            <a:r>
              <a:rPr sz="1539" b="1" dirty="0">
                <a:latin typeface="Calibri"/>
                <a:cs typeface="Calibri"/>
              </a:rPr>
              <a:t>del </a:t>
            </a:r>
            <a:r>
              <a:rPr sz="1539" b="1" spc="-338" dirty="0">
                <a:latin typeface="Calibri"/>
                <a:cs typeface="Calibri"/>
              </a:rPr>
              <a:t> </a:t>
            </a:r>
            <a:r>
              <a:rPr sz="1539" b="1" spc="-4" dirty="0">
                <a:latin typeface="Calibri"/>
                <a:cs typeface="Calibri"/>
              </a:rPr>
              <a:t>número </a:t>
            </a:r>
            <a:r>
              <a:rPr sz="1539" b="1" dirty="0">
                <a:latin typeface="Calibri"/>
                <a:cs typeface="Calibri"/>
              </a:rPr>
              <a:t>de </a:t>
            </a:r>
            <a:r>
              <a:rPr sz="1539" b="1" spc="4" dirty="0">
                <a:latin typeface="Calibri"/>
                <a:cs typeface="Calibri"/>
              </a:rPr>
              <a:t> </a:t>
            </a:r>
            <a:r>
              <a:rPr sz="1539" b="1" dirty="0">
                <a:latin typeface="Calibri"/>
                <a:cs typeface="Calibri"/>
              </a:rPr>
              <a:t>enlaces</a:t>
            </a:r>
            <a:endParaRPr sz="1539">
              <a:latin typeface="Calibri"/>
              <a:cs typeface="Calibri"/>
            </a:endParaRPr>
          </a:p>
          <a:p>
            <a:pPr marL="228598" marR="150408" indent="-147693">
              <a:lnSpc>
                <a:spcPts val="1693"/>
              </a:lnSpc>
              <a:spcBef>
                <a:spcPts val="307"/>
              </a:spcBef>
              <a:buFont typeface="Calibri"/>
              <a:buChar char="•"/>
              <a:tabLst>
                <a:tab pos="229141" algn="l"/>
              </a:tabLst>
            </a:pPr>
            <a:r>
              <a:rPr sz="1539" b="1" dirty="0">
                <a:latin typeface="Calibri"/>
                <a:cs typeface="Calibri"/>
              </a:rPr>
              <a:t>Enlaces</a:t>
            </a:r>
            <a:r>
              <a:rPr sz="1539" b="1" spc="-47" dirty="0">
                <a:latin typeface="Calibri"/>
                <a:cs typeface="Calibri"/>
              </a:rPr>
              <a:t> </a:t>
            </a:r>
            <a:r>
              <a:rPr sz="1539" b="1" spc="-9" dirty="0">
                <a:latin typeface="Calibri"/>
                <a:cs typeface="Calibri"/>
              </a:rPr>
              <a:t>rotos</a:t>
            </a:r>
            <a:r>
              <a:rPr sz="1539" b="1" spc="-43" dirty="0">
                <a:latin typeface="Calibri"/>
                <a:cs typeface="Calibri"/>
              </a:rPr>
              <a:t> </a:t>
            </a:r>
            <a:r>
              <a:rPr sz="1539" b="1" dirty="0">
                <a:latin typeface="Calibri"/>
                <a:cs typeface="Calibri"/>
              </a:rPr>
              <a:t>y </a:t>
            </a:r>
            <a:r>
              <a:rPr sz="1539" b="1" spc="-333" dirty="0">
                <a:latin typeface="Calibri"/>
                <a:cs typeface="Calibri"/>
              </a:rPr>
              <a:t> </a:t>
            </a:r>
            <a:r>
              <a:rPr sz="1539" b="1" dirty="0">
                <a:latin typeface="Calibri"/>
                <a:cs typeface="Calibri"/>
              </a:rPr>
              <a:t>a páginas </a:t>
            </a:r>
            <a:r>
              <a:rPr sz="1539" b="1" spc="4" dirty="0">
                <a:latin typeface="Calibri"/>
                <a:cs typeface="Calibri"/>
              </a:rPr>
              <a:t> </a:t>
            </a:r>
            <a:r>
              <a:rPr sz="1539" b="1" spc="-9" dirty="0">
                <a:latin typeface="Calibri"/>
                <a:cs typeface="Calibri"/>
              </a:rPr>
              <a:t>“dudosas”</a:t>
            </a:r>
            <a:endParaRPr sz="1539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58123" y="2301420"/>
            <a:ext cx="1591512" cy="543483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06427" rIns="0" bIns="0" rtlCol="0">
            <a:spAutoFit/>
          </a:bodyPr>
          <a:lstStyle/>
          <a:p>
            <a:pPr marL="490319" marR="346970" indent="-135747">
              <a:lnSpc>
                <a:spcPts val="1685"/>
              </a:lnSpc>
              <a:spcBef>
                <a:spcPts val="838"/>
              </a:spcBef>
            </a:pPr>
            <a:r>
              <a:rPr sz="1539" b="1" i="1" spc="-2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539" b="1" i="1" dirty="0">
                <a:solidFill>
                  <a:srgbClr val="FFFFFF"/>
                </a:solidFill>
                <a:latin typeface="Calibri"/>
                <a:cs typeface="Calibri"/>
              </a:rPr>
              <a:t>ágin</a:t>
            </a:r>
            <a:r>
              <a:rPr sz="1539" b="1" i="1" spc="-9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39" b="1" i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539" b="1" i="1" spc="-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39" b="1" i="1" dirty="0">
                <a:solidFill>
                  <a:srgbClr val="FFFFFF"/>
                </a:solidFill>
                <a:latin typeface="Calibri"/>
                <a:cs typeface="Calibri"/>
              </a:rPr>
              <a:t>de  </a:t>
            </a:r>
            <a:r>
              <a:rPr sz="1539" b="1" i="1" spc="-4" dirty="0">
                <a:solidFill>
                  <a:srgbClr val="FFFFFF"/>
                </a:solidFill>
                <a:latin typeface="Calibri"/>
                <a:cs typeface="Calibri"/>
              </a:rPr>
              <a:t>engaño</a:t>
            </a:r>
            <a:endParaRPr sz="1539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58123" y="2949754"/>
            <a:ext cx="1591512" cy="1009404"/>
          </a:xfrm>
          <a:prstGeom prst="rect">
            <a:avLst/>
          </a:prstGeom>
          <a:solidFill>
            <a:srgbClr val="D9D9D9">
              <a:alpha val="90194"/>
            </a:srgbClr>
          </a:solidFill>
          <a:ln w="25907">
            <a:solidFill>
              <a:srgbClr val="000000"/>
            </a:solidFill>
          </a:ln>
        </p:spPr>
        <p:txBody>
          <a:bodyPr vert="horz" wrap="square" lIns="0" tIns="73304" rIns="0" bIns="0" rtlCol="0">
            <a:spAutoFit/>
          </a:bodyPr>
          <a:lstStyle/>
          <a:p>
            <a:pPr marL="229684" marR="614120" indent="-147693">
              <a:lnSpc>
                <a:spcPts val="1685"/>
              </a:lnSpc>
              <a:spcBef>
                <a:spcPts val="577"/>
              </a:spcBef>
              <a:buFont typeface="Calibri"/>
              <a:buChar char="•"/>
              <a:tabLst>
                <a:tab pos="230227" algn="l"/>
              </a:tabLst>
            </a:pPr>
            <a:r>
              <a:rPr sz="1539" b="1" i="1" dirty="0">
                <a:latin typeface="Calibri"/>
                <a:cs typeface="Calibri"/>
              </a:rPr>
              <a:t>D</a:t>
            </a:r>
            <a:r>
              <a:rPr sz="1539" b="1" i="1" spc="-4" dirty="0">
                <a:latin typeface="Calibri"/>
                <a:cs typeface="Calibri"/>
              </a:rPr>
              <a:t>oo</a:t>
            </a:r>
            <a:r>
              <a:rPr sz="1539" b="1" i="1" spc="9" dirty="0">
                <a:latin typeface="Calibri"/>
                <a:cs typeface="Calibri"/>
              </a:rPr>
              <a:t>r</a:t>
            </a:r>
            <a:r>
              <a:rPr sz="1539" b="1" i="1" spc="-4" dirty="0">
                <a:latin typeface="Calibri"/>
                <a:cs typeface="Calibri"/>
              </a:rPr>
              <a:t>way  pages</a:t>
            </a:r>
            <a:endParaRPr sz="1539">
              <a:latin typeface="Calibri"/>
              <a:cs typeface="Calibri"/>
            </a:endParaRPr>
          </a:p>
          <a:p>
            <a:pPr marL="229684" indent="-147693">
              <a:spcBef>
                <a:spcPts val="103"/>
              </a:spcBef>
              <a:buFont typeface="Calibri"/>
              <a:buChar char="•"/>
              <a:tabLst>
                <a:tab pos="230227" algn="l"/>
              </a:tabLst>
            </a:pPr>
            <a:r>
              <a:rPr sz="1539" b="1" i="1" dirty="0">
                <a:latin typeface="Calibri"/>
                <a:cs typeface="Calibri"/>
              </a:rPr>
              <a:t>Cloaking</a:t>
            </a:r>
            <a:endParaRPr sz="1539">
              <a:latin typeface="Calibri"/>
              <a:cs typeface="Calibri"/>
            </a:endParaRPr>
          </a:p>
          <a:p>
            <a:pPr marL="229684" indent="-147693">
              <a:spcBef>
                <a:spcPts val="124"/>
              </a:spcBef>
              <a:buFont typeface="Calibri"/>
              <a:buChar char="•"/>
              <a:tabLst>
                <a:tab pos="230227" algn="l"/>
              </a:tabLst>
            </a:pPr>
            <a:r>
              <a:rPr sz="1539" b="1" i="1" spc="-4" dirty="0">
                <a:latin typeface="Calibri"/>
                <a:cs typeface="Calibri"/>
              </a:rPr>
              <a:t>Hacking</a:t>
            </a:r>
            <a:endParaRPr sz="1539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72152" y="2301421"/>
            <a:ext cx="1591512" cy="43647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172" rIns="0" bIns="0" rtlCol="0">
            <a:spAutoFit/>
          </a:bodyPr>
          <a:lstStyle/>
          <a:p>
            <a:pPr>
              <a:spcBef>
                <a:spcPts val="17"/>
              </a:spcBef>
            </a:pPr>
            <a:endParaRPr sz="1283">
              <a:latin typeface="Times New Roman"/>
              <a:cs typeface="Times New Roman"/>
            </a:endParaRPr>
          </a:p>
          <a:p>
            <a:pPr marL="382264"/>
            <a:r>
              <a:rPr sz="1539" b="1" i="1" spc="-9" dirty="0">
                <a:solidFill>
                  <a:srgbClr val="FFFFFF"/>
                </a:solidFill>
                <a:latin typeface="Calibri"/>
                <a:cs typeface="Calibri"/>
              </a:rPr>
              <a:t>Contenido</a:t>
            </a:r>
            <a:endParaRPr sz="1539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72152" y="2949753"/>
            <a:ext cx="1591512" cy="1196747"/>
          </a:xfrm>
          <a:prstGeom prst="rect">
            <a:avLst/>
          </a:prstGeom>
          <a:solidFill>
            <a:srgbClr val="D9D9D9">
              <a:alpha val="90194"/>
            </a:srgbClr>
          </a:solidFill>
          <a:ln w="25907">
            <a:solidFill>
              <a:srgbClr val="000000"/>
            </a:solidFill>
          </a:ln>
        </p:spPr>
        <p:txBody>
          <a:bodyPr vert="horz" wrap="square" lIns="0" tIns="49412" rIns="0" bIns="0" rtlCol="0">
            <a:spAutoFit/>
          </a:bodyPr>
          <a:lstStyle/>
          <a:p>
            <a:pPr marL="229684" indent="-147693">
              <a:spcBef>
                <a:spcPts val="389"/>
              </a:spcBef>
              <a:buFont typeface="Calibri"/>
              <a:buChar char="•"/>
              <a:tabLst>
                <a:tab pos="230227" algn="l"/>
              </a:tabLst>
            </a:pPr>
            <a:r>
              <a:rPr sz="1539" b="1" i="1" spc="-4" dirty="0">
                <a:latin typeface="Calibri"/>
                <a:cs typeface="Calibri"/>
              </a:rPr>
              <a:t>Copy</a:t>
            </a:r>
            <a:r>
              <a:rPr sz="1539" b="1" i="1" spc="-34" dirty="0">
                <a:latin typeface="Calibri"/>
                <a:cs typeface="Calibri"/>
              </a:rPr>
              <a:t> </a:t>
            </a:r>
            <a:r>
              <a:rPr sz="1539" b="1" i="1" spc="4" dirty="0">
                <a:latin typeface="Calibri"/>
                <a:cs typeface="Calibri"/>
              </a:rPr>
              <a:t>me</a:t>
            </a:r>
            <a:endParaRPr sz="1539">
              <a:latin typeface="Calibri"/>
              <a:cs typeface="Calibri"/>
            </a:endParaRPr>
          </a:p>
          <a:p>
            <a:pPr marL="229684" marR="298644" indent="-147693">
              <a:lnSpc>
                <a:spcPct val="91500"/>
              </a:lnSpc>
              <a:spcBef>
                <a:spcPts val="278"/>
              </a:spcBef>
              <a:buFont typeface="Calibri"/>
              <a:buChar char="•"/>
              <a:tabLst>
                <a:tab pos="230227" algn="l"/>
              </a:tabLst>
            </a:pPr>
            <a:r>
              <a:rPr sz="1539" b="1" spc="-4" dirty="0">
                <a:latin typeface="Calibri"/>
                <a:cs typeface="Calibri"/>
              </a:rPr>
              <a:t>Cambios </a:t>
            </a:r>
            <a:r>
              <a:rPr sz="1539" b="1" dirty="0">
                <a:latin typeface="Calibri"/>
                <a:cs typeface="Calibri"/>
              </a:rPr>
              <a:t> </a:t>
            </a:r>
            <a:r>
              <a:rPr sz="1539" b="1" spc="-9" dirty="0">
                <a:latin typeface="Calibri"/>
                <a:cs typeface="Calibri"/>
              </a:rPr>
              <a:t>rápidos </a:t>
            </a:r>
            <a:r>
              <a:rPr sz="1539" b="1" dirty="0">
                <a:latin typeface="Calibri"/>
                <a:cs typeface="Calibri"/>
              </a:rPr>
              <a:t>e </a:t>
            </a:r>
            <a:r>
              <a:rPr sz="1539" b="1" spc="4" dirty="0">
                <a:latin typeface="Calibri"/>
                <a:cs typeface="Calibri"/>
              </a:rPr>
              <a:t> </a:t>
            </a:r>
            <a:r>
              <a:rPr sz="1539" b="1" dirty="0">
                <a:latin typeface="Calibri"/>
                <a:cs typeface="Calibri"/>
              </a:rPr>
              <a:t>i</a:t>
            </a:r>
            <a:r>
              <a:rPr sz="1539" b="1" spc="4" dirty="0">
                <a:latin typeface="Calibri"/>
                <a:cs typeface="Calibri"/>
              </a:rPr>
              <a:t>n</a:t>
            </a:r>
            <a:r>
              <a:rPr sz="1539" b="1" spc="-9" dirty="0">
                <a:latin typeface="Calibri"/>
                <a:cs typeface="Calibri"/>
              </a:rPr>
              <a:t>c</a:t>
            </a:r>
            <a:r>
              <a:rPr sz="1539" b="1" dirty="0">
                <a:latin typeface="Calibri"/>
                <a:cs typeface="Calibri"/>
              </a:rPr>
              <a:t>o</a:t>
            </a:r>
            <a:r>
              <a:rPr sz="1539" b="1" spc="4" dirty="0">
                <a:latin typeface="Calibri"/>
                <a:cs typeface="Calibri"/>
              </a:rPr>
              <a:t>h</a:t>
            </a:r>
            <a:r>
              <a:rPr sz="1539" b="1" dirty="0">
                <a:latin typeface="Calibri"/>
                <a:cs typeface="Calibri"/>
              </a:rPr>
              <a:t>e</a:t>
            </a:r>
            <a:r>
              <a:rPr sz="1539" b="1" spc="-26" dirty="0">
                <a:latin typeface="Calibri"/>
                <a:cs typeface="Calibri"/>
              </a:rPr>
              <a:t>r</a:t>
            </a:r>
            <a:r>
              <a:rPr sz="1539" b="1" dirty="0">
                <a:latin typeface="Calibri"/>
                <a:cs typeface="Calibri"/>
              </a:rPr>
              <a:t>e</a:t>
            </a:r>
            <a:r>
              <a:rPr sz="1539" b="1" spc="-9" dirty="0">
                <a:latin typeface="Calibri"/>
                <a:cs typeface="Calibri"/>
              </a:rPr>
              <a:t>n</a:t>
            </a:r>
            <a:r>
              <a:rPr sz="1539" b="1" spc="-21" dirty="0">
                <a:latin typeface="Calibri"/>
                <a:cs typeface="Calibri"/>
              </a:rPr>
              <a:t>t</a:t>
            </a:r>
            <a:r>
              <a:rPr sz="1539" b="1" dirty="0">
                <a:latin typeface="Calibri"/>
                <a:cs typeface="Calibri"/>
              </a:rPr>
              <a:t>es  de</a:t>
            </a:r>
            <a:r>
              <a:rPr sz="1539" b="1" spc="-13" dirty="0">
                <a:latin typeface="Calibri"/>
                <a:cs typeface="Calibri"/>
              </a:rPr>
              <a:t> </a:t>
            </a:r>
            <a:r>
              <a:rPr sz="1539" b="1" spc="-9" dirty="0">
                <a:latin typeface="Calibri"/>
                <a:cs typeface="Calibri"/>
              </a:rPr>
              <a:t>tema</a:t>
            </a:r>
            <a:endParaRPr sz="1539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16416" y="759104"/>
            <a:ext cx="6830850" cy="8688"/>
          </a:xfrm>
          <a:custGeom>
            <a:avLst/>
            <a:gdLst/>
            <a:ahLst/>
            <a:cxnLst/>
            <a:rect l="l" t="t" r="r" b="b"/>
            <a:pathLst>
              <a:path w="7988300" h="10159">
                <a:moveTo>
                  <a:pt x="7988046" y="0"/>
                </a:moveTo>
                <a:lnTo>
                  <a:pt x="0" y="9652"/>
                </a:lnTo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05583" y="177740"/>
            <a:ext cx="9825989" cy="47282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6473509">
              <a:lnSpc>
                <a:spcPts val="1847"/>
              </a:lnSpc>
              <a:spcBef>
                <a:spcPts val="86"/>
              </a:spcBef>
            </a:pPr>
            <a:r>
              <a:rPr spc="-9" dirty="0"/>
              <a:t>Posicionamiento</a:t>
            </a:r>
            <a:r>
              <a:rPr spc="-64" dirty="0"/>
              <a:t> </a:t>
            </a:r>
            <a:r>
              <a:rPr spc="-4" dirty="0"/>
              <a:t>web</a:t>
            </a:r>
          </a:p>
          <a:p>
            <a:pPr marL="6462649" marR="7059" algn="r">
              <a:lnSpc>
                <a:spcPts val="1847"/>
              </a:lnSpc>
            </a:pPr>
            <a:r>
              <a:rPr spc="-13" dirty="0">
                <a:solidFill>
                  <a:srgbClr val="C00000"/>
                </a:solidFill>
              </a:rPr>
              <a:t>SEO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975974" y="780129"/>
            <a:ext cx="4354803" cy="536716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3420" i="1" spc="-4" dirty="0">
                <a:solidFill>
                  <a:srgbClr val="C00000"/>
                </a:solidFill>
                <a:latin typeface="Calibri"/>
                <a:cs typeface="Calibri"/>
              </a:rPr>
              <a:t>Black</a:t>
            </a:r>
            <a:r>
              <a:rPr sz="3420" i="1" spc="-9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420" i="1" spc="-4" dirty="0">
                <a:solidFill>
                  <a:srgbClr val="C00000"/>
                </a:solidFill>
                <a:latin typeface="Calibri"/>
                <a:cs typeface="Calibri"/>
              </a:rPr>
              <a:t>Hat</a:t>
            </a:r>
            <a:r>
              <a:rPr sz="3420" i="1" spc="-2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420" spc="-21" dirty="0">
                <a:solidFill>
                  <a:srgbClr val="C00000"/>
                </a:solidFill>
                <a:latin typeface="Calibri"/>
                <a:cs typeface="Calibri"/>
              </a:rPr>
              <a:t>SEO</a:t>
            </a:r>
            <a:r>
              <a:rPr sz="3420" spc="-17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420" spc="-4" dirty="0">
                <a:solidFill>
                  <a:srgbClr val="C00000"/>
                </a:solidFill>
                <a:latin typeface="Calibri"/>
                <a:cs typeface="Calibri"/>
              </a:rPr>
              <a:t>&gt;</a:t>
            </a:r>
            <a:r>
              <a:rPr sz="3420" spc="-2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420" spc="-47" dirty="0">
                <a:latin typeface="Calibri"/>
                <a:cs typeface="Calibri"/>
              </a:rPr>
              <a:t>Técnicas</a:t>
            </a:r>
            <a:endParaRPr sz="342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5738" y="1462170"/>
            <a:ext cx="1162439" cy="75454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64980" y="1462170"/>
            <a:ext cx="1161136" cy="75454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6857" y="1462170"/>
            <a:ext cx="1162439" cy="75454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0436" y="1462170"/>
            <a:ext cx="1162438" cy="754543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538509" y="5328019"/>
            <a:ext cx="4282585" cy="247826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539" u="sng" spc="-9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http://comunicaciondigital.es/black-hat-seo-tecnicas/</a:t>
            </a:r>
            <a:endParaRPr sz="1539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26962" y="3311388"/>
            <a:ext cx="282899" cy="1703912"/>
            <a:chOff x="5367528" y="3872484"/>
            <a:chExt cx="330835" cy="1992630"/>
          </a:xfrm>
        </p:grpSpPr>
        <p:sp>
          <p:nvSpPr>
            <p:cNvPr id="3" name="object 3"/>
            <p:cNvSpPr/>
            <p:nvPr/>
          </p:nvSpPr>
          <p:spPr>
            <a:xfrm>
              <a:off x="5380482" y="4540631"/>
              <a:ext cx="305435" cy="1311275"/>
            </a:xfrm>
            <a:custGeom>
              <a:avLst/>
              <a:gdLst/>
              <a:ahLst/>
              <a:cxnLst/>
              <a:rect l="l" t="t" r="r" b="b"/>
              <a:pathLst>
                <a:path w="305435" h="1311275">
                  <a:moveTo>
                    <a:pt x="0" y="327787"/>
                  </a:moveTo>
                  <a:lnTo>
                    <a:pt x="152400" y="327787"/>
                  </a:lnTo>
                  <a:lnTo>
                    <a:pt x="152400" y="1311059"/>
                  </a:lnTo>
                  <a:lnTo>
                    <a:pt x="304927" y="1311059"/>
                  </a:lnTo>
                </a:path>
                <a:path w="305435" h="1311275">
                  <a:moveTo>
                    <a:pt x="0" y="327787"/>
                  </a:moveTo>
                  <a:lnTo>
                    <a:pt x="152400" y="327787"/>
                  </a:lnTo>
                  <a:lnTo>
                    <a:pt x="152400" y="655574"/>
                  </a:lnTo>
                  <a:lnTo>
                    <a:pt x="304927" y="655574"/>
                  </a:lnTo>
                </a:path>
                <a:path w="305435" h="1311275">
                  <a:moveTo>
                    <a:pt x="0" y="327787"/>
                  </a:moveTo>
                  <a:lnTo>
                    <a:pt x="152400" y="327787"/>
                  </a:lnTo>
                  <a:lnTo>
                    <a:pt x="152400" y="0"/>
                  </a:lnTo>
                  <a:lnTo>
                    <a:pt x="304927" y="0"/>
                  </a:lnTo>
                </a:path>
              </a:pathLst>
            </a:custGeom>
            <a:ln w="25908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4" name="object 4"/>
            <p:cNvSpPr/>
            <p:nvPr/>
          </p:nvSpPr>
          <p:spPr>
            <a:xfrm>
              <a:off x="5380482" y="3885438"/>
              <a:ext cx="305435" cy="983615"/>
            </a:xfrm>
            <a:custGeom>
              <a:avLst/>
              <a:gdLst/>
              <a:ahLst/>
              <a:cxnLst/>
              <a:rect l="l" t="t" r="r" b="b"/>
              <a:pathLst>
                <a:path w="305435" h="983614">
                  <a:moveTo>
                    <a:pt x="0" y="983234"/>
                  </a:moveTo>
                  <a:lnTo>
                    <a:pt x="152400" y="983234"/>
                  </a:lnTo>
                  <a:lnTo>
                    <a:pt x="152400" y="0"/>
                  </a:lnTo>
                  <a:lnTo>
                    <a:pt x="304927" y="0"/>
                  </a:lnTo>
                </a:path>
              </a:pathLst>
            </a:custGeom>
            <a:ln w="25908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sp>
        <p:nvSpPr>
          <p:cNvPr id="5" name="object 5"/>
          <p:cNvSpPr/>
          <p:nvPr/>
        </p:nvSpPr>
        <p:spPr>
          <a:xfrm>
            <a:off x="4474219" y="3042281"/>
            <a:ext cx="261180" cy="1121280"/>
          </a:xfrm>
          <a:custGeom>
            <a:avLst/>
            <a:gdLst/>
            <a:ahLst/>
            <a:cxnLst/>
            <a:rect l="l" t="t" r="r" b="b"/>
            <a:pathLst>
              <a:path w="305435" h="1311275">
                <a:moveTo>
                  <a:pt x="0" y="0"/>
                </a:moveTo>
                <a:lnTo>
                  <a:pt x="152400" y="0"/>
                </a:lnTo>
                <a:lnTo>
                  <a:pt x="152400" y="1311021"/>
                </a:lnTo>
                <a:lnTo>
                  <a:pt x="304927" y="1311021"/>
                </a:lnTo>
              </a:path>
            </a:pathLst>
          </a:custGeom>
          <a:ln w="25907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grpSp>
        <p:nvGrpSpPr>
          <p:cNvPr id="6" name="object 6"/>
          <p:cNvGrpSpPr/>
          <p:nvPr/>
        </p:nvGrpSpPr>
        <p:grpSpPr>
          <a:xfrm>
            <a:off x="6026962" y="1068610"/>
            <a:ext cx="282899" cy="1703912"/>
            <a:chOff x="5367528" y="1249680"/>
            <a:chExt cx="330835" cy="1992630"/>
          </a:xfrm>
        </p:grpSpPr>
        <p:sp>
          <p:nvSpPr>
            <p:cNvPr id="7" name="object 7"/>
            <p:cNvSpPr/>
            <p:nvPr/>
          </p:nvSpPr>
          <p:spPr>
            <a:xfrm>
              <a:off x="5380482" y="1917827"/>
              <a:ext cx="305435" cy="1311275"/>
            </a:xfrm>
            <a:custGeom>
              <a:avLst/>
              <a:gdLst/>
              <a:ahLst/>
              <a:cxnLst/>
              <a:rect l="l" t="t" r="r" b="b"/>
              <a:pathLst>
                <a:path w="305435" h="1311275">
                  <a:moveTo>
                    <a:pt x="0" y="327787"/>
                  </a:moveTo>
                  <a:lnTo>
                    <a:pt x="152400" y="327787"/>
                  </a:lnTo>
                  <a:lnTo>
                    <a:pt x="152400" y="1311021"/>
                  </a:lnTo>
                  <a:lnTo>
                    <a:pt x="304927" y="1311021"/>
                  </a:lnTo>
                </a:path>
                <a:path w="305435" h="1311275">
                  <a:moveTo>
                    <a:pt x="0" y="327787"/>
                  </a:moveTo>
                  <a:lnTo>
                    <a:pt x="152400" y="327787"/>
                  </a:lnTo>
                  <a:lnTo>
                    <a:pt x="152400" y="655574"/>
                  </a:lnTo>
                  <a:lnTo>
                    <a:pt x="304927" y="655574"/>
                  </a:lnTo>
                </a:path>
                <a:path w="305435" h="1311275">
                  <a:moveTo>
                    <a:pt x="0" y="327787"/>
                  </a:moveTo>
                  <a:lnTo>
                    <a:pt x="152400" y="327787"/>
                  </a:lnTo>
                  <a:lnTo>
                    <a:pt x="152400" y="0"/>
                  </a:lnTo>
                  <a:lnTo>
                    <a:pt x="304927" y="0"/>
                  </a:lnTo>
                </a:path>
              </a:pathLst>
            </a:custGeom>
            <a:ln w="25908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8" name="object 8"/>
            <p:cNvSpPr/>
            <p:nvPr/>
          </p:nvSpPr>
          <p:spPr>
            <a:xfrm>
              <a:off x="5380482" y="1262634"/>
              <a:ext cx="305435" cy="983615"/>
            </a:xfrm>
            <a:custGeom>
              <a:avLst/>
              <a:gdLst/>
              <a:ahLst/>
              <a:cxnLst/>
              <a:rect l="l" t="t" r="r" b="b"/>
              <a:pathLst>
                <a:path w="305435" h="983614">
                  <a:moveTo>
                    <a:pt x="0" y="983234"/>
                  </a:moveTo>
                  <a:lnTo>
                    <a:pt x="152400" y="983234"/>
                  </a:lnTo>
                  <a:lnTo>
                    <a:pt x="152400" y="0"/>
                  </a:lnTo>
                  <a:lnTo>
                    <a:pt x="304927" y="0"/>
                  </a:lnTo>
                </a:path>
              </a:pathLst>
            </a:custGeom>
            <a:ln w="25908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080410" y="1909109"/>
            <a:ext cx="1665902" cy="1448162"/>
            <a:chOff x="1921700" y="2232596"/>
            <a:chExt cx="1948180" cy="1693545"/>
          </a:xfrm>
        </p:grpSpPr>
        <p:sp>
          <p:nvSpPr>
            <p:cNvPr id="10" name="object 10"/>
            <p:cNvSpPr/>
            <p:nvPr/>
          </p:nvSpPr>
          <p:spPr>
            <a:xfrm>
              <a:off x="3551682" y="2245613"/>
              <a:ext cx="305435" cy="1311275"/>
            </a:xfrm>
            <a:custGeom>
              <a:avLst/>
              <a:gdLst/>
              <a:ahLst/>
              <a:cxnLst/>
              <a:rect l="l" t="t" r="r" b="b"/>
              <a:pathLst>
                <a:path w="305435" h="1311275">
                  <a:moveTo>
                    <a:pt x="0" y="1311021"/>
                  </a:moveTo>
                  <a:lnTo>
                    <a:pt x="152400" y="1311021"/>
                  </a:lnTo>
                  <a:lnTo>
                    <a:pt x="152400" y="0"/>
                  </a:lnTo>
                  <a:lnTo>
                    <a:pt x="304927" y="0"/>
                  </a:lnTo>
                </a:path>
              </a:pathLst>
            </a:custGeom>
            <a:ln w="25907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11" name="object 11"/>
            <p:cNvSpPr/>
            <p:nvPr/>
          </p:nvSpPr>
          <p:spPr>
            <a:xfrm>
              <a:off x="1934718" y="3201161"/>
              <a:ext cx="1617345" cy="711835"/>
            </a:xfrm>
            <a:custGeom>
              <a:avLst/>
              <a:gdLst/>
              <a:ahLst/>
              <a:cxnLst/>
              <a:rect l="l" t="t" r="r" b="b"/>
              <a:pathLst>
                <a:path w="1617345" h="711835">
                  <a:moveTo>
                    <a:pt x="1616963" y="0"/>
                  </a:moveTo>
                  <a:lnTo>
                    <a:pt x="0" y="0"/>
                  </a:lnTo>
                  <a:lnTo>
                    <a:pt x="0" y="711707"/>
                  </a:lnTo>
                  <a:lnTo>
                    <a:pt x="1616963" y="711707"/>
                  </a:lnTo>
                  <a:lnTo>
                    <a:pt x="161696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12" name="object 12"/>
            <p:cNvSpPr/>
            <p:nvPr/>
          </p:nvSpPr>
          <p:spPr>
            <a:xfrm>
              <a:off x="1934718" y="3201161"/>
              <a:ext cx="1617345" cy="711835"/>
            </a:xfrm>
            <a:custGeom>
              <a:avLst/>
              <a:gdLst/>
              <a:ahLst/>
              <a:cxnLst/>
              <a:rect l="l" t="t" r="r" b="b"/>
              <a:pathLst>
                <a:path w="1617345" h="711835">
                  <a:moveTo>
                    <a:pt x="0" y="711707"/>
                  </a:moveTo>
                  <a:lnTo>
                    <a:pt x="1616963" y="711707"/>
                  </a:lnTo>
                  <a:lnTo>
                    <a:pt x="1616963" y="0"/>
                  </a:lnTo>
                  <a:lnTo>
                    <a:pt x="0" y="0"/>
                  </a:lnTo>
                  <a:lnTo>
                    <a:pt x="0" y="71170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222621" y="2865808"/>
            <a:ext cx="1120194" cy="308447"/>
          </a:xfrm>
          <a:prstGeom prst="rect">
            <a:avLst/>
          </a:prstGeom>
        </p:spPr>
        <p:txBody>
          <a:bodyPr vert="horz" wrap="square" lIns="0" tIns="26064" rIns="0" bIns="0" rtlCol="0">
            <a:spAutoFit/>
          </a:bodyPr>
          <a:lstStyle/>
          <a:p>
            <a:pPr marL="322535" marR="4344" indent="-311675">
              <a:lnSpc>
                <a:spcPts val="1129"/>
              </a:lnSpc>
              <a:spcBef>
                <a:spcPts val="205"/>
              </a:spcBef>
            </a:pPr>
            <a:r>
              <a:rPr sz="1026" b="1" spc="-13" dirty="0">
                <a:solidFill>
                  <a:srgbClr val="FFFFFF"/>
                </a:solidFill>
                <a:latin typeface="Calibri"/>
                <a:cs typeface="Calibri"/>
              </a:rPr>
              <a:t>SEO,</a:t>
            </a:r>
            <a:r>
              <a:rPr sz="1026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26" b="1" spc="-4" dirty="0">
                <a:solidFill>
                  <a:srgbClr val="FFFFFF"/>
                </a:solidFill>
                <a:latin typeface="Calibri"/>
                <a:cs typeface="Calibri"/>
              </a:rPr>
              <a:t>Monetización</a:t>
            </a:r>
            <a:r>
              <a:rPr sz="1026" b="1" spc="-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26" b="1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026" b="1" spc="-2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26" b="1" spc="-4" dirty="0">
                <a:solidFill>
                  <a:srgbClr val="FFFFFF"/>
                </a:solidFill>
                <a:latin typeface="Calibri"/>
                <a:cs typeface="Calibri"/>
              </a:rPr>
              <a:t>Analítica</a:t>
            </a:r>
            <a:endParaRPr sz="1026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723779" y="1711079"/>
            <a:ext cx="1325446" cy="419733"/>
            <a:chOff x="3843528" y="2001011"/>
            <a:chExt cx="1550035" cy="490855"/>
          </a:xfrm>
        </p:grpSpPr>
        <p:sp>
          <p:nvSpPr>
            <p:cNvPr id="15" name="object 15"/>
            <p:cNvSpPr/>
            <p:nvPr/>
          </p:nvSpPr>
          <p:spPr>
            <a:xfrm>
              <a:off x="3856482" y="2013965"/>
              <a:ext cx="1524000" cy="464820"/>
            </a:xfrm>
            <a:custGeom>
              <a:avLst/>
              <a:gdLst/>
              <a:ahLst/>
              <a:cxnLst/>
              <a:rect l="l" t="t" r="r" b="b"/>
              <a:pathLst>
                <a:path w="1524000" h="464819">
                  <a:moveTo>
                    <a:pt x="1524000" y="0"/>
                  </a:moveTo>
                  <a:lnTo>
                    <a:pt x="0" y="0"/>
                  </a:lnTo>
                  <a:lnTo>
                    <a:pt x="0" y="464820"/>
                  </a:lnTo>
                  <a:lnTo>
                    <a:pt x="1524000" y="464820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16" name="object 16"/>
            <p:cNvSpPr/>
            <p:nvPr/>
          </p:nvSpPr>
          <p:spPr>
            <a:xfrm>
              <a:off x="3856482" y="2013965"/>
              <a:ext cx="1524000" cy="464820"/>
            </a:xfrm>
            <a:custGeom>
              <a:avLst/>
              <a:gdLst/>
              <a:ahLst/>
              <a:cxnLst/>
              <a:rect l="l" t="t" r="r" b="b"/>
              <a:pathLst>
                <a:path w="1524000" h="464819">
                  <a:moveTo>
                    <a:pt x="0" y="464820"/>
                  </a:moveTo>
                  <a:lnTo>
                    <a:pt x="1524000" y="464820"/>
                  </a:lnTo>
                  <a:lnTo>
                    <a:pt x="1524000" y="0"/>
                  </a:lnTo>
                  <a:lnTo>
                    <a:pt x="0" y="0"/>
                  </a:lnTo>
                  <a:lnTo>
                    <a:pt x="0" y="46482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245704" y="1792745"/>
            <a:ext cx="280727" cy="208392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283" spc="-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83" spc="-2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83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283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287598" y="870527"/>
            <a:ext cx="1327075" cy="419733"/>
            <a:chOff x="5672328" y="1018032"/>
            <a:chExt cx="1551940" cy="490855"/>
          </a:xfrm>
        </p:grpSpPr>
        <p:sp>
          <p:nvSpPr>
            <p:cNvPr id="19" name="object 19"/>
            <p:cNvSpPr/>
            <p:nvPr/>
          </p:nvSpPr>
          <p:spPr>
            <a:xfrm>
              <a:off x="5685282" y="1030986"/>
              <a:ext cx="1525905" cy="464820"/>
            </a:xfrm>
            <a:custGeom>
              <a:avLst/>
              <a:gdLst/>
              <a:ahLst/>
              <a:cxnLst/>
              <a:rect l="l" t="t" r="r" b="b"/>
              <a:pathLst>
                <a:path w="1525904" h="464819">
                  <a:moveTo>
                    <a:pt x="1525523" y="0"/>
                  </a:moveTo>
                  <a:lnTo>
                    <a:pt x="0" y="0"/>
                  </a:lnTo>
                  <a:lnTo>
                    <a:pt x="0" y="464820"/>
                  </a:lnTo>
                  <a:lnTo>
                    <a:pt x="1525523" y="464820"/>
                  </a:lnTo>
                  <a:lnTo>
                    <a:pt x="152552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20" name="object 20"/>
            <p:cNvSpPr/>
            <p:nvPr/>
          </p:nvSpPr>
          <p:spPr>
            <a:xfrm>
              <a:off x="5685282" y="1030986"/>
              <a:ext cx="1525905" cy="464820"/>
            </a:xfrm>
            <a:custGeom>
              <a:avLst/>
              <a:gdLst/>
              <a:ahLst/>
              <a:cxnLst/>
              <a:rect l="l" t="t" r="r" b="b"/>
              <a:pathLst>
                <a:path w="1525904" h="464819">
                  <a:moveTo>
                    <a:pt x="0" y="464820"/>
                  </a:moveTo>
                  <a:lnTo>
                    <a:pt x="1525523" y="464820"/>
                  </a:lnTo>
                  <a:lnTo>
                    <a:pt x="1525523" y="0"/>
                  </a:lnTo>
                  <a:lnTo>
                    <a:pt x="0" y="0"/>
                  </a:lnTo>
                  <a:lnTo>
                    <a:pt x="0" y="46482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298675" y="881604"/>
            <a:ext cx="1304812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806">
              <a:lnSpc>
                <a:spcPts val="1407"/>
              </a:lnSpc>
            </a:pPr>
            <a:r>
              <a:rPr sz="1283" spc="-4" dirty="0">
                <a:solidFill>
                  <a:srgbClr val="FFFFFF"/>
                </a:solidFill>
                <a:latin typeface="Calibri"/>
                <a:cs typeface="Calibri"/>
              </a:rPr>
              <a:t>Definición</a:t>
            </a:r>
            <a:r>
              <a:rPr sz="1283" spc="-4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83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283">
              <a:latin typeface="Calibri"/>
              <a:cs typeface="Calibri"/>
            </a:endParaRPr>
          </a:p>
          <a:p>
            <a:pPr marL="181901">
              <a:lnSpc>
                <a:spcPts val="1471"/>
              </a:lnSpc>
            </a:pPr>
            <a:r>
              <a:rPr sz="1283" spc="-4" dirty="0">
                <a:solidFill>
                  <a:srgbClr val="FFFFFF"/>
                </a:solidFill>
                <a:latin typeface="Calibri"/>
                <a:cs typeface="Calibri"/>
              </a:rPr>
              <a:t>características</a:t>
            </a:r>
            <a:endParaRPr sz="1283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287598" y="1430895"/>
            <a:ext cx="1327075" cy="419733"/>
            <a:chOff x="5672328" y="1673351"/>
            <a:chExt cx="1551940" cy="490855"/>
          </a:xfrm>
        </p:grpSpPr>
        <p:sp>
          <p:nvSpPr>
            <p:cNvPr id="23" name="object 23"/>
            <p:cNvSpPr/>
            <p:nvPr/>
          </p:nvSpPr>
          <p:spPr>
            <a:xfrm>
              <a:off x="5685282" y="1686305"/>
              <a:ext cx="1525905" cy="464820"/>
            </a:xfrm>
            <a:custGeom>
              <a:avLst/>
              <a:gdLst/>
              <a:ahLst/>
              <a:cxnLst/>
              <a:rect l="l" t="t" r="r" b="b"/>
              <a:pathLst>
                <a:path w="1525904" h="464819">
                  <a:moveTo>
                    <a:pt x="1525523" y="0"/>
                  </a:moveTo>
                  <a:lnTo>
                    <a:pt x="0" y="0"/>
                  </a:lnTo>
                  <a:lnTo>
                    <a:pt x="0" y="464820"/>
                  </a:lnTo>
                  <a:lnTo>
                    <a:pt x="1525523" y="464820"/>
                  </a:lnTo>
                  <a:lnTo>
                    <a:pt x="152552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24" name="object 24"/>
            <p:cNvSpPr/>
            <p:nvPr/>
          </p:nvSpPr>
          <p:spPr>
            <a:xfrm>
              <a:off x="5685282" y="1686305"/>
              <a:ext cx="1525905" cy="464820"/>
            </a:xfrm>
            <a:custGeom>
              <a:avLst/>
              <a:gdLst/>
              <a:ahLst/>
              <a:cxnLst/>
              <a:rect l="l" t="t" r="r" b="b"/>
              <a:pathLst>
                <a:path w="1525904" h="464819">
                  <a:moveTo>
                    <a:pt x="0" y="464820"/>
                  </a:moveTo>
                  <a:lnTo>
                    <a:pt x="1525523" y="464820"/>
                  </a:lnTo>
                  <a:lnTo>
                    <a:pt x="1525523" y="0"/>
                  </a:lnTo>
                  <a:lnTo>
                    <a:pt x="0" y="0"/>
                  </a:lnTo>
                  <a:lnTo>
                    <a:pt x="0" y="46482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562679" y="1512560"/>
            <a:ext cx="777565" cy="208392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283" dirty="0">
                <a:solidFill>
                  <a:srgbClr val="FFFFFF"/>
                </a:solidFill>
                <a:latin typeface="Calibri"/>
                <a:cs typeface="Calibri"/>
              </a:rPr>
              <a:t>Bu</a:t>
            </a:r>
            <a:r>
              <a:rPr sz="1283" spc="-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83" spc="-9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83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1283" spc="-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83" spc="-1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83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1283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287598" y="1991264"/>
            <a:ext cx="1327075" cy="419733"/>
            <a:chOff x="5672328" y="2328672"/>
            <a:chExt cx="1551940" cy="490855"/>
          </a:xfrm>
        </p:grpSpPr>
        <p:sp>
          <p:nvSpPr>
            <p:cNvPr id="27" name="object 27"/>
            <p:cNvSpPr/>
            <p:nvPr/>
          </p:nvSpPr>
          <p:spPr>
            <a:xfrm>
              <a:off x="5685282" y="2341626"/>
              <a:ext cx="1525905" cy="464820"/>
            </a:xfrm>
            <a:custGeom>
              <a:avLst/>
              <a:gdLst/>
              <a:ahLst/>
              <a:cxnLst/>
              <a:rect l="l" t="t" r="r" b="b"/>
              <a:pathLst>
                <a:path w="1525904" h="464819">
                  <a:moveTo>
                    <a:pt x="1525523" y="0"/>
                  </a:moveTo>
                  <a:lnTo>
                    <a:pt x="0" y="0"/>
                  </a:lnTo>
                  <a:lnTo>
                    <a:pt x="0" y="464820"/>
                  </a:lnTo>
                  <a:lnTo>
                    <a:pt x="1525523" y="464820"/>
                  </a:lnTo>
                  <a:lnTo>
                    <a:pt x="152552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28" name="object 28"/>
            <p:cNvSpPr/>
            <p:nvPr/>
          </p:nvSpPr>
          <p:spPr>
            <a:xfrm>
              <a:off x="5685282" y="2341626"/>
              <a:ext cx="1525905" cy="464820"/>
            </a:xfrm>
            <a:custGeom>
              <a:avLst/>
              <a:gdLst/>
              <a:ahLst/>
              <a:cxnLst/>
              <a:rect l="l" t="t" r="r" b="b"/>
              <a:pathLst>
                <a:path w="1525904" h="464819">
                  <a:moveTo>
                    <a:pt x="0" y="464820"/>
                  </a:moveTo>
                  <a:lnTo>
                    <a:pt x="1525523" y="464820"/>
                  </a:lnTo>
                  <a:lnTo>
                    <a:pt x="1525523" y="0"/>
                  </a:lnTo>
                  <a:lnTo>
                    <a:pt x="0" y="0"/>
                  </a:lnTo>
                  <a:lnTo>
                    <a:pt x="0" y="46482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608290" y="2073146"/>
            <a:ext cx="686343" cy="208392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283" spc="-17" dirty="0">
                <a:solidFill>
                  <a:srgbClr val="FFFFFF"/>
                </a:solidFill>
                <a:latin typeface="Calibri"/>
                <a:cs typeface="Calibri"/>
              </a:rPr>
              <a:t>KeyWords</a:t>
            </a:r>
            <a:endParaRPr sz="1283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287598" y="2551633"/>
            <a:ext cx="1327075" cy="419733"/>
            <a:chOff x="5672328" y="2983992"/>
            <a:chExt cx="1551940" cy="490855"/>
          </a:xfrm>
        </p:grpSpPr>
        <p:sp>
          <p:nvSpPr>
            <p:cNvPr id="31" name="object 31"/>
            <p:cNvSpPr/>
            <p:nvPr/>
          </p:nvSpPr>
          <p:spPr>
            <a:xfrm>
              <a:off x="5685282" y="2996946"/>
              <a:ext cx="1525905" cy="464820"/>
            </a:xfrm>
            <a:custGeom>
              <a:avLst/>
              <a:gdLst/>
              <a:ahLst/>
              <a:cxnLst/>
              <a:rect l="l" t="t" r="r" b="b"/>
              <a:pathLst>
                <a:path w="1525904" h="464820">
                  <a:moveTo>
                    <a:pt x="1525523" y="0"/>
                  </a:moveTo>
                  <a:lnTo>
                    <a:pt x="0" y="0"/>
                  </a:lnTo>
                  <a:lnTo>
                    <a:pt x="0" y="464820"/>
                  </a:lnTo>
                  <a:lnTo>
                    <a:pt x="1525523" y="464820"/>
                  </a:lnTo>
                  <a:lnTo>
                    <a:pt x="152552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32" name="object 32"/>
            <p:cNvSpPr/>
            <p:nvPr/>
          </p:nvSpPr>
          <p:spPr>
            <a:xfrm>
              <a:off x="5685282" y="2996946"/>
              <a:ext cx="1525905" cy="464820"/>
            </a:xfrm>
            <a:custGeom>
              <a:avLst/>
              <a:gdLst/>
              <a:ahLst/>
              <a:cxnLst/>
              <a:rect l="l" t="t" r="r" b="b"/>
              <a:pathLst>
                <a:path w="1525904" h="464820">
                  <a:moveTo>
                    <a:pt x="0" y="464820"/>
                  </a:moveTo>
                  <a:lnTo>
                    <a:pt x="1525523" y="464820"/>
                  </a:lnTo>
                  <a:lnTo>
                    <a:pt x="1525523" y="0"/>
                  </a:lnTo>
                  <a:lnTo>
                    <a:pt x="0" y="0"/>
                  </a:lnTo>
                  <a:lnTo>
                    <a:pt x="0" y="46482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298675" y="2562709"/>
            <a:ext cx="1304812" cy="280219"/>
          </a:xfrm>
          <a:prstGeom prst="rect">
            <a:avLst/>
          </a:prstGeom>
        </p:spPr>
        <p:txBody>
          <a:bodyPr vert="horz" wrap="square" lIns="0" tIns="81992" rIns="0" bIns="0" rtlCol="0">
            <a:spAutoFit/>
          </a:bodyPr>
          <a:lstStyle/>
          <a:p>
            <a:pPr marL="118371">
              <a:spcBef>
                <a:spcPts val="646"/>
              </a:spcBef>
            </a:pPr>
            <a:r>
              <a:rPr sz="1283" spc="-4" dirty="0">
                <a:solidFill>
                  <a:srgbClr val="FFFFFF"/>
                </a:solidFill>
                <a:latin typeface="Calibri"/>
                <a:cs typeface="Calibri"/>
              </a:rPr>
              <a:t>Conceptos</a:t>
            </a:r>
            <a:r>
              <a:rPr sz="1283" spc="-4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83" spc="-9" dirty="0">
                <a:solidFill>
                  <a:srgbClr val="FFFFFF"/>
                </a:solidFill>
                <a:latin typeface="Calibri"/>
                <a:cs typeface="Calibri"/>
              </a:rPr>
              <a:t>clave</a:t>
            </a:r>
            <a:endParaRPr sz="1283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723779" y="3952554"/>
            <a:ext cx="1325446" cy="419733"/>
            <a:chOff x="3843528" y="4622291"/>
            <a:chExt cx="1550035" cy="490855"/>
          </a:xfrm>
        </p:grpSpPr>
        <p:sp>
          <p:nvSpPr>
            <p:cNvPr id="35" name="object 35"/>
            <p:cNvSpPr/>
            <p:nvPr/>
          </p:nvSpPr>
          <p:spPr>
            <a:xfrm>
              <a:off x="3856482" y="4635245"/>
              <a:ext cx="1524000" cy="464820"/>
            </a:xfrm>
            <a:custGeom>
              <a:avLst/>
              <a:gdLst/>
              <a:ahLst/>
              <a:cxnLst/>
              <a:rect l="l" t="t" r="r" b="b"/>
              <a:pathLst>
                <a:path w="1524000" h="464820">
                  <a:moveTo>
                    <a:pt x="1524000" y="0"/>
                  </a:moveTo>
                  <a:lnTo>
                    <a:pt x="0" y="0"/>
                  </a:lnTo>
                  <a:lnTo>
                    <a:pt x="0" y="464819"/>
                  </a:lnTo>
                  <a:lnTo>
                    <a:pt x="1524000" y="464819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36" name="object 36"/>
            <p:cNvSpPr/>
            <p:nvPr/>
          </p:nvSpPr>
          <p:spPr>
            <a:xfrm>
              <a:off x="3856482" y="4635245"/>
              <a:ext cx="1524000" cy="464820"/>
            </a:xfrm>
            <a:custGeom>
              <a:avLst/>
              <a:gdLst/>
              <a:ahLst/>
              <a:cxnLst/>
              <a:rect l="l" t="t" r="r" b="b"/>
              <a:pathLst>
                <a:path w="1524000" h="464820">
                  <a:moveTo>
                    <a:pt x="0" y="464819"/>
                  </a:moveTo>
                  <a:lnTo>
                    <a:pt x="1524000" y="464819"/>
                  </a:lnTo>
                  <a:lnTo>
                    <a:pt x="1524000" y="0"/>
                  </a:lnTo>
                  <a:lnTo>
                    <a:pt x="0" y="0"/>
                  </a:lnTo>
                  <a:lnTo>
                    <a:pt x="0" y="46481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6287598" y="3112001"/>
            <a:ext cx="1327075" cy="419733"/>
            <a:chOff x="5672328" y="3639311"/>
            <a:chExt cx="1551940" cy="490855"/>
          </a:xfrm>
        </p:grpSpPr>
        <p:sp>
          <p:nvSpPr>
            <p:cNvPr id="38" name="object 38"/>
            <p:cNvSpPr/>
            <p:nvPr/>
          </p:nvSpPr>
          <p:spPr>
            <a:xfrm>
              <a:off x="5685282" y="3652265"/>
              <a:ext cx="1525905" cy="464820"/>
            </a:xfrm>
            <a:custGeom>
              <a:avLst/>
              <a:gdLst/>
              <a:ahLst/>
              <a:cxnLst/>
              <a:rect l="l" t="t" r="r" b="b"/>
              <a:pathLst>
                <a:path w="1525904" h="464820">
                  <a:moveTo>
                    <a:pt x="1525523" y="0"/>
                  </a:moveTo>
                  <a:lnTo>
                    <a:pt x="0" y="0"/>
                  </a:lnTo>
                  <a:lnTo>
                    <a:pt x="0" y="464819"/>
                  </a:lnTo>
                  <a:lnTo>
                    <a:pt x="1525523" y="464819"/>
                  </a:lnTo>
                  <a:lnTo>
                    <a:pt x="152552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39" name="object 39"/>
            <p:cNvSpPr/>
            <p:nvPr/>
          </p:nvSpPr>
          <p:spPr>
            <a:xfrm>
              <a:off x="5685282" y="3652265"/>
              <a:ext cx="1525905" cy="464820"/>
            </a:xfrm>
            <a:custGeom>
              <a:avLst/>
              <a:gdLst/>
              <a:ahLst/>
              <a:cxnLst/>
              <a:rect l="l" t="t" r="r" b="b"/>
              <a:pathLst>
                <a:path w="1525904" h="464820">
                  <a:moveTo>
                    <a:pt x="0" y="464819"/>
                  </a:moveTo>
                  <a:lnTo>
                    <a:pt x="1525523" y="464819"/>
                  </a:lnTo>
                  <a:lnTo>
                    <a:pt x="1525523" y="0"/>
                  </a:lnTo>
                  <a:lnTo>
                    <a:pt x="0" y="0"/>
                  </a:lnTo>
                  <a:lnTo>
                    <a:pt x="0" y="46481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6298675" y="3123077"/>
            <a:ext cx="1304812" cy="280219"/>
          </a:xfrm>
          <a:prstGeom prst="rect">
            <a:avLst/>
          </a:prstGeom>
        </p:spPr>
        <p:txBody>
          <a:bodyPr vert="horz" wrap="square" lIns="0" tIns="81992" rIns="0" bIns="0" rtlCol="0">
            <a:spAutoFit/>
          </a:bodyPr>
          <a:lstStyle/>
          <a:p>
            <a:pPr marL="320363">
              <a:spcBef>
                <a:spcPts val="646"/>
              </a:spcBef>
            </a:pPr>
            <a:r>
              <a:rPr sz="1283" spc="-4" dirty="0">
                <a:solidFill>
                  <a:srgbClr val="FFFFFF"/>
                </a:solidFill>
                <a:latin typeface="Calibri"/>
                <a:cs typeface="Calibri"/>
              </a:rPr>
              <a:t>Generales</a:t>
            </a:r>
            <a:endParaRPr sz="1283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287598" y="3672370"/>
            <a:ext cx="1327075" cy="419733"/>
            <a:chOff x="5672328" y="4294632"/>
            <a:chExt cx="1551940" cy="490855"/>
          </a:xfrm>
        </p:grpSpPr>
        <p:sp>
          <p:nvSpPr>
            <p:cNvPr id="42" name="object 42"/>
            <p:cNvSpPr/>
            <p:nvPr/>
          </p:nvSpPr>
          <p:spPr>
            <a:xfrm>
              <a:off x="5685282" y="4307586"/>
              <a:ext cx="1525905" cy="464820"/>
            </a:xfrm>
            <a:custGeom>
              <a:avLst/>
              <a:gdLst/>
              <a:ahLst/>
              <a:cxnLst/>
              <a:rect l="l" t="t" r="r" b="b"/>
              <a:pathLst>
                <a:path w="1525904" h="464820">
                  <a:moveTo>
                    <a:pt x="1525523" y="0"/>
                  </a:moveTo>
                  <a:lnTo>
                    <a:pt x="0" y="0"/>
                  </a:lnTo>
                  <a:lnTo>
                    <a:pt x="0" y="464819"/>
                  </a:lnTo>
                  <a:lnTo>
                    <a:pt x="1525523" y="464819"/>
                  </a:lnTo>
                  <a:lnTo>
                    <a:pt x="152552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43" name="object 43"/>
            <p:cNvSpPr/>
            <p:nvPr/>
          </p:nvSpPr>
          <p:spPr>
            <a:xfrm>
              <a:off x="5685282" y="4307586"/>
              <a:ext cx="1525905" cy="464820"/>
            </a:xfrm>
            <a:custGeom>
              <a:avLst/>
              <a:gdLst/>
              <a:ahLst/>
              <a:cxnLst/>
              <a:rect l="l" t="t" r="r" b="b"/>
              <a:pathLst>
                <a:path w="1525904" h="464820">
                  <a:moveTo>
                    <a:pt x="0" y="464819"/>
                  </a:moveTo>
                  <a:lnTo>
                    <a:pt x="1525523" y="464819"/>
                  </a:lnTo>
                  <a:lnTo>
                    <a:pt x="1525523" y="0"/>
                  </a:lnTo>
                  <a:lnTo>
                    <a:pt x="0" y="0"/>
                  </a:lnTo>
                  <a:lnTo>
                    <a:pt x="0" y="46481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6287598" y="4232738"/>
            <a:ext cx="1327075" cy="421362"/>
            <a:chOff x="5672328" y="4949952"/>
            <a:chExt cx="1551940" cy="492759"/>
          </a:xfrm>
        </p:grpSpPr>
        <p:sp>
          <p:nvSpPr>
            <p:cNvPr id="45" name="object 45"/>
            <p:cNvSpPr/>
            <p:nvPr/>
          </p:nvSpPr>
          <p:spPr>
            <a:xfrm>
              <a:off x="5685282" y="4962906"/>
              <a:ext cx="1525905" cy="466725"/>
            </a:xfrm>
            <a:custGeom>
              <a:avLst/>
              <a:gdLst/>
              <a:ahLst/>
              <a:cxnLst/>
              <a:rect l="l" t="t" r="r" b="b"/>
              <a:pathLst>
                <a:path w="1525904" h="466725">
                  <a:moveTo>
                    <a:pt x="1525523" y="0"/>
                  </a:moveTo>
                  <a:lnTo>
                    <a:pt x="0" y="0"/>
                  </a:lnTo>
                  <a:lnTo>
                    <a:pt x="0" y="466344"/>
                  </a:lnTo>
                  <a:lnTo>
                    <a:pt x="1525523" y="466344"/>
                  </a:lnTo>
                  <a:lnTo>
                    <a:pt x="152552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46" name="object 46"/>
            <p:cNvSpPr/>
            <p:nvPr/>
          </p:nvSpPr>
          <p:spPr>
            <a:xfrm>
              <a:off x="5685282" y="4962906"/>
              <a:ext cx="1525905" cy="466725"/>
            </a:xfrm>
            <a:custGeom>
              <a:avLst/>
              <a:gdLst/>
              <a:ahLst/>
              <a:cxnLst/>
              <a:rect l="l" t="t" r="r" b="b"/>
              <a:pathLst>
                <a:path w="1525904" h="466725">
                  <a:moveTo>
                    <a:pt x="0" y="466344"/>
                  </a:moveTo>
                  <a:lnTo>
                    <a:pt x="1525523" y="466344"/>
                  </a:lnTo>
                  <a:lnTo>
                    <a:pt x="1525523" y="0"/>
                  </a:lnTo>
                  <a:lnTo>
                    <a:pt x="0" y="0"/>
                  </a:lnTo>
                  <a:lnTo>
                    <a:pt x="0" y="46634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6287598" y="4794411"/>
            <a:ext cx="1327075" cy="419733"/>
            <a:chOff x="5672328" y="5606796"/>
            <a:chExt cx="1551940" cy="490855"/>
          </a:xfrm>
        </p:grpSpPr>
        <p:sp>
          <p:nvSpPr>
            <p:cNvPr id="48" name="object 48"/>
            <p:cNvSpPr/>
            <p:nvPr/>
          </p:nvSpPr>
          <p:spPr>
            <a:xfrm>
              <a:off x="5685282" y="5619750"/>
              <a:ext cx="1525905" cy="464820"/>
            </a:xfrm>
            <a:custGeom>
              <a:avLst/>
              <a:gdLst/>
              <a:ahLst/>
              <a:cxnLst/>
              <a:rect l="l" t="t" r="r" b="b"/>
              <a:pathLst>
                <a:path w="1525904" h="464820">
                  <a:moveTo>
                    <a:pt x="1525523" y="0"/>
                  </a:moveTo>
                  <a:lnTo>
                    <a:pt x="0" y="0"/>
                  </a:lnTo>
                  <a:lnTo>
                    <a:pt x="0" y="464820"/>
                  </a:lnTo>
                  <a:lnTo>
                    <a:pt x="1525523" y="464820"/>
                  </a:lnTo>
                  <a:lnTo>
                    <a:pt x="152552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49" name="object 49"/>
            <p:cNvSpPr/>
            <p:nvPr/>
          </p:nvSpPr>
          <p:spPr>
            <a:xfrm>
              <a:off x="5685282" y="5619750"/>
              <a:ext cx="1525905" cy="464820"/>
            </a:xfrm>
            <a:custGeom>
              <a:avLst/>
              <a:gdLst/>
              <a:ahLst/>
              <a:cxnLst/>
              <a:rect l="l" t="t" r="r" b="b"/>
              <a:pathLst>
                <a:path w="1525904" h="464820">
                  <a:moveTo>
                    <a:pt x="0" y="464820"/>
                  </a:moveTo>
                  <a:lnTo>
                    <a:pt x="1525523" y="464820"/>
                  </a:lnTo>
                  <a:lnTo>
                    <a:pt x="1525523" y="0"/>
                  </a:lnTo>
                  <a:lnTo>
                    <a:pt x="0" y="0"/>
                  </a:lnTo>
                  <a:lnTo>
                    <a:pt x="0" y="46482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4953791" y="3665636"/>
            <a:ext cx="2464645" cy="1429265"/>
          </a:xfrm>
          <a:prstGeom prst="rect">
            <a:avLst/>
          </a:prstGeom>
        </p:spPr>
        <p:txBody>
          <a:bodyPr vert="horz" wrap="square" lIns="0" tIns="30951" rIns="0" bIns="0" rtlCol="0">
            <a:spAutoFit/>
          </a:bodyPr>
          <a:lstStyle/>
          <a:p>
            <a:pPr marL="1592042" marR="55384" algn="ctr">
              <a:lnSpc>
                <a:spcPts val="1402"/>
              </a:lnSpc>
              <a:spcBef>
                <a:spcPts val="244"/>
              </a:spcBef>
            </a:pPr>
            <a:r>
              <a:rPr sz="1283" spc="-4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283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83" spc="-4" dirty="0">
                <a:solidFill>
                  <a:srgbClr val="FFFFFF"/>
                </a:solidFill>
                <a:latin typeface="Calibri"/>
                <a:cs typeface="Calibri"/>
              </a:rPr>
              <a:t>sitio</a:t>
            </a:r>
            <a:r>
              <a:rPr sz="1283" spc="-2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83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283" spc="-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83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283" spc="-27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83" dirty="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endParaRPr sz="1283" dirty="0">
              <a:latin typeface="Calibri"/>
              <a:cs typeface="Calibri"/>
            </a:endParaRPr>
          </a:p>
          <a:p>
            <a:pPr marL="10860">
              <a:lnSpc>
                <a:spcPts val="1487"/>
              </a:lnSpc>
            </a:pPr>
            <a:r>
              <a:rPr sz="1283" spc="-17" dirty="0">
                <a:solidFill>
                  <a:srgbClr val="FFFFFF"/>
                </a:solidFill>
                <a:latin typeface="Calibri"/>
                <a:cs typeface="Calibri"/>
              </a:rPr>
              <a:t>Técnicas</a:t>
            </a:r>
            <a:r>
              <a:rPr sz="1283" spc="-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83" spc="-13" dirty="0">
                <a:solidFill>
                  <a:srgbClr val="FFFFFF"/>
                </a:solidFill>
                <a:latin typeface="Calibri"/>
                <a:cs typeface="Calibri"/>
              </a:rPr>
              <a:t>SEO</a:t>
            </a:r>
            <a:endParaRPr sz="1283" dirty="0">
              <a:latin typeface="Calibri"/>
              <a:cs typeface="Calibri"/>
            </a:endParaRPr>
          </a:p>
          <a:p>
            <a:pPr marL="1529056" algn="ctr">
              <a:spcBef>
                <a:spcPts val="671"/>
              </a:spcBef>
            </a:pPr>
            <a:r>
              <a:rPr sz="1283" spc="-4" dirty="0">
                <a:solidFill>
                  <a:srgbClr val="FFFFFF"/>
                </a:solidFill>
                <a:latin typeface="Calibri"/>
                <a:cs typeface="Calibri"/>
              </a:rPr>
              <a:t>Aplicaciones</a:t>
            </a:r>
            <a:endParaRPr sz="1283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83" dirty="0">
              <a:latin typeface="Calibri"/>
              <a:cs typeface="Calibri"/>
            </a:endParaRPr>
          </a:p>
          <a:p>
            <a:pPr>
              <a:spcBef>
                <a:spcPts val="4"/>
              </a:spcBef>
            </a:pPr>
            <a:endParaRPr sz="1069" dirty="0">
              <a:latin typeface="Calibri"/>
              <a:cs typeface="Calibri"/>
            </a:endParaRPr>
          </a:p>
          <a:p>
            <a:pPr marL="1530684" algn="ctr"/>
            <a:r>
              <a:rPr sz="1283" dirty="0">
                <a:solidFill>
                  <a:srgbClr val="FFFFFF"/>
                </a:solidFill>
                <a:latin typeface="Calibri"/>
                <a:cs typeface="Calibri"/>
              </a:rPr>
              <a:t>Black</a:t>
            </a:r>
            <a:r>
              <a:rPr sz="1283" spc="-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83" spc="-4" dirty="0">
                <a:solidFill>
                  <a:srgbClr val="FFFFFF"/>
                </a:solidFill>
                <a:latin typeface="Calibri"/>
                <a:cs typeface="Calibri"/>
              </a:rPr>
              <a:t>Hat</a:t>
            </a:r>
            <a:r>
              <a:rPr sz="1283" spc="-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83" spc="-13" dirty="0">
                <a:solidFill>
                  <a:srgbClr val="FFFFFF"/>
                </a:solidFill>
                <a:latin typeface="Calibri"/>
                <a:cs typeface="Calibri"/>
              </a:rPr>
              <a:t>SEO</a:t>
            </a:r>
            <a:endParaRPr sz="1283" dirty="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926497" y="759104"/>
            <a:ext cx="6920986" cy="0"/>
          </a:xfrm>
          <a:custGeom>
            <a:avLst/>
            <a:gdLst/>
            <a:ahLst/>
            <a:cxnLst/>
            <a:rect l="l" t="t" r="r" b="b"/>
            <a:pathLst>
              <a:path w="8093709">
                <a:moveTo>
                  <a:pt x="8093329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305583" y="177740"/>
            <a:ext cx="9825989" cy="47282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6473509">
              <a:lnSpc>
                <a:spcPts val="1847"/>
              </a:lnSpc>
              <a:spcBef>
                <a:spcPts val="86"/>
              </a:spcBef>
            </a:pPr>
            <a:r>
              <a:rPr spc="-9" dirty="0"/>
              <a:t>Posicionamiento</a:t>
            </a:r>
            <a:r>
              <a:rPr spc="-64" dirty="0"/>
              <a:t> </a:t>
            </a:r>
            <a:r>
              <a:rPr spc="-4" dirty="0"/>
              <a:t>web</a:t>
            </a:r>
          </a:p>
          <a:p>
            <a:pPr marL="6462649" marR="7059" algn="r">
              <a:lnSpc>
                <a:spcPts val="1847"/>
              </a:lnSpc>
            </a:pPr>
            <a:r>
              <a:rPr spc="-13" dirty="0">
                <a:solidFill>
                  <a:srgbClr val="C00000"/>
                </a:solidFill>
              </a:rPr>
              <a:t>SEO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3500" y="228600"/>
            <a:ext cx="6860172" cy="4964181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R="4344" algn="r">
              <a:lnSpc>
                <a:spcPts val="1847"/>
              </a:lnSpc>
              <a:spcBef>
                <a:spcPts val="86"/>
              </a:spcBef>
            </a:pPr>
            <a:r>
              <a:rPr sz="1710" b="1" i="1" spc="-9" dirty="0">
                <a:solidFill>
                  <a:srgbClr val="7E7E7E"/>
                </a:solidFill>
                <a:latin typeface="Calibri"/>
                <a:cs typeface="Calibri"/>
              </a:rPr>
              <a:t>Posicionamiento</a:t>
            </a:r>
            <a:r>
              <a:rPr sz="1710" b="1" i="1" spc="-64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710" b="1" i="1" spc="-4" dirty="0">
                <a:solidFill>
                  <a:srgbClr val="7E7E7E"/>
                </a:solidFill>
                <a:latin typeface="Calibri"/>
                <a:cs typeface="Calibri"/>
              </a:rPr>
              <a:t>web</a:t>
            </a:r>
            <a:endParaRPr sz="1710" dirty="0">
              <a:latin typeface="Calibri"/>
              <a:cs typeface="Calibri"/>
            </a:endParaRPr>
          </a:p>
          <a:p>
            <a:pPr marR="7059" algn="r">
              <a:lnSpc>
                <a:spcPts val="1847"/>
              </a:lnSpc>
            </a:pPr>
            <a:r>
              <a:rPr sz="1710" b="1" i="1" spc="-13" dirty="0">
                <a:solidFill>
                  <a:srgbClr val="C00000"/>
                </a:solidFill>
                <a:latin typeface="Calibri"/>
                <a:cs typeface="Calibri"/>
              </a:rPr>
              <a:t>SEO</a:t>
            </a:r>
            <a:endParaRPr sz="1710" dirty="0">
              <a:latin typeface="Calibri"/>
              <a:cs typeface="Calibri"/>
            </a:endParaRPr>
          </a:p>
          <a:p>
            <a:pPr marL="10860">
              <a:spcBef>
                <a:spcPts val="1266"/>
              </a:spcBef>
            </a:pPr>
            <a:r>
              <a:rPr sz="2736" spc="-4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2736" spc="-43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736" dirty="0">
                <a:solidFill>
                  <a:srgbClr val="C00000"/>
                </a:solidFill>
                <a:latin typeface="Calibri"/>
                <a:cs typeface="Calibri"/>
              </a:rPr>
              <a:t>O y </a:t>
            </a:r>
            <a:r>
              <a:rPr sz="2736" spc="-17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2736" spc="-4" dirty="0">
                <a:solidFill>
                  <a:srgbClr val="C00000"/>
                </a:solidFill>
                <a:latin typeface="Calibri"/>
                <a:cs typeface="Calibri"/>
              </a:rPr>
              <a:t>once</a:t>
            </a:r>
            <a:r>
              <a:rPr sz="2736" spc="-13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2736" spc="-38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736" spc="-4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736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2736" spc="-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36" spc="-38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736" dirty="0">
                <a:solidFill>
                  <a:srgbClr val="C00000"/>
                </a:solidFill>
                <a:latin typeface="Calibri"/>
                <a:cs typeface="Calibri"/>
              </a:rPr>
              <a:t>elacionados</a:t>
            </a:r>
            <a:r>
              <a:rPr sz="2736" spc="-2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710" spc="-150" dirty="0">
                <a:solidFill>
                  <a:srgbClr val="C00000"/>
                </a:solidFill>
                <a:latin typeface="Wingdings"/>
                <a:cs typeface="Wingdings"/>
              </a:rPr>
              <a:t></a:t>
            </a:r>
            <a:r>
              <a:rPr sz="1710" spc="-47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710" spc="-4" dirty="0">
                <a:latin typeface="Calibri"/>
                <a:cs typeface="Calibri"/>
              </a:rPr>
              <a:t>D</a:t>
            </a:r>
            <a:r>
              <a:rPr sz="1710" spc="-13" dirty="0">
                <a:latin typeface="Calibri"/>
                <a:cs typeface="Calibri"/>
              </a:rPr>
              <a:t>e</a:t>
            </a:r>
            <a:r>
              <a:rPr sz="1710" spc="-4" dirty="0">
                <a:latin typeface="Calibri"/>
                <a:cs typeface="Calibri"/>
              </a:rPr>
              <a:t>finiciones</a:t>
            </a:r>
            <a:endParaRPr sz="1710" dirty="0">
              <a:latin typeface="Calibri"/>
              <a:cs typeface="Calibri"/>
            </a:endParaRPr>
          </a:p>
          <a:p>
            <a:pPr>
              <a:spcBef>
                <a:spcPts val="4"/>
              </a:spcBef>
            </a:pPr>
            <a:endParaRPr sz="2523" dirty="0">
              <a:latin typeface="Calibri"/>
              <a:cs typeface="Calibri"/>
            </a:endParaRPr>
          </a:p>
          <a:p>
            <a:pPr marL="157467"/>
            <a:r>
              <a:rPr sz="3078" spc="-21" dirty="0">
                <a:solidFill>
                  <a:srgbClr val="FFFFFF"/>
                </a:solidFill>
                <a:latin typeface="Calibri"/>
                <a:cs typeface="Calibri"/>
              </a:rPr>
              <a:t>SEO</a:t>
            </a:r>
            <a:r>
              <a:rPr sz="3078" spc="-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78" spc="-9" dirty="0">
                <a:solidFill>
                  <a:srgbClr val="FFFFFF"/>
                </a:solidFill>
                <a:latin typeface="Calibri"/>
                <a:cs typeface="Calibri"/>
              </a:rPr>
              <a:t>(Search</a:t>
            </a:r>
            <a:r>
              <a:rPr sz="3078" spc="-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78" spc="-4" dirty="0">
                <a:solidFill>
                  <a:srgbClr val="FFFFFF"/>
                </a:solidFill>
                <a:latin typeface="Calibri"/>
                <a:cs typeface="Calibri"/>
              </a:rPr>
              <a:t>Engine</a:t>
            </a:r>
            <a:r>
              <a:rPr sz="3078" spc="-9" dirty="0">
                <a:solidFill>
                  <a:srgbClr val="FFFFFF"/>
                </a:solidFill>
                <a:latin typeface="Calibri"/>
                <a:cs typeface="Calibri"/>
              </a:rPr>
              <a:t> Optimization)</a:t>
            </a:r>
            <a:endParaRPr sz="3078" dirty="0">
              <a:latin typeface="Calibri"/>
              <a:cs typeface="Calibri"/>
            </a:endParaRPr>
          </a:p>
          <a:p>
            <a:pPr marL="465341" marR="1176656" indent="-245431">
              <a:lnSpc>
                <a:spcPts val="2625"/>
              </a:lnSpc>
              <a:spcBef>
                <a:spcPts val="1629"/>
              </a:spcBef>
              <a:buChar char="•"/>
              <a:tabLst>
                <a:tab pos="465884" algn="l"/>
              </a:tabLst>
            </a:pPr>
            <a:r>
              <a:rPr sz="2394" spc="-17" dirty="0">
                <a:latin typeface="Calibri"/>
                <a:cs typeface="Calibri"/>
              </a:rPr>
              <a:t>Estrategias</a:t>
            </a:r>
            <a:r>
              <a:rPr sz="2394" spc="9" dirty="0">
                <a:latin typeface="Calibri"/>
                <a:cs typeface="Calibri"/>
              </a:rPr>
              <a:t> </a:t>
            </a:r>
            <a:r>
              <a:rPr sz="2394" spc="-4" dirty="0">
                <a:latin typeface="Calibri"/>
                <a:cs typeface="Calibri"/>
              </a:rPr>
              <a:t>encaminadas</a:t>
            </a:r>
            <a:r>
              <a:rPr sz="2394" spc="4" dirty="0">
                <a:latin typeface="Calibri"/>
                <a:cs typeface="Calibri"/>
              </a:rPr>
              <a:t> </a:t>
            </a:r>
            <a:r>
              <a:rPr sz="2394" spc="-4" dirty="0">
                <a:latin typeface="Calibri"/>
                <a:cs typeface="Calibri"/>
              </a:rPr>
              <a:t>a</a:t>
            </a:r>
            <a:r>
              <a:rPr sz="2394" dirty="0">
                <a:latin typeface="Calibri"/>
                <a:cs typeface="Calibri"/>
              </a:rPr>
              <a:t> </a:t>
            </a:r>
            <a:r>
              <a:rPr sz="2394" spc="-13" dirty="0">
                <a:latin typeface="Calibri"/>
                <a:cs typeface="Calibri"/>
              </a:rPr>
              <a:t>optimizar</a:t>
            </a:r>
            <a:r>
              <a:rPr sz="2394" spc="17" dirty="0">
                <a:latin typeface="Calibri"/>
                <a:cs typeface="Calibri"/>
              </a:rPr>
              <a:t> </a:t>
            </a:r>
            <a:r>
              <a:rPr sz="2394" spc="-4" dirty="0">
                <a:latin typeface="Calibri"/>
                <a:cs typeface="Calibri"/>
              </a:rPr>
              <a:t>el </a:t>
            </a:r>
            <a:r>
              <a:rPr sz="2394" dirty="0">
                <a:latin typeface="Calibri"/>
                <a:cs typeface="Calibri"/>
              </a:rPr>
              <a:t> </a:t>
            </a:r>
            <a:r>
              <a:rPr sz="2394" spc="-9" dirty="0">
                <a:latin typeface="Calibri"/>
                <a:cs typeface="Calibri"/>
              </a:rPr>
              <a:t>posicionamiento</a:t>
            </a:r>
            <a:r>
              <a:rPr sz="2394" spc="26" dirty="0">
                <a:latin typeface="Calibri"/>
                <a:cs typeface="Calibri"/>
              </a:rPr>
              <a:t> </a:t>
            </a:r>
            <a:r>
              <a:rPr sz="2394" spc="-38" dirty="0">
                <a:latin typeface="Calibri"/>
                <a:cs typeface="Calibri"/>
              </a:rPr>
              <a:t>Web</a:t>
            </a:r>
            <a:r>
              <a:rPr sz="2394" spc="17" dirty="0">
                <a:latin typeface="Calibri"/>
                <a:cs typeface="Calibri"/>
              </a:rPr>
              <a:t> </a:t>
            </a:r>
            <a:r>
              <a:rPr sz="2394" spc="-21" dirty="0">
                <a:latin typeface="Calibri"/>
                <a:cs typeface="Calibri"/>
              </a:rPr>
              <a:t>para</a:t>
            </a:r>
            <a:r>
              <a:rPr sz="2394" spc="-4" dirty="0">
                <a:latin typeface="Calibri"/>
                <a:cs typeface="Calibri"/>
              </a:rPr>
              <a:t> los</a:t>
            </a:r>
            <a:r>
              <a:rPr sz="2394" spc="9" dirty="0">
                <a:latin typeface="Calibri"/>
                <a:cs typeface="Calibri"/>
              </a:rPr>
              <a:t> </a:t>
            </a:r>
            <a:r>
              <a:rPr sz="2394" spc="-13" dirty="0">
                <a:latin typeface="Calibri"/>
                <a:cs typeface="Calibri"/>
              </a:rPr>
              <a:t>motores</a:t>
            </a:r>
            <a:r>
              <a:rPr sz="2394" dirty="0">
                <a:latin typeface="Calibri"/>
                <a:cs typeface="Calibri"/>
              </a:rPr>
              <a:t> </a:t>
            </a:r>
            <a:r>
              <a:rPr sz="2394" spc="-9" dirty="0">
                <a:latin typeface="Calibri"/>
                <a:cs typeface="Calibri"/>
              </a:rPr>
              <a:t>de </a:t>
            </a:r>
            <a:r>
              <a:rPr sz="2394" spc="-530" dirty="0">
                <a:latin typeface="Calibri"/>
                <a:cs typeface="Calibri"/>
              </a:rPr>
              <a:t> </a:t>
            </a:r>
            <a:r>
              <a:rPr sz="2394" spc="-9" dirty="0">
                <a:latin typeface="Calibri"/>
                <a:cs typeface="Calibri"/>
              </a:rPr>
              <a:t>búsqueda</a:t>
            </a:r>
            <a:endParaRPr sz="2394" dirty="0">
              <a:latin typeface="Calibri"/>
              <a:cs typeface="Calibri"/>
            </a:endParaRPr>
          </a:p>
          <a:p>
            <a:pPr marL="154209">
              <a:spcBef>
                <a:spcPts val="1210"/>
              </a:spcBef>
            </a:pPr>
            <a:r>
              <a:rPr sz="2993" dirty="0">
                <a:solidFill>
                  <a:srgbClr val="FFFFFF"/>
                </a:solidFill>
                <a:latin typeface="Calibri"/>
                <a:cs typeface="Calibri"/>
              </a:rPr>
              <a:t>SEM</a:t>
            </a:r>
            <a:r>
              <a:rPr sz="2993" spc="-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36" spc="-9" dirty="0">
                <a:solidFill>
                  <a:srgbClr val="FFFFFF"/>
                </a:solidFill>
                <a:latin typeface="Calibri"/>
                <a:cs typeface="Calibri"/>
              </a:rPr>
              <a:t>(Search</a:t>
            </a:r>
            <a:r>
              <a:rPr sz="2736" spc="-2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36" spc="-4" dirty="0">
                <a:solidFill>
                  <a:srgbClr val="FFFFFF"/>
                </a:solidFill>
                <a:latin typeface="Calibri"/>
                <a:cs typeface="Calibri"/>
              </a:rPr>
              <a:t>Engine</a:t>
            </a:r>
            <a:r>
              <a:rPr sz="2736" spc="-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36" spc="-13" dirty="0">
                <a:solidFill>
                  <a:srgbClr val="FFFFFF"/>
                </a:solidFill>
                <a:latin typeface="Calibri"/>
                <a:cs typeface="Calibri"/>
              </a:rPr>
              <a:t>Marketing)</a:t>
            </a:r>
            <a:endParaRPr sz="2736" dirty="0">
              <a:latin typeface="Calibri"/>
              <a:cs typeface="Calibri"/>
            </a:endParaRPr>
          </a:p>
          <a:p>
            <a:pPr marL="465341" marR="450137" indent="-245431">
              <a:lnSpc>
                <a:spcPct val="91500"/>
              </a:lnSpc>
              <a:spcBef>
                <a:spcPts val="1615"/>
              </a:spcBef>
              <a:buChar char="•"/>
              <a:tabLst>
                <a:tab pos="465884" algn="l"/>
              </a:tabLst>
            </a:pPr>
            <a:r>
              <a:rPr sz="2394" spc="-17" dirty="0">
                <a:latin typeface="Calibri"/>
                <a:cs typeface="Calibri"/>
              </a:rPr>
              <a:t>Estrategias</a:t>
            </a:r>
            <a:r>
              <a:rPr sz="2394" dirty="0">
                <a:latin typeface="Calibri"/>
                <a:cs typeface="Calibri"/>
              </a:rPr>
              <a:t> </a:t>
            </a:r>
            <a:r>
              <a:rPr sz="2394" spc="-4" dirty="0">
                <a:latin typeface="Calibri"/>
                <a:cs typeface="Calibri"/>
              </a:rPr>
              <a:t>de </a:t>
            </a:r>
            <a:r>
              <a:rPr sz="2394" spc="-13" dirty="0">
                <a:latin typeface="Calibri"/>
                <a:cs typeface="Calibri"/>
              </a:rPr>
              <a:t>marketing</a:t>
            </a:r>
            <a:r>
              <a:rPr sz="2394" dirty="0">
                <a:latin typeface="Calibri"/>
                <a:cs typeface="Calibri"/>
              </a:rPr>
              <a:t> </a:t>
            </a:r>
            <a:r>
              <a:rPr sz="2394" spc="-9" dirty="0">
                <a:latin typeface="Calibri"/>
                <a:cs typeface="Calibri"/>
              </a:rPr>
              <a:t>web</a:t>
            </a:r>
            <a:r>
              <a:rPr sz="2394" dirty="0">
                <a:latin typeface="Calibri"/>
                <a:cs typeface="Calibri"/>
              </a:rPr>
              <a:t> </a:t>
            </a:r>
            <a:r>
              <a:rPr sz="2394" spc="-9" dirty="0">
                <a:latin typeface="Calibri"/>
                <a:cs typeface="Calibri"/>
              </a:rPr>
              <a:t>destinadas</a:t>
            </a:r>
            <a:r>
              <a:rPr sz="2394" spc="17" dirty="0">
                <a:latin typeface="Calibri"/>
                <a:cs typeface="Calibri"/>
              </a:rPr>
              <a:t> </a:t>
            </a:r>
            <a:r>
              <a:rPr sz="2394" spc="-4" dirty="0">
                <a:latin typeface="Calibri"/>
                <a:cs typeface="Calibri"/>
              </a:rPr>
              <a:t>a </a:t>
            </a:r>
            <a:r>
              <a:rPr sz="2394" dirty="0">
                <a:latin typeface="Calibri"/>
                <a:cs typeface="Calibri"/>
              </a:rPr>
              <a:t> </a:t>
            </a:r>
            <a:r>
              <a:rPr sz="2394" spc="-17" dirty="0">
                <a:latin typeface="Calibri"/>
                <a:cs typeface="Calibri"/>
              </a:rPr>
              <a:t>promover</a:t>
            </a:r>
            <a:r>
              <a:rPr sz="2394" spc="17" dirty="0">
                <a:latin typeface="Calibri"/>
                <a:cs typeface="Calibri"/>
              </a:rPr>
              <a:t> </a:t>
            </a:r>
            <a:r>
              <a:rPr sz="2394" spc="-4" dirty="0">
                <a:latin typeface="Calibri"/>
                <a:cs typeface="Calibri"/>
              </a:rPr>
              <a:t>el</a:t>
            </a:r>
            <a:r>
              <a:rPr sz="2394" dirty="0">
                <a:latin typeface="Calibri"/>
                <a:cs typeface="Calibri"/>
              </a:rPr>
              <a:t> </a:t>
            </a:r>
            <a:r>
              <a:rPr sz="2394" spc="-9" dirty="0">
                <a:latin typeface="Calibri"/>
                <a:cs typeface="Calibri"/>
              </a:rPr>
              <a:t>posicionamiento</a:t>
            </a:r>
            <a:r>
              <a:rPr sz="2394" spc="30" dirty="0">
                <a:latin typeface="Calibri"/>
                <a:cs typeface="Calibri"/>
              </a:rPr>
              <a:t> </a:t>
            </a:r>
            <a:r>
              <a:rPr sz="2394" spc="-13" dirty="0">
                <a:latin typeface="Calibri"/>
                <a:cs typeface="Calibri"/>
              </a:rPr>
              <a:t>mediante</a:t>
            </a:r>
            <a:r>
              <a:rPr sz="2394" spc="21" dirty="0">
                <a:latin typeface="Calibri"/>
                <a:cs typeface="Calibri"/>
              </a:rPr>
              <a:t> </a:t>
            </a:r>
            <a:r>
              <a:rPr sz="2394" spc="-9" dirty="0">
                <a:latin typeface="Calibri"/>
                <a:cs typeface="Calibri"/>
              </a:rPr>
              <a:t>técnicas </a:t>
            </a:r>
            <a:r>
              <a:rPr sz="2394" spc="-530" dirty="0">
                <a:latin typeface="Calibri"/>
                <a:cs typeface="Calibri"/>
              </a:rPr>
              <a:t> </a:t>
            </a:r>
            <a:r>
              <a:rPr sz="2394" spc="-4" dirty="0">
                <a:latin typeface="Calibri"/>
                <a:cs typeface="Calibri"/>
              </a:rPr>
              <a:t>de </a:t>
            </a:r>
            <a:r>
              <a:rPr sz="2394" spc="-13" dirty="0">
                <a:latin typeface="Calibri"/>
                <a:cs typeface="Calibri"/>
              </a:rPr>
              <a:t>eMarketing</a:t>
            </a:r>
            <a:endParaRPr sz="2394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0432" y="759104"/>
            <a:ext cx="6946508" cy="8688"/>
          </a:xfrm>
          <a:custGeom>
            <a:avLst/>
            <a:gdLst/>
            <a:ahLst/>
            <a:cxnLst/>
            <a:rect l="l" t="t" r="r" b="b"/>
            <a:pathLst>
              <a:path w="8123555" h="10159">
                <a:moveTo>
                  <a:pt x="8123301" y="0"/>
                </a:moveTo>
                <a:lnTo>
                  <a:pt x="0" y="9652"/>
                </a:lnTo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5583" y="177740"/>
            <a:ext cx="9825989" cy="47282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6473509">
              <a:lnSpc>
                <a:spcPts val="1847"/>
              </a:lnSpc>
              <a:spcBef>
                <a:spcPts val="86"/>
              </a:spcBef>
            </a:pPr>
            <a:r>
              <a:rPr spc="-9" dirty="0"/>
              <a:t>Posicionamiento</a:t>
            </a:r>
            <a:r>
              <a:rPr spc="-64" dirty="0"/>
              <a:t> </a:t>
            </a:r>
            <a:r>
              <a:rPr spc="-4" dirty="0"/>
              <a:t>web</a:t>
            </a:r>
          </a:p>
          <a:p>
            <a:pPr marL="6462649" marR="7059" algn="r">
              <a:lnSpc>
                <a:spcPts val="1847"/>
              </a:lnSpc>
            </a:pPr>
            <a:r>
              <a:rPr spc="-13" dirty="0">
                <a:solidFill>
                  <a:srgbClr val="C00000"/>
                </a:solidFill>
              </a:rPr>
              <a:t>SEO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57658" y="1828800"/>
            <a:ext cx="6901982" cy="5530974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 marR="104254" algn="just">
              <a:spcBef>
                <a:spcPts val="90"/>
              </a:spcBef>
            </a:pPr>
            <a:r>
              <a:rPr sz="1600" spc="-4" dirty="0">
                <a:latin typeface="Calibri"/>
                <a:cs typeface="Calibri"/>
              </a:rPr>
              <a:t>El acrónimo </a:t>
            </a:r>
            <a:r>
              <a:rPr sz="1600" b="1" spc="-9" dirty="0">
                <a:latin typeface="Calibri"/>
                <a:cs typeface="Calibri"/>
              </a:rPr>
              <a:t>SEO</a:t>
            </a:r>
            <a:r>
              <a:rPr sz="1600" spc="-9" dirty="0">
                <a:latin typeface="Calibri"/>
                <a:cs typeface="Calibri"/>
              </a:rPr>
              <a:t>, </a:t>
            </a:r>
            <a:r>
              <a:rPr sz="1600" dirty="0">
                <a:latin typeface="Calibri"/>
                <a:cs typeface="Calibri"/>
              </a:rPr>
              <a:t>del inglés </a:t>
            </a:r>
            <a:r>
              <a:rPr sz="1600" b="1" i="1" spc="-4" dirty="0">
                <a:latin typeface="Calibri"/>
                <a:cs typeface="Calibri"/>
              </a:rPr>
              <a:t>Search Engine Optimization</a:t>
            </a:r>
            <a:r>
              <a:rPr sz="1600" spc="-4" dirty="0">
                <a:latin typeface="Calibri"/>
                <a:cs typeface="Calibri"/>
              </a:rPr>
              <a:t>, </a:t>
            </a:r>
            <a:r>
              <a:rPr sz="1600" dirty="0">
                <a:latin typeface="Calibri"/>
                <a:cs typeface="Calibri"/>
              </a:rPr>
              <a:t>hace </a:t>
            </a:r>
            <a:r>
              <a:rPr sz="1600" spc="-9" dirty="0">
                <a:latin typeface="Calibri"/>
                <a:cs typeface="Calibri"/>
              </a:rPr>
              <a:t>referencia </a:t>
            </a:r>
            <a:r>
              <a:rPr sz="1600" dirty="0">
                <a:latin typeface="Calibri"/>
                <a:cs typeface="Calibri"/>
              </a:rPr>
              <a:t>a la </a:t>
            </a:r>
            <a:r>
              <a:rPr sz="1600" spc="-4" dirty="0">
                <a:latin typeface="Calibri"/>
                <a:cs typeface="Calibri"/>
              </a:rPr>
              <a:t>disciplina </a:t>
            </a:r>
            <a:r>
              <a:rPr sz="1600" dirty="0">
                <a:latin typeface="Calibri"/>
                <a:cs typeface="Calibri"/>
              </a:rPr>
              <a:t>que </a:t>
            </a:r>
            <a:r>
              <a:rPr sz="1600" spc="-316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</a:t>
            </a:r>
            <a:r>
              <a:rPr sz="1600" spc="-9" dirty="0">
                <a:latin typeface="Calibri"/>
                <a:cs typeface="Calibri"/>
              </a:rPr>
              <a:t> encarga</a:t>
            </a:r>
            <a:r>
              <a:rPr sz="1600" spc="-21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del</a:t>
            </a:r>
            <a:r>
              <a:rPr sz="1600" spc="-9" dirty="0">
                <a:latin typeface="Calibri"/>
                <a:cs typeface="Calibri"/>
              </a:rPr>
              <a:t> </a:t>
            </a:r>
            <a:r>
              <a:rPr sz="1600" spc="-4" dirty="0">
                <a:latin typeface="Calibri"/>
                <a:cs typeface="Calibri"/>
              </a:rPr>
              <a:t>estudio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 las</a:t>
            </a:r>
            <a:r>
              <a:rPr sz="1600" spc="-21" dirty="0">
                <a:latin typeface="Calibri"/>
                <a:cs typeface="Calibri"/>
              </a:rPr>
              <a:t> </a:t>
            </a:r>
            <a:r>
              <a:rPr sz="1600" spc="-9" dirty="0">
                <a:latin typeface="Calibri"/>
                <a:cs typeface="Calibri"/>
              </a:rPr>
              <a:t>estrategias</a:t>
            </a:r>
            <a:r>
              <a:rPr sz="1600" spc="-38" dirty="0">
                <a:latin typeface="Calibri"/>
                <a:cs typeface="Calibri"/>
              </a:rPr>
              <a:t> </a:t>
            </a:r>
            <a:r>
              <a:rPr sz="1600" spc="-4" dirty="0">
                <a:latin typeface="Calibri"/>
                <a:cs typeface="Calibri"/>
              </a:rPr>
              <a:t>encaminadas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26" dirty="0">
                <a:latin typeface="Calibri"/>
                <a:cs typeface="Calibri"/>
              </a:rPr>
              <a:t> </a:t>
            </a:r>
            <a:r>
              <a:rPr sz="1600" spc="-4" dirty="0">
                <a:latin typeface="Calibri"/>
                <a:cs typeface="Calibri"/>
              </a:rPr>
              <a:t>optimizar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el</a:t>
            </a:r>
          </a:p>
          <a:p>
            <a:pPr marL="10860" marR="141177" algn="just"/>
            <a:r>
              <a:rPr sz="1600" spc="-4" dirty="0">
                <a:latin typeface="Calibri"/>
                <a:cs typeface="Calibri"/>
              </a:rPr>
              <a:t>posicionamiento</a:t>
            </a:r>
            <a:r>
              <a:rPr sz="1600" spc="-26" dirty="0">
                <a:latin typeface="Calibri"/>
                <a:cs typeface="Calibri"/>
              </a:rPr>
              <a:t> </a:t>
            </a:r>
            <a:r>
              <a:rPr sz="1600" spc="-17" dirty="0">
                <a:latin typeface="Calibri"/>
                <a:cs typeface="Calibri"/>
              </a:rPr>
              <a:t>Web</a:t>
            </a:r>
            <a:r>
              <a:rPr sz="1600" spc="4" dirty="0">
                <a:latin typeface="Calibri"/>
                <a:cs typeface="Calibri"/>
              </a:rPr>
              <a:t> </a:t>
            </a:r>
            <a:r>
              <a:rPr sz="1600" spc="-9" dirty="0">
                <a:latin typeface="Calibri"/>
                <a:cs typeface="Calibri"/>
              </a:rPr>
              <a:t>para</a:t>
            </a:r>
            <a:r>
              <a:rPr sz="1600" spc="-17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los</a:t>
            </a:r>
            <a:r>
              <a:rPr sz="1600" spc="-9" dirty="0">
                <a:latin typeface="Calibri"/>
                <a:cs typeface="Calibri"/>
              </a:rPr>
              <a:t> </a:t>
            </a:r>
            <a:r>
              <a:rPr sz="1600" b="1" spc="-9" dirty="0">
                <a:latin typeface="Calibri"/>
                <a:cs typeface="Calibri"/>
              </a:rPr>
              <a:t>motores</a:t>
            </a:r>
            <a:r>
              <a:rPr sz="1600" b="1" spc="-4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</a:t>
            </a:r>
            <a:r>
              <a:rPr sz="1600" b="1" spc="4" dirty="0">
                <a:latin typeface="Calibri"/>
                <a:cs typeface="Calibri"/>
              </a:rPr>
              <a:t> </a:t>
            </a:r>
            <a:r>
              <a:rPr sz="1600" b="1" spc="-4" dirty="0">
                <a:latin typeface="Calibri"/>
                <a:cs typeface="Calibri"/>
              </a:rPr>
              <a:t>búsqueda</a:t>
            </a:r>
            <a:r>
              <a:rPr sz="1600" spc="-4" dirty="0">
                <a:latin typeface="Calibri"/>
                <a:cs typeface="Calibri"/>
              </a:rPr>
              <a:t>.</a:t>
            </a:r>
            <a:r>
              <a:rPr sz="1600" spc="-17" dirty="0">
                <a:latin typeface="Calibri"/>
                <a:cs typeface="Calibri"/>
              </a:rPr>
              <a:t> </a:t>
            </a:r>
            <a:r>
              <a:rPr sz="1600" spc="-4" dirty="0">
                <a:latin typeface="Calibri"/>
                <a:cs typeface="Calibri"/>
              </a:rPr>
              <a:t>De</a:t>
            </a:r>
            <a:r>
              <a:rPr sz="1600" spc="9" dirty="0">
                <a:latin typeface="Calibri"/>
                <a:cs typeface="Calibri"/>
              </a:rPr>
              <a:t> </a:t>
            </a:r>
            <a:r>
              <a:rPr sz="1600" spc="-9" dirty="0">
                <a:latin typeface="Calibri"/>
                <a:cs typeface="Calibri"/>
              </a:rPr>
              <a:t>este</a:t>
            </a:r>
            <a:r>
              <a:rPr sz="1600" spc="4" dirty="0">
                <a:latin typeface="Calibri"/>
                <a:cs typeface="Calibri"/>
              </a:rPr>
              <a:t> </a:t>
            </a:r>
            <a:r>
              <a:rPr sz="1600" spc="-4" dirty="0">
                <a:latin typeface="Calibri"/>
                <a:cs typeface="Calibri"/>
              </a:rPr>
              <a:t>modo,</a:t>
            </a:r>
            <a:r>
              <a:rPr sz="1600" spc="9" dirty="0">
                <a:latin typeface="Calibri"/>
                <a:cs typeface="Calibri"/>
              </a:rPr>
              <a:t> </a:t>
            </a:r>
            <a:r>
              <a:rPr sz="1600" b="1" spc="-9" dirty="0">
                <a:latin typeface="Calibri"/>
                <a:cs typeface="Calibri"/>
              </a:rPr>
              <a:t>SEO </a:t>
            </a:r>
            <a:r>
              <a:rPr sz="1600" spc="-4" dirty="0">
                <a:latin typeface="Calibri"/>
                <a:cs typeface="Calibri"/>
              </a:rPr>
              <a:t>como</a:t>
            </a:r>
            <a:r>
              <a:rPr sz="1600" spc="9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disciplina </a:t>
            </a:r>
            <a:r>
              <a:rPr sz="1600" spc="4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es el </a:t>
            </a:r>
            <a:r>
              <a:rPr sz="1600" spc="-4" dirty="0">
                <a:latin typeface="Calibri"/>
                <a:cs typeface="Calibri"/>
              </a:rPr>
              <a:t>proceso </a:t>
            </a:r>
            <a:r>
              <a:rPr sz="1600" dirty="0">
                <a:latin typeface="Calibri"/>
                <a:cs typeface="Calibri"/>
              </a:rPr>
              <a:t>por el cual una página </a:t>
            </a:r>
            <a:r>
              <a:rPr sz="1600" spc="-4" dirty="0">
                <a:latin typeface="Calibri"/>
                <a:cs typeface="Calibri"/>
              </a:rPr>
              <a:t>web obtiene </a:t>
            </a:r>
            <a:r>
              <a:rPr sz="1600" dirty="0">
                <a:latin typeface="Calibri"/>
                <a:cs typeface="Calibri"/>
              </a:rPr>
              <a:t>y mantiene posiciones </a:t>
            </a:r>
            <a:r>
              <a:rPr sz="1600" spc="-4" dirty="0">
                <a:latin typeface="Calibri"/>
                <a:cs typeface="Calibri"/>
              </a:rPr>
              <a:t>notables </a:t>
            </a:r>
            <a:r>
              <a:rPr sz="1600" dirty="0">
                <a:latin typeface="Calibri"/>
                <a:cs typeface="Calibri"/>
              </a:rPr>
              <a:t>en las </a:t>
            </a:r>
            <a:r>
              <a:rPr sz="1600" spc="4" dirty="0">
                <a:latin typeface="Calibri"/>
                <a:cs typeface="Calibri"/>
              </a:rPr>
              <a:t> </a:t>
            </a:r>
            <a:r>
              <a:rPr sz="1600" spc="-4" dirty="0">
                <a:latin typeface="Calibri"/>
                <a:cs typeface="Calibri"/>
              </a:rPr>
              <a:t>páginas de resultados </a:t>
            </a:r>
            <a:r>
              <a:rPr sz="1600" spc="-9" dirty="0">
                <a:latin typeface="Calibri"/>
                <a:cs typeface="Calibri"/>
              </a:rPr>
              <a:t>naturales </a:t>
            </a:r>
            <a:r>
              <a:rPr sz="1600" dirty="0">
                <a:latin typeface="Calibri"/>
                <a:cs typeface="Calibri"/>
              </a:rPr>
              <a:t>de los </a:t>
            </a:r>
            <a:r>
              <a:rPr sz="1600" spc="-4" dirty="0">
                <a:latin typeface="Calibri"/>
                <a:cs typeface="Calibri"/>
              </a:rPr>
              <a:t>buscadores, también </a:t>
            </a:r>
            <a:r>
              <a:rPr sz="1600" dirty="0">
                <a:latin typeface="Calibri"/>
                <a:cs typeface="Calibri"/>
              </a:rPr>
              <a:t>llamados </a:t>
            </a:r>
            <a:r>
              <a:rPr sz="1600" spc="-9" dirty="0">
                <a:latin typeface="Calibri"/>
                <a:cs typeface="Calibri"/>
              </a:rPr>
              <a:t>resultados orgánicos </a:t>
            </a:r>
            <a:r>
              <a:rPr sz="1600" spc="-316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-9" dirty="0">
                <a:latin typeface="Calibri"/>
                <a:cs typeface="Calibri"/>
              </a:rPr>
              <a:t> </a:t>
            </a:r>
            <a:r>
              <a:rPr sz="1600" spc="-4" dirty="0">
                <a:latin typeface="Calibri"/>
                <a:cs typeface="Calibri"/>
              </a:rPr>
              <a:t>algorítmicos.</a:t>
            </a:r>
            <a:r>
              <a:rPr sz="1600" spc="-34" dirty="0">
                <a:latin typeface="Calibri"/>
                <a:cs typeface="Calibri"/>
              </a:rPr>
              <a:t> </a:t>
            </a:r>
            <a:r>
              <a:rPr sz="1600" spc="-4" dirty="0">
                <a:latin typeface="Calibri"/>
                <a:cs typeface="Calibri"/>
              </a:rPr>
              <a:t>(Orense,</a:t>
            </a:r>
            <a:r>
              <a:rPr sz="1600" spc="-34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2008).</a:t>
            </a:r>
          </a:p>
          <a:p>
            <a:pPr marL="10860" marR="428418" algn="just">
              <a:spcBef>
                <a:spcPts val="350"/>
              </a:spcBef>
            </a:pPr>
            <a:r>
              <a:rPr sz="1600" spc="-17" dirty="0">
                <a:latin typeface="Calibri"/>
                <a:cs typeface="Calibri"/>
              </a:rPr>
              <a:t>También </a:t>
            </a:r>
            <a:r>
              <a:rPr sz="1600" dirty="0">
                <a:latin typeface="Calibri"/>
                <a:cs typeface="Calibri"/>
              </a:rPr>
              <a:t>es </a:t>
            </a:r>
            <a:r>
              <a:rPr sz="1600" spc="-4" dirty="0">
                <a:latin typeface="Calibri"/>
                <a:cs typeface="Calibri"/>
              </a:rPr>
              <a:t>habitual </a:t>
            </a:r>
            <a:r>
              <a:rPr sz="1600" spc="-9" dirty="0">
                <a:latin typeface="Calibri"/>
                <a:cs typeface="Calibri"/>
              </a:rPr>
              <a:t>utilizar </a:t>
            </a:r>
            <a:r>
              <a:rPr sz="1600" dirty="0">
                <a:latin typeface="Calibri"/>
                <a:cs typeface="Calibri"/>
              </a:rPr>
              <a:t>el </a:t>
            </a:r>
            <a:r>
              <a:rPr sz="1600" spc="-4" dirty="0">
                <a:latin typeface="Calibri"/>
                <a:cs typeface="Calibri"/>
              </a:rPr>
              <a:t>término </a:t>
            </a:r>
            <a:r>
              <a:rPr sz="1600" spc="-9" dirty="0">
                <a:latin typeface="Calibri"/>
                <a:cs typeface="Calibri"/>
              </a:rPr>
              <a:t>para </a:t>
            </a:r>
            <a:r>
              <a:rPr sz="1600" spc="-13" dirty="0">
                <a:latin typeface="Calibri"/>
                <a:cs typeface="Calibri"/>
              </a:rPr>
              <a:t>referirse </a:t>
            </a:r>
            <a:r>
              <a:rPr sz="1600" dirty="0">
                <a:latin typeface="Calibri"/>
                <a:cs typeface="Calibri"/>
              </a:rPr>
              <a:t>al </a:t>
            </a:r>
            <a:r>
              <a:rPr sz="1600" spc="-9" dirty="0">
                <a:latin typeface="Calibri"/>
                <a:cs typeface="Calibri"/>
              </a:rPr>
              <a:t>profesional </a:t>
            </a:r>
            <a:r>
              <a:rPr sz="1600" dirty="0">
                <a:latin typeface="Calibri"/>
                <a:cs typeface="Calibri"/>
              </a:rPr>
              <a:t>que se dedica a esa </a:t>
            </a:r>
            <a:r>
              <a:rPr sz="1600" spc="-316" dirty="0">
                <a:latin typeface="Calibri"/>
                <a:cs typeface="Calibri"/>
              </a:rPr>
              <a:t> </a:t>
            </a:r>
            <a:r>
              <a:rPr sz="1600" spc="-9" dirty="0">
                <a:latin typeface="Calibri"/>
                <a:cs typeface="Calibri"/>
              </a:rPr>
              <a:t>tarea.</a:t>
            </a:r>
            <a:endParaRPr sz="1600" dirty="0">
              <a:latin typeface="Calibri"/>
              <a:cs typeface="Calibri"/>
            </a:endParaRPr>
          </a:p>
          <a:p>
            <a:pPr marL="10860" marR="192761" algn="just">
              <a:spcBef>
                <a:spcPts val="346"/>
              </a:spcBef>
            </a:pPr>
            <a:r>
              <a:rPr sz="1600" spc="-4" dirty="0">
                <a:latin typeface="Calibri"/>
                <a:cs typeface="Calibri"/>
              </a:rPr>
              <a:t>Las </a:t>
            </a:r>
            <a:r>
              <a:rPr sz="1600" dirty="0">
                <a:latin typeface="Calibri"/>
                <a:cs typeface="Calibri"/>
              </a:rPr>
              <a:t>siglas </a:t>
            </a:r>
            <a:r>
              <a:rPr sz="1600" b="1" spc="-4" dirty="0">
                <a:latin typeface="Calibri"/>
                <a:cs typeface="Calibri"/>
              </a:rPr>
              <a:t>SEM</a:t>
            </a:r>
            <a:r>
              <a:rPr sz="1600" spc="-4" dirty="0">
                <a:latin typeface="Calibri"/>
                <a:cs typeface="Calibri"/>
              </a:rPr>
              <a:t>, </a:t>
            </a:r>
            <a:r>
              <a:rPr sz="1600" dirty="0">
                <a:latin typeface="Calibri"/>
                <a:cs typeface="Calibri"/>
              </a:rPr>
              <a:t>del inglés </a:t>
            </a:r>
            <a:r>
              <a:rPr sz="1600" b="1" i="1" spc="-4" dirty="0">
                <a:latin typeface="Calibri"/>
                <a:cs typeface="Calibri"/>
              </a:rPr>
              <a:t>Search Engine Marketing</a:t>
            </a:r>
            <a:r>
              <a:rPr sz="1600" spc="-4" dirty="0">
                <a:latin typeface="Calibri"/>
                <a:cs typeface="Calibri"/>
              </a:rPr>
              <a:t>, </a:t>
            </a:r>
            <a:r>
              <a:rPr sz="1600" dirty="0">
                <a:latin typeface="Calibri"/>
                <a:cs typeface="Calibri"/>
              </a:rPr>
              <a:t>se </a:t>
            </a:r>
            <a:r>
              <a:rPr sz="1600" spc="-9" dirty="0">
                <a:latin typeface="Calibri"/>
                <a:cs typeface="Calibri"/>
              </a:rPr>
              <a:t>refiere </a:t>
            </a:r>
            <a:r>
              <a:rPr sz="1600" dirty="0">
                <a:latin typeface="Calibri"/>
                <a:cs typeface="Calibri"/>
              </a:rPr>
              <a:t>al </a:t>
            </a:r>
            <a:r>
              <a:rPr sz="1600" spc="-4" dirty="0">
                <a:latin typeface="Calibri"/>
                <a:cs typeface="Calibri"/>
              </a:rPr>
              <a:t>conjunto </a:t>
            </a:r>
            <a:r>
              <a:rPr sz="1600" dirty="0">
                <a:latin typeface="Calibri"/>
                <a:cs typeface="Calibri"/>
              </a:rPr>
              <a:t>de </a:t>
            </a:r>
            <a:r>
              <a:rPr sz="1600" spc="-9" dirty="0">
                <a:latin typeface="Calibri"/>
                <a:cs typeface="Calibri"/>
              </a:rPr>
              <a:t>estrategias </a:t>
            </a:r>
            <a:r>
              <a:rPr sz="1600" spc="-4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 </a:t>
            </a:r>
            <a:r>
              <a:rPr sz="1600" spc="-4" dirty="0">
                <a:latin typeface="Calibri"/>
                <a:cs typeface="Calibri"/>
              </a:rPr>
              <a:t>marketing web destinadas </a:t>
            </a:r>
            <a:r>
              <a:rPr sz="1600" dirty="0">
                <a:latin typeface="Calibri"/>
                <a:cs typeface="Calibri"/>
              </a:rPr>
              <a:t>a </a:t>
            </a:r>
            <a:r>
              <a:rPr sz="1600" spc="-9" dirty="0">
                <a:latin typeface="Calibri"/>
                <a:cs typeface="Calibri"/>
              </a:rPr>
              <a:t>promover </a:t>
            </a:r>
            <a:r>
              <a:rPr sz="1600" dirty="0">
                <a:latin typeface="Calibri"/>
                <a:cs typeface="Calibri"/>
              </a:rPr>
              <a:t>el </a:t>
            </a:r>
            <a:r>
              <a:rPr sz="1600" spc="-4" dirty="0">
                <a:latin typeface="Calibri"/>
                <a:cs typeface="Calibri"/>
              </a:rPr>
              <a:t>posicionamiento, </a:t>
            </a:r>
            <a:r>
              <a:rPr sz="1600" dirty="0">
                <a:latin typeface="Calibri"/>
                <a:cs typeface="Calibri"/>
              </a:rPr>
              <a:t>la </a:t>
            </a:r>
            <a:r>
              <a:rPr sz="1600" spc="-4" dirty="0">
                <a:latin typeface="Calibri"/>
                <a:cs typeface="Calibri"/>
              </a:rPr>
              <a:t>visibilidad </a:t>
            </a:r>
            <a:r>
              <a:rPr sz="1600" dirty="0">
                <a:latin typeface="Calibri"/>
                <a:cs typeface="Calibri"/>
              </a:rPr>
              <a:t>y la </a:t>
            </a:r>
            <a:r>
              <a:rPr sz="1600" spc="4" dirty="0">
                <a:latin typeface="Calibri"/>
                <a:cs typeface="Calibri"/>
              </a:rPr>
              <a:t> </a:t>
            </a:r>
            <a:r>
              <a:rPr sz="1600" spc="-9" dirty="0">
                <a:latin typeface="Calibri"/>
                <a:cs typeface="Calibri"/>
              </a:rPr>
              <a:t>“encontrabilidad” </a:t>
            </a:r>
            <a:r>
              <a:rPr sz="1600" dirty="0">
                <a:latin typeface="Calibri"/>
                <a:cs typeface="Calibri"/>
              </a:rPr>
              <a:t>en los </a:t>
            </a:r>
            <a:r>
              <a:rPr sz="1600" spc="-4" dirty="0">
                <a:latin typeface="Calibri"/>
                <a:cs typeface="Calibri"/>
              </a:rPr>
              <a:t>resultados ofrecidos </a:t>
            </a:r>
            <a:r>
              <a:rPr sz="1600" dirty="0">
                <a:latin typeface="Calibri"/>
                <a:cs typeface="Calibri"/>
              </a:rPr>
              <a:t>por los </a:t>
            </a:r>
            <a:r>
              <a:rPr sz="1600" spc="-4" dirty="0">
                <a:latin typeface="Calibri"/>
                <a:cs typeface="Calibri"/>
              </a:rPr>
              <a:t>sistemas </a:t>
            </a:r>
            <a:r>
              <a:rPr sz="1600" dirty="0">
                <a:latin typeface="Calibri"/>
                <a:cs typeface="Calibri"/>
              </a:rPr>
              <a:t>de </a:t>
            </a:r>
            <a:r>
              <a:rPr sz="1600" spc="-4" dirty="0">
                <a:latin typeface="Calibri"/>
                <a:cs typeface="Calibri"/>
              </a:rPr>
              <a:t>recuperación </a:t>
            </a:r>
            <a:r>
              <a:rPr sz="1600" dirty="0">
                <a:latin typeface="Calibri"/>
                <a:cs typeface="Calibri"/>
              </a:rPr>
              <a:t>de </a:t>
            </a:r>
            <a:r>
              <a:rPr sz="1600" spc="4" dirty="0">
                <a:latin typeface="Calibri"/>
                <a:cs typeface="Calibri"/>
              </a:rPr>
              <a:t> </a:t>
            </a:r>
            <a:r>
              <a:rPr sz="1600" spc="-4" dirty="0">
                <a:latin typeface="Calibri"/>
                <a:cs typeface="Calibri"/>
              </a:rPr>
              <a:t>información (singularmente </a:t>
            </a:r>
            <a:r>
              <a:rPr sz="1600" dirty="0">
                <a:latin typeface="Calibri"/>
                <a:cs typeface="Calibri"/>
              </a:rPr>
              <a:t>en los </a:t>
            </a:r>
            <a:r>
              <a:rPr sz="1600" spc="-4" dirty="0">
                <a:latin typeface="Calibri"/>
                <a:cs typeface="Calibri"/>
              </a:rPr>
              <a:t>buscadores, </a:t>
            </a:r>
            <a:r>
              <a:rPr sz="1600" b="1" spc="-4" dirty="0">
                <a:latin typeface="Calibri"/>
                <a:cs typeface="Calibri"/>
              </a:rPr>
              <a:t>SERPs</a:t>
            </a:r>
            <a:r>
              <a:rPr sz="1600" spc="-4" dirty="0">
                <a:latin typeface="Calibri"/>
                <a:cs typeface="Calibri"/>
              </a:rPr>
              <a:t>) </a:t>
            </a:r>
            <a:r>
              <a:rPr sz="1600" dirty="0">
                <a:latin typeface="Calibri"/>
                <a:cs typeface="Calibri"/>
              </a:rPr>
              <a:t>de sitios o </a:t>
            </a:r>
            <a:r>
              <a:rPr sz="1600" spc="-4" dirty="0">
                <a:latin typeface="Calibri"/>
                <a:cs typeface="Calibri"/>
              </a:rPr>
              <a:t>contenidos desplegados </a:t>
            </a:r>
            <a:r>
              <a:rPr sz="1600" spc="-316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 </a:t>
            </a:r>
            <a:r>
              <a:rPr sz="1600" spc="-4" dirty="0">
                <a:latin typeface="Calibri"/>
                <a:cs typeface="Calibri"/>
              </a:rPr>
              <a:t>Internet, mediante técnicas </a:t>
            </a:r>
            <a:r>
              <a:rPr sz="1600" dirty="0">
                <a:latin typeface="Calibri"/>
                <a:cs typeface="Calibri"/>
              </a:rPr>
              <a:t>de </a:t>
            </a:r>
            <a:r>
              <a:rPr sz="1600" b="1" i="1" spc="-9" dirty="0">
                <a:latin typeface="Calibri"/>
                <a:cs typeface="Calibri"/>
              </a:rPr>
              <a:t>eMarketing </a:t>
            </a:r>
            <a:r>
              <a:rPr sz="1600" spc="-4" dirty="0">
                <a:latin typeface="Calibri"/>
                <a:cs typeface="Calibri"/>
              </a:rPr>
              <a:t>como </a:t>
            </a:r>
            <a:r>
              <a:rPr sz="1600" dirty="0">
                <a:latin typeface="Calibri"/>
                <a:cs typeface="Calibri"/>
              </a:rPr>
              <a:t>los enlaces </a:t>
            </a:r>
            <a:r>
              <a:rPr sz="1600" spc="-4" dirty="0">
                <a:latin typeface="Calibri"/>
                <a:cs typeface="Calibri"/>
              </a:rPr>
              <a:t>patrocinados, publicidad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4" dirty="0">
                <a:latin typeface="Calibri"/>
                <a:cs typeface="Calibri"/>
              </a:rPr>
              <a:t>contextual,</a:t>
            </a:r>
            <a:r>
              <a:rPr sz="1600" spc="-38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inclusión</a:t>
            </a:r>
            <a:r>
              <a:rPr sz="1600" spc="-38" dirty="0">
                <a:latin typeface="Calibri"/>
                <a:cs typeface="Calibri"/>
              </a:rPr>
              <a:t> </a:t>
            </a:r>
            <a:r>
              <a:rPr sz="1600" spc="-9" dirty="0">
                <a:latin typeface="Calibri"/>
                <a:cs typeface="Calibri"/>
              </a:rPr>
              <a:t>patrocinada</a:t>
            </a:r>
            <a:r>
              <a:rPr sz="1600" spc="-34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</a:t>
            </a:r>
            <a:r>
              <a:rPr sz="1600" spc="-9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las</a:t>
            </a:r>
            <a:r>
              <a:rPr sz="1600" spc="-4" dirty="0">
                <a:latin typeface="Calibri"/>
                <a:cs typeface="Calibri"/>
              </a:rPr>
              <a:t> listas</a:t>
            </a:r>
            <a:r>
              <a:rPr sz="1600" spc="-21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9" dirty="0">
                <a:latin typeface="Calibri"/>
                <a:cs typeface="Calibri"/>
              </a:rPr>
              <a:t> </a:t>
            </a:r>
            <a:r>
              <a:rPr sz="1600" spc="-4" dirty="0">
                <a:latin typeface="Calibri"/>
                <a:cs typeface="Calibri"/>
              </a:rPr>
              <a:t>resultados…</a:t>
            </a:r>
            <a:endParaRPr sz="1600" dirty="0">
              <a:latin typeface="Calibri"/>
              <a:cs typeface="Calibri"/>
            </a:endParaRPr>
          </a:p>
          <a:p>
            <a:pPr marL="10860" algn="just">
              <a:spcBef>
                <a:spcPts val="355"/>
              </a:spcBef>
            </a:pPr>
            <a:r>
              <a:rPr sz="1600" spc="-4" dirty="0">
                <a:latin typeface="Calibri"/>
                <a:cs typeface="Calibri"/>
              </a:rPr>
              <a:t>Dentro</a:t>
            </a:r>
            <a:r>
              <a:rPr sz="1600" spc="-17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 las</a:t>
            </a:r>
            <a:r>
              <a:rPr sz="1600" spc="-13" dirty="0">
                <a:latin typeface="Calibri"/>
                <a:cs typeface="Calibri"/>
              </a:rPr>
              <a:t> </a:t>
            </a:r>
            <a:r>
              <a:rPr sz="1600" spc="-9" dirty="0">
                <a:latin typeface="Calibri"/>
                <a:cs typeface="Calibri"/>
              </a:rPr>
              <a:t>estrategias</a:t>
            </a:r>
            <a:r>
              <a:rPr sz="1600" spc="9" dirty="0">
                <a:latin typeface="Calibri"/>
                <a:cs typeface="Calibri"/>
              </a:rPr>
              <a:t> </a:t>
            </a:r>
            <a:r>
              <a:rPr sz="1600" spc="-4" dirty="0">
                <a:latin typeface="Calibri"/>
                <a:cs typeface="Calibri"/>
              </a:rPr>
              <a:t>SEM,</a:t>
            </a:r>
            <a:r>
              <a:rPr sz="1600" spc="-38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poseen</a:t>
            </a:r>
            <a:r>
              <a:rPr sz="1600" spc="-17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especial</a:t>
            </a:r>
            <a:r>
              <a:rPr sz="1600" spc="-34" dirty="0">
                <a:latin typeface="Calibri"/>
                <a:cs typeface="Calibri"/>
              </a:rPr>
              <a:t> </a:t>
            </a:r>
            <a:r>
              <a:rPr sz="1600" spc="-4" dirty="0">
                <a:latin typeface="Calibri"/>
                <a:cs typeface="Calibri"/>
              </a:rPr>
              <a:t>relevancia </a:t>
            </a:r>
            <a:r>
              <a:rPr sz="1600" dirty="0">
                <a:latin typeface="Calibri"/>
                <a:cs typeface="Calibri"/>
              </a:rPr>
              <a:t>las</a:t>
            </a:r>
            <a:r>
              <a:rPr sz="1600" spc="-13" dirty="0">
                <a:latin typeface="Calibri"/>
                <a:cs typeface="Calibri"/>
              </a:rPr>
              <a:t> </a:t>
            </a:r>
            <a:r>
              <a:rPr sz="1600" b="1" spc="-4" dirty="0">
                <a:latin typeface="Calibri"/>
                <a:cs typeface="Calibri"/>
              </a:rPr>
              <a:t>ESM</a:t>
            </a:r>
            <a:r>
              <a:rPr sz="1600" spc="-4" dirty="0">
                <a:latin typeface="Calibri"/>
                <a:cs typeface="Calibri"/>
              </a:rPr>
              <a:t>, 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9" dirty="0">
                <a:latin typeface="Calibri"/>
                <a:cs typeface="Calibri"/>
              </a:rPr>
              <a:t> </a:t>
            </a:r>
            <a:r>
              <a:rPr sz="1600" b="1" i="1" spc="-9" dirty="0">
                <a:latin typeface="Calibri"/>
                <a:cs typeface="Calibri"/>
              </a:rPr>
              <a:t>Enterprise</a:t>
            </a:r>
            <a:endParaRPr sz="1600" dirty="0">
              <a:latin typeface="Calibri"/>
              <a:cs typeface="Calibri"/>
            </a:endParaRPr>
          </a:p>
          <a:p>
            <a:pPr marL="10860" marR="94479" algn="just"/>
            <a:r>
              <a:rPr sz="1600" b="1" i="1" spc="-4" dirty="0">
                <a:latin typeface="Calibri"/>
                <a:cs typeface="Calibri"/>
              </a:rPr>
              <a:t>Search </a:t>
            </a:r>
            <a:r>
              <a:rPr sz="1600" b="1" i="1" spc="-9" dirty="0">
                <a:latin typeface="Calibri"/>
                <a:cs typeface="Calibri"/>
              </a:rPr>
              <a:t>Marketing</a:t>
            </a:r>
            <a:r>
              <a:rPr sz="1600" spc="-9" dirty="0">
                <a:latin typeface="Calibri"/>
                <a:cs typeface="Calibri"/>
              </a:rPr>
              <a:t>, </a:t>
            </a:r>
            <a:r>
              <a:rPr sz="1600" dirty="0">
                <a:latin typeface="Calibri"/>
                <a:cs typeface="Calibri"/>
              </a:rPr>
              <a:t>que se </a:t>
            </a:r>
            <a:r>
              <a:rPr sz="1600" spc="-9" dirty="0">
                <a:latin typeface="Calibri"/>
                <a:cs typeface="Calibri"/>
              </a:rPr>
              <a:t>encargan, </a:t>
            </a:r>
            <a:r>
              <a:rPr sz="1600" spc="-4" dirty="0">
                <a:latin typeface="Calibri"/>
                <a:cs typeface="Calibri"/>
              </a:rPr>
              <a:t>específicamente, </a:t>
            </a:r>
            <a:r>
              <a:rPr sz="1600" dirty="0">
                <a:latin typeface="Calibri"/>
                <a:cs typeface="Calibri"/>
              </a:rPr>
              <a:t>de la aplicación, </a:t>
            </a:r>
            <a:r>
              <a:rPr sz="1600" spc="-4" dirty="0">
                <a:latin typeface="Calibri"/>
                <a:cs typeface="Calibri"/>
              </a:rPr>
              <a:t>gestión </a:t>
            </a:r>
            <a:r>
              <a:rPr sz="1600" dirty="0">
                <a:latin typeface="Calibri"/>
                <a:cs typeface="Calibri"/>
              </a:rPr>
              <a:t>y medición </a:t>
            </a:r>
            <a:r>
              <a:rPr sz="1600" spc="4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9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los</a:t>
            </a:r>
            <a:r>
              <a:rPr sz="1600" spc="-4" dirty="0">
                <a:latin typeface="Calibri"/>
                <a:cs typeface="Calibri"/>
              </a:rPr>
              <a:t> sistemas</a:t>
            </a:r>
            <a:r>
              <a:rPr sz="1600" spc="-13" dirty="0">
                <a:latin typeface="Calibri"/>
                <a:cs typeface="Calibri"/>
              </a:rPr>
              <a:t> </a:t>
            </a:r>
            <a:r>
              <a:rPr sz="1600" spc="-4" dirty="0">
                <a:latin typeface="Calibri"/>
                <a:cs typeface="Calibri"/>
              </a:rPr>
              <a:t>SEM</a:t>
            </a:r>
            <a:r>
              <a:rPr sz="1600" spc="-13" dirty="0">
                <a:latin typeface="Calibri"/>
                <a:cs typeface="Calibri"/>
              </a:rPr>
              <a:t> </a:t>
            </a:r>
            <a:r>
              <a:rPr sz="1600" spc="-4" dirty="0">
                <a:latin typeface="Calibri"/>
                <a:cs typeface="Calibri"/>
              </a:rPr>
              <a:t>con</a:t>
            </a:r>
            <a:r>
              <a:rPr sz="1600" spc="9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-4" dirty="0">
                <a:latin typeface="Calibri"/>
                <a:cs typeface="Calibri"/>
              </a:rPr>
              <a:t> finalidad</a:t>
            </a:r>
            <a:r>
              <a:rPr sz="1600" spc="-34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4" dirty="0">
                <a:latin typeface="Calibri"/>
                <a:cs typeface="Calibri"/>
              </a:rPr>
              <a:t> </a:t>
            </a:r>
            <a:r>
              <a:rPr sz="1600" spc="-4" dirty="0">
                <a:latin typeface="Calibri"/>
                <a:cs typeface="Calibri"/>
              </a:rPr>
              <a:t>evaluar</a:t>
            </a:r>
            <a:r>
              <a:rPr sz="1600" spc="-34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un</a:t>
            </a:r>
            <a:r>
              <a:rPr sz="1600" spc="-17" dirty="0">
                <a:latin typeface="Calibri"/>
                <a:cs typeface="Calibri"/>
              </a:rPr>
              <a:t> </a:t>
            </a:r>
            <a:r>
              <a:rPr sz="1600" spc="-4" dirty="0">
                <a:latin typeface="Calibri"/>
                <a:cs typeface="Calibri"/>
              </a:rPr>
              <a:t>conjunto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amplio</a:t>
            </a:r>
            <a:r>
              <a:rPr sz="1600" spc="-17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4" dirty="0">
                <a:latin typeface="Calibri"/>
                <a:cs typeface="Calibri"/>
              </a:rPr>
              <a:t> variables</a:t>
            </a:r>
            <a:r>
              <a:rPr sz="1600" spc="-34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</a:t>
            </a:r>
            <a:r>
              <a:rPr sz="1600" spc="9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unidades </a:t>
            </a:r>
            <a:r>
              <a:rPr sz="1600" spc="-316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 análisis de </a:t>
            </a:r>
            <a:r>
              <a:rPr sz="1600" spc="-4" dirty="0">
                <a:latin typeface="Calibri"/>
                <a:cs typeface="Calibri"/>
              </a:rPr>
              <a:t>repercusión directa </a:t>
            </a:r>
            <a:r>
              <a:rPr sz="1600" spc="-9" dirty="0">
                <a:latin typeface="Calibri"/>
                <a:cs typeface="Calibri"/>
              </a:rPr>
              <a:t>para </a:t>
            </a:r>
            <a:r>
              <a:rPr sz="1600" dirty="0">
                <a:latin typeface="Calibri"/>
                <a:cs typeface="Calibri"/>
              </a:rPr>
              <a:t>las </a:t>
            </a:r>
            <a:r>
              <a:rPr sz="1600" spc="-4" dirty="0">
                <a:latin typeface="Calibri"/>
                <a:cs typeface="Calibri"/>
              </a:rPr>
              <a:t>empresas, tales como: </a:t>
            </a:r>
            <a:r>
              <a:rPr sz="1600" dirty="0">
                <a:latin typeface="Calibri"/>
                <a:cs typeface="Calibri"/>
              </a:rPr>
              <a:t>unidades de </a:t>
            </a:r>
            <a:r>
              <a:rPr sz="1600" spc="-9" dirty="0">
                <a:latin typeface="Calibri"/>
                <a:cs typeface="Calibri"/>
              </a:rPr>
              <a:t>negocio, </a:t>
            </a:r>
            <a:r>
              <a:rPr sz="1600" spc="-4" dirty="0">
                <a:latin typeface="Calibri"/>
                <a:cs typeface="Calibri"/>
              </a:rPr>
              <a:t> </a:t>
            </a:r>
            <a:r>
              <a:rPr sz="1600" spc="-9" dirty="0">
                <a:latin typeface="Calibri"/>
                <a:cs typeface="Calibri"/>
              </a:rPr>
              <a:t>zonas</a:t>
            </a:r>
            <a:r>
              <a:rPr sz="1600" spc="-26" dirty="0">
                <a:latin typeface="Calibri"/>
                <a:cs typeface="Calibri"/>
              </a:rPr>
              <a:t> </a:t>
            </a:r>
            <a:r>
              <a:rPr sz="1600" spc="-4" dirty="0">
                <a:latin typeface="Calibri"/>
                <a:cs typeface="Calibri"/>
              </a:rPr>
              <a:t>geográficas,</a:t>
            </a:r>
            <a:r>
              <a:rPr sz="1600" spc="-17" dirty="0">
                <a:latin typeface="Calibri"/>
                <a:cs typeface="Calibri"/>
              </a:rPr>
              <a:t> </a:t>
            </a:r>
            <a:r>
              <a:rPr sz="1600" spc="-4" dirty="0">
                <a:latin typeface="Calibri"/>
                <a:cs typeface="Calibri"/>
              </a:rPr>
              <a:t>targeting</a:t>
            </a:r>
            <a:r>
              <a:rPr sz="1600" spc="-9" dirty="0">
                <a:latin typeface="Calibri"/>
                <a:cs typeface="Calibri"/>
              </a:rPr>
              <a:t> idiomático,</a:t>
            </a:r>
            <a:r>
              <a:rPr sz="1600" spc="-17" dirty="0">
                <a:latin typeface="Calibri"/>
                <a:cs typeface="Calibri"/>
              </a:rPr>
              <a:t> </a:t>
            </a:r>
            <a:r>
              <a:rPr sz="1600" spc="-9" dirty="0">
                <a:latin typeface="Calibri"/>
                <a:cs typeface="Calibri"/>
              </a:rPr>
              <a:t>etc.</a:t>
            </a:r>
            <a:endParaRPr sz="1600" dirty="0">
              <a:latin typeface="Calibri"/>
              <a:cs typeface="Calibri"/>
            </a:endParaRPr>
          </a:p>
          <a:p>
            <a:pPr>
              <a:spcBef>
                <a:spcPts val="17"/>
              </a:spcBef>
            </a:pPr>
            <a:endParaRPr sz="1924" dirty="0">
              <a:latin typeface="Calibri"/>
              <a:cs typeface="Calibri"/>
            </a:endParaRPr>
          </a:p>
          <a:p>
            <a:pPr marL="3672231">
              <a:spcBef>
                <a:spcPts val="4"/>
              </a:spcBef>
            </a:pPr>
            <a:r>
              <a:rPr sz="1026" spc="-4" dirty="0">
                <a:latin typeface="Calibri"/>
                <a:cs typeface="Calibri"/>
              </a:rPr>
              <a:t>Fuente:</a:t>
            </a:r>
            <a:r>
              <a:rPr sz="1026" spc="-34" dirty="0">
                <a:latin typeface="Calibri"/>
                <a:cs typeface="Calibri"/>
              </a:rPr>
              <a:t> </a:t>
            </a:r>
            <a:r>
              <a:rPr sz="1026" u="sng" spc="-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http://comunicaciondigital.es/conceptos-esenciales/</a:t>
            </a:r>
            <a:endParaRPr sz="1026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6775" y="727176"/>
            <a:ext cx="7061079" cy="4915714"/>
            <a:chOff x="420560" y="850391"/>
            <a:chExt cx="8257540" cy="57486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4504" y="850391"/>
              <a:ext cx="7693152" cy="555338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71065" y="1899666"/>
              <a:ext cx="3587750" cy="1724025"/>
            </a:xfrm>
            <a:custGeom>
              <a:avLst/>
              <a:gdLst/>
              <a:ahLst/>
              <a:cxnLst/>
              <a:rect l="l" t="t" r="r" b="b"/>
              <a:pathLst>
                <a:path w="3587750" h="1724025">
                  <a:moveTo>
                    <a:pt x="3453003" y="0"/>
                  </a:moveTo>
                  <a:lnTo>
                    <a:pt x="134493" y="0"/>
                  </a:lnTo>
                  <a:lnTo>
                    <a:pt x="91976" y="6854"/>
                  </a:lnTo>
                  <a:lnTo>
                    <a:pt x="55056" y="25944"/>
                  </a:lnTo>
                  <a:lnTo>
                    <a:pt x="25944" y="55056"/>
                  </a:lnTo>
                  <a:lnTo>
                    <a:pt x="6854" y="91976"/>
                  </a:lnTo>
                  <a:lnTo>
                    <a:pt x="0" y="134492"/>
                  </a:lnTo>
                  <a:lnTo>
                    <a:pt x="0" y="1589150"/>
                  </a:lnTo>
                  <a:lnTo>
                    <a:pt x="6854" y="1631667"/>
                  </a:lnTo>
                  <a:lnTo>
                    <a:pt x="25944" y="1668587"/>
                  </a:lnTo>
                  <a:lnTo>
                    <a:pt x="55056" y="1697699"/>
                  </a:lnTo>
                  <a:lnTo>
                    <a:pt x="91976" y="1716789"/>
                  </a:lnTo>
                  <a:lnTo>
                    <a:pt x="134493" y="1723643"/>
                  </a:lnTo>
                  <a:lnTo>
                    <a:pt x="3453003" y="1723643"/>
                  </a:lnTo>
                  <a:lnTo>
                    <a:pt x="3495519" y="1716789"/>
                  </a:lnTo>
                  <a:lnTo>
                    <a:pt x="3532439" y="1697699"/>
                  </a:lnTo>
                  <a:lnTo>
                    <a:pt x="3561551" y="1668587"/>
                  </a:lnTo>
                  <a:lnTo>
                    <a:pt x="3580641" y="1631667"/>
                  </a:lnTo>
                  <a:lnTo>
                    <a:pt x="3587496" y="1589150"/>
                  </a:lnTo>
                  <a:lnTo>
                    <a:pt x="3587496" y="134492"/>
                  </a:lnTo>
                  <a:lnTo>
                    <a:pt x="3580641" y="91976"/>
                  </a:lnTo>
                  <a:lnTo>
                    <a:pt x="3561551" y="55056"/>
                  </a:lnTo>
                  <a:lnTo>
                    <a:pt x="3532439" y="25944"/>
                  </a:lnTo>
                  <a:lnTo>
                    <a:pt x="3495519" y="6854"/>
                  </a:lnTo>
                  <a:lnTo>
                    <a:pt x="3453003" y="0"/>
                  </a:lnTo>
                  <a:close/>
                </a:path>
              </a:pathLst>
            </a:custGeom>
            <a:solidFill>
              <a:srgbClr val="FFC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5" name="object 5"/>
            <p:cNvSpPr/>
            <p:nvPr/>
          </p:nvSpPr>
          <p:spPr>
            <a:xfrm>
              <a:off x="1671065" y="1899666"/>
              <a:ext cx="3587750" cy="1724025"/>
            </a:xfrm>
            <a:custGeom>
              <a:avLst/>
              <a:gdLst/>
              <a:ahLst/>
              <a:cxnLst/>
              <a:rect l="l" t="t" r="r" b="b"/>
              <a:pathLst>
                <a:path w="3587750" h="1724025">
                  <a:moveTo>
                    <a:pt x="0" y="134492"/>
                  </a:moveTo>
                  <a:lnTo>
                    <a:pt x="6854" y="91976"/>
                  </a:lnTo>
                  <a:lnTo>
                    <a:pt x="25944" y="55056"/>
                  </a:lnTo>
                  <a:lnTo>
                    <a:pt x="55056" y="25944"/>
                  </a:lnTo>
                  <a:lnTo>
                    <a:pt x="91976" y="6854"/>
                  </a:lnTo>
                  <a:lnTo>
                    <a:pt x="134493" y="0"/>
                  </a:lnTo>
                  <a:lnTo>
                    <a:pt x="3453003" y="0"/>
                  </a:lnTo>
                  <a:lnTo>
                    <a:pt x="3495519" y="6854"/>
                  </a:lnTo>
                  <a:lnTo>
                    <a:pt x="3532439" y="25944"/>
                  </a:lnTo>
                  <a:lnTo>
                    <a:pt x="3561551" y="55056"/>
                  </a:lnTo>
                  <a:lnTo>
                    <a:pt x="3580641" y="91976"/>
                  </a:lnTo>
                  <a:lnTo>
                    <a:pt x="3587496" y="134492"/>
                  </a:lnTo>
                  <a:lnTo>
                    <a:pt x="3587496" y="1589150"/>
                  </a:lnTo>
                  <a:lnTo>
                    <a:pt x="3580641" y="1631667"/>
                  </a:lnTo>
                  <a:lnTo>
                    <a:pt x="3561551" y="1668587"/>
                  </a:lnTo>
                  <a:lnTo>
                    <a:pt x="3532439" y="1697699"/>
                  </a:lnTo>
                  <a:lnTo>
                    <a:pt x="3495519" y="1716789"/>
                  </a:lnTo>
                  <a:lnTo>
                    <a:pt x="3453003" y="1723643"/>
                  </a:lnTo>
                  <a:lnTo>
                    <a:pt x="134493" y="1723643"/>
                  </a:lnTo>
                  <a:lnTo>
                    <a:pt x="91976" y="1716789"/>
                  </a:lnTo>
                  <a:lnTo>
                    <a:pt x="55056" y="1697699"/>
                  </a:lnTo>
                  <a:lnTo>
                    <a:pt x="25944" y="1668587"/>
                  </a:lnTo>
                  <a:lnTo>
                    <a:pt x="6854" y="1631667"/>
                  </a:lnTo>
                  <a:lnTo>
                    <a:pt x="0" y="1589150"/>
                  </a:lnTo>
                  <a:lnTo>
                    <a:pt x="0" y="134492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6" name="object 6"/>
            <p:cNvSpPr/>
            <p:nvPr/>
          </p:nvSpPr>
          <p:spPr>
            <a:xfrm>
              <a:off x="1671065" y="3684269"/>
              <a:ext cx="3587750" cy="2901950"/>
            </a:xfrm>
            <a:custGeom>
              <a:avLst/>
              <a:gdLst/>
              <a:ahLst/>
              <a:cxnLst/>
              <a:rect l="l" t="t" r="r" b="b"/>
              <a:pathLst>
                <a:path w="3587750" h="2901950">
                  <a:moveTo>
                    <a:pt x="3361182" y="0"/>
                  </a:moveTo>
                  <a:lnTo>
                    <a:pt x="226314" y="0"/>
                  </a:lnTo>
                  <a:lnTo>
                    <a:pt x="180710" y="4598"/>
                  </a:lnTo>
                  <a:lnTo>
                    <a:pt x="138231" y="17787"/>
                  </a:lnTo>
                  <a:lnTo>
                    <a:pt x="99789" y="38656"/>
                  </a:lnTo>
                  <a:lnTo>
                    <a:pt x="66294" y="66293"/>
                  </a:lnTo>
                  <a:lnTo>
                    <a:pt x="38656" y="99789"/>
                  </a:lnTo>
                  <a:lnTo>
                    <a:pt x="17787" y="138231"/>
                  </a:lnTo>
                  <a:lnTo>
                    <a:pt x="4598" y="180710"/>
                  </a:lnTo>
                  <a:lnTo>
                    <a:pt x="0" y="226313"/>
                  </a:lnTo>
                  <a:lnTo>
                    <a:pt x="0" y="2675356"/>
                  </a:lnTo>
                  <a:lnTo>
                    <a:pt x="4598" y="2720972"/>
                  </a:lnTo>
                  <a:lnTo>
                    <a:pt x="17787" y="2763459"/>
                  </a:lnTo>
                  <a:lnTo>
                    <a:pt x="38656" y="2801906"/>
                  </a:lnTo>
                  <a:lnTo>
                    <a:pt x="66293" y="2835403"/>
                  </a:lnTo>
                  <a:lnTo>
                    <a:pt x="99789" y="2863041"/>
                  </a:lnTo>
                  <a:lnTo>
                    <a:pt x="138231" y="2883909"/>
                  </a:lnTo>
                  <a:lnTo>
                    <a:pt x="180710" y="2897097"/>
                  </a:lnTo>
                  <a:lnTo>
                    <a:pt x="226314" y="2901695"/>
                  </a:lnTo>
                  <a:lnTo>
                    <a:pt x="3361182" y="2901695"/>
                  </a:lnTo>
                  <a:lnTo>
                    <a:pt x="3406785" y="2897097"/>
                  </a:lnTo>
                  <a:lnTo>
                    <a:pt x="3449264" y="2883909"/>
                  </a:lnTo>
                  <a:lnTo>
                    <a:pt x="3487706" y="2863041"/>
                  </a:lnTo>
                  <a:lnTo>
                    <a:pt x="3521202" y="2835403"/>
                  </a:lnTo>
                  <a:lnTo>
                    <a:pt x="3548839" y="2801906"/>
                  </a:lnTo>
                  <a:lnTo>
                    <a:pt x="3569708" y="2763459"/>
                  </a:lnTo>
                  <a:lnTo>
                    <a:pt x="3582897" y="2720972"/>
                  </a:lnTo>
                  <a:lnTo>
                    <a:pt x="3587496" y="2675356"/>
                  </a:lnTo>
                  <a:lnTo>
                    <a:pt x="3587496" y="226313"/>
                  </a:lnTo>
                  <a:lnTo>
                    <a:pt x="3582897" y="180710"/>
                  </a:lnTo>
                  <a:lnTo>
                    <a:pt x="3569708" y="138231"/>
                  </a:lnTo>
                  <a:lnTo>
                    <a:pt x="3548839" y="99789"/>
                  </a:lnTo>
                  <a:lnTo>
                    <a:pt x="3521201" y="66293"/>
                  </a:lnTo>
                  <a:lnTo>
                    <a:pt x="3487706" y="38656"/>
                  </a:lnTo>
                  <a:lnTo>
                    <a:pt x="3449264" y="17787"/>
                  </a:lnTo>
                  <a:lnTo>
                    <a:pt x="3406785" y="4598"/>
                  </a:lnTo>
                  <a:lnTo>
                    <a:pt x="3361182" y="0"/>
                  </a:lnTo>
                  <a:close/>
                </a:path>
              </a:pathLst>
            </a:custGeom>
            <a:solidFill>
              <a:srgbClr val="006FC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7" name="object 7"/>
            <p:cNvSpPr/>
            <p:nvPr/>
          </p:nvSpPr>
          <p:spPr>
            <a:xfrm>
              <a:off x="1671065" y="3684269"/>
              <a:ext cx="3587750" cy="2901950"/>
            </a:xfrm>
            <a:custGeom>
              <a:avLst/>
              <a:gdLst/>
              <a:ahLst/>
              <a:cxnLst/>
              <a:rect l="l" t="t" r="r" b="b"/>
              <a:pathLst>
                <a:path w="3587750" h="2901950">
                  <a:moveTo>
                    <a:pt x="0" y="226313"/>
                  </a:moveTo>
                  <a:lnTo>
                    <a:pt x="4598" y="180710"/>
                  </a:lnTo>
                  <a:lnTo>
                    <a:pt x="17787" y="138231"/>
                  </a:lnTo>
                  <a:lnTo>
                    <a:pt x="38656" y="99789"/>
                  </a:lnTo>
                  <a:lnTo>
                    <a:pt x="66294" y="66293"/>
                  </a:lnTo>
                  <a:lnTo>
                    <a:pt x="99789" y="38656"/>
                  </a:lnTo>
                  <a:lnTo>
                    <a:pt x="138231" y="17787"/>
                  </a:lnTo>
                  <a:lnTo>
                    <a:pt x="180710" y="4598"/>
                  </a:lnTo>
                  <a:lnTo>
                    <a:pt x="226314" y="0"/>
                  </a:lnTo>
                  <a:lnTo>
                    <a:pt x="3361182" y="0"/>
                  </a:lnTo>
                  <a:lnTo>
                    <a:pt x="3406785" y="4598"/>
                  </a:lnTo>
                  <a:lnTo>
                    <a:pt x="3449264" y="17787"/>
                  </a:lnTo>
                  <a:lnTo>
                    <a:pt x="3487706" y="38656"/>
                  </a:lnTo>
                  <a:lnTo>
                    <a:pt x="3521201" y="66293"/>
                  </a:lnTo>
                  <a:lnTo>
                    <a:pt x="3548839" y="99789"/>
                  </a:lnTo>
                  <a:lnTo>
                    <a:pt x="3569708" y="138231"/>
                  </a:lnTo>
                  <a:lnTo>
                    <a:pt x="3582897" y="180710"/>
                  </a:lnTo>
                  <a:lnTo>
                    <a:pt x="3587496" y="226313"/>
                  </a:lnTo>
                  <a:lnTo>
                    <a:pt x="3587496" y="2675356"/>
                  </a:lnTo>
                  <a:lnTo>
                    <a:pt x="3582897" y="2720972"/>
                  </a:lnTo>
                  <a:lnTo>
                    <a:pt x="3569708" y="2763459"/>
                  </a:lnTo>
                  <a:lnTo>
                    <a:pt x="3548839" y="2801906"/>
                  </a:lnTo>
                  <a:lnTo>
                    <a:pt x="3521202" y="2835403"/>
                  </a:lnTo>
                  <a:lnTo>
                    <a:pt x="3487706" y="2863041"/>
                  </a:lnTo>
                  <a:lnTo>
                    <a:pt x="3449264" y="2883909"/>
                  </a:lnTo>
                  <a:lnTo>
                    <a:pt x="3406785" y="2897097"/>
                  </a:lnTo>
                  <a:lnTo>
                    <a:pt x="3361182" y="2901695"/>
                  </a:lnTo>
                  <a:lnTo>
                    <a:pt x="226314" y="2901695"/>
                  </a:lnTo>
                  <a:lnTo>
                    <a:pt x="180710" y="2897097"/>
                  </a:lnTo>
                  <a:lnTo>
                    <a:pt x="138231" y="2883909"/>
                  </a:lnTo>
                  <a:lnTo>
                    <a:pt x="99789" y="2863041"/>
                  </a:lnTo>
                  <a:lnTo>
                    <a:pt x="66293" y="2835403"/>
                  </a:lnTo>
                  <a:lnTo>
                    <a:pt x="38656" y="2801906"/>
                  </a:lnTo>
                  <a:lnTo>
                    <a:pt x="17787" y="2763459"/>
                  </a:lnTo>
                  <a:lnTo>
                    <a:pt x="4598" y="2720972"/>
                  </a:lnTo>
                  <a:lnTo>
                    <a:pt x="0" y="2675356"/>
                  </a:lnTo>
                  <a:lnTo>
                    <a:pt x="0" y="226313"/>
                  </a:lnTo>
                  <a:close/>
                </a:path>
              </a:pathLst>
            </a:custGeom>
            <a:ln w="25908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8" name="object 8"/>
            <p:cNvSpPr/>
            <p:nvPr/>
          </p:nvSpPr>
          <p:spPr>
            <a:xfrm>
              <a:off x="5574792" y="1898903"/>
              <a:ext cx="3103245" cy="475615"/>
            </a:xfrm>
            <a:custGeom>
              <a:avLst/>
              <a:gdLst/>
              <a:ahLst/>
              <a:cxnLst/>
              <a:rect l="l" t="t" r="r" b="b"/>
              <a:pathLst>
                <a:path w="3103245" h="475614">
                  <a:moveTo>
                    <a:pt x="3065780" y="0"/>
                  </a:moveTo>
                  <a:lnTo>
                    <a:pt x="37084" y="0"/>
                  </a:lnTo>
                  <a:lnTo>
                    <a:pt x="22663" y="2919"/>
                  </a:lnTo>
                  <a:lnTo>
                    <a:pt x="10874" y="10874"/>
                  </a:lnTo>
                  <a:lnTo>
                    <a:pt x="2919" y="22663"/>
                  </a:lnTo>
                  <a:lnTo>
                    <a:pt x="0" y="37084"/>
                  </a:lnTo>
                  <a:lnTo>
                    <a:pt x="0" y="438404"/>
                  </a:lnTo>
                  <a:lnTo>
                    <a:pt x="2919" y="452824"/>
                  </a:lnTo>
                  <a:lnTo>
                    <a:pt x="10874" y="464613"/>
                  </a:lnTo>
                  <a:lnTo>
                    <a:pt x="22663" y="472568"/>
                  </a:lnTo>
                  <a:lnTo>
                    <a:pt x="37084" y="475488"/>
                  </a:lnTo>
                  <a:lnTo>
                    <a:pt x="3065780" y="475488"/>
                  </a:lnTo>
                  <a:lnTo>
                    <a:pt x="3080200" y="472568"/>
                  </a:lnTo>
                  <a:lnTo>
                    <a:pt x="3091989" y="464613"/>
                  </a:lnTo>
                  <a:lnTo>
                    <a:pt x="3099944" y="452824"/>
                  </a:lnTo>
                  <a:lnTo>
                    <a:pt x="3102864" y="438404"/>
                  </a:lnTo>
                  <a:lnTo>
                    <a:pt x="3102864" y="37084"/>
                  </a:lnTo>
                  <a:lnTo>
                    <a:pt x="3099944" y="22663"/>
                  </a:lnTo>
                  <a:lnTo>
                    <a:pt x="3091989" y="10874"/>
                  </a:lnTo>
                  <a:lnTo>
                    <a:pt x="3080200" y="2919"/>
                  </a:lnTo>
                  <a:lnTo>
                    <a:pt x="3065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9" name="object 9"/>
            <p:cNvSpPr/>
            <p:nvPr/>
          </p:nvSpPr>
          <p:spPr>
            <a:xfrm>
              <a:off x="5319521" y="1899666"/>
              <a:ext cx="2155190" cy="4686300"/>
            </a:xfrm>
            <a:custGeom>
              <a:avLst/>
              <a:gdLst/>
              <a:ahLst/>
              <a:cxnLst/>
              <a:rect l="l" t="t" r="r" b="b"/>
              <a:pathLst>
                <a:path w="2155190" h="4686300">
                  <a:moveTo>
                    <a:pt x="1986788" y="0"/>
                  </a:moveTo>
                  <a:lnTo>
                    <a:pt x="168148" y="0"/>
                  </a:lnTo>
                  <a:lnTo>
                    <a:pt x="123457" y="6007"/>
                  </a:lnTo>
                  <a:lnTo>
                    <a:pt x="83293" y="22958"/>
                  </a:lnTo>
                  <a:lnTo>
                    <a:pt x="49260" y="49244"/>
                  </a:lnTo>
                  <a:lnTo>
                    <a:pt x="22963" y="83255"/>
                  </a:lnTo>
                  <a:lnTo>
                    <a:pt x="6008" y="123384"/>
                  </a:lnTo>
                  <a:lnTo>
                    <a:pt x="0" y="168021"/>
                  </a:lnTo>
                  <a:lnTo>
                    <a:pt x="0" y="4518215"/>
                  </a:lnTo>
                  <a:lnTo>
                    <a:pt x="6008" y="4562896"/>
                  </a:lnTo>
                  <a:lnTo>
                    <a:pt x="22963" y="4603048"/>
                  </a:lnTo>
                  <a:lnTo>
                    <a:pt x="49260" y="4637066"/>
                  </a:lnTo>
                  <a:lnTo>
                    <a:pt x="83293" y="4663350"/>
                  </a:lnTo>
                  <a:lnTo>
                    <a:pt x="123457" y="4680295"/>
                  </a:lnTo>
                  <a:lnTo>
                    <a:pt x="168148" y="4686300"/>
                  </a:lnTo>
                  <a:lnTo>
                    <a:pt x="1986788" y="4686300"/>
                  </a:lnTo>
                  <a:lnTo>
                    <a:pt x="2031478" y="4680295"/>
                  </a:lnTo>
                  <a:lnTo>
                    <a:pt x="2071642" y="4663350"/>
                  </a:lnTo>
                  <a:lnTo>
                    <a:pt x="2105675" y="4637066"/>
                  </a:lnTo>
                  <a:lnTo>
                    <a:pt x="2131972" y="4603048"/>
                  </a:lnTo>
                  <a:lnTo>
                    <a:pt x="2148927" y="4562896"/>
                  </a:lnTo>
                  <a:lnTo>
                    <a:pt x="2154936" y="4518215"/>
                  </a:lnTo>
                  <a:lnTo>
                    <a:pt x="2154936" y="168021"/>
                  </a:lnTo>
                  <a:lnTo>
                    <a:pt x="2148927" y="123384"/>
                  </a:lnTo>
                  <a:lnTo>
                    <a:pt x="2131972" y="83255"/>
                  </a:lnTo>
                  <a:lnTo>
                    <a:pt x="2105675" y="49244"/>
                  </a:lnTo>
                  <a:lnTo>
                    <a:pt x="2071642" y="22958"/>
                  </a:lnTo>
                  <a:lnTo>
                    <a:pt x="2031478" y="6007"/>
                  </a:lnTo>
                  <a:lnTo>
                    <a:pt x="1986788" y="0"/>
                  </a:lnTo>
                  <a:close/>
                </a:path>
              </a:pathLst>
            </a:custGeom>
            <a:solidFill>
              <a:srgbClr val="FFC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10" name="object 10"/>
            <p:cNvSpPr/>
            <p:nvPr/>
          </p:nvSpPr>
          <p:spPr>
            <a:xfrm>
              <a:off x="5319521" y="1899666"/>
              <a:ext cx="2155190" cy="4686300"/>
            </a:xfrm>
            <a:custGeom>
              <a:avLst/>
              <a:gdLst/>
              <a:ahLst/>
              <a:cxnLst/>
              <a:rect l="l" t="t" r="r" b="b"/>
              <a:pathLst>
                <a:path w="2155190" h="4686300">
                  <a:moveTo>
                    <a:pt x="0" y="168021"/>
                  </a:moveTo>
                  <a:lnTo>
                    <a:pt x="6008" y="123384"/>
                  </a:lnTo>
                  <a:lnTo>
                    <a:pt x="22963" y="83255"/>
                  </a:lnTo>
                  <a:lnTo>
                    <a:pt x="49260" y="49244"/>
                  </a:lnTo>
                  <a:lnTo>
                    <a:pt x="83293" y="22958"/>
                  </a:lnTo>
                  <a:lnTo>
                    <a:pt x="123457" y="6007"/>
                  </a:lnTo>
                  <a:lnTo>
                    <a:pt x="168148" y="0"/>
                  </a:lnTo>
                  <a:lnTo>
                    <a:pt x="1986788" y="0"/>
                  </a:lnTo>
                  <a:lnTo>
                    <a:pt x="2031478" y="6007"/>
                  </a:lnTo>
                  <a:lnTo>
                    <a:pt x="2071642" y="22958"/>
                  </a:lnTo>
                  <a:lnTo>
                    <a:pt x="2105675" y="49244"/>
                  </a:lnTo>
                  <a:lnTo>
                    <a:pt x="2131972" y="83255"/>
                  </a:lnTo>
                  <a:lnTo>
                    <a:pt x="2148927" y="123384"/>
                  </a:lnTo>
                  <a:lnTo>
                    <a:pt x="2154936" y="168021"/>
                  </a:lnTo>
                  <a:lnTo>
                    <a:pt x="2154936" y="4518215"/>
                  </a:lnTo>
                  <a:lnTo>
                    <a:pt x="2148927" y="4562896"/>
                  </a:lnTo>
                  <a:lnTo>
                    <a:pt x="2131972" y="4603048"/>
                  </a:lnTo>
                  <a:lnTo>
                    <a:pt x="2105675" y="4637066"/>
                  </a:lnTo>
                  <a:lnTo>
                    <a:pt x="2071642" y="4663350"/>
                  </a:lnTo>
                  <a:lnTo>
                    <a:pt x="2031478" y="4680295"/>
                  </a:lnTo>
                  <a:lnTo>
                    <a:pt x="1986788" y="4686300"/>
                  </a:lnTo>
                  <a:lnTo>
                    <a:pt x="168148" y="4686300"/>
                  </a:lnTo>
                  <a:lnTo>
                    <a:pt x="123457" y="4680295"/>
                  </a:lnTo>
                  <a:lnTo>
                    <a:pt x="83293" y="4663350"/>
                  </a:lnTo>
                  <a:lnTo>
                    <a:pt x="49260" y="4637066"/>
                  </a:lnTo>
                  <a:lnTo>
                    <a:pt x="22963" y="4603048"/>
                  </a:lnTo>
                  <a:lnTo>
                    <a:pt x="6008" y="4562896"/>
                  </a:lnTo>
                  <a:lnTo>
                    <a:pt x="0" y="4518215"/>
                  </a:lnTo>
                  <a:lnTo>
                    <a:pt x="0" y="168021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11" name="object 11"/>
            <p:cNvSpPr/>
            <p:nvPr/>
          </p:nvSpPr>
          <p:spPr>
            <a:xfrm>
              <a:off x="433578" y="1899666"/>
              <a:ext cx="1104900" cy="1724025"/>
            </a:xfrm>
            <a:custGeom>
              <a:avLst/>
              <a:gdLst/>
              <a:ahLst/>
              <a:cxnLst/>
              <a:rect l="l" t="t" r="r" b="b"/>
              <a:pathLst>
                <a:path w="1104900" h="1724025">
                  <a:moveTo>
                    <a:pt x="1018666" y="0"/>
                  </a:moveTo>
                  <a:lnTo>
                    <a:pt x="86182" y="0"/>
                  </a:lnTo>
                  <a:lnTo>
                    <a:pt x="52635" y="6776"/>
                  </a:lnTo>
                  <a:lnTo>
                    <a:pt x="25241" y="25257"/>
                  </a:lnTo>
                  <a:lnTo>
                    <a:pt x="6772" y="52667"/>
                  </a:lnTo>
                  <a:lnTo>
                    <a:pt x="0" y="86233"/>
                  </a:lnTo>
                  <a:lnTo>
                    <a:pt x="0" y="1637411"/>
                  </a:lnTo>
                  <a:lnTo>
                    <a:pt x="6772" y="1670976"/>
                  </a:lnTo>
                  <a:lnTo>
                    <a:pt x="25241" y="1698386"/>
                  </a:lnTo>
                  <a:lnTo>
                    <a:pt x="52635" y="1716867"/>
                  </a:lnTo>
                  <a:lnTo>
                    <a:pt x="86182" y="1723644"/>
                  </a:lnTo>
                  <a:lnTo>
                    <a:pt x="1018666" y="1723644"/>
                  </a:lnTo>
                  <a:lnTo>
                    <a:pt x="1052232" y="1716867"/>
                  </a:lnTo>
                  <a:lnTo>
                    <a:pt x="1079642" y="1698386"/>
                  </a:lnTo>
                  <a:lnTo>
                    <a:pt x="1098123" y="1670976"/>
                  </a:lnTo>
                  <a:lnTo>
                    <a:pt x="1104900" y="1637411"/>
                  </a:lnTo>
                  <a:lnTo>
                    <a:pt x="1104900" y="86233"/>
                  </a:lnTo>
                  <a:lnTo>
                    <a:pt x="1098123" y="52667"/>
                  </a:lnTo>
                  <a:lnTo>
                    <a:pt x="1079642" y="25257"/>
                  </a:lnTo>
                  <a:lnTo>
                    <a:pt x="1052232" y="6776"/>
                  </a:lnTo>
                  <a:lnTo>
                    <a:pt x="101866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33578" y="1899666"/>
              <a:ext cx="1104900" cy="1724025"/>
            </a:xfrm>
            <a:custGeom>
              <a:avLst/>
              <a:gdLst/>
              <a:ahLst/>
              <a:cxnLst/>
              <a:rect l="l" t="t" r="r" b="b"/>
              <a:pathLst>
                <a:path w="1104900" h="1724025">
                  <a:moveTo>
                    <a:pt x="0" y="86233"/>
                  </a:moveTo>
                  <a:lnTo>
                    <a:pt x="6772" y="52667"/>
                  </a:lnTo>
                  <a:lnTo>
                    <a:pt x="25241" y="25257"/>
                  </a:lnTo>
                  <a:lnTo>
                    <a:pt x="52635" y="6776"/>
                  </a:lnTo>
                  <a:lnTo>
                    <a:pt x="86182" y="0"/>
                  </a:lnTo>
                  <a:lnTo>
                    <a:pt x="1018666" y="0"/>
                  </a:lnTo>
                  <a:lnTo>
                    <a:pt x="1052232" y="6776"/>
                  </a:lnTo>
                  <a:lnTo>
                    <a:pt x="1079642" y="25257"/>
                  </a:lnTo>
                  <a:lnTo>
                    <a:pt x="1098123" y="52667"/>
                  </a:lnTo>
                  <a:lnTo>
                    <a:pt x="1104900" y="86233"/>
                  </a:lnTo>
                  <a:lnTo>
                    <a:pt x="1104900" y="1637411"/>
                  </a:lnTo>
                  <a:lnTo>
                    <a:pt x="1098123" y="1670976"/>
                  </a:lnTo>
                  <a:lnTo>
                    <a:pt x="1079642" y="1698386"/>
                  </a:lnTo>
                  <a:lnTo>
                    <a:pt x="1052232" y="1716867"/>
                  </a:lnTo>
                  <a:lnTo>
                    <a:pt x="1018666" y="1723644"/>
                  </a:lnTo>
                  <a:lnTo>
                    <a:pt x="86182" y="1723644"/>
                  </a:lnTo>
                  <a:lnTo>
                    <a:pt x="52635" y="1716867"/>
                  </a:lnTo>
                  <a:lnTo>
                    <a:pt x="25241" y="1698386"/>
                  </a:lnTo>
                  <a:lnTo>
                    <a:pt x="6772" y="1670976"/>
                  </a:lnTo>
                  <a:lnTo>
                    <a:pt x="0" y="1637411"/>
                  </a:lnTo>
                  <a:lnTo>
                    <a:pt x="0" y="86233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874326" y="195586"/>
            <a:ext cx="3473525" cy="392609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2480" b="0" i="0" spc="-9" dirty="0">
                <a:solidFill>
                  <a:srgbClr val="C00000"/>
                </a:solidFill>
              </a:rPr>
              <a:t>S</a:t>
            </a:r>
            <a:r>
              <a:rPr sz="2480" b="0" i="0" spc="-9" dirty="0"/>
              <a:t>earch</a:t>
            </a:r>
            <a:r>
              <a:rPr sz="2480" b="0" i="0" spc="-17" dirty="0"/>
              <a:t> </a:t>
            </a:r>
            <a:r>
              <a:rPr sz="2480" b="0" i="0" spc="-4" dirty="0">
                <a:solidFill>
                  <a:srgbClr val="C00000"/>
                </a:solidFill>
              </a:rPr>
              <a:t>E</a:t>
            </a:r>
            <a:r>
              <a:rPr sz="2480" b="0" i="0" spc="-4" dirty="0"/>
              <a:t>ngine</a:t>
            </a:r>
            <a:r>
              <a:rPr sz="2480" b="0" i="0" spc="-21" dirty="0"/>
              <a:t> </a:t>
            </a:r>
            <a:r>
              <a:rPr sz="2480" b="0" i="0" spc="-9" dirty="0">
                <a:solidFill>
                  <a:srgbClr val="C00000"/>
                </a:solidFill>
              </a:rPr>
              <a:t>R</a:t>
            </a:r>
            <a:r>
              <a:rPr sz="2480" b="0" i="0" spc="-9" dirty="0"/>
              <a:t>esults</a:t>
            </a:r>
            <a:r>
              <a:rPr sz="2480" b="0" i="0" spc="-26" dirty="0"/>
              <a:t> </a:t>
            </a:r>
            <a:r>
              <a:rPr sz="2480" b="0" i="0" spc="-21" dirty="0">
                <a:solidFill>
                  <a:srgbClr val="C00000"/>
                </a:solidFill>
              </a:rPr>
              <a:t>P</a:t>
            </a:r>
            <a:r>
              <a:rPr sz="2480" b="0" i="0" spc="-21" dirty="0"/>
              <a:t>age</a:t>
            </a:r>
            <a:endParaRPr sz="2480"/>
          </a:p>
        </p:txBody>
      </p:sp>
      <p:sp>
        <p:nvSpPr>
          <p:cNvPr id="14" name="object 14"/>
          <p:cNvSpPr txBox="1"/>
          <p:nvPr/>
        </p:nvSpPr>
        <p:spPr>
          <a:xfrm>
            <a:off x="2091958" y="2220189"/>
            <a:ext cx="374122" cy="247826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539" spc="-4" dirty="0">
                <a:solidFill>
                  <a:srgbClr val="FFFFFF"/>
                </a:solidFill>
                <a:latin typeface="Calibri"/>
                <a:cs typeface="Calibri"/>
              </a:rPr>
              <a:t>SEM</a:t>
            </a:r>
            <a:endParaRPr sz="1539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902188" y="1601557"/>
            <a:ext cx="967070" cy="1560019"/>
            <a:chOff x="7560500" y="1872932"/>
            <a:chExt cx="1130935" cy="1824355"/>
          </a:xfrm>
        </p:grpSpPr>
        <p:sp>
          <p:nvSpPr>
            <p:cNvPr id="16" name="object 16"/>
            <p:cNvSpPr/>
            <p:nvPr/>
          </p:nvSpPr>
          <p:spPr>
            <a:xfrm>
              <a:off x="7573518" y="1885950"/>
              <a:ext cx="1104900" cy="1798320"/>
            </a:xfrm>
            <a:custGeom>
              <a:avLst/>
              <a:gdLst/>
              <a:ahLst/>
              <a:cxnLst/>
              <a:rect l="l" t="t" r="r" b="b"/>
              <a:pathLst>
                <a:path w="1104900" h="1798320">
                  <a:moveTo>
                    <a:pt x="1018666" y="0"/>
                  </a:moveTo>
                  <a:lnTo>
                    <a:pt x="86233" y="0"/>
                  </a:lnTo>
                  <a:lnTo>
                    <a:pt x="52667" y="6776"/>
                  </a:lnTo>
                  <a:lnTo>
                    <a:pt x="25257" y="25257"/>
                  </a:lnTo>
                  <a:lnTo>
                    <a:pt x="6776" y="52667"/>
                  </a:lnTo>
                  <a:lnTo>
                    <a:pt x="0" y="86233"/>
                  </a:lnTo>
                  <a:lnTo>
                    <a:pt x="0" y="1712087"/>
                  </a:lnTo>
                  <a:lnTo>
                    <a:pt x="6776" y="1745652"/>
                  </a:lnTo>
                  <a:lnTo>
                    <a:pt x="25257" y="1773062"/>
                  </a:lnTo>
                  <a:lnTo>
                    <a:pt x="52667" y="1791543"/>
                  </a:lnTo>
                  <a:lnTo>
                    <a:pt x="86233" y="1798320"/>
                  </a:lnTo>
                  <a:lnTo>
                    <a:pt x="1018666" y="1798320"/>
                  </a:lnTo>
                  <a:lnTo>
                    <a:pt x="1052232" y="1791543"/>
                  </a:lnTo>
                  <a:lnTo>
                    <a:pt x="1079642" y="1773062"/>
                  </a:lnTo>
                  <a:lnTo>
                    <a:pt x="1098123" y="1745652"/>
                  </a:lnTo>
                  <a:lnTo>
                    <a:pt x="1104900" y="1712087"/>
                  </a:lnTo>
                  <a:lnTo>
                    <a:pt x="1104900" y="86233"/>
                  </a:lnTo>
                  <a:lnTo>
                    <a:pt x="1098123" y="52667"/>
                  </a:lnTo>
                  <a:lnTo>
                    <a:pt x="1079642" y="25257"/>
                  </a:lnTo>
                  <a:lnTo>
                    <a:pt x="1052232" y="6776"/>
                  </a:lnTo>
                  <a:lnTo>
                    <a:pt x="101866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17" name="object 17"/>
            <p:cNvSpPr/>
            <p:nvPr/>
          </p:nvSpPr>
          <p:spPr>
            <a:xfrm>
              <a:off x="7573518" y="1885950"/>
              <a:ext cx="1104900" cy="1798320"/>
            </a:xfrm>
            <a:custGeom>
              <a:avLst/>
              <a:gdLst/>
              <a:ahLst/>
              <a:cxnLst/>
              <a:rect l="l" t="t" r="r" b="b"/>
              <a:pathLst>
                <a:path w="1104900" h="1798320">
                  <a:moveTo>
                    <a:pt x="0" y="86233"/>
                  </a:moveTo>
                  <a:lnTo>
                    <a:pt x="6776" y="52667"/>
                  </a:lnTo>
                  <a:lnTo>
                    <a:pt x="25257" y="25257"/>
                  </a:lnTo>
                  <a:lnTo>
                    <a:pt x="52667" y="6776"/>
                  </a:lnTo>
                  <a:lnTo>
                    <a:pt x="86233" y="0"/>
                  </a:lnTo>
                  <a:lnTo>
                    <a:pt x="1018666" y="0"/>
                  </a:lnTo>
                  <a:lnTo>
                    <a:pt x="1052232" y="6776"/>
                  </a:lnTo>
                  <a:lnTo>
                    <a:pt x="1079642" y="25257"/>
                  </a:lnTo>
                  <a:lnTo>
                    <a:pt x="1098123" y="52667"/>
                  </a:lnTo>
                  <a:lnTo>
                    <a:pt x="1104900" y="86233"/>
                  </a:lnTo>
                  <a:lnTo>
                    <a:pt x="1104900" y="1712087"/>
                  </a:lnTo>
                  <a:lnTo>
                    <a:pt x="1098123" y="1745652"/>
                  </a:lnTo>
                  <a:lnTo>
                    <a:pt x="1079642" y="1773062"/>
                  </a:lnTo>
                  <a:lnTo>
                    <a:pt x="1052232" y="1791543"/>
                  </a:lnTo>
                  <a:lnTo>
                    <a:pt x="1018666" y="1798320"/>
                  </a:lnTo>
                  <a:lnTo>
                    <a:pt x="86233" y="1798320"/>
                  </a:lnTo>
                  <a:lnTo>
                    <a:pt x="52667" y="1791543"/>
                  </a:lnTo>
                  <a:lnTo>
                    <a:pt x="25257" y="1773062"/>
                  </a:lnTo>
                  <a:lnTo>
                    <a:pt x="6776" y="1745652"/>
                  </a:lnTo>
                  <a:lnTo>
                    <a:pt x="0" y="1712087"/>
                  </a:lnTo>
                  <a:lnTo>
                    <a:pt x="0" y="86233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199150" y="2240280"/>
            <a:ext cx="374122" cy="247826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539" spc="-4" dirty="0">
                <a:solidFill>
                  <a:srgbClr val="FFFFFF"/>
                </a:solidFill>
                <a:latin typeface="Calibri"/>
                <a:cs typeface="Calibri"/>
              </a:rPr>
              <a:t>SEM</a:t>
            </a:r>
            <a:endParaRPr sz="1539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796830" y="3139367"/>
            <a:ext cx="967070" cy="2503740"/>
            <a:chOff x="420623" y="3671315"/>
            <a:chExt cx="1130935" cy="2927985"/>
          </a:xfrm>
        </p:grpSpPr>
        <p:sp>
          <p:nvSpPr>
            <p:cNvPr id="20" name="object 20"/>
            <p:cNvSpPr/>
            <p:nvPr/>
          </p:nvSpPr>
          <p:spPr>
            <a:xfrm>
              <a:off x="433577" y="3684269"/>
              <a:ext cx="1104900" cy="2901950"/>
            </a:xfrm>
            <a:custGeom>
              <a:avLst/>
              <a:gdLst/>
              <a:ahLst/>
              <a:cxnLst/>
              <a:rect l="l" t="t" r="r" b="b"/>
              <a:pathLst>
                <a:path w="1104900" h="2901950">
                  <a:moveTo>
                    <a:pt x="1018666" y="0"/>
                  </a:moveTo>
                  <a:lnTo>
                    <a:pt x="86182" y="0"/>
                  </a:lnTo>
                  <a:lnTo>
                    <a:pt x="52635" y="6776"/>
                  </a:lnTo>
                  <a:lnTo>
                    <a:pt x="25241" y="25257"/>
                  </a:lnTo>
                  <a:lnTo>
                    <a:pt x="6772" y="52667"/>
                  </a:lnTo>
                  <a:lnTo>
                    <a:pt x="0" y="86232"/>
                  </a:lnTo>
                  <a:lnTo>
                    <a:pt x="0" y="2815513"/>
                  </a:lnTo>
                  <a:lnTo>
                    <a:pt x="6772" y="2849060"/>
                  </a:lnTo>
                  <a:lnTo>
                    <a:pt x="25241" y="2876454"/>
                  </a:lnTo>
                  <a:lnTo>
                    <a:pt x="52635" y="2894923"/>
                  </a:lnTo>
                  <a:lnTo>
                    <a:pt x="86182" y="2901695"/>
                  </a:lnTo>
                  <a:lnTo>
                    <a:pt x="1018666" y="2901695"/>
                  </a:lnTo>
                  <a:lnTo>
                    <a:pt x="1052232" y="2894923"/>
                  </a:lnTo>
                  <a:lnTo>
                    <a:pt x="1079642" y="2876454"/>
                  </a:lnTo>
                  <a:lnTo>
                    <a:pt x="1098123" y="2849060"/>
                  </a:lnTo>
                  <a:lnTo>
                    <a:pt x="1104900" y="2815513"/>
                  </a:lnTo>
                  <a:lnTo>
                    <a:pt x="1104900" y="86232"/>
                  </a:lnTo>
                  <a:lnTo>
                    <a:pt x="1098123" y="52667"/>
                  </a:lnTo>
                  <a:lnTo>
                    <a:pt x="1079642" y="25257"/>
                  </a:lnTo>
                  <a:lnTo>
                    <a:pt x="1052232" y="6776"/>
                  </a:lnTo>
                  <a:lnTo>
                    <a:pt x="101866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33577" y="3684269"/>
              <a:ext cx="1104900" cy="2901950"/>
            </a:xfrm>
            <a:custGeom>
              <a:avLst/>
              <a:gdLst/>
              <a:ahLst/>
              <a:cxnLst/>
              <a:rect l="l" t="t" r="r" b="b"/>
              <a:pathLst>
                <a:path w="1104900" h="2901950">
                  <a:moveTo>
                    <a:pt x="0" y="86232"/>
                  </a:moveTo>
                  <a:lnTo>
                    <a:pt x="6772" y="52667"/>
                  </a:lnTo>
                  <a:lnTo>
                    <a:pt x="25241" y="25257"/>
                  </a:lnTo>
                  <a:lnTo>
                    <a:pt x="52635" y="6776"/>
                  </a:lnTo>
                  <a:lnTo>
                    <a:pt x="86182" y="0"/>
                  </a:lnTo>
                  <a:lnTo>
                    <a:pt x="1018666" y="0"/>
                  </a:lnTo>
                  <a:lnTo>
                    <a:pt x="1052232" y="6776"/>
                  </a:lnTo>
                  <a:lnTo>
                    <a:pt x="1079642" y="25257"/>
                  </a:lnTo>
                  <a:lnTo>
                    <a:pt x="1098123" y="52667"/>
                  </a:lnTo>
                  <a:lnTo>
                    <a:pt x="1104900" y="86232"/>
                  </a:lnTo>
                  <a:lnTo>
                    <a:pt x="1104900" y="2815513"/>
                  </a:lnTo>
                  <a:lnTo>
                    <a:pt x="1098123" y="2849060"/>
                  </a:lnTo>
                  <a:lnTo>
                    <a:pt x="1079642" y="2876454"/>
                  </a:lnTo>
                  <a:lnTo>
                    <a:pt x="1052232" y="2894923"/>
                  </a:lnTo>
                  <a:lnTo>
                    <a:pt x="1018666" y="2901695"/>
                  </a:lnTo>
                  <a:lnTo>
                    <a:pt x="86182" y="2901695"/>
                  </a:lnTo>
                  <a:lnTo>
                    <a:pt x="52635" y="2894923"/>
                  </a:lnTo>
                  <a:lnTo>
                    <a:pt x="25241" y="2876454"/>
                  </a:lnTo>
                  <a:lnTo>
                    <a:pt x="6772" y="2849060"/>
                  </a:lnTo>
                  <a:lnTo>
                    <a:pt x="0" y="2815513"/>
                  </a:lnTo>
                  <a:lnTo>
                    <a:pt x="0" y="86232"/>
                  </a:lnTo>
                  <a:close/>
                </a:path>
              </a:pathLst>
            </a:custGeom>
            <a:ln w="25908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112808" y="4250547"/>
            <a:ext cx="333941" cy="247826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539" spc="-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539" spc="-2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39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539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32782" y="207857"/>
            <a:ext cx="1939028" cy="47282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lnSpc>
                <a:spcPts val="1847"/>
              </a:lnSpc>
              <a:spcBef>
                <a:spcPts val="86"/>
              </a:spcBef>
            </a:pPr>
            <a:r>
              <a:rPr sz="1710" b="1" i="1" spc="-9" dirty="0">
                <a:solidFill>
                  <a:srgbClr val="7E7E7E"/>
                </a:solidFill>
                <a:latin typeface="Calibri"/>
                <a:cs typeface="Calibri"/>
              </a:rPr>
              <a:t>Posicionamiento</a:t>
            </a:r>
            <a:r>
              <a:rPr sz="1710" b="1" i="1" spc="-64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710" b="1" i="1" spc="-4" dirty="0">
                <a:solidFill>
                  <a:srgbClr val="7E7E7E"/>
                </a:solidFill>
                <a:latin typeface="Calibri"/>
                <a:cs typeface="Calibri"/>
              </a:rPr>
              <a:t>web</a:t>
            </a:r>
            <a:endParaRPr sz="1710">
              <a:latin typeface="Calibri"/>
              <a:cs typeface="Calibri"/>
            </a:endParaRPr>
          </a:p>
          <a:p>
            <a:pPr marR="7059" algn="r">
              <a:lnSpc>
                <a:spcPts val="1847"/>
              </a:lnSpc>
            </a:pPr>
            <a:r>
              <a:rPr sz="1710" b="1" i="1" spc="-13" dirty="0">
                <a:solidFill>
                  <a:srgbClr val="C00000"/>
                </a:solidFill>
                <a:latin typeface="Calibri"/>
                <a:cs typeface="Calibri"/>
              </a:rPr>
              <a:t>SEO</a:t>
            </a:r>
            <a:endParaRPr sz="171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6345" y="4044431"/>
            <a:ext cx="1642656" cy="104193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50008" y="2234299"/>
            <a:ext cx="2317058" cy="74888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369699" y="759104"/>
            <a:ext cx="2477676" cy="0"/>
          </a:xfrm>
          <a:custGeom>
            <a:avLst/>
            <a:gdLst/>
            <a:ahLst/>
            <a:cxnLst/>
            <a:rect l="l" t="t" r="r" b="b"/>
            <a:pathLst>
              <a:path w="2897504">
                <a:moveTo>
                  <a:pt x="0" y="0"/>
                </a:moveTo>
                <a:lnTo>
                  <a:pt x="2897251" y="0"/>
                </a:lnTo>
              </a:path>
            </a:pathLst>
          </a:custGeom>
          <a:ln w="2895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5583" y="177740"/>
            <a:ext cx="9825989" cy="47282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6473509">
              <a:lnSpc>
                <a:spcPts val="1847"/>
              </a:lnSpc>
              <a:spcBef>
                <a:spcPts val="86"/>
              </a:spcBef>
            </a:pPr>
            <a:r>
              <a:rPr spc="-9" dirty="0"/>
              <a:t>Posicionamiento</a:t>
            </a:r>
            <a:r>
              <a:rPr spc="-64" dirty="0"/>
              <a:t> </a:t>
            </a:r>
            <a:r>
              <a:rPr spc="-4" dirty="0"/>
              <a:t>web</a:t>
            </a:r>
          </a:p>
          <a:p>
            <a:pPr marL="6462649" marR="7059" algn="r">
              <a:lnSpc>
                <a:spcPts val="1847"/>
              </a:lnSpc>
            </a:pPr>
            <a:r>
              <a:rPr spc="-13" dirty="0">
                <a:solidFill>
                  <a:srgbClr val="C00000"/>
                </a:solidFill>
              </a:rPr>
              <a:t>SEO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75974" y="311852"/>
            <a:ext cx="4223399" cy="590455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3762" dirty="0">
                <a:latin typeface="Calibri"/>
                <a:cs typeface="Calibri"/>
              </a:rPr>
              <a:t>Muchos</a:t>
            </a:r>
            <a:r>
              <a:rPr sz="3762" spc="-30" dirty="0">
                <a:latin typeface="Calibri"/>
                <a:cs typeface="Calibri"/>
              </a:rPr>
              <a:t> </a:t>
            </a:r>
            <a:r>
              <a:rPr sz="3762" spc="-9" dirty="0">
                <a:solidFill>
                  <a:srgbClr val="C00000"/>
                </a:solidFill>
                <a:latin typeface="Calibri"/>
                <a:cs typeface="Calibri"/>
              </a:rPr>
              <a:t>buscadores</a:t>
            </a:r>
            <a:r>
              <a:rPr sz="3762" spc="-9" dirty="0">
                <a:latin typeface="Calibri"/>
                <a:cs typeface="Calibri"/>
              </a:rPr>
              <a:t>…</a:t>
            </a:r>
            <a:endParaRPr sz="3762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38922" y="5554022"/>
            <a:ext cx="1827806" cy="5141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95108" y="5750930"/>
            <a:ext cx="1303183" cy="26851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04943" y="3880917"/>
            <a:ext cx="2142432" cy="120544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86225" y="5615744"/>
            <a:ext cx="1024581" cy="40370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41208" y="2279741"/>
            <a:ext cx="2139196" cy="7122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6350" y="755954"/>
            <a:ext cx="6218354" cy="590455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3762" spc="-34" dirty="0">
                <a:latin typeface="Calibri"/>
                <a:cs typeface="Calibri"/>
              </a:rPr>
              <a:t>Pero</a:t>
            </a:r>
            <a:r>
              <a:rPr sz="3762" spc="-9" dirty="0">
                <a:latin typeface="Calibri"/>
                <a:cs typeface="Calibri"/>
              </a:rPr>
              <a:t> </a:t>
            </a:r>
            <a:r>
              <a:rPr sz="3762" spc="-26" dirty="0">
                <a:latin typeface="Calibri"/>
                <a:cs typeface="Calibri"/>
              </a:rPr>
              <a:t>hay</a:t>
            </a:r>
            <a:r>
              <a:rPr sz="3762" spc="-4" dirty="0">
                <a:latin typeface="Calibri"/>
                <a:cs typeface="Calibri"/>
              </a:rPr>
              <a:t> un</a:t>
            </a:r>
            <a:r>
              <a:rPr sz="3762" spc="-9" dirty="0">
                <a:latin typeface="Calibri"/>
                <a:cs typeface="Calibri"/>
              </a:rPr>
              <a:t> </a:t>
            </a:r>
            <a:r>
              <a:rPr sz="3762" dirty="0">
                <a:latin typeface="Calibri"/>
                <a:cs typeface="Calibri"/>
              </a:rPr>
              <a:t>monopolio</a:t>
            </a:r>
            <a:r>
              <a:rPr sz="3762" spc="-13" dirty="0">
                <a:latin typeface="Calibri"/>
                <a:cs typeface="Calibri"/>
              </a:rPr>
              <a:t> </a:t>
            </a:r>
            <a:r>
              <a:rPr sz="3762" spc="-4" dirty="0">
                <a:latin typeface="Calibri"/>
                <a:cs typeface="Calibri"/>
              </a:rPr>
              <a:t>de</a:t>
            </a:r>
            <a:r>
              <a:rPr sz="3762" spc="-9" dirty="0">
                <a:latin typeface="Calibri"/>
                <a:cs typeface="Calibri"/>
              </a:rPr>
              <a:t> </a:t>
            </a:r>
            <a:r>
              <a:rPr sz="3762" spc="-26" dirty="0">
                <a:latin typeface="Calibri"/>
                <a:cs typeface="Calibri"/>
              </a:rPr>
              <a:t>facto</a:t>
            </a:r>
            <a:endParaRPr sz="3762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9902" y="3048000"/>
            <a:ext cx="5287012" cy="360460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279659" y="751285"/>
            <a:ext cx="6567499" cy="0"/>
          </a:xfrm>
          <a:custGeom>
            <a:avLst/>
            <a:gdLst/>
            <a:ahLst/>
            <a:cxnLst/>
            <a:rect l="l" t="t" r="r" b="b"/>
            <a:pathLst>
              <a:path w="7680325">
                <a:moveTo>
                  <a:pt x="7680071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305583" y="177740"/>
            <a:ext cx="9825989" cy="47282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6473509">
              <a:lnSpc>
                <a:spcPts val="1847"/>
              </a:lnSpc>
              <a:spcBef>
                <a:spcPts val="86"/>
              </a:spcBef>
            </a:pPr>
            <a:r>
              <a:rPr spc="-9" dirty="0"/>
              <a:t>Posicionamiento</a:t>
            </a:r>
            <a:r>
              <a:rPr spc="-64" dirty="0"/>
              <a:t> </a:t>
            </a:r>
            <a:r>
              <a:rPr spc="-4" dirty="0"/>
              <a:t>web</a:t>
            </a:r>
          </a:p>
          <a:p>
            <a:pPr marL="6462649" marR="7059" algn="r">
              <a:lnSpc>
                <a:spcPts val="1847"/>
              </a:lnSpc>
            </a:pPr>
            <a:r>
              <a:rPr spc="-13" dirty="0">
                <a:solidFill>
                  <a:srgbClr val="C00000"/>
                </a:solidFill>
              </a:rPr>
              <a:t>SEO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2394</Words>
  <Application>Microsoft Office PowerPoint</Application>
  <PresentationFormat>Personalizado</PresentationFormat>
  <Paragraphs>267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Gill Sans MT</vt:lpstr>
      <vt:lpstr>MS Reference Sans Serif</vt:lpstr>
      <vt:lpstr>Segoe UI</vt:lpstr>
      <vt:lpstr>Times New Roman</vt:lpstr>
      <vt:lpstr>Wingdings</vt:lpstr>
      <vt:lpstr>Office Theme</vt:lpstr>
      <vt:lpstr>COLECCIÓN DE  PRESENTACIONES</vt:lpstr>
      <vt:lpstr>Presentación de PowerPoint</vt:lpstr>
      <vt:lpstr>Operación  de producto</vt:lpstr>
      <vt:lpstr>Posicionamiento web SEO</vt:lpstr>
      <vt:lpstr>Presentación de PowerPoint</vt:lpstr>
      <vt:lpstr>Posicionamiento web SEO</vt:lpstr>
      <vt:lpstr>Search Engine Results Page</vt:lpstr>
      <vt:lpstr>Posicionamiento web SEO</vt:lpstr>
      <vt:lpstr>Posicionamiento web SEO</vt:lpstr>
      <vt:lpstr>Posicionamiento web SEO</vt:lpstr>
      <vt:lpstr>Posicionamiento web</vt:lpstr>
      <vt:lpstr>Llevarse bien con los buscadores</vt:lpstr>
      <vt:lpstr>Las Palabras clave</vt:lpstr>
      <vt:lpstr>Posicionamiento web SEO</vt:lpstr>
      <vt:lpstr>Posicionamiento web SEO</vt:lpstr>
      <vt:lpstr>Posicionamiento web SEO</vt:lpstr>
      <vt:lpstr>Posicionamiento web SEO</vt:lpstr>
      <vt:lpstr>Posicionamiento web Técnicas SEO</vt:lpstr>
      <vt:lpstr>Posicionamiento web</vt:lpstr>
      <vt:lpstr>Generales &gt; Vínculos</vt:lpstr>
      <vt:lpstr>Generales &gt; Vínculos</vt:lpstr>
      <vt:lpstr>Generales &gt; Vínculos</vt:lpstr>
      <vt:lpstr>Optimización del sitio &gt; Vínculos</vt:lpstr>
      <vt:lpstr>Link Baiting &gt; Técnicas</vt:lpstr>
      <vt:lpstr>Posicionamiento web SEO</vt:lpstr>
      <vt:lpstr>Optimización del sitio &gt; Publicación</vt:lpstr>
      <vt:lpstr>Optimización de página</vt:lpstr>
      <vt:lpstr>Optimización de página</vt:lpstr>
      <vt:lpstr>Posicionamiento web SEO</vt:lpstr>
      <vt:lpstr>Black Hat SEO</vt:lpstr>
      <vt:lpstr>Posicionamiento web SEO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COLECCIÓN DE  PRESENTACIONES</dc:title>
  <dc:creator>Manuel Gértrudix Barrio;Sergio Álvarez García</dc:creator>
  <cp:lastModifiedBy>Maria Del Carmen Gálvez De La Cuesta</cp:lastModifiedBy>
  <cp:revision>2</cp:revision>
  <dcterms:created xsi:type="dcterms:W3CDTF">2022-11-12T19:29:51Z</dcterms:created>
  <dcterms:modified xsi:type="dcterms:W3CDTF">2022-11-12T19:46:14Z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2022-11-12T00:00:00Z</vt:filetime>
  </property>
  <property fmtid="{D5CDD505-2E9C-101B-9397-08002B2CF9AE}" pid="3" name="Creator">
    <vt:lpwstr>Microsoft® PowerPoint® para Office 365</vt:lpwstr>
  </property>
  <property fmtid="{D5CDD505-2E9C-101B-9397-08002B2CF9AE}" pid="4" name="LastSaved">
    <vt:filetime>2022-11-12T00:00:00Z</vt:filetime>
  </property>
</Properties>
</file>