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76" r:id="rId1"/>
  </p:sldMasterIdLst>
  <p:notesMasterIdLst>
    <p:notesMasterId r:id="rId66"/>
  </p:notesMasterIdLst>
  <p:handoutMasterIdLst>
    <p:handoutMasterId r:id="rId67"/>
  </p:handoutMasterIdLst>
  <p:sldIdLst>
    <p:sldId id="656" r:id="rId2"/>
    <p:sldId id="256" r:id="rId3"/>
    <p:sldId id="655" r:id="rId4"/>
    <p:sldId id="306" r:id="rId5"/>
    <p:sldId id="290" r:id="rId6"/>
    <p:sldId id="291" r:id="rId7"/>
    <p:sldId id="292" r:id="rId8"/>
    <p:sldId id="293" r:id="rId9"/>
    <p:sldId id="307" r:id="rId10"/>
    <p:sldId id="665" r:id="rId11"/>
    <p:sldId id="312" r:id="rId12"/>
    <p:sldId id="662" r:id="rId13"/>
    <p:sldId id="661" r:id="rId14"/>
    <p:sldId id="666" r:id="rId15"/>
    <p:sldId id="313" r:id="rId16"/>
    <p:sldId id="664" r:id="rId17"/>
    <p:sldId id="663" r:id="rId18"/>
    <p:sldId id="667" r:id="rId19"/>
    <p:sldId id="670" r:id="rId20"/>
    <p:sldId id="669" r:id="rId21"/>
    <p:sldId id="672" r:id="rId22"/>
    <p:sldId id="671" r:id="rId23"/>
    <p:sldId id="673" r:id="rId24"/>
    <p:sldId id="674" r:id="rId25"/>
    <p:sldId id="733" r:id="rId26"/>
    <p:sldId id="10464" r:id="rId27"/>
    <p:sldId id="732" r:id="rId28"/>
    <p:sldId id="10465" r:id="rId29"/>
    <p:sldId id="10466" r:id="rId30"/>
    <p:sldId id="10467" r:id="rId31"/>
    <p:sldId id="10468" r:id="rId32"/>
    <p:sldId id="730" r:id="rId33"/>
    <p:sldId id="658" r:id="rId34"/>
    <p:sldId id="657" r:id="rId35"/>
    <p:sldId id="659" r:id="rId36"/>
    <p:sldId id="660" r:id="rId37"/>
    <p:sldId id="10469" r:id="rId38"/>
    <p:sldId id="10470" r:id="rId39"/>
    <p:sldId id="10471" r:id="rId40"/>
    <p:sldId id="737" r:id="rId41"/>
    <p:sldId id="738" r:id="rId42"/>
    <p:sldId id="679" r:id="rId43"/>
    <p:sldId id="739" r:id="rId44"/>
    <p:sldId id="680" r:id="rId45"/>
    <p:sldId id="740" r:id="rId46"/>
    <p:sldId id="749" r:id="rId47"/>
    <p:sldId id="744" r:id="rId48"/>
    <p:sldId id="750" r:id="rId49"/>
    <p:sldId id="676" r:id="rId50"/>
    <p:sldId id="747" r:id="rId51"/>
    <p:sldId id="751" r:id="rId52"/>
    <p:sldId id="745" r:id="rId53"/>
    <p:sldId id="752" r:id="rId54"/>
    <p:sldId id="746" r:id="rId55"/>
    <p:sldId id="742" r:id="rId56"/>
    <p:sldId id="748" r:id="rId57"/>
    <p:sldId id="743" r:id="rId58"/>
    <p:sldId id="753" r:id="rId59"/>
    <p:sldId id="759" r:id="rId60"/>
    <p:sldId id="761" r:id="rId61"/>
    <p:sldId id="765" r:id="rId62"/>
    <p:sldId id="766" r:id="rId63"/>
    <p:sldId id="767" r:id="rId64"/>
    <p:sldId id="768" r:id="rId65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9">
          <p15:clr>
            <a:srgbClr val="A4A3A4"/>
          </p15:clr>
        </p15:guide>
        <p15:guide id="2" pos="265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2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 autoAdjust="0"/>
    <p:restoredTop sz="94706"/>
  </p:normalViewPr>
  <p:slideViewPr>
    <p:cSldViewPr>
      <p:cViewPr varScale="1">
        <p:scale>
          <a:sx n="111" d="100"/>
          <a:sy n="111" d="100"/>
        </p:scale>
        <p:origin x="576" y="208"/>
      </p:cViewPr>
      <p:guideLst>
        <p:guide orient="horz" pos="119"/>
        <p:guide pos="265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150" y="138"/>
      </p:cViewPr>
      <p:guideLst>
        <p:guide orient="horz" pos="3222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D977046-F9DC-7010-F75F-074E5B02F83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81" tIns="48340" rIns="96681" bIns="48340" numCol="1" anchor="t" anchorCtr="0" compatLnSpc="1">
            <a:prstTxWarp prst="textNoShape">
              <a:avLst/>
            </a:prstTxWarp>
          </a:bodyPr>
          <a:lstStyle>
            <a:lvl1pPr algn="l" defTabSz="966038">
              <a:defRPr sz="13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A4E0F3CC-1758-1B0A-D1F3-3A39A8A21A4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4987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81" tIns="48340" rIns="96681" bIns="48340" numCol="1" anchor="t" anchorCtr="0" compatLnSpc="1">
            <a:prstTxWarp prst="textNoShape">
              <a:avLst/>
            </a:prstTxWarp>
          </a:bodyPr>
          <a:lstStyle>
            <a:lvl1pPr algn="r" defTabSz="966038">
              <a:defRPr sz="13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46A33F81-5516-9702-C431-C73D8F956F7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498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81" tIns="48340" rIns="96681" bIns="48340" numCol="1" anchor="b" anchorCtr="0" compatLnSpc="1">
            <a:prstTxWarp prst="textNoShape">
              <a:avLst/>
            </a:prstTxWarp>
          </a:bodyPr>
          <a:lstStyle>
            <a:lvl1pPr algn="l" defTabSz="966038">
              <a:defRPr sz="13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2ADE7C17-AA5C-25E2-C939-937ABD0C437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4987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81" tIns="48340" rIns="96681" bIns="48340" numCol="1" anchor="b" anchorCtr="0" compatLnSpc="1">
            <a:prstTxWarp prst="textNoShape">
              <a:avLst/>
            </a:prstTxWarp>
          </a:bodyPr>
          <a:lstStyle>
            <a:lvl1pPr algn="r" defTabSz="965200">
              <a:defRPr sz="1300" b="0"/>
            </a:lvl1pPr>
          </a:lstStyle>
          <a:p>
            <a:pPr>
              <a:defRPr/>
            </a:pPr>
            <a:fld id="{7EC50C8C-6092-504E-AC8F-5FD8C27BA265}" type="slidenum">
              <a:rPr lang="es-ES_tradnl" altLang="en-US"/>
              <a:pPr>
                <a:defRPr/>
              </a:pPr>
              <a:t>‹#›</a:t>
            </a:fld>
            <a:endParaRPr lang="es-ES_tradnl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F55FCF14-431A-19EE-2D53-0C4B6617E6F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81" tIns="48340" rIns="96681" bIns="48340" numCol="1" anchor="t" anchorCtr="0" compatLnSpc="1">
            <a:prstTxWarp prst="textNoShape">
              <a:avLst/>
            </a:prstTxWarp>
          </a:bodyPr>
          <a:lstStyle>
            <a:lvl1pPr algn="l" defTabSz="966038">
              <a:defRPr sz="13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02415D57-905A-AA2E-7F3A-289B2DCB5DD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0"/>
            <a:ext cx="3074987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81" tIns="48340" rIns="96681" bIns="48340" numCol="1" anchor="t" anchorCtr="0" compatLnSpc="1">
            <a:prstTxWarp prst="textNoShape">
              <a:avLst/>
            </a:prstTxWarp>
          </a:bodyPr>
          <a:lstStyle>
            <a:lvl1pPr algn="r" defTabSz="966038">
              <a:defRPr sz="13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0A88284C-1A26-3664-ECCA-D6C60AD6EE2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5363" y="768350"/>
            <a:ext cx="5113337" cy="383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3E394AE2-331A-59A0-AE2A-CCCE5ACE2B8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4563" y="4862513"/>
            <a:ext cx="52101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81" tIns="48340" rIns="96681" bIns="483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noProof="0"/>
              <a:t>Haga clic para modificar el estilo de texto del patrón</a:t>
            </a:r>
          </a:p>
          <a:p>
            <a:pPr lvl="1"/>
            <a:r>
              <a:rPr lang="es-ES_tradnl" noProof="0"/>
              <a:t>Segundo nivel</a:t>
            </a:r>
          </a:p>
          <a:p>
            <a:pPr lvl="2"/>
            <a:r>
              <a:rPr lang="es-ES_tradnl" noProof="0"/>
              <a:t>Tercer nivel</a:t>
            </a:r>
          </a:p>
          <a:p>
            <a:pPr lvl="3"/>
            <a:r>
              <a:rPr lang="es-ES_tradnl" noProof="0"/>
              <a:t>Cuarto nivel</a:t>
            </a:r>
          </a:p>
          <a:p>
            <a:pPr lvl="4"/>
            <a:r>
              <a:rPr lang="es-ES_tradnl" noProof="0"/>
              <a:t>Quinto nivel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59C5F9A8-D86A-15FD-3509-F58B4CEF7F9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498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81" tIns="48340" rIns="96681" bIns="48340" numCol="1" anchor="b" anchorCtr="0" compatLnSpc="1">
            <a:prstTxWarp prst="textNoShape">
              <a:avLst/>
            </a:prstTxWarp>
          </a:bodyPr>
          <a:lstStyle>
            <a:lvl1pPr algn="l" defTabSz="966038">
              <a:defRPr sz="13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199" name="Rectangle 7">
            <a:extLst>
              <a:ext uri="{FF2B5EF4-FFF2-40B4-BE49-F238E27FC236}">
                <a16:creationId xmlns:a16="http://schemas.microsoft.com/office/drawing/2014/main" id="{354AF50E-18C6-76EC-5C3A-ACECF463E5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9721850"/>
            <a:ext cx="3074987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81" tIns="48340" rIns="96681" bIns="48340" numCol="1" anchor="b" anchorCtr="0" compatLnSpc="1">
            <a:prstTxWarp prst="textNoShape">
              <a:avLst/>
            </a:prstTxWarp>
          </a:bodyPr>
          <a:lstStyle>
            <a:lvl1pPr algn="r" defTabSz="965200">
              <a:defRPr sz="1300" b="0"/>
            </a:lvl1pPr>
          </a:lstStyle>
          <a:p>
            <a:pPr>
              <a:defRPr/>
            </a:pPr>
            <a:fld id="{9E040000-8792-0A44-BEC6-6F0AA74EFC0D}" type="slidenum">
              <a:rPr lang="es-ES_tradnl" altLang="en-US"/>
              <a:pPr>
                <a:defRPr/>
              </a:pPr>
              <a:t>‹#›</a:t>
            </a:fld>
            <a:endParaRPr lang="es-ES_tradnl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5BCB738F-4B3B-FE9B-5A14-8276909522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65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65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65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65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B5B87EA-A9DE-474E-96C8-3878BE822F45}" type="slidenum">
              <a:rPr lang="es-ES_tradnl" altLang="en-US" sz="1300" b="0" smtClean="0"/>
              <a:pPr/>
              <a:t>2</a:t>
            </a:fld>
            <a:endParaRPr lang="es-ES_tradnl" altLang="en-US" sz="1300" b="0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A09C19BF-B347-8718-B5E5-44964F09B5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9E1A80F9-4A0B-32C5-3288-4CF82946D9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Espace réservé de l'image des diapositives 1">
            <a:extLst>
              <a:ext uri="{FF2B5EF4-FFF2-40B4-BE49-F238E27FC236}">
                <a16:creationId xmlns:a16="http://schemas.microsoft.com/office/drawing/2014/main" id="{6A67025C-AD12-527D-D85E-FC137A8F03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6" name="Espace réservé des commentaires 2">
            <a:extLst>
              <a:ext uri="{FF2B5EF4-FFF2-40B4-BE49-F238E27FC236}">
                <a16:creationId xmlns:a16="http://schemas.microsoft.com/office/drawing/2014/main" id="{D3B9FFEF-591E-2C15-DAE7-5A7A8C7A91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en-US">
              <a:ea typeface="ＭＳ Ｐゴシック" panose="020B0600070205080204" pitchFamily="34" charset="-128"/>
            </a:endParaRPr>
          </a:p>
        </p:txBody>
      </p:sp>
      <p:sp>
        <p:nvSpPr>
          <p:cNvPr id="52227" name="Espace réservé du numéro de diapositive 3">
            <a:extLst>
              <a:ext uri="{FF2B5EF4-FFF2-40B4-BE49-F238E27FC236}">
                <a16:creationId xmlns:a16="http://schemas.microsoft.com/office/drawing/2014/main" id="{2FBB4AB6-B0E3-B65D-55DD-24CBA1A9A6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65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65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65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65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BB2E59C-DAF7-2D44-9033-C58EA108177E}" type="slidenum">
              <a:rPr lang="fr-FR" altLang="en-US" sz="1300" b="0" smtClean="0"/>
              <a:pPr/>
              <a:t>36</a:t>
            </a:fld>
            <a:endParaRPr lang="fr-FR" altLang="en-US" sz="1300" b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5BCB738F-4B3B-FE9B-5A14-8276909522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65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65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65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65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B5B87EA-A9DE-474E-96C8-3878BE822F45}" type="slidenum">
              <a:rPr lang="es-ES_tradnl" altLang="en-US" sz="1300" b="0" smtClean="0"/>
              <a:pPr/>
              <a:t>38</a:t>
            </a:fld>
            <a:endParaRPr lang="es-ES_tradnl" altLang="en-US" sz="1300" b="0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A09C19BF-B347-8718-B5E5-44964F09B5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9E1A80F9-4A0B-32C5-3288-4CF82946D9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9849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5B1FE-41B1-5048-B255-72C25A09719A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381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0 Rectángulo">
            <a:extLst>
              <a:ext uri="{FF2B5EF4-FFF2-40B4-BE49-F238E27FC236}">
                <a16:creationId xmlns:a16="http://schemas.microsoft.com/office/drawing/2014/main" id="{8AA9B07B-EA86-E43A-3940-FBD199FEFDDE}"/>
              </a:ext>
            </a:extLst>
          </p:cNvPr>
          <p:cNvSpPr/>
          <p:nvPr/>
        </p:nvSpPr>
        <p:spPr>
          <a:xfrm>
            <a:off x="904875" y="3648075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11 Rectángulo">
            <a:extLst>
              <a:ext uri="{FF2B5EF4-FFF2-40B4-BE49-F238E27FC236}">
                <a16:creationId xmlns:a16="http://schemas.microsoft.com/office/drawing/2014/main" id="{D162A77C-5FAA-E706-BADA-95FD7F0F05B8}"/>
              </a:ext>
            </a:extLst>
          </p:cNvPr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12 Rectángulo">
            <a:extLst>
              <a:ext uri="{FF2B5EF4-FFF2-40B4-BE49-F238E27FC236}">
                <a16:creationId xmlns:a16="http://schemas.microsoft.com/office/drawing/2014/main" id="{F7F3A2ED-528F-8300-3E5B-E6A62DF1D1F2}"/>
              </a:ext>
            </a:extLst>
          </p:cNvPr>
          <p:cNvSpPr/>
          <p:nvPr/>
        </p:nvSpPr>
        <p:spPr>
          <a:xfrm>
            <a:off x="904875" y="3648075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14 Rectángulo">
            <a:extLst>
              <a:ext uri="{FF2B5EF4-FFF2-40B4-BE49-F238E27FC236}">
                <a16:creationId xmlns:a16="http://schemas.microsoft.com/office/drawing/2014/main" id="{D162E594-BC31-5525-7153-378B9D8F3989}"/>
              </a:ext>
            </a:extLst>
          </p:cNvPr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6" name="27 Marcador de fecha">
            <a:extLst>
              <a:ext uri="{FF2B5EF4-FFF2-40B4-BE49-F238E27FC236}">
                <a16:creationId xmlns:a16="http://schemas.microsoft.com/office/drawing/2014/main" id="{D670E50C-789B-AA12-036E-CFE4E7FC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16 Marcador de pie de página">
            <a:extLst>
              <a:ext uri="{FF2B5EF4-FFF2-40B4-BE49-F238E27FC236}">
                <a16:creationId xmlns:a16="http://schemas.microsoft.com/office/drawing/2014/main" id="{5D97CA4B-3470-BA00-6509-A37392C06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28 Marcador de número de diapositiva">
            <a:extLst>
              <a:ext uri="{FF2B5EF4-FFF2-40B4-BE49-F238E27FC236}">
                <a16:creationId xmlns:a16="http://schemas.microsoft.com/office/drawing/2014/main" id="{D02446A3-5C42-AF9B-F631-00E99284A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4AA9E-06DA-154A-8B29-9AD717419E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6849620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13 Marcador de fecha">
            <a:extLst>
              <a:ext uri="{FF2B5EF4-FFF2-40B4-BE49-F238E27FC236}">
                <a16:creationId xmlns:a16="http://schemas.microsoft.com/office/drawing/2014/main" id="{F7EB0CCB-7916-4040-9D52-6795477B8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2 Marcador de pie de página">
            <a:extLst>
              <a:ext uri="{FF2B5EF4-FFF2-40B4-BE49-F238E27FC236}">
                <a16:creationId xmlns:a16="http://schemas.microsoft.com/office/drawing/2014/main" id="{ADED2067-55F4-0122-BA12-53ABA1B6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22 Marcador de número de diapositiva">
            <a:extLst>
              <a:ext uri="{FF2B5EF4-FFF2-40B4-BE49-F238E27FC236}">
                <a16:creationId xmlns:a16="http://schemas.microsoft.com/office/drawing/2014/main" id="{00D91F81-9858-A296-624B-E376C29B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62D28-B0D8-094D-9AE8-E56B52CF42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3405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0 Conector recto">
            <a:extLst>
              <a:ext uri="{FF2B5EF4-FFF2-40B4-BE49-F238E27FC236}">
                <a16:creationId xmlns:a16="http://schemas.microsoft.com/office/drawing/2014/main" id="{FD9D23A5-54AC-A0AF-6F54-5C0978131A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ES"/>
          </a:p>
        </p:txBody>
      </p:sp>
      <p:sp>
        <p:nvSpPr>
          <p:cNvPr id="5" name="11 Triángulo isósceles">
            <a:extLst>
              <a:ext uri="{FF2B5EF4-FFF2-40B4-BE49-F238E27FC236}">
                <a16:creationId xmlns:a16="http://schemas.microsoft.com/office/drawing/2014/main" id="{F7AD027E-62A1-F09D-CADA-61B1D9C31E9C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12 Conector recto">
            <a:extLst>
              <a:ext uri="{FF2B5EF4-FFF2-40B4-BE49-F238E27FC236}">
                <a16:creationId xmlns:a16="http://schemas.microsoft.com/office/drawing/2014/main" id="{B5657972-07EF-A733-B69C-5FF0856746C9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3630612" y="3201988"/>
            <a:ext cx="585152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ES"/>
          </a:p>
        </p:txBody>
      </p:sp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BFB5AE36-6A08-7252-A579-0FA320A5F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305117E6-2059-0387-228A-3E3F3D4F3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B70B298C-3052-07E8-DC09-83EE8E25B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64006-924C-1B41-B287-5F8751860F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088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3" name="13 Marcador de fecha">
            <a:extLst>
              <a:ext uri="{FF2B5EF4-FFF2-40B4-BE49-F238E27FC236}">
                <a16:creationId xmlns:a16="http://schemas.microsoft.com/office/drawing/2014/main" id="{5203B937-EF5A-EFA1-1BAF-F2B5D7EC9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2 Marcador de pie de página">
            <a:extLst>
              <a:ext uri="{FF2B5EF4-FFF2-40B4-BE49-F238E27FC236}">
                <a16:creationId xmlns:a16="http://schemas.microsoft.com/office/drawing/2014/main" id="{2A84E2EE-7340-8D05-C876-08D9741F0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22 Marcador de número de diapositiva">
            <a:extLst>
              <a:ext uri="{FF2B5EF4-FFF2-40B4-BE49-F238E27FC236}">
                <a16:creationId xmlns:a16="http://schemas.microsoft.com/office/drawing/2014/main" id="{D5210DA8-710F-6154-25A8-FD32D4DC1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CB2DA-654E-E844-B65D-BC247877AD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090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0 Rectángulo">
            <a:extLst>
              <a:ext uri="{FF2B5EF4-FFF2-40B4-BE49-F238E27FC236}">
                <a16:creationId xmlns:a16="http://schemas.microsoft.com/office/drawing/2014/main" id="{F6FF3D07-A9B8-A2F7-87E4-0F009B11A096}"/>
              </a:ext>
            </a:extLst>
          </p:cNvPr>
          <p:cNvSpPr/>
          <p:nvPr/>
        </p:nvSpPr>
        <p:spPr>
          <a:xfrm>
            <a:off x="914400" y="2819400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11 Rectángulo">
            <a:extLst>
              <a:ext uri="{FF2B5EF4-FFF2-40B4-BE49-F238E27FC236}">
                <a16:creationId xmlns:a16="http://schemas.microsoft.com/office/drawing/2014/main" id="{A2C64A89-7034-1CE7-33FB-E49012720ACA}"/>
              </a:ext>
            </a:extLst>
          </p:cNvPr>
          <p:cNvSpPr/>
          <p:nvPr/>
        </p:nvSpPr>
        <p:spPr>
          <a:xfrm>
            <a:off x="914400" y="2819400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3 Marcador de fecha">
            <a:extLst>
              <a:ext uri="{FF2B5EF4-FFF2-40B4-BE49-F238E27FC236}">
                <a16:creationId xmlns:a16="http://schemas.microsoft.com/office/drawing/2014/main" id="{978AE51C-B6F7-7AC3-9A25-6DD0D43735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4 Marcador de pie de página">
            <a:extLst>
              <a:ext uri="{FF2B5EF4-FFF2-40B4-BE49-F238E27FC236}">
                <a16:creationId xmlns:a16="http://schemas.microsoft.com/office/drawing/2014/main" id="{6CCD7833-D16D-CA5F-0711-61D0302C9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41640752-5790-88A7-31A5-3F2D56742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975" y="6354763"/>
            <a:ext cx="1520825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65663-6F6E-DD43-A0E9-BF1A43FE6C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92742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3" name="13 Marcador de fecha">
            <a:extLst>
              <a:ext uri="{FF2B5EF4-FFF2-40B4-BE49-F238E27FC236}">
                <a16:creationId xmlns:a16="http://schemas.microsoft.com/office/drawing/2014/main" id="{0B1B910E-9A53-4DF7-78F9-D9FE6781A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2 Marcador de pie de página">
            <a:extLst>
              <a:ext uri="{FF2B5EF4-FFF2-40B4-BE49-F238E27FC236}">
                <a16:creationId xmlns:a16="http://schemas.microsoft.com/office/drawing/2014/main" id="{7110AB09-899D-F2F4-A2D1-71E22B13C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22 Marcador de número de diapositiva">
            <a:extLst>
              <a:ext uri="{FF2B5EF4-FFF2-40B4-BE49-F238E27FC236}">
                <a16:creationId xmlns:a16="http://schemas.microsoft.com/office/drawing/2014/main" id="{46084B18-2BBC-F8BC-B6FB-8218451FA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AA9E5-081D-5F46-8ADE-4DC059E69F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7818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13 Marcador de fecha">
            <a:extLst>
              <a:ext uri="{FF2B5EF4-FFF2-40B4-BE49-F238E27FC236}">
                <a16:creationId xmlns:a16="http://schemas.microsoft.com/office/drawing/2014/main" id="{FB6D1C52-F1D8-6669-D8B9-B6B250162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2 Marcador de pie de página">
            <a:extLst>
              <a:ext uri="{FF2B5EF4-FFF2-40B4-BE49-F238E27FC236}">
                <a16:creationId xmlns:a16="http://schemas.microsoft.com/office/drawing/2014/main" id="{A8A4EC06-E7B2-416B-7CBF-F7D1B4789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22 Marcador de número de diapositiva">
            <a:extLst>
              <a:ext uri="{FF2B5EF4-FFF2-40B4-BE49-F238E27FC236}">
                <a16:creationId xmlns:a16="http://schemas.microsoft.com/office/drawing/2014/main" id="{A0F7B077-BF94-0977-E9B6-71FBF2AC2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75925-1525-774B-81A1-9866341018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5348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0 Triángulo isósceles">
            <a:extLst>
              <a:ext uri="{FF2B5EF4-FFF2-40B4-BE49-F238E27FC236}">
                <a16:creationId xmlns:a16="http://schemas.microsoft.com/office/drawing/2014/main" id="{76C13F1C-DF73-6552-2309-8385A4C2F3E8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2 Marcador de fecha">
            <a:extLst>
              <a:ext uri="{FF2B5EF4-FFF2-40B4-BE49-F238E27FC236}">
                <a16:creationId xmlns:a16="http://schemas.microsoft.com/office/drawing/2014/main" id="{85A78DBB-24EF-6CEB-D7CE-640C24432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3 Marcador de pie de página">
            <a:extLst>
              <a:ext uri="{FF2B5EF4-FFF2-40B4-BE49-F238E27FC236}">
                <a16:creationId xmlns:a16="http://schemas.microsoft.com/office/drawing/2014/main" id="{76352470-62B2-9636-6993-071CCF98A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4 Marcador de número de diapositiva">
            <a:extLst>
              <a:ext uri="{FF2B5EF4-FFF2-40B4-BE49-F238E27FC236}">
                <a16:creationId xmlns:a16="http://schemas.microsoft.com/office/drawing/2014/main" id="{489555B1-3969-5DC9-2E24-F67C8374F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05C88-A802-474D-8F69-4DFCB97D7A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021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0 Conector recto">
            <a:extLst>
              <a:ext uri="{FF2B5EF4-FFF2-40B4-BE49-F238E27FC236}">
                <a16:creationId xmlns:a16="http://schemas.microsoft.com/office/drawing/2014/main" id="{7434ACA9-F71C-CADE-9DD0-63FFC270BC2D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ES"/>
          </a:p>
        </p:txBody>
      </p:sp>
      <p:sp>
        <p:nvSpPr>
          <p:cNvPr id="3" name="11 Triángulo isósceles">
            <a:extLst>
              <a:ext uri="{FF2B5EF4-FFF2-40B4-BE49-F238E27FC236}">
                <a16:creationId xmlns:a16="http://schemas.microsoft.com/office/drawing/2014/main" id="{BF9A4B25-71C4-7482-FF2A-A7FA07D08D1C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1 Marcador de fecha">
            <a:extLst>
              <a:ext uri="{FF2B5EF4-FFF2-40B4-BE49-F238E27FC236}">
                <a16:creationId xmlns:a16="http://schemas.microsoft.com/office/drawing/2014/main" id="{3D314887-1406-5FF7-847E-E1A02225D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2 Marcador de pie de página">
            <a:extLst>
              <a:ext uri="{FF2B5EF4-FFF2-40B4-BE49-F238E27FC236}">
                <a16:creationId xmlns:a16="http://schemas.microsoft.com/office/drawing/2014/main" id="{BEB3E21F-11C4-CC2B-0999-ACB1A7813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3 Marcador de número de diapositiva">
            <a:extLst>
              <a:ext uri="{FF2B5EF4-FFF2-40B4-BE49-F238E27FC236}">
                <a16:creationId xmlns:a16="http://schemas.microsoft.com/office/drawing/2014/main" id="{E737DB18-97C8-8617-4111-8A590532E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BEC32-4357-9744-8B50-8BC086552D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1135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0 Conector recto">
            <a:extLst>
              <a:ext uri="{FF2B5EF4-FFF2-40B4-BE49-F238E27FC236}">
                <a16:creationId xmlns:a16="http://schemas.microsoft.com/office/drawing/2014/main" id="{E39DBA55-D8DF-7EF5-1813-72024CC2AF0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ES"/>
          </a:p>
        </p:txBody>
      </p:sp>
      <p:sp>
        <p:nvSpPr>
          <p:cNvPr id="5" name="11 Conector recto">
            <a:extLst>
              <a:ext uri="{FF2B5EF4-FFF2-40B4-BE49-F238E27FC236}">
                <a16:creationId xmlns:a16="http://schemas.microsoft.com/office/drawing/2014/main" id="{C2BB58FB-B09F-3B09-725A-447C40A4F54F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3160712" y="3324226"/>
            <a:ext cx="603567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ES"/>
          </a:p>
        </p:txBody>
      </p:sp>
      <p:sp>
        <p:nvSpPr>
          <p:cNvPr id="6" name="12 Triángulo isósceles">
            <a:extLst>
              <a:ext uri="{FF2B5EF4-FFF2-40B4-BE49-F238E27FC236}">
                <a16:creationId xmlns:a16="http://schemas.microsoft.com/office/drawing/2014/main" id="{30CF937C-8A7B-CABE-C101-EAB383184BD9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2" name="11 Marcador de contenido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4 Marcador de fecha">
            <a:extLst>
              <a:ext uri="{FF2B5EF4-FFF2-40B4-BE49-F238E27FC236}">
                <a16:creationId xmlns:a16="http://schemas.microsoft.com/office/drawing/2014/main" id="{B384A7FB-A84B-577E-13A4-79CA826C1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5 Marcador de pie de página">
            <a:extLst>
              <a:ext uri="{FF2B5EF4-FFF2-40B4-BE49-F238E27FC236}">
                <a16:creationId xmlns:a16="http://schemas.microsoft.com/office/drawing/2014/main" id="{F409B224-4358-C150-38E6-3D7A363B6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6 Marcador de número de diapositiva">
            <a:extLst>
              <a:ext uri="{FF2B5EF4-FFF2-40B4-BE49-F238E27FC236}">
                <a16:creationId xmlns:a16="http://schemas.microsoft.com/office/drawing/2014/main" id="{86BE2D00-29C5-9929-8D30-D41B43332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7ABDB-AD0C-5A4A-AC15-8C7AD816FB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5550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0 Conector recto">
            <a:extLst>
              <a:ext uri="{FF2B5EF4-FFF2-40B4-BE49-F238E27FC236}">
                <a16:creationId xmlns:a16="http://schemas.microsoft.com/office/drawing/2014/main" id="{5E97FAF1-8276-AA38-32C9-782D4E96C0F7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ES"/>
          </a:p>
        </p:txBody>
      </p:sp>
      <p:sp>
        <p:nvSpPr>
          <p:cNvPr id="6" name="11 Triángulo isósceles">
            <a:extLst>
              <a:ext uri="{FF2B5EF4-FFF2-40B4-BE49-F238E27FC236}">
                <a16:creationId xmlns:a16="http://schemas.microsoft.com/office/drawing/2014/main" id="{6967C7C9-B7DE-E6A4-DC8E-C19E951B8C23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12 Rectángulo">
            <a:extLst>
              <a:ext uri="{FF2B5EF4-FFF2-40B4-BE49-F238E27FC236}">
                <a16:creationId xmlns:a16="http://schemas.microsoft.com/office/drawing/2014/main" id="{4F154825-7D31-BEBB-6695-5D55171E7681}"/>
              </a:ext>
            </a:extLst>
          </p:cNvPr>
          <p:cNvSpPr/>
          <p:nvPr/>
        </p:nvSpPr>
        <p:spPr>
          <a:xfrm>
            <a:off x="457200" y="500063"/>
            <a:ext cx="182563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4 Marcador de fecha">
            <a:extLst>
              <a:ext uri="{FF2B5EF4-FFF2-40B4-BE49-F238E27FC236}">
                <a16:creationId xmlns:a16="http://schemas.microsoft.com/office/drawing/2014/main" id="{F998B475-4858-5DBA-0652-1ACAB8B50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pie de página">
            <a:extLst>
              <a:ext uri="{FF2B5EF4-FFF2-40B4-BE49-F238E27FC236}">
                <a16:creationId xmlns:a16="http://schemas.microsoft.com/office/drawing/2014/main" id="{28720EBA-CB3E-9741-7B66-E09157B65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6 Marcador de número de diapositiva">
            <a:extLst>
              <a:ext uri="{FF2B5EF4-FFF2-40B4-BE49-F238E27FC236}">
                <a16:creationId xmlns:a16="http://schemas.microsoft.com/office/drawing/2014/main" id="{BAC29832-03D9-D443-B966-770B3A585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8E4AC-F988-0942-95C4-ED27446213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5358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21 Marcador de título">
            <a:extLst>
              <a:ext uri="{FF2B5EF4-FFF2-40B4-BE49-F238E27FC236}">
                <a16:creationId xmlns:a16="http://schemas.microsoft.com/office/drawing/2014/main" id="{AFE5E622-6FFB-890F-37E0-3010B244433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  <a:endParaRPr lang="en-US" altLang="en-US"/>
          </a:p>
        </p:txBody>
      </p:sp>
      <p:sp>
        <p:nvSpPr>
          <p:cNvPr id="1027" name="12 Marcador de texto">
            <a:extLst>
              <a:ext uri="{FF2B5EF4-FFF2-40B4-BE49-F238E27FC236}">
                <a16:creationId xmlns:a16="http://schemas.microsoft.com/office/drawing/2014/main" id="{7873B3CA-A30B-2F3B-26D9-ADA21B352DC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  <a:endParaRPr lang="en-US" altLang="en-US"/>
          </a:p>
        </p:txBody>
      </p:sp>
      <p:sp>
        <p:nvSpPr>
          <p:cNvPr id="14" name="13 Marcador de fecha">
            <a:extLst>
              <a:ext uri="{FF2B5EF4-FFF2-40B4-BE49-F238E27FC236}">
                <a16:creationId xmlns:a16="http://schemas.microsoft.com/office/drawing/2014/main" id="{BE0F7C42-3B49-74FF-74A6-DC0A56C1ED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pie de página">
            <a:extLst>
              <a:ext uri="{FF2B5EF4-FFF2-40B4-BE49-F238E27FC236}">
                <a16:creationId xmlns:a16="http://schemas.microsoft.com/office/drawing/2014/main" id="{4300E13D-1820-506F-94AC-726AAFC33D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3" name="22 Marcador de número de diapositiva">
            <a:extLst>
              <a:ext uri="{FF2B5EF4-FFF2-40B4-BE49-F238E27FC236}">
                <a16:creationId xmlns:a16="http://schemas.microsoft.com/office/drawing/2014/main" id="{6C895211-3A44-88C9-F0AF-0F20512EFF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4C59B91-708E-3546-918F-13BE214584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27 Conector recto">
            <a:extLst>
              <a:ext uri="{FF2B5EF4-FFF2-40B4-BE49-F238E27FC236}">
                <a16:creationId xmlns:a16="http://schemas.microsoft.com/office/drawing/2014/main" id="{6ECC4D5B-C33A-6325-42A5-9F925B4F516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ES"/>
          </a:p>
        </p:txBody>
      </p:sp>
      <p:sp>
        <p:nvSpPr>
          <p:cNvPr id="1032" name="28 Conector recto">
            <a:extLst>
              <a:ext uri="{FF2B5EF4-FFF2-40B4-BE49-F238E27FC236}">
                <a16:creationId xmlns:a16="http://schemas.microsoft.com/office/drawing/2014/main" id="{FF300BE5-C516-38AC-BBA5-620AFC564EC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ES"/>
          </a:p>
        </p:txBody>
      </p:sp>
      <p:sp>
        <p:nvSpPr>
          <p:cNvPr id="10" name="9 Triángulo isósceles">
            <a:extLst>
              <a:ext uri="{FF2B5EF4-FFF2-40B4-BE49-F238E27FC236}">
                <a16:creationId xmlns:a16="http://schemas.microsoft.com/office/drawing/2014/main" id="{493177D1-F8BA-F3F6-A0E2-2ECB908F0ABD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45" r:id="rId2"/>
    <p:sldLayoutId id="2147484150" r:id="rId3"/>
    <p:sldLayoutId id="2147484146" r:id="rId4"/>
    <p:sldLayoutId id="2147484147" r:id="rId5"/>
    <p:sldLayoutId id="2147484151" r:id="rId6"/>
    <p:sldLayoutId id="2147484152" r:id="rId7"/>
    <p:sldLayoutId id="2147484153" r:id="rId8"/>
    <p:sldLayoutId id="2147484154" r:id="rId9"/>
    <p:sldLayoutId id="2147484148" r:id="rId10"/>
    <p:sldLayoutId id="214748415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itchFamily="2" charset="2"/>
        <a:buChar char=""/>
        <a:defRPr sz="26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itchFamily="2" charset="2"/>
        <a:buChar char=""/>
        <a:defRPr sz="2300" kern="1200">
          <a:solidFill>
            <a:schemeClr val="tx2"/>
          </a:solidFill>
          <a:latin typeface="+mn-lt"/>
          <a:ea typeface="ＭＳ Ｐゴシック" charset="-128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itchFamily="2" charset="2"/>
        <a:buChar char="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A94543"/>
        </a:buClr>
        <a:buSzPct val="70000"/>
        <a:buFont typeface="Wingdings" pitchFamily="2" charset="2"/>
        <a:buChar char="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16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re 1">
            <a:extLst>
              <a:ext uri="{FF2B5EF4-FFF2-40B4-BE49-F238E27FC236}">
                <a16:creationId xmlns:a16="http://schemas.microsoft.com/office/drawing/2014/main" id="{6EBD1C5D-CC8E-EC2C-9F0A-397637C9A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288" y="5013325"/>
            <a:ext cx="7772400" cy="1470025"/>
          </a:xfrm>
        </p:spPr>
        <p:txBody>
          <a:bodyPr/>
          <a:lstStyle/>
          <a:p>
            <a:r>
              <a:rPr lang="fr-FR" altLang="en-US" sz="2200">
                <a:ea typeface="ＭＳ Ｐゴシック" panose="020B0600070205080204" pitchFamily="34" charset="-128"/>
              </a:rPr>
              <a:t>Profesora: Paloma Bernal Turnes</a:t>
            </a:r>
            <a:br>
              <a:rPr lang="fr-FR" altLang="en-US" sz="2200">
                <a:ea typeface="ＭＳ Ｐゴシック" panose="020B0600070205080204" pitchFamily="34" charset="-128"/>
              </a:rPr>
            </a:br>
            <a:r>
              <a:rPr lang="fr-FR" altLang="en-US" sz="2200">
                <a:ea typeface="ＭＳ Ｐゴシック" panose="020B0600070205080204" pitchFamily="34" charset="-128"/>
              </a:rPr>
              <a:t>paloma.bernal@urjc.es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1010C5B-8BE1-F4DD-7E14-7EB7142A25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0625" y="3940175"/>
            <a:ext cx="6977063" cy="708025"/>
          </a:xfrm>
        </p:spPr>
        <p:txBody>
          <a:bodyPr/>
          <a:lstStyle/>
          <a:p>
            <a:pPr>
              <a:defRPr/>
            </a:pPr>
            <a:r>
              <a:rPr lang="en-US" sz="2400" b="1" dirty="0"/>
              <a:t>MARKETING GLOBAL E INTERNACIONAL Y COMERCIO EXTERIOR (SEMIPRESENCIAL) </a:t>
            </a:r>
            <a:endParaRPr lang="en-US" sz="2400" dirty="0"/>
          </a:p>
          <a:p>
            <a:pPr>
              <a:defRPr/>
            </a:pPr>
            <a:endParaRPr lang="fr-FR" sz="2400" dirty="0"/>
          </a:p>
        </p:txBody>
      </p:sp>
      <p:pic>
        <p:nvPicPr>
          <p:cNvPr id="15363" name="Image 3" descr="sin-tc3adtulo-1.png">
            <a:extLst>
              <a:ext uri="{FF2B5EF4-FFF2-40B4-BE49-F238E27FC236}">
                <a16:creationId xmlns:a16="http://schemas.microsoft.com/office/drawing/2014/main" id="{DFDF1BCE-4438-2E94-6231-657BD08E3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309334"/>
            <a:ext cx="5080000" cy="360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B7490438-90A7-065A-4B31-B100E258C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661248"/>
            <a:ext cx="4572000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7">
            <a:extLst>
              <a:ext uri="{FF2B5EF4-FFF2-40B4-BE49-F238E27FC236}">
                <a16:creationId xmlns:a16="http://schemas.microsoft.com/office/drawing/2014/main" id="{4D22212A-A3B7-A057-26FA-CF61551B3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50" y="-66675"/>
            <a:ext cx="8796338" cy="1114425"/>
          </a:xfrm>
        </p:spPr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Ejemplo: Teniendo dos paises con un unico factor de produccion (mano de obra) y dos productos (lana y miel)</a:t>
            </a:r>
          </a:p>
        </p:txBody>
      </p:sp>
      <p:sp>
        <p:nvSpPr>
          <p:cNvPr id="25602" name="Slide Number Placeholder 3">
            <a:extLst>
              <a:ext uri="{FF2B5EF4-FFF2-40B4-BE49-F238E27FC236}">
                <a16:creationId xmlns:a16="http://schemas.microsoft.com/office/drawing/2014/main" id="{56D34B31-02BE-6956-F91C-75C6B910F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400800" y="6356350"/>
            <a:ext cx="22891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E8E0B03-FFE5-C948-A9F5-517B390615E5}" type="slidenum">
              <a:rPr lang="en-US" altLang="en-US" sz="900" smtClean="0">
                <a:solidFill>
                  <a:srgbClr val="002E62"/>
                </a:solidFill>
                <a:latin typeface="Arial" panose="020B0604020202020204" pitchFamily="34" charset="0"/>
              </a:rPr>
              <a:pPr/>
              <a:t>10</a:t>
            </a:fld>
            <a:endParaRPr lang="en-US" altLang="en-US" sz="900">
              <a:solidFill>
                <a:srgbClr val="002E62"/>
              </a:solidFill>
              <a:latin typeface="Arial" panose="020B0604020202020204" pitchFamily="34" charset="0"/>
            </a:endParaRPr>
          </a:p>
        </p:txBody>
      </p:sp>
      <p:sp>
        <p:nvSpPr>
          <p:cNvPr id="25603" name="Rectangle 6">
            <a:extLst>
              <a:ext uri="{FF2B5EF4-FFF2-40B4-BE49-F238E27FC236}">
                <a16:creationId xmlns:a16="http://schemas.microsoft.com/office/drawing/2014/main" id="{4A14E66F-A372-E8F8-530A-F2CE2213B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4950" y="971550"/>
            <a:ext cx="6049963" cy="231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Datos del ejemplo: </a:t>
            </a:r>
            <a:endParaRPr lang="en-US" altLang="en-US" sz="1800">
              <a:solidFill>
                <a:srgbClr val="0070C0"/>
              </a:solidFill>
            </a:endParaRPr>
          </a:p>
          <a:p>
            <a:r>
              <a:rPr lang="en-US" altLang="en-US" sz="180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Nueva Zelanda: </a:t>
            </a:r>
            <a:endParaRPr lang="en-US" altLang="en-US" sz="1800">
              <a:solidFill>
                <a:srgbClr val="0070C0"/>
              </a:solidFill>
            </a:endParaRPr>
          </a:p>
          <a:p>
            <a:pPr>
              <a:buFontTx/>
              <a:buChar char="•"/>
            </a:pPr>
            <a:r>
              <a:rPr lang="en-US" altLang="en-US" sz="180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1Kg de lana requiere 2 horas de mano de obra</a:t>
            </a:r>
            <a:endParaRPr lang="en-US" altLang="en-US" sz="1800">
              <a:solidFill>
                <a:srgbClr val="0070C0"/>
              </a:solidFill>
            </a:endParaRPr>
          </a:p>
          <a:p>
            <a:pPr>
              <a:buFontTx/>
              <a:buChar char="•"/>
            </a:pPr>
            <a:r>
              <a:rPr lang="en-US" altLang="en-US" sz="180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1Kg de miel require 4 horas de mano de obra</a:t>
            </a:r>
            <a:endParaRPr lang="en-US" altLang="en-US" sz="1800">
              <a:solidFill>
                <a:srgbClr val="0070C0"/>
              </a:solidFill>
            </a:endParaRPr>
          </a:p>
          <a:p>
            <a:r>
              <a:rPr lang="en-US" altLang="en-US" sz="180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Australia: </a:t>
            </a:r>
            <a:endParaRPr lang="en-US" altLang="en-US" sz="1800">
              <a:solidFill>
                <a:srgbClr val="0070C0"/>
              </a:solidFill>
            </a:endParaRPr>
          </a:p>
          <a:p>
            <a:pPr>
              <a:buFontTx/>
              <a:buChar char="•"/>
            </a:pPr>
            <a:r>
              <a:rPr lang="en-US" altLang="en-US" sz="180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1Kg de lana requiere 10 horas de mano de obra</a:t>
            </a:r>
            <a:endParaRPr lang="en-US" altLang="en-US" sz="1800">
              <a:solidFill>
                <a:srgbClr val="0070C0"/>
              </a:solidFill>
            </a:endParaRPr>
          </a:p>
          <a:p>
            <a:pPr>
              <a:buFontTx/>
              <a:buChar char="•"/>
            </a:pPr>
            <a:r>
              <a:rPr lang="en-US" altLang="en-US" sz="180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1Kg de miel require 6 horas de mano de obra</a:t>
            </a:r>
            <a:endParaRPr lang="en-US" altLang="en-US" sz="1800">
              <a:solidFill>
                <a:srgbClr val="0070C0"/>
              </a:solidFill>
            </a:endParaRPr>
          </a:p>
          <a:p>
            <a:endParaRPr lang="en-US" alt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3C67F0-A780-1813-DA09-5B1452B65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063" y="2659063"/>
            <a:ext cx="8789987" cy="5357812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Calcule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Tx/>
              <a:buAutoNum type="arabicParenR"/>
              <a:defRPr/>
            </a:pP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Ventaja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Absoluta</a:t>
            </a:r>
            <a:endParaRPr lang="en-US" altLang="en-US" sz="1800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arenR"/>
              <a:defRPr/>
            </a:pP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Ventaja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Comparativa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Coste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Oportunidad</a:t>
            </a:r>
            <a:endParaRPr lang="en-US" altLang="en-US" sz="1800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arenR"/>
              <a:defRPr/>
            </a:pP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Suponiendo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que ambos </a:t>
            </a: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paises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disponen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de 100 horas de mano de </a:t>
            </a: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obra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calcule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la Frontera de </a:t>
            </a: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Posibilidades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Produccion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 Hay </a:t>
            </a: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equilibrio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entre los dos </a:t>
            </a: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paises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segun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Adam Smith?</a:t>
            </a:r>
          </a:p>
          <a:p>
            <a:pPr marL="342900" indent="-342900">
              <a:buFontTx/>
              <a:buAutoNum type="arabicParenR"/>
              <a:defRPr/>
            </a:pP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Suponiendo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que ambos </a:t>
            </a: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paises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disponen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de 100 horas de mano de </a:t>
            </a: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obra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calcule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cuanto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produce </a:t>
            </a: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cada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pais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cada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producto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las </a:t>
            </a: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siguientes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situaciones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defRPr/>
            </a:pP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4.1) Sin </a:t>
            </a: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reparto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estrategico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del </a:t>
            </a: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recurso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productivo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(mano de </a:t>
            </a: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obra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 entre los dos </a:t>
            </a: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productos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es </a:t>
            </a: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decir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que se </a:t>
            </a: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reparte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50% y 50% entre </a:t>
            </a: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miel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y leche </a:t>
            </a: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ambos </a:t>
            </a: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paises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cuanto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produce </a:t>
            </a: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cada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pais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cada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producto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defRPr/>
            </a:pP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4.2) Con el </a:t>
            </a: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siguiente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reparto</a:t>
            </a: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de horas:</a:t>
            </a:r>
          </a:p>
          <a:p>
            <a:pPr marL="342900" indent="-342900">
              <a:buFontTx/>
              <a:buAutoNum type="arabicParenR"/>
              <a:defRPr/>
            </a:pPr>
            <a:endParaRPr lang="en-US" altLang="en-US" sz="1800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arenR"/>
              <a:defRPr/>
            </a:pPr>
            <a:endParaRPr lang="en-US" altLang="en-US" sz="1800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arenR"/>
              <a:defRPr/>
            </a:pPr>
            <a:endParaRPr lang="en-US" altLang="en-US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en-US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arenR"/>
              <a:defRPr/>
            </a:pPr>
            <a:endParaRPr lang="en-US" altLang="en-US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arenR"/>
              <a:defRPr/>
            </a:pPr>
            <a:endParaRPr lang="en-US" altLang="en-US" sz="1800" dirty="0"/>
          </a:p>
          <a:p>
            <a:pPr>
              <a:defRPr/>
            </a:pPr>
            <a:endParaRPr lang="en-US" altLang="en-US" sz="18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319ED7C-0C7F-49C3-8137-94194FC82F2B}"/>
              </a:ext>
            </a:extLst>
          </p:cNvPr>
          <p:cNvGraphicFramePr>
            <a:graphicFrameLocks noGrp="1"/>
          </p:cNvGraphicFramePr>
          <p:nvPr/>
        </p:nvGraphicFramePr>
        <p:xfrm>
          <a:off x="2544763" y="6107113"/>
          <a:ext cx="6353174" cy="717551"/>
        </p:xfrm>
        <a:graphic>
          <a:graphicData uri="http://schemas.openxmlformats.org/drawingml/2006/table">
            <a:tbl>
              <a:tblPr firstRow="1" firstCol="1" bandRow="1">
                <a:tableStyleId>{2A488322-F2BA-4B5B-9748-0D474271808F}</a:tableStyleId>
              </a:tblPr>
              <a:tblGrid>
                <a:gridCol w="2117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7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7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79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PAIS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LANA (Horas de </a:t>
                      </a:r>
                      <a:r>
                        <a:rPr lang="en-US" sz="1200" dirty="0" err="1">
                          <a:solidFill>
                            <a:srgbClr val="0070C0"/>
                          </a:solidFill>
                          <a:effectLst/>
                        </a:rPr>
                        <a:t>trabajo</a:t>
                      </a: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)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70C0"/>
                          </a:solidFill>
                          <a:effectLst/>
                        </a:rPr>
                        <a:t>Miel</a:t>
                      </a: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 (Horas de </a:t>
                      </a:r>
                      <a:r>
                        <a:rPr lang="en-US" sz="1200" dirty="0" err="1">
                          <a:solidFill>
                            <a:srgbClr val="0070C0"/>
                          </a:solidFill>
                          <a:effectLst/>
                        </a:rPr>
                        <a:t>trabajo</a:t>
                      </a: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)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Nueva </a:t>
                      </a:r>
                      <a:r>
                        <a:rPr lang="en-US" sz="1200" dirty="0" err="1">
                          <a:solidFill>
                            <a:srgbClr val="0070C0"/>
                          </a:solidFill>
                          <a:effectLst/>
                        </a:rPr>
                        <a:t>Zelanda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60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40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7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Australia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20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80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7">
            <a:extLst>
              <a:ext uri="{FF2B5EF4-FFF2-40B4-BE49-F238E27FC236}">
                <a16:creationId xmlns:a16="http://schemas.microsoft.com/office/drawing/2014/main" id="{C9991A9A-8152-E953-930E-82DBA107A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625" y="457200"/>
            <a:ext cx="7391400" cy="609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Ventaja Absoluta </a:t>
            </a:r>
          </a:p>
        </p:txBody>
      </p:sp>
      <p:sp>
        <p:nvSpPr>
          <p:cNvPr id="26626" name="Slide Number Placeholder 3">
            <a:extLst>
              <a:ext uri="{FF2B5EF4-FFF2-40B4-BE49-F238E27FC236}">
                <a16:creationId xmlns:a16="http://schemas.microsoft.com/office/drawing/2014/main" id="{86399681-BA8B-7EC1-C0C3-9829C1708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400800" y="6356350"/>
            <a:ext cx="22891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01A536A-0140-9B4B-B306-D4B3AB9ABE06}" type="slidenum">
              <a:rPr lang="en-US" altLang="en-US" sz="900" smtClean="0">
                <a:solidFill>
                  <a:srgbClr val="002E62"/>
                </a:solidFill>
                <a:latin typeface="Arial" panose="020B0604020202020204" pitchFamily="34" charset="0"/>
              </a:rPr>
              <a:pPr/>
              <a:t>11</a:t>
            </a:fld>
            <a:endParaRPr lang="en-US" altLang="en-US" sz="900">
              <a:solidFill>
                <a:srgbClr val="002E62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D7B3BD4-5FA7-B1FF-72D5-FFF5B49C3DE8}"/>
              </a:ext>
            </a:extLst>
          </p:cNvPr>
          <p:cNvGraphicFramePr>
            <a:graphicFrameLocks noGrp="1"/>
          </p:cNvGraphicFramePr>
          <p:nvPr/>
        </p:nvGraphicFramePr>
        <p:xfrm>
          <a:off x="1603375" y="3722688"/>
          <a:ext cx="6353174" cy="8223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7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7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7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63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PAIS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LANA (Horas de trabajo por Kg)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Miel (Horas de trabajo por Kg)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9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Nueva Zelanda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9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Australia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6645" name="Rectangle 6">
            <a:extLst>
              <a:ext uri="{FF2B5EF4-FFF2-40B4-BE49-F238E27FC236}">
                <a16:creationId xmlns:a16="http://schemas.microsoft.com/office/drawing/2014/main" id="{BF0BCF69-1645-A59C-2909-1F579CB91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3375" y="20081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EJEMPLO.- VENTAJA ABSOLUTA</a:t>
            </a:r>
            <a:endParaRPr lang="en-US" altLang="en-US" sz="800"/>
          </a:p>
          <a:p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Nueva Zelanda: </a:t>
            </a:r>
            <a:endParaRPr lang="en-US" altLang="en-US" sz="800"/>
          </a:p>
          <a:p>
            <a:pPr>
              <a:buFontTx/>
              <a:buChar char="•"/>
            </a:pPr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1Kg de lana requiere 2 horas de mano de obra</a:t>
            </a:r>
            <a:endParaRPr lang="en-US" altLang="en-US" sz="800"/>
          </a:p>
          <a:p>
            <a:pPr>
              <a:buFontTx/>
              <a:buChar char="•"/>
            </a:pPr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1Kg de miel require 4 horas de mano de obra</a:t>
            </a:r>
            <a:endParaRPr lang="en-US" altLang="en-US" sz="800"/>
          </a:p>
          <a:p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Australia: </a:t>
            </a:r>
            <a:endParaRPr lang="en-US" altLang="en-US" sz="800"/>
          </a:p>
          <a:p>
            <a:pPr>
              <a:buFontTx/>
              <a:buChar char="•"/>
            </a:pPr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1Kg de lana requiere 10 horas de mano de obra</a:t>
            </a:r>
            <a:endParaRPr lang="en-US" altLang="en-US" sz="800"/>
          </a:p>
          <a:p>
            <a:pPr>
              <a:buFontTx/>
              <a:buChar char="•"/>
            </a:pPr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1Kg de miel require 6 horas de mano de obra</a:t>
            </a:r>
            <a:endParaRPr lang="en-US" altLang="en-US" sz="800"/>
          </a:p>
          <a:p>
            <a:endParaRPr lang="en-US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Image 3" descr="VACA.jpg">
            <a:extLst>
              <a:ext uri="{FF2B5EF4-FFF2-40B4-BE49-F238E27FC236}">
                <a16:creationId xmlns:a16="http://schemas.microsoft.com/office/drawing/2014/main" id="{352D128C-560E-8840-C6DE-95CC5ABAD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5630D661-7ADB-C15E-05F4-56E259277D03}"/>
              </a:ext>
            </a:extLst>
          </p:cNvPr>
          <p:cNvSpPr/>
          <p:nvPr/>
        </p:nvSpPr>
        <p:spPr>
          <a:xfrm flipH="1">
            <a:off x="0" y="31750"/>
            <a:ext cx="3600450" cy="2087563"/>
          </a:xfrm>
          <a:prstGeom prst="wedgeEllipseCallout">
            <a:avLst>
              <a:gd name="adj1" fmla="val -37650"/>
              <a:gd name="adj2" fmla="val 10214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</a:rPr>
              <a:t>Qué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pregunta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responde</a:t>
            </a:r>
            <a:r>
              <a:rPr lang="en-US" dirty="0">
                <a:solidFill>
                  <a:schemeClr val="tx1"/>
                </a:solidFill>
              </a:rPr>
              <a:t> a la </a:t>
            </a:r>
            <a:r>
              <a:rPr lang="en-US" dirty="0" err="1">
                <a:solidFill>
                  <a:schemeClr val="tx1"/>
                </a:solidFill>
              </a:rPr>
              <a:t>ventaja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absoluta</a:t>
            </a:r>
            <a:r>
              <a:rPr lang="en-US" dirty="0">
                <a:solidFill>
                  <a:schemeClr val="tx1"/>
                </a:solidFill>
              </a:rPr>
              <a:t>?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7">
            <a:extLst>
              <a:ext uri="{FF2B5EF4-FFF2-40B4-BE49-F238E27FC236}">
                <a16:creationId xmlns:a16="http://schemas.microsoft.com/office/drawing/2014/main" id="{AEE604BB-57C7-1635-1C2E-EBB7BEE8A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625" y="457200"/>
            <a:ext cx="7391400" cy="609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1. Ventaja Absoluta </a:t>
            </a:r>
          </a:p>
        </p:txBody>
      </p:sp>
      <p:sp>
        <p:nvSpPr>
          <p:cNvPr id="28674" name="Slide Number Placeholder 3">
            <a:extLst>
              <a:ext uri="{FF2B5EF4-FFF2-40B4-BE49-F238E27FC236}">
                <a16:creationId xmlns:a16="http://schemas.microsoft.com/office/drawing/2014/main" id="{9795E559-85E0-3E2E-6022-EBEDCBCD3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400800" y="6356350"/>
            <a:ext cx="22891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2DE62E1-47B1-A244-A1EC-3373786142E9}" type="slidenum">
              <a:rPr lang="en-US" altLang="en-US" sz="900" smtClean="0">
                <a:solidFill>
                  <a:srgbClr val="002E62"/>
                </a:solidFill>
                <a:latin typeface="Arial" panose="020B0604020202020204" pitchFamily="34" charset="0"/>
              </a:rPr>
              <a:pPr/>
              <a:t>13</a:t>
            </a:fld>
            <a:endParaRPr lang="en-US" altLang="en-US" sz="900">
              <a:solidFill>
                <a:srgbClr val="002E62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5CE8C79-31A1-A69C-6FF2-1EB38D03B038}"/>
              </a:ext>
            </a:extLst>
          </p:cNvPr>
          <p:cNvGraphicFramePr>
            <a:graphicFrameLocks noGrp="1"/>
          </p:cNvGraphicFramePr>
          <p:nvPr/>
        </p:nvGraphicFramePr>
        <p:xfrm>
          <a:off x="1192213" y="2905125"/>
          <a:ext cx="6353175" cy="8223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7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7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7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63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PAIS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LANA (Horas de trabajo por Kg)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Miel (Horas de trabajo por Kg)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9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Nueva Zelanda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9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Australia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8693" name="Rectangle 6">
            <a:extLst>
              <a:ext uri="{FF2B5EF4-FFF2-40B4-BE49-F238E27FC236}">
                <a16:creationId xmlns:a16="http://schemas.microsoft.com/office/drawing/2014/main" id="{A2B475EF-1322-E6F7-9AC1-A7BB11270E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3375" y="20081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EJEMPLO.- VENTAJA ABSOLUTA</a:t>
            </a:r>
            <a:endParaRPr lang="en-US" altLang="en-US" sz="800"/>
          </a:p>
          <a:p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Nueva Zelanda: </a:t>
            </a:r>
            <a:endParaRPr lang="en-US" altLang="en-US" sz="800"/>
          </a:p>
          <a:p>
            <a:pPr>
              <a:buFontTx/>
              <a:buChar char="•"/>
            </a:pPr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1Kg de lana requiere 2 horas de mano de obra</a:t>
            </a:r>
            <a:endParaRPr lang="en-US" altLang="en-US" sz="800"/>
          </a:p>
          <a:p>
            <a:pPr>
              <a:buFontTx/>
              <a:buChar char="•"/>
            </a:pPr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1Kg de miel require 4 horas de mano de obra</a:t>
            </a:r>
            <a:endParaRPr lang="en-US" altLang="en-US" sz="800"/>
          </a:p>
          <a:p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Australia: </a:t>
            </a:r>
            <a:endParaRPr lang="en-US" altLang="en-US" sz="800"/>
          </a:p>
          <a:p>
            <a:pPr>
              <a:buFontTx/>
              <a:buChar char="•"/>
            </a:pPr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1Kg de lana requiere 10 horas de mano de obra</a:t>
            </a:r>
            <a:endParaRPr lang="en-US" altLang="en-US" sz="800"/>
          </a:p>
          <a:p>
            <a:pPr>
              <a:buFontTx/>
              <a:buChar char="•"/>
            </a:pPr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1Kg de miel require 6 horas de mano de obra</a:t>
            </a:r>
            <a:endParaRPr lang="en-US" altLang="en-US" sz="800"/>
          </a:p>
          <a:p>
            <a:endParaRPr lang="en-US" altLang="en-US"/>
          </a:p>
        </p:txBody>
      </p:sp>
      <p:sp>
        <p:nvSpPr>
          <p:cNvPr id="28694" name="TextBox 1">
            <a:extLst>
              <a:ext uri="{FF2B5EF4-FFF2-40B4-BE49-F238E27FC236}">
                <a16:creationId xmlns:a16="http://schemas.microsoft.com/office/drawing/2014/main" id="{EFD7847D-53B6-BD9F-E21D-FE7CA3C81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3" y="3949700"/>
            <a:ext cx="7391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Qué pregunta responde a la ventaja absoluta? = Qué país produce lana al menor coste? </a:t>
            </a:r>
          </a:p>
          <a:p>
            <a:r>
              <a:rPr lang="en-US" altLang="en-US"/>
              <a:t>Qué país produce miel al menor coste?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7">
            <a:extLst>
              <a:ext uri="{FF2B5EF4-FFF2-40B4-BE49-F238E27FC236}">
                <a16:creationId xmlns:a16="http://schemas.microsoft.com/office/drawing/2014/main" id="{E582B836-A579-27F0-1632-ED45AEA05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625" y="457200"/>
            <a:ext cx="7391400" cy="609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1. Ventaja Absoluta </a:t>
            </a:r>
          </a:p>
        </p:txBody>
      </p:sp>
      <p:sp>
        <p:nvSpPr>
          <p:cNvPr id="29698" name="Slide Number Placeholder 3">
            <a:extLst>
              <a:ext uri="{FF2B5EF4-FFF2-40B4-BE49-F238E27FC236}">
                <a16:creationId xmlns:a16="http://schemas.microsoft.com/office/drawing/2014/main" id="{506DA213-D8C6-7487-5752-2738C2EB8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400800" y="6356350"/>
            <a:ext cx="22891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77BD910-DC31-4A4F-85F2-85EB689F451E}" type="slidenum">
              <a:rPr lang="en-US" altLang="en-US" sz="900" smtClean="0">
                <a:solidFill>
                  <a:srgbClr val="002E62"/>
                </a:solidFill>
                <a:latin typeface="Arial" panose="020B0604020202020204" pitchFamily="34" charset="0"/>
              </a:rPr>
              <a:pPr/>
              <a:t>14</a:t>
            </a:fld>
            <a:endParaRPr lang="en-US" altLang="en-US" sz="900">
              <a:solidFill>
                <a:srgbClr val="002E62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8576234-A5FE-DBCD-8CBD-5B12E9943875}"/>
              </a:ext>
            </a:extLst>
          </p:cNvPr>
          <p:cNvGraphicFramePr>
            <a:graphicFrameLocks noGrp="1"/>
          </p:cNvGraphicFramePr>
          <p:nvPr/>
        </p:nvGraphicFramePr>
        <p:xfrm>
          <a:off x="1192213" y="2905125"/>
          <a:ext cx="6353175" cy="8223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7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7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7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63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PAIS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LANA (Horas de trabajo por Kg)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Miel (Horas de trabajo por Kg)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9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Nueva Zelanda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9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Australia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9717" name="Rectangle 6">
            <a:extLst>
              <a:ext uri="{FF2B5EF4-FFF2-40B4-BE49-F238E27FC236}">
                <a16:creationId xmlns:a16="http://schemas.microsoft.com/office/drawing/2014/main" id="{11FBAD66-12C8-AF4D-61AD-8719A44CF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3375" y="20081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EJEMPLO.- VENTAJA ABSOLUTA</a:t>
            </a:r>
            <a:endParaRPr lang="en-US" altLang="en-US" sz="800"/>
          </a:p>
          <a:p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Nueva Zelanda: </a:t>
            </a:r>
            <a:endParaRPr lang="en-US" altLang="en-US" sz="800"/>
          </a:p>
          <a:p>
            <a:pPr>
              <a:buFontTx/>
              <a:buChar char="•"/>
            </a:pPr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1Kg de lana requiere 2 horas de mano de obra</a:t>
            </a:r>
            <a:endParaRPr lang="en-US" altLang="en-US" sz="800"/>
          </a:p>
          <a:p>
            <a:pPr>
              <a:buFontTx/>
              <a:buChar char="•"/>
            </a:pPr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1Kg de miel require 4 horas de mano de obra</a:t>
            </a:r>
            <a:endParaRPr lang="en-US" altLang="en-US" sz="800"/>
          </a:p>
          <a:p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Australia: </a:t>
            </a:r>
            <a:endParaRPr lang="en-US" altLang="en-US" sz="800"/>
          </a:p>
          <a:p>
            <a:pPr>
              <a:buFontTx/>
              <a:buChar char="•"/>
            </a:pPr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1Kg de lana requiere 10 horas de mano de obra</a:t>
            </a:r>
            <a:endParaRPr lang="en-US" altLang="en-US" sz="800"/>
          </a:p>
          <a:p>
            <a:pPr>
              <a:buFontTx/>
              <a:buChar char="•"/>
            </a:pPr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1Kg de miel require 6 horas de mano de obra</a:t>
            </a:r>
            <a:endParaRPr lang="en-US" altLang="en-US" sz="800"/>
          </a:p>
          <a:p>
            <a:endParaRPr lang="en-US" altLang="en-US"/>
          </a:p>
        </p:txBody>
      </p:sp>
      <p:sp>
        <p:nvSpPr>
          <p:cNvPr id="29718" name="TextBox 1">
            <a:extLst>
              <a:ext uri="{FF2B5EF4-FFF2-40B4-BE49-F238E27FC236}">
                <a16:creationId xmlns:a16="http://schemas.microsoft.com/office/drawing/2014/main" id="{F3EFDF3F-7C50-6441-66F8-FBFDDE7CE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965700"/>
            <a:ext cx="7391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Qué pregunta responde a la ventaja absoluta? = Qué país produce lana al menor coste? Nueva Zelanda</a:t>
            </a:r>
          </a:p>
          <a:p>
            <a:r>
              <a:rPr lang="en-US" altLang="en-US"/>
              <a:t>Qué país produce miel al menor coste? Nueva Zelanda</a:t>
            </a:r>
          </a:p>
        </p:txBody>
      </p:sp>
      <p:sp>
        <p:nvSpPr>
          <p:cNvPr id="29719" name="TextBox 1">
            <a:extLst>
              <a:ext uri="{FF2B5EF4-FFF2-40B4-BE49-F238E27FC236}">
                <a16:creationId xmlns:a16="http://schemas.microsoft.com/office/drawing/2014/main" id="{3319BF97-B7A3-CB03-F579-A4BAE5414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7238" y="4398963"/>
            <a:ext cx="1492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Solucion: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B16D24EF-B8DD-A4A8-F846-A52461F39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2. Ventaja Comparativa</a:t>
            </a:r>
          </a:p>
        </p:txBody>
      </p:sp>
      <p:sp>
        <p:nvSpPr>
          <p:cNvPr id="30722" name="Slide Number Placeholder 2">
            <a:extLst>
              <a:ext uri="{FF2B5EF4-FFF2-40B4-BE49-F238E27FC236}">
                <a16:creationId xmlns:a16="http://schemas.microsoft.com/office/drawing/2014/main" id="{51E6F760-9625-F526-D0A4-4941AF8D9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400800" y="6356350"/>
            <a:ext cx="22891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49E08C9-1DE5-A647-A8EF-31F1B0A5CB95}" type="slidenum">
              <a:rPr lang="en-US" altLang="en-US" sz="900" smtClean="0">
                <a:solidFill>
                  <a:srgbClr val="002E62"/>
                </a:solidFill>
                <a:latin typeface="Arial" panose="020B0604020202020204" pitchFamily="34" charset="0"/>
              </a:rPr>
              <a:pPr/>
              <a:t>15</a:t>
            </a:fld>
            <a:endParaRPr lang="en-US" altLang="en-US" sz="1400">
              <a:solidFill>
                <a:srgbClr val="002E62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CA8F5AC-0E3B-A81B-0F3A-F57FF3CE30CA}"/>
              </a:ext>
            </a:extLst>
          </p:cNvPr>
          <p:cNvGraphicFramePr>
            <a:graphicFrameLocks noGrp="1"/>
          </p:cNvGraphicFramePr>
          <p:nvPr/>
        </p:nvGraphicFramePr>
        <p:xfrm>
          <a:off x="1206500" y="4487863"/>
          <a:ext cx="5937250" cy="7318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8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92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92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9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PAIS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Coste de Oportunidad de la LANA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Coste de Oportunidad de la Miel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9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Nueva Zelanda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½ Kgs de miel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 Kgs de lana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9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Australia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 </a:t>
                      </a:r>
                      <a:r>
                        <a:rPr lang="en-US" sz="1200" baseline="-25000">
                          <a:effectLst/>
                        </a:rPr>
                        <a:t>2/3 </a:t>
                      </a:r>
                      <a:r>
                        <a:rPr lang="en-US" sz="1200">
                          <a:effectLst/>
                        </a:rPr>
                        <a:t>Kgs de miel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-25000" dirty="0">
                          <a:effectLst/>
                        </a:rPr>
                        <a:t>3/5</a:t>
                      </a:r>
                      <a:r>
                        <a:rPr lang="en-US" sz="1200" dirty="0">
                          <a:effectLst/>
                        </a:rPr>
                        <a:t> Kgs de </a:t>
                      </a:r>
                      <a:r>
                        <a:rPr lang="en-US" sz="1200" dirty="0" err="1">
                          <a:effectLst/>
                        </a:rPr>
                        <a:t>lana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0741" name="Rectangle 5">
            <a:extLst>
              <a:ext uri="{FF2B5EF4-FFF2-40B4-BE49-F238E27FC236}">
                <a16:creationId xmlns:a16="http://schemas.microsoft.com/office/drawing/2014/main" id="{00DEE5FA-5155-52DE-3839-D0162554E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1077913"/>
            <a:ext cx="5241925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EJEMPLO DE CALCULO DE LOS COSTES DE OPORTUNIDAD</a:t>
            </a:r>
            <a:endParaRPr lang="en-US" altLang="en-US" sz="800">
              <a:solidFill>
                <a:srgbClr val="0070C0"/>
              </a:solidFill>
            </a:endParaRPr>
          </a:p>
          <a:p>
            <a:r>
              <a:rPr lang="en-US" altLang="en-US" sz="120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Nueva Zelanda: </a:t>
            </a:r>
            <a:endParaRPr lang="en-US" altLang="en-US" sz="800">
              <a:solidFill>
                <a:srgbClr val="0070C0"/>
              </a:solidFill>
            </a:endParaRPr>
          </a:p>
          <a:p>
            <a:pPr>
              <a:buFontTx/>
              <a:buChar char="•"/>
            </a:pPr>
            <a:r>
              <a:rPr lang="en-US" altLang="en-US" sz="120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1Kg de lana requiere 2 horas de mano de obra</a:t>
            </a:r>
            <a:endParaRPr lang="en-US" altLang="en-US" sz="800">
              <a:solidFill>
                <a:srgbClr val="0070C0"/>
              </a:solidFill>
            </a:endParaRPr>
          </a:p>
          <a:p>
            <a:pPr>
              <a:buFontTx/>
              <a:buChar char="•"/>
            </a:pPr>
            <a:r>
              <a:rPr lang="en-US" altLang="en-US" sz="120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1Kg de miel require 4 horas de mano de obra</a:t>
            </a:r>
            <a:endParaRPr lang="en-US" altLang="en-US" sz="800">
              <a:solidFill>
                <a:srgbClr val="0070C0"/>
              </a:solidFill>
            </a:endParaRPr>
          </a:p>
          <a:p>
            <a:r>
              <a:rPr lang="en-US" altLang="en-US" sz="120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Australia: </a:t>
            </a:r>
            <a:endParaRPr lang="en-US" altLang="en-US" sz="800">
              <a:solidFill>
                <a:srgbClr val="0070C0"/>
              </a:solidFill>
            </a:endParaRPr>
          </a:p>
          <a:p>
            <a:pPr>
              <a:buFontTx/>
              <a:buChar char="•"/>
            </a:pPr>
            <a:r>
              <a:rPr lang="en-US" altLang="en-US" sz="120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1Kg de lana requiere 10 horas de mano de obra</a:t>
            </a:r>
            <a:endParaRPr lang="en-US" altLang="en-US" sz="800">
              <a:solidFill>
                <a:srgbClr val="0070C0"/>
              </a:solidFill>
            </a:endParaRPr>
          </a:p>
          <a:p>
            <a:pPr>
              <a:buFontTx/>
              <a:buChar char="•"/>
            </a:pPr>
            <a:r>
              <a:rPr lang="en-US" altLang="en-US" sz="120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1Kg de miel require 6 horas de mano de obra</a:t>
            </a:r>
            <a:endParaRPr lang="en-US" altLang="en-US" sz="800">
              <a:solidFill>
                <a:srgbClr val="0070C0"/>
              </a:solidFill>
            </a:endParaRPr>
          </a:p>
          <a:p>
            <a:endParaRPr lang="en-US" altLang="en-US" sz="12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Solución: </a:t>
            </a:r>
          </a:p>
          <a:p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Costes de oportunidad: </a:t>
            </a:r>
            <a:endParaRPr lang="en-US" altLang="en-US" sz="800"/>
          </a:p>
          <a:p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Nueva Zelanda: </a:t>
            </a:r>
            <a:endParaRPr lang="en-US" altLang="en-US" sz="800"/>
          </a:p>
          <a:p>
            <a:pPr>
              <a:buFontTx/>
              <a:buChar char="•"/>
            </a:pPr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El coste de oportunidad de 1Kg de lana = 2 horas / 4 horas = ½ Kgs de miel </a:t>
            </a:r>
            <a:endParaRPr lang="en-US" altLang="en-US" sz="800"/>
          </a:p>
          <a:p>
            <a:pPr>
              <a:buFontTx/>
              <a:buChar char="•"/>
            </a:pPr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El coste de oportunidad de 1Kg de miel = 4 horas / 2 horas = 2 Kgs de lana </a:t>
            </a:r>
            <a:endParaRPr lang="en-US" altLang="en-US" sz="800"/>
          </a:p>
          <a:p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Australia: </a:t>
            </a:r>
            <a:endParaRPr lang="en-US" altLang="en-US" sz="800"/>
          </a:p>
          <a:p>
            <a:pPr>
              <a:buFontTx/>
              <a:buChar char="•"/>
            </a:pPr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El coste de oportunidad de 1Kg de lana = 10 horas / 6 horas = 1 </a:t>
            </a:r>
            <a:r>
              <a:rPr lang="en-US" altLang="en-US" sz="1200" baseline="-30000">
                <a:latin typeface="Calibri" panose="020F0502020204030204" pitchFamily="34" charset="0"/>
                <a:cs typeface="Times New Roman" panose="02020603050405020304" pitchFamily="18" charset="0"/>
              </a:rPr>
              <a:t>2/3 </a:t>
            </a:r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Kgs de miel </a:t>
            </a:r>
            <a:endParaRPr lang="en-US" altLang="en-US" sz="800"/>
          </a:p>
          <a:p>
            <a:pPr>
              <a:buFontTx/>
              <a:buChar char="•"/>
            </a:pPr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El coste de oportunidad de 1Kg de miel = 6 horas / 10 horas = </a:t>
            </a:r>
            <a:r>
              <a:rPr lang="en-US" altLang="en-US" sz="1200" baseline="-30000">
                <a:latin typeface="Calibri" panose="020F0502020204030204" pitchFamily="34" charset="0"/>
                <a:cs typeface="Times New Roman" panose="02020603050405020304" pitchFamily="18" charset="0"/>
              </a:rPr>
              <a:t>3/5</a:t>
            </a:r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 Kgs de lana</a:t>
            </a:r>
            <a:endParaRPr lang="en-US" altLang="en-US" sz="800"/>
          </a:p>
          <a:p>
            <a:endParaRPr lang="en-US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Image 3" descr="VACA.jpg">
            <a:extLst>
              <a:ext uri="{FF2B5EF4-FFF2-40B4-BE49-F238E27FC236}">
                <a16:creationId xmlns:a16="http://schemas.microsoft.com/office/drawing/2014/main" id="{DE0D71A9-0D34-F261-412B-BBC6A173F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FC5C82A0-AA7A-0E8E-E1DC-8AE580925957}"/>
              </a:ext>
            </a:extLst>
          </p:cNvPr>
          <p:cNvSpPr/>
          <p:nvPr/>
        </p:nvSpPr>
        <p:spPr>
          <a:xfrm flipH="1">
            <a:off x="0" y="31750"/>
            <a:ext cx="3600450" cy="2087563"/>
          </a:xfrm>
          <a:prstGeom prst="wedgeEllipseCallout">
            <a:avLst>
              <a:gd name="adj1" fmla="val -37650"/>
              <a:gd name="adj2" fmla="val 10214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</a:rPr>
              <a:t>Qué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pregunta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responde</a:t>
            </a:r>
            <a:r>
              <a:rPr lang="en-US" dirty="0">
                <a:solidFill>
                  <a:schemeClr val="tx1"/>
                </a:solidFill>
              </a:rPr>
              <a:t> a la </a:t>
            </a:r>
            <a:r>
              <a:rPr lang="en-US" dirty="0" err="1">
                <a:solidFill>
                  <a:schemeClr val="tx1"/>
                </a:solidFill>
              </a:rPr>
              <a:t>ventaja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comparativa</a:t>
            </a:r>
            <a:r>
              <a:rPr lang="en-US" dirty="0">
                <a:solidFill>
                  <a:schemeClr val="tx1"/>
                </a:solidFill>
              </a:rPr>
              <a:t>?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C21A622F-1DCF-A3D1-E0E0-AB211ED15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2. Ventaja Comparativa</a:t>
            </a:r>
          </a:p>
        </p:txBody>
      </p:sp>
      <p:sp>
        <p:nvSpPr>
          <p:cNvPr id="32770" name="Slide Number Placeholder 2">
            <a:extLst>
              <a:ext uri="{FF2B5EF4-FFF2-40B4-BE49-F238E27FC236}">
                <a16:creationId xmlns:a16="http://schemas.microsoft.com/office/drawing/2014/main" id="{07AE51CD-9C0A-44C5-2376-92444109B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400800" y="6356350"/>
            <a:ext cx="22891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A07ACBB-40B1-664C-88DF-F3979A0F12F7}" type="slidenum">
              <a:rPr lang="en-US" altLang="en-US" sz="900" smtClean="0">
                <a:solidFill>
                  <a:srgbClr val="002E62"/>
                </a:solidFill>
                <a:latin typeface="Arial" panose="020B0604020202020204" pitchFamily="34" charset="0"/>
              </a:rPr>
              <a:pPr/>
              <a:t>17</a:t>
            </a:fld>
            <a:endParaRPr lang="en-US" altLang="en-US" sz="1400">
              <a:solidFill>
                <a:srgbClr val="002E62"/>
              </a:solidFill>
              <a:latin typeface="Arial" panose="020B0604020202020204" pitchFamily="34" charset="0"/>
            </a:endParaRPr>
          </a:p>
        </p:txBody>
      </p:sp>
      <p:sp>
        <p:nvSpPr>
          <p:cNvPr id="32771" name="TextBox 1">
            <a:extLst>
              <a:ext uri="{FF2B5EF4-FFF2-40B4-BE49-F238E27FC236}">
                <a16:creationId xmlns:a16="http://schemas.microsoft.com/office/drawing/2014/main" id="{C0D06BE5-40CA-37A5-6F9E-AC3799B8F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7738" y="2263775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57263F8-8E93-5AA1-AB2B-1DC040353104}"/>
              </a:ext>
            </a:extLst>
          </p:cNvPr>
          <p:cNvGraphicFramePr>
            <a:graphicFrameLocks noGrp="1"/>
          </p:cNvGraphicFramePr>
          <p:nvPr/>
        </p:nvGraphicFramePr>
        <p:xfrm>
          <a:off x="839788" y="4103688"/>
          <a:ext cx="5937250" cy="7318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8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92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92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9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PAIS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Coste de Oportunidad de la LANA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Coste de Oportunidad de la Miel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9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Nueva Zelanda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½ Kgs de miel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 Kgs de lana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9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Australia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 </a:t>
                      </a:r>
                      <a:r>
                        <a:rPr lang="en-US" sz="1200" baseline="-25000">
                          <a:effectLst/>
                        </a:rPr>
                        <a:t>2/3 </a:t>
                      </a:r>
                      <a:r>
                        <a:rPr lang="en-US" sz="1200">
                          <a:effectLst/>
                        </a:rPr>
                        <a:t>Kgs de miel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-25000" dirty="0">
                          <a:effectLst/>
                        </a:rPr>
                        <a:t>3/5</a:t>
                      </a:r>
                      <a:r>
                        <a:rPr lang="en-US" sz="1200" dirty="0">
                          <a:effectLst/>
                        </a:rPr>
                        <a:t> Kgs de </a:t>
                      </a:r>
                      <a:r>
                        <a:rPr lang="en-US" sz="1200" dirty="0" err="1">
                          <a:effectLst/>
                        </a:rPr>
                        <a:t>lana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2790" name="Rectangle 5">
            <a:extLst>
              <a:ext uri="{FF2B5EF4-FFF2-40B4-BE49-F238E27FC236}">
                <a16:creationId xmlns:a16="http://schemas.microsoft.com/office/drawing/2014/main" id="{EEB340F2-DD3C-5074-DE66-312472940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1169988"/>
            <a:ext cx="5241925" cy="323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EJEMPLO DE CALCULO DE LOS COSTES DE OPORTUNIDAD</a:t>
            </a:r>
            <a:endParaRPr lang="en-US" altLang="en-US" sz="800">
              <a:solidFill>
                <a:srgbClr val="0070C0"/>
              </a:solidFill>
            </a:endParaRPr>
          </a:p>
          <a:p>
            <a:r>
              <a:rPr lang="en-US" altLang="en-US" sz="120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Nueva Zelanda: </a:t>
            </a:r>
            <a:endParaRPr lang="en-US" altLang="en-US" sz="800">
              <a:solidFill>
                <a:srgbClr val="0070C0"/>
              </a:solidFill>
            </a:endParaRPr>
          </a:p>
          <a:p>
            <a:pPr>
              <a:buFontTx/>
              <a:buChar char="•"/>
            </a:pPr>
            <a:r>
              <a:rPr lang="en-US" altLang="en-US" sz="120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1Kg de lana requiere 2 horas de mano de obra</a:t>
            </a:r>
            <a:endParaRPr lang="en-US" altLang="en-US" sz="800">
              <a:solidFill>
                <a:srgbClr val="0070C0"/>
              </a:solidFill>
            </a:endParaRPr>
          </a:p>
          <a:p>
            <a:pPr>
              <a:buFontTx/>
              <a:buChar char="•"/>
            </a:pPr>
            <a:r>
              <a:rPr lang="en-US" altLang="en-US" sz="120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1Kg de miel require 4 horas de mano de obra</a:t>
            </a:r>
            <a:endParaRPr lang="en-US" altLang="en-US" sz="800">
              <a:solidFill>
                <a:srgbClr val="0070C0"/>
              </a:solidFill>
            </a:endParaRPr>
          </a:p>
          <a:p>
            <a:r>
              <a:rPr lang="en-US" altLang="en-US" sz="120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Australia: </a:t>
            </a:r>
            <a:endParaRPr lang="en-US" altLang="en-US" sz="800">
              <a:solidFill>
                <a:srgbClr val="0070C0"/>
              </a:solidFill>
            </a:endParaRPr>
          </a:p>
          <a:p>
            <a:pPr>
              <a:buFontTx/>
              <a:buChar char="•"/>
            </a:pPr>
            <a:r>
              <a:rPr lang="en-US" altLang="en-US" sz="120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1Kg de lana requiere 10 horas de mano de obra</a:t>
            </a:r>
            <a:endParaRPr lang="en-US" altLang="en-US" sz="800">
              <a:solidFill>
                <a:srgbClr val="0070C0"/>
              </a:solidFill>
            </a:endParaRPr>
          </a:p>
          <a:p>
            <a:pPr>
              <a:buFontTx/>
              <a:buChar char="•"/>
            </a:pPr>
            <a:r>
              <a:rPr lang="en-US" altLang="en-US" sz="120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1Kg de miel require 6 horas de mano de obra</a:t>
            </a:r>
            <a:endParaRPr lang="en-US" altLang="en-US" sz="800">
              <a:solidFill>
                <a:srgbClr val="0070C0"/>
              </a:solidFill>
            </a:endParaRPr>
          </a:p>
          <a:p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Solucion:</a:t>
            </a:r>
          </a:p>
          <a:p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Costes de oportunidad: </a:t>
            </a:r>
            <a:endParaRPr lang="en-US" altLang="en-US" sz="800"/>
          </a:p>
          <a:p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Nueva Zelanda: </a:t>
            </a:r>
            <a:endParaRPr lang="en-US" altLang="en-US" sz="800"/>
          </a:p>
          <a:p>
            <a:pPr>
              <a:buFontTx/>
              <a:buChar char="•"/>
            </a:pPr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El coste de oportunidad de 1Kg de lana = 2 horas / 4 horas = ½ Kgs de miel </a:t>
            </a:r>
            <a:endParaRPr lang="en-US" altLang="en-US" sz="800"/>
          </a:p>
          <a:p>
            <a:pPr>
              <a:buFontTx/>
              <a:buChar char="•"/>
            </a:pPr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El coste de oportunidad de 1Kg de miel = 4 horas / 2 horas = 2 Kgs de lana </a:t>
            </a:r>
            <a:endParaRPr lang="en-US" altLang="en-US" sz="800"/>
          </a:p>
          <a:p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Australia: </a:t>
            </a:r>
            <a:endParaRPr lang="en-US" altLang="en-US" sz="800"/>
          </a:p>
          <a:p>
            <a:pPr>
              <a:buFontTx/>
              <a:buChar char="•"/>
            </a:pPr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El coste de oportunidad de 1Kg de lana = 10 horas / 6 horas = 1 </a:t>
            </a:r>
            <a:r>
              <a:rPr lang="en-US" altLang="en-US" sz="1200" baseline="-30000">
                <a:latin typeface="Calibri" panose="020F0502020204030204" pitchFamily="34" charset="0"/>
                <a:cs typeface="Times New Roman" panose="02020603050405020304" pitchFamily="18" charset="0"/>
              </a:rPr>
              <a:t>2/3 </a:t>
            </a:r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Kgs de miel </a:t>
            </a:r>
            <a:endParaRPr lang="en-US" altLang="en-US" sz="800"/>
          </a:p>
          <a:p>
            <a:pPr>
              <a:buFontTx/>
              <a:buChar char="•"/>
            </a:pPr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El coste de oportunidad de 1Kg de miel = 6 horas / 10 horas = </a:t>
            </a:r>
            <a:r>
              <a:rPr lang="en-US" altLang="en-US" sz="1200" baseline="-30000">
                <a:latin typeface="Calibri" panose="020F0502020204030204" pitchFamily="34" charset="0"/>
                <a:cs typeface="Times New Roman" panose="02020603050405020304" pitchFamily="18" charset="0"/>
              </a:rPr>
              <a:t>3/5</a:t>
            </a:r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 Kgs de lana</a:t>
            </a:r>
            <a:endParaRPr lang="en-US" altLang="en-US" sz="800"/>
          </a:p>
          <a:p>
            <a:endParaRPr lang="en-US" altLang="en-US"/>
          </a:p>
        </p:txBody>
      </p:sp>
      <p:sp>
        <p:nvSpPr>
          <p:cNvPr id="32791" name="TextBox 2">
            <a:extLst>
              <a:ext uri="{FF2B5EF4-FFF2-40B4-BE49-F238E27FC236}">
                <a16:creationId xmlns:a16="http://schemas.microsoft.com/office/drawing/2014/main" id="{95905DF5-A721-DD22-5123-113D92D2B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4976813"/>
            <a:ext cx="868997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Qué pregunta responde a la ventaja comparativa? = </a:t>
            </a:r>
          </a:p>
          <a:p>
            <a:r>
              <a:rPr lang="en-US" altLang="en-US"/>
              <a:t>Qué producto produce Australia al menor coste de oportunidad? </a:t>
            </a:r>
          </a:p>
          <a:p>
            <a:r>
              <a:rPr lang="en-US" altLang="en-US"/>
              <a:t>Qué producto produce Australia al menor coste de oportunidad?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016C72EF-5F00-E1EE-C6DC-79DC3E5EC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2. Ventaja Comparativa</a:t>
            </a:r>
          </a:p>
        </p:txBody>
      </p:sp>
      <p:sp>
        <p:nvSpPr>
          <p:cNvPr id="33794" name="Slide Number Placeholder 2">
            <a:extLst>
              <a:ext uri="{FF2B5EF4-FFF2-40B4-BE49-F238E27FC236}">
                <a16:creationId xmlns:a16="http://schemas.microsoft.com/office/drawing/2014/main" id="{E00CD2AD-0BA3-21CE-76AC-580605A11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400800" y="6356350"/>
            <a:ext cx="22891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DAA546C-43A4-2B46-BF4E-41F817864C21}" type="slidenum">
              <a:rPr lang="en-US" altLang="en-US" sz="900" smtClean="0">
                <a:solidFill>
                  <a:srgbClr val="002E62"/>
                </a:solidFill>
                <a:latin typeface="Arial" panose="020B0604020202020204" pitchFamily="34" charset="0"/>
              </a:rPr>
              <a:pPr/>
              <a:t>18</a:t>
            </a:fld>
            <a:endParaRPr lang="en-US" altLang="en-US" sz="1400">
              <a:solidFill>
                <a:srgbClr val="002E62"/>
              </a:solidFill>
              <a:latin typeface="Arial" panose="020B0604020202020204" pitchFamily="34" charset="0"/>
            </a:endParaRPr>
          </a:p>
        </p:txBody>
      </p:sp>
      <p:sp>
        <p:nvSpPr>
          <p:cNvPr id="33795" name="TextBox 1">
            <a:extLst>
              <a:ext uri="{FF2B5EF4-FFF2-40B4-BE49-F238E27FC236}">
                <a16:creationId xmlns:a16="http://schemas.microsoft.com/office/drawing/2014/main" id="{7B5E9E26-8673-2F5C-9720-9AB1DB472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7738" y="2263775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B822DF6-420F-EFDB-EC1F-14A422C46E7E}"/>
              </a:ext>
            </a:extLst>
          </p:cNvPr>
          <p:cNvGraphicFramePr>
            <a:graphicFrameLocks noGrp="1"/>
          </p:cNvGraphicFramePr>
          <p:nvPr/>
        </p:nvGraphicFramePr>
        <p:xfrm>
          <a:off x="1042988" y="2757488"/>
          <a:ext cx="5937250" cy="7318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8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92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92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9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PAIS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Coste de Oportunidad de la LANA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Coste de Oportunidad de la Miel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9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Nueva Zelanda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½ Kgs de miel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 Kgs de lana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9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Australia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 </a:t>
                      </a:r>
                      <a:r>
                        <a:rPr lang="en-US" sz="1200" baseline="-25000">
                          <a:effectLst/>
                        </a:rPr>
                        <a:t>2/3 </a:t>
                      </a:r>
                      <a:r>
                        <a:rPr lang="en-US" sz="1200">
                          <a:effectLst/>
                        </a:rPr>
                        <a:t>Kgs de miel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-25000" dirty="0">
                          <a:effectLst/>
                        </a:rPr>
                        <a:t>3/5</a:t>
                      </a:r>
                      <a:r>
                        <a:rPr lang="en-US" sz="1200" dirty="0">
                          <a:effectLst/>
                        </a:rPr>
                        <a:t> Kgs de </a:t>
                      </a:r>
                      <a:r>
                        <a:rPr lang="en-US" sz="1200" dirty="0" err="1">
                          <a:effectLst/>
                        </a:rPr>
                        <a:t>lana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3814" name="Rectangle 5">
            <a:extLst>
              <a:ext uri="{FF2B5EF4-FFF2-40B4-BE49-F238E27FC236}">
                <a16:creationId xmlns:a16="http://schemas.microsoft.com/office/drawing/2014/main" id="{2F54DEAA-637B-4EAA-5ED3-E1CCEF8C8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1143000"/>
            <a:ext cx="3821112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EJEMPLO DE CALCULO DE LOS COSTES DE OPORTUNIDAD</a:t>
            </a:r>
            <a:endParaRPr lang="en-US" altLang="en-US" sz="800"/>
          </a:p>
          <a:p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Nueva Zelanda: </a:t>
            </a:r>
            <a:endParaRPr lang="en-US" altLang="en-US" sz="800"/>
          </a:p>
          <a:p>
            <a:pPr>
              <a:buFontTx/>
              <a:buChar char="•"/>
            </a:pPr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1Kg de lana requiere 2 horas de mano de obra</a:t>
            </a:r>
            <a:endParaRPr lang="en-US" altLang="en-US" sz="800"/>
          </a:p>
          <a:p>
            <a:pPr>
              <a:buFontTx/>
              <a:buChar char="•"/>
            </a:pPr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1Kg de miel require 4 horas de mano de obra</a:t>
            </a:r>
            <a:endParaRPr lang="en-US" altLang="en-US" sz="800"/>
          </a:p>
          <a:p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Australia: </a:t>
            </a:r>
            <a:endParaRPr lang="en-US" altLang="en-US" sz="800"/>
          </a:p>
          <a:p>
            <a:pPr>
              <a:buFontTx/>
              <a:buChar char="•"/>
            </a:pPr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1Kg de lana requiere 10 horas de mano de obra</a:t>
            </a:r>
            <a:endParaRPr lang="en-US" altLang="en-US" sz="800"/>
          </a:p>
          <a:p>
            <a:pPr>
              <a:buFontTx/>
              <a:buChar char="•"/>
            </a:pPr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1Kg de miel require 6 horas de mano de obra</a:t>
            </a:r>
            <a:endParaRPr lang="en-US" altLang="en-US" sz="800"/>
          </a:p>
          <a:p>
            <a:endParaRPr lang="en-US" altLang="en-US"/>
          </a:p>
        </p:txBody>
      </p:sp>
      <p:sp>
        <p:nvSpPr>
          <p:cNvPr id="33815" name="TextBox 2">
            <a:extLst>
              <a:ext uri="{FF2B5EF4-FFF2-40B4-BE49-F238E27FC236}">
                <a16:creationId xmlns:a16="http://schemas.microsoft.com/office/drawing/2014/main" id="{6D3E390C-4550-1441-80FF-65EA26B61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3844925"/>
            <a:ext cx="86899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Qué pregunta responde a la ventaja comparativa? = </a:t>
            </a:r>
          </a:p>
          <a:p>
            <a:r>
              <a:rPr lang="en-US" altLang="en-US"/>
              <a:t>Qué producto produce Nueva Zelanda al menor coste de oportunidad? Lana</a:t>
            </a:r>
          </a:p>
          <a:p>
            <a:r>
              <a:rPr lang="en-US" altLang="en-US"/>
              <a:t>Qué producto produce Australia al menor coste de oportunidad?</a:t>
            </a:r>
          </a:p>
          <a:p>
            <a:r>
              <a:rPr lang="en-US" altLang="en-US"/>
              <a:t>Miel</a:t>
            </a:r>
          </a:p>
        </p:txBody>
      </p:sp>
      <p:sp>
        <p:nvSpPr>
          <p:cNvPr id="33816" name="TextBox 1">
            <a:extLst>
              <a:ext uri="{FF2B5EF4-FFF2-40B4-BE49-F238E27FC236}">
                <a16:creationId xmlns:a16="http://schemas.microsoft.com/office/drawing/2014/main" id="{EA5A27E7-3C2D-0239-763F-93416F03A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275" y="3556000"/>
            <a:ext cx="1416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Solución: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1F689CBE-BC44-44EA-FADE-A2B6B1EBB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3. Frontera de Posibilidades de Produccion (FPP)</a:t>
            </a:r>
          </a:p>
        </p:txBody>
      </p:sp>
      <p:sp>
        <p:nvSpPr>
          <p:cNvPr id="34818" name="Slide Number Placeholder 2">
            <a:extLst>
              <a:ext uri="{FF2B5EF4-FFF2-40B4-BE49-F238E27FC236}">
                <a16:creationId xmlns:a16="http://schemas.microsoft.com/office/drawing/2014/main" id="{1C600510-0107-E413-E1FC-E44B6B765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400800" y="6356350"/>
            <a:ext cx="22891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8DF0219-0C97-5745-8219-4E6B10263F4F}" type="slidenum">
              <a:rPr lang="en-US" altLang="en-US" sz="900" smtClean="0">
                <a:solidFill>
                  <a:srgbClr val="002E62"/>
                </a:solidFill>
                <a:latin typeface="Arial" panose="020B0604020202020204" pitchFamily="34" charset="0"/>
              </a:rPr>
              <a:pPr/>
              <a:t>19</a:t>
            </a:fld>
            <a:endParaRPr lang="en-US" altLang="en-US" sz="1400">
              <a:solidFill>
                <a:srgbClr val="002E62"/>
              </a:solidFill>
              <a:latin typeface="Arial" panose="020B0604020202020204" pitchFamily="34" charset="0"/>
            </a:endParaRPr>
          </a:p>
        </p:txBody>
      </p:sp>
      <p:sp>
        <p:nvSpPr>
          <p:cNvPr id="34819" name="TextBox 1">
            <a:extLst>
              <a:ext uri="{FF2B5EF4-FFF2-40B4-BE49-F238E27FC236}">
                <a16:creationId xmlns:a16="http://schemas.microsoft.com/office/drawing/2014/main" id="{4863145B-1798-2805-E44F-10F1F0587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7738" y="2263775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34820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0CC0E5CF-069E-17AE-66BC-A58E7798E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1447800"/>
            <a:ext cx="71501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0">
            <a:extLst>
              <a:ext uri="{FF2B5EF4-FFF2-40B4-BE49-F238E27FC236}">
                <a16:creationId xmlns:a16="http://schemas.microsoft.com/office/drawing/2014/main" id="{EDBC0BD3-B341-35D0-45DB-B37008168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338" y="2938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s-ES" altLang="en-US" b="0"/>
          </a:p>
        </p:txBody>
      </p:sp>
      <p:pic>
        <p:nvPicPr>
          <p:cNvPr id="16386" name="5 Imagen" descr="logo.gif">
            <a:extLst>
              <a:ext uri="{FF2B5EF4-FFF2-40B4-BE49-F238E27FC236}">
                <a16:creationId xmlns:a16="http://schemas.microsoft.com/office/drawing/2014/main" id="{B43C8089-3E77-323B-0EF7-A3D3CE09C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21907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4">
            <a:extLst>
              <a:ext uri="{FF2B5EF4-FFF2-40B4-BE49-F238E27FC236}">
                <a16:creationId xmlns:a16="http://schemas.microsoft.com/office/drawing/2014/main" id="{A2FCB236-DF7A-A182-3371-A09A1590224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089275" y="301625"/>
            <a:ext cx="5730875" cy="990600"/>
          </a:xfrm>
        </p:spPr>
        <p:txBody>
          <a:bodyPr anchor="t"/>
          <a:lstStyle/>
          <a:p>
            <a:pPr eaLnBrk="1" hangingPunct="1"/>
            <a:r>
              <a:rPr lang="es-ES_tradnl" altLang="en-US" sz="3600" u="sng">
                <a:solidFill>
                  <a:srgbClr val="000000"/>
                </a:solidFill>
                <a:ea typeface="ＭＳ Ｐゴシック" panose="020B0600070205080204" pitchFamily="34" charset="-128"/>
              </a:rPr>
              <a:t>Contenidos de la Asignatura:</a:t>
            </a:r>
            <a:endParaRPr lang="es-ES_tradnl" altLang="en-US" sz="3600" u="sng">
              <a:solidFill>
                <a:srgbClr val="000000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27D0E21-E8C2-7C38-7C68-DF81BFA41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2225"/>
            <a:ext cx="9144000" cy="483234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Image 3" descr="VACA.jpg">
            <a:extLst>
              <a:ext uri="{FF2B5EF4-FFF2-40B4-BE49-F238E27FC236}">
                <a16:creationId xmlns:a16="http://schemas.microsoft.com/office/drawing/2014/main" id="{E80638E4-3D32-E960-0465-A1A0248A2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02F7F655-23AF-5346-4E61-0AD29D226F9D}"/>
              </a:ext>
            </a:extLst>
          </p:cNvPr>
          <p:cNvSpPr/>
          <p:nvPr/>
        </p:nvSpPr>
        <p:spPr>
          <a:xfrm flipH="1">
            <a:off x="179388" y="31750"/>
            <a:ext cx="3600450" cy="2087563"/>
          </a:xfrm>
          <a:prstGeom prst="wedgeEllipseCallout">
            <a:avLst>
              <a:gd name="adj1" fmla="val -37650"/>
              <a:gd name="adj2" fmla="val 10214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Pista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Para la FPP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utilice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los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casos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extremos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produccion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8062FF7A-55FA-FF92-860F-6BD6E1C66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3. Frontera de Posibilidades de Produccion (FPP)</a:t>
            </a:r>
          </a:p>
        </p:txBody>
      </p:sp>
      <p:sp>
        <p:nvSpPr>
          <p:cNvPr id="36866" name="Slide Number Placeholder 2">
            <a:extLst>
              <a:ext uri="{FF2B5EF4-FFF2-40B4-BE49-F238E27FC236}">
                <a16:creationId xmlns:a16="http://schemas.microsoft.com/office/drawing/2014/main" id="{A7562CDF-BC59-E22E-DD02-06A30004A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400800" y="6356350"/>
            <a:ext cx="22891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F12EB79-B7DB-4C4A-B309-7A2412A84753}" type="slidenum">
              <a:rPr lang="en-US" altLang="en-US" sz="900" smtClean="0">
                <a:solidFill>
                  <a:srgbClr val="002E62"/>
                </a:solidFill>
                <a:latin typeface="Arial" panose="020B0604020202020204" pitchFamily="34" charset="0"/>
              </a:rPr>
              <a:pPr/>
              <a:t>21</a:t>
            </a:fld>
            <a:endParaRPr lang="en-US" altLang="en-US" sz="1400">
              <a:solidFill>
                <a:srgbClr val="002E62"/>
              </a:solidFill>
              <a:latin typeface="Arial" panose="020B0604020202020204" pitchFamily="34" charset="0"/>
            </a:endParaRPr>
          </a:p>
        </p:txBody>
      </p:sp>
      <p:sp>
        <p:nvSpPr>
          <p:cNvPr id="36867" name="TextBox 1">
            <a:extLst>
              <a:ext uri="{FF2B5EF4-FFF2-40B4-BE49-F238E27FC236}">
                <a16:creationId xmlns:a16="http://schemas.microsoft.com/office/drawing/2014/main" id="{F9434A4D-F4C2-6284-FCB2-E9E3AEE9D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7738" y="2263775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36868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94BFB884-6CD9-7109-18F8-820B650ED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5" y="1408113"/>
            <a:ext cx="5083175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ctangle 5">
            <a:extLst>
              <a:ext uri="{FF2B5EF4-FFF2-40B4-BE49-F238E27FC236}">
                <a16:creationId xmlns:a16="http://schemas.microsoft.com/office/drawing/2014/main" id="{DA9D0A50-7820-4362-5737-15B112B45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347788"/>
            <a:ext cx="3279775" cy="175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RECORDATORIO DE DATOS</a:t>
            </a:r>
            <a:endParaRPr lang="en-US" altLang="en-US" sz="800"/>
          </a:p>
          <a:p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Nueva Zelanda: </a:t>
            </a:r>
            <a:endParaRPr lang="en-US" altLang="en-US" sz="800"/>
          </a:p>
          <a:p>
            <a:pPr>
              <a:buFontTx/>
              <a:buChar char="•"/>
            </a:pPr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1Kg de lana requiere 2 horas de mano de obra</a:t>
            </a:r>
            <a:endParaRPr lang="en-US" altLang="en-US" sz="800"/>
          </a:p>
          <a:p>
            <a:pPr>
              <a:buFontTx/>
              <a:buChar char="•"/>
            </a:pPr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1Kg de miel require 4 horas de mano de obra</a:t>
            </a:r>
            <a:endParaRPr lang="en-US" altLang="en-US" sz="800"/>
          </a:p>
          <a:p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Australia: </a:t>
            </a:r>
            <a:endParaRPr lang="en-US" altLang="en-US" sz="800"/>
          </a:p>
          <a:p>
            <a:pPr>
              <a:buFontTx/>
              <a:buChar char="•"/>
            </a:pPr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1Kg de lana requiere 10 horas de mano de obra</a:t>
            </a:r>
            <a:endParaRPr lang="en-US" altLang="en-US" sz="800"/>
          </a:p>
          <a:p>
            <a:pPr>
              <a:buFontTx/>
              <a:buChar char="•"/>
            </a:pPr>
            <a:r>
              <a:rPr lang="en-US" altLang="en-US" sz="1200">
                <a:latin typeface="Calibri" panose="020F0502020204030204" pitchFamily="34" charset="0"/>
                <a:cs typeface="Times New Roman" panose="02020603050405020304" pitchFamily="18" charset="0"/>
              </a:rPr>
              <a:t>1Kg de miel require 6 horas de mano de obra</a:t>
            </a:r>
            <a:endParaRPr lang="en-US" altLang="en-US" sz="800"/>
          </a:p>
          <a:p>
            <a:endParaRPr lang="en-US" altLang="en-US"/>
          </a:p>
        </p:txBody>
      </p:sp>
      <p:sp>
        <p:nvSpPr>
          <p:cNvPr id="36870" name="Rectangle 6">
            <a:extLst>
              <a:ext uri="{FF2B5EF4-FFF2-40B4-BE49-F238E27FC236}">
                <a16:creationId xmlns:a16="http://schemas.microsoft.com/office/drawing/2014/main" id="{9931CA8B-720D-5E46-2A37-E4D0B659A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" y="4194175"/>
            <a:ext cx="7429500" cy="26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CALCULO DE LOS CASOS EXTREMOS DE PRODUCCION</a:t>
            </a:r>
          </a:p>
          <a:p>
            <a:endParaRPr lang="en-US" altLang="en-US" sz="120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en-US" sz="160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FPP de Nueva Zelanda (línea azul): </a:t>
            </a:r>
            <a:endParaRPr lang="en-US" altLang="en-US" sz="1600">
              <a:solidFill>
                <a:srgbClr val="0070C0"/>
              </a:solidFill>
            </a:endParaRPr>
          </a:p>
          <a:p>
            <a:pPr>
              <a:buFontTx/>
              <a:buChar char="•"/>
            </a:pPr>
            <a:r>
              <a:rPr lang="en-US" altLang="en-US" sz="160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Lana: 100 horas / 2 horas de mano de obra = 50 (si produzco sólo lana)</a:t>
            </a:r>
            <a:endParaRPr lang="en-US" altLang="en-US" sz="1600">
              <a:solidFill>
                <a:srgbClr val="0070C0"/>
              </a:solidFill>
            </a:endParaRPr>
          </a:p>
          <a:p>
            <a:pPr>
              <a:buFontTx/>
              <a:buChar char="•"/>
            </a:pPr>
            <a:r>
              <a:rPr lang="en-US" altLang="en-US" sz="160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Miel: 100 horas / 4 horas de mano de obra (si produzco sòlo miel)</a:t>
            </a:r>
            <a:endParaRPr lang="en-US" altLang="en-US" sz="1600">
              <a:solidFill>
                <a:srgbClr val="0070C0"/>
              </a:solidFill>
            </a:endParaRPr>
          </a:p>
          <a:p>
            <a:pPr>
              <a:buFontTx/>
              <a:buChar char="•"/>
            </a:pPr>
            <a:endParaRPr lang="en-US" altLang="en-US" sz="1600">
              <a:solidFill>
                <a:srgbClr val="0070C0"/>
              </a:solidFill>
            </a:endParaRPr>
          </a:p>
          <a:p>
            <a:r>
              <a:rPr lang="en-US" altLang="en-US" sz="160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FPP de Australia (línea roja) : </a:t>
            </a:r>
            <a:endParaRPr lang="en-US" altLang="en-US" sz="1600">
              <a:solidFill>
                <a:srgbClr val="0070C0"/>
              </a:solidFill>
            </a:endParaRPr>
          </a:p>
          <a:p>
            <a:pPr>
              <a:buFontTx/>
              <a:buChar char="•"/>
            </a:pPr>
            <a:r>
              <a:rPr lang="en-US" altLang="en-US" sz="160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Lana: 100 horas / 10 horas de mano de obra (si produzco sólo lana)</a:t>
            </a:r>
            <a:endParaRPr lang="en-US" altLang="en-US" sz="1600">
              <a:solidFill>
                <a:srgbClr val="0070C0"/>
              </a:solidFill>
            </a:endParaRPr>
          </a:p>
          <a:p>
            <a:pPr>
              <a:buFontTx/>
              <a:buChar char="•"/>
            </a:pPr>
            <a:r>
              <a:rPr lang="en-US" altLang="en-US" sz="160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Miel: 100 horas/ 6 horas de mano de obra  obra (si produzco sólo miel)</a:t>
            </a:r>
            <a:endParaRPr lang="en-US" altLang="en-US" sz="1600">
              <a:solidFill>
                <a:srgbClr val="0070C0"/>
              </a:solidFill>
            </a:endParaRPr>
          </a:p>
          <a:p>
            <a:endParaRPr lang="en-US" altLang="en-US" sz="800"/>
          </a:p>
          <a:p>
            <a:endParaRPr lang="en-US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>
            <a:extLst>
              <a:ext uri="{FF2B5EF4-FFF2-40B4-BE49-F238E27FC236}">
                <a16:creationId xmlns:a16="http://schemas.microsoft.com/office/drawing/2014/main" id="{174EEBDD-1243-F761-4780-A2518A796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63" y="1200150"/>
            <a:ext cx="4572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4.1)</a:t>
            </a:r>
          </a:p>
        </p:txBody>
      </p:sp>
      <p:sp>
        <p:nvSpPr>
          <p:cNvPr id="37890" name="TextBox 3">
            <a:extLst>
              <a:ext uri="{FF2B5EF4-FFF2-40B4-BE49-F238E27FC236}">
                <a16:creationId xmlns:a16="http://schemas.microsoft.com/office/drawing/2014/main" id="{C5573539-21A5-730C-D30B-19BCA5BE0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0"/>
            <a:ext cx="93646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4. </a:t>
            </a: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Suponiendo que ambos paises disponen de 100 horas de mano de obra, calcule cuanto produce cada pais de cada producto en las siguientes situaciones</a:t>
            </a:r>
            <a:endParaRPr lang="en-US" alt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16CAF5A-0E2F-7FD2-BF0C-5682CBFC3D18}"/>
              </a:ext>
            </a:extLst>
          </p:cNvPr>
          <p:cNvGraphicFramePr>
            <a:graphicFrameLocks noGrp="1"/>
          </p:cNvGraphicFramePr>
          <p:nvPr/>
        </p:nvGraphicFramePr>
        <p:xfrm>
          <a:off x="1395413" y="2271713"/>
          <a:ext cx="6353175" cy="717550"/>
        </p:xfrm>
        <a:graphic>
          <a:graphicData uri="http://schemas.openxmlformats.org/drawingml/2006/table">
            <a:tbl>
              <a:tblPr firstRow="1" firstCol="1" bandRow="1">
                <a:tableStyleId>{2A488322-F2BA-4B5B-9748-0D474271808F}</a:tableStyleId>
              </a:tblPr>
              <a:tblGrid>
                <a:gridCol w="2117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7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7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79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PAIS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LANA (Horas de </a:t>
                      </a:r>
                      <a:r>
                        <a:rPr lang="en-US" sz="1200" dirty="0" err="1">
                          <a:solidFill>
                            <a:srgbClr val="0070C0"/>
                          </a:solidFill>
                          <a:effectLst/>
                        </a:rPr>
                        <a:t>trabajo</a:t>
                      </a: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)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70C0"/>
                          </a:solidFill>
                          <a:effectLst/>
                        </a:rPr>
                        <a:t>Miel</a:t>
                      </a: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 (Horas de </a:t>
                      </a:r>
                      <a:r>
                        <a:rPr lang="en-US" sz="1200" dirty="0" err="1">
                          <a:solidFill>
                            <a:srgbClr val="0070C0"/>
                          </a:solidFill>
                          <a:effectLst/>
                        </a:rPr>
                        <a:t>trabajo</a:t>
                      </a: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)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Nueva </a:t>
                      </a:r>
                      <a:r>
                        <a:rPr lang="en-US" sz="1200" dirty="0" err="1">
                          <a:solidFill>
                            <a:srgbClr val="0070C0"/>
                          </a:solidFill>
                          <a:effectLst/>
                        </a:rPr>
                        <a:t>Zelanda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60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40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7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Australia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20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80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EC11BC1-E558-6A79-8F14-F8A0F93D8DB7}"/>
              </a:ext>
            </a:extLst>
          </p:cNvPr>
          <p:cNvGraphicFramePr>
            <a:graphicFrameLocks noGrp="1"/>
          </p:cNvGraphicFramePr>
          <p:nvPr/>
        </p:nvGraphicFramePr>
        <p:xfrm>
          <a:off x="1395413" y="1274763"/>
          <a:ext cx="6353175" cy="717550"/>
        </p:xfrm>
        <a:graphic>
          <a:graphicData uri="http://schemas.openxmlformats.org/drawingml/2006/table">
            <a:tbl>
              <a:tblPr firstRow="1" firstCol="1" bandRow="1">
                <a:tableStyleId>{2A488322-F2BA-4B5B-9748-0D474271808F}</a:tableStyleId>
              </a:tblPr>
              <a:tblGrid>
                <a:gridCol w="2117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7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7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79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PAIS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LANA (Horas de </a:t>
                      </a:r>
                      <a:r>
                        <a:rPr lang="en-US" sz="1200" dirty="0" err="1">
                          <a:solidFill>
                            <a:srgbClr val="0070C0"/>
                          </a:solidFill>
                          <a:effectLst/>
                        </a:rPr>
                        <a:t>trabajo</a:t>
                      </a: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)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70C0"/>
                          </a:solidFill>
                          <a:effectLst/>
                        </a:rPr>
                        <a:t>Miel</a:t>
                      </a: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 (Horas de </a:t>
                      </a:r>
                      <a:r>
                        <a:rPr lang="en-US" sz="1200" dirty="0" err="1">
                          <a:solidFill>
                            <a:srgbClr val="0070C0"/>
                          </a:solidFill>
                          <a:effectLst/>
                        </a:rPr>
                        <a:t>trabajo</a:t>
                      </a: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)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Nueva </a:t>
                      </a:r>
                      <a:r>
                        <a:rPr lang="en-US" sz="1200" dirty="0" err="1">
                          <a:solidFill>
                            <a:srgbClr val="0070C0"/>
                          </a:solidFill>
                          <a:effectLst/>
                        </a:rPr>
                        <a:t>Zelanda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50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7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Australia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50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7917" name="Rectangle 7">
            <a:extLst>
              <a:ext uri="{FF2B5EF4-FFF2-40B4-BE49-F238E27FC236}">
                <a16:creationId xmlns:a16="http://schemas.microsoft.com/office/drawing/2014/main" id="{6381FF26-E528-F6FB-F246-F676D73AD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63" y="2168525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4.2)</a:t>
            </a:r>
          </a:p>
        </p:txBody>
      </p:sp>
      <p:sp>
        <p:nvSpPr>
          <p:cNvPr id="37918" name="TextBox 4">
            <a:extLst>
              <a:ext uri="{FF2B5EF4-FFF2-40B4-BE49-F238E27FC236}">
                <a16:creationId xmlns:a16="http://schemas.microsoft.com/office/drawing/2014/main" id="{86911C17-4BD4-B8FA-93BD-1B3A4AB55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75" y="3043238"/>
            <a:ext cx="14938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Solucion: </a:t>
            </a:r>
          </a:p>
        </p:txBody>
      </p:sp>
      <p:graphicFrame>
        <p:nvGraphicFramePr>
          <p:cNvPr id="9" name="Table 11">
            <a:extLst>
              <a:ext uri="{FF2B5EF4-FFF2-40B4-BE49-F238E27FC236}">
                <a16:creationId xmlns:a16="http://schemas.microsoft.com/office/drawing/2014/main" id="{DDA667B9-A47F-50D4-AE61-583C8AE89A85}"/>
              </a:ext>
            </a:extLst>
          </p:cNvPr>
          <p:cNvGraphicFramePr>
            <a:graphicFrameLocks noGrp="1"/>
          </p:cNvGraphicFramePr>
          <p:nvPr/>
        </p:nvGraphicFramePr>
        <p:xfrm>
          <a:off x="447675" y="3487738"/>
          <a:ext cx="7300913" cy="3236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5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45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94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6" marR="91446" marT="45733" marB="45733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LANA</a:t>
                      </a:r>
                      <a:endParaRPr lang="en-US" sz="1800" dirty="0"/>
                    </a:p>
                  </a:txBody>
                  <a:tcPr marL="91446" marR="91446" marT="45733" marB="45733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MIEL</a:t>
                      </a:r>
                      <a:endParaRPr lang="en-US" sz="1800" dirty="0"/>
                    </a:p>
                  </a:txBody>
                  <a:tcPr marL="91446" marR="91446" marT="45733" marB="4573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49">
                <a:tc>
                  <a:txBody>
                    <a:bodyPr/>
                    <a:lstStyle/>
                    <a:p>
                      <a:r>
                        <a:rPr lang="en-US" sz="1800" dirty="0"/>
                        <a:t>Nueva </a:t>
                      </a:r>
                      <a:r>
                        <a:rPr lang="en-US" sz="1800" dirty="0" err="1"/>
                        <a:t>Zelanda</a:t>
                      </a:r>
                      <a:endParaRPr lang="en-US" sz="1800" dirty="0"/>
                    </a:p>
                  </a:txBody>
                  <a:tcPr marL="91446" marR="91446" marT="45733" marB="45733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25 </a:t>
                      </a:r>
                      <a:endParaRPr lang="en-US" sz="1800" dirty="0"/>
                    </a:p>
                  </a:txBody>
                  <a:tcPr marL="91446" marR="91446" marT="45733" marB="45733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12.5</a:t>
                      </a:r>
                      <a:endParaRPr lang="en-US" sz="1800" dirty="0"/>
                    </a:p>
                  </a:txBody>
                  <a:tcPr marL="91446" marR="91446" marT="45733" marB="4573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949">
                <a:tc>
                  <a:txBody>
                    <a:bodyPr/>
                    <a:lstStyle/>
                    <a:p>
                      <a:r>
                        <a:rPr lang="en-US" sz="1800" dirty="0"/>
                        <a:t>Australia</a:t>
                      </a:r>
                    </a:p>
                  </a:txBody>
                  <a:tcPr marL="91446" marR="91446" marT="45733" marB="45733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5</a:t>
                      </a:r>
                      <a:endParaRPr lang="en-US" sz="1800" dirty="0"/>
                    </a:p>
                  </a:txBody>
                  <a:tcPr marL="91446" marR="91446" marT="45733" marB="45733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8.33</a:t>
                      </a:r>
                      <a:endParaRPr lang="en-US" sz="1800" dirty="0"/>
                    </a:p>
                  </a:txBody>
                  <a:tcPr marL="91446" marR="91446" marT="45733" marB="4573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949">
                <a:tc>
                  <a:txBody>
                    <a:bodyPr/>
                    <a:lstStyle/>
                    <a:p>
                      <a:r>
                        <a:rPr lang="en-US" sz="1800" dirty="0"/>
                        <a:t>Total </a:t>
                      </a:r>
                      <a:r>
                        <a:rPr lang="en-US" sz="1800" dirty="0" err="1"/>
                        <a:t>Produccion</a:t>
                      </a:r>
                      <a:r>
                        <a:rPr lang="en-US" sz="1800" dirty="0"/>
                        <a:t> (50%)</a:t>
                      </a:r>
                    </a:p>
                  </a:txBody>
                  <a:tcPr marL="91446" marR="91446" marT="45733" marB="4573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30</a:t>
                      </a:r>
                    </a:p>
                  </a:txBody>
                  <a:tcPr marL="91446" marR="91446" marT="45733" marB="4573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20.83</a:t>
                      </a:r>
                    </a:p>
                  </a:txBody>
                  <a:tcPr marL="91446" marR="91446" marT="45733" marB="4573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949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Calculo</a:t>
                      </a:r>
                      <a:r>
                        <a:rPr lang="en-US" sz="1800" dirty="0"/>
                        <a:t> con </a:t>
                      </a:r>
                      <a:r>
                        <a:rPr lang="en-US" sz="1800" dirty="0" err="1"/>
                        <a:t>reparto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eficiente</a:t>
                      </a:r>
                      <a:r>
                        <a:rPr lang="en-US" sz="1800" dirty="0"/>
                        <a:t> de </a:t>
                      </a:r>
                      <a:r>
                        <a:rPr lang="en-US" sz="1800" dirty="0" err="1"/>
                        <a:t>recursos</a:t>
                      </a:r>
                      <a:r>
                        <a:rPr lang="en-US" sz="1800" dirty="0"/>
                        <a:t>: </a:t>
                      </a:r>
                    </a:p>
                  </a:txBody>
                  <a:tcPr marL="91446" marR="91446" marT="45733" marB="45733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949">
                <a:tc>
                  <a:txBody>
                    <a:bodyPr/>
                    <a:lstStyle/>
                    <a:p>
                      <a:r>
                        <a:rPr lang="en-US" sz="1800" dirty="0"/>
                        <a:t>Nueva </a:t>
                      </a:r>
                      <a:r>
                        <a:rPr lang="en-US" sz="1800" dirty="0" err="1"/>
                        <a:t>Zelanda</a:t>
                      </a:r>
                      <a:endParaRPr lang="en-US" sz="1800" dirty="0"/>
                    </a:p>
                  </a:txBody>
                  <a:tcPr marL="91446" marR="91446" marT="45733" marB="45733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30</a:t>
                      </a:r>
                      <a:endParaRPr lang="en-US" sz="1800" dirty="0"/>
                    </a:p>
                  </a:txBody>
                  <a:tcPr marL="91446" marR="91446" marT="45733" marB="45733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10</a:t>
                      </a:r>
                      <a:endParaRPr lang="en-US" sz="1800" dirty="0"/>
                    </a:p>
                  </a:txBody>
                  <a:tcPr marL="91446" marR="91446" marT="45733" marB="4573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949">
                <a:tc>
                  <a:txBody>
                    <a:bodyPr/>
                    <a:lstStyle/>
                    <a:p>
                      <a:r>
                        <a:rPr lang="en-US" sz="1800" dirty="0"/>
                        <a:t>Australia</a:t>
                      </a:r>
                    </a:p>
                  </a:txBody>
                  <a:tcPr marL="91446" marR="91446" marT="45733" marB="45733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2</a:t>
                      </a:r>
                      <a:endParaRPr lang="en-US" sz="1800" dirty="0"/>
                    </a:p>
                  </a:txBody>
                  <a:tcPr marL="91446" marR="91446" marT="45733" marB="4573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13.33</a:t>
                      </a:r>
                    </a:p>
                  </a:txBody>
                  <a:tcPr marL="91446" marR="91446" marT="45733" marB="4573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0268">
                <a:tc>
                  <a:txBody>
                    <a:bodyPr/>
                    <a:lstStyle/>
                    <a:p>
                      <a:r>
                        <a:rPr lang="en-US" sz="1800" dirty="0"/>
                        <a:t>Total </a:t>
                      </a:r>
                      <a:r>
                        <a:rPr lang="en-US" sz="1800" dirty="0" err="1"/>
                        <a:t>Produccion</a:t>
                      </a:r>
                      <a:r>
                        <a:rPr lang="en-US" sz="1800" dirty="0"/>
                        <a:t> con gestion </a:t>
                      </a:r>
                      <a:r>
                        <a:rPr lang="en-US" sz="1800" dirty="0" err="1"/>
                        <a:t>eficiente</a:t>
                      </a:r>
                      <a:r>
                        <a:rPr lang="en-US" sz="1800" dirty="0"/>
                        <a:t> de </a:t>
                      </a:r>
                      <a:r>
                        <a:rPr lang="en-US" sz="1800" dirty="0" err="1"/>
                        <a:t>recursos</a:t>
                      </a:r>
                      <a:endParaRPr lang="en-US" sz="1800" dirty="0"/>
                    </a:p>
                  </a:txBody>
                  <a:tcPr marL="91446" marR="91446" marT="45733" marB="4573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32</a:t>
                      </a:r>
                    </a:p>
                  </a:txBody>
                  <a:tcPr marL="91446" marR="91446" marT="45733" marB="4573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23.33</a:t>
                      </a:r>
                    </a:p>
                  </a:txBody>
                  <a:tcPr marL="91446" marR="91446" marT="45733" marB="45733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age 3" descr="VACA.jpg">
            <a:extLst>
              <a:ext uri="{FF2B5EF4-FFF2-40B4-BE49-F238E27FC236}">
                <a16:creationId xmlns:a16="http://schemas.microsoft.com/office/drawing/2014/main" id="{14FA64A1-3F4D-CDCE-201D-D8FF2CD1A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AAA1A30C-8FA9-3DE3-B804-6E6E98355702}"/>
              </a:ext>
            </a:extLst>
          </p:cNvPr>
          <p:cNvSpPr/>
          <p:nvPr/>
        </p:nvSpPr>
        <p:spPr>
          <a:xfrm flipH="1">
            <a:off x="0" y="-22225"/>
            <a:ext cx="4427538" cy="2087563"/>
          </a:xfrm>
          <a:prstGeom prst="wedgeEllipseCallout">
            <a:avLst>
              <a:gd name="adj1" fmla="val -37650"/>
              <a:gd name="adj2" fmla="val 10214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PUDO DEMOSTRAR DAVID RICARDO QUE EL COMERCIO BENEFICIA A TODOS LOS PAISES?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F476E923-311E-5128-6070-196E3186E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63" y="1200150"/>
            <a:ext cx="4572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4.1)</a:t>
            </a:r>
          </a:p>
        </p:txBody>
      </p:sp>
      <p:sp>
        <p:nvSpPr>
          <p:cNvPr id="39938" name="TextBox 3">
            <a:extLst>
              <a:ext uri="{FF2B5EF4-FFF2-40B4-BE49-F238E27FC236}">
                <a16:creationId xmlns:a16="http://schemas.microsoft.com/office/drawing/2014/main" id="{F1D43CAF-8245-A9D6-AD2D-78A3EA1F1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0"/>
            <a:ext cx="93646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4. </a:t>
            </a: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Suponiendo que ambos paises disponen de 100 horas de mano de obra, calcule cuanto produce cada pais de cada producto en las siguientes situaciones</a:t>
            </a:r>
            <a:endParaRPr lang="en-US" alt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593D56D-17E2-F63D-DAF0-EA00600FA870}"/>
              </a:ext>
            </a:extLst>
          </p:cNvPr>
          <p:cNvGraphicFramePr>
            <a:graphicFrameLocks noGrp="1"/>
          </p:cNvGraphicFramePr>
          <p:nvPr/>
        </p:nvGraphicFramePr>
        <p:xfrm>
          <a:off x="1395413" y="2271713"/>
          <a:ext cx="6353174" cy="717551"/>
        </p:xfrm>
        <a:graphic>
          <a:graphicData uri="http://schemas.openxmlformats.org/drawingml/2006/table">
            <a:tbl>
              <a:tblPr firstRow="1" firstCol="1" bandRow="1">
                <a:tableStyleId>{2A488322-F2BA-4B5B-9748-0D474271808F}</a:tableStyleId>
              </a:tblPr>
              <a:tblGrid>
                <a:gridCol w="2117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7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7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79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PAIS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LANA (Horas de </a:t>
                      </a:r>
                      <a:r>
                        <a:rPr lang="en-US" sz="1200" dirty="0" err="1">
                          <a:solidFill>
                            <a:srgbClr val="0070C0"/>
                          </a:solidFill>
                          <a:effectLst/>
                        </a:rPr>
                        <a:t>trabajo</a:t>
                      </a: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)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70C0"/>
                          </a:solidFill>
                          <a:effectLst/>
                        </a:rPr>
                        <a:t>Miel</a:t>
                      </a: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 (Horas de </a:t>
                      </a:r>
                      <a:r>
                        <a:rPr lang="en-US" sz="1200" dirty="0" err="1">
                          <a:solidFill>
                            <a:srgbClr val="0070C0"/>
                          </a:solidFill>
                          <a:effectLst/>
                        </a:rPr>
                        <a:t>trabajo</a:t>
                      </a: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)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Nueva </a:t>
                      </a:r>
                      <a:r>
                        <a:rPr lang="en-US" sz="1200" dirty="0" err="1">
                          <a:solidFill>
                            <a:srgbClr val="0070C0"/>
                          </a:solidFill>
                          <a:effectLst/>
                        </a:rPr>
                        <a:t>Zelanda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60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40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7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Australia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20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80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313DF60-EA2A-5AA2-3E9C-987E124B066C}"/>
              </a:ext>
            </a:extLst>
          </p:cNvPr>
          <p:cNvGraphicFramePr>
            <a:graphicFrameLocks noGrp="1"/>
          </p:cNvGraphicFramePr>
          <p:nvPr/>
        </p:nvGraphicFramePr>
        <p:xfrm>
          <a:off x="1395413" y="1274763"/>
          <a:ext cx="6353174" cy="717551"/>
        </p:xfrm>
        <a:graphic>
          <a:graphicData uri="http://schemas.openxmlformats.org/drawingml/2006/table">
            <a:tbl>
              <a:tblPr firstRow="1" firstCol="1" bandRow="1">
                <a:tableStyleId>{2A488322-F2BA-4B5B-9748-0D474271808F}</a:tableStyleId>
              </a:tblPr>
              <a:tblGrid>
                <a:gridCol w="2117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7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7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79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PAIS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LANA (Horas de </a:t>
                      </a:r>
                      <a:r>
                        <a:rPr lang="en-US" sz="1200" dirty="0" err="1">
                          <a:solidFill>
                            <a:srgbClr val="0070C0"/>
                          </a:solidFill>
                          <a:effectLst/>
                        </a:rPr>
                        <a:t>trabajo</a:t>
                      </a: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)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70C0"/>
                          </a:solidFill>
                          <a:effectLst/>
                        </a:rPr>
                        <a:t>Miel</a:t>
                      </a: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 (Horas de </a:t>
                      </a:r>
                      <a:r>
                        <a:rPr lang="en-US" sz="1200" dirty="0" err="1">
                          <a:solidFill>
                            <a:srgbClr val="0070C0"/>
                          </a:solidFill>
                          <a:effectLst/>
                        </a:rPr>
                        <a:t>trabajo</a:t>
                      </a: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)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Nueva </a:t>
                      </a:r>
                      <a:r>
                        <a:rPr lang="en-US" sz="1200" dirty="0" err="1">
                          <a:solidFill>
                            <a:srgbClr val="0070C0"/>
                          </a:solidFill>
                          <a:effectLst/>
                        </a:rPr>
                        <a:t>Zelanda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50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7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Australia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50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9965" name="Rectangle 7">
            <a:extLst>
              <a:ext uri="{FF2B5EF4-FFF2-40B4-BE49-F238E27FC236}">
                <a16:creationId xmlns:a16="http://schemas.microsoft.com/office/drawing/2014/main" id="{0047CB28-B906-CB3F-CDC8-36DFA0294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63" y="2168525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4.2)</a:t>
            </a:r>
          </a:p>
        </p:txBody>
      </p:sp>
      <p:sp>
        <p:nvSpPr>
          <p:cNvPr id="39966" name="TextBox 4">
            <a:extLst>
              <a:ext uri="{FF2B5EF4-FFF2-40B4-BE49-F238E27FC236}">
                <a16:creationId xmlns:a16="http://schemas.microsoft.com/office/drawing/2014/main" id="{A1C04470-A774-E336-14FE-299534AA6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75" y="3043238"/>
            <a:ext cx="14938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Solucion: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B3B521D-F980-82AD-7C85-28522A3D92CA}"/>
              </a:ext>
            </a:extLst>
          </p:cNvPr>
          <p:cNvSpPr/>
          <p:nvPr/>
        </p:nvSpPr>
        <p:spPr>
          <a:xfrm>
            <a:off x="3816350" y="4575175"/>
            <a:ext cx="576263" cy="43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41217B5-AEED-B332-3C0B-B5D5DDF188A5}"/>
              </a:ext>
            </a:extLst>
          </p:cNvPr>
          <p:cNvSpPr/>
          <p:nvPr/>
        </p:nvSpPr>
        <p:spPr>
          <a:xfrm>
            <a:off x="5697538" y="4583113"/>
            <a:ext cx="819150" cy="43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824FEF29-2942-30FE-F97E-4DD794CA9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66559"/>
            <a:ext cx="7772400" cy="395861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1">
            <a:extLst>
              <a:ext uri="{FF2B5EF4-FFF2-40B4-BE49-F238E27FC236}">
                <a16:creationId xmlns:a16="http://schemas.microsoft.com/office/drawing/2014/main" id="{30683A60-5FD7-B373-C6DA-42B0E6BE84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6F884D3-B0E4-4A4A-87AA-4A3D0E8E0DA5}" type="slidenum">
              <a:rPr lang="en-US" altLang="en-US" sz="1400" smtClean="0">
                <a:solidFill>
                  <a:schemeClr val="tx2"/>
                </a:solidFill>
              </a:rPr>
              <a:pPr/>
              <a:t>25</a:t>
            </a:fld>
            <a:endParaRPr lang="en-US" altLang="en-US" sz="1400">
              <a:solidFill>
                <a:schemeClr val="tx2"/>
              </a:solidFill>
            </a:endParaRP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63A44191-0ED0-8A77-AB6C-E13692610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" y="297833"/>
            <a:ext cx="7772400" cy="626233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1">
            <a:extLst>
              <a:ext uri="{FF2B5EF4-FFF2-40B4-BE49-F238E27FC236}">
                <a16:creationId xmlns:a16="http://schemas.microsoft.com/office/drawing/2014/main" id="{30683A60-5FD7-B373-C6DA-42B0E6BE84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6F884D3-B0E4-4A4A-87AA-4A3D0E8E0DA5}" type="slidenum">
              <a:rPr lang="en-US" altLang="en-US" sz="1400" smtClean="0">
                <a:solidFill>
                  <a:schemeClr val="tx2"/>
                </a:solidFill>
              </a:rPr>
              <a:pPr/>
              <a:t>26</a:t>
            </a:fld>
            <a:endParaRPr lang="en-US" altLang="en-US" sz="1400">
              <a:solidFill>
                <a:schemeClr val="tx2"/>
              </a:solidFill>
            </a:endParaRPr>
          </a:p>
        </p:txBody>
      </p:sp>
      <p:pic>
        <p:nvPicPr>
          <p:cNvPr id="2" name="Picture 1" descr="Chart, line chart&#10;&#10;Description automatically generated">
            <a:extLst>
              <a:ext uri="{FF2B5EF4-FFF2-40B4-BE49-F238E27FC236}">
                <a16:creationId xmlns:a16="http://schemas.microsoft.com/office/drawing/2014/main" id="{C0584A98-6DE6-B371-9B9D-D6F4B3D01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6525"/>
            <a:ext cx="8352928" cy="655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096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1">
            <a:extLst>
              <a:ext uri="{FF2B5EF4-FFF2-40B4-BE49-F238E27FC236}">
                <a16:creationId xmlns:a16="http://schemas.microsoft.com/office/drawing/2014/main" id="{08773EBF-DDCA-8508-B731-AC05EF8CB8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2E637AD-F248-1E41-899D-D79C69521C13}" type="slidenum">
              <a:rPr lang="en-US" altLang="en-US" sz="1400" smtClean="0">
                <a:solidFill>
                  <a:schemeClr val="tx2"/>
                </a:solidFill>
              </a:rPr>
              <a:pPr/>
              <a:t>27</a:t>
            </a:fld>
            <a:endParaRPr lang="en-US" altLang="en-US" sz="1400">
              <a:solidFill>
                <a:schemeClr val="tx2"/>
              </a:solidFill>
            </a:endParaRP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EC6C1537-288E-6AB9-F1C7-D7EDE9F7E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01" y="313707"/>
            <a:ext cx="7796398" cy="604264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1">
            <a:extLst>
              <a:ext uri="{FF2B5EF4-FFF2-40B4-BE49-F238E27FC236}">
                <a16:creationId xmlns:a16="http://schemas.microsoft.com/office/drawing/2014/main" id="{08773EBF-DDCA-8508-B731-AC05EF8CB8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2E637AD-F248-1E41-899D-D79C69521C13}" type="slidenum">
              <a:rPr lang="en-US" altLang="en-US" sz="1400" smtClean="0">
                <a:solidFill>
                  <a:schemeClr val="tx2"/>
                </a:solidFill>
              </a:rPr>
              <a:pPr/>
              <a:t>28</a:t>
            </a:fld>
            <a:endParaRPr lang="en-US" altLang="en-US" sz="1400">
              <a:solidFill>
                <a:schemeClr val="tx2"/>
              </a:solidFill>
            </a:endParaRPr>
          </a:p>
        </p:txBody>
      </p:sp>
      <p:pic>
        <p:nvPicPr>
          <p:cNvPr id="2" name="Picture 1" descr="Chart, line chart&#10;&#10;Description automatically generated">
            <a:extLst>
              <a:ext uri="{FF2B5EF4-FFF2-40B4-BE49-F238E27FC236}">
                <a16:creationId xmlns:a16="http://schemas.microsoft.com/office/drawing/2014/main" id="{3CA7DD28-8D07-FF00-152C-81C87E89C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23" y="260648"/>
            <a:ext cx="8941277" cy="646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36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1">
            <a:extLst>
              <a:ext uri="{FF2B5EF4-FFF2-40B4-BE49-F238E27FC236}">
                <a16:creationId xmlns:a16="http://schemas.microsoft.com/office/drawing/2014/main" id="{08773EBF-DDCA-8508-B731-AC05EF8CB8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2E637AD-F248-1E41-899D-D79C69521C13}" type="slidenum">
              <a:rPr lang="en-US" altLang="en-US" sz="1400" smtClean="0">
                <a:solidFill>
                  <a:schemeClr val="tx2"/>
                </a:solidFill>
              </a:rPr>
              <a:pPr/>
              <a:t>29</a:t>
            </a:fld>
            <a:endParaRPr lang="en-US" altLang="en-US" sz="1400">
              <a:solidFill>
                <a:schemeClr val="tx2"/>
              </a:solidFill>
            </a:endParaRP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E42F2C6B-4B51-3889-9C5F-2872150CF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589100" cy="646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42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re 1">
            <a:extLst>
              <a:ext uri="{FF2B5EF4-FFF2-40B4-BE49-F238E27FC236}">
                <a16:creationId xmlns:a16="http://schemas.microsoft.com/office/drawing/2014/main" id="{E757F7CF-8D34-4CC6-9B97-E7E86108B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850" y="5013325"/>
            <a:ext cx="7772400" cy="1470025"/>
          </a:xfrm>
        </p:spPr>
        <p:txBody>
          <a:bodyPr/>
          <a:lstStyle/>
          <a:p>
            <a:r>
              <a:rPr lang="fr-FR" altLang="en-US" sz="1800">
                <a:ea typeface="ＭＳ Ｐゴシック" panose="020B0600070205080204" pitchFamily="34" charset="-128"/>
              </a:rPr>
              <a:t>Profesora: Paloma Bernal Turnes</a:t>
            </a:r>
            <a:br>
              <a:rPr lang="fr-FR" altLang="en-US" sz="1800">
                <a:ea typeface="ＭＳ Ｐゴシック" panose="020B0600070205080204" pitchFamily="34" charset="-128"/>
              </a:rPr>
            </a:br>
            <a:r>
              <a:rPr lang="fr-FR" altLang="en-US" sz="1800">
                <a:ea typeface="ＭＳ Ｐゴシック" panose="020B0600070205080204" pitchFamily="34" charset="-128"/>
              </a:rPr>
              <a:t>paloma.bernal@urjc.es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04C104-EEC0-A8CF-58A8-17368A3BF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32452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1">
            <a:extLst>
              <a:ext uri="{FF2B5EF4-FFF2-40B4-BE49-F238E27FC236}">
                <a16:creationId xmlns:a16="http://schemas.microsoft.com/office/drawing/2014/main" id="{08773EBF-DDCA-8508-B731-AC05EF8CB8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2E637AD-F248-1E41-899D-D79C69521C13}" type="slidenum">
              <a:rPr lang="en-US" altLang="en-US" sz="1400" smtClean="0">
                <a:solidFill>
                  <a:schemeClr val="tx2"/>
                </a:solidFill>
              </a:rPr>
              <a:pPr/>
              <a:t>30</a:t>
            </a:fld>
            <a:endParaRPr lang="en-US" altLang="en-US" sz="1400">
              <a:solidFill>
                <a:schemeClr val="tx2"/>
              </a:solidFill>
            </a:endParaRPr>
          </a:p>
        </p:txBody>
      </p:sp>
      <p:pic>
        <p:nvPicPr>
          <p:cNvPr id="2" name="Picture 1" descr="Chart, line chart&#10;&#10;Description automatically generated">
            <a:extLst>
              <a:ext uri="{FF2B5EF4-FFF2-40B4-BE49-F238E27FC236}">
                <a16:creationId xmlns:a16="http://schemas.microsoft.com/office/drawing/2014/main" id="{A3737CC3-CF8B-AB33-7E38-DA07A4D9A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01716"/>
            <a:ext cx="8423721" cy="661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459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1">
            <a:extLst>
              <a:ext uri="{FF2B5EF4-FFF2-40B4-BE49-F238E27FC236}">
                <a16:creationId xmlns:a16="http://schemas.microsoft.com/office/drawing/2014/main" id="{08773EBF-DDCA-8508-B731-AC05EF8CB8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2E637AD-F248-1E41-899D-D79C69521C13}" type="slidenum">
              <a:rPr lang="en-US" altLang="en-US" sz="1400" smtClean="0">
                <a:solidFill>
                  <a:schemeClr val="tx2"/>
                </a:solidFill>
              </a:rPr>
              <a:pPr/>
              <a:t>31</a:t>
            </a:fld>
            <a:endParaRPr lang="en-US" altLang="en-US" sz="1400">
              <a:solidFill>
                <a:schemeClr val="tx2"/>
              </a:solidFill>
            </a:endParaRP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6DDDEB1A-C5C6-753A-1D38-5992D9B65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1" y="332657"/>
            <a:ext cx="8573673" cy="638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415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AA6281D-F930-A1E3-F83E-508F52055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76" y="645871"/>
            <a:ext cx="9144000" cy="593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Slide Number Placeholder 1">
            <a:extLst>
              <a:ext uri="{FF2B5EF4-FFF2-40B4-BE49-F238E27FC236}">
                <a16:creationId xmlns:a16="http://schemas.microsoft.com/office/drawing/2014/main" id="{8BC1A87E-939C-3065-4F0A-0C6E8084A4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414E34E-F67D-094F-9BF8-3286A62C726B}" type="slidenum">
              <a:rPr lang="en-US" altLang="en-US" sz="1400" smtClean="0">
                <a:solidFill>
                  <a:schemeClr val="tx2"/>
                </a:solidFill>
              </a:rPr>
              <a:pPr/>
              <a:t>32</a:t>
            </a:fld>
            <a:endParaRPr lang="en-US" altLang="en-US" sz="1400">
              <a:solidFill>
                <a:schemeClr val="tx2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1A79D9C-2EF2-3528-6B68-411C637DDF20}"/>
              </a:ext>
            </a:extLst>
          </p:cNvPr>
          <p:cNvCxnSpPr>
            <a:cxnSpLocks/>
          </p:cNvCxnSpPr>
          <p:nvPr/>
        </p:nvCxnSpPr>
        <p:spPr>
          <a:xfrm>
            <a:off x="1476375" y="6021388"/>
            <a:ext cx="669607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37425EF-0315-3422-5A07-72FC8F155458}"/>
              </a:ext>
            </a:extLst>
          </p:cNvPr>
          <p:cNvCxnSpPr>
            <a:cxnSpLocks/>
          </p:cNvCxnSpPr>
          <p:nvPr/>
        </p:nvCxnSpPr>
        <p:spPr>
          <a:xfrm flipH="1" flipV="1">
            <a:off x="1439863" y="836613"/>
            <a:ext cx="36512" cy="51308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2493EA6-9024-3A09-4919-5DC22B46335E}"/>
              </a:ext>
            </a:extLst>
          </p:cNvPr>
          <p:cNvCxnSpPr/>
          <p:nvPr/>
        </p:nvCxnSpPr>
        <p:spPr>
          <a:xfrm>
            <a:off x="1331913" y="5157788"/>
            <a:ext cx="215900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153D7C5-B1F5-C704-0A85-C312A9174268}"/>
              </a:ext>
            </a:extLst>
          </p:cNvPr>
          <p:cNvCxnSpPr/>
          <p:nvPr/>
        </p:nvCxnSpPr>
        <p:spPr>
          <a:xfrm>
            <a:off x="1331913" y="1700213"/>
            <a:ext cx="2159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41136E3-D4DC-51CC-40D6-BA061E446D6F}"/>
              </a:ext>
            </a:extLst>
          </p:cNvPr>
          <p:cNvCxnSpPr>
            <a:cxnSpLocks/>
          </p:cNvCxnSpPr>
          <p:nvPr/>
        </p:nvCxnSpPr>
        <p:spPr>
          <a:xfrm>
            <a:off x="5795963" y="5881688"/>
            <a:ext cx="0" cy="2889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7A35182-775D-EDA4-5CDF-D077971709C8}"/>
              </a:ext>
            </a:extLst>
          </p:cNvPr>
          <p:cNvCxnSpPr>
            <a:cxnSpLocks/>
          </p:cNvCxnSpPr>
          <p:nvPr/>
        </p:nvCxnSpPr>
        <p:spPr>
          <a:xfrm>
            <a:off x="3635375" y="5881688"/>
            <a:ext cx="0" cy="2889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555F91-4B02-00ED-C694-338DEC923F87}"/>
              </a:ext>
            </a:extLst>
          </p:cNvPr>
          <p:cNvCxnSpPr>
            <a:cxnSpLocks/>
          </p:cNvCxnSpPr>
          <p:nvPr/>
        </p:nvCxnSpPr>
        <p:spPr>
          <a:xfrm>
            <a:off x="4716463" y="5895975"/>
            <a:ext cx="0" cy="2889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547B6F4-B2E4-6476-E55C-F45B60EC8B82}"/>
              </a:ext>
            </a:extLst>
          </p:cNvPr>
          <p:cNvCxnSpPr>
            <a:cxnSpLocks/>
          </p:cNvCxnSpPr>
          <p:nvPr/>
        </p:nvCxnSpPr>
        <p:spPr>
          <a:xfrm>
            <a:off x="2605088" y="5881688"/>
            <a:ext cx="0" cy="2889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A2684FC-B060-7479-F129-E9561258B417}"/>
              </a:ext>
            </a:extLst>
          </p:cNvPr>
          <p:cNvCxnSpPr>
            <a:cxnSpLocks/>
          </p:cNvCxnSpPr>
          <p:nvPr/>
        </p:nvCxnSpPr>
        <p:spPr>
          <a:xfrm>
            <a:off x="6875463" y="5876925"/>
            <a:ext cx="0" cy="2889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6" name="TextBox 18">
            <a:extLst>
              <a:ext uri="{FF2B5EF4-FFF2-40B4-BE49-F238E27FC236}">
                <a16:creationId xmlns:a16="http://schemas.microsoft.com/office/drawing/2014/main" id="{E01EA842-6BF8-1BAA-5D12-4F2845C00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212725"/>
            <a:ext cx="38020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Nueva Zelanda &amp; Australia</a:t>
            </a:r>
          </a:p>
        </p:txBody>
      </p:sp>
      <p:sp>
        <p:nvSpPr>
          <p:cNvPr id="47117" name="TextBox 19">
            <a:extLst>
              <a:ext uri="{FF2B5EF4-FFF2-40B4-BE49-F238E27FC236}">
                <a16:creationId xmlns:a16="http://schemas.microsoft.com/office/drawing/2014/main" id="{AA15126A-9A4F-6FBA-8597-A921A1025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442913"/>
            <a:ext cx="1150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Wool</a:t>
            </a:r>
          </a:p>
        </p:txBody>
      </p:sp>
      <p:sp>
        <p:nvSpPr>
          <p:cNvPr id="47118" name="TextBox 20">
            <a:extLst>
              <a:ext uri="{FF2B5EF4-FFF2-40B4-BE49-F238E27FC236}">
                <a16:creationId xmlns:a16="http://schemas.microsoft.com/office/drawing/2014/main" id="{28D73230-B572-80FA-4E18-A29A3A929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8" y="1262063"/>
            <a:ext cx="1150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50</a:t>
            </a:r>
          </a:p>
        </p:txBody>
      </p:sp>
      <p:sp>
        <p:nvSpPr>
          <p:cNvPr id="47119" name="TextBox 21">
            <a:extLst>
              <a:ext uri="{FF2B5EF4-FFF2-40B4-BE49-F238E27FC236}">
                <a16:creationId xmlns:a16="http://schemas.microsoft.com/office/drawing/2014/main" id="{F57F9D6B-6753-2F39-F63F-261D5AA6C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9263" y="6099175"/>
            <a:ext cx="1152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25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A72BB8E-5C65-2C1C-3FDD-78B9706F76B7}"/>
              </a:ext>
            </a:extLst>
          </p:cNvPr>
          <p:cNvCxnSpPr>
            <a:cxnSpLocks/>
          </p:cNvCxnSpPr>
          <p:nvPr/>
        </p:nvCxnSpPr>
        <p:spPr>
          <a:xfrm>
            <a:off x="1439863" y="1700213"/>
            <a:ext cx="5435600" cy="4340225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363928E-1DAE-F421-2F74-3DA578199C4D}"/>
              </a:ext>
            </a:extLst>
          </p:cNvPr>
          <p:cNvCxnSpPr/>
          <p:nvPr/>
        </p:nvCxnSpPr>
        <p:spPr>
          <a:xfrm>
            <a:off x="1457325" y="5157788"/>
            <a:ext cx="3717925" cy="86360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839E444-50E7-F8E2-DD58-E24ABF07FCDE}"/>
              </a:ext>
            </a:extLst>
          </p:cNvPr>
          <p:cNvCxnSpPr/>
          <p:nvPr/>
        </p:nvCxnSpPr>
        <p:spPr>
          <a:xfrm>
            <a:off x="3995738" y="3860800"/>
            <a:ext cx="2889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4E8108D-1219-9F56-175E-189D5E75E0E9}"/>
              </a:ext>
            </a:extLst>
          </p:cNvPr>
          <p:cNvCxnSpPr>
            <a:cxnSpLocks/>
          </p:cNvCxnSpPr>
          <p:nvPr/>
        </p:nvCxnSpPr>
        <p:spPr>
          <a:xfrm>
            <a:off x="3308350" y="3429000"/>
            <a:ext cx="6556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91C36EA-C8A6-4BB0-F008-02EC78C4A3B7}"/>
              </a:ext>
            </a:extLst>
          </p:cNvPr>
          <p:cNvCxnSpPr>
            <a:cxnSpLocks/>
          </p:cNvCxnSpPr>
          <p:nvPr/>
        </p:nvCxnSpPr>
        <p:spPr>
          <a:xfrm>
            <a:off x="2997200" y="5638800"/>
            <a:ext cx="6381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37A2DD3-C24E-AA80-E15F-BD297744EF15}"/>
              </a:ext>
            </a:extLst>
          </p:cNvPr>
          <p:cNvCxnSpPr>
            <a:cxnSpLocks/>
          </p:cNvCxnSpPr>
          <p:nvPr/>
        </p:nvCxnSpPr>
        <p:spPr>
          <a:xfrm>
            <a:off x="4037013" y="5838825"/>
            <a:ext cx="6572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26" name="TextBox 33">
            <a:extLst>
              <a:ext uri="{FF2B5EF4-FFF2-40B4-BE49-F238E27FC236}">
                <a16:creationId xmlns:a16="http://schemas.microsoft.com/office/drawing/2014/main" id="{136B2844-8341-DA7C-F84A-652A855D9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7725" y="2909888"/>
            <a:ext cx="1152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30, 10</a:t>
            </a:r>
          </a:p>
        </p:txBody>
      </p:sp>
      <p:sp>
        <p:nvSpPr>
          <p:cNvPr id="47127" name="TextBox 34">
            <a:extLst>
              <a:ext uri="{FF2B5EF4-FFF2-40B4-BE49-F238E27FC236}">
                <a16:creationId xmlns:a16="http://schemas.microsoft.com/office/drawing/2014/main" id="{B1A16859-A54D-03D8-2FEC-B265D5AE0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262313"/>
            <a:ext cx="11525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29,11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E781A7C-79A4-A0F6-6FFB-F9E8C2461858}"/>
              </a:ext>
            </a:extLst>
          </p:cNvPr>
          <p:cNvCxnSpPr>
            <a:cxnSpLocks/>
          </p:cNvCxnSpPr>
          <p:nvPr/>
        </p:nvCxnSpPr>
        <p:spPr>
          <a:xfrm flipV="1">
            <a:off x="1439863" y="3557588"/>
            <a:ext cx="2733675" cy="22225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EFC35BA-D2F8-7BC6-351C-57BE5B6B1C24}"/>
              </a:ext>
            </a:extLst>
          </p:cNvPr>
          <p:cNvCxnSpPr>
            <a:cxnSpLocks/>
          </p:cNvCxnSpPr>
          <p:nvPr/>
        </p:nvCxnSpPr>
        <p:spPr>
          <a:xfrm flipH="1" flipV="1">
            <a:off x="4073525" y="3522663"/>
            <a:ext cx="31750" cy="254635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30" name="TextBox 45">
            <a:extLst>
              <a:ext uri="{FF2B5EF4-FFF2-40B4-BE49-F238E27FC236}">
                <a16:creationId xmlns:a16="http://schemas.microsoft.com/office/drawing/2014/main" id="{C66F51E5-BDF1-5998-DA36-3F5B9DE69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525" y="5207000"/>
            <a:ext cx="1692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B050"/>
                </a:solidFill>
              </a:rPr>
              <a:t>3, 12,33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E63445D-F461-CF1D-887F-95D67D89CF06}"/>
              </a:ext>
            </a:extLst>
          </p:cNvPr>
          <p:cNvCxnSpPr>
            <a:cxnSpLocks/>
          </p:cNvCxnSpPr>
          <p:nvPr/>
        </p:nvCxnSpPr>
        <p:spPr>
          <a:xfrm flipV="1">
            <a:off x="1439863" y="5734050"/>
            <a:ext cx="2925762" cy="14288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D6636E4-E4C9-C8D4-DC46-F9DB5A4C37DD}"/>
              </a:ext>
            </a:extLst>
          </p:cNvPr>
          <p:cNvCxnSpPr>
            <a:cxnSpLocks/>
          </p:cNvCxnSpPr>
          <p:nvPr/>
        </p:nvCxnSpPr>
        <p:spPr>
          <a:xfrm flipV="1">
            <a:off x="4287838" y="5638800"/>
            <a:ext cx="0" cy="803275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33" name="TextBox 30">
            <a:extLst>
              <a:ext uri="{FF2B5EF4-FFF2-40B4-BE49-F238E27FC236}">
                <a16:creationId xmlns:a16="http://schemas.microsoft.com/office/drawing/2014/main" id="{EF3A5329-892E-8AB1-4852-3703AE863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2150" y="3559175"/>
            <a:ext cx="1211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25; 12,5</a:t>
            </a:r>
          </a:p>
        </p:txBody>
      </p:sp>
      <p:sp>
        <p:nvSpPr>
          <p:cNvPr id="47134" name="TextBox 46">
            <a:extLst>
              <a:ext uri="{FF2B5EF4-FFF2-40B4-BE49-F238E27FC236}">
                <a16:creationId xmlns:a16="http://schemas.microsoft.com/office/drawing/2014/main" id="{C9087E65-F53A-E1C0-AE01-783393D0F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725" y="4976813"/>
            <a:ext cx="1277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5; 8.33</a:t>
            </a:r>
          </a:p>
        </p:txBody>
      </p:sp>
      <p:sp>
        <p:nvSpPr>
          <p:cNvPr id="47135" name="TextBox 47">
            <a:extLst>
              <a:ext uri="{FF2B5EF4-FFF2-40B4-BE49-F238E27FC236}">
                <a16:creationId xmlns:a16="http://schemas.microsoft.com/office/drawing/2014/main" id="{F2CFC1D3-3C25-B8F1-0B6A-3E610E02A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6775" y="5487988"/>
            <a:ext cx="1209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2; 13.33</a:t>
            </a:r>
          </a:p>
        </p:txBody>
      </p:sp>
      <p:sp>
        <p:nvSpPr>
          <p:cNvPr id="47136" name="TextBox 18">
            <a:extLst>
              <a:ext uri="{FF2B5EF4-FFF2-40B4-BE49-F238E27FC236}">
                <a16:creationId xmlns:a16="http://schemas.microsoft.com/office/drawing/2014/main" id="{C8067026-82F0-0770-B61F-DD799F543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9549" y="1092200"/>
            <a:ext cx="619600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dirty="0"/>
              <a:t>PRODUCCION CON  ESPECIALIZACION</a:t>
            </a:r>
          </a:p>
          <a:p>
            <a:pPr algn="ctr"/>
            <a:r>
              <a:rPr lang="en-US" altLang="en-US" dirty="0"/>
              <a:t>Y COMERCIO</a:t>
            </a:r>
          </a:p>
          <a:p>
            <a:pPr algn="ctr"/>
            <a:r>
              <a:rPr lang="en-US" altLang="en-US" dirty="0"/>
              <a:t>beneficia a ambos </a:t>
            </a:r>
            <a:r>
              <a:rPr lang="en-US" altLang="en-US" dirty="0" err="1"/>
              <a:t>países</a:t>
            </a:r>
            <a:r>
              <a:rPr lang="en-US" altLang="en-US" dirty="0"/>
              <a:t> </a:t>
            </a:r>
            <a:r>
              <a:rPr lang="en-US" altLang="en-US" dirty="0" err="1"/>
              <a:t>si</a:t>
            </a:r>
            <a:r>
              <a:rPr lang="en-US" altLang="en-US" dirty="0"/>
              <a:t> ambos </a:t>
            </a:r>
            <a:r>
              <a:rPr lang="en-US" altLang="en-US" dirty="0" err="1"/>
              <a:t>producen</a:t>
            </a:r>
            <a:r>
              <a:rPr lang="en-US" altLang="en-US" dirty="0"/>
              <a:t> </a:t>
            </a:r>
            <a:r>
              <a:rPr lang="en-US" altLang="en-US" dirty="0" err="1"/>
              <a:t>en</a:t>
            </a:r>
            <a:r>
              <a:rPr lang="en-US" altLang="en-US" dirty="0"/>
              <a:t> base a las </a:t>
            </a:r>
            <a:r>
              <a:rPr lang="en-US" altLang="en-US" dirty="0" err="1"/>
              <a:t>ventajas</a:t>
            </a:r>
            <a:r>
              <a:rPr lang="en-US" altLang="en-US" dirty="0"/>
              <a:t> </a:t>
            </a:r>
            <a:r>
              <a:rPr lang="en-US" altLang="en-US" dirty="0" err="1"/>
              <a:t>competitivas</a:t>
            </a:r>
            <a:r>
              <a:rPr lang="en-US" altLang="en-US" dirty="0"/>
              <a:t>!!!</a:t>
            </a:r>
          </a:p>
        </p:txBody>
      </p:sp>
      <p:sp>
        <p:nvSpPr>
          <p:cNvPr id="47137" name="TextBox 20">
            <a:extLst>
              <a:ext uri="{FF2B5EF4-FFF2-40B4-BE49-F238E27FC236}">
                <a16:creationId xmlns:a16="http://schemas.microsoft.com/office/drawing/2014/main" id="{47C8919F-7FF9-2E98-BC34-EF8BF9AC3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3" y="4926013"/>
            <a:ext cx="1150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10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Image 3" descr="VACA.jpg">
            <a:extLst>
              <a:ext uri="{FF2B5EF4-FFF2-40B4-BE49-F238E27FC236}">
                <a16:creationId xmlns:a16="http://schemas.microsoft.com/office/drawing/2014/main" id="{CC1798F4-34FA-A112-2D9D-3C16AFDDC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1468DB7D-F67C-0A9B-1F47-F32E7AF68AB4}"/>
              </a:ext>
            </a:extLst>
          </p:cNvPr>
          <p:cNvSpPr/>
          <p:nvPr/>
        </p:nvSpPr>
        <p:spPr>
          <a:xfrm flipH="1">
            <a:off x="-107950" y="0"/>
            <a:ext cx="3743325" cy="2420938"/>
          </a:xfrm>
          <a:prstGeom prst="wedgeEllipseCallout">
            <a:avLst>
              <a:gd name="adj1" fmla="val -47728"/>
              <a:gd name="adj2" fmla="val 9495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Espero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que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esta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presentacion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sirva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para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distinguir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ventaja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absoluta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y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ventaja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comparativa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Image 3" descr="VACA.jpg">
            <a:extLst>
              <a:ext uri="{FF2B5EF4-FFF2-40B4-BE49-F238E27FC236}">
                <a16:creationId xmlns:a16="http://schemas.microsoft.com/office/drawing/2014/main" id="{2544CFC8-41FF-784D-08C7-FBF5201EC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BD536CAE-4B15-67DC-3B1C-02706AF1D815}"/>
              </a:ext>
            </a:extLst>
          </p:cNvPr>
          <p:cNvSpPr/>
          <p:nvPr/>
        </p:nvSpPr>
        <p:spPr>
          <a:xfrm flipH="1">
            <a:off x="179388" y="31750"/>
            <a:ext cx="3600450" cy="2087563"/>
          </a:xfrm>
          <a:prstGeom prst="wedgeEllipseCallout">
            <a:avLst>
              <a:gd name="adj1" fmla="val -37650"/>
              <a:gd name="adj2" fmla="val 10214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ALGUNA DUDA HASTA AHORA?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Image 3" descr="VACA.jpg">
            <a:extLst>
              <a:ext uri="{FF2B5EF4-FFF2-40B4-BE49-F238E27FC236}">
                <a16:creationId xmlns:a16="http://schemas.microsoft.com/office/drawing/2014/main" id="{E1E1A766-D75D-BACE-41AE-58A541677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276C1C88-FFB3-E644-76EB-1B018E71EDC2}"/>
              </a:ext>
            </a:extLst>
          </p:cNvPr>
          <p:cNvSpPr/>
          <p:nvPr/>
        </p:nvSpPr>
        <p:spPr>
          <a:xfrm flipH="1">
            <a:off x="179388" y="31750"/>
            <a:ext cx="3600450" cy="2087563"/>
          </a:xfrm>
          <a:prstGeom prst="wedgeEllipseCallout">
            <a:avLst>
              <a:gd name="adj1" fmla="val -37650"/>
              <a:gd name="adj2" fmla="val 10214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Uhhhh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muuuuuu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!!!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us-titre 9">
            <a:extLst>
              <a:ext uri="{FF2B5EF4-FFF2-40B4-BE49-F238E27FC236}">
                <a16:creationId xmlns:a16="http://schemas.microsoft.com/office/drawing/2014/main" id="{4C340BE2-B35D-46E2-330C-DB805CAECB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51202" name="Image 6">
            <a:extLst>
              <a:ext uri="{FF2B5EF4-FFF2-40B4-BE49-F238E27FC236}">
                <a16:creationId xmlns:a16="http://schemas.microsoft.com/office/drawing/2014/main" id="{3BCB12D3-5C6F-01FC-1655-2CD3601D1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10 Rectángulo">
            <a:extLst>
              <a:ext uri="{FF2B5EF4-FFF2-40B4-BE49-F238E27FC236}">
                <a16:creationId xmlns:a16="http://schemas.microsoft.com/office/drawing/2014/main" id="{157046D5-CC01-BE12-8DB1-5F593EA83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475" y="2719388"/>
            <a:ext cx="7200900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s-ES" altLang="en-US" sz="2800">
                <a:solidFill>
                  <a:srgbClr val="000090"/>
                </a:solidFill>
                <a:latin typeface="Perpetua" panose="02020502060401020303" pitchFamily="18" charset="77"/>
              </a:rPr>
              <a:t>GRACIAS POR TU ATENCIÓN!!!!!</a:t>
            </a:r>
          </a:p>
          <a:p>
            <a:r>
              <a:rPr lang="es-ES" altLang="en-US" sz="2800">
                <a:solidFill>
                  <a:srgbClr val="000090"/>
                </a:solidFill>
                <a:latin typeface="Perpetua" panose="02020502060401020303" pitchFamily="18" charset="77"/>
              </a:rPr>
              <a:t>Paloma Bernal  Turnes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DD23FCF9-2C59-58B2-E85B-3AD9CA7F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7E585E7-19B2-6C40-A0F5-0663C859233A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36</a:t>
            </a:fld>
            <a:endParaRPr lang="en-US" dirty="0">
              <a:solidFill>
                <a:schemeClr val="accent3">
                  <a:shade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51205" name="Rectangle 1">
            <a:extLst>
              <a:ext uri="{FF2B5EF4-FFF2-40B4-BE49-F238E27FC236}">
                <a16:creationId xmlns:a16="http://schemas.microsoft.com/office/drawing/2014/main" id="{25289133-E2D0-6716-6AE0-F508B9B01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125" y="3965575"/>
            <a:ext cx="4330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s-ES" altLang="en-US">
                <a:solidFill>
                  <a:srgbClr val="000090"/>
                </a:solidFill>
                <a:latin typeface="Perpetua" panose="02020502060401020303" pitchFamily="18" charset="77"/>
              </a:rPr>
              <a:t>FIN DE LA PARTE 1 DEL TEMA 1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re 1">
            <a:extLst>
              <a:ext uri="{FF2B5EF4-FFF2-40B4-BE49-F238E27FC236}">
                <a16:creationId xmlns:a16="http://schemas.microsoft.com/office/drawing/2014/main" id="{6EBD1C5D-CC8E-EC2C-9F0A-397637C9A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288" y="5013325"/>
            <a:ext cx="7772400" cy="1470025"/>
          </a:xfrm>
        </p:spPr>
        <p:txBody>
          <a:bodyPr/>
          <a:lstStyle/>
          <a:p>
            <a:r>
              <a:rPr lang="fr-FR" altLang="en-US" sz="2200">
                <a:ea typeface="ＭＳ Ｐゴシック" panose="020B0600070205080204" pitchFamily="34" charset="-128"/>
              </a:rPr>
              <a:t>Profesora: Paloma Bernal Turnes</a:t>
            </a:r>
            <a:br>
              <a:rPr lang="fr-FR" altLang="en-US" sz="2200">
                <a:ea typeface="ＭＳ Ｐゴシック" panose="020B0600070205080204" pitchFamily="34" charset="-128"/>
              </a:rPr>
            </a:br>
            <a:r>
              <a:rPr lang="fr-FR" altLang="en-US" sz="2200">
                <a:ea typeface="ＭＳ Ｐゴシック" panose="020B0600070205080204" pitchFamily="34" charset="-128"/>
              </a:rPr>
              <a:t>paloma.bernal@urjc.es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1010C5B-8BE1-F4DD-7E14-7EB7142A25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0625" y="3940175"/>
            <a:ext cx="6977063" cy="708025"/>
          </a:xfrm>
        </p:spPr>
        <p:txBody>
          <a:bodyPr/>
          <a:lstStyle/>
          <a:p>
            <a:pPr>
              <a:defRPr/>
            </a:pPr>
            <a:r>
              <a:rPr lang="en-US" sz="2400" b="1" dirty="0"/>
              <a:t>MARKETING GLOBAL E INTERNACIONAL Y COMERCIO EXTERIOR (SEMIPRESENCIAL) </a:t>
            </a:r>
            <a:endParaRPr lang="en-US" sz="2400" dirty="0"/>
          </a:p>
          <a:p>
            <a:pPr>
              <a:defRPr/>
            </a:pPr>
            <a:endParaRPr lang="fr-FR" sz="2400" dirty="0"/>
          </a:p>
        </p:txBody>
      </p:sp>
      <p:pic>
        <p:nvPicPr>
          <p:cNvPr id="15363" name="Image 3" descr="sin-tc3adtulo-1.png">
            <a:extLst>
              <a:ext uri="{FF2B5EF4-FFF2-40B4-BE49-F238E27FC236}">
                <a16:creationId xmlns:a16="http://schemas.microsoft.com/office/drawing/2014/main" id="{DFDF1BCE-4438-2E94-6231-657BD08E3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309334"/>
            <a:ext cx="5080000" cy="360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B7490438-90A7-065A-4B31-B100E258C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661248"/>
            <a:ext cx="45720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987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0">
            <a:extLst>
              <a:ext uri="{FF2B5EF4-FFF2-40B4-BE49-F238E27FC236}">
                <a16:creationId xmlns:a16="http://schemas.microsoft.com/office/drawing/2014/main" id="{EDBC0BD3-B341-35D0-45DB-B37008168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338" y="2938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s-ES" altLang="en-US" b="0"/>
          </a:p>
        </p:txBody>
      </p:sp>
      <p:pic>
        <p:nvPicPr>
          <p:cNvPr id="16386" name="5 Imagen" descr="logo.gif">
            <a:extLst>
              <a:ext uri="{FF2B5EF4-FFF2-40B4-BE49-F238E27FC236}">
                <a16:creationId xmlns:a16="http://schemas.microsoft.com/office/drawing/2014/main" id="{B43C8089-3E77-323B-0EF7-A3D3CE09C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21907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4">
            <a:extLst>
              <a:ext uri="{FF2B5EF4-FFF2-40B4-BE49-F238E27FC236}">
                <a16:creationId xmlns:a16="http://schemas.microsoft.com/office/drawing/2014/main" id="{A2FCB236-DF7A-A182-3371-A09A1590224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089275" y="301625"/>
            <a:ext cx="5730875" cy="990600"/>
          </a:xfrm>
        </p:spPr>
        <p:txBody>
          <a:bodyPr anchor="t"/>
          <a:lstStyle/>
          <a:p>
            <a:pPr eaLnBrk="1" hangingPunct="1"/>
            <a:r>
              <a:rPr lang="es-ES_tradnl" altLang="en-US" sz="3600" u="sng">
                <a:solidFill>
                  <a:srgbClr val="000000"/>
                </a:solidFill>
                <a:ea typeface="ＭＳ Ｐゴシック" panose="020B0600070205080204" pitchFamily="34" charset="-128"/>
              </a:rPr>
              <a:t>Contenidos de la Asignatura:</a:t>
            </a:r>
            <a:endParaRPr lang="es-ES_tradnl" altLang="en-US" sz="3600" u="sng">
              <a:solidFill>
                <a:srgbClr val="000000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27D0E21-E8C2-7C38-7C68-DF81BFA41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2225"/>
            <a:ext cx="9144000" cy="483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274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re 1">
            <a:extLst>
              <a:ext uri="{FF2B5EF4-FFF2-40B4-BE49-F238E27FC236}">
                <a16:creationId xmlns:a16="http://schemas.microsoft.com/office/drawing/2014/main" id="{E757F7CF-8D34-4CC6-9B97-E7E86108B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850" y="5013325"/>
            <a:ext cx="7772400" cy="1470025"/>
          </a:xfrm>
        </p:spPr>
        <p:txBody>
          <a:bodyPr/>
          <a:lstStyle/>
          <a:p>
            <a:r>
              <a:rPr lang="fr-FR" altLang="en-US" sz="1800">
                <a:ea typeface="ＭＳ Ｐゴシック" panose="020B0600070205080204" pitchFamily="34" charset="-128"/>
              </a:rPr>
              <a:t>Profesora: Paloma Bernal Turnes</a:t>
            </a:r>
            <a:br>
              <a:rPr lang="fr-FR" altLang="en-US" sz="1800">
                <a:ea typeface="ＭＳ Ｐゴシック" panose="020B0600070205080204" pitchFamily="34" charset="-128"/>
              </a:rPr>
            </a:br>
            <a:r>
              <a:rPr lang="fr-FR" altLang="en-US" sz="1800">
                <a:ea typeface="ＭＳ Ｐゴシック" panose="020B0600070205080204" pitchFamily="34" charset="-128"/>
              </a:rPr>
              <a:t>paloma.bernal@urjc.es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04C104-EEC0-A8CF-58A8-17368A3BF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6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3244E402-C04D-2133-09E4-25DFBF52E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400800" y="6356350"/>
            <a:ext cx="22891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CB132EB-9D48-1449-BCF4-B87FF85FD2FC}" type="slidenum">
              <a:rPr lang="en-US" altLang="en-US" sz="900" smtClean="0">
                <a:solidFill>
                  <a:srgbClr val="002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en-US" altLang="en-US" sz="1400">
              <a:solidFill>
                <a:srgbClr val="002E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F5F5601-3E0A-39D9-A200-C55E2EE27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661248"/>
            <a:ext cx="4572000" cy="1028700"/>
          </a:xfrm>
          <a:prstGeom prst="rect">
            <a:avLst/>
          </a:prstGeom>
        </p:spPr>
      </p:pic>
      <p:pic>
        <p:nvPicPr>
          <p:cNvPr id="5" name="Picture 4" descr="Graphical user interface, text, application, email, website&#10;&#10;Description automatically generated">
            <a:extLst>
              <a:ext uri="{FF2B5EF4-FFF2-40B4-BE49-F238E27FC236}">
                <a16:creationId xmlns:a16="http://schemas.microsoft.com/office/drawing/2014/main" id="{D5BE2B83-BB2B-FB7F-7595-CDE2EA254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568952" cy="3024336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re 1">
            <a:extLst>
              <a:ext uri="{FF2B5EF4-FFF2-40B4-BE49-F238E27FC236}">
                <a16:creationId xmlns:a16="http://schemas.microsoft.com/office/drawing/2014/main" id="{F6EA6537-C0FF-8269-8A0C-DFF2FAFB90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850" y="5013325"/>
            <a:ext cx="7772400" cy="1470025"/>
          </a:xfrm>
        </p:spPr>
        <p:txBody>
          <a:bodyPr/>
          <a:lstStyle/>
          <a:p>
            <a:r>
              <a:rPr lang="fr-FR" altLang="en-US" sz="1800">
                <a:ea typeface="ＭＳ Ｐゴシック" panose="020B0600070205080204" pitchFamily="34" charset="-128"/>
              </a:rPr>
              <a:t>Profesora: Paloma Bernal Turnes</a:t>
            </a:r>
            <a:br>
              <a:rPr lang="fr-FR" altLang="en-US" sz="1800">
                <a:ea typeface="ＭＳ Ｐゴシック" panose="020B0600070205080204" pitchFamily="34" charset="-128"/>
              </a:rPr>
            </a:br>
            <a:r>
              <a:rPr lang="fr-FR" altLang="en-US" sz="1800">
                <a:ea typeface="ＭＳ Ｐゴシック" panose="020B0600070205080204" pitchFamily="34" charset="-128"/>
              </a:rPr>
              <a:t>paloma.bernal@urjc.es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AE0E7CE-D234-0D91-FDE2-873DEBEAA9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724650" cy="708025"/>
          </a:xfrm>
        </p:spPr>
        <p:txBody>
          <a:bodyPr/>
          <a:lstStyle/>
          <a:p>
            <a:pPr>
              <a:defRPr/>
            </a:pPr>
            <a:r>
              <a:rPr lang="en-US" dirty="0"/>
              <a:t>TEMA 1. PARTE 2.- GLOBALIZACIÓN Y POR QUÉ LOS PAÍSES DEBERIAN COMERCIALIZAR INTERNACIONALMENTE</a:t>
            </a:r>
            <a:endParaRPr lang="fr-FR" dirty="0"/>
          </a:p>
        </p:txBody>
      </p:sp>
      <p:pic>
        <p:nvPicPr>
          <p:cNvPr id="18435" name="Image 3" descr="sin-tc3adtulo-1.png">
            <a:extLst>
              <a:ext uri="{FF2B5EF4-FFF2-40B4-BE49-F238E27FC236}">
                <a16:creationId xmlns:a16="http://schemas.microsoft.com/office/drawing/2014/main" id="{70FDE6B4-1B31-EF61-050B-37C61A570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50800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845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B7386E57-8EA5-A2F8-D11D-0D2B08545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1.4. COMERCIO INTRA-INDUSTRIA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6B6C15-9EA5-2F46-2C3A-11B890086A4A}"/>
              </a:ext>
            </a:extLst>
          </p:cNvPr>
          <p:cNvSpPr txBox="1">
            <a:spLocks/>
          </p:cNvSpPr>
          <p:nvPr/>
        </p:nvSpPr>
        <p:spPr bwMode="auto">
          <a:xfrm>
            <a:off x="3203575" y="1484313"/>
            <a:ext cx="3906838" cy="4464050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096963" indent="-228600">
              <a:spcBef>
                <a:spcPts val="400"/>
              </a:spcBef>
              <a:buClr>
                <a:srgbClr val="A94543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3200" b="0" dirty="0">
                <a:solidFill>
                  <a:schemeClr val="tx2"/>
                </a:solidFill>
              </a:rPr>
              <a:t>EJEMPLO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3200" b="0" dirty="0" err="1">
                <a:solidFill>
                  <a:schemeClr val="tx2"/>
                </a:solidFill>
              </a:rPr>
              <a:t>Asunciones</a:t>
            </a:r>
            <a:r>
              <a:rPr lang="en-US" altLang="en-US" sz="3200" b="0" dirty="0">
                <a:solidFill>
                  <a:schemeClr val="tx2"/>
                </a:solidFill>
              </a:rPr>
              <a:t>:</a:t>
            </a:r>
          </a:p>
          <a:p>
            <a:pPr marL="457200" indent="-457200">
              <a:spcBef>
                <a:spcPct val="0"/>
              </a:spcBef>
              <a:buClrTx/>
              <a:buSzTx/>
              <a:defRPr/>
            </a:pPr>
            <a:r>
              <a:rPr lang="en-US" altLang="en-US" sz="3200" b="0" dirty="0">
                <a:solidFill>
                  <a:schemeClr val="tx2"/>
                </a:solidFill>
              </a:rPr>
              <a:t>2 </a:t>
            </a:r>
            <a:r>
              <a:rPr lang="en-US" altLang="en-US" sz="3200" b="0" dirty="0" err="1">
                <a:solidFill>
                  <a:schemeClr val="tx2"/>
                </a:solidFill>
              </a:rPr>
              <a:t>tipos</a:t>
            </a:r>
            <a:r>
              <a:rPr lang="en-US" altLang="en-US" sz="3200" b="0" dirty="0">
                <a:solidFill>
                  <a:schemeClr val="tx2"/>
                </a:solidFill>
              </a:rPr>
              <a:t> de vino </a:t>
            </a:r>
          </a:p>
          <a:p>
            <a:pPr marL="457200" indent="-457200">
              <a:spcBef>
                <a:spcPct val="0"/>
              </a:spcBef>
              <a:buClrTx/>
              <a:buSzTx/>
              <a:defRPr/>
            </a:pPr>
            <a:r>
              <a:rPr lang="en-US" altLang="en-US" sz="3200" b="0" dirty="0">
                <a:solidFill>
                  <a:schemeClr val="tx2"/>
                </a:solidFill>
              </a:rPr>
              <a:t>La </a:t>
            </a:r>
            <a:r>
              <a:rPr lang="en-US" altLang="en-US" sz="3200" b="0" dirty="0" err="1">
                <a:solidFill>
                  <a:schemeClr val="tx2"/>
                </a:solidFill>
              </a:rPr>
              <a:t>producción</a:t>
            </a:r>
            <a:r>
              <a:rPr lang="en-US" altLang="en-US" sz="3200" b="0" dirty="0">
                <a:solidFill>
                  <a:schemeClr val="tx2"/>
                </a:solidFill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</a:rPr>
              <a:t>tiene</a:t>
            </a:r>
            <a:r>
              <a:rPr lang="en-US" altLang="en-US" sz="3200" b="0" dirty="0">
                <a:solidFill>
                  <a:schemeClr val="tx2"/>
                </a:solidFill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</a:rPr>
              <a:t>costes</a:t>
            </a:r>
            <a:r>
              <a:rPr lang="en-US" altLang="en-US" sz="3200" b="0" dirty="0">
                <a:solidFill>
                  <a:schemeClr val="tx2"/>
                </a:solidFill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</a:rPr>
              <a:t>fijos</a:t>
            </a:r>
            <a:endParaRPr lang="en-US" altLang="en-US" sz="3200" b="0" dirty="0">
              <a:solidFill>
                <a:schemeClr val="tx2"/>
              </a:solidFill>
            </a:endParaRPr>
          </a:p>
          <a:p>
            <a:pPr marL="457200" indent="-457200">
              <a:spcBef>
                <a:spcPct val="0"/>
              </a:spcBef>
              <a:buClrTx/>
              <a:buSzTx/>
              <a:defRPr/>
            </a:pPr>
            <a:r>
              <a:rPr lang="en-US" altLang="en-US" sz="3200" b="0" dirty="0">
                <a:solidFill>
                  <a:schemeClr val="tx2"/>
                </a:solidFill>
              </a:rPr>
              <a:t>Un productor por </a:t>
            </a:r>
            <a:r>
              <a:rPr lang="en-US" altLang="en-US" sz="3200" b="0" dirty="0" err="1">
                <a:solidFill>
                  <a:schemeClr val="tx2"/>
                </a:solidFill>
              </a:rPr>
              <a:t>pais</a:t>
            </a:r>
            <a:endParaRPr lang="en-US" altLang="en-US" sz="3200" b="0" dirty="0">
              <a:solidFill>
                <a:schemeClr val="tx2"/>
              </a:solidFill>
            </a:endParaRPr>
          </a:p>
          <a:p>
            <a:pPr marL="457200" indent="-457200">
              <a:spcBef>
                <a:spcPct val="0"/>
              </a:spcBef>
              <a:buClrTx/>
              <a:buSzTx/>
              <a:defRPr/>
            </a:pPr>
            <a:r>
              <a:rPr lang="en-US" altLang="en-US" sz="3200" b="0" dirty="0" err="1">
                <a:solidFill>
                  <a:schemeClr val="tx2"/>
                </a:solidFill>
              </a:rPr>
              <a:t>Idéntica</a:t>
            </a:r>
            <a:r>
              <a:rPr lang="en-US" altLang="en-US" sz="3200" b="0" dirty="0">
                <a:solidFill>
                  <a:schemeClr val="tx2"/>
                </a:solidFill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</a:rPr>
              <a:t>demanda</a:t>
            </a:r>
            <a:endParaRPr lang="en-US" altLang="en-US" sz="3200" b="0" dirty="0">
              <a:solidFill>
                <a:schemeClr val="tx2"/>
              </a:solidFill>
            </a:endParaRPr>
          </a:p>
          <a:p>
            <a:pPr marL="457200" indent="-457200">
              <a:spcBef>
                <a:spcPct val="0"/>
              </a:spcBef>
              <a:buClrTx/>
              <a:buSzTx/>
              <a:defRPr/>
            </a:pPr>
            <a:r>
              <a:rPr lang="en-US" altLang="en-US" sz="3200" b="0" dirty="0" err="1">
                <a:solidFill>
                  <a:schemeClr val="tx2"/>
                </a:solidFill>
              </a:rPr>
              <a:t>Idéntica</a:t>
            </a:r>
            <a:r>
              <a:rPr lang="en-US" altLang="en-US" sz="3200" b="0" dirty="0">
                <a:solidFill>
                  <a:schemeClr val="tx2"/>
                </a:solidFill>
              </a:rPr>
              <a:t> </a:t>
            </a:r>
            <a:r>
              <a:rPr lang="en-US" altLang="en-US" sz="3200" b="0" dirty="0" err="1">
                <a:solidFill>
                  <a:schemeClr val="tx2"/>
                </a:solidFill>
              </a:rPr>
              <a:t>capacidad</a:t>
            </a:r>
            <a:endParaRPr lang="en-US" altLang="en-US" sz="3200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5206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3756ABED-40E5-6B54-91D9-9A391C9E8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COMERCIO INTRA-INDUSTRIA</a:t>
            </a:r>
          </a:p>
        </p:txBody>
      </p:sp>
      <p:pic>
        <p:nvPicPr>
          <p:cNvPr id="20482" name="Picture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ADF82A1-C10A-0662-4A1E-867301BB5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700213"/>
            <a:ext cx="7993062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87845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CAA422AD-0A5D-D957-2BFB-3F208FAA1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COMERCIO INTRA-INDUSTRIA</a:t>
            </a:r>
          </a:p>
        </p:txBody>
      </p:sp>
      <p:pic>
        <p:nvPicPr>
          <p:cNvPr id="21506" name="Picture 3" descr="A picture containing sitting, computer, computer, phone&#10;&#10;Description automatically generated">
            <a:extLst>
              <a:ext uri="{FF2B5EF4-FFF2-40B4-BE49-F238E27FC236}">
                <a16:creationId xmlns:a16="http://schemas.microsoft.com/office/drawing/2014/main" id="{63CCACE6-924A-2725-4785-3D8652FAD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84313"/>
            <a:ext cx="771525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30488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B3801518-F0F8-1D11-34EC-063DECC4B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0"/>
            <a:ext cx="7391400" cy="990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BIBLIOGRAFIA</a:t>
            </a:r>
          </a:p>
        </p:txBody>
      </p:sp>
      <p:sp>
        <p:nvSpPr>
          <p:cNvPr id="22530" name="Slide Number Placeholder 2">
            <a:extLst>
              <a:ext uri="{FF2B5EF4-FFF2-40B4-BE49-F238E27FC236}">
                <a16:creationId xmlns:a16="http://schemas.microsoft.com/office/drawing/2014/main" id="{531D01C5-7507-10D5-3A2D-DC451AFE2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400800" y="6356350"/>
            <a:ext cx="22891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C319DE9-B56A-8441-A4A0-2787F28895E5}" type="slidenum">
              <a:rPr lang="en-US" altLang="en-US" sz="900" smtClean="0">
                <a:solidFill>
                  <a:srgbClr val="002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44</a:t>
            </a:fld>
            <a:endParaRPr lang="en-US" altLang="en-US" sz="1400">
              <a:solidFill>
                <a:srgbClr val="002E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296AABA-3699-9F7D-443E-8E6047ED92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44824"/>
            <a:ext cx="7772400" cy="276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383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67402B7D-0897-B69A-4223-6FBE61DC6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228600"/>
            <a:ext cx="7810500" cy="79057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1.5. LIBERALIZACION DEL COMERCIO</a:t>
            </a:r>
          </a:p>
        </p:txBody>
      </p:sp>
      <p:sp>
        <p:nvSpPr>
          <p:cNvPr id="23554" name="Slide Number Placeholder 3">
            <a:extLst>
              <a:ext uri="{FF2B5EF4-FFF2-40B4-BE49-F238E27FC236}">
                <a16:creationId xmlns:a16="http://schemas.microsoft.com/office/drawing/2014/main" id="{6EAE64E4-8208-7A03-B24B-B113E74FB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400800" y="6356350"/>
            <a:ext cx="22891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BF3ACE0-F1E6-634B-A6C4-7CF01CBA9EAF}" type="slidenum">
              <a:rPr lang="en-US" altLang="en-US" sz="900" smtClean="0">
                <a:solidFill>
                  <a:srgbClr val="002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45</a:t>
            </a:fld>
            <a:endParaRPr lang="en-US" altLang="en-US" sz="1400">
              <a:solidFill>
                <a:srgbClr val="002E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5" name="Content Placeholder 1">
            <a:extLst>
              <a:ext uri="{FF2B5EF4-FFF2-40B4-BE49-F238E27FC236}">
                <a16:creationId xmlns:a16="http://schemas.microsoft.com/office/drawing/2014/main" id="{E26BDFEB-030C-1556-D4CE-8FC870515CB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068388" y="1273175"/>
            <a:ext cx="7426325" cy="4311650"/>
          </a:xfrm>
        </p:spPr>
        <p:txBody>
          <a:bodyPr/>
          <a:lstStyle/>
          <a:p>
            <a:pPr>
              <a:defRPr/>
            </a:pPr>
            <a:r>
              <a:rPr lang="es-ES" dirty="0"/>
              <a:t>La liberalización del comercio es el proceso de reducir las barreras al flujo de mercancías y servicios para que crucen las fronteras de forma más libre.</a:t>
            </a:r>
            <a:endParaRPr lang="en-US" dirty="0"/>
          </a:p>
          <a:p>
            <a:pPr marL="0" indent="0">
              <a:buFont typeface="Wingdings 3" pitchFamily="2" charset="2"/>
              <a:buNone/>
              <a:defRPr/>
            </a:pPr>
            <a:endParaRPr lang="en-US" dirty="0"/>
          </a:p>
          <a:p>
            <a:pPr>
              <a:defRPr/>
            </a:pPr>
            <a:r>
              <a:rPr lang="es-ES" dirty="0"/>
              <a:t>La organización internacional encargada de reducir las tareas entre otras organizaciones es la Organización Mundial del Comercio (OMC)</a:t>
            </a:r>
            <a:endParaRPr lang="en-US" dirty="0"/>
          </a:p>
          <a:p>
            <a:pPr marL="0" indent="0">
              <a:buFont typeface="Wingdings 3" pitchFamily="2" charset="2"/>
              <a:buNone/>
              <a:defRPr/>
            </a:pPr>
            <a:r>
              <a:rPr lang="es-ES" dirty="0"/>
              <a:t> </a:t>
            </a:r>
            <a:endParaRPr lang="en-US" dirty="0"/>
          </a:p>
          <a:p>
            <a:pPr marL="0" indent="0">
              <a:buFont typeface="Wingdings 3" pitchFamily="2" charset="2"/>
              <a:buNone/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3556" name="Picture 2" descr="Icon&#10;&#10;Description automatically generated">
            <a:extLst>
              <a:ext uri="{FF2B5EF4-FFF2-40B4-BE49-F238E27FC236}">
                <a16:creationId xmlns:a16="http://schemas.microsoft.com/office/drawing/2014/main" id="{888601B9-6FE4-984A-3C67-0F808CEC9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751388"/>
            <a:ext cx="16383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04562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89D1F95F-F04F-7683-D564-E290DAD2E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228600"/>
            <a:ext cx="7810500" cy="79057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1.5. LIBERALIZACION DEL COMERCIO</a:t>
            </a:r>
          </a:p>
        </p:txBody>
      </p:sp>
      <p:sp>
        <p:nvSpPr>
          <p:cNvPr id="24578" name="Slide Number Placeholder 3">
            <a:extLst>
              <a:ext uri="{FF2B5EF4-FFF2-40B4-BE49-F238E27FC236}">
                <a16:creationId xmlns:a16="http://schemas.microsoft.com/office/drawing/2014/main" id="{7A93B6BE-D2BD-DB3D-14E2-7E6A0640C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400800" y="6356350"/>
            <a:ext cx="22891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E668DDB-E284-9249-9723-15C95288E3B0}" type="slidenum">
              <a:rPr lang="en-US" altLang="en-US" sz="900" smtClean="0">
                <a:solidFill>
                  <a:srgbClr val="002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46</a:t>
            </a:fld>
            <a:endParaRPr lang="en-US" altLang="en-US" sz="1400">
              <a:solidFill>
                <a:srgbClr val="002E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79" name="Title 1">
            <a:extLst>
              <a:ext uri="{FF2B5EF4-FFF2-40B4-BE49-F238E27FC236}">
                <a16:creationId xmlns:a16="http://schemas.microsoft.com/office/drawing/2014/main" id="{AC24B599-6886-CC6E-F95E-D7FF3183C721}"/>
              </a:ext>
            </a:extLst>
          </p:cNvPr>
          <p:cNvSpPr txBox="1">
            <a:spLocks/>
          </p:cNvSpPr>
          <p:nvPr/>
        </p:nvSpPr>
        <p:spPr bwMode="auto">
          <a:xfrm>
            <a:off x="884238" y="3203575"/>
            <a:ext cx="78105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096963" indent="-228600">
              <a:spcBef>
                <a:spcPts val="400"/>
              </a:spcBef>
              <a:buClr>
                <a:srgbClr val="A94543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0">
                <a:solidFill>
                  <a:schemeClr val="tx2"/>
                </a:solidFill>
              </a:rPr>
              <a:t>QUE TIPOS DE BARRERAS AL COMERCIO CONOCES?</a:t>
            </a:r>
          </a:p>
        </p:txBody>
      </p:sp>
    </p:spTree>
    <p:extLst>
      <p:ext uri="{BB962C8B-B14F-4D97-AF65-F5344CB8AC3E}">
        <p14:creationId xmlns:p14="http://schemas.microsoft.com/office/powerpoint/2010/main" val="41416024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234B9995-DE4C-4A76-5391-6B6C06145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228600"/>
            <a:ext cx="7810500" cy="79057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1.5. LIBERALIZACION DEL COMERCIO</a:t>
            </a:r>
          </a:p>
        </p:txBody>
      </p:sp>
      <p:sp>
        <p:nvSpPr>
          <p:cNvPr id="25602" name="Slide Number Placeholder 3">
            <a:extLst>
              <a:ext uri="{FF2B5EF4-FFF2-40B4-BE49-F238E27FC236}">
                <a16:creationId xmlns:a16="http://schemas.microsoft.com/office/drawing/2014/main" id="{809C425E-5A7A-AF1D-796F-9590BDD5B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400800" y="6356350"/>
            <a:ext cx="22891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ADD4BD7-21A3-BB4D-8995-0CF7BC077732}" type="slidenum">
              <a:rPr lang="en-US" altLang="en-US" sz="900" smtClean="0">
                <a:solidFill>
                  <a:srgbClr val="002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47</a:t>
            </a:fld>
            <a:endParaRPr lang="en-US" altLang="en-US" sz="1400">
              <a:solidFill>
                <a:srgbClr val="002E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3" name="Title 1">
            <a:extLst>
              <a:ext uri="{FF2B5EF4-FFF2-40B4-BE49-F238E27FC236}">
                <a16:creationId xmlns:a16="http://schemas.microsoft.com/office/drawing/2014/main" id="{84E4D878-225E-2E6B-4E0A-88597D9F1816}"/>
              </a:ext>
            </a:extLst>
          </p:cNvPr>
          <p:cNvSpPr txBox="1">
            <a:spLocks/>
          </p:cNvSpPr>
          <p:nvPr/>
        </p:nvSpPr>
        <p:spPr bwMode="auto">
          <a:xfrm>
            <a:off x="884238" y="3203575"/>
            <a:ext cx="78105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096963" indent="-228600">
              <a:spcBef>
                <a:spcPts val="400"/>
              </a:spcBef>
              <a:buClr>
                <a:srgbClr val="A94543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0">
                <a:solidFill>
                  <a:schemeClr val="tx2"/>
                </a:solidFill>
              </a:rPr>
              <a:t>CUALES SON LAS VENTAJAS DEL COMERCIO?</a:t>
            </a: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FF1B4F23-7238-8CE0-719F-5592227A5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661248"/>
            <a:ext cx="45720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336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A7343279-BAE1-44D0-DDB5-67FF49214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228600"/>
            <a:ext cx="7810500" cy="79057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1.5. LIBERALIZACION DEL COMERCIO</a:t>
            </a:r>
          </a:p>
        </p:txBody>
      </p:sp>
      <p:sp>
        <p:nvSpPr>
          <p:cNvPr id="26626" name="Slide Number Placeholder 3">
            <a:extLst>
              <a:ext uri="{FF2B5EF4-FFF2-40B4-BE49-F238E27FC236}">
                <a16:creationId xmlns:a16="http://schemas.microsoft.com/office/drawing/2014/main" id="{EE4B757F-C570-52CD-FCA8-4F9FC76D4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400800" y="6356350"/>
            <a:ext cx="22891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83BBB70-108D-7443-A7F3-467D3331E6AC}" type="slidenum">
              <a:rPr lang="en-US" altLang="en-US" sz="900" smtClean="0">
                <a:solidFill>
                  <a:srgbClr val="002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48</a:t>
            </a:fld>
            <a:endParaRPr lang="en-US" altLang="en-US" sz="1400">
              <a:solidFill>
                <a:srgbClr val="002E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7" name="Content Placeholder 1">
            <a:extLst>
              <a:ext uri="{FF2B5EF4-FFF2-40B4-BE49-F238E27FC236}">
                <a16:creationId xmlns:a16="http://schemas.microsoft.com/office/drawing/2014/main" id="{7F31F0F3-95D8-C232-F934-07D040B409D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7067550" cy="4937125"/>
          </a:xfrm>
        </p:spPr>
        <p:txBody>
          <a:bodyPr/>
          <a:lstStyle/>
          <a:p>
            <a:pPr marL="0" indent="0">
              <a:buFont typeface="Wingdings 3" pitchFamily="2" charset="2"/>
              <a:buNone/>
              <a:defRPr/>
            </a:pPr>
            <a:r>
              <a:rPr lang="es-ES" b="1" dirty="0"/>
              <a:t>Beneficios de la liberalización del comercio </a:t>
            </a:r>
            <a:endParaRPr lang="en-US" b="1" dirty="0"/>
          </a:p>
          <a:p>
            <a:pPr>
              <a:defRPr/>
            </a:pPr>
            <a:r>
              <a:rPr lang="es-ES" sz="2300" dirty="0"/>
              <a:t>Más opciones para los consumidores </a:t>
            </a:r>
            <a:endParaRPr lang="en-US" sz="2300" dirty="0"/>
          </a:p>
          <a:p>
            <a:pPr marL="0" indent="0">
              <a:buFont typeface="Wingdings 3" pitchFamily="2" charset="2"/>
              <a:buNone/>
              <a:defRPr/>
            </a:pPr>
            <a:r>
              <a:rPr lang="es-ES" sz="2300" dirty="0"/>
              <a:t>Acceso a los bienes y servicios que podría no ser producidos en el mercado interno o que podrían ser producidos en ese mercado nacional pero a mayor coste </a:t>
            </a:r>
            <a:endParaRPr lang="en-US" sz="2300" dirty="0"/>
          </a:p>
          <a:p>
            <a:pPr>
              <a:defRPr/>
            </a:pPr>
            <a:r>
              <a:rPr lang="es-ES" sz="2300" dirty="0"/>
              <a:t>Incremento de la competencia en los mercados</a:t>
            </a:r>
            <a:endParaRPr lang="en-US" sz="2300" dirty="0"/>
          </a:p>
          <a:p>
            <a:pPr marL="0" indent="0">
              <a:buFont typeface="Wingdings 3" pitchFamily="2" charset="2"/>
              <a:buNone/>
              <a:defRPr/>
            </a:pPr>
            <a:r>
              <a:rPr lang="es-ES" sz="2300" dirty="0"/>
              <a:t>una mayor competitividad en los mercados tiende a disminuir los precios y aumentar la calidad de los productos y servicios ofertados a los consumidores  </a:t>
            </a:r>
            <a:endParaRPr lang="en-US" sz="2300" dirty="0"/>
          </a:p>
          <a:p>
            <a:pPr>
              <a:defRPr/>
            </a:pPr>
            <a:r>
              <a:rPr lang="es-ES" sz="2300" dirty="0"/>
              <a:t>División del trabajo </a:t>
            </a:r>
            <a:endParaRPr lang="en-US" sz="2300" dirty="0"/>
          </a:p>
          <a:p>
            <a:pPr marL="0" indent="0">
              <a:buFont typeface="Wingdings 3" pitchFamily="2" charset="2"/>
              <a:buNone/>
              <a:defRPr/>
            </a:pPr>
            <a:r>
              <a:rPr lang="es-ES" sz="2300" dirty="0"/>
              <a:t>Cuando se liberaliza el comercio los productores experimento en economías de escala que les permite a los trabajadores adquirir mayor nivel de especialización y de habilidades </a:t>
            </a:r>
            <a:endParaRPr lang="en-US" sz="2300" dirty="0"/>
          </a:p>
          <a:p>
            <a:pPr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6628" name="Picture 2" descr="Icon&#10;&#10;Description automatically generated">
            <a:extLst>
              <a:ext uri="{FF2B5EF4-FFF2-40B4-BE49-F238E27FC236}">
                <a16:creationId xmlns:a16="http://schemas.microsoft.com/office/drawing/2014/main" id="{F7BAA086-239B-FB70-086A-5525DEA0E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412875"/>
            <a:ext cx="1835150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7635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421B9882-1BE7-DDA5-E19B-473B96331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228600"/>
            <a:ext cx="7391400" cy="762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COMERCIO Y CRECIMIENTO</a:t>
            </a:r>
          </a:p>
        </p:txBody>
      </p:sp>
      <p:pic>
        <p:nvPicPr>
          <p:cNvPr id="27650" name="Content Placeholder 1">
            <a:extLst>
              <a:ext uri="{FF2B5EF4-FFF2-40B4-BE49-F238E27FC236}">
                <a16:creationId xmlns:a16="http://schemas.microsoft.com/office/drawing/2014/main" id="{97FD4892-BDCD-B4C0-2ACE-BB04271316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5212" y="2333811"/>
            <a:ext cx="7624763" cy="1974850"/>
          </a:xfrm>
        </p:spPr>
      </p:pic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237D693C-ED95-20D7-CE03-6BD9C44C1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400800" y="6356350"/>
            <a:ext cx="22891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2A57673-3AA4-1A4A-BCA1-600981674A78}" type="slidenum">
              <a:rPr lang="en-US" altLang="en-US" sz="900" smtClean="0">
                <a:solidFill>
                  <a:srgbClr val="002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49</a:t>
            </a:fld>
            <a:endParaRPr lang="en-US" altLang="en-US" sz="1400">
              <a:solidFill>
                <a:srgbClr val="002E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B6F3FCFE-1E65-B042-2EEE-F100933AC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661248"/>
            <a:ext cx="45720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6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4">
            <a:extLst>
              <a:ext uri="{FF2B5EF4-FFF2-40B4-BE49-F238E27FC236}">
                <a16:creationId xmlns:a16="http://schemas.microsoft.com/office/drawing/2014/main" id="{C0EA9358-2F89-836F-8082-9DDD58D16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0"/>
            <a:ext cx="7391400" cy="990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Comercio en la Era de Bronce</a:t>
            </a:r>
          </a:p>
        </p:txBody>
      </p:sp>
      <p:pic>
        <p:nvPicPr>
          <p:cNvPr id="20482" name="Picture 5">
            <a:extLst>
              <a:ext uri="{FF2B5EF4-FFF2-40B4-BE49-F238E27FC236}">
                <a16:creationId xmlns:a16="http://schemas.microsoft.com/office/drawing/2014/main" id="{47C01E4D-BD21-527F-A4F8-709CD5C10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96975"/>
            <a:ext cx="8534400" cy="354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E286613-5E55-77AD-43DC-B1840D945E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916074"/>
            <a:ext cx="8534400" cy="1941925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4D147C0A-9BE3-7763-57B7-C49E0BEAC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228600"/>
            <a:ext cx="7810500" cy="79057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1.5. LIBERALIZACION DEL COMERCIO</a:t>
            </a:r>
          </a:p>
        </p:txBody>
      </p:sp>
      <p:sp>
        <p:nvSpPr>
          <p:cNvPr id="28674" name="Slide Number Placeholder 3">
            <a:extLst>
              <a:ext uri="{FF2B5EF4-FFF2-40B4-BE49-F238E27FC236}">
                <a16:creationId xmlns:a16="http://schemas.microsoft.com/office/drawing/2014/main" id="{D2781262-CD36-8D97-09EB-F7EFEA613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400800" y="6356350"/>
            <a:ext cx="22891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23BEAE4-41D4-A243-87D1-3A0D9D059578}" type="slidenum">
              <a:rPr lang="en-US" altLang="en-US" sz="900" smtClean="0">
                <a:solidFill>
                  <a:srgbClr val="002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50</a:t>
            </a:fld>
            <a:endParaRPr lang="en-US" altLang="en-US" sz="1400">
              <a:solidFill>
                <a:srgbClr val="002E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5" name="Title 1">
            <a:extLst>
              <a:ext uri="{FF2B5EF4-FFF2-40B4-BE49-F238E27FC236}">
                <a16:creationId xmlns:a16="http://schemas.microsoft.com/office/drawing/2014/main" id="{767BBE89-AF32-4726-3836-5B57A46B81DF}"/>
              </a:ext>
            </a:extLst>
          </p:cNvPr>
          <p:cNvSpPr txBox="1">
            <a:spLocks/>
          </p:cNvSpPr>
          <p:nvPr/>
        </p:nvSpPr>
        <p:spPr bwMode="auto">
          <a:xfrm>
            <a:off x="884238" y="3203575"/>
            <a:ext cx="78105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096963" indent="-228600">
              <a:spcBef>
                <a:spcPts val="400"/>
              </a:spcBef>
              <a:buClr>
                <a:srgbClr val="A94543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0">
                <a:solidFill>
                  <a:schemeClr val="tx2"/>
                </a:solidFill>
              </a:rPr>
              <a:t>QUE CRECE MAS EL COMERCIO O EL PIB?</a:t>
            </a:r>
          </a:p>
        </p:txBody>
      </p:sp>
    </p:spTree>
    <p:extLst>
      <p:ext uri="{BB962C8B-B14F-4D97-AF65-F5344CB8AC3E}">
        <p14:creationId xmlns:p14="http://schemas.microsoft.com/office/powerpoint/2010/main" val="32228671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5405EE64-EC62-13E0-DB8B-B60994E2F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228600"/>
            <a:ext cx="7391400" cy="762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COMERCIO Y CRECIMIENTO</a:t>
            </a:r>
          </a:p>
        </p:txBody>
      </p:sp>
      <p:sp>
        <p:nvSpPr>
          <p:cNvPr id="29698" name="Slide Number Placeholder 3">
            <a:extLst>
              <a:ext uri="{FF2B5EF4-FFF2-40B4-BE49-F238E27FC236}">
                <a16:creationId xmlns:a16="http://schemas.microsoft.com/office/drawing/2014/main" id="{046DB75C-B859-39C5-E9E7-BD7C4C508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400800" y="6356350"/>
            <a:ext cx="22891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05BFF9F-9443-0B47-8975-4C73C2739EA4}" type="slidenum">
              <a:rPr lang="en-US" altLang="en-US" sz="900" smtClean="0">
                <a:solidFill>
                  <a:srgbClr val="002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51</a:t>
            </a:fld>
            <a:endParaRPr lang="en-US" altLang="en-US" sz="1400">
              <a:solidFill>
                <a:srgbClr val="002E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99" name="Content Placeholder 2">
            <a:extLst>
              <a:ext uri="{FF2B5EF4-FFF2-40B4-BE49-F238E27FC236}">
                <a16:creationId xmlns:a16="http://schemas.microsoft.com/office/drawing/2014/main" id="{3749EA5E-54A4-488C-1BDF-53A824C341A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9700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BC17052A-F57C-E3D6-83A8-58C1E57BB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44575"/>
            <a:ext cx="8229600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4219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4A242E79-123F-20DB-DDA0-588B871A2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228600"/>
            <a:ext cx="7810500" cy="79057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1.5. LIBERALIZACION DEL COMERCIO</a:t>
            </a:r>
          </a:p>
        </p:txBody>
      </p:sp>
      <p:sp>
        <p:nvSpPr>
          <p:cNvPr id="30722" name="Slide Number Placeholder 3">
            <a:extLst>
              <a:ext uri="{FF2B5EF4-FFF2-40B4-BE49-F238E27FC236}">
                <a16:creationId xmlns:a16="http://schemas.microsoft.com/office/drawing/2014/main" id="{6A08533D-501A-8297-CBB8-D1C7D3588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400800" y="6356350"/>
            <a:ext cx="22891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9E5AE9C-195B-5C46-ABA4-ED68A86CEAD6}" type="slidenum">
              <a:rPr lang="en-US" altLang="en-US" sz="900" smtClean="0">
                <a:solidFill>
                  <a:srgbClr val="002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52</a:t>
            </a:fld>
            <a:endParaRPr lang="en-US" altLang="en-US" sz="1400">
              <a:solidFill>
                <a:srgbClr val="002E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3" name="Title 1">
            <a:extLst>
              <a:ext uri="{FF2B5EF4-FFF2-40B4-BE49-F238E27FC236}">
                <a16:creationId xmlns:a16="http://schemas.microsoft.com/office/drawing/2014/main" id="{6199C8CE-B056-738E-EC67-04A108BB5BAF}"/>
              </a:ext>
            </a:extLst>
          </p:cNvPr>
          <p:cNvSpPr txBox="1">
            <a:spLocks/>
          </p:cNvSpPr>
          <p:nvPr/>
        </p:nvSpPr>
        <p:spPr bwMode="auto">
          <a:xfrm>
            <a:off x="884238" y="3203575"/>
            <a:ext cx="78105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096963" indent="-228600">
              <a:spcBef>
                <a:spcPts val="400"/>
              </a:spcBef>
              <a:buClr>
                <a:srgbClr val="A94543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0">
                <a:solidFill>
                  <a:schemeClr val="tx2"/>
                </a:solidFill>
              </a:rPr>
              <a:t>EL COMERCIO BENEFICIA A LOS PAISES EN DESARROLLO?</a:t>
            </a:r>
          </a:p>
        </p:txBody>
      </p:sp>
    </p:spTree>
    <p:extLst>
      <p:ext uri="{BB962C8B-B14F-4D97-AF65-F5344CB8AC3E}">
        <p14:creationId xmlns:p14="http://schemas.microsoft.com/office/powerpoint/2010/main" val="16770296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63210D8E-DA02-F9FA-CB15-46A545C37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228600"/>
            <a:ext cx="7391400" cy="762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COMERCIO Y CRECIMIENTO</a:t>
            </a:r>
          </a:p>
        </p:txBody>
      </p:sp>
      <p:sp>
        <p:nvSpPr>
          <p:cNvPr id="31746" name="Slide Number Placeholder 3">
            <a:extLst>
              <a:ext uri="{FF2B5EF4-FFF2-40B4-BE49-F238E27FC236}">
                <a16:creationId xmlns:a16="http://schemas.microsoft.com/office/drawing/2014/main" id="{27838C51-E783-2F01-3A90-F39B67E6D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400800" y="6356350"/>
            <a:ext cx="22891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ED4A9C5-A2E9-4B42-ABBE-8E2BE30975EB}" type="slidenum">
              <a:rPr lang="en-US" altLang="en-US" sz="900" smtClean="0">
                <a:solidFill>
                  <a:srgbClr val="002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53</a:t>
            </a:fld>
            <a:endParaRPr lang="en-US" altLang="en-US" sz="1400">
              <a:solidFill>
                <a:srgbClr val="002E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47" name="Content Placeholder 2">
            <a:extLst>
              <a:ext uri="{FF2B5EF4-FFF2-40B4-BE49-F238E27FC236}">
                <a16:creationId xmlns:a16="http://schemas.microsoft.com/office/drawing/2014/main" id="{CAF83BCA-C0A9-34F0-592F-586F06DC00B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r>
              <a:rPr lang="es-ES" altLang="en-ES" b="1">
                <a:ea typeface="ＭＳ Ｐゴシック" panose="020B0600070205080204" pitchFamily="34" charset="-128"/>
              </a:rPr>
              <a:t>Beneficios para los países en desarrollo </a:t>
            </a:r>
            <a:endParaRPr lang="en-US" altLang="en-ES" b="1">
              <a:ea typeface="ＭＳ Ｐゴシック" panose="020B0600070205080204" pitchFamily="34" charset="-128"/>
            </a:endParaRPr>
          </a:p>
          <a:p>
            <a:endParaRPr lang="es-ES" altLang="en-ES">
              <a:ea typeface="ＭＳ Ｐゴシック" panose="020B0600070205080204" pitchFamily="34" charset="-128"/>
            </a:endParaRPr>
          </a:p>
          <a:p>
            <a:pPr lvl="1"/>
            <a:r>
              <a:rPr lang="es-ES" altLang="en-ES" sz="2800">
                <a:solidFill>
                  <a:schemeClr val="tx1"/>
                </a:solidFill>
                <a:ea typeface="ＭＳ Ｐゴシック" panose="020B0600070205080204" pitchFamily="34" charset="-128"/>
              </a:rPr>
              <a:t>Permite mejor acceso a la tecnología el capital y la mano de obra cualificada </a:t>
            </a:r>
            <a:endParaRPr lang="en-US" altLang="en-ES" sz="28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lvl="1"/>
            <a:r>
              <a:rPr lang="es-ES" altLang="en-ES" sz="2800">
                <a:solidFill>
                  <a:schemeClr val="tx1"/>
                </a:solidFill>
                <a:ea typeface="ＭＳ Ｐゴシック" panose="020B0600070205080204" pitchFamily="34" charset="-128"/>
              </a:rPr>
              <a:t>Aumenta los niveles de vida y per cápita aumenta los niveles de vida y reduce la pobreza </a:t>
            </a:r>
            <a:endParaRPr lang="en-US" altLang="en-ES" sz="28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1748" name="Picture 2" descr="Icon&#10;&#10;Description automatically generated">
            <a:extLst>
              <a:ext uri="{FF2B5EF4-FFF2-40B4-BE49-F238E27FC236}">
                <a16:creationId xmlns:a16="http://schemas.microsoft.com/office/drawing/2014/main" id="{0FB0C1FB-64B7-C7BE-A85D-E06F29F60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4629150"/>
            <a:ext cx="24130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628618B0-2942-143D-E4DF-6405381CF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661248"/>
            <a:ext cx="45720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035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56B32C97-A45E-81E9-5435-5F19A6DE3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228600"/>
            <a:ext cx="7810500" cy="79057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1.5. LIBERALIZACION DEL COMERCIO</a:t>
            </a:r>
          </a:p>
        </p:txBody>
      </p:sp>
      <p:sp>
        <p:nvSpPr>
          <p:cNvPr id="32770" name="Slide Number Placeholder 3">
            <a:extLst>
              <a:ext uri="{FF2B5EF4-FFF2-40B4-BE49-F238E27FC236}">
                <a16:creationId xmlns:a16="http://schemas.microsoft.com/office/drawing/2014/main" id="{ABB5E666-57F7-DE18-2131-502D0F28C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400800" y="6356350"/>
            <a:ext cx="22891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FA4F0FF-5A2F-4C41-BC32-BBC8AF2FD8E4}" type="slidenum">
              <a:rPr lang="en-US" altLang="en-US" sz="900" smtClean="0">
                <a:solidFill>
                  <a:srgbClr val="002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54</a:t>
            </a:fld>
            <a:endParaRPr lang="en-US" altLang="en-US" sz="1400">
              <a:solidFill>
                <a:srgbClr val="002E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1" name="Content Placeholder 1">
            <a:extLst>
              <a:ext uri="{FF2B5EF4-FFF2-40B4-BE49-F238E27FC236}">
                <a16:creationId xmlns:a16="http://schemas.microsoft.com/office/drawing/2014/main" id="{C5026CD8-22F8-4E1E-8BD1-A2276E13956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2772" name="Title 1">
            <a:extLst>
              <a:ext uri="{FF2B5EF4-FFF2-40B4-BE49-F238E27FC236}">
                <a16:creationId xmlns:a16="http://schemas.microsoft.com/office/drawing/2014/main" id="{8FA2949D-C82A-B858-E348-80C930DD508F}"/>
              </a:ext>
            </a:extLst>
          </p:cNvPr>
          <p:cNvSpPr txBox="1">
            <a:spLocks/>
          </p:cNvSpPr>
          <p:nvPr/>
        </p:nvSpPr>
        <p:spPr bwMode="auto">
          <a:xfrm>
            <a:off x="884238" y="3203575"/>
            <a:ext cx="78105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096963" indent="-228600">
              <a:spcBef>
                <a:spcPts val="400"/>
              </a:spcBef>
              <a:buClr>
                <a:srgbClr val="A94543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0">
                <a:solidFill>
                  <a:schemeClr val="tx2"/>
                </a:solidFill>
              </a:rPr>
              <a:t>CUALES SON LAS DESVENTAJAS DEL COMERCIO?</a:t>
            </a:r>
          </a:p>
        </p:txBody>
      </p:sp>
    </p:spTree>
    <p:extLst>
      <p:ext uri="{BB962C8B-B14F-4D97-AF65-F5344CB8AC3E}">
        <p14:creationId xmlns:p14="http://schemas.microsoft.com/office/powerpoint/2010/main" val="39551649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46A3A4F3-C035-A725-2B99-BA0FA88EA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228600"/>
            <a:ext cx="7391400" cy="762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DESVENTAJAS DEL COMERCIO</a:t>
            </a:r>
          </a:p>
        </p:txBody>
      </p:sp>
      <p:sp>
        <p:nvSpPr>
          <p:cNvPr id="33794" name="Slide Number Placeholder 3">
            <a:extLst>
              <a:ext uri="{FF2B5EF4-FFF2-40B4-BE49-F238E27FC236}">
                <a16:creationId xmlns:a16="http://schemas.microsoft.com/office/drawing/2014/main" id="{A23FFA9B-F1DB-7DCB-8DB8-763704530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400800" y="6356350"/>
            <a:ext cx="22891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C56749C-6885-8C4D-95B5-80F2CCC913C1}" type="slidenum">
              <a:rPr lang="en-US" altLang="en-US" sz="900" smtClean="0">
                <a:solidFill>
                  <a:srgbClr val="002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55</a:t>
            </a:fld>
            <a:endParaRPr lang="en-US" altLang="en-US" sz="1400">
              <a:solidFill>
                <a:srgbClr val="002E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2A9D47-456D-E35C-DAAC-C5067E43B91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85775" y="960438"/>
            <a:ext cx="8478838" cy="4937125"/>
          </a:xfrm>
        </p:spPr>
        <p:txBody>
          <a:bodyPr/>
          <a:lstStyle/>
          <a:p>
            <a:pPr>
              <a:defRPr/>
            </a:pPr>
            <a:r>
              <a:rPr lang="es-ES" dirty="0"/>
              <a:t>Reducción del empleo y salarios </a:t>
            </a:r>
            <a:endParaRPr lang="en-US" dirty="0"/>
          </a:p>
          <a:p>
            <a:pPr marL="0" indent="0">
              <a:buFont typeface="Wingdings 3" pitchFamily="2" charset="2"/>
              <a:buNone/>
              <a:defRPr/>
            </a:pPr>
            <a:r>
              <a:rPr lang="es-ES" sz="2400" dirty="0"/>
              <a:t>Trabajadores en las industrias con desventajas comparativas podrían experimentar reducción de salarios y de empleo </a:t>
            </a:r>
            <a:endParaRPr lang="en-US" sz="2400" dirty="0"/>
          </a:p>
          <a:p>
            <a:pPr>
              <a:defRPr/>
            </a:pPr>
            <a:r>
              <a:rPr lang="es-ES" dirty="0"/>
              <a:t>Reducción de la </a:t>
            </a:r>
            <a:r>
              <a:rPr lang="es-ES" dirty="0" err="1"/>
              <a:t>competítividad</a:t>
            </a:r>
            <a:r>
              <a:rPr lang="es-ES" dirty="0"/>
              <a:t> </a:t>
            </a:r>
            <a:endParaRPr lang="en-US" dirty="0"/>
          </a:p>
          <a:p>
            <a:pPr marL="0" indent="0">
              <a:buFont typeface="Wingdings 3" pitchFamily="2" charset="2"/>
              <a:buNone/>
              <a:defRPr/>
            </a:pPr>
            <a:r>
              <a:rPr lang="es-ES" sz="2400" dirty="0"/>
              <a:t>Con economías de escala las empresas extranjeras podrían dominar el mercado doméstico resultando una limitación de las opciones de elección de los consumidores en el mercado y mayores precios </a:t>
            </a:r>
            <a:endParaRPr lang="en-US" sz="2400" dirty="0"/>
          </a:p>
          <a:p>
            <a:pPr>
              <a:defRPr/>
            </a:pPr>
            <a:r>
              <a:rPr lang="es-ES" dirty="0"/>
              <a:t>La trampa del desarrollo </a:t>
            </a:r>
            <a:endParaRPr lang="en-US" dirty="0"/>
          </a:p>
          <a:p>
            <a:pPr marL="0" indent="0">
              <a:buFont typeface="Wingdings 3" pitchFamily="2" charset="2"/>
              <a:buNone/>
              <a:defRPr/>
            </a:pPr>
            <a:r>
              <a:rPr lang="es-ES" sz="2400" dirty="0"/>
              <a:t>Los países en desarrollo podrían estar atrapados en en crecer en base a industrias que no son innovadoras y qué son contaminantes debido a la falta de ventajas comparativas en industrias innovadoras y verdes </a:t>
            </a:r>
            <a:endParaRPr lang="en-US" sz="2400" dirty="0"/>
          </a:p>
          <a:p>
            <a:pPr>
              <a:defRPr/>
            </a:pPr>
            <a:endParaRPr lang="en-US" dirty="0"/>
          </a:p>
        </p:txBody>
      </p:sp>
      <p:pic>
        <p:nvPicPr>
          <p:cNvPr id="33796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AE8C75A0-C0A6-50AC-37EF-5F307EFEA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5588000"/>
            <a:ext cx="60325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8254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7EFA5D58-B4D8-E8F3-CE07-A796CB123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228600"/>
            <a:ext cx="7810500" cy="79057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1.5. LIBERALIZACION DEL COMERCIO</a:t>
            </a:r>
          </a:p>
        </p:txBody>
      </p:sp>
      <p:sp>
        <p:nvSpPr>
          <p:cNvPr id="34818" name="Slide Number Placeholder 3">
            <a:extLst>
              <a:ext uri="{FF2B5EF4-FFF2-40B4-BE49-F238E27FC236}">
                <a16:creationId xmlns:a16="http://schemas.microsoft.com/office/drawing/2014/main" id="{44BD7492-A35C-82A5-DBDA-E68249DAA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400800" y="6356350"/>
            <a:ext cx="22891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15ED51E-5EFC-004D-9116-DF1D2D5B1D24}" type="slidenum">
              <a:rPr lang="en-US" altLang="en-US" sz="900" smtClean="0">
                <a:solidFill>
                  <a:srgbClr val="002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56</a:t>
            </a:fld>
            <a:endParaRPr lang="en-US" altLang="en-US" sz="1400">
              <a:solidFill>
                <a:srgbClr val="002E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19" name="Content Placeholder 1">
            <a:extLst>
              <a:ext uri="{FF2B5EF4-FFF2-40B4-BE49-F238E27FC236}">
                <a16:creationId xmlns:a16="http://schemas.microsoft.com/office/drawing/2014/main" id="{02E0E7EC-1F0B-08E3-F10C-481E6CBE918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4820" name="Title 1">
            <a:extLst>
              <a:ext uri="{FF2B5EF4-FFF2-40B4-BE49-F238E27FC236}">
                <a16:creationId xmlns:a16="http://schemas.microsoft.com/office/drawing/2014/main" id="{9974C183-8998-330E-011B-7ED704AB515C}"/>
              </a:ext>
            </a:extLst>
          </p:cNvPr>
          <p:cNvSpPr txBox="1">
            <a:spLocks/>
          </p:cNvSpPr>
          <p:nvPr/>
        </p:nvSpPr>
        <p:spPr bwMode="auto">
          <a:xfrm>
            <a:off x="884238" y="3203575"/>
            <a:ext cx="78105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096963" indent="-228600">
              <a:spcBef>
                <a:spcPts val="400"/>
              </a:spcBef>
              <a:buClr>
                <a:srgbClr val="A94543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0">
                <a:solidFill>
                  <a:schemeClr val="tx2"/>
                </a:solidFill>
              </a:rPr>
              <a:t>PORQUE SE PONEN BARRERAS AL COMERCIO?</a:t>
            </a:r>
          </a:p>
        </p:txBody>
      </p:sp>
    </p:spTree>
    <p:extLst>
      <p:ext uri="{BB962C8B-B14F-4D97-AF65-F5344CB8AC3E}">
        <p14:creationId xmlns:p14="http://schemas.microsoft.com/office/powerpoint/2010/main" val="34590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165ECA28-229C-9C22-729C-17D67359B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228600"/>
            <a:ext cx="7391400" cy="762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BARRERAS AL COMERCIO</a:t>
            </a:r>
          </a:p>
        </p:txBody>
      </p:sp>
      <p:sp>
        <p:nvSpPr>
          <p:cNvPr id="35842" name="Slide Number Placeholder 3">
            <a:extLst>
              <a:ext uri="{FF2B5EF4-FFF2-40B4-BE49-F238E27FC236}">
                <a16:creationId xmlns:a16="http://schemas.microsoft.com/office/drawing/2014/main" id="{4EF41E18-BCC2-7474-FE17-A99DBB80C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400800" y="6356350"/>
            <a:ext cx="22891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5C47A9C-E632-EE4B-B188-2816E20EE55F}" type="slidenum">
              <a:rPr lang="en-US" altLang="en-US" sz="900" smtClean="0">
                <a:solidFill>
                  <a:srgbClr val="002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57</a:t>
            </a:fld>
            <a:endParaRPr lang="en-US" altLang="en-US" sz="1400">
              <a:solidFill>
                <a:srgbClr val="002E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3" name="Content Placeholder 1">
            <a:extLst>
              <a:ext uri="{FF2B5EF4-FFF2-40B4-BE49-F238E27FC236}">
                <a16:creationId xmlns:a16="http://schemas.microsoft.com/office/drawing/2014/main" id="{629E473A-F7EE-6A77-39D3-3957B4D07BB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r>
              <a:rPr lang="es-ES" altLang="en-ES" b="1">
                <a:ea typeface="ＭＳ Ｐゴシック" panose="020B0600070205080204" pitchFamily="34" charset="-128"/>
              </a:rPr>
              <a:t>Principales barreras al comercio </a:t>
            </a:r>
            <a:endParaRPr lang="en-US" altLang="en-ES" b="1">
              <a:ea typeface="ＭＳ Ｐゴシック" panose="020B0600070205080204" pitchFamily="34" charset="-128"/>
            </a:endParaRPr>
          </a:p>
          <a:p>
            <a:pPr lvl="1"/>
            <a:r>
              <a:rPr lang="es-ES" altLang="en-ES">
                <a:ea typeface="ＭＳ Ｐゴシック" panose="020B0600070205080204" pitchFamily="34" charset="-128"/>
              </a:rPr>
              <a:t>Aranceles </a:t>
            </a:r>
            <a:endParaRPr lang="en-US" altLang="en-ES">
              <a:ea typeface="ＭＳ Ｐゴシック" panose="020B0600070205080204" pitchFamily="34" charset="-128"/>
            </a:endParaRPr>
          </a:p>
          <a:p>
            <a:pPr lvl="1"/>
            <a:r>
              <a:rPr lang="es-ES" altLang="en-ES">
                <a:ea typeface="ＭＳ Ｐゴシック" panose="020B0600070205080204" pitchFamily="34" charset="-128"/>
              </a:rPr>
              <a:t>Cuotas </a:t>
            </a:r>
            <a:endParaRPr lang="en-US" altLang="en-ES">
              <a:ea typeface="ＭＳ Ｐゴシック" panose="020B0600070205080204" pitchFamily="34" charset="-128"/>
            </a:endParaRPr>
          </a:p>
          <a:p>
            <a:endParaRPr lang="en-US" altLang="en-ES">
              <a:ea typeface="ＭＳ Ｐゴシック" panose="020B0600070205080204" pitchFamily="34" charset="-128"/>
            </a:endParaRPr>
          </a:p>
          <a:p>
            <a:r>
              <a:rPr lang="es-ES" altLang="en-ES" b="1">
                <a:ea typeface="ＭＳ Ｐゴシック" panose="020B0600070205080204" pitchFamily="34" charset="-128"/>
              </a:rPr>
              <a:t>Razones para poner barreras al comercio </a:t>
            </a:r>
            <a:endParaRPr lang="en-US" altLang="en-ES" b="1">
              <a:ea typeface="ＭＳ Ｐゴシック" panose="020B0600070205080204" pitchFamily="34" charset="-128"/>
            </a:endParaRPr>
          </a:p>
          <a:p>
            <a:pPr lvl="1"/>
            <a:r>
              <a:rPr lang="es-ES" altLang="en-ES">
                <a:ea typeface="ＭＳ Ｐゴシック" panose="020B0600070205080204" pitchFamily="34" charset="-128"/>
              </a:rPr>
              <a:t>Protección de industrias sensibles o incipientes en el mercado doméstico </a:t>
            </a:r>
            <a:endParaRPr lang="en-US" altLang="en-ES">
              <a:ea typeface="ＭＳ Ｐゴシック" panose="020B0600070205080204" pitchFamily="34" charset="-128"/>
            </a:endParaRPr>
          </a:p>
          <a:p>
            <a:pPr lvl="1"/>
            <a:r>
              <a:rPr lang="es-ES" altLang="en-ES">
                <a:ea typeface="ＭＳ Ｐゴシック" panose="020B0600070205080204" pitchFamily="34" charset="-128"/>
              </a:rPr>
              <a:t>Protección contra el damping </a:t>
            </a:r>
            <a:endParaRPr lang="en-US" altLang="en-ES">
              <a:ea typeface="ＭＳ Ｐゴシック" panose="020B0600070205080204" pitchFamily="34" charset="-128"/>
            </a:endParaRPr>
          </a:p>
          <a:p>
            <a:pPr lvl="1"/>
            <a:r>
              <a:rPr lang="es-ES" altLang="en-ES">
                <a:ea typeface="ＭＳ Ｐゴシック" panose="020B0600070205080204" pitchFamily="34" charset="-128"/>
              </a:rPr>
              <a:t>Protección social y medioambiental </a:t>
            </a:r>
            <a:endParaRPr lang="en-US" altLang="en-E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5844" name="Picture 2" descr="Icon&#10;&#10;Description automatically generated">
            <a:extLst>
              <a:ext uri="{FF2B5EF4-FFF2-40B4-BE49-F238E27FC236}">
                <a16:creationId xmlns:a16="http://schemas.microsoft.com/office/drawing/2014/main" id="{63297E6B-96F6-E020-8A18-9B6170CFC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1244600"/>
            <a:ext cx="18034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47921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6DBD8983-49A2-D24A-1919-D167F662B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228600"/>
            <a:ext cx="7810500" cy="79057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1.6. </a:t>
            </a:r>
            <a:r>
              <a:rPr lang="es-ES" altLang="en-ES" b="1">
                <a:ea typeface="ＭＳ Ｐゴシック" panose="020B0600070205080204" pitchFamily="34" charset="-128"/>
              </a:rPr>
              <a:t>El comercio mejora la distribución de los ingresos 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6866" name="Slide Number Placeholder 3">
            <a:extLst>
              <a:ext uri="{FF2B5EF4-FFF2-40B4-BE49-F238E27FC236}">
                <a16:creationId xmlns:a16="http://schemas.microsoft.com/office/drawing/2014/main" id="{27E067A7-00FD-DCD4-3F07-286BF6DA9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400800" y="6356350"/>
            <a:ext cx="22891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C08A58F-053F-6046-ACBF-4FB54ACF0041}" type="slidenum">
              <a:rPr lang="en-US" altLang="en-US" sz="900" smtClean="0">
                <a:solidFill>
                  <a:srgbClr val="002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58</a:t>
            </a:fld>
            <a:endParaRPr lang="en-US" altLang="en-US" sz="1400">
              <a:solidFill>
                <a:srgbClr val="002E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67" name="Title 1">
            <a:extLst>
              <a:ext uri="{FF2B5EF4-FFF2-40B4-BE49-F238E27FC236}">
                <a16:creationId xmlns:a16="http://schemas.microsoft.com/office/drawing/2014/main" id="{578A7519-97CF-38A3-459B-608A5C6C7C72}"/>
              </a:ext>
            </a:extLst>
          </p:cNvPr>
          <p:cNvSpPr txBox="1">
            <a:spLocks/>
          </p:cNvSpPr>
          <p:nvPr/>
        </p:nvSpPr>
        <p:spPr bwMode="auto">
          <a:xfrm>
            <a:off x="1619250" y="2470150"/>
            <a:ext cx="78105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096963" indent="-228600">
              <a:spcBef>
                <a:spcPts val="400"/>
              </a:spcBef>
              <a:buClr>
                <a:srgbClr val="A94543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0">
                <a:solidFill>
                  <a:schemeClr val="tx2"/>
                </a:solidFill>
              </a:rPr>
              <a:t>POR QUE?</a:t>
            </a:r>
          </a:p>
        </p:txBody>
      </p:sp>
    </p:spTree>
    <p:extLst>
      <p:ext uri="{BB962C8B-B14F-4D97-AF65-F5344CB8AC3E}">
        <p14:creationId xmlns:p14="http://schemas.microsoft.com/office/powerpoint/2010/main" val="6679690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C449F12F-E6F7-AC4F-FBD8-306585FBA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228600"/>
            <a:ext cx="7810500" cy="79057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1.7. LA GLOBALIZACION</a:t>
            </a:r>
          </a:p>
        </p:txBody>
      </p:sp>
      <p:sp>
        <p:nvSpPr>
          <p:cNvPr id="37890" name="Slide Number Placeholder 3">
            <a:extLst>
              <a:ext uri="{FF2B5EF4-FFF2-40B4-BE49-F238E27FC236}">
                <a16:creationId xmlns:a16="http://schemas.microsoft.com/office/drawing/2014/main" id="{AA31E77F-332C-7FD7-4574-73DB70833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400800" y="6356350"/>
            <a:ext cx="22891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D0F9E29-803E-8447-8131-D39E83402A55}" type="slidenum">
              <a:rPr lang="en-US" altLang="en-US" sz="900" smtClean="0">
                <a:solidFill>
                  <a:srgbClr val="002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59</a:t>
            </a:fld>
            <a:endParaRPr lang="en-US" altLang="en-US" sz="1400">
              <a:solidFill>
                <a:srgbClr val="002E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1" name="Title 1">
            <a:extLst>
              <a:ext uri="{FF2B5EF4-FFF2-40B4-BE49-F238E27FC236}">
                <a16:creationId xmlns:a16="http://schemas.microsoft.com/office/drawing/2014/main" id="{BD9E508A-3443-AFD2-02F5-2731BF4D2EA7}"/>
              </a:ext>
            </a:extLst>
          </p:cNvPr>
          <p:cNvSpPr txBox="1">
            <a:spLocks/>
          </p:cNvSpPr>
          <p:nvPr/>
        </p:nvSpPr>
        <p:spPr bwMode="auto">
          <a:xfrm>
            <a:off x="455613" y="1446213"/>
            <a:ext cx="7810500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096963" indent="-228600">
              <a:spcBef>
                <a:spcPts val="400"/>
              </a:spcBef>
              <a:buClr>
                <a:srgbClr val="A94543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 3" pitchFamily="2" charset="2"/>
              <a:buNone/>
            </a:pPr>
            <a:r>
              <a:rPr lang="en-US" altLang="en-US" sz="3200"/>
              <a:t>Ademas de la globalizacion del comercio:</a:t>
            </a:r>
          </a:p>
          <a:p>
            <a:r>
              <a:rPr lang="en-US" altLang="en-ES" b="0"/>
              <a:t>1. el ascenso de las corporaciones multinacionales y sus cadenas de suministro globales;</a:t>
            </a:r>
          </a:p>
          <a:p>
            <a:r>
              <a:rPr lang="en-US" altLang="en-ES" b="0"/>
              <a:t>2. el movimiento de trabajo y capital humano</a:t>
            </a:r>
          </a:p>
          <a:p>
            <a:r>
              <a:rPr lang="en-US" altLang="en-ES" b="0"/>
              <a:t>3. la integración de los mercados financieros a través de inversiones internacionales o flujos de capital</a:t>
            </a:r>
          </a:p>
          <a:p>
            <a:r>
              <a:rPr lang="en-US" altLang="en-ES" b="0"/>
              <a:t>4. el intercambio de ideas a través de flujos de información</a:t>
            </a:r>
          </a:p>
          <a:p>
            <a:r>
              <a:rPr lang="en-US" altLang="en-ES" b="0"/>
              <a:t>5. el surgimiento de agencias multinacionales como las Naciones Unidas y la Corte Internacional de Justicia.</a:t>
            </a:r>
          </a:p>
          <a:p>
            <a:pPr>
              <a:buFont typeface="Wingdings 3" pitchFamily="2" charset="2"/>
              <a:buNone/>
            </a:pPr>
            <a:r>
              <a:rPr lang="en-US" altLang="en-US" sz="3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9978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4">
            <a:extLst>
              <a:ext uri="{FF2B5EF4-FFF2-40B4-BE49-F238E27FC236}">
                <a16:creationId xmlns:a16="http://schemas.microsoft.com/office/drawing/2014/main" id="{BF93B39E-321E-48DE-4744-3F361AE6C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260350"/>
            <a:ext cx="7391400" cy="990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La Ruta de la Seda</a:t>
            </a:r>
          </a:p>
        </p:txBody>
      </p:sp>
      <p:pic>
        <p:nvPicPr>
          <p:cNvPr id="21506" name="Picture 5" descr="ancient-silk-road-map1">
            <a:extLst>
              <a:ext uri="{FF2B5EF4-FFF2-40B4-BE49-F238E27FC236}">
                <a16:creationId xmlns:a16="http://schemas.microsoft.com/office/drawing/2014/main" id="{03BDA9AC-2812-A583-161C-1AD81CFBC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7772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6">
            <a:extLst>
              <a:ext uri="{FF2B5EF4-FFF2-40B4-BE49-F238E27FC236}">
                <a16:creationId xmlns:a16="http://schemas.microsoft.com/office/drawing/2014/main" id="{1DF9946A-64C2-767B-CED0-42EC83F7C4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6400800"/>
            <a:ext cx="3276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Fuente: www.chinahighlights.com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871907C7-0A94-2FE4-7A0E-C6D57F51C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228600"/>
            <a:ext cx="7810500" cy="79057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1.7. LA GLOBALIZACION</a:t>
            </a:r>
          </a:p>
        </p:txBody>
      </p:sp>
      <p:sp>
        <p:nvSpPr>
          <p:cNvPr id="44034" name="Slide Number Placeholder 3">
            <a:extLst>
              <a:ext uri="{FF2B5EF4-FFF2-40B4-BE49-F238E27FC236}">
                <a16:creationId xmlns:a16="http://schemas.microsoft.com/office/drawing/2014/main" id="{108A5130-086E-F198-4654-9683C3FBE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400800" y="6356350"/>
            <a:ext cx="22891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F72A500-D16E-0F41-93F9-FAC05FA686B4}" type="slidenum">
              <a:rPr lang="en-US" altLang="en-US" sz="900" smtClean="0">
                <a:solidFill>
                  <a:srgbClr val="002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60</a:t>
            </a:fld>
            <a:endParaRPr lang="en-US" altLang="en-US" sz="1400">
              <a:solidFill>
                <a:srgbClr val="002E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35" name="Title 1">
            <a:extLst>
              <a:ext uri="{FF2B5EF4-FFF2-40B4-BE49-F238E27FC236}">
                <a16:creationId xmlns:a16="http://schemas.microsoft.com/office/drawing/2014/main" id="{35CB002C-1436-5C38-ECB0-A847D984EED1}"/>
              </a:ext>
            </a:extLst>
          </p:cNvPr>
          <p:cNvSpPr txBox="1">
            <a:spLocks/>
          </p:cNvSpPr>
          <p:nvPr/>
        </p:nvSpPr>
        <p:spPr bwMode="auto">
          <a:xfrm>
            <a:off x="455613" y="1446213"/>
            <a:ext cx="78105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2" charset="2"/>
              <a:buChar char=""/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547688" indent="-2730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2" charset="2"/>
              <a:buChar char=""/>
              <a:defRPr sz="23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822325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2" charset="2"/>
              <a:buChar char="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096963" indent="-228600">
              <a:spcBef>
                <a:spcPts val="400"/>
              </a:spcBef>
              <a:buClr>
                <a:srgbClr val="A94543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 3" pitchFamily="2" charset="2"/>
              <a:buNone/>
            </a:pPr>
            <a:r>
              <a:rPr lang="en-US" altLang="en-ES" b="0"/>
              <a:t>5)  Organizaciones Internacionales</a:t>
            </a:r>
          </a:p>
          <a:p>
            <a:pPr>
              <a:buFont typeface="Wingdings 3" pitchFamily="2" charset="2"/>
              <a:buNone/>
            </a:pPr>
            <a:r>
              <a:rPr lang="en-US" altLang="en-US" sz="3200"/>
              <a:t> </a:t>
            </a:r>
          </a:p>
        </p:txBody>
      </p:sp>
      <p:sp>
        <p:nvSpPr>
          <p:cNvPr id="44036" name="TextBox 1">
            <a:extLst>
              <a:ext uri="{FF2B5EF4-FFF2-40B4-BE49-F238E27FC236}">
                <a16:creationId xmlns:a16="http://schemas.microsoft.com/office/drawing/2014/main" id="{AC434294-E3B0-3425-894E-7565E7466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3198813"/>
            <a:ext cx="33099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ES"/>
              <a:t>CUALES CONOCEIS?</a:t>
            </a:r>
          </a:p>
        </p:txBody>
      </p:sp>
    </p:spTree>
    <p:extLst>
      <p:ext uri="{BB962C8B-B14F-4D97-AF65-F5344CB8AC3E}">
        <p14:creationId xmlns:p14="http://schemas.microsoft.com/office/powerpoint/2010/main" val="937407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89BA5388-DE0C-9521-E91D-81839A1A2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228600"/>
            <a:ext cx="7810500" cy="79057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1.8. LA DEGLOBALIZACION</a:t>
            </a:r>
          </a:p>
        </p:txBody>
      </p:sp>
      <p:sp>
        <p:nvSpPr>
          <p:cNvPr id="46082" name="Slide Number Placeholder 3">
            <a:extLst>
              <a:ext uri="{FF2B5EF4-FFF2-40B4-BE49-F238E27FC236}">
                <a16:creationId xmlns:a16="http://schemas.microsoft.com/office/drawing/2014/main" id="{5201AE8F-846F-9D1E-3CAD-4703162F7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400800" y="6356350"/>
            <a:ext cx="22891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5ABBA0E-40DA-4441-A4FD-5FCF5FB8A9C9}" type="slidenum">
              <a:rPr lang="en-US" altLang="en-US" sz="900" smtClean="0">
                <a:solidFill>
                  <a:srgbClr val="002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61</a:t>
            </a:fld>
            <a:endParaRPr lang="en-US" altLang="en-US" sz="1400">
              <a:solidFill>
                <a:srgbClr val="002E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83" name="TextBox 1">
            <a:extLst>
              <a:ext uri="{FF2B5EF4-FFF2-40B4-BE49-F238E27FC236}">
                <a16:creationId xmlns:a16="http://schemas.microsoft.com/office/drawing/2014/main" id="{6D3744CC-A367-90D7-0EC2-9C97D85FF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2995613"/>
            <a:ext cx="503535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ES" dirty="0"/>
              <a:t>POR QUÉ CREEIS QUE OCURRE </a:t>
            </a:r>
          </a:p>
          <a:p>
            <a:r>
              <a:rPr lang="en-US" altLang="en-ES" dirty="0"/>
              <a:t>LA DEGLOBALIZACIÓN?</a:t>
            </a:r>
          </a:p>
        </p:txBody>
      </p:sp>
    </p:spTree>
    <p:extLst>
      <p:ext uri="{BB962C8B-B14F-4D97-AF65-F5344CB8AC3E}">
        <p14:creationId xmlns:p14="http://schemas.microsoft.com/office/powerpoint/2010/main" val="21096578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Image 3" descr="VACA.jpg">
            <a:extLst>
              <a:ext uri="{FF2B5EF4-FFF2-40B4-BE49-F238E27FC236}">
                <a16:creationId xmlns:a16="http://schemas.microsoft.com/office/drawing/2014/main" id="{2840F77A-81C5-8410-66B8-71FC4C4C6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69EACD71-6887-E60D-9459-620E53B1AE9F}"/>
              </a:ext>
            </a:extLst>
          </p:cNvPr>
          <p:cNvSpPr/>
          <p:nvPr/>
        </p:nvSpPr>
        <p:spPr>
          <a:xfrm flipH="1">
            <a:off x="179388" y="31750"/>
            <a:ext cx="3600450" cy="2087563"/>
          </a:xfrm>
          <a:prstGeom prst="wedgeEllipseCallout">
            <a:avLst>
              <a:gd name="adj1" fmla="val -37650"/>
              <a:gd name="adj2" fmla="val 10214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ALGUNA DUDA HASTA AHORA?</a:t>
            </a:r>
          </a:p>
        </p:txBody>
      </p:sp>
    </p:spTree>
    <p:extLst>
      <p:ext uri="{BB962C8B-B14F-4D97-AF65-F5344CB8AC3E}">
        <p14:creationId xmlns:p14="http://schemas.microsoft.com/office/powerpoint/2010/main" val="26905310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Image 3" descr="VACA.jpg">
            <a:extLst>
              <a:ext uri="{FF2B5EF4-FFF2-40B4-BE49-F238E27FC236}">
                <a16:creationId xmlns:a16="http://schemas.microsoft.com/office/drawing/2014/main" id="{83160272-2201-F1A0-E621-BE40337BC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846995B2-1DCC-E3B4-090B-35C50830FCFD}"/>
              </a:ext>
            </a:extLst>
          </p:cNvPr>
          <p:cNvSpPr/>
          <p:nvPr/>
        </p:nvSpPr>
        <p:spPr>
          <a:xfrm flipH="1">
            <a:off x="179388" y="31750"/>
            <a:ext cx="3600450" cy="2087563"/>
          </a:xfrm>
          <a:prstGeom prst="wedgeEllipseCallout">
            <a:avLst>
              <a:gd name="adj1" fmla="val -37650"/>
              <a:gd name="adj2" fmla="val 10214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Uhhhh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muuuuuu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30276844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re 1">
            <a:extLst>
              <a:ext uri="{FF2B5EF4-FFF2-40B4-BE49-F238E27FC236}">
                <a16:creationId xmlns:a16="http://schemas.microsoft.com/office/drawing/2014/main" id="{A6826B4D-A5A9-B641-9BB2-F1C5BE308E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0918" y="5084457"/>
            <a:ext cx="5829300" cy="1102519"/>
          </a:xfrm>
        </p:spPr>
        <p:txBody>
          <a:bodyPr/>
          <a:lstStyle/>
          <a:p>
            <a:r>
              <a:rPr lang="fr-FR" altLang="en-US" sz="1650" dirty="0" err="1">
                <a:ea typeface="ＭＳ Ｐゴシック" panose="020B0600070205080204" pitchFamily="34" charset="-128"/>
              </a:rPr>
              <a:t>Profesora</a:t>
            </a:r>
            <a:r>
              <a:rPr lang="fr-FR" altLang="en-US" sz="1650" dirty="0">
                <a:ea typeface="ＭＳ Ｐゴシック" panose="020B0600070205080204" pitchFamily="34" charset="-128"/>
              </a:rPr>
              <a:t>: Paloma Bernal Turnes</a:t>
            </a:r>
            <a:br>
              <a:rPr lang="fr-FR" altLang="en-US" sz="1650" dirty="0">
                <a:ea typeface="ＭＳ Ｐゴシック" panose="020B0600070205080204" pitchFamily="34" charset="-128"/>
              </a:rPr>
            </a:br>
            <a:r>
              <a:rPr lang="fr-FR" altLang="en-US" sz="1650" dirty="0" err="1">
                <a:ea typeface="ＭＳ Ｐゴシック" panose="020B0600070205080204" pitchFamily="34" charset="-128"/>
              </a:rPr>
              <a:t>paloma.bernal@urjc.es</a:t>
            </a:r>
            <a:endParaRPr lang="fr-FR" altLang="en-US" sz="1650" dirty="0">
              <a:ea typeface="ＭＳ Ｐゴシック" panose="020B0600070205080204" pitchFamily="34" charset="-128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B521316-9D78-3846-808E-52A1ABA8A1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537" y="3812382"/>
            <a:ext cx="7477431" cy="804863"/>
          </a:xfrm>
        </p:spPr>
        <p:txBody>
          <a:bodyPr>
            <a:normAutofit fontScale="85000" lnSpcReduction="20000"/>
          </a:bodyPr>
          <a:lstStyle/>
          <a:p>
            <a:pPr algn="r">
              <a:defRPr/>
            </a:pPr>
            <a:r>
              <a:rPr lang="en-US" sz="1800" b="1" dirty="0"/>
              <a:t>MARKETING GLOBAL E INTERNACIONAL Y COMERCIO EXTERIOR (SEMIPRESENCIAL) </a:t>
            </a:r>
          </a:p>
          <a:p>
            <a:pPr algn="r">
              <a:defRPr/>
            </a:pPr>
            <a:r>
              <a:rPr lang="en-US" b="1" dirty="0"/>
              <a:t>GRANDO DE MARKETING 2020/2021</a:t>
            </a:r>
            <a:endParaRPr lang="en-US" sz="1800" dirty="0"/>
          </a:p>
          <a:p>
            <a:pPr>
              <a:defRPr/>
            </a:pPr>
            <a:endParaRPr lang="fr-FR" sz="1800" dirty="0"/>
          </a:p>
        </p:txBody>
      </p:sp>
      <p:pic>
        <p:nvPicPr>
          <p:cNvPr id="15363" name="Image 3" descr="sin-tc3adtulo-1.png">
            <a:extLst>
              <a:ext uri="{FF2B5EF4-FFF2-40B4-BE49-F238E27FC236}">
                <a16:creationId xmlns:a16="http://schemas.microsoft.com/office/drawing/2014/main" id="{FFC0221D-9EC8-BC46-9EC3-094414490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32247"/>
            <a:ext cx="3810000" cy="2705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9F9D799D-4271-49BD-D39F-0AF2FDC059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661248"/>
            <a:ext cx="45720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74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4">
            <a:extLst>
              <a:ext uri="{FF2B5EF4-FFF2-40B4-BE49-F238E27FC236}">
                <a16:creationId xmlns:a16="http://schemas.microsoft.com/office/drawing/2014/main" id="{E718BFAC-74D0-7983-82E0-8AE582BD45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950" y="152400"/>
            <a:ext cx="8856663" cy="788988"/>
          </a:xfrm>
        </p:spPr>
        <p:txBody>
          <a:bodyPr/>
          <a:lstStyle/>
          <a:p>
            <a:pPr>
              <a:defRPr/>
            </a:pPr>
            <a:r>
              <a:rPr lang="en-US" altLang="en-US" sz="3600" dirty="0" err="1">
                <a:solidFill>
                  <a:srgbClr val="002E62"/>
                </a:solidFill>
              </a:rPr>
              <a:t>Numerosas</a:t>
            </a:r>
            <a:r>
              <a:rPr lang="en-US" altLang="en-US" sz="3600" dirty="0">
                <a:solidFill>
                  <a:srgbClr val="002E62"/>
                </a:solidFill>
              </a:rPr>
              <a:t> </a:t>
            </a:r>
            <a:r>
              <a:rPr lang="en-US" altLang="en-US" sz="3600" dirty="0" err="1">
                <a:solidFill>
                  <a:srgbClr val="002E62"/>
                </a:solidFill>
              </a:rPr>
              <a:t>routas</a:t>
            </a:r>
            <a:r>
              <a:rPr lang="en-US" altLang="en-US" sz="3600" dirty="0">
                <a:solidFill>
                  <a:srgbClr val="002E62"/>
                </a:solidFill>
              </a:rPr>
              <a:t> de </a:t>
            </a:r>
            <a:r>
              <a:rPr lang="en-US" altLang="en-US" sz="3600" dirty="0" err="1">
                <a:solidFill>
                  <a:srgbClr val="002E62"/>
                </a:solidFill>
              </a:rPr>
              <a:t>comercio</a:t>
            </a:r>
            <a:r>
              <a:rPr lang="en-US" altLang="en-US" sz="3600" dirty="0">
                <a:solidFill>
                  <a:srgbClr val="002E62"/>
                </a:solidFill>
              </a:rPr>
              <a:t> </a:t>
            </a:r>
            <a:r>
              <a:rPr lang="en-US" altLang="en-US" sz="3600" dirty="0" err="1">
                <a:solidFill>
                  <a:srgbClr val="002E62"/>
                </a:solidFill>
              </a:rPr>
              <a:t>en</a:t>
            </a:r>
            <a:r>
              <a:rPr lang="en-US" altLang="en-US" sz="3600" dirty="0">
                <a:solidFill>
                  <a:srgbClr val="002E62"/>
                </a:solidFill>
              </a:rPr>
              <a:t> </a:t>
            </a:r>
            <a:r>
              <a:rPr lang="en-US" altLang="en-US" sz="3600" dirty="0">
                <a:solidFill>
                  <a:schemeClr val="tx2">
                    <a:lumMod val="50000"/>
                  </a:schemeClr>
                </a:solidFill>
              </a:rPr>
              <a:t>1</a:t>
            </a:r>
            <a:r>
              <a:rPr lang="en-US" altLang="en-US" sz="3600" baseline="30000" dirty="0">
                <a:solidFill>
                  <a:schemeClr val="tx2">
                    <a:lumMod val="50000"/>
                  </a:schemeClr>
                </a:solidFill>
              </a:rPr>
              <a:t>st</a:t>
            </a:r>
            <a:r>
              <a:rPr lang="en-US" altLang="en-US" sz="3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en-US" sz="3600" dirty="0" err="1">
                <a:solidFill>
                  <a:schemeClr val="tx2">
                    <a:lumMod val="50000"/>
                  </a:schemeClr>
                </a:solidFill>
              </a:rPr>
              <a:t>siglo</a:t>
            </a:r>
            <a:r>
              <a:rPr lang="en-US" altLang="en-US" sz="3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en-US" sz="3600" dirty="0" err="1">
                <a:solidFill>
                  <a:schemeClr val="tx2">
                    <a:lumMod val="50000"/>
                  </a:schemeClr>
                </a:solidFill>
              </a:rPr>
              <a:t>a.C</a:t>
            </a:r>
            <a:r>
              <a:rPr lang="en-US" altLang="en-US" sz="3600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22530" name="Picture 5" descr="ancient trade hg_d_trade_d1map">
            <a:extLst>
              <a:ext uri="{FF2B5EF4-FFF2-40B4-BE49-F238E27FC236}">
                <a16:creationId xmlns:a16="http://schemas.microsoft.com/office/drawing/2014/main" id="{598F8BD7-EB91-7871-5034-4AB681B68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268413"/>
            <a:ext cx="7543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6">
            <a:extLst>
              <a:ext uri="{FF2B5EF4-FFF2-40B4-BE49-F238E27FC236}">
                <a16:creationId xmlns:a16="http://schemas.microsoft.com/office/drawing/2014/main" id="{CB42C9DF-8C5B-E1F5-F145-B8B82AB40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6400800"/>
            <a:ext cx="6156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Fuente: http://www.metmuseum.org/toah/hd/trade/hd_trade.htm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B292C339-FD69-ABDA-78CF-7B28EFDC5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0"/>
            <a:ext cx="7391400" cy="990600"/>
          </a:xfrm>
        </p:spPr>
        <p:txBody>
          <a:bodyPr/>
          <a:lstStyle/>
          <a:p>
            <a:r>
              <a:rPr lang="en-US" altLang="en-US" dirty="0" err="1">
                <a:ea typeface="ＭＳ Ｐゴシック" panose="020B0600070205080204" pitchFamily="34" charset="-128"/>
              </a:rPr>
              <a:t>Mercantilismo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3554" name="Slide Number Placeholder 2">
            <a:extLst>
              <a:ext uri="{FF2B5EF4-FFF2-40B4-BE49-F238E27FC236}">
                <a16:creationId xmlns:a16="http://schemas.microsoft.com/office/drawing/2014/main" id="{090B7A73-0451-1A0A-9173-78DE6F871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400800" y="6356350"/>
            <a:ext cx="22891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83E91FD-D601-B841-BF7E-8E29BDB24945}" type="slidenum">
              <a:rPr lang="en-US" altLang="en-US" sz="900" smtClean="0">
                <a:solidFill>
                  <a:srgbClr val="002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en-US" altLang="en-US" sz="1400">
              <a:solidFill>
                <a:srgbClr val="002E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5" name="Picture 3" descr="ShipMauritius.jpg">
            <a:extLst>
              <a:ext uri="{FF2B5EF4-FFF2-40B4-BE49-F238E27FC236}">
                <a16:creationId xmlns:a16="http://schemas.microsoft.com/office/drawing/2014/main" id="{78D5E3A7-00EB-C4E4-CA2F-6AAF4D604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400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A9F77767-C675-9C61-6C5D-63FB74A6A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4" y="5715000"/>
            <a:ext cx="5558135" cy="9906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4">
            <a:extLst>
              <a:ext uri="{FF2B5EF4-FFF2-40B4-BE49-F238E27FC236}">
                <a16:creationId xmlns:a16="http://schemas.microsoft.com/office/drawing/2014/main" id="{E1106122-5E8C-D5D1-7FA7-6F814AB2D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813" y="495300"/>
            <a:ext cx="7391400" cy="685800"/>
          </a:xfrm>
        </p:spPr>
        <p:txBody>
          <a:bodyPr/>
          <a:lstStyle/>
          <a:p>
            <a:pPr algn="ctr" eaLnBrk="1" hangingPunct="1"/>
            <a:r>
              <a:rPr lang="en-US" altLang="en-US">
                <a:latin typeface="Arial Black" panose="020B0604020202020204" pitchFamily="34" charset="0"/>
                <a:ea typeface="ＭＳ Ｐゴシック" panose="020B0600070205080204" pitchFamily="34" charset="-128"/>
              </a:rPr>
              <a:t>La Evolución de la Teoría del Comercio Internacional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E69A915-2832-BDD4-BEF6-C164D04B6C35}"/>
              </a:ext>
            </a:extLst>
          </p:cNvPr>
          <p:cNvSpPr/>
          <p:nvPr/>
        </p:nvSpPr>
        <p:spPr>
          <a:xfrm>
            <a:off x="2286000" y="1524000"/>
            <a:ext cx="46482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La </a:t>
            </a:r>
            <a:r>
              <a:rPr lang="en-US" sz="1600" dirty="0" err="1"/>
              <a:t>Teoría</a:t>
            </a:r>
            <a:r>
              <a:rPr lang="en-US" sz="1600" dirty="0"/>
              <a:t> de la </a:t>
            </a:r>
            <a:r>
              <a:rPr lang="en-US" sz="1600" dirty="0" err="1"/>
              <a:t>Ventaja</a:t>
            </a:r>
            <a:r>
              <a:rPr lang="en-US" sz="1600" dirty="0"/>
              <a:t> </a:t>
            </a:r>
            <a:r>
              <a:rPr lang="en-US" sz="1600" dirty="0" err="1"/>
              <a:t>Absulta</a:t>
            </a:r>
            <a:r>
              <a:rPr lang="en-US" sz="1600" dirty="0"/>
              <a:t> de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/>
              <a:t>Adam Smith</a:t>
            </a:r>
            <a:r>
              <a:rPr lang="en-US" sz="1600" dirty="0"/>
              <a:t>, 1776</a:t>
            </a:r>
            <a:endParaRPr lang="en-US" sz="1600" i="1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AC107AF-39FC-D25C-F27B-0CFA75215AA5}"/>
              </a:ext>
            </a:extLst>
          </p:cNvPr>
          <p:cNvSpPr/>
          <p:nvPr/>
        </p:nvSpPr>
        <p:spPr>
          <a:xfrm>
            <a:off x="2286000" y="2362200"/>
            <a:ext cx="4648200" cy="609600"/>
          </a:xfrm>
          <a:prstGeom prst="roundRect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/>
                </a:solidFill>
              </a:rPr>
              <a:t>La </a:t>
            </a:r>
            <a:r>
              <a:rPr lang="en-US" sz="1600" dirty="0" err="1">
                <a:solidFill>
                  <a:schemeClr val="tx1"/>
                </a:solidFill>
              </a:rPr>
              <a:t>Teoría</a:t>
            </a:r>
            <a:r>
              <a:rPr lang="en-US" sz="1600" dirty="0">
                <a:solidFill>
                  <a:schemeClr val="tx1"/>
                </a:solidFill>
              </a:rPr>
              <a:t> de la </a:t>
            </a:r>
            <a:r>
              <a:rPr lang="en-US" sz="1600" dirty="0" err="1">
                <a:solidFill>
                  <a:schemeClr val="tx1"/>
                </a:solidFill>
              </a:rPr>
              <a:t>Ventaja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Relativa</a:t>
            </a:r>
            <a:r>
              <a:rPr lang="en-US" sz="1600" dirty="0">
                <a:solidFill>
                  <a:schemeClr val="tx1"/>
                </a:solidFill>
              </a:rPr>
              <a:t> de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solidFill>
                  <a:schemeClr val="tx1"/>
                </a:solidFill>
              </a:rPr>
              <a:t>David Ricardo</a:t>
            </a:r>
            <a:r>
              <a:rPr lang="en-US" sz="1600" dirty="0">
                <a:solidFill>
                  <a:schemeClr val="tx1"/>
                </a:solidFill>
              </a:rPr>
              <a:t>, 1819</a:t>
            </a:r>
            <a:endParaRPr lang="en-US" sz="1600" i="1" dirty="0">
              <a:solidFill>
                <a:schemeClr val="tx1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7071106-7FC3-D34A-9CA9-8F46E7E26322}"/>
              </a:ext>
            </a:extLst>
          </p:cNvPr>
          <p:cNvCxnSpPr>
            <a:stCxn id="6" idx="2"/>
            <a:endCxn id="7" idx="0"/>
          </p:cNvCxnSpPr>
          <p:nvPr/>
        </p:nvCxnSpPr>
        <p:spPr>
          <a:xfrm rot="5400000">
            <a:off x="4495801" y="2247900"/>
            <a:ext cx="228600" cy="317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1" name="Slide Number Placeholder 10">
            <a:extLst>
              <a:ext uri="{FF2B5EF4-FFF2-40B4-BE49-F238E27FC236}">
                <a16:creationId xmlns:a16="http://schemas.microsoft.com/office/drawing/2014/main" id="{0C99F841-F0C7-6EBC-F095-07E2F26A8725}"/>
              </a:ext>
            </a:extLst>
          </p:cNvPr>
          <p:cNvSpPr txBox="1">
            <a:spLocks/>
          </p:cNvSpPr>
          <p:nvPr/>
        </p:nvSpPr>
        <p:spPr bwMode="auto">
          <a:xfrm>
            <a:off x="4267200" y="6324600"/>
            <a:ext cx="609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fld id="{37D64E9B-F692-364A-9BF9-E3BE3322BDE7}" type="slidenum">
              <a:rPr lang="en-US" altLang="en-US" sz="160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pPr algn="ctr" eaLnBrk="1" hangingPunct="1"/>
              <a:t>9</a:t>
            </a:fld>
            <a:endParaRPr lang="en-US" altLang="en-US" sz="1600">
              <a:solidFill>
                <a:schemeClr val="bg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24582" name="Rectangle 18">
            <a:extLst>
              <a:ext uri="{FF2B5EF4-FFF2-40B4-BE49-F238E27FC236}">
                <a16:creationId xmlns:a16="http://schemas.microsoft.com/office/drawing/2014/main" id="{CD27F09B-4C75-D4F1-C683-A9CF06519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6400800"/>
            <a:ext cx="26781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Czinkota: </a:t>
            </a:r>
            <a:r>
              <a:rPr lang="en-US" altLang="en-US" sz="1200" i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International Business, </a:t>
            </a:r>
            <a:r>
              <a:rPr lang="en-US" altLang="en-US" sz="120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8e</a:t>
            </a: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A74E51C8-20ED-2770-9902-A5F30BE9A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215" y="5048250"/>
            <a:ext cx="4572000" cy="10287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si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alizado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rige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6498</TotalTime>
  <Words>2307</Words>
  <Application>Microsoft Macintosh PowerPoint</Application>
  <PresentationFormat>On-screen Show (4:3)</PresentationFormat>
  <Paragraphs>414</Paragraphs>
  <Slides>64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3" baseType="lpstr">
      <vt:lpstr>Arial</vt:lpstr>
      <vt:lpstr>Arial Black</vt:lpstr>
      <vt:lpstr>Calibri</vt:lpstr>
      <vt:lpstr>Georgia</vt:lpstr>
      <vt:lpstr>Perpetua</vt:lpstr>
      <vt:lpstr>Times New Roman</vt:lpstr>
      <vt:lpstr>Wingdings</vt:lpstr>
      <vt:lpstr>Wingdings 3</vt:lpstr>
      <vt:lpstr>tesis</vt:lpstr>
      <vt:lpstr>Profesora: Paloma Bernal Turnes paloma.bernal@urjc.es</vt:lpstr>
      <vt:lpstr>Contenidos de la Asignatura:</vt:lpstr>
      <vt:lpstr>Profesora: Paloma Bernal Turnes paloma.bernal@urjc.es</vt:lpstr>
      <vt:lpstr>PowerPoint Presentation</vt:lpstr>
      <vt:lpstr>Comercio en la Era de Bronce</vt:lpstr>
      <vt:lpstr>La Ruta de la Seda</vt:lpstr>
      <vt:lpstr>Numerosas routas de comercio en 1st siglo a.C.</vt:lpstr>
      <vt:lpstr>Mercantilismo</vt:lpstr>
      <vt:lpstr>La Evolución de la Teoría del Comercio Internacional</vt:lpstr>
      <vt:lpstr>Ejemplo: Teniendo dos paises con un unico factor de produccion (mano de obra) y dos productos (lana y miel)</vt:lpstr>
      <vt:lpstr>Ventaja Absoluta </vt:lpstr>
      <vt:lpstr>PowerPoint Presentation</vt:lpstr>
      <vt:lpstr>1. Ventaja Absoluta </vt:lpstr>
      <vt:lpstr>1. Ventaja Absoluta </vt:lpstr>
      <vt:lpstr>2. Ventaja Comparativa</vt:lpstr>
      <vt:lpstr>PowerPoint Presentation</vt:lpstr>
      <vt:lpstr>2. Ventaja Comparativa</vt:lpstr>
      <vt:lpstr>2. Ventaja Comparativa</vt:lpstr>
      <vt:lpstr>3. Frontera de Posibilidades de Produccion (FPP)</vt:lpstr>
      <vt:lpstr>PowerPoint Presentation</vt:lpstr>
      <vt:lpstr>3. Frontera de Posibilidades de Produccion (FPP)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Profesora: Paloma Bernal Turnes paloma.bernal@urjc.es</vt:lpstr>
      <vt:lpstr>Contenidos de la Asignatura:</vt:lpstr>
      <vt:lpstr>Profesora: Paloma Bernal Turnes paloma.bernal@urjc.es</vt:lpstr>
      <vt:lpstr>Profesora: Paloma Bernal Turnes paloma.bernal@urjc.es</vt:lpstr>
      <vt:lpstr>1.4. COMERCIO INTRA-INDUSTRIA</vt:lpstr>
      <vt:lpstr>COMERCIO INTRA-INDUSTRIA</vt:lpstr>
      <vt:lpstr>COMERCIO INTRA-INDUSTRIA</vt:lpstr>
      <vt:lpstr>BIBLIOGRAFIA</vt:lpstr>
      <vt:lpstr>1.5. LIBERALIZACION DEL COMERCIO</vt:lpstr>
      <vt:lpstr>1.5. LIBERALIZACION DEL COMERCIO</vt:lpstr>
      <vt:lpstr>1.5. LIBERALIZACION DEL COMERCIO</vt:lpstr>
      <vt:lpstr>1.5. LIBERALIZACION DEL COMERCIO</vt:lpstr>
      <vt:lpstr>COMERCIO Y CRECIMIENTO</vt:lpstr>
      <vt:lpstr>1.5. LIBERALIZACION DEL COMERCIO</vt:lpstr>
      <vt:lpstr>COMERCIO Y CRECIMIENTO</vt:lpstr>
      <vt:lpstr>1.5. LIBERALIZACION DEL COMERCIO</vt:lpstr>
      <vt:lpstr>COMERCIO Y CRECIMIENTO</vt:lpstr>
      <vt:lpstr>1.5. LIBERALIZACION DEL COMERCIO</vt:lpstr>
      <vt:lpstr>DESVENTAJAS DEL COMERCIO</vt:lpstr>
      <vt:lpstr>1.5. LIBERALIZACION DEL COMERCIO</vt:lpstr>
      <vt:lpstr>BARRERAS AL COMERCIO</vt:lpstr>
      <vt:lpstr>1.6. El comercio mejora la distribución de los ingresos </vt:lpstr>
      <vt:lpstr>1.7. LA GLOBALIZACION</vt:lpstr>
      <vt:lpstr>1.7. LA GLOBALIZACION</vt:lpstr>
      <vt:lpstr>1.8. LA DEGLOBALIZACION</vt:lpstr>
      <vt:lpstr>PowerPoint Presentation</vt:lpstr>
      <vt:lpstr>PowerPoint Presentation</vt:lpstr>
      <vt:lpstr>Profesora: Paloma Bernal Turnes paloma.bernal@urjc.es</vt:lpstr>
    </vt:vector>
  </TitlesOfParts>
  <Company>Ordenador personal.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 título de diapositiva</dc:title>
  <dc:creator>Ana Vico</dc:creator>
  <cp:lastModifiedBy>Microsoft Office User</cp:lastModifiedBy>
  <cp:revision>195</cp:revision>
  <cp:lastPrinted>2001-09-25T08:10:31Z</cp:lastPrinted>
  <dcterms:created xsi:type="dcterms:W3CDTF">2012-02-23T10:31:44Z</dcterms:created>
  <dcterms:modified xsi:type="dcterms:W3CDTF">2022-11-22T15:40:08Z</dcterms:modified>
</cp:coreProperties>
</file>