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76" r:id="rId1"/>
  </p:sldMasterIdLst>
  <p:notesMasterIdLst>
    <p:notesMasterId r:id="rId55"/>
  </p:notesMasterIdLst>
  <p:handoutMasterIdLst>
    <p:handoutMasterId r:id="rId56"/>
  </p:handoutMasterIdLst>
  <p:sldIdLst>
    <p:sldId id="656" r:id="rId2"/>
    <p:sldId id="10470" r:id="rId3"/>
    <p:sldId id="10464" r:id="rId4"/>
    <p:sldId id="10428" r:id="rId5"/>
    <p:sldId id="10228" r:id="rId6"/>
    <p:sldId id="10416" r:id="rId7"/>
    <p:sldId id="10417" r:id="rId8"/>
    <p:sldId id="10429" r:id="rId9"/>
    <p:sldId id="10328" r:id="rId10"/>
    <p:sldId id="10329" r:id="rId11"/>
    <p:sldId id="10330" r:id="rId12"/>
    <p:sldId id="10418" r:id="rId13"/>
    <p:sldId id="10465" r:id="rId14"/>
    <p:sldId id="1214" r:id="rId15"/>
    <p:sldId id="857" r:id="rId16"/>
    <p:sldId id="1215" r:id="rId17"/>
    <p:sldId id="1216" r:id="rId18"/>
    <p:sldId id="1217" r:id="rId19"/>
    <p:sldId id="1218" r:id="rId20"/>
    <p:sldId id="10385" r:id="rId21"/>
    <p:sldId id="1211" r:id="rId22"/>
    <p:sldId id="10430" r:id="rId23"/>
    <p:sldId id="10420" r:id="rId24"/>
    <p:sldId id="10421" r:id="rId25"/>
    <p:sldId id="10422" r:id="rId26"/>
    <p:sldId id="10423" r:id="rId27"/>
    <p:sldId id="10424" r:id="rId28"/>
    <p:sldId id="10425" r:id="rId29"/>
    <p:sldId id="1412" r:id="rId30"/>
    <p:sldId id="1213" r:id="rId31"/>
    <p:sldId id="10345" r:id="rId32"/>
    <p:sldId id="925" r:id="rId33"/>
    <p:sldId id="10432" r:id="rId34"/>
    <p:sldId id="10466" r:id="rId35"/>
    <p:sldId id="10434" r:id="rId36"/>
    <p:sldId id="10331" r:id="rId37"/>
    <p:sldId id="10332" r:id="rId38"/>
    <p:sldId id="10342" r:id="rId39"/>
    <p:sldId id="10338" r:id="rId40"/>
    <p:sldId id="10348" r:id="rId41"/>
    <p:sldId id="10349" r:id="rId42"/>
    <p:sldId id="10467" r:id="rId43"/>
    <p:sldId id="10468" r:id="rId44"/>
    <p:sldId id="10437" r:id="rId45"/>
    <p:sldId id="10334" r:id="rId46"/>
    <p:sldId id="10339" r:id="rId47"/>
    <p:sldId id="10340" r:id="rId48"/>
    <p:sldId id="10472" r:id="rId49"/>
    <p:sldId id="10335" r:id="rId50"/>
    <p:sldId id="10336" r:id="rId51"/>
    <p:sldId id="10473" r:id="rId52"/>
    <p:sldId id="10474" r:id="rId53"/>
    <p:sldId id="10475" r:id="rId54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">
          <p15:clr>
            <a:srgbClr val="A4A3A4"/>
          </p15:clr>
        </p15:guide>
        <p15:guide id="2" pos="265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2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 autoAdjust="0"/>
    <p:restoredTop sz="94706"/>
  </p:normalViewPr>
  <p:slideViewPr>
    <p:cSldViewPr>
      <p:cViewPr varScale="1">
        <p:scale>
          <a:sx n="82" d="100"/>
          <a:sy n="82" d="100"/>
        </p:scale>
        <p:origin x="176" y="808"/>
      </p:cViewPr>
      <p:guideLst>
        <p:guide orient="horz" pos="119"/>
        <p:guide pos="26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50" y="138"/>
      </p:cViewPr>
      <p:guideLst>
        <p:guide orient="horz" pos="3222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worldbankgroup-my.sharepoint.com/personal/garenas_worldbank_org/Documents/My%20Projects/ECU/ECU_TOA_customs_tabl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worldbankgroup-my.sharepoint.com/personal/garenas_worldbank_org/Documents/My%20Projects/ECU/ECU_TOA_customs_tabl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Sheet1!$C$2</c:f>
              <c:strCache>
                <c:ptCount val="1"/>
                <c:pt idx="0">
                  <c:v>2001</c:v>
                </c:pt>
              </c:strCache>
            </c:strRef>
          </c:tx>
          <c:spPr>
            <a:solidFill>
              <a:srgbClr val="4AAC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8.1889108219872723E-3"/>
                  <c:y val="4.91736532867269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83-B145-B47B-C9E5152346A8}"/>
                </c:ext>
              </c:extLst>
            </c:dLbl>
            <c:dLbl>
              <c:idx val="3"/>
              <c:layout>
                <c:manualLayout>
                  <c:x val="1.5968376617692698E-2"/>
                  <c:y val="3.12575836558771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83-B145-B47B-C9E5152346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E2F50"/>
                    </a:solidFill>
                    <a:latin typeface="Andes" panose="02000000000000000000" pitchFamily="2" charset="0"/>
                    <a:ea typeface="+mn-ea"/>
                    <a:cs typeface="+mn-cs"/>
                  </a:defRPr>
                </a:pPr>
                <a:endParaRPr lang="en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Sheet1!$A$3:$A$9</c:f>
              <c:strCache>
                <c:ptCount val="7"/>
                <c:pt idx="0">
                  <c:v>SGP</c:v>
                </c:pt>
                <c:pt idx="1">
                  <c:v>TWN</c:v>
                </c:pt>
                <c:pt idx="2">
                  <c:v>MYS</c:v>
                </c:pt>
                <c:pt idx="3">
                  <c:v>CHN</c:v>
                </c:pt>
                <c:pt idx="4">
                  <c:v>KOR</c:v>
                </c:pt>
                <c:pt idx="5">
                  <c:v>THA</c:v>
                </c:pt>
                <c:pt idx="6">
                  <c:v>VNM</c:v>
                </c:pt>
              </c:strCache>
            </c:strRef>
          </c:cat>
          <c:val>
            <c:numRef>
              <c:f>Sheet1!$C$3:$C$9</c:f>
              <c:numCache>
                <c:formatCode>General</c:formatCode>
                <c:ptCount val="7"/>
                <c:pt idx="0">
                  <c:v>41.1</c:v>
                </c:pt>
                <c:pt idx="1">
                  <c:v>43.4</c:v>
                </c:pt>
                <c:pt idx="2">
                  <c:v>40.4</c:v>
                </c:pt>
                <c:pt idx="3">
                  <c:v>32</c:v>
                </c:pt>
                <c:pt idx="4">
                  <c:v>41.6</c:v>
                </c:pt>
                <c:pt idx="5">
                  <c:v>38.799999999999997</c:v>
                </c:pt>
                <c:pt idx="6">
                  <c:v>36.299999999999997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83-B145-B47B-C9E5152346A8}"/>
            </c:ext>
          </c:extLst>
        </c:ser>
        <c:ser>
          <c:idx val="0"/>
          <c:order val="1"/>
          <c:tx>
            <c:strRef>
              <c:f>Sheet1!$B$2</c:f>
              <c:strCache>
                <c:ptCount val="1"/>
                <c:pt idx="0">
                  <c:v>1995</c:v>
                </c:pt>
              </c:strCache>
            </c:strRef>
          </c:tx>
          <c:spPr>
            <a:solidFill>
              <a:srgbClr val="0E2F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3"/>
              <c:layout>
                <c:manualLayout>
                  <c:x val="1.3511703291893896E-2"/>
                  <c:y val="-6.251516731175485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B83-B145-B47B-C9E5152346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E2F50"/>
                    </a:solidFill>
                    <a:latin typeface="Andes" panose="02000000000000000000" pitchFamily="2" charset="0"/>
                    <a:ea typeface="+mn-ea"/>
                    <a:cs typeface="+mn-cs"/>
                  </a:defRPr>
                </a:pPr>
                <a:endParaRPr lang="en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Sheet1!$A$3:$A$9</c:f>
              <c:strCache>
                <c:ptCount val="7"/>
                <c:pt idx="0">
                  <c:v>SGP</c:v>
                </c:pt>
                <c:pt idx="1">
                  <c:v>TWN</c:v>
                </c:pt>
                <c:pt idx="2">
                  <c:v>MYS</c:v>
                </c:pt>
                <c:pt idx="3">
                  <c:v>CHN</c:v>
                </c:pt>
                <c:pt idx="4">
                  <c:v>KOR</c:v>
                </c:pt>
                <c:pt idx="5">
                  <c:v>THA</c:v>
                </c:pt>
                <c:pt idx="6">
                  <c:v>VNM</c:v>
                </c:pt>
              </c:strCache>
            </c:strRef>
          </c:cat>
          <c:val>
            <c:numRef>
              <c:f>Sheet1!$B$3:$B$9</c:f>
              <c:numCache>
                <c:formatCode>General</c:formatCode>
                <c:ptCount val="7"/>
                <c:pt idx="0">
                  <c:v>42.2</c:v>
                </c:pt>
                <c:pt idx="1">
                  <c:v>30.6</c:v>
                </c:pt>
                <c:pt idx="2">
                  <c:v>30.3</c:v>
                </c:pt>
                <c:pt idx="3">
                  <c:v>33.299999999999997</c:v>
                </c:pt>
                <c:pt idx="4">
                  <c:v>22.3</c:v>
                </c:pt>
                <c:pt idx="5">
                  <c:v>24.2</c:v>
                </c:pt>
                <c:pt idx="6">
                  <c:v>20.9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B83-B145-B47B-C9E5152346A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944555007"/>
        <c:axId val="1944429919"/>
      </c:barChart>
      <c:catAx>
        <c:axId val="19445550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E2F50"/>
                </a:solidFill>
                <a:latin typeface="Andes" panose="02000000000000000000" pitchFamily="2" charset="0"/>
                <a:ea typeface="+mn-ea"/>
                <a:cs typeface="+mn-cs"/>
              </a:defRPr>
            </a:pPr>
            <a:endParaRPr lang="en-ES"/>
          </a:p>
        </c:txPr>
        <c:crossAx val="1944429919"/>
        <c:crosses val="autoZero"/>
        <c:auto val="1"/>
        <c:lblAlgn val="ctr"/>
        <c:lblOffset val="100"/>
        <c:noMultiLvlLbl val="0"/>
      </c:catAx>
      <c:valAx>
        <c:axId val="19444299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E2F50"/>
                </a:solidFill>
                <a:latin typeface="Andes" panose="02000000000000000000" pitchFamily="2" charset="0"/>
                <a:ea typeface="+mn-ea"/>
                <a:cs typeface="+mn-cs"/>
              </a:defRPr>
            </a:pPr>
            <a:endParaRPr lang="en-ES"/>
          </a:p>
        </c:txPr>
        <c:crossAx val="19445550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0E2F50"/>
              </a:solidFill>
              <a:latin typeface="Andes" panose="02000000000000000000" pitchFamily="2" charset="0"/>
              <a:ea typeface="+mn-ea"/>
              <a:cs typeface="+mn-cs"/>
            </a:defRPr>
          </a:pPr>
          <a:endParaRPr lang="en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rgbClr val="0E2F50"/>
          </a:solidFill>
          <a:latin typeface="Andes" panose="02000000000000000000" pitchFamily="2" charset="0"/>
        </a:defRPr>
      </a:pPr>
      <a:endParaRPr lang="en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413419156419691E-2"/>
          <c:y val="6.0301841889313056E-2"/>
          <c:w val="0.8574916881177046"/>
          <c:h val="0.736840100556105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entry!$V$4</c:f>
              <c:strCache>
                <c:ptCount val="1"/>
                <c:pt idx="0">
                  <c:v>first entry</c:v>
                </c:pt>
              </c:strCache>
            </c:strRef>
          </c:tx>
          <c:spPr>
            <a:solidFill>
              <a:srgbClr val="0E2F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entry!$W$3:$AK$3</c:f>
              <c:numCache>
                <c:formatCode>General</c:formatCode>
                <c:ptCount val="15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</c:numCache>
            </c:numRef>
          </c:cat>
          <c:val>
            <c:numRef>
              <c:f>entry!$W$4:$AK$4</c:f>
              <c:numCache>
                <c:formatCode>#,##0</c:formatCode>
                <c:ptCount val="15"/>
                <c:pt idx="0">
                  <c:v>1112</c:v>
                </c:pt>
                <c:pt idx="1">
                  <c:v>842</c:v>
                </c:pt>
                <c:pt idx="2">
                  <c:v>810</c:v>
                </c:pt>
                <c:pt idx="3">
                  <c:v>805</c:v>
                </c:pt>
                <c:pt idx="4">
                  <c:v>903</c:v>
                </c:pt>
                <c:pt idx="5">
                  <c:v>1068</c:v>
                </c:pt>
                <c:pt idx="6">
                  <c:v>1047</c:v>
                </c:pt>
                <c:pt idx="7">
                  <c:v>1123</c:v>
                </c:pt>
                <c:pt idx="8">
                  <c:v>1304</c:v>
                </c:pt>
                <c:pt idx="9">
                  <c:v>1259</c:v>
                </c:pt>
                <c:pt idx="10">
                  <c:v>1167</c:v>
                </c:pt>
                <c:pt idx="11">
                  <c:v>1177</c:v>
                </c:pt>
                <c:pt idx="12">
                  <c:v>1182</c:v>
                </c:pt>
                <c:pt idx="13">
                  <c:v>1257</c:v>
                </c:pt>
                <c:pt idx="14">
                  <c:v>1295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FC-BC4E-90D3-1BFD768C7FC2}"/>
            </c:ext>
          </c:extLst>
        </c:ser>
        <c:ser>
          <c:idx val="1"/>
          <c:order val="1"/>
          <c:tx>
            <c:strRef>
              <c:f>entry!$V$5</c:f>
              <c:strCache>
                <c:ptCount val="1"/>
                <c:pt idx="0">
                  <c:v>re-entry</c:v>
                </c:pt>
              </c:strCache>
            </c:strRef>
          </c:tx>
          <c:spPr>
            <a:solidFill>
              <a:srgbClr val="4AAC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entry!$W$3:$AK$3</c:f>
              <c:numCache>
                <c:formatCode>General</c:formatCode>
                <c:ptCount val="15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</c:numCache>
            </c:numRef>
          </c:cat>
          <c:val>
            <c:numRef>
              <c:f>entry!$W$5:$AK$5</c:f>
              <c:numCache>
                <c:formatCode>#,##0</c:formatCode>
                <c:ptCount val="15"/>
                <c:pt idx="0">
                  <c:v>0</c:v>
                </c:pt>
                <c:pt idx="1">
                  <c:v>91</c:v>
                </c:pt>
                <c:pt idx="2">
                  <c:v>185</c:v>
                </c:pt>
                <c:pt idx="3">
                  <c:v>237</c:v>
                </c:pt>
                <c:pt idx="4">
                  <c:v>253</c:v>
                </c:pt>
                <c:pt idx="5">
                  <c:v>301</c:v>
                </c:pt>
                <c:pt idx="6">
                  <c:v>283</c:v>
                </c:pt>
                <c:pt idx="7">
                  <c:v>319</c:v>
                </c:pt>
                <c:pt idx="8">
                  <c:v>368</c:v>
                </c:pt>
                <c:pt idx="9">
                  <c:v>300</c:v>
                </c:pt>
                <c:pt idx="10">
                  <c:v>344</c:v>
                </c:pt>
                <c:pt idx="11">
                  <c:v>325</c:v>
                </c:pt>
                <c:pt idx="12">
                  <c:v>295</c:v>
                </c:pt>
                <c:pt idx="13">
                  <c:v>334</c:v>
                </c:pt>
                <c:pt idx="14">
                  <c:v>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FC-BC4E-90D3-1BFD768C7F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328664928"/>
        <c:axId val="1374553136"/>
      </c:barChart>
      <c:lineChart>
        <c:grouping val="stacked"/>
        <c:varyColors val="0"/>
        <c:ser>
          <c:idx val="2"/>
          <c:order val="2"/>
          <c:tx>
            <c:strRef>
              <c:f>entry!$V$8</c:f>
              <c:strCache>
                <c:ptCount val="1"/>
                <c:pt idx="0">
                  <c:v>entry ratio</c:v>
                </c:pt>
              </c:strCache>
            </c:strRef>
          </c:tx>
          <c:spPr>
            <a:ln w="28575" cap="rnd">
              <a:solidFill>
                <a:srgbClr val="FDB714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5"/>
            <c:spPr>
              <a:solidFill>
                <a:srgbClr val="FDB714"/>
              </a:solidFill>
              <a:ln w="9525">
                <a:solidFill>
                  <a:srgbClr val="FDB714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val>
            <c:numRef>
              <c:f>entry!$W$8:$AK$8</c:f>
              <c:numCache>
                <c:formatCode>0.00</c:formatCode>
                <c:ptCount val="15"/>
                <c:pt idx="0">
                  <c:v>0.40100973674720519</c:v>
                </c:pt>
                <c:pt idx="1">
                  <c:v>0.30419075144508673</c:v>
                </c:pt>
                <c:pt idx="2">
                  <c:v>0.27892561983471076</c:v>
                </c:pt>
                <c:pt idx="3">
                  <c:v>0.26682134570765659</c:v>
                </c:pt>
                <c:pt idx="4">
                  <c:v>0.28183520599250939</c:v>
                </c:pt>
                <c:pt idx="5">
                  <c:v>0.30246389124893797</c:v>
                </c:pt>
                <c:pt idx="6">
                  <c:v>0.30051664753157292</c:v>
                </c:pt>
                <c:pt idx="7">
                  <c:v>0.31168470718845409</c:v>
                </c:pt>
                <c:pt idx="8">
                  <c:v>0.33071265533857469</c:v>
                </c:pt>
                <c:pt idx="9">
                  <c:v>0.31736828837912778</c:v>
                </c:pt>
                <c:pt idx="10">
                  <c:v>0.29961489088575094</c:v>
                </c:pt>
                <c:pt idx="11">
                  <c:v>0.29767324228629238</c:v>
                </c:pt>
                <c:pt idx="12">
                  <c:v>0.29946795034203194</c:v>
                </c:pt>
                <c:pt idx="13">
                  <c:v>0.30846625766871166</c:v>
                </c:pt>
                <c:pt idx="14">
                  <c:v>0.31062604941232907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2FC-BC4E-90D3-1BFD768C7F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32803808"/>
        <c:axId val="1441997344"/>
      </c:lineChart>
      <c:catAx>
        <c:axId val="1328664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E2F50"/>
                </a:solidFill>
                <a:latin typeface="Andes" panose="02000000000000000000" pitchFamily="2" charset="0"/>
                <a:ea typeface="+mn-ea"/>
                <a:cs typeface="+mn-cs"/>
              </a:defRPr>
            </a:pPr>
            <a:endParaRPr lang="en-ES"/>
          </a:p>
        </c:txPr>
        <c:crossAx val="1374553136"/>
        <c:crosses val="autoZero"/>
        <c:auto val="1"/>
        <c:lblAlgn val="ctr"/>
        <c:lblOffset val="100"/>
        <c:noMultiLvlLbl val="0"/>
      </c:catAx>
      <c:valAx>
        <c:axId val="1374553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E2F50"/>
                </a:solidFill>
                <a:latin typeface="Andes" panose="02000000000000000000" pitchFamily="2" charset="0"/>
                <a:ea typeface="+mn-ea"/>
                <a:cs typeface="+mn-cs"/>
              </a:defRPr>
            </a:pPr>
            <a:endParaRPr lang="en-ES"/>
          </a:p>
        </c:txPr>
        <c:crossAx val="1328664928"/>
        <c:crosses val="autoZero"/>
        <c:crossBetween val="between"/>
      </c:valAx>
      <c:valAx>
        <c:axId val="1441997344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E2F50"/>
                </a:solidFill>
                <a:latin typeface="Andes" panose="02000000000000000000" pitchFamily="2" charset="0"/>
                <a:ea typeface="+mn-ea"/>
                <a:cs typeface="+mn-cs"/>
              </a:defRPr>
            </a:pPr>
            <a:endParaRPr lang="en-ES"/>
          </a:p>
        </c:txPr>
        <c:crossAx val="1432803808"/>
        <c:crosses val="max"/>
        <c:crossBetween val="between"/>
      </c:valAx>
      <c:catAx>
        <c:axId val="1432803808"/>
        <c:scaling>
          <c:orientation val="minMax"/>
        </c:scaling>
        <c:delete val="1"/>
        <c:axPos val="b"/>
        <c:majorTickMark val="out"/>
        <c:minorTickMark val="none"/>
        <c:tickLblPos val="nextTo"/>
        <c:crossAx val="14419973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41863307517969"/>
          <c:y val="0.90760973855219651"/>
          <c:w val="0.59162714516633252"/>
          <c:h val="5.87124517734729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E2F50"/>
              </a:solidFill>
              <a:latin typeface="Andes" panose="02000000000000000000" pitchFamily="2" charset="0"/>
              <a:ea typeface="+mn-ea"/>
              <a:cs typeface="+mn-cs"/>
            </a:defRPr>
          </a:pPr>
          <a:endParaRPr lang="en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solidFill>
            <a:srgbClr val="0E2F50"/>
          </a:solidFill>
          <a:latin typeface="Andes" panose="02000000000000000000" pitchFamily="2" charset="0"/>
        </a:defRPr>
      </a:pPr>
      <a:endParaRPr lang="en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53454309590611"/>
          <c:y val="6.6425120772946863E-2"/>
          <c:w val="0.87830836878148855"/>
          <c:h val="0.65819591844497694"/>
        </c:manualLayout>
      </c:layout>
      <c:lineChart>
        <c:grouping val="standard"/>
        <c:varyColors val="0"/>
        <c:ser>
          <c:idx val="0"/>
          <c:order val="0"/>
          <c:tx>
            <c:strRef>
              <c:f>entry!$B$89</c:f>
              <c:strCache>
                <c:ptCount val="1"/>
                <c:pt idx="0">
                  <c:v>ECU</c:v>
                </c:pt>
              </c:strCache>
            </c:strRef>
          </c:tx>
          <c:spPr>
            <a:ln w="38100" cap="rnd">
              <a:solidFill>
                <a:srgbClr val="0E2F5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entry!$M$85:$AA$85</c:f>
              <c:numCache>
                <c:formatCode>General</c:formatCode>
                <c:ptCount val="15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</c:numCache>
            </c:numRef>
          </c:cat>
          <c:val>
            <c:numRef>
              <c:f>entry!$M$89:$AA$89</c:f>
              <c:numCache>
                <c:formatCode>#,##0.00</c:formatCode>
                <c:ptCount val="15"/>
                <c:pt idx="0">
                  <c:v>0.39629365645046327</c:v>
                </c:pt>
                <c:pt idx="1">
                  <c:v>0.33321428571428574</c:v>
                </c:pt>
                <c:pt idx="2">
                  <c:v>0.34075342465753422</c:v>
                </c:pt>
                <c:pt idx="3">
                  <c:v>0.34208798424162834</c:v>
                </c:pt>
                <c:pt idx="4">
                  <c:v>0.35602094240837695</c:v>
                </c:pt>
                <c:pt idx="5">
                  <c:v>0.35247167868177137</c:v>
                </c:pt>
                <c:pt idx="6">
                  <c:v>0.35101609923462657</c:v>
                </c:pt>
                <c:pt idx="7">
                  <c:v>0.37532535137948986</c:v>
                </c:pt>
                <c:pt idx="8">
                  <c:v>0.40386473429951691</c:v>
                </c:pt>
                <c:pt idx="9">
                  <c:v>0.37332375478927204</c:v>
                </c:pt>
                <c:pt idx="10">
                  <c:v>0.3662142510906447</c:v>
                </c:pt>
                <c:pt idx="11">
                  <c:v>0.36288958685672867</c:v>
                </c:pt>
                <c:pt idx="12">
                  <c:v>0.35866925692083534</c:v>
                </c:pt>
                <c:pt idx="13">
                  <c:v>0.3763008514664144</c:v>
                </c:pt>
                <c:pt idx="14">
                  <c:v>0.38039673278879815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D2-4044-9C60-4CF9FAE72651}"/>
            </c:ext>
          </c:extLst>
        </c:ser>
        <c:ser>
          <c:idx val="1"/>
          <c:order val="1"/>
          <c:tx>
            <c:strRef>
              <c:f>entry!$B$86</c:f>
              <c:strCache>
                <c:ptCount val="1"/>
                <c:pt idx="0">
                  <c:v>CHL</c:v>
                </c:pt>
              </c:strCache>
            </c:strRef>
          </c:tx>
          <c:spPr>
            <a:ln w="28575" cap="rnd">
              <a:solidFill>
                <a:srgbClr val="4AACEF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entry!$M$85:$AA$85</c:f>
              <c:numCache>
                <c:formatCode>General</c:formatCode>
                <c:ptCount val="15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</c:numCache>
            </c:numRef>
          </c:cat>
          <c:val>
            <c:numRef>
              <c:f>entry!$M$86:$AA$86</c:f>
              <c:numCache>
                <c:formatCode>#,##0.00</c:formatCode>
                <c:ptCount val="15"/>
                <c:pt idx="1">
                  <c:v>0.34152296658019227</c:v>
                </c:pt>
                <c:pt idx="2">
                  <c:v>0.35032314923619273</c:v>
                </c:pt>
                <c:pt idx="3">
                  <c:v>0.34393063583815031</c:v>
                </c:pt>
                <c:pt idx="4">
                  <c:v>0.39961832061068703</c:v>
                </c:pt>
                <c:pt idx="5">
                  <c:v>0.38462478611586409</c:v>
                </c:pt>
                <c:pt idx="6">
                  <c:v>0.3235215413433235</c:v>
                </c:pt>
                <c:pt idx="7">
                  <c:v>0.33441077441077444</c:v>
                </c:pt>
                <c:pt idx="8">
                  <c:v>0.33919728954912692</c:v>
                </c:pt>
                <c:pt idx="9">
                  <c:v>0.31164519984065864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D2-4044-9C60-4CF9FAE72651}"/>
            </c:ext>
          </c:extLst>
        </c:ser>
        <c:ser>
          <c:idx val="2"/>
          <c:order val="2"/>
          <c:tx>
            <c:strRef>
              <c:f>entry!$B$87</c:f>
              <c:strCache>
                <c:ptCount val="1"/>
                <c:pt idx="0">
                  <c:v>COL</c:v>
                </c:pt>
              </c:strCache>
            </c:strRef>
          </c:tx>
          <c:spPr>
            <a:ln w="28575" cap="rnd">
              <a:solidFill>
                <a:srgbClr val="00A996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entry!$M$85:$AA$85</c:f>
              <c:numCache>
                <c:formatCode>General</c:formatCode>
                <c:ptCount val="15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</c:numCache>
            </c:numRef>
          </c:cat>
          <c:val>
            <c:numRef>
              <c:f>entry!$M$87:$AA$87</c:f>
              <c:numCache>
                <c:formatCode>#,##0.00</c:formatCode>
                <c:ptCount val="15"/>
                <c:pt idx="0">
                  <c:v>0.3962222222222222</c:v>
                </c:pt>
                <c:pt idx="1">
                  <c:v>0.4001214943808849</c:v>
                </c:pt>
                <c:pt idx="2">
                  <c:v>0.32627631260585532</c:v>
                </c:pt>
                <c:pt idx="3">
                  <c:v>0.29443359375</c:v>
                </c:pt>
                <c:pt idx="4">
                  <c:v>0.30550239234449761</c:v>
                </c:pt>
                <c:pt idx="5">
                  <c:v>0.3031371166725414</c:v>
                </c:pt>
                <c:pt idx="6">
                  <c:v>0.29244262885978611</c:v>
                </c:pt>
                <c:pt idx="7">
                  <c:v>0.28823058446757405</c:v>
                </c:pt>
                <c:pt idx="8">
                  <c:v>0.30717041372888121</c:v>
                </c:pt>
                <c:pt idx="9">
                  <c:v>0.31635702221644796</c:v>
                </c:pt>
                <c:pt idx="10">
                  <c:v>0.31490659550133437</c:v>
                </c:pt>
                <c:pt idx="11">
                  <c:v>0.31985851440121271</c:v>
                </c:pt>
                <c:pt idx="12">
                  <c:v>0.33539543910722952</c:v>
                </c:pt>
                <c:pt idx="13">
                  <c:v>0.32570611369324276</c:v>
                </c:pt>
                <c:pt idx="14">
                  <c:v>0.328989080662205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9D2-4044-9C60-4CF9FAE72651}"/>
            </c:ext>
          </c:extLst>
        </c:ser>
        <c:ser>
          <c:idx val="4"/>
          <c:order val="3"/>
          <c:tx>
            <c:strRef>
              <c:f>entry!$B$91</c:f>
              <c:strCache>
                <c:ptCount val="1"/>
                <c:pt idx="0">
                  <c:v>PER</c:v>
                </c:pt>
              </c:strCache>
            </c:strRef>
          </c:tx>
          <c:spPr>
            <a:ln w="28575" cap="rnd">
              <a:solidFill>
                <a:srgbClr val="FDB714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entry!$M$85:$AA$85</c:f>
              <c:numCache>
                <c:formatCode>General</c:formatCode>
                <c:ptCount val="15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</c:numCache>
            </c:numRef>
          </c:cat>
          <c:val>
            <c:numRef>
              <c:f>entry!$M$91:$AA$91</c:f>
              <c:numCache>
                <c:formatCode>#,##0.00</c:formatCode>
                <c:ptCount val="15"/>
                <c:pt idx="0">
                  <c:v>0.40673626157179438</c:v>
                </c:pt>
                <c:pt idx="1">
                  <c:v>0.40234733174399412</c:v>
                </c:pt>
                <c:pt idx="2">
                  <c:v>0.41272213917953826</c:v>
                </c:pt>
                <c:pt idx="3">
                  <c:v>0.3937480751462889</c:v>
                </c:pt>
                <c:pt idx="4">
                  <c:v>0.36743559017375677</c:v>
                </c:pt>
                <c:pt idx="5">
                  <c:v>0.37642105263157893</c:v>
                </c:pt>
                <c:pt idx="6">
                  <c:v>0.36524822695035464</c:v>
                </c:pt>
                <c:pt idx="7">
                  <c:v>0.3381906496660595</c:v>
                </c:pt>
                <c:pt idx="8">
                  <c:v>0.34619766448305328</c:v>
                </c:pt>
                <c:pt idx="9">
                  <c:v>0.33032910009558925</c:v>
                </c:pt>
                <c:pt idx="10">
                  <c:v>0.32751212751212749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9D2-4044-9C60-4CF9FAE72651}"/>
            </c:ext>
          </c:extLst>
        </c:ser>
        <c:ser>
          <c:idx val="5"/>
          <c:order val="4"/>
          <c:tx>
            <c:strRef>
              <c:f>entry!$B$92</c:f>
              <c:strCache>
                <c:ptCount val="1"/>
                <c:pt idx="0">
                  <c:v>URY</c:v>
                </c:pt>
              </c:strCache>
            </c:strRef>
          </c:tx>
          <c:spPr>
            <a:ln w="28575" cap="rnd">
              <a:solidFill>
                <a:srgbClr val="7B358B"/>
              </a:solidFill>
              <a:round/>
            </a:ln>
            <a:effectLst/>
          </c:spPr>
          <c:marker>
            <c:symbol val="none"/>
          </c:marker>
          <c:cat>
            <c:numRef>
              <c:f>entry!$M$85:$AA$85</c:f>
              <c:numCache>
                <c:formatCode>General</c:formatCode>
                <c:ptCount val="15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</c:numCache>
            </c:numRef>
          </c:cat>
          <c:val>
            <c:numRef>
              <c:f>entry!$M$92:$AA$92</c:f>
              <c:numCache>
                <c:formatCode>#,##0.00</c:formatCode>
                <c:ptCount val="15"/>
                <c:pt idx="0">
                  <c:v>0.46297411198073452</c:v>
                </c:pt>
                <c:pt idx="1">
                  <c:v>0.43799323562570464</c:v>
                </c:pt>
                <c:pt idx="2">
                  <c:v>0.40923913043478261</c:v>
                </c:pt>
                <c:pt idx="3">
                  <c:v>0.39097335508428493</c:v>
                </c:pt>
                <c:pt idx="4">
                  <c:v>0.40270551508844954</c:v>
                </c:pt>
                <c:pt idx="5">
                  <c:v>0.39314928425357876</c:v>
                </c:pt>
                <c:pt idx="6">
                  <c:v>0.35647058823529409</c:v>
                </c:pt>
                <c:pt idx="7">
                  <c:v>0.36881908086096565</c:v>
                </c:pt>
                <c:pt idx="8">
                  <c:v>0.34606481481481483</c:v>
                </c:pt>
                <c:pt idx="9">
                  <c:v>0.35551763367463024</c:v>
                </c:pt>
                <c:pt idx="10">
                  <c:v>0.36270022883295194</c:v>
                </c:pt>
                <c:pt idx="11">
                  <c:v>0.35539215686274511</c:v>
                </c:pt>
                <c:pt idx="12">
                  <c:v>0.36591478696741853</c:v>
                </c:pt>
                <c:pt idx="13">
                  <c:v>0.35225806451612901</c:v>
                </c:pt>
                <c:pt idx="14">
                  <c:v>0.36772151898734179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9D2-4044-9C60-4CF9FAE726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42131984"/>
        <c:axId val="1328289824"/>
      </c:lineChart>
      <c:catAx>
        <c:axId val="144213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E2F50"/>
                </a:solidFill>
                <a:latin typeface="Andes" panose="02000000000000000000" pitchFamily="2" charset="0"/>
                <a:ea typeface="+mn-ea"/>
                <a:cs typeface="+mn-cs"/>
              </a:defRPr>
            </a:pPr>
            <a:endParaRPr lang="en-ES"/>
          </a:p>
        </c:txPr>
        <c:crossAx val="1328289824"/>
        <c:crosses val="autoZero"/>
        <c:auto val="1"/>
        <c:lblAlgn val="ctr"/>
        <c:lblOffset val="100"/>
        <c:noMultiLvlLbl val="0"/>
      </c:catAx>
      <c:valAx>
        <c:axId val="1328289824"/>
        <c:scaling>
          <c:orientation val="minMax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E2F50"/>
                </a:solidFill>
                <a:latin typeface="Andes" panose="02000000000000000000" pitchFamily="2" charset="0"/>
                <a:ea typeface="+mn-ea"/>
                <a:cs typeface="+mn-cs"/>
              </a:defRPr>
            </a:pPr>
            <a:endParaRPr lang="en-ES"/>
          </a:p>
        </c:txPr>
        <c:crossAx val="144213198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E2F50"/>
              </a:solidFill>
              <a:latin typeface="Andes" panose="02000000000000000000" pitchFamily="2" charset="0"/>
              <a:ea typeface="+mn-ea"/>
              <a:cs typeface="+mn-cs"/>
            </a:defRPr>
          </a:pPr>
          <a:endParaRPr lang="en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solidFill>
            <a:srgbClr val="0E2F50"/>
          </a:solidFill>
          <a:latin typeface="Andes" panose="02000000000000000000" pitchFamily="2" charset="0"/>
        </a:defRPr>
      </a:pPr>
      <a:endParaRPr lang="en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FD9977-87C3-470C-9FD3-FF7374982843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0DD072-4278-4E46-B514-0DE06F2AFBBD}">
      <dgm:prSet phldrT="[Text]" custT="1"/>
      <dgm:spPr>
        <a:solidFill>
          <a:srgbClr val="4AACEF">
            <a:alpha val="20000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dirty="0" err="1">
              <a:solidFill>
                <a:srgbClr val="0E2F50"/>
              </a:solidFill>
              <a:latin typeface="Andes" panose="02000000000000000000" pitchFamily="2" charset="0"/>
            </a:rPr>
            <a:t>Orientación</a:t>
          </a:r>
          <a:r>
            <a:rPr lang="en-US" sz="1400" b="1" dirty="0">
              <a:solidFill>
                <a:srgbClr val="0E2F50"/>
              </a:solidFill>
              <a:latin typeface="Andes" panose="02000000000000000000" pitchFamily="2" charset="0"/>
            </a:rPr>
            <a:t>, </a:t>
          </a:r>
          <a:r>
            <a:rPr lang="en-US" sz="1400" b="1" dirty="0" err="1">
              <a:solidFill>
                <a:srgbClr val="0E2F50"/>
              </a:solidFill>
              <a:latin typeface="Andes" panose="02000000000000000000" pitchFamily="2" charset="0"/>
            </a:rPr>
            <a:t>Crecimiento</a:t>
          </a:r>
          <a:endParaRPr lang="en-US" sz="1400" b="1" dirty="0">
            <a:solidFill>
              <a:srgbClr val="0E2F50"/>
            </a:solidFill>
            <a:latin typeface="Andes" panose="02000000000000000000" pitchFamily="2" charset="0"/>
          </a:endParaRPr>
        </a:p>
      </dgm:t>
    </dgm:pt>
    <dgm:pt modelId="{7DED8181-4BF8-4CB2-AC71-7D557B631304}" type="parTrans" cxnId="{637B929D-6AB6-48FA-9E94-4074A95532C5}">
      <dgm:prSet/>
      <dgm:spPr/>
      <dgm:t>
        <a:bodyPr/>
        <a:lstStyle/>
        <a:p>
          <a:endParaRPr lang="en-US"/>
        </a:p>
      </dgm:t>
    </dgm:pt>
    <dgm:pt modelId="{14961AB2-ED7F-4FC1-9D22-4F42B1F6BDD2}" type="sibTrans" cxnId="{637B929D-6AB6-48FA-9E94-4074A95532C5}">
      <dgm:prSet/>
      <dgm:spPr/>
      <dgm:t>
        <a:bodyPr/>
        <a:lstStyle/>
        <a:p>
          <a:endParaRPr lang="en-US"/>
        </a:p>
      </dgm:t>
    </dgm:pt>
    <dgm:pt modelId="{0148EE10-0786-44BD-86C2-F75C280BECE8}">
      <dgm:prSet phldrT="[Text]" custT="1"/>
      <dgm:spPr>
        <a:solidFill>
          <a:srgbClr val="0E2F5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050" dirty="0" err="1">
              <a:solidFill>
                <a:schemeClr val="bg1"/>
              </a:solidFill>
              <a:latin typeface="Andes" panose="02000000000000000000" pitchFamily="2" charset="0"/>
            </a:rPr>
            <a:t>Tendencias</a:t>
          </a:r>
          <a:r>
            <a:rPr lang="en-US" sz="1050" dirty="0">
              <a:solidFill>
                <a:schemeClr val="bg1"/>
              </a:solidFill>
              <a:latin typeface="Andes" panose="02000000000000000000" pitchFamily="2" charset="0"/>
            </a:rPr>
            <a:t>, </a:t>
          </a:r>
          <a:r>
            <a:rPr lang="en-US" sz="1050" dirty="0" err="1">
              <a:solidFill>
                <a:schemeClr val="bg1"/>
              </a:solidFill>
              <a:latin typeface="Andes" panose="02000000000000000000" pitchFamily="2" charset="0"/>
            </a:rPr>
            <a:t>cuotad</a:t>
          </a:r>
          <a:r>
            <a:rPr lang="en-US" sz="1050" dirty="0">
              <a:solidFill>
                <a:schemeClr val="bg1"/>
              </a:solidFill>
              <a:latin typeface="Andes" panose="02000000000000000000" pitchFamily="2" charset="0"/>
            </a:rPr>
            <a:t> de </a:t>
          </a:r>
          <a:r>
            <a:rPr lang="en-US" sz="1050" dirty="0" err="1">
              <a:solidFill>
                <a:schemeClr val="bg1"/>
              </a:solidFill>
              <a:latin typeface="Andes" panose="02000000000000000000" pitchFamily="2" charset="0"/>
            </a:rPr>
            <a:t>mercado</a:t>
          </a:r>
          <a:r>
            <a:rPr lang="en-US" sz="1050" dirty="0">
              <a:solidFill>
                <a:schemeClr val="bg1"/>
              </a:solidFill>
              <a:latin typeface="Andes" panose="02000000000000000000" pitchFamily="2" charset="0"/>
            </a:rPr>
            <a:t>,  </a:t>
          </a:r>
          <a:r>
            <a:rPr lang="en-US" sz="1050" dirty="0" err="1">
              <a:solidFill>
                <a:schemeClr val="bg1"/>
              </a:solidFill>
              <a:latin typeface="Andes" panose="02000000000000000000" pitchFamily="2" charset="0"/>
            </a:rPr>
            <a:t>composición</a:t>
          </a:r>
          <a:r>
            <a:rPr lang="en-US" sz="1050" dirty="0">
              <a:solidFill>
                <a:schemeClr val="bg1"/>
              </a:solidFill>
              <a:latin typeface="Andes" panose="02000000000000000000" pitchFamily="2" charset="0"/>
            </a:rPr>
            <a:t> </a:t>
          </a:r>
          <a:r>
            <a:rPr lang="en-US" sz="1050" dirty="0" err="1">
              <a:solidFill>
                <a:schemeClr val="bg1"/>
              </a:solidFill>
              <a:latin typeface="Andes" panose="02000000000000000000" pitchFamily="2" charset="0"/>
            </a:rPr>
            <a:t>sectoriial</a:t>
          </a:r>
          <a:r>
            <a:rPr lang="en-US" sz="1050" dirty="0">
              <a:solidFill>
                <a:schemeClr val="bg1"/>
              </a:solidFill>
              <a:latin typeface="Andes" panose="02000000000000000000" pitchFamily="2" charset="0"/>
            </a:rPr>
            <a:t>, GVC </a:t>
          </a:r>
          <a:r>
            <a:rPr lang="en-US" sz="1050" dirty="0" err="1">
              <a:solidFill>
                <a:schemeClr val="bg1"/>
              </a:solidFill>
              <a:latin typeface="Andes" panose="02000000000000000000" pitchFamily="2" charset="0"/>
            </a:rPr>
            <a:t>integratión</a:t>
          </a:r>
          <a:r>
            <a:rPr lang="en-US" sz="1050" dirty="0">
              <a:solidFill>
                <a:schemeClr val="bg1"/>
              </a:solidFill>
              <a:latin typeface="Andes" panose="02000000000000000000" pitchFamily="2" charset="0"/>
            </a:rPr>
            <a:t> </a:t>
          </a:r>
          <a:endParaRPr lang="en-US" sz="900" dirty="0">
            <a:solidFill>
              <a:schemeClr val="bg1"/>
            </a:solidFill>
            <a:latin typeface="Andes" panose="02000000000000000000" pitchFamily="2" charset="0"/>
          </a:endParaRPr>
        </a:p>
      </dgm:t>
    </dgm:pt>
    <dgm:pt modelId="{8EE47FB3-47DF-407D-893E-BA6B5B5316EF}" type="parTrans" cxnId="{BE760FCC-1A8B-4919-A10F-D3F59A77588A}">
      <dgm:prSet/>
      <dgm:spPr/>
      <dgm:t>
        <a:bodyPr/>
        <a:lstStyle/>
        <a:p>
          <a:endParaRPr lang="en-US"/>
        </a:p>
      </dgm:t>
    </dgm:pt>
    <dgm:pt modelId="{0B14F995-DF65-425A-9C36-1E0D640011FB}" type="sibTrans" cxnId="{BE760FCC-1A8B-4919-A10F-D3F59A77588A}">
      <dgm:prSet/>
      <dgm:spPr/>
      <dgm:t>
        <a:bodyPr/>
        <a:lstStyle/>
        <a:p>
          <a:endParaRPr lang="en-US"/>
        </a:p>
      </dgm:t>
    </dgm:pt>
    <dgm:pt modelId="{3134C6A7-AAEE-4488-A2D6-09B72BBA12BB}">
      <dgm:prSet phldrT="[Text]" custT="1"/>
      <dgm:spPr>
        <a:solidFill>
          <a:srgbClr val="4AACEF">
            <a:alpha val="20000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dirty="0" err="1">
              <a:solidFill>
                <a:srgbClr val="0E2F50"/>
              </a:solidFill>
              <a:latin typeface="Andes" panose="02000000000000000000" pitchFamily="2" charset="0"/>
            </a:rPr>
            <a:t>Diversificación</a:t>
          </a:r>
          <a:endParaRPr lang="en-US" sz="1400" b="1" dirty="0">
            <a:solidFill>
              <a:srgbClr val="0E2F50"/>
            </a:solidFill>
            <a:latin typeface="Andes" panose="02000000000000000000" pitchFamily="2" charset="0"/>
          </a:endParaRPr>
        </a:p>
      </dgm:t>
    </dgm:pt>
    <dgm:pt modelId="{B4972203-389A-4CC6-BFBF-7B51BB743801}" type="parTrans" cxnId="{444F7EDF-6A13-4D8A-A0FD-43A0142934C7}">
      <dgm:prSet/>
      <dgm:spPr/>
      <dgm:t>
        <a:bodyPr/>
        <a:lstStyle/>
        <a:p>
          <a:endParaRPr lang="en-US"/>
        </a:p>
      </dgm:t>
    </dgm:pt>
    <dgm:pt modelId="{1CA47AE9-C2DA-46AF-B2BF-2711004611A9}" type="sibTrans" cxnId="{444F7EDF-6A13-4D8A-A0FD-43A0142934C7}">
      <dgm:prSet/>
      <dgm:spPr/>
      <dgm:t>
        <a:bodyPr/>
        <a:lstStyle/>
        <a:p>
          <a:endParaRPr lang="en-US"/>
        </a:p>
      </dgm:t>
    </dgm:pt>
    <dgm:pt modelId="{77B5C719-9A7A-4EBD-BA7C-3AF4961856B5}">
      <dgm:prSet phldrT="[Text]" custT="1"/>
      <dgm:spPr>
        <a:solidFill>
          <a:srgbClr val="0E2F5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050" dirty="0"/>
            <a:t>Instantánea de vulnerabilidad a choques específicos; descomposición del crecimiento de las exportaciones en márgenes</a:t>
          </a:r>
          <a:endParaRPr lang="en-US" sz="1050" dirty="0">
            <a:solidFill>
              <a:schemeClr val="bg1"/>
            </a:solidFill>
            <a:latin typeface="Andes" panose="02000000000000000000" pitchFamily="2" charset="0"/>
          </a:endParaRPr>
        </a:p>
      </dgm:t>
    </dgm:pt>
    <dgm:pt modelId="{9842945C-B5ED-461E-82E8-E99AC5AEC557}" type="parTrans" cxnId="{48838402-E35E-48F9-8D5C-33ED108F41D0}">
      <dgm:prSet/>
      <dgm:spPr/>
      <dgm:t>
        <a:bodyPr/>
        <a:lstStyle/>
        <a:p>
          <a:endParaRPr lang="en-US"/>
        </a:p>
      </dgm:t>
    </dgm:pt>
    <dgm:pt modelId="{A35B88F6-8F89-4411-B3A8-C32B291CBCF2}" type="sibTrans" cxnId="{48838402-E35E-48F9-8D5C-33ED108F41D0}">
      <dgm:prSet/>
      <dgm:spPr/>
      <dgm:t>
        <a:bodyPr/>
        <a:lstStyle/>
        <a:p>
          <a:endParaRPr lang="en-US"/>
        </a:p>
      </dgm:t>
    </dgm:pt>
    <dgm:pt modelId="{E637BA86-9F93-474D-9354-91CD49BB50CD}">
      <dgm:prSet phldrT="[Text]" custT="1"/>
      <dgm:spPr>
        <a:solidFill>
          <a:srgbClr val="0E2F5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050" dirty="0"/>
            <a:t>Factores impulsores de la diversificación de productos / mercados</a:t>
          </a:r>
          <a:endParaRPr lang="en-US" sz="1050" dirty="0">
            <a:solidFill>
              <a:schemeClr val="bg1"/>
            </a:solidFill>
            <a:latin typeface="Andes" panose="02000000000000000000" pitchFamily="2" charset="0"/>
          </a:endParaRPr>
        </a:p>
      </dgm:t>
    </dgm:pt>
    <dgm:pt modelId="{F6A758A0-C91D-48D3-9574-B00B582237AF}" type="parTrans" cxnId="{21D99D64-DCE5-4BAC-B5D7-22F6B4DFA0F3}">
      <dgm:prSet/>
      <dgm:spPr/>
      <dgm:t>
        <a:bodyPr/>
        <a:lstStyle/>
        <a:p>
          <a:endParaRPr lang="en-US"/>
        </a:p>
      </dgm:t>
    </dgm:pt>
    <dgm:pt modelId="{AAA24EB4-6979-4835-8BFD-46BD22D35152}" type="sibTrans" cxnId="{21D99D64-DCE5-4BAC-B5D7-22F6B4DFA0F3}">
      <dgm:prSet/>
      <dgm:spPr/>
      <dgm:t>
        <a:bodyPr/>
        <a:lstStyle/>
        <a:p>
          <a:endParaRPr lang="en-US"/>
        </a:p>
      </dgm:t>
    </dgm:pt>
    <dgm:pt modelId="{5182FBCE-16EE-4E0A-8D7C-A155DC79E6FF}">
      <dgm:prSet phldrT="[Text]" custT="1"/>
      <dgm:spPr>
        <a:solidFill>
          <a:srgbClr val="0E2F5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050" dirty="0"/>
            <a:t>Patrones de supervivencia de pares producto-destino por sector / región de destino</a:t>
          </a:r>
          <a:endParaRPr lang="en-US" sz="1050" dirty="0">
            <a:solidFill>
              <a:schemeClr val="bg1"/>
            </a:solidFill>
            <a:latin typeface="Andes" panose="02000000000000000000" pitchFamily="2" charset="0"/>
          </a:endParaRPr>
        </a:p>
      </dgm:t>
    </dgm:pt>
    <dgm:pt modelId="{8416B629-8352-41DE-AEDD-B0E308ACF6E2}" type="parTrans" cxnId="{4D418241-6231-407E-99F0-B2EC8548EE5D}">
      <dgm:prSet/>
      <dgm:spPr/>
      <dgm:t>
        <a:bodyPr/>
        <a:lstStyle/>
        <a:p>
          <a:endParaRPr lang="en-US"/>
        </a:p>
      </dgm:t>
    </dgm:pt>
    <dgm:pt modelId="{424FFB58-1EC7-4C91-BC88-CEF0B246EF0B}" type="sibTrans" cxnId="{4D418241-6231-407E-99F0-B2EC8548EE5D}">
      <dgm:prSet/>
      <dgm:spPr/>
      <dgm:t>
        <a:bodyPr/>
        <a:lstStyle/>
        <a:p>
          <a:endParaRPr lang="en-US"/>
        </a:p>
      </dgm:t>
    </dgm:pt>
    <dgm:pt modelId="{5A1D0686-7FC0-4C26-9C60-E89DB4A24E60}">
      <dgm:prSet phldrT="[Text]" custT="1"/>
      <dgm:spPr>
        <a:solidFill>
          <a:srgbClr val="0E2F5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050" dirty="0"/>
            <a:t>Patrones de supervivencia de las empresas; dinámica de entrada y salida, impulsores</a:t>
          </a:r>
          <a:r>
            <a:rPr lang="en-US" sz="1050" dirty="0">
              <a:solidFill>
                <a:schemeClr val="bg1"/>
              </a:solidFill>
              <a:latin typeface="Andes" panose="02000000000000000000" pitchFamily="2" charset="0"/>
            </a:rPr>
            <a:t>, drivers… </a:t>
          </a:r>
        </a:p>
      </dgm:t>
    </dgm:pt>
    <dgm:pt modelId="{284F9112-30E0-465E-9993-8AAFC084CD77}" type="parTrans" cxnId="{50D9C1CC-FD69-4D7D-AD5E-8A9FF4ABEDEC}">
      <dgm:prSet/>
      <dgm:spPr/>
      <dgm:t>
        <a:bodyPr/>
        <a:lstStyle/>
        <a:p>
          <a:endParaRPr lang="en-US"/>
        </a:p>
      </dgm:t>
    </dgm:pt>
    <dgm:pt modelId="{C9EACD5D-8D08-4666-BC61-E0A55FBF63CD}" type="sibTrans" cxnId="{50D9C1CC-FD69-4D7D-AD5E-8A9FF4ABEDEC}">
      <dgm:prSet/>
      <dgm:spPr/>
      <dgm:t>
        <a:bodyPr/>
        <a:lstStyle/>
        <a:p>
          <a:endParaRPr lang="en-US"/>
        </a:p>
      </dgm:t>
    </dgm:pt>
    <dgm:pt modelId="{A319433E-17C5-42DB-A877-085A283EC283}">
      <dgm:prSet phldrT="[Text]" custT="1"/>
      <dgm:spPr>
        <a:solidFill>
          <a:srgbClr val="4AACEF">
            <a:alpha val="20000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dirty="0" err="1">
              <a:solidFill>
                <a:srgbClr val="0E2F50"/>
              </a:solidFill>
              <a:latin typeface="Andes" panose="02000000000000000000" pitchFamily="2" charset="0"/>
            </a:rPr>
            <a:t>Supervivencia</a:t>
          </a:r>
          <a:r>
            <a:rPr lang="en-US" sz="1400" b="1" dirty="0">
              <a:solidFill>
                <a:srgbClr val="0E2F50"/>
              </a:solidFill>
              <a:latin typeface="Andes" panose="02000000000000000000" pitchFamily="2" charset="0"/>
            </a:rPr>
            <a:t> y Entrada</a:t>
          </a:r>
        </a:p>
      </dgm:t>
    </dgm:pt>
    <dgm:pt modelId="{B54E025E-BA20-4092-B9D0-95997AFC8CB1}" type="parTrans" cxnId="{6C30863D-BC05-4548-889D-E0F383088545}">
      <dgm:prSet/>
      <dgm:spPr/>
      <dgm:t>
        <a:bodyPr/>
        <a:lstStyle/>
        <a:p>
          <a:endParaRPr lang="en-US"/>
        </a:p>
      </dgm:t>
    </dgm:pt>
    <dgm:pt modelId="{3AED61F8-B472-4EB6-92E5-C94924864F64}" type="sibTrans" cxnId="{6C30863D-BC05-4548-889D-E0F383088545}">
      <dgm:prSet/>
      <dgm:spPr/>
      <dgm:t>
        <a:bodyPr/>
        <a:lstStyle/>
        <a:p>
          <a:endParaRPr lang="en-US"/>
        </a:p>
      </dgm:t>
    </dgm:pt>
    <dgm:pt modelId="{97A5444D-D11D-4A02-893F-EB1652268ED9}">
      <dgm:prSet phldrT="[Text]" custT="1"/>
      <dgm:spPr>
        <a:solidFill>
          <a:srgbClr val="0E2F5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050" dirty="0"/>
            <a:t>Instantáneas usando EXPY / </a:t>
          </a:r>
          <a:r>
            <a:rPr lang="es-ES" sz="1050" dirty="0" err="1"/>
            <a:t>PRODYs</a:t>
          </a:r>
          <a:r>
            <a:rPr lang="es-ES" sz="1050" dirty="0"/>
            <a:t>; Valores unitarios</a:t>
          </a:r>
          <a:endParaRPr lang="en-US" sz="1050" dirty="0">
            <a:solidFill>
              <a:schemeClr val="bg1"/>
            </a:solidFill>
            <a:latin typeface="Andes" panose="02000000000000000000" pitchFamily="2" charset="0"/>
          </a:endParaRPr>
        </a:p>
      </dgm:t>
    </dgm:pt>
    <dgm:pt modelId="{11B4E761-DC58-43AD-8BC2-E9F2977264FB}" type="parTrans" cxnId="{A625ADAA-05D1-4B7E-B057-2BC30FFD0BDC}">
      <dgm:prSet/>
      <dgm:spPr/>
      <dgm:t>
        <a:bodyPr/>
        <a:lstStyle/>
        <a:p>
          <a:endParaRPr lang="en-US"/>
        </a:p>
      </dgm:t>
    </dgm:pt>
    <dgm:pt modelId="{D757ADCA-FF48-4BFE-93CE-DE22061AC64E}" type="sibTrans" cxnId="{A625ADAA-05D1-4B7E-B057-2BC30FFD0BDC}">
      <dgm:prSet/>
      <dgm:spPr/>
      <dgm:t>
        <a:bodyPr/>
        <a:lstStyle/>
        <a:p>
          <a:endParaRPr lang="en-US"/>
        </a:p>
      </dgm:t>
    </dgm:pt>
    <dgm:pt modelId="{C0592B3B-2595-4ECC-8375-680CACB06370}">
      <dgm:prSet phldrT="[Text]" custT="1"/>
      <dgm:spPr>
        <a:solidFill>
          <a:srgbClr val="0E2F5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050" dirty="0"/>
            <a:t>Características de los mejoradores de calidad</a:t>
          </a:r>
          <a:endParaRPr lang="en-US" sz="1050" dirty="0">
            <a:solidFill>
              <a:schemeClr val="bg1"/>
            </a:solidFill>
            <a:latin typeface="Andes" panose="02000000000000000000" pitchFamily="2" charset="0"/>
          </a:endParaRPr>
        </a:p>
      </dgm:t>
    </dgm:pt>
    <dgm:pt modelId="{CBD0F73A-84C8-4C87-AAE6-E1B97829ACFE}" type="parTrans" cxnId="{5A9BA2A8-4975-41E9-AE1A-D690E98E6AE1}">
      <dgm:prSet/>
      <dgm:spPr/>
      <dgm:t>
        <a:bodyPr/>
        <a:lstStyle/>
        <a:p>
          <a:endParaRPr lang="en-US"/>
        </a:p>
      </dgm:t>
    </dgm:pt>
    <dgm:pt modelId="{50A50303-FC14-4DCC-B880-0486C00B0E38}" type="sibTrans" cxnId="{5A9BA2A8-4975-41E9-AE1A-D690E98E6AE1}">
      <dgm:prSet/>
      <dgm:spPr/>
      <dgm:t>
        <a:bodyPr/>
        <a:lstStyle/>
        <a:p>
          <a:endParaRPr lang="en-US"/>
        </a:p>
      </dgm:t>
    </dgm:pt>
    <dgm:pt modelId="{3D246FEB-16AF-4D4E-B0B0-7512AAB497A8}">
      <dgm:prSet phldrT="[Text]" custT="1"/>
      <dgm:spPr>
        <a:solidFill>
          <a:srgbClr val="4AACEF">
            <a:alpha val="20000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dirty="0">
              <a:solidFill>
                <a:srgbClr val="0E2F50"/>
              </a:solidFill>
              <a:latin typeface="Andes" panose="02000000000000000000" pitchFamily="2" charset="0"/>
            </a:rPr>
            <a:t>Calidad</a:t>
          </a:r>
        </a:p>
      </dgm:t>
    </dgm:pt>
    <dgm:pt modelId="{9AF4041C-D041-45B8-94CD-AA573CCC37A6}" type="sibTrans" cxnId="{77DEF697-E92A-4839-9C76-9CC3DD568424}">
      <dgm:prSet/>
      <dgm:spPr/>
      <dgm:t>
        <a:bodyPr/>
        <a:lstStyle/>
        <a:p>
          <a:endParaRPr lang="en-US"/>
        </a:p>
      </dgm:t>
    </dgm:pt>
    <dgm:pt modelId="{3B43D6D4-149D-4C4C-BAC3-584619EE3D56}" type="parTrans" cxnId="{77DEF697-E92A-4839-9C76-9CC3DD568424}">
      <dgm:prSet/>
      <dgm:spPr/>
      <dgm:t>
        <a:bodyPr/>
        <a:lstStyle/>
        <a:p>
          <a:endParaRPr lang="en-US"/>
        </a:p>
      </dgm:t>
    </dgm:pt>
    <dgm:pt modelId="{CBBED004-99A6-45F5-9B25-CEC9743F5BE2}" type="pres">
      <dgm:prSet presAssocID="{E9FD9977-87C3-470C-9FD3-FF7374982843}" presName="theList" presStyleCnt="0">
        <dgm:presLayoutVars>
          <dgm:dir/>
          <dgm:animLvl val="lvl"/>
          <dgm:resizeHandles val="exact"/>
        </dgm:presLayoutVars>
      </dgm:prSet>
      <dgm:spPr/>
    </dgm:pt>
    <dgm:pt modelId="{079B1B32-9786-43FA-8F8F-85CE9C445757}" type="pres">
      <dgm:prSet presAssocID="{EE0DD072-4278-4E46-B514-0DE06F2AFBBD}" presName="compNode" presStyleCnt="0"/>
      <dgm:spPr/>
    </dgm:pt>
    <dgm:pt modelId="{AC96A089-CC9C-45B4-A431-FCDD43DD6CAA}" type="pres">
      <dgm:prSet presAssocID="{EE0DD072-4278-4E46-B514-0DE06F2AFBBD}" presName="aNode" presStyleLbl="bgShp" presStyleIdx="0" presStyleCnt="4"/>
      <dgm:spPr/>
    </dgm:pt>
    <dgm:pt modelId="{F07FB9EF-76FC-42B3-B161-3082C1057C3C}" type="pres">
      <dgm:prSet presAssocID="{EE0DD072-4278-4E46-B514-0DE06F2AFBBD}" presName="textNode" presStyleLbl="bgShp" presStyleIdx="0" presStyleCnt="4"/>
      <dgm:spPr/>
    </dgm:pt>
    <dgm:pt modelId="{53F5A520-C941-4D62-9E38-57A3489713E9}" type="pres">
      <dgm:prSet presAssocID="{EE0DD072-4278-4E46-B514-0DE06F2AFBBD}" presName="compChildNode" presStyleCnt="0"/>
      <dgm:spPr/>
    </dgm:pt>
    <dgm:pt modelId="{524CA940-4C22-41BE-8E9B-41AA52C1A16C}" type="pres">
      <dgm:prSet presAssocID="{EE0DD072-4278-4E46-B514-0DE06F2AFBBD}" presName="theInnerList" presStyleCnt="0"/>
      <dgm:spPr/>
    </dgm:pt>
    <dgm:pt modelId="{46A557D3-42FE-400D-9D2E-A4B19D3E0ED1}" type="pres">
      <dgm:prSet presAssocID="{0148EE10-0786-44BD-86C2-F75C280BECE8}" presName="childNode" presStyleLbl="node1" presStyleIdx="0" presStyleCnt="7" custScaleY="87972" custLinFactNeighborX="281" custLinFactNeighborY="-7029">
        <dgm:presLayoutVars>
          <dgm:bulletEnabled val="1"/>
        </dgm:presLayoutVars>
      </dgm:prSet>
      <dgm:spPr/>
    </dgm:pt>
    <dgm:pt modelId="{5F9F65BA-4537-40C6-B4B8-13C4FC6B52E8}" type="pres">
      <dgm:prSet presAssocID="{EE0DD072-4278-4E46-B514-0DE06F2AFBBD}" presName="aSpace" presStyleCnt="0"/>
      <dgm:spPr/>
    </dgm:pt>
    <dgm:pt modelId="{4BE19740-67E1-4029-8D7A-A57E9B1A7437}" type="pres">
      <dgm:prSet presAssocID="{3134C6A7-AAEE-4488-A2D6-09B72BBA12BB}" presName="compNode" presStyleCnt="0"/>
      <dgm:spPr/>
    </dgm:pt>
    <dgm:pt modelId="{07928AFE-A81D-4B1C-9A5C-2C46F6A43788}" type="pres">
      <dgm:prSet presAssocID="{3134C6A7-AAEE-4488-A2D6-09B72BBA12BB}" presName="aNode" presStyleLbl="bgShp" presStyleIdx="1" presStyleCnt="4"/>
      <dgm:spPr/>
    </dgm:pt>
    <dgm:pt modelId="{49087FEF-65D9-4C34-A37A-CF2EE8BA7203}" type="pres">
      <dgm:prSet presAssocID="{3134C6A7-AAEE-4488-A2D6-09B72BBA12BB}" presName="textNode" presStyleLbl="bgShp" presStyleIdx="1" presStyleCnt="4"/>
      <dgm:spPr/>
    </dgm:pt>
    <dgm:pt modelId="{E740D522-F181-4A86-A008-81AFD6439F8E}" type="pres">
      <dgm:prSet presAssocID="{3134C6A7-AAEE-4488-A2D6-09B72BBA12BB}" presName="compChildNode" presStyleCnt="0"/>
      <dgm:spPr/>
    </dgm:pt>
    <dgm:pt modelId="{7B445BD2-2F68-4DC6-A92A-07ECE95802C8}" type="pres">
      <dgm:prSet presAssocID="{3134C6A7-AAEE-4488-A2D6-09B72BBA12BB}" presName="theInnerList" presStyleCnt="0"/>
      <dgm:spPr/>
    </dgm:pt>
    <dgm:pt modelId="{34F3763B-497F-4E2B-99D6-7984BEB847B2}" type="pres">
      <dgm:prSet presAssocID="{77B5C719-9A7A-4EBD-BA7C-3AF4961856B5}" presName="childNode" presStyleLbl="node1" presStyleIdx="1" presStyleCnt="7" custScaleX="131658" custScaleY="814445" custLinFactY="-65301" custLinFactNeighborX="2350" custLinFactNeighborY="-100000">
        <dgm:presLayoutVars>
          <dgm:bulletEnabled val="1"/>
        </dgm:presLayoutVars>
      </dgm:prSet>
      <dgm:spPr/>
    </dgm:pt>
    <dgm:pt modelId="{3BAF4FAD-33FC-497C-81F3-2068629FC62D}" type="pres">
      <dgm:prSet presAssocID="{77B5C719-9A7A-4EBD-BA7C-3AF4961856B5}" presName="aSpace2" presStyleCnt="0"/>
      <dgm:spPr/>
    </dgm:pt>
    <dgm:pt modelId="{F587ECB1-FA96-449D-BC5B-7D7F3851A4F8}" type="pres">
      <dgm:prSet presAssocID="{E637BA86-9F93-474D-9354-91CD49BB50CD}" presName="childNode" presStyleLbl="node1" presStyleIdx="2" presStyleCnt="7" custScaleX="132618" custScaleY="437356" custLinFactNeighborX="1878" custLinFactNeighborY="-28131">
        <dgm:presLayoutVars>
          <dgm:bulletEnabled val="1"/>
        </dgm:presLayoutVars>
      </dgm:prSet>
      <dgm:spPr/>
    </dgm:pt>
    <dgm:pt modelId="{3E5DE043-525B-4B55-A088-BAE899C66F1A}" type="pres">
      <dgm:prSet presAssocID="{3134C6A7-AAEE-4488-A2D6-09B72BBA12BB}" presName="aSpace" presStyleCnt="0"/>
      <dgm:spPr/>
    </dgm:pt>
    <dgm:pt modelId="{F6E2ECD4-27B7-4B28-99A3-D34A801D5356}" type="pres">
      <dgm:prSet presAssocID="{3D246FEB-16AF-4D4E-B0B0-7512AAB497A8}" presName="compNode" presStyleCnt="0"/>
      <dgm:spPr/>
    </dgm:pt>
    <dgm:pt modelId="{F8877C68-5E8B-4C82-A599-249896DABB47}" type="pres">
      <dgm:prSet presAssocID="{3D246FEB-16AF-4D4E-B0B0-7512AAB497A8}" presName="aNode" presStyleLbl="bgShp" presStyleIdx="2" presStyleCnt="4"/>
      <dgm:spPr/>
    </dgm:pt>
    <dgm:pt modelId="{8157EE6C-398B-42C9-BB7D-719085E842B8}" type="pres">
      <dgm:prSet presAssocID="{3D246FEB-16AF-4D4E-B0B0-7512AAB497A8}" presName="textNode" presStyleLbl="bgShp" presStyleIdx="2" presStyleCnt="4"/>
      <dgm:spPr/>
    </dgm:pt>
    <dgm:pt modelId="{E056FA16-03D8-4E29-B7F7-F2C0D4ACE3A8}" type="pres">
      <dgm:prSet presAssocID="{3D246FEB-16AF-4D4E-B0B0-7512AAB497A8}" presName="compChildNode" presStyleCnt="0"/>
      <dgm:spPr/>
    </dgm:pt>
    <dgm:pt modelId="{E5729892-A8B9-43BC-9F83-BEEDCCE60400}" type="pres">
      <dgm:prSet presAssocID="{3D246FEB-16AF-4D4E-B0B0-7512AAB497A8}" presName="theInnerList" presStyleCnt="0"/>
      <dgm:spPr/>
    </dgm:pt>
    <dgm:pt modelId="{297507C8-57BA-407B-B32E-B3B261903867}" type="pres">
      <dgm:prSet presAssocID="{97A5444D-D11D-4A02-893F-EB1652268ED9}" presName="childNode" presStyleLbl="node1" presStyleIdx="3" presStyleCnt="7">
        <dgm:presLayoutVars>
          <dgm:bulletEnabled val="1"/>
        </dgm:presLayoutVars>
      </dgm:prSet>
      <dgm:spPr/>
    </dgm:pt>
    <dgm:pt modelId="{71AF037B-B6E1-4A94-8661-4885453C8CDE}" type="pres">
      <dgm:prSet presAssocID="{97A5444D-D11D-4A02-893F-EB1652268ED9}" presName="aSpace2" presStyleCnt="0"/>
      <dgm:spPr/>
    </dgm:pt>
    <dgm:pt modelId="{AAD2A3CD-A2DA-4863-B797-7CDE4716D827}" type="pres">
      <dgm:prSet presAssocID="{C0592B3B-2595-4ECC-8375-680CACB06370}" presName="childNode" presStyleLbl="node1" presStyleIdx="4" presStyleCnt="7">
        <dgm:presLayoutVars>
          <dgm:bulletEnabled val="1"/>
        </dgm:presLayoutVars>
      </dgm:prSet>
      <dgm:spPr/>
    </dgm:pt>
    <dgm:pt modelId="{8C990D55-754C-4009-AB17-904F606A9173}" type="pres">
      <dgm:prSet presAssocID="{3D246FEB-16AF-4D4E-B0B0-7512AAB497A8}" presName="aSpace" presStyleCnt="0"/>
      <dgm:spPr/>
    </dgm:pt>
    <dgm:pt modelId="{F79F1FA3-F0CD-4613-A251-11E36AF4320D}" type="pres">
      <dgm:prSet presAssocID="{A319433E-17C5-42DB-A877-085A283EC283}" presName="compNode" presStyleCnt="0"/>
      <dgm:spPr/>
    </dgm:pt>
    <dgm:pt modelId="{7053E5A1-2A1C-49D0-9FC5-18D1FDFDEB82}" type="pres">
      <dgm:prSet presAssocID="{A319433E-17C5-42DB-A877-085A283EC283}" presName="aNode" presStyleLbl="bgShp" presStyleIdx="3" presStyleCnt="4" custLinFactNeighborX="28726" custLinFactNeighborY="-1526"/>
      <dgm:spPr/>
    </dgm:pt>
    <dgm:pt modelId="{500F3AE7-3D68-4854-9570-403B88726418}" type="pres">
      <dgm:prSet presAssocID="{A319433E-17C5-42DB-A877-085A283EC283}" presName="textNode" presStyleLbl="bgShp" presStyleIdx="3" presStyleCnt="4"/>
      <dgm:spPr/>
    </dgm:pt>
    <dgm:pt modelId="{A57212B4-5C14-495C-87FD-1DB8AFC53AC5}" type="pres">
      <dgm:prSet presAssocID="{A319433E-17C5-42DB-A877-085A283EC283}" presName="compChildNode" presStyleCnt="0"/>
      <dgm:spPr/>
    </dgm:pt>
    <dgm:pt modelId="{A6EA0856-C1FD-4D09-8E0A-39D387F83FDD}" type="pres">
      <dgm:prSet presAssocID="{A319433E-17C5-42DB-A877-085A283EC283}" presName="theInnerList" presStyleCnt="0"/>
      <dgm:spPr/>
    </dgm:pt>
    <dgm:pt modelId="{E4E45A78-FB10-4FFE-949F-6A0D761754DC}" type="pres">
      <dgm:prSet presAssocID="{5182FBCE-16EE-4E0A-8D7C-A155DC79E6FF}" presName="childNode" presStyleLbl="node1" presStyleIdx="5" presStyleCnt="7" custScaleX="111519" custScaleY="171304" custLinFactY="-4181" custLinFactNeighborX="0" custLinFactNeighborY="-100000">
        <dgm:presLayoutVars>
          <dgm:bulletEnabled val="1"/>
        </dgm:presLayoutVars>
      </dgm:prSet>
      <dgm:spPr/>
    </dgm:pt>
    <dgm:pt modelId="{326A174C-E276-4F5A-B665-18C7C369D0FA}" type="pres">
      <dgm:prSet presAssocID="{5182FBCE-16EE-4E0A-8D7C-A155DC79E6FF}" presName="aSpace2" presStyleCnt="0"/>
      <dgm:spPr/>
    </dgm:pt>
    <dgm:pt modelId="{6C594C89-C8F9-4534-90B5-BFDE198C8339}" type="pres">
      <dgm:prSet presAssocID="{5A1D0686-7FC0-4C26-9C60-E89DB4A24E60}" presName="childNode" presStyleLbl="node1" presStyleIdx="6" presStyleCnt="7" custScaleX="127881" custScaleY="211577">
        <dgm:presLayoutVars>
          <dgm:bulletEnabled val="1"/>
        </dgm:presLayoutVars>
      </dgm:prSet>
      <dgm:spPr/>
    </dgm:pt>
  </dgm:ptLst>
  <dgm:cxnLst>
    <dgm:cxn modelId="{48838402-E35E-48F9-8D5C-33ED108F41D0}" srcId="{3134C6A7-AAEE-4488-A2D6-09B72BBA12BB}" destId="{77B5C719-9A7A-4EBD-BA7C-3AF4961856B5}" srcOrd="0" destOrd="0" parTransId="{9842945C-B5ED-461E-82E8-E99AC5AEC557}" sibTransId="{A35B88F6-8F89-4411-B3A8-C32B291CBCF2}"/>
    <dgm:cxn modelId="{39048804-C279-4BDC-9148-659C7B6AADAC}" type="presOf" srcId="{C0592B3B-2595-4ECC-8375-680CACB06370}" destId="{AAD2A3CD-A2DA-4863-B797-7CDE4716D827}" srcOrd="0" destOrd="0" presId="urn:microsoft.com/office/officeart/2005/8/layout/lProcess2"/>
    <dgm:cxn modelId="{DA3D4A29-0B12-4491-B308-323B3D87E585}" type="presOf" srcId="{0148EE10-0786-44BD-86C2-F75C280BECE8}" destId="{46A557D3-42FE-400D-9D2E-A4B19D3E0ED1}" srcOrd="0" destOrd="0" presId="urn:microsoft.com/office/officeart/2005/8/layout/lProcess2"/>
    <dgm:cxn modelId="{09944A2C-1079-43BD-A4FE-9970BF2C6A9E}" type="presOf" srcId="{77B5C719-9A7A-4EBD-BA7C-3AF4961856B5}" destId="{34F3763B-497F-4E2B-99D6-7984BEB847B2}" srcOrd="0" destOrd="0" presId="urn:microsoft.com/office/officeart/2005/8/layout/lProcess2"/>
    <dgm:cxn modelId="{6C30863D-BC05-4548-889D-E0F383088545}" srcId="{E9FD9977-87C3-470C-9FD3-FF7374982843}" destId="{A319433E-17C5-42DB-A877-085A283EC283}" srcOrd="3" destOrd="0" parTransId="{B54E025E-BA20-4092-B9D0-95997AFC8CB1}" sibTransId="{3AED61F8-B472-4EB6-92E5-C94924864F64}"/>
    <dgm:cxn modelId="{4D418241-6231-407E-99F0-B2EC8548EE5D}" srcId="{A319433E-17C5-42DB-A877-085A283EC283}" destId="{5182FBCE-16EE-4E0A-8D7C-A155DC79E6FF}" srcOrd="0" destOrd="0" parTransId="{8416B629-8352-41DE-AEDD-B0E308ACF6E2}" sibTransId="{424FFB58-1EC7-4C91-BC88-CEF0B246EF0B}"/>
    <dgm:cxn modelId="{AC6F1945-6167-46A6-B04B-332E2B6DADE5}" type="presOf" srcId="{3D246FEB-16AF-4D4E-B0B0-7512AAB497A8}" destId="{F8877C68-5E8B-4C82-A599-249896DABB47}" srcOrd="0" destOrd="0" presId="urn:microsoft.com/office/officeart/2005/8/layout/lProcess2"/>
    <dgm:cxn modelId="{D05B784A-4457-42FB-9B82-F317A9CD1761}" type="presOf" srcId="{97A5444D-D11D-4A02-893F-EB1652268ED9}" destId="{297507C8-57BA-407B-B32E-B3B261903867}" srcOrd="0" destOrd="0" presId="urn:microsoft.com/office/officeart/2005/8/layout/lProcess2"/>
    <dgm:cxn modelId="{B25F365B-E1B0-4ED9-A640-57D5DAA46301}" type="presOf" srcId="{3D246FEB-16AF-4D4E-B0B0-7512AAB497A8}" destId="{8157EE6C-398B-42C9-BB7D-719085E842B8}" srcOrd="1" destOrd="0" presId="urn:microsoft.com/office/officeart/2005/8/layout/lProcess2"/>
    <dgm:cxn modelId="{21D99D64-DCE5-4BAC-B5D7-22F6B4DFA0F3}" srcId="{3134C6A7-AAEE-4488-A2D6-09B72BBA12BB}" destId="{E637BA86-9F93-474D-9354-91CD49BB50CD}" srcOrd="1" destOrd="0" parTransId="{F6A758A0-C91D-48D3-9574-B00B582237AF}" sibTransId="{AAA24EB4-6979-4835-8BFD-46BD22D35152}"/>
    <dgm:cxn modelId="{55FD3C6E-A8E7-4D11-BD43-9D53FB6F463A}" type="presOf" srcId="{5A1D0686-7FC0-4C26-9C60-E89DB4A24E60}" destId="{6C594C89-C8F9-4534-90B5-BFDE198C8339}" srcOrd="0" destOrd="0" presId="urn:microsoft.com/office/officeart/2005/8/layout/lProcess2"/>
    <dgm:cxn modelId="{7BA32E78-8024-48AB-8D5D-F6956AFFCE77}" type="presOf" srcId="{E637BA86-9F93-474D-9354-91CD49BB50CD}" destId="{F587ECB1-FA96-449D-BC5B-7D7F3851A4F8}" srcOrd="0" destOrd="0" presId="urn:microsoft.com/office/officeart/2005/8/layout/lProcess2"/>
    <dgm:cxn modelId="{E4C4E67C-2971-415D-90B6-C450AEF3DC14}" type="presOf" srcId="{EE0DD072-4278-4E46-B514-0DE06F2AFBBD}" destId="{F07FB9EF-76FC-42B3-B161-3082C1057C3C}" srcOrd="1" destOrd="0" presId="urn:microsoft.com/office/officeart/2005/8/layout/lProcess2"/>
    <dgm:cxn modelId="{DF68C185-FD26-4E04-83D5-B8AC4BE21AE3}" type="presOf" srcId="{A319433E-17C5-42DB-A877-085A283EC283}" destId="{500F3AE7-3D68-4854-9570-403B88726418}" srcOrd="1" destOrd="0" presId="urn:microsoft.com/office/officeart/2005/8/layout/lProcess2"/>
    <dgm:cxn modelId="{EDADDB97-DD6B-46B0-8AC2-A017DA2A916D}" type="presOf" srcId="{5182FBCE-16EE-4E0A-8D7C-A155DC79E6FF}" destId="{E4E45A78-FB10-4FFE-949F-6A0D761754DC}" srcOrd="0" destOrd="0" presId="urn:microsoft.com/office/officeart/2005/8/layout/lProcess2"/>
    <dgm:cxn modelId="{77DEF697-E92A-4839-9C76-9CC3DD568424}" srcId="{E9FD9977-87C3-470C-9FD3-FF7374982843}" destId="{3D246FEB-16AF-4D4E-B0B0-7512AAB497A8}" srcOrd="2" destOrd="0" parTransId="{3B43D6D4-149D-4C4C-BAC3-584619EE3D56}" sibTransId="{9AF4041C-D041-45B8-94CD-AA573CCC37A6}"/>
    <dgm:cxn modelId="{637B929D-6AB6-48FA-9E94-4074A95532C5}" srcId="{E9FD9977-87C3-470C-9FD3-FF7374982843}" destId="{EE0DD072-4278-4E46-B514-0DE06F2AFBBD}" srcOrd="0" destOrd="0" parTransId="{7DED8181-4BF8-4CB2-AC71-7D557B631304}" sibTransId="{14961AB2-ED7F-4FC1-9D22-4F42B1F6BDD2}"/>
    <dgm:cxn modelId="{5A9BA2A8-4975-41E9-AE1A-D690E98E6AE1}" srcId="{3D246FEB-16AF-4D4E-B0B0-7512AAB497A8}" destId="{C0592B3B-2595-4ECC-8375-680CACB06370}" srcOrd="1" destOrd="0" parTransId="{CBD0F73A-84C8-4C87-AAE6-E1B97829ACFE}" sibTransId="{50A50303-FC14-4DCC-B880-0486C00B0E38}"/>
    <dgm:cxn modelId="{8C54A9A9-4A85-477A-8A2F-0815DD5D63AD}" type="presOf" srcId="{EE0DD072-4278-4E46-B514-0DE06F2AFBBD}" destId="{AC96A089-CC9C-45B4-A431-FCDD43DD6CAA}" srcOrd="0" destOrd="0" presId="urn:microsoft.com/office/officeart/2005/8/layout/lProcess2"/>
    <dgm:cxn modelId="{A625ADAA-05D1-4B7E-B057-2BC30FFD0BDC}" srcId="{3D246FEB-16AF-4D4E-B0B0-7512AAB497A8}" destId="{97A5444D-D11D-4A02-893F-EB1652268ED9}" srcOrd="0" destOrd="0" parTransId="{11B4E761-DC58-43AD-8BC2-E9F2977264FB}" sibTransId="{D757ADCA-FF48-4BFE-93CE-DE22061AC64E}"/>
    <dgm:cxn modelId="{38FE53B2-9FA3-4639-A0E7-FCEA0FE8127F}" type="presOf" srcId="{3134C6A7-AAEE-4488-A2D6-09B72BBA12BB}" destId="{07928AFE-A81D-4B1C-9A5C-2C46F6A43788}" srcOrd="0" destOrd="0" presId="urn:microsoft.com/office/officeart/2005/8/layout/lProcess2"/>
    <dgm:cxn modelId="{771F91B7-D180-4BD0-844A-87E053A98197}" type="presOf" srcId="{E9FD9977-87C3-470C-9FD3-FF7374982843}" destId="{CBBED004-99A6-45F5-9B25-CEC9743F5BE2}" srcOrd="0" destOrd="0" presId="urn:microsoft.com/office/officeart/2005/8/layout/lProcess2"/>
    <dgm:cxn modelId="{256FC9C1-5153-439F-B9BB-0E4B09CD210A}" type="presOf" srcId="{A319433E-17C5-42DB-A877-085A283EC283}" destId="{7053E5A1-2A1C-49D0-9FC5-18D1FDFDEB82}" srcOrd="0" destOrd="0" presId="urn:microsoft.com/office/officeart/2005/8/layout/lProcess2"/>
    <dgm:cxn modelId="{BE760FCC-1A8B-4919-A10F-D3F59A77588A}" srcId="{EE0DD072-4278-4E46-B514-0DE06F2AFBBD}" destId="{0148EE10-0786-44BD-86C2-F75C280BECE8}" srcOrd="0" destOrd="0" parTransId="{8EE47FB3-47DF-407D-893E-BA6B5B5316EF}" sibTransId="{0B14F995-DF65-425A-9C36-1E0D640011FB}"/>
    <dgm:cxn modelId="{50D9C1CC-FD69-4D7D-AD5E-8A9FF4ABEDEC}" srcId="{A319433E-17C5-42DB-A877-085A283EC283}" destId="{5A1D0686-7FC0-4C26-9C60-E89DB4A24E60}" srcOrd="1" destOrd="0" parTransId="{284F9112-30E0-465E-9993-8AAFC084CD77}" sibTransId="{C9EACD5D-8D08-4666-BC61-E0A55FBF63CD}"/>
    <dgm:cxn modelId="{7FC9FACD-0FF9-4FEC-9865-D5EC42A7BAD3}" type="presOf" srcId="{3134C6A7-AAEE-4488-A2D6-09B72BBA12BB}" destId="{49087FEF-65D9-4C34-A37A-CF2EE8BA7203}" srcOrd="1" destOrd="0" presId="urn:microsoft.com/office/officeart/2005/8/layout/lProcess2"/>
    <dgm:cxn modelId="{444F7EDF-6A13-4D8A-A0FD-43A0142934C7}" srcId="{E9FD9977-87C3-470C-9FD3-FF7374982843}" destId="{3134C6A7-AAEE-4488-A2D6-09B72BBA12BB}" srcOrd="1" destOrd="0" parTransId="{B4972203-389A-4CC6-BFBF-7B51BB743801}" sibTransId="{1CA47AE9-C2DA-46AF-B2BF-2711004611A9}"/>
    <dgm:cxn modelId="{BF3D8A9B-818C-4083-952D-7E266CBCF797}" type="presParOf" srcId="{CBBED004-99A6-45F5-9B25-CEC9743F5BE2}" destId="{079B1B32-9786-43FA-8F8F-85CE9C445757}" srcOrd="0" destOrd="0" presId="urn:microsoft.com/office/officeart/2005/8/layout/lProcess2"/>
    <dgm:cxn modelId="{13FE7483-4156-46C2-B598-BA81C72DA01C}" type="presParOf" srcId="{079B1B32-9786-43FA-8F8F-85CE9C445757}" destId="{AC96A089-CC9C-45B4-A431-FCDD43DD6CAA}" srcOrd="0" destOrd="0" presId="urn:microsoft.com/office/officeart/2005/8/layout/lProcess2"/>
    <dgm:cxn modelId="{1CB6EFA8-FA15-4808-80EF-013D41280048}" type="presParOf" srcId="{079B1B32-9786-43FA-8F8F-85CE9C445757}" destId="{F07FB9EF-76FC-42B3-B161-3082C1057C3C}" srcOrd="1" destOrd="0" presId="urn:microsoft.com/office/officeart/2005/8/layout/lProcess2"/>
    <dgm:cxn modelId="{472098ED-0CBF-4F64-BDDE-0A8D89014074}" type="presParOf" srcId="{079B1B32-9786-43FA-8F8F-85CE9C445757}" destId="{53F5A520-C941-4D62-9E38-57A3489713E9}" srcOrd="2" destOrd="0" presId="urn:microsoft.com/office/officeart/2005/8/layout/lProcess2"/>
    <dgm:cxn modelId="{FFD63FCA-A9FD-49C4-89C8-CA6CCF50A66A}" type="presParOf" srcId="{53F5A520-C941-4D62-9E38-57A3489713E9}" destId="{524CA940-4C22-41BE-8E9B-41AA52C1A16C}" srcOrd="0" destOrd="0" presId="urn:microsoft.com/office/officeart/2005/8/layout/lProcess2"/>
    <dgm:cxn modelId="{76B6750A-098F-41EF-B4BB-077D3960D368}" type="presParOf" srcId="{524CA940-4C22-41BE-8E9B-41AA52C1A16C}" destId="{46A557D3-42FE-400D-9D2E-A4B19D3E0ED1}" srcOrd="0" destOrd="0" presId="urn:microsoft.com/office/officeart/2005/8/layout/lProcess2"/>
    <dgm:cxn modelId="{069804F9-E76A-43AD-A302-F42DA08BFF08}" type="presParOf" srcId="{CBBED004-99A6-45F5-9B25-CEC9743F5BE2}" destId="{5F9F65BA-4537-40C6-B4B8-13C4FC6B52E8}" srcOrd="1" destOrd="0" presId="urn:microsoft.com/office/officeart/2005/8/layout/lProcess2"/>
    <dgm:cxn modelId="{2A4CCD42-B247-4187-A1E0-B80696F6A5FF}" type="presParOf" srcId="{CBBED004-99A6-45F5-9B25-CEC9743F5BE2}" destId="{4BE19740-67E1-4029-8D7A-A57E9B1A7437}" srcOrd="2" destOrd="0" presId="urn:microsoft.com/office/officeart/2005/8/layout/lProcess2"/>
    <dgm:cxn modelId="{80BE3229-10C1-43C1-851C-2ACC3AED66D9}" type="presParOf" srcId="{4BE19740-67E1-4029-8D7A-A57E9B1A7437}" destId="{07928AFE-A81D-4B1C-9A5C-2C46F6A43788}" srcOrd="0" destOrd="0" presId="urn:microsoft.com/office/officeart/2005/8/layout/lProcess2"/>
    <dgm:cxn modelId="{6A082303-3303-410A-B581-117A3DCFBA39}" type="presParOf" srcId="{4BE19740-67E1-4029-8D7A-A57E9B1A7437}" destId="{49087FEF-65D9-4C34-A37A-CF2EE8BA7203}" srcOrd="1" destOrd="0" presId="urn:microsoft.com/office/officeart/2005/8/layout/lProcess2"/>
    <dgm:cxn modelId="{1126811D-C892-41E1-83A7-741536D8AE3C}" type="presParOf" srcId="{4BE19740-67E1-4029-8D7A-A57E9B1A7437}" destId="{E740D522-F181-4A86-A008-81AFD6439F8E}" srcOrd="2" destOrd="0" presId="urn:microsoft.com/office/officeart/2005/8/layout/lProcess2"/>
    <dgm:cxn modelId="{96B7356B-8FF8-4587-9BC9-BD003C73E390}" type="presParOf" srcId="{E740D522-F181-4A86-A008-81AFD6439F8E}" destId="{7B445BD2-2F68-4DC6-A92A-07ECE95802C8}" srcOrd="0" destOrd="0" presId="urn:microsoft.com/office/officeart/2005/8/layout/lProcess2"/>
    <dgm:cxn modelId="{E925C4F7-760B-4EA8-9E81-6ABB754D083B}" type="presParOf" srcId="{7B445BD2-2F68-4DC6-A92A-07ECE95802C8}" destId="{34F3763B-497F-4E2B-99D6-7984BEB847B2}" srcOrd="0" destOrd="0" presId="urn:microsoft.com/office/officeart/2005/8/layout/lProcess2"/>
    <dgm:cxn modelId="{805259B8-0634-43CB-86D3-57FFE2CB5EC6}" type="presParOf" srcId="{7B445BD2-2F68-4DC6-A92A-07ECE95802C8}" destId="{3BAF4FAD-33FC-497C-81F3-2068629FC62D}" srcOrd="1" destOrd="0" presId="urn:microsoft.com/office/officeart/2005/8/layout/lProcess2"/>
    <dgm:cxn modelId="{57F78174-5078-4B2C-BE93-CB47D9B7C2CE}" type="presParOf" srcId="{7B445BD2-2F68-4DC6-A92A-07ECE95802C8}" destId="{F587ECB1-FA96-449D-BC5B-7D7F3851A4F8}" srcOrd="2" destOrd="0" presId="urn:microsoft.com/office/officeart/2005/8/layout/lProcess2"/>
    <dgm:cxn modelId="{032D2EC8-1A5B-4609-929E-99D592B98CAA}" type="presParOf" srcId="{CBBED004-99A6-45F5-9B25-CEC9743F5BE2}" destId="{3E5DE043-525B-4B55-A088-BAE899C66F1A}" srcOrd="3" destOrd="0" presId="urn:microsoft.com/office/officeart/2005/8/layout/lProcess2"/>
    <dgm:cxn modelId="{EBC2C613-7405-4F4D-8865-7E9A3C20A4B9}" type="presParOf" srcId="{CBBED004-99A6-45F5-9B25-CEC9743F5BE2}" destId="{F6E2ECD4-27B7-4B28-99A3-D34A801D5356}" srcOrd="4" destOrd="0" presId="urn:microsoft.com/office/officeart/2005/8/layout/lProcess2"/>
    <dgm:cxn modelId="{036AF9BB-E65A-4348-92E4-6D2D87101879}" type="presParOf" srcId="{F6E2ECD4-27B7-4B28-99A3-D34A801D5356}" destId="{F8877C68-5E8B-4C82-A599-249896DABB47}" srcOrd="0" destOrd="0" presId="urn:microsoft.com/office/officeart/2005/8/layout/lProcess2"/>
    <dgm:cxn modelId="{EBAF55C5-9B3F-42D1-89C0-55BA4C850766}" type="presParOf" srcId="{F6E2ECD4-27B7-4B28-99A3-D34A801D5356}" destId="{8157EE6C-398B-42C9-BB7D-719085E842B8}" srcOrd="1" destOrd="0" presId="urn:microsoft.com/office/officeart/2005/8/layout/lProcess2"/>
    <dgm:cxn modelId="{731F9C63-527C-49BF-ACEE-C67596D7B84C}" type="presParOf" srcId="{F6E2ECD4-27B7-4B28-99A3-D34A801D5356}" destId="{E056FA16-03D8-4E29-B7F7-F2C0D4ACE3A8}" srcOrd="2" destOrd="0" presId="urn:microsoft.com/office/officeart/2005/8/layout/lProcess2"/>
    <dgm:cxn modelId="{249FCD11-4562-48C7-A994-2CD78D387786}" type="presParOf" srcId="{E056FA16-03D8-4E29-B7F7-F2C0D4ACE3A8}" destId="{E5729892-A8B9-43BC-9F83-BEEDCCE60400}" srcOrd="0" destOrd="0" presId="urn:microsoft.com/office/officeart/2005/8/layout/lProcess2"/>
    <dgm:cxn modelId="{B124C215-8EAF-4A12-9DCC-51DDE6429592}" type="presParOf" srcId="{E5729892-A8B9-43BC-9F83-BEEDCCE60400}" destId="{297507C8-57BA-407B-B32E-B3B261903867}" srcOrd="0" destOrd="0" presId="urn:microsoft.com/office/officeart/2005/8/layout/lProcess2"/>
    <dgm:cxn modelId="{BA2ADC66-0F37-4CC5-BAFE-2F5DE2A9C228}" type="presParOf" srcId="{E5729892-A8B9-43BC-9F83-BEEDCCE60400}" destId="{71AF037B-B6E1-4A94-8661-4885453C8CDE}" srcOrd="1" destOrd="0" presId="urn:microsoft.com/office/officeart/2005/8/layout/lProcess2"/>
    <dgm:cxn modelId="{4605DB68-8DA6-4D53-BC03-B7FE910528C5}" type="presParOf" srcId="{E5729892-A8B9-43BC-9F83-BEEDCCE60400}" destId="{AAD2A3CD-A2DA-4863-B797-7CDE4716D827}" srcOrd="2" destOrd="0" presId="urn:microsoft.com/office/officeart/2005/8/layout/lProcess2"/>
    <dgm:cxn modelId="{B2777A3B-A294-4DB4-ADC7-58949421739E}" type="presParOf" srcId="{CBBED004-99A6-45F5-9B25-CEC9743F5BE2}" destId="{8C990D55-754C-4009-AB17-904F606A9173}" srcOrd="5" destOrd="0" presId="urn:microsoft.com/office/officeart/2005/8/layout/lProcess2"/>
    <dgm:cxn modelId="{DA39D727-3C26-4A14-9C59-8DB3776CE546}" type="presParOf" srcId="{CBBED004-99A6-45F5-9B25-CEC9743F5BE2}" destId="{F79F1FA3-F0CD-4613-A251-11E36AF4320D}" srcOrd="6" destOrd="0" presId="urn:microsoft.com/office/officeart/2005/8/layout/lProcess2"/>
    <dgm:cxn modelId="{3F6C0FD7-A5B9-4D9A-9430-351B24401F23}" type="presParOf" srcId="{F79F1FA3-F0CD-4613-A251-11E36AF4320D}" destId="{7053E5A1-2A1C-49D0-9FC5-18D1FDFDEB82}" srcOrd="0" destOrd="0" presId="urn:microsoft.com/office/officeart/2005/8/layout/lProcess2"/>
    <dgm:cxn modelId="{0A27BD18-6775-4F13-B08C-2EB5C19B80BC}" type="presParOf" srcId="{F79F1FA3-F0CD-4613-A251-11E36AF4320D}" destId="{500F3AE7-3D68-4854-9570-403B88726418}" srcOrd="1" destOrd="0" presId="urn:microsoft.com/office/officeart/2005/8/layout/lProcess2"/>
    <dgm:cxn modelId="{F7C55F12-425B-410B-BC9E-63B1E245CA8B}" type="presParOf" srcId="{F79F1FA3-F0CD-4613-A251-11E36AF4320D}" destId="{A57212B4-5C14-495C-87FD-1DB8AFC53AC5}" srcOrd="2" destOrd="0" presId="urn:microsoft.com/office/officeart/2005/8/layout/lProcess2"/>
    <dgm:cxn modelId="{50CBF83E-91CB-4AEF-BB6A-4FBCA7F56204}" type="presParOf" srcId="{A57212B4-5C14-495C-87FD-1DB8AFC53AC5}" destId="{A6EA0856-C1FD-4D09-8E0A-39D387F83FDD}" srcOrd="0" destOrd="0" presId="urn:microsoft.com/office/officeart/2005/8/layout/lProcess2"/>
    <dgm:cxn modelId="{7BB0B7E2-6C20-4AC8-BD83-09E5313271CF}" type="presParOf" srcId="{A6EA0856-C1FD-4D09-8E0A-39D387F83FDD}" destId="{E4E45A78-FB10-4FFE-949F-6A0D761754DC}" srcOrd="0" destOrd="0" presId="urn:microsoft.com/office/officeart/2005/8/layout/lProcess2"/>
    <dgm:cxn modelId="{10DA3BEA-E1EF-485D-B0AB-49E7B393539C}" type="presParOf" srcId="{A6EA0856-C1FD-4D09-8E0A-39D387F83FDD}" destId="{326A174C-E276-4F5A-B665-18C7C369D0FA}" srcOrd="1" destOrd="0" presId="urn:microsoft.com/office/officeart/2005/8/layout/lProcess2"/>
    <dgm:cxn modelId="{AE95A003-7BE6-4354-AAD6-B7F5ACD4A4F9}" type="presParOf" srcId="{A6EA0856-C1FD-4D09-8E0A-39D387F83FDD}" destId="{6C594C89-C8F9-4534-90B5-BFDE198C8339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FD9977-87C3-470C-9FD3-FF7374982843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0DD072-4278-4E46-B514-0DE06F2AFBBD}">
      <dgm:prSet phldrT="[Text]" custT="1"/>
      <dgm:spPr>
        <a:solidFill>
          <a:srgbClr val="4AACEF">
            <a:alpha val="20000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dirty="0" err="1">
              <a:solidFill>
                <a:srgbClr val="0E2F50"/>
              </a:solidFill>
              <a:latin typeface="Andes" panose="02000000000000000000" pitchFamily="2" charset="0"/>
            </a:rPr>
            <a:t>Orientación</a:t>
          </a:r>
          <a:r>
            <a:rPr lang="en-US" sz="1400" b="1" dirty="0">
              <a:solidFill>
                <a:srgbClr val="0E2F50"/>
              </a:solidFill>
              <a:latin typeface="Andes" panose="02000000000000000000" pitchFamily="2" charset="0"/>
            </a:rPr>
            <a:t>, </a:t>
          </a:r>
          <a:r>
            <a:rPr lang="en-US" sz="1400" b="1" dirty="0" err="1">
              <a:solidFill>
                <a:srgbClr val="0E2F50"/>
              </a:solidFill>
              <a:latin typeface="Andes" panose="02000000000000000000" pitchFamily="2" charset="0"/>
            </a:rPr>
            <a:t>Crecimiento</a:t>
          </a:r>
          <a:endParaRPr lang="en-US" sz="1400" b="1" dirty="0">
            <a:solidFill>
              <a:srgbClr val="0E2F50"/>
            </a:solidFill>
            <a:latin typeface="Andes" panose="02000000000000000000" pitchFamily="2" charset="0"/>
          </a:endParaRPr>
        </a:p>
      </dgm:t>
    </dgm:pt>
    <dgm:pt modelId="{7DED8181-4BF8-4CB2-AC71-7D557B631304}" type="parTrans" cxnId="{637B929D-6AB6-48FA-9E94-4074A95532C5}">
      <dgm:prSet/>
      <dgm:spPr/>
      <dgm:t>
        <a:bodyPr/>
        <a:lstStyle/>
        <a:p>
          <a:endParaRPr lang="en-US"/>
        </a:p>
      </dgm:t>
    </dgm:pt>
    <dgm:pt modelId="{14961AB2-ED7F-4FC1-9D22-4F42B1F6BDD2}" type="sibTrans" cxnId="{637B929D-6AB6-48FA-9E94-4074A95532C5}">
      <dgm:prSet/>
      <dgm:spPr/>
      <dgm:t>
        <a:bodyPr/>
        <a:lstStyle/>
        <a:p>
          <a:endParaRPr lang="en-US"/>
        </a:p>
      </dgm:t>
    </dgm:pt>
    <dgm:pt modelId="{0148EE10-0786-44BD-86C2-F75C280BECE8}">
      <dgm:prSet phldrT="[Text]" custT="1"/>
      <dgm:spPr>
        <a:solidFill>
          <a:srgbClr val="0E2F5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050" dirty="0" err="1">
              <a:solidFill>
                <a:schemeClr val="bg1"/>
              </a:solidFill>
              <a:latin typeface="Andes" panose="02000000000000000000" pitchFamily="2" charset="0"/>
            </a:rPr>
            <a:t>Tendencias</a:t>
          </a:r>
          <a:r>
            <a:rPr lang="en-US" sz="1050" dirty="0">
              <a:solidFill>
                <a:schemeClr val="bg1"/>
              </a:solidFill>
              <a:latin typeface="Andes" panose="02000000000000000000" pitchFamily="2" charset="0"/>
            </a:rPr>
            <a:t>, </a:t>
          </a:r>
          <a:r>
            <a:rPr lang="en-US" sz="1050" dirty="0" err="1">
              <a:solidFill>
                <a:schemeClr val="bg1"/>
              </a:solidFill>
              <a:latin typeface="Andes" panose="02000000000000000000" pitchFamily="2" charset="0"/>
            </a:rPr>
            <a:t>cuotad</a:t>
          </a:r>
          <a:r>
            <a:rPr lang="en-US" sz="1050" dirty="0">
              <a:solidFill>
                <a:schemeClr val="bg1"/>
              </a:solidFill>
              <a:latin typeface="Andes" panose="02000000000000000000" pitchFamily="2" charset="0"/>
            </a:rPr>
            <a:t> de </a:t>
          </a:r>
          <a:r>
            <a:rPr lang="en-US" sz="1050" dirty="0" err="1">
              <a:solidFill>
                <a:schemeClr val="bg1"/>
              </a:solidFill>
              <a:latin typeface="Andes" panose="02000000000000000000" pitchFamily="2" charset="0"/>
            </a:rPr>
            <a:t>mercado</a:t>
          </a:r>
          <a:r>
            <a:rPr lang="en-US" sz="1050" dirty="0">
              <a:solidFill>
                <a:schemeClr val="bg1"/>
              </a:solidFill>
              <a:latin typeface="Andes" panose="02000000000000000000" pitchFamily="2" charset="0"/>
            </a:rPr>
            <a:t>,  </a:t>
          </a:r>
          <a:r>
            <a:rPr lang="en-US" sz="1050" dirty="0" err="1">
              <a:solidFill>
                <a:schemeClr val="bg1"/>
              </a:solidFill>
              <a:latin typeface="Andes" panose="02000000000000000000" pitchFamily="2" charset="0"/>
            </a:rPr>
            <a:t>composición</a:t>
          </a:r>
          <a:r>
            <a:rPr lang="en-US" sz="1050" dirty="0">
              <a:solidFill>
                <a:schemeClr val="bg1"/>
              </a:solidFill>
              <a:latin typeface="Andes" panose="02000000000000000000" pitchFamily="2" charset="0"/>
            </a:rPr>
            <a:t> </a:t>
          </a:r>
          <a:r>
            <a:rPr lang="en-US" sz="1050" dirty="0" err="1">
              <a:solidFill>
                <a:schemeClr val="bg1"/>
              </a:solidFill>
              <a:latin typeface="Andes" panose="02000000000000000000" pitchFamily="2" charset="0"/>
            </a:rPr>
            <a:t>sectoriial</a:t>
          </a:r>
          <a:r>
            <a:rPr lang="en-US" sz="1050" dirty="0">
              <a:solidFill>
                <a:schemeClr val="bg1"/>
              </a:solidFill>
              <a:latin typeface="Andes" panose="02000000000000000000" pitchFamily="2" charset="0"/>
            </a:rPr>
            <a:t>, GVC </a:t>
          </a:r>
          <a:r>
            <a:rPr lang="en-US" sz="1050" dirty="0" err="1">
              <a:solidFill>
                <a:schemeClr val="bg1"/>
              </a:solidFill>
              <a:latin typeface="Andes" panose="02000000000000000000" pitchFamily="2" charset="0"/>
            </a:rPr>
            <a:t>integratión</a:t>
          </a:r>
          <a:r>
            <a:rPr lang="en-US" sz="1050" dirty="0">
              <a:solidFill>
                <a:schemeClr val="bg1"/>
              </a:solidFill>
              <a:latin typeface="Andes" panose="02000000000000000000" pitchFamily="2" charset="0"/>
            </a:rPr>
            <a:t> </a:t>
          </a:r>
          <a:endParaRPr lang="en-US" sz="900" dirty="0">
            <a:solidFill>
              <a:schemeClr val="bg1"/>
            </a:solidFill>
            <a:latin typeface="Andes" panose="02000000000000000000" pitchFamily="2" charset="0"/>
          </a:endParaRPr>
        </a:p>
      </dgm:t>
    </dgm:pt>
    <dgm:pt modelId="{8EE47FB3-47DF-407D-893E-BA6B5B5316EF}" type="parTrans" cxnId="{BE760FCC-1A8B-4919-A10F-D3F59A77588A}">
      <dgm:prSet/>
      <dgm:spPr/>
      <dgm:t>
        <a:bodyPr/>
        <a:lstStyle/>
        <a:p>
          <a:endParaRPr lang="en-US"/>
        </a:p>
      </dgm:t>
    </dgm:pt>
    <dgm:pt modelId="{0B14F995-DF65-425A-9C36-1E0D640011FB}" type="sibTrans" cxnId="{BE760FCC-1A8B-4919-A10F-D3F59A77588A}">
      <dgm:prSet/>
      <dgm:spPr/>
      <dgm:t>
        <a:bodyPr/>
        <a:lstStyle/>
        <a:p>
          <a:endParaRPr lang="en-US"/>
        </a:p>
      </dgm:t>
    </dgm:pt>
    <dgm:pt modelId="{3134C6A7-AAEE-4488-A2D6-09B72BBA12BB}">
      <dgm:prSet phldrT="[Text]" custT="1"/>
      <dgm:spPr>
        <a:solidFill>
          <a:srgbClr val="4AACEF">
            <a:alpha val="20000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dirty="0" err="1">
              <a:solidFill>
                <a:srgbClr val="0E2F50"/>
              </a:solidFill>
              <a:latin typeface="Andes" panose="02000000000000000000" pitchFamily="2" charset="0"/>
            </a:rPr>
            <a:t>Diversificación</a:t>
          </a:r>
          <a:endParaRPr lang="en-US" sz="1400" b="1" dirty="0">
            <a:solidFill>
              <a:srgbClr val="0E2F50"/>
            </a:solidFill>
            <a:latin typeface="Andes" panose="02000000000000000000" pitchFamily="2" charset="0"/>
          </a:endParaRPr>
        </a:p>
      </dgm:t>
    </dgm:pt>
    <dgm:pt modelId="{B4972203-389A-4CC6-BFBF-7B51BB743801}" type="parTrans" cxnId="{444F7EDF-6A13-4D8A-A0FD-43A0142934C7}">
      <dgm:prSet/>
      <dgm:spPr/>
      <dgm:t>
        <a:bodyPr/>
        <a:lstStyle/>
        <a:p>
          <a:endParaRPr lang="en-US"/>
        </a:p>
      </dgm:t>
    </dgm:pt>
    <dgm:pt modelId="{1CA47AE9-C2DA-46AF-B2BF-2711004611A9}" type="sibTrans" cxnId="{444F7EDF-6A13-4D8A-A0FD-43A0142934C7}">
      <dgm:prSet/>
      <dgm:spPr/>
      <dgm:t>
        <a:bodyPr/>
        <a:lstStyle/>
        <a:p>
          <a:endParaRPr lang="en-US"/>
        </a:p>
      </dgm:t>
    </dgm:pt>
    <dgm:pt modelId="{77B5C719-9A7A-4EBD-BA7C-3AF4961856B5}">
      <dgm:prSet phldrT="[Text]" custT="1"/>
      <dgm:spPr>
        <a:solidFill>
          <a:srgbClr val="0E2F5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050" dirty="0"/>
            <a:t>Instantánea de vulnerabilidad a choques específicos; descomposición del crecimiento de las exportaciones en márgenes</a:t>
          </a:r>
          <a:endParaRPr lang="en-US" sz="1050" dirty="0">
            <a:solidFill>
              <a:schemeClr val="bg1"/>
            </a:solidFill>
            <a:latin typeface="Andes" panose="02000000000000000000" pitchFamily="2" charset="0"/>
          </a:endParaRPr>
        </a:p>
      </dgm:t>
    </dgm:pt>
    <dgm:pt modelId="{9842945C-B5ED-461E-82E8-E99AC5AEC557}" type="parTrans" cxnId="{48838402-E35E-48F9-8D5C-33ED108F41D0}">
      <dgm:prSet/>
      <dgm:spPr/>
      <dgm:t>
        <a:bodyPr/>
        <a:lstStyle/>
        <a:p>
          <a:endParaRPr lang="en-US"/>
        </a:p>
      </dgm:t>
    </dgm:pt>
    <dgm:pt modelId="{A35B88F6-8F89-4411-B3A8-C32B291CBCF2}" type="sibTrans" cxnId="{48838402-E35E-48F9-8D5C-33ED108F41D0}">
      <dgm:prSet/>
      <dgm:spPr/>
      <dgm:t>
        <a:bodyPr/>
        <a:lstStyle/>
        <a:p>
          <a:endParaRPr lang="en-US"/>
        </a:p>
      </dgm:t>
    </dgm:pt>
    <dgm:pt modelId="{E637BA86-9F93-474D-9354-91CD49BB50CD}">
      <dgm:prSet phldrT="[Text]" custT="1"/>
      <dgm:spPr>
        <a:solidFill>
          <a:srgbClr val="0E2F5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050" dirty="0"/>
            <a:t>Factores impulsores de la diversificación de productos / mercados</a:t>
          </a:r>
          <a:endParaRPr lang="en-US" sz="1050" dirty="0">
            <a:solidFill>
              <a:schemeClr val="bg1"/>
            </a:solidFill>
            <a:latin typeface="Andes" panose="02000000000000000000" pitchFamily="2" charset="0"/>
          </a:endParaRPr>
        </a:p>
      </dgm:t>
    </dgm:pt>
    <dgm:pt modelId="{F6A758A0-C91D-48D3-9574-B00B582237AF}" type="parTrans" cxnId="{21D99D64-DCE5-4BAC-B5D7-22F6B4DFA0F3}">
      <dgm:prSet/>
      <dgm:spPr/>
      <dgm:t>
        <a:bodyPr/>
        <a:lstStyle/>
        <a:p>
          <a:endParaRPr lang="en-US"/>
        </a:p>
      </dgm:t>
    </dgm:pt>
    <dgm:pt modelId="{AAA24EB4-6979-4835-8BFD-46BD22D35152}" type="sibTrans" cxnId="{21D99D64-DCE5-4BAC-B5D7-22F6B4DFA0F3}">
      <dgm:prSet/>
      <dgm:spPr/>
      <dgm:t>
        <a:bodyPr/>
        <a:lstStyle/>
        <a:p>
          <a:endParaRPr lang="en-US"/>
        </a:p>
      </dgm:t>
    </dgm:pt>
    <dgm:pt modelId="{5182FBCE-16EE-4E0A-8D7C-A155DC79E6FF}">
      <dgm:prSet phldrT="[Text]" custT="1"/>
      <dgm:spPr>
        <a:solidFill>
          <a:srgbClr val="0E2F5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050" dirty="0"/>
            <a:t>Patrones de supervivencia de pares producto-destino por sector / región de destino</a:t>
          </a:r>
          <a:endParaRPr lang="en-US" sz="1050" dirty="0">
            <a:solidFill>
              <a:schemeClr val="bg1"/>
            </a:solidFill>
            <a:latin typeface="Andes" panose="02000000000000000000" pitchFamily="2" charset="0"/>
          </a:endParaRPr>
        </a:p>
      </dgm:t>
    </dgm:pt>
    <dgm:pt modelId="{8416B629-8352-41DE-AEDD-B0E308ACF6E2}" type="parTrans" cxnId="{4D418241-6231-407E-99F0-B2EC8548EE5D}">
      <dgm:prSet/>
      <dgm:spPr/>
      <dgm:t>
        <a:bodyPr/>
        <a:lstStyle/>
        <a:p>
          <a:endParaRPr lang="en-US"/>
        </a:p>
      </dgm:t>
    </dgm:pt>
    <dgm:pt modelId="{424FFB58-1EC7-4C91-BC88-CEF0B246EF0B}" type="sibTrans" cxnId="{4D418241-6231-407E-99F0-B2EC8548EE5D}">
      <dgm:prSet/>
      <dgm:spPr/>
      <dgm:t>
        <a:bodyPr/>
        <a:lstStyle/>
        <a:p>
          <a:endParaRPr lang="en-US"/>
        </a:p>
      </dgm:t>
    </dgm:pt>
    <dgm:pt modelId="{5A1D0686-7FC0-4C26-9C60-E89DB4A24E60}">
      <dgm:prSet phldrT="[Text]" custT="1"/>
      <dgm:spPr>
        <a:solidFill>
          <a:srgbClr val="0E2F5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050" dirty="0"/>
            <a:t>Patrones de supervivencia de las empresas; dinámica de entrada y salida, impulsores</a:t>
          </a:r>
          <a:r>
            <a:rPr lang="en-US" sz="1050" dirty="0">
              <a:solidFill>
                <a:schemeClr val="bg1"/>
              </a:solidFill>
              <a:latin typeface="Andes" panose="02000000000000000000" pitchFamily="2" charset="0"/>
            </a:rPr>
            <a:t>, drivers… </a:t>
          </a:r>
        </a:p>
      </dgm:t>
    </dgm:pt>
    <dgm:pt modelId="{284F9112-30E0-465E-9993-8AAFC084CD77}" type="parTrans" cxnId="{50D9C1CC-FD69-4D7D-AD5E-8A9FF4ABEDEC}">
      <dgm:prSet/>
      <dgm:spPr/>
      <dgm:t>
        <a:bodyPr/>
        <a:lstStyle/>
        <a:p>
          <a:endParaRPr lang="en-US"/>
        </a:p>
      </dgm:t>
    </dgm:pt>
    <dgm:pt modelId="{C9EACD5D-8D08-4666-BC61-E0A55FBF63CD}" type="sibTrans" cxnId="{50D9C1CC-FD69-4D7D-AD5E-8A9FF4ABEDEC}">
      <dgm:prSet/>
      <dgm:spPr/>
      <dgm:t>
        <a:bodyPr/>
        <a:lstStyle/>
        <a:p>
          <a:endParaRPr lang="en-US"/>
        </a:p>
      </dgm:t>
    </dgm:pt>
    <dgm:pt modelId="{A319433E-17C5-42DB-A877-085A283EC283}">
      <dgm:prSet phldrT="[Text]" custT="1"/>
      <dgm:spPr>
        <a:solidFill>
          <a:srgbClr val="4AACEF">
            <a:alpha val="20000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dirty="0" err="1">
              <a:solidFill>
                <a:srgbClr val="0E2F50"/>
              </a:solidFill>
              <a:latin typeface="Andes" panose="02000000000000000000" pitchFamily="2" charset="0"/>
            </a:rPr>
            <a:t>Supervivencia</a:t>
          </a:r>
          <a:r>
            <a:rPr lang="en-US" sz="1400" b="1" dirty="0">
              <a:solidFill>
                <a:srgbClr val="0E2F50"/>
              </a:solidFill>
              <a:latin typeface="Andes" panose="02000000000000000000" pitchFamily="2" charset="0"/>
            </a:rPr>
            <a:t> y Entrada</a:t>
          </a:r>
        </a:p>
      </dgm:t>
    </dgm:pt>
    <dgm:pt modelId="{B54E025E-BA20-4092-B9D0-95997AFC8CB1}" type="parTrans" cxnId="{6C30863D-BC05-4548-889D-E0F383088545}">
      <dgm:prSet/>
      <dgm:spPr/>
      <dgm:t>
        <a:bodyPr/>
        <a:lstStyle/>
        <a:p>
          <a:endParaRPr lang="en-US"/>
        </a:p>
      </dgm:t>
    </dgm:pt>
    <dgm:pt modelId="{3AED61F8-B472-4EB6-92E5-C94924864F64}" type="sibTrans" cxnId="{6C30863D-BC05-4548-889D-E0F383088545}">
      <dgm:prSet/>
      <dgm:spPr/>
      <dgm:t>
        <a:bodyPr/>
        <a:lstStyle/>
        <a:p>
          <a:endParaRPr lang="en-US"/>
        </a:p>
      </dgm:t>
    </dgm:pt>
    <dgm:pt modelId="{97A5444D-D11D-4A02-893F-EB1652268ED9}">
      <dgm:prSet phldrT="[Text]" custT="1"/>
      <dgm:spPr>
        <a:solidFill>
          <a:srgbClr val="0E2F5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050" dirty="0"/>
            <a:t>Instantáneas usando EXPY / </a:t>
          </a:r>
          <a:r>
            <a:rPr lang="es-ES" sz="1050" dirty="0" err="1"/>
            <a:t>PRODYs</a:t>
          </a:r>
          <a:r>
            <a:rPr lang="es-ES" sz="1050" dirty="0"/>
            <a:t>; Valores unitarios</a:t>
          </a:r>
          <a:endParaRPr lang="en-US" sz="1050" dirty="0">
            <a:solidFill>
              <a:schemeClr val="bg1"/>
            </a:solidFill>
            <a:latin typeface="Andes" panose="02000000000000000000" pitchFamily="2" charset="0"/>
          </a:endParaRPr>
        </a:p>
      </dgm:t>
    </dgm:pt>
    <dgm:pt modelId="{11B4E761-DC58-43AD-8BC2-E9F2977264FB}" type="parTrans" cxnId="{A625ADAA-05D1-4B7E-B057-2BC30FFD0BDC}">
      <dgm:prSet/>
      <dgm:spPr/>
      <dgm:t>
        <a:bodyPr/>
        <a:lstStyle/>
        <a:p>
          <a:endParaRPr lang="en-US"/>
        </a:p>
      </dgm:t>
    </dgm:pt>
    <dgm:pt modelId="{D757ADCA-FF48-4BFE-93CE-DE22061AC64E}" type="sibTrans" cxnId="{A625ADAA-05D1-4B7E-B057-2BC30FFD0BDC}">
      <dgm:prSet/>
      <dgm:spPr/>
      <dgm:t>
        <a:bodyPr/>
        <a:lstStyle/>
        <a:p>
          <a:endParaRPr lang="en-US"/>
        </a:p>
      </dgm:t>
    </dgm:pt>
    <dgm:pt modelId="{C0592B3B-2595-4ECC-8375-680CACB06370}">
      <dgm:prSet phldrT="[Text]" custT="1"/>
      <dgm:spPr>
        <a:solidFill>
          <a:srgbClr val="0E2F5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050" dirty="0"/>
            <a:t>Características de los mejoradores de calidad</a:t>
          </a:r>
          <a:endParaRPr lang="en-US" sz="1050" dirty="0">
            <a:solidFill>
              <a:schemeClr val="bg1"/>
            </a:solidFill>
            <a:latin typeface="Andes" panose="02000000000000000000" pitchFamily="2" charset="0"/>
          </a:endParaRPr>
        </a:p>
      </dgm:t>
    </dgm:pt>
    <dgm:pt modelId="{CBD0F73A-84C8-4C87-AAE6-E1B97829ACFE}" type="parTrans" cxnId="{5A9BA2A8-4975-41E9-AE1A-D690E98E6AE1}">
      <dgm:prSet/>
      <dgm:spPr/>
      <dgm:t>
        <a:bodyPr/>
        <a:lstStyle/>
        <a:p>
          <a:endParaRPr lang="en-US"/>
        </a:p>
      </dgm:t>
    </dgm:pt>
    <dgm:pt modelId="{50A50303-FC14-4DCC-B880-0486C00B0E38}" type="sibTrans" cxnId="{5A9BA2A8-4975-41E9-AE1A-D690E98E6AE1}">
      <dgm:prSet/>
      <dgm:spPr/>
      <dgm:t>
        <a:bodyPr/>
        <a:lstStyle/>
        <a:p>
          <a:endParaRPr lang="en-US"/>
        </a:p>
      </dgm:t>
    </dgm:pt>
    <dgm:pt modelId="{3D246FEB-16AF-4D4E-B0B0-7512AAB497A8}">
      <dgm:prSet phldrT="[Text]" custT="1"/>
      <dgm:spPr>
        <a:solidFill>
          <a:srgbClr val="4AACEF">
            <a:alpha val="20000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dirty="0">
              <a:solidFill>
                <a:srgbClr val="0E2F50"/>
              </a:solidFill>
              <a:latin typeface="Andes" panose="02000000000000000000" pitchFamily="2" charset="0"/>
            </a:rPr>
            <a:t>Calidad</a:t>
          </a:r>
        </a:p>
      </dgm:t>
    </dgm:pt>
    <dgm:pt modelId="{9AF4041C-D041-45B8-94CD-AA573CCC37A6}" type="sibTrans" cxnId="{77DEF697-E92A-4839-9C76-9CC3DD568424}">
      <dgm:prSet/>
      <dgm:spPr/>
      <dgm:t>
        <a:bodyPr/>
        <a:lstStyle/>
        <a:p>
          <a:endParaRPr lang="en-US"/>
        </a:p>
      </dgm:t>
    </dgm:pt>
    <dgm:pt modelId="{3B43D6D4-149D-4C4C-BAC3-584619EE3D56}" type="parTrans" cxnId="{77DEF697-E92A-4839-9C76-9CC3DD568424}">
      <dgm:prSet/>
      <dgm:spPr/>
      <dgm:t>
        <a:bodyPr/>
        <a:lstStyle/>
        <a:p>
          <a:endParaRPr lang="en-US"/>
        </a:p>
      </dgm:t>
    </dgm:pt>
    <dgm:pt modelId="{CBBED004-99A6-45F5-9B25-CEC9743F5BE2}" type="pres">
      <dgm:prSet presAssocID="{E9FD9977-87C3-470C-9FD3-FF7374982843}" presName="theList" presStyleCnt="0">
        <dgm:presLayoutVars>
          <dgm:dir/>
          <dgm:animLvl val="lvl"/>
          <dgm:resizeHandles val="exact"/>
        </dgm:presLayoutVars>
      </dgm:prSet>
      <dgm:spPr/>
    </dgm:pt>
    <dgm:pt modelId="{079B1B32-9786-43FA-8F8F-85CE9C445757}" type="pres">
      <dgm:prSet presAssocID="{EE0DD072-4278-4E46-B514-0DE06F2AFBBD}" presName="compNode" presStyleCnt="0"/>
      <dgm:spPr/>
    </dgm:pt>
    <dgm:pt modelId="{AC96A089-CC9C-45B4-A431-FCDD43DD6CAA}" type="pres">
      <dgm:prSet presAssocID="{EE0DD072-4278-4E46-B514-0DE06F2AFBBD}" presName="aNode" presStyleLbl="bgShp" presStyleIdx="0" presStyleCnt="4"/>
      <dgm:spPr/>
    </dgm:pt>
    <dgm:pt modelId="{F07FB9EF-76FC-42B3-B161-3082C1057C3C}" type="pres">
      <dgm:prSet presAssocID="{EE0DD072-4278-4E46-B514-0DE06F2AFBBD}" presName="textNode" presStyleLbl="bgShp" presStyleIdx="0" presStyleCnt="4"/>
      <dgm:spPr/>
    </dgm:pt>
    <dgm:pt modelId="{53F5A520-C941-4D62-9E38-57A3489713E9}" type="pres">
      <dgm:prSet presAssocID="{EE0DD072-4278-4E46-B514-0DE06F2AFBBD}" presName="compChildNode" presStyleCnt="0"/>
      <dgm:spPr/>
    </dgm:pt>
    <dgm:pt modelId="{524CA940-4C22-41BE-8E9B-41AA52C1A16C}" type="pres">
      <dgm:prSet presAssocID="{EE0DD072-4278-4E46-B514-0DE06F2AFBBD}" presName="theInnerList" presStyleCnt="0"/>
      <dgm:spPr/>
    </dgm:pt>
    <dgm:pt modelId="{46A557D3-42FE-400D-9D2E-A4B19D3E0ED1}" type="pres">
      <dgm:prSet presAssocID="{0148EE10-0786-44BD-86C2-F75C280BECE8}" presName="childNode" presStyleLbl="node1" presStyleIdx="0" presStyleCnt="7" custScaleY="87972" custLinFactNeighborX="281" custLinFactNeighborY="-7029">
        <dgm:presLayoutVars>
          <dgm:bulletEnabled val="1"/>
        </dgm:presLayoutVars>
      </dgm:prSet>
      <dgm:spPr/>
    </dgm:pt>
    <dgm:pt modelId="{5F9F65BA-4537-40C6-B4B8-13C4FC6B52E8}" type="pres">
      <dgm:prSet presAssocID="{EE0DD072-4278-4E46-B514-0DE06F2AFBBD}" presName="aSpace" presStyleCnt="0"/>
      <dgm:spPr/>
    </dgm:pt>
    <dgm:pt modelId="{4BE19740-67E1-4029-8D7A-A57E9B1A7437}" type="pres">
      <dgm:prSet presAssocID="{3134C6A7-AAEE-4488-A2D6-09B72BBA12BB}" presName="compNode" presStyleCnt="0"/>
      <dgm:spPr/>
    </dgm:pt>
    <dgm:pt modelId="{07928AFE-A81D-4B1C-9A5C-2C46F6A43788}" type="pres">
      <dgm:prSet presAssocID="{3134C6A7-AAEE-4488-A2D6-09B72BBA12BB}" presName="aNode" presStyleLbl="bgShp" presStyleIdx="1" presStyleCnt="4"/>
      <dgm:spPr/>
    </dgm:pt>
    <dgm:pt modelId="{49087FEF-65D9-4C34-A37A-CF2EE8BA7203}" type="pres">
      <dgm:prSet presAssocID="{3134C6A7-AAEE-4488-A2D6-09B72BBA12BB}" presName="textNode" presStyleLbl="bgShp" presStyleIdx="1" presStyleCnt="4"/>
      <dgm:spPr/>
    </dgm:pt>
    <dgm:pt modelId="{E740D522-F181-4A86-A008-81AFD6439F8E}" type="pres">
      <dgm:prSet presAssocID="{3134C6A7-AAEE-4488-A2D6-09B72BBA12BB}" presName="compChildNode" presStyleCnt="0"/>
      <dgm:spPr/>
    </dgm:pt>
    <dgm:pt modelId="{7B445BD2-2F68-4DC6-A92A-07ECE95802C8}" type="pres">
      <dgm:prSet presAssocID="{3134C6A7-AAEE-4488-A2D6-09B72BBA12BB}" presName="theInnerList" presStyleCnt="0"/>
      <dgm:spPr/>
    </dgm:pt>
    <dgm:pt modelId="{34F3763B-497F-4E2B-99D6-7984BEB847B2}" type="pres">
      <dgm:prSet presAssocID="{77B5C719-9A7A-4EBD-BA7C-3AF4961856B5}" presName="childNode" presStyleLbl="node1" presStyleIdx="1" presStyleCnt="7" custScaleX="131658" custScaleY="814445" custLinFactY="-65301" custLinFactNeighborX="2350" custLinFactNeighborY="-100000">
        <dgm:presLayoutVars>
          <dgm:bulletEnabled val="1"/>
        </dgm:presLayoutVars>
      </dgm:prSet>
      <dgm:spPr/>
    </dgm:pt>
    <dgm:pt modelId="{3BAF4FAD-33FC-497C-81F3-2068629FC62D}" type="pres">
      <dgm:prSet presAssocID="{77B5C719-9A7A-4EBD-BA7C-3AF4961856B5}" presName="aSpace2" presStyleCnt="0"/>
      <dgm:spPr/>
    </dgm:pt>
    <dgm:pt modelId="{F587ECB1-FA96-449D-BC5B-7D7F3851A4F8}" type="pres">
      <dgm:prSet presAssocID="{E637BA86-9F93-474D-9354-91CD49BB50CD}" presName="childNode" presStyleLbl="node1" presStyleIdx="2" presStyleCnt="7" custScaleX="132618" custScaleY="437356" custLinFactNeighborX="1878" custLinFactNeighborY="-28131">
        <dgm:presLayoutVars>
          <dgm:bulletEnabled val="1"/>
        </dgm:presLayoutVars>
      </dgm:prSet>
      <dgm:spPr/>
    </dgm:pt>
    <dgm:pt modelId="{3E5DE043-525B-4B55-A088-BAE899C66F1A}" type="pres">
      <dgm:prSet presAssocID="{3134C6A7-AAEE-4488-A2D6-09B72BBA12BB}" presName="aSpace" presStyleCnt="0"/>
      <dgm:spPr/>
    </dgm:pt>
    <dgm:pt modelId="{F6E2ECD4-27B7-4B28-99A3-D34A801D5356}" type="pres">
      <dgm:prSet presAssocID="{3D246FEB-16AF-4D4E-B0B0-7512AAB497A8}" presName="compNode" presStyleCnt="0"/>
      <dgm:spPr/>
    </dgm:pt>
    <dgm:pt modelId="{F8877C68-5E8B-4C82-A599-249896DABB47}" type="pres">
      <dgm:prSet presAssocID="{3D246FEB-16AF-4D4E-B0B0-7512AAB497A8}" presName="aNode" presStyleLbl="bgShp" presStyleIdx="2" presStyleCnt="4"/>
      <dgm:spPr/>
    </dgm:pt>
    <dgm:pt modelId="{8157EE6C-398B-42C9-BB7D-719085E842B8}" type="pres">
      <dgm:prSet presAssocID="{3D246FEB-16AF-4D4E-B0B0-7512AAB497A8}" presName="textNode" presStyleLbl="bgShp" presStyleIdx="2" presStyleCnt="4"/>
      <dgm:spPr/>
    </dgm:pt>
    <dgm:pt modelId="{E056FA16-03D8-4E29-B7F7-F2C0D4ACE3A8}" type="pres">
      <dgm:prSet presAssocID="{3D246FEB-16AF-4D4E-B0B0-7512AAB497A8}" presName="compChildNode" presStyleCnt="0"/>
      <dgm:spPr/>
    </dgm:pt>
    <dgm:pt modelId="{E5729892-A8B9-43BC-9F83-BEEDCCE60400}" type="pres">
      <dgm:prSet presAssocID="{3D246FEB-16AF-4D4E-B0B0-7512AAB497A8}" presName="theInnerList" presStyleCnt="0"/>
      <dgm:spPr/>
    </dgm:pt>
    <dgm:pt modelId="{297507C8-57BA-407B-B32E-B3B261903867}" type="pres">
      <dgm:prSet presAssocID="{97A5444D-D11D-4A02-893F-EB1652268ED9}" presName="childNode" presStyleLbl="node1" presStyleIdx="3" presStyleCnt="7">
        <dgm:presLayoutVars>
          <dgm:bulletEnabled val="1"/>
        </dgm:presLayoutVars>
      </dgm:prSet>
      <dgm:spPr/>
    </dgm:pt>
    <dgm:pt modelId="{71AF037B-B6E1-4A94-8661-4885453C8CDE}" type="pres">
      <dgm:prSet presAssocID="{97A5444D-D11D-4A02-893F-EB1652268ED9}" presName="aSpace2" presStyleCnt="0"/>
      <dgm:spPr/>
    </dgm:pt>
    <dgm:pt modelId="{AAD2A3CD-A2DA-4863-B797-7CDE4716D827}" type="pres">
      <dgm:prSet presAssocID="{C0592B3B-2595-4ECC-8375-680CACB06370}" presName="childNode" presStyleLbl="node1" presStyleIdx="4" presStyleCnt="7">
        <dgm:presLayoutVars>
          <dgm:bulletEnabled val="1"/>
        </dgm:presLayoutVars>
      </dgm:prSet>
      <dgm:spPr/>
    </dgm:pt>
    <dgm:pt modelId="{8C990D55-754C-4009-AB17-904F606A9173}" type="pres">
      <dgm:prSet presAssocID="{3D246FEB-16AF-4D4E-B0B0-7512AAB497A8}" presName="aSpace" presStyleCnt="0"/>
      <dgm:spPr/>
    </dgm:pt>
    <dgm:pt modelId="{F79F1FA3-F0CD-4613-A251-11E36AF4320D}" type="pres">
      <dgm:prSet presAssocID="{A319433E-17C5-42DB-A877-085A283EC283}" presName="compNode" presStyleCnt="0"/>
      <dgm:spPr/>
    </dgm:pt>
    <dgm:pt modelId="{7053E5A1-2A1C-49D0-9FC5-18D1FDFDEB82}" type="pres">
      <dgm:prSet presAssocID="{A319433E-17C5-42DB-A877-085A283EC283}" presName="aNode" presStyleLbl="bgShp" presStyleIdx="3" presStyleCnt="4" custLinFactNeighborX="28726" custLinFactNeighborY="-1526"/>
      <dgm:spPr/>
    </dgm:pt>
    <dgm:pt modelId="{500F3AE7-3D68-4854-9570-403B88726418}" type="pres">
      <dgm:prSet presAssocID="{A319433E-17C5-42DB-A877-085A283EC283}" presName="textNode" presStyleLbl="bgShp" presStyleIdx="3" presStyleCnt="4"/>
      <dgm:spPr/>
    </dgm:pt>
    <dgm:pt modelId="{A57212B4-5C14-495C-87FD-1DB8AFC53AC5}" type="pres">
      <dgm:prSet presAssocID="{A319433E-17C5-42DB-A877-085A283EC283}" presName="compChildNode" presStyleCnt="0"/>
      <dgm:spPr/>
    </dgm:pt>
    <dgm:pt modelId="{A6EA0856-C1FD-4D09-8E0A-39D387F83FDD}" type="pres">
      <dgm:prSet presAssocID="{A319433E-17C5-42DB-A877-085A283EC283}" presName="theInnerList" presStyleCnt="0"/>
      <dgm:spPr/>
    </dgm:pt>
    <dgm:pt modelId="{E4E45A78-FB10-4FFE-949F-6A0D761754DC}" type="pres">
      <dgm:prSet presAssocID="{5182FBCE-16EE-4E0A-8D7C-A155DC79E6FF}" presName="childNode" presStyleLbl="node1" presStyleIdx="5" presStyleCnt="7" custScaleX="111519" custScaleY="171304" custLinFactY="-4181" custLinFactNeighborX="0" custLinFactNeighborY="-100000">
        <dgm:presLayoutVars>
          <dgm:bulletEnabled val="1"/>
        </dgm:presLayoutVars>
      </dgm:prSet>
      <dgm:spPr/>
    </dgm:pt>
    <dgm:pt modelId="{326A174C-E276-4F5A-B665-18C7C369D0FA}" type="pres">
      <dgm:prSet presAssocID="{5182FBCE-16EE-4E0A-8D7C-A155DC79E6FF}" presName="aSpace2" presStyleCnt="0"/>
      <dgm:spPr/>
    </dgm:pt>
    <dgm:pt modelId="{6C594C89-C8F9-4534-90B5-BFDE198C8339}" type="pres">
      <dgm:prSet presAssocID="{5A1D0686-7FC0-4C26-9C60-E89DB4A24E60}" presName="childNode" presStyleLbl="node1" presStyleIdx="6" presStyleCnt="7" custScaleX="127881" custScaleY="211577">
        <dgm:presLayoutVars>
          <dgm:bulletEnabled val="1"/>
        </dgm:presLayoutVars>
      </dgm:prSet>
      <dgm:spPr/>
    </dgm:pt>
  </dgm:ptLst>
  <dgm:cxnLst>
    <dgm:cxn modelId="{48838402-E35E-48F9-8D5C-33ED108F41D0}" srcId="{3134C6A7-AAEE-4488-A2D6-09B72BBA12BB}" destId="{77B5C719-9A7A-4EBD-BA7C-3AF4961856B5}" srcOrd="0" destOrd="0" parTransId="{9842945C-B5ED-461E-82E8-E99AC5AEC557}" sibTransId="{A35B88F6-8F89-4411-B3A8-C32B291CBCF2}"/>
    <dgm:cxn modelId="{39048804-C279-4BDC-9148-659C7B6AADAC}" type="presOf" srcId="{C0592B3B-2595-4ECC-8375-680CACB06370}" destId="{AAD2A3CD-A2DA-4863-B797-7CDE4716D827}" srcOrd="0" destOrd="0" presId="urn:microsoft.com/office/officeart/2005/8/layout/lProcess2"/>
    <dgm:cxn modelId="{DA3D4A29-0B12-4491-B308-323B3D87E585}" type="presOf" srcId="{0148EE10-0786-44BD-86C2-F75C280BECE8}" destId="{46A557D3-42FE-400D-9D2E-A4B19D3E0ED1}" srcOrd="0" destOrd="0" presId="urn:microsoft.com/office/officeart/2005/8/layout/lProcess2"/>
    <dgm:cxn modelId="{09944A2C-1079-43BD-A4FE-9970BF2C6A9E}" type="presOf" srcId="{77B5C719-9A7A-4EBD-BA7C-3AF4961856B5}" destId="{34F3763B-497F-4E2B-99D6-7984BEB847B2}" srcOrd="0" destOrd="0" presId="urn:microsoft.com/office/officeart/2005/8/layout/lProcess2"/>
    <dgm:cxn modelId="{6C30863D-BC05-4548-889D-E0F383088545}" srcId="{E9FD9977-87C3-470C-9FD3-FF7374982843}" destId="{A319433E-17C5-42DB-A877-085A283EC283}" srcOrd="3" destOrd="0" parTransId="{B54E025E-BA20-4092-B9D0-95997AFC8CB1}" sibTransId="{3AED61F8-B472-4EB6-92E5-C94924864F64}"/>
    <dgm:cxn modelId="{4D418241-6231-407E-99F0-B2EC8548EE5D}" srcId="{A319433E-17C5-42DB-A877-085A283EC283}" destId="{5182FBCE-16EE-4E0A-8D7C-A155DC79E6FF}" srcOrd="0" destOrd="0" parTransId="{8416B629-8352-41DE-AEDD-B0E308ACF6E2}" sibTransId="{424FFB58-1EC7-4C91-BC88-CEF0B246EF0B}"/>
    <dgm:cxn modelId="{AC6F1945-6167-46A6-B04B-332E2B6DADE5}" type="presOf" srcId="{3D246FEB-16AF-4D4E-B0B0-7512AAB497A8}" destId="{F8877C68-5E8B-4C82-A599-249896DABB47}" srcOrd="0" destOrd="0" presId="urn:microsoft.com/office/officeart/2005/8/layout/lProcess2"/>
    <dgm:cxn modelId="{D05B784A-4457-42FB-9B82-F317A9CD1761}" type="presOf" srcId="{97A5444D-D11D-4A02-893F-EB1652268ED9}" destId="{297507C8-57BA-407B-B32E-B3B261903867}" srcOrd="0" destOrd="0" presId="urn:microsoft.com/office/officeart/2005/8/layout/lProcess2"/>
    <dgm:cxn modelId="{B25F365B-E1B0-4ED9-A640-57D5DAA46301}" type="presOf" srcId="{3D246FEB-16AF-4D4E-B0B0-7512AAB497A8}" destId="{8157EE6C-398B-42C9-BB7D-719085E842B8}" srcOrd="1" destOrd="0" presId="urn:microsoft.com/office/officeart/2005/8/layout/lProcess2"/>
    <dgm:cxn modelId="{21D99D64-DCE5-4BAC-B5D7-22F6B4DFA0F3}" srcId="{3134C6A7-AAEE-4488-A2D6-09B72BBA12BB}" destId="{E637BA86-9F93-474D-9354-91CD49BB50CD}" srcOrd="1" destOrd="0" parTransId="{F6A758A0-C91D-48D3-9574-B00B582237AF}" sibTransId="{AAA24EB4-6979-4835-8BFD-46BD22D35152}"/>
    <dgm:cxn modelId="{55FD3C6E-A8E7-4D11-BD43-9D53FB6F463A}" type="presOf" srcId="{5A1D0686-7FC0-4C26-9C60-E89DB4A24E60}" destId="{6C594C89-C8F9-4534-90B5-BFDE198C8339}" srcOrd="0" destOrd="0" presId="urn:microsoft.com/office/officeart/2005/8/layout/lProcess2"/>
    <dgm:cxn modelId="{7BA32E78-8024-48AB-8D5D-F6956AFFCE77}" type="presOf" srcId="{E637BA86-9F93-474D-9354-91CD49BB50CD}" destId="{F587ECB1-FA96-449D-BC5B-7D7F3851A4F8}" srcOrd="0" destOrd="0" presId="urn:microsoft.com/office/officeart/2005/8/layout/lProcess2"/>
    <dgm:cxn modelId="{E4C4E67C-2971-415D-90B6-C450AEF3DC14}" type="presOf" srcId="{EE0DD072-4278-4E46-B514-0DE06F2AFBBD}" destId="{F07FB9EF-76FC-42B3-B161-3082C1057C3C}" srcOrd="1" destOrd="0" presId="urn:microsoft.com/office/officeart/2005/8/layout/lProcess2"/>
    <dgm:cxn modelId="{DF68C185-FD26-4E04-83D5-B8AC4BE21AE3}" type="presOf" srcId="{A319433E-17C5-42DB-A877-085A283EC283}" destId="{500F3AE7-3D68-4854-9570-403B88726418}" srcOrd="1" destOrd="0" presId="urn:microsoft.com/office/officeart/2005/8/layout/lProcess2"/>
    <dgm:cxn modelId="{EDADDB97-DD6B-46B0-8AC2-A017DA2A916D}" type="presOf" srcId="{5182FBCE-16EE-4E0A-8D7C-A155DC79E6FF}" destId="{E4E45A78-FB10-4FFE-949F-6A0D761754DC}" srcOrd="0" destOrd="0" presId="urn:microsoft.com/office/officeart/2005/8/layout/lProcess2"/>
    <dgm:cxn modelId="{77DEF697-E92A-4839-9C76-9CC3DD568424}" srcId="{E9FD9977-87C3-470C-9FD3-FF7374982843}" destId="{3D246FEB-16AF-4D4E-B0B0-7512AAB497A8}" srcOrd="2" destOrd="0" parTransId="{3B43D6D4-149D-4C4C-BAC3-584619EE3D56}" sibTransId="{9AF4041C-D041-45B8-94CD-AA573CCC37A6}"/>
    <dgm:cxn modelId="{637B929D-6AB6-48FA-9E94-4074A95532C5}" srcId="{E9FD9977-87C3-470C-9FD3-FF7374982843}" destId="{EE0DD072-4278-4E46-B514-0DE06F2AFBBD}" srcOrd="0" destOrd="0" parTransId="{7DED8181-4BF8-4CB2-AC71-7D557B631304}" sibTransId="{14961AB2-ED7F-4FC1-9D22-4F42B1F6BDD2}"/>
    <dgm:cxn modelId="{5A9BA2A8-4975-41E9-AE1A-D690E98E6AE1}" srcId="{3D246FEB-16AF-4D4E-B0B0-7512AAB497A8}" destId="{C0592B3B-2595-4ECC-8375-680CACB06370}" srcOrd="1" destOrd="0" parTransId="{CBD0F73A-84C8-4C87-AAE6-E1B97829ACFE}" sibTransId="{50A50303-FC14-4DCC-B880-0486C00B0E38}"/>
    <dgm:cxn modelId="{8C54A9A9-4A85-477A-8A2F-0815DD5D63AD}" type="presOf" srcId="{EE0DD072-4278-4E46-B514-0DE06F2AFBBD}" destId="{AC96A089-CC9C-45B4-A431-FCDD43DD6CAA}" srcOrd="0" destOrd="0" presId="urn:microsoft.com/office/officeart/2005/8/layout/lProcess2"/>
    <dgm:cxn modelId="{A625ADAA-05D1-4B7E-B057-2BC30FFD0BDC}" srcId="{3D246FEB-16AF-4D4E-B0B0-7512AAB497A8}" destId="{97A5444D-D11D-4A02-893F-EB1652268ED9}" srcOrd="0" destOrd="0" parTransId="{11B4E761-DC58-43AD-8BC2-E9F2977264FB}" sibTransId="{D757ADCA-FF48-4BFE-93CE-DE22061AC64E}"/>
    <dgm:cxn modelId="{38FE53B2-9FA3-4639-A0E7-FCEA0FE8127F}" type="presOf" srcId="{3134C6A7-AAEE-4488-A2D6-09B72BBA12BB}" destId="{07928AFE-A81D-4B1C-9A5C-2C46F6A43788}" srcOrd="0" destOrd="0" presId="urn:microsoft.com/office/officeart/2005/8/layout/lProcess2"/>
    <dgm:cxn modelId="{771F91B7-D180-4BD0-844A-87E053A98197}" type="presOf" srcId="{E9FD9977-87C3-470C-9FD3-FF7374982843}" destId="{CBBED004-99A6-45F5-9B25-CEC9743F5BE2}" srcOrd="0" destOrd="0" presId="urn:microsoft.com/office/officeart/2005/8/layout/lProcess2"/>
    <dgm:cxn modelId="{256FC9C1-5153-439F-B9BB-0E4B09CD210A}" type="presOf" srcId="{A319433E-17C5-42DB-A877-085A283EC283}" destId="{7053E5A1-2A1C-49D0-9FC5-18D1FDFDEB82}" srcOrd="0" destOrd="0" presId="urn:microsoft.com/office/officeart/2005/8/layout/lProcess2"/>
    <dgm:cxn modelId="{BE760FCC-1A8B-4919-A10F-D3F59A77588A}" srcId="{EE0DD072-4278-4E46-B514-0DE06F2AFBBD}" destId="{0148EE10-0786-44BD-86C2-F75C280BECE8}" srcOrd="0" destOrd="0" parTransId="{8EE47FB3-47DF-407D-893E-BA6B5B5316EF}" sibTransId="{0B14F995-DF65-425A-9C36-1E0D640011FB}"/>
    <dgm:cxn modelId="{50D9C1CC-FD69-4D7D-AD5E-8A9FF4ABEDEC}" srcId="{A319433E-17C5-42DB-A877-085A283EC283}" destId="{5A1D0686-7FC0-4C26-9C60-E89DB4A24E60}" srcOrd="1" destOrd="0" parTransId="{284F9112-30E0-465E-9993-8AAFC084CD77}" sibTransId="{C9EACD5D-8D08-4666-BC61-E0A55FBF63CD}"/>
    <dgm:cxn modelId="{7FC9FACD-0FF9-4FEC-9865-D5EC42A7BAD3}" type="presOf" srcId="{3134C6A7-AAEE-4488-A2D6-09B72BBA12BB}" destId="{49087FEF-65D9-4C34-A37A-CF2EE8BA7203}" srcOrd="1" destOrd="0" presId="urn:microsoft.com/office/officeart/2005/8/layout/lProcess2"/>
    <dgm:cxn modelId="{444F7EDF-6A13-4D8A-A0FD-43A0142934C7}" srcId="{E9FD9977-87C3-470C-9FD3-FF7374982843}" destId="{3134C6A7-AAEE-4488-A2D6-09B72BBA12BB}" srcOrd="1" destOrd="0" parTransId="{B4972203-389A-4CC6-BFBF-7B51BB743801}" sibTransId="{1CA47AE9-C2DA-46AF-B2BF-2711004611A9}"/>
    <dgm:cxn modelId="{BF3D8A9B-818C-4083-952D-7E266CBCF797}" type="presParOf" srcId="{CBBED004-99A6-45F5-9B25-CEC9743F5BE2}" destId="{079B1B32-9786-43FA-8F8F-85CE9C445757}" srcOrd="0" destOrd="0" presId="urn:microsoft.com/office/officeart/2005/8/layout/lProcess2"/>
    <dgm:cxn modelId="{13FE7483-4156-46C2-B598-BA81C72DA01C}" type="presParOf" srcId="{079B1B32-9786-43FA-8F8F-85CE9C445757}" destId="{AC96A089-CC9C-45B4-A431-FCDD43DD6CAA}" srcOrd="0" destOrd="0" presId="urn:microsoft.com/office/officeart/2005/8/layout/lProcess2"/>
    <dgm:cxn modelId="{1CB6EFA8-FA15-4808-80EF-013D41280048}" type="presParOf" srcId="{079B1B32-9786-43FA-8F8F-85CE9C445757}" destId="{F07FB9EF-76FC-42B3-B161-3082C1057C3C}" srcOrd="1" destOrd="0" presId="urn:microsoft.com/office/officeart/2005/8/layout/lProcess2"/>
    <dgm:cxn modelId="{472098ED-0CBF-4F64-BDDE-0A8D89014074}" type="presParOf" srcId="{079B1B32-9786-43FA-8F8F-85CE9C445757}" destId="{53F5A520-C941-4D62-9E38-57A3489713E9}" srcOrd="2" destOrd="0" presId="urn:microsoft.com/office/officeart/2005/8/layout/lProcess2"/>
    <dgm:cxn modelId="{FFD63FCA-A9FD-49C4-89C8-CA6CCF50A66A}" type="presParOf" srcId="{53F5A520-C941-4D62-9E38-57A3489713E9}" destId="{524CA940-4C22-41BE-8E9B-41AA52C1A16C}" srcOrd="0" destOrd="0" presId="urn:microsoft.com/office/officeart/2005/8/layout/lProcess2"/>
    <dgm:cxn modelId="{76B6750A-098F-41EF-B4BB-077D3960D368}" type="presParOf" srcId="{524CA940-4C22-41BE-8E9B-41AA52C1A16C}" destId="{46A557D3-42FE-400D-9D2E-A4B19D3E0ED1}" srcOrd="0" destOrd="0" presId="urn:microsoft.com/office/officeart/2005/8/layout/lProcess2"/>
    <dgm:cxn modelId="{069804F9-E76A-43AD-A302-F42DA08BFF08}" type="presParOf" srcId="{CBBED004-99A6-45F5-9B25-CEC9743F5BE2}" destId="{5F9F65BA-4537-40C6-B4B8-13C4FC6B52E8}" srcOrd="1" destOrd="0" presId="urn:microsoft.com/office/officeart/2005/8/layout/lProcess2"/>
    <dgm:cxn modelId="{2A4CCD42-B247-4187-A1E0-B80696F6A5FF}" type="presParOf" srcId="{CBBED004-99A6-45F5-9B25-CEC9743F5BE2}" destId="{4BE19740-67E1-4029-8D7A-A57E9B1A7437}" srcOrd="2" destOrd="0" presId="urn:microsoft.com/office/officeart/2005/8/layout/lProcess2"/>
    <dgm:cxn modelId="{80BE3229-10C1-43C1-851C-2ACC3AED66D9}" type="presParOf" srcId="{4BE19740-67E1-4029-8D7A-A57E9B1A7437}" destId="{07928AFE-A81D-4B1C-9A5C-2C46F6A43788}" srcOrd="0" destOrd="0" presId="urn:microsoft.com/office/officeart/2005/8/layout/lProcess2"/>
    <dgm:cxn modelId="{6A082303-3303-410A-B581-117A3DCFBA39}" type="presParOf" srcId="{4BE19740-67E1-4029-8D7A-A57E9B1A7437}" destId="{49087FEF-65D9-4C34-A37A-CF2EE8BA7203}" srcOrd="1" destOrd="0" presId="urn:microsoft.com/office/officeart/2005/8/layout/lProcess2"/>
    <dgm:cxn modelId="{1126811D-C892-41E1-83A7-741536D8AE3C}" type="presParOf" srcId="{4BE19740-67E1-4029-8D7A-A57E9B1A7437}" destId="{E740D522-F181-4A86-A008-81AFD6439F8E}" srcOrd="2" destOrd="0" presId="urn:microsoft.com/office/officeart/2005/8/layout/lProcess2"/>
    <dgm:cxn modelId="{96B7356B-8FF8-4587-9BC9-BD003C73E390}" type="presParOf" srcId="{E740D522-F181-4A86-A008-81AFD6439F8E}" destId="{7B445BD2-2F68-4DC6-A92A-07ECE95802C8}" srcOrd="0" destOrd="0" presId="urn:microsoft.com/office/officeart/2005/8/layout/lProcess2"/>
    <dgm:cxn modelId="{E925C4F7-760B-4EA8-9E81-6ABB754D083B}" type="presParOf" srcId="{7B445BD2-2F68-4DC6-A92A-07ECE95802C8}" destId="{34F3763B-497F-4E2B-99D6-7984BEB847B2}" srcOrd="0" destOrd="0" presId="urn:microsoft.com/office/officeart/2005/8/layout/lProcess2"/>
    <dgm:cxn modelId="{805259B8-0634-43CB-86D3-57FFE2CB5EC6}" type="presParOf" srcId="{7B445BD2-2F68-4DC6-A92A-07ECE95802C8}" destId="{3BAF4FAD-33FC-497C-81F3-2068629FC62D}" srcOrd="1" destOrd="0" presId="urn:microsoft.com/office/officeart/2005/8/layout/lProcess2"/>
    <dgm:cxn modelId="{57F78174-5078-4B2C-BE93-CB47D9B7C2CE}" type="presParOf" srcId="{7B445BD2-2F68-4DC6-A92A-07ECE95802C8}" destId="{F587ECB1-FA96-449D-BC5B-7D7F3851A4F8}" srcOrd="2" destOrd="0" presId="urn:microsoft.com/office/officeart/2005/8/layout/lProcess2"/>
    <dgm:cxn modelId="{032D2EC8-1A5B-4609-929E-99D592B98CAA}" type="presParOf" srcId="{CBBED004-99A6-45F5-9B25-CEC9743F5BE2}" destId="{3E5DE043-525B-4B55-A088-BAE899C66F1A}" srcOrd="3" destOrd="0" presId="urn:microsoft.com/office/officeart/2005/8/layout/lProcess2"/>
    <dgm:cxn modelId="{EBC2C613-7405-4F4D-8865-7E9A3C20A4B9}" type="presParOf" srcId="{CBBED004-99A6-45F5-9B25-CEC9743F5BE2}" destId="{F6E2ECD4-27B7-4B28-99A3-D34A801D5356}" srcOrd="4" destOrd="0" presId="urn:microsoft.com/office/officeart/2005/8/layout/lProcess2"/>
    <dgm:cxn modelId="{036AF9BB-E65A-4348-92E4-6D2D87101879}" type="presParOf" srcId="{F6E2ECD4-27B7-4B28-99A3-D34A801D5356}" destId="{F8877C68-5E8B-4C82-A599-249896DABB47}" srcOrd="0" destOrd="0" presId="urn:microsoft.com/office/officeart/2005/8/layout/lProcess2"/>
    <dgm:cxn modelId="{EBAF55C5-9B3F-42D1-89C0-55BA4C850766}" type="presParOf" srcId="{F6E2ECD4-27B7-4B28-99A3-D34A801D5356}" destId="{8157EE6C-398B-42C9-BB7D-719085E842B8}" srcOrd="1" destOrd="0" presId="urn:microsoft.com/office/officeart/2005/8/layout/lProcess2"/>
    <dgm:cxn modelId="{731F9C63-527C-49BF-ACEE-C67596D7B84C}" type="presParOf" srcId="{F6E2ECD4-27B7-4B28-99A3-D34A801D5356}" destId="{E056FA16-03D8-4E29-B7F7-F2C0D4ACE3A8}" srcOrd="2" destOrd="0" presId="urn:microsoft.com/office/officeart/2005/8/layout/lProcess2"/>
    <dgm:cxn modelId="{249FCD11-4562-48C7-A994-2CD78D387786}" type="presParOf" srcId="{E056FA16-03D8-4E29-B7F7-F2C0D4ACE3A8}" destId="{E5729892-A8B9-43BC-9F83-BEEDCCE60400}" srcOrd="0" destOrd="0" presId="urn:microsoft.com/office/officeart/2005/8/layout/lProcess2"/>
    <dgm:cxn modelId="{B124C215-8EAF-4A12-9DCC-51DDE6429592}" type="presParOf" srcId="{E5729892-A8B9-43BC-9F83-BEEDCCE60400}" destId="{297507C8-57BA-407B-B32E-B3B261903867}" srcOrd="0" destOrd="0" presId="urn:microsoft.com/office/officeart/2005/8/layout/lProcess2"/>
    <dgm:cxn modelId="{BA2ADC66-0F37-4CC5-BAFE-2F5DE2A9C228}" type="presParOf" srcId="{E5729892-A8B9-43BC-9F83-BEEDCCE60400}" destId="{71AF037B-B6E1-4A94-8661-4885453C8CDE}" srcOrd="1" destOrd="0" presId="urn:microsoft.com/office/officeart/2005/8/layout/lProcess2"/>
    <dgm:cxn modelId="{4605DB68-8DA6-4D53-BC03-B7FE910528C5}" type="presParOf" srcId="{E5729892-A8B9-43BC-9F83-BEEDCCE60400}" destId="{AAD2A3CD-A2DA-4863-B797-7CDE4716D827}" srcOrd="2" destOrd="0" presId="urn:microsoft.com/office/officeart/2005/8/layout/lProcess2"/>
    <dgm:cxn modelId="{B2777A3B-A294-4DB4-ADC7-58949421739E}" type="presParOf" srcId="{CBBED004-99A6-45F5-9B25-CEC9743F5BE2}" destId="{8C990D55-754C-4009-AB17-904F606A9173}" srcOrd="5" destOrd="0" presId="urn:microsoft.com/office/officeart/2005/8/layout/lProcess2"/>
    <dgm:cxn modelId="{DA39D727-3C26-4A14-9C59-8DB3776CE546}" type="presParOf" srcId="{CBBED004-99A6-45F5-9B25-CEC9743F5BE2}" destId="{F79F1FA3-F0CD-4613-A251-11E36AF4320D}" srcOrd="6" destOrd="0" presId="urn:microsoft.com/office/officeart/2005/8/layout/lProcess2"/>
    <dgm:cxn modelId="{3F6C0FD7-A5B9-4D9A-9430-351B24401F23}" type="presParOf" srcId="{F79F1FA3-F0CD-4613-A251-11E36AF4320D}" destId="{7053E5A1-2A1C-49D0-9FC5-18D1FDFDEB82}" srcOrd="0" destOrd="0" presId="urn:microsoft.com/office/officeart/2005/8/layout/lProcess2"/>
    <dgm:cxn modelId="{0A27BD18-6775-4F13-B08C-2EB5C19B80BC}" type="presParOf" srcId="{F79F1FA3-F0CD-4613-A251-11E36AF4320D}" destId="{500F3AE7-3D68-4854-9570-403B88726418}" srcOrd="1" destOrd="0" presId="urn:microsoft.com/office/officeart/2005/8/layout/lProcess2"/>
    <dgm:cxn modelId="{F7C55F12-425B-410B-BC9E-63B1E245CA8B}" type="presParOf" srcId="{F79F1FA3-F0CD-4613-A251-11E36AF4320D}" destId="{A57212B4-5C14-495C-87FD-1DB8AFC53AC5}" srcOrd="2" destOrd="0" presId="urn:microsoft.com/office/officeart/2005/8/layout/lProcess2"/>
    <dgm:cxn modelId="{50CBF83E-91CB-4AEF-BB6A-4FBCA7F56204}" type="presParOf" srcId="{A57212B4-5C14-495C-87FD-1DB8AFC53AC5}" destId="{A6EA0856-C1FD-4D09-8E0A-39D387F83FDD}" srcOrd="0" destOrd="0" presId="urn:microsoft.com/office/officeart/2005/8/layout/lProcess2"/>
    <dgm:cxn modelId="{7BB0B7E2-6C20-4AC8-BD83-09E5313271CF}" type="presParOf" srcId="{A6EA0856-C1FD-4D09-8E0A-39D387F83FDD}" destId="{E4E45A78-FB10-4FFE-949F-6A0D761754DC}" srcOrd="0" destOrd="0" presId="urn:microsoft.com/office/officeart/2005/8/layout/lProcess2"/>
    <dgm:cxn modelId="{10DA3BEA-E1EF-485D-B0AB-49E7B393539C}" type="presParOf" srcId="{A6EA0856-C1FD-4D09-8E0A-39D387F83FDD}" destId="{326A174C-E276-4F5A-B665-18C7C369D0FA}" srcOrd="1" destOrd="0" presId="urn:microsoft.com/office/officeart/2005/8/layout/lProcess2"/>
    <dgm:cxn modelId="{AE95A003-7BE6-4354-AAD6-B7F5ACD4A4F9}" type="presParOf" srcId="{A6EA0856-C1FD-4D09-8E0A-39D387F83FDD}" destId="{6C594C89-C8F9-4534-90B5-BFDE198C8339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96A089-CC9C-45B4-A431-FCDD43DD6CAA}">
      <dsp:nvSpPr>
        <dsp:cNvPr id="0" name=""/>
        <dsp:cNvSpPr/>
      </dsp:nvSpPr>
      <dsp:spPr>
        <a:xfrm>
          <a:off x="1704" y="0"/>
          <a:ext cx="1317822" cy="1523297"/>
        </a:xfrm>
        <a:prstGeom prst="roundRect">
          <a:avLst>
            <a:gd name="adj" fmla="val 10000"/>
          </a:avLst>
        </a:prstGeom>
        <a:solidFill>
          <a:srgbClr val="4AACEF">
            <a:alpha val="2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rgbClr val="0E2F50"/>
              </a:solidFill>
              <a:latin typeface="Andes" panose="02000000000000000000" pitchFamily="2" charset="0"/>
            </a:rPr>
            <a:t>Orientación</a:t>
          </a:r>
          <a:r>
            <a:rPr lang="en-US" sz="1400" b="1" kern="1200" dirty="0">
              <a:solidFill>
                <a:srgbClr val="0E2F50"/>
              </a:solidFill>
              <a:latin typeface="Andes" panose="02000000000000000000" pitchFamily="2" charset="0"/>
            </a:rPr>
            <a:t>, </a:t>
          </a:r>
          <a:r>
            <a:rPr lang="en-US" sz="1400" b="1" kern="1200" dirty="0" err="1">
              <a:solidFill>
                <a:srgbClr val="0E2F50"/>
              </a:solidFill>
              <a:latin typeface="Andes" panose="02000000000000000000" pitchFamily="2" charset="0"/>
            </a:rPr>
            <a:t>Crecimiento</a:t>
          </a:r>
          <a:endParaRPr lang="en-US" sz="1400" b="1" kern="1200" dirty="0">
            <a:solidFill>
              <a:srgbClr val="0E2F50"/>
            </a:solidFill>
            <a:latin typeface="Andes" panose="02000000000000000000" pitchFamily="2" charset="0"/>
          </a:endParaRPr>
        </a:p>
      </dsp:txBody>
      <dsp:txXfrm>
        <a:off x="1704" y="0"/>
        <a:ext cx="1317822" cy="456989"/>
      </dsp:txXfrm>
    </dsp:sp>
    <dsp:sp modelId="{46A557D3-42FE-400D-9D2E-A4B19D3E0ED1}">
      <dsp:nvSpPr>
        <dsp:cNvPr id="0" name=""/>
        <dsp:cNvSpPr/>
      </dsp:nvSpPr>
      <dsp:spPr>
        <a:xfrm>
          <a:off x="136449" y="446939"/>
          <a:ext cx="1054257" cy="871048"/>
        </a:xfrm>
        <a:prstGeom prst="roundRect">
          <a:avLst>
            <a:gd name="adj" fmla="val 10000"/>
          </a:avLst>
        </a:prstGeom>
        <a:solidFill>
          <a:srgbClr val="0E2F50"/>
        </a:solidFill>
        <a:ln w="1905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 err="1">
              <a:solidFill>
                <a:schemeClr val="bg1"/>
              </a:solidFill>
              <a:latin typeface="Andes" panose="02000000000000000000" pitchFamily="2" charset="0"/>
            </a:rPr>
            <a:t>Tendencias</a:t>
          </a:r>
          <a:r>
            <a:rPr lang="en-US" sz="1050" kern="1200" dirty="0">
              <a:solidFill>
                <a:schemeClr val="bg1"/>
              </a:solidFill>
              <a:latin typeface="Andes" panose="02000000000000000000" pitchFamily="2" charset="0"/>
            </a:rPr>
            <a:t>, </a:t>
          </a:r>
          <a:r>
            <a:rPr lang="en-US" sz="1050" kern="1200" dirty="0" err="1">
              <a:solidFill>
                <a:schemeClr val="bg1"/>
              </a:solidFill>
              <a:latin typeface="Andes" panose="02000000000000000000" pitchFamily="2" charset="0"/>
            </a:rPr>
            <a:t>cuotad</a:t>
          </a:r>
          <a:r>
            <a:rPr lang="en-US" sz="1050" kern="1200" dirty="0">
              <a:solidFill>
                <a:schemeClr val="bg1"/>
              </a:solidFill>
              <a:latin typeface="Andes" panose="02000000000000000000" pitchFamily="2" charset="0"/>
            </a:rPr>
            <a:t> de </a:t>
          </a:r>
          <a:r>
            <a:rPr lang="en-US" sz="1050" kern="1200" dirty="0" err="1">
              <a:solidFill>
                <a:schemeClr val="bg1"/>
              </a:solidFill>
              <a:latin typeface="Andes" panose="02000000000000000000" pitchFamily="2" charset="0"/>
            </a:rPr>
            <a:t>mercado</a:t>
          </a:r>
          <a:r>
            <a:rPr lang="en-US" sz="1050" kern="1200" dirty="0">
              <a:solidFill>
                <a:schemeClr val="bg1"/>
              </a:solidFill>
              <a:latin typeface="Andes" panose="02000000000000000000" pitchFamily="2" charset="0"/>
            </a:rPr>
            <a:t>,  </a:t>
          </a:r>
          <a:r>
            <a:rPr lang="en-US" sz="1050" kern="1200" dirty="0" err="1">
              <a:solidFill>
                <a:schemeClr val="bg1"/>
              </a:solidFill>
              <a:latin typeface="Andes" panose="02000000000000000000" pitchFamily="2" charset="0"/>
            </a:rPr>
            <a:t>composición</a:t>
          </a:r>
          <a:r>
            <a:rPr lang="en-US" sz="1050" kern="1200" dirty="0">
              <a:solidFill>
                <a:schemeClr val="bg1"/>
              </a:solidFill>
              <a:latin typeface="Andes" panose="02000000000000000000" pitchFamily="2" charset="0"/>
            </a:rPr>
            <a:t> </a:t>
          </a:r>
          <a:r>
            <a:rPr lang="en-US" sz="1050" kern="1200" dirty="0" err="1">
              <a:solidFill>
                <a:schemeClr val="bg1"/>
              </a:solidFill>
              <a:latin typeface="Andes" panose="02000000000000000000" pitchFamily="2" charset="0"/>
            </a:rPr>
            <a:t>sectoriial</a:t>
          </a:r>
          <a:r>
            <a:rPr lang="en-US" sz="1050" kern="1200" dirty="0">
              <a:solidFill>
                <a:schemeClr val="bg1"/>
              </a:solidFill>
              <a:latin typeface="Andes" panose="02000000000000000000" pitchFamily="2" charset="0"/>
            </a:rPr>
            <a:t>, GVC </a:t>
          </a:r>
          <a:r>
            <a:rPr lang="en-US" sz="1050" kern="1200" dirty="0" err="1">
              <a:solidFill>
                <a:schemeClr val="bg1"/>
              </a:solidFill>
              <a:latin typeface="Andes" panose="02000000000000000000" pitchFamily="2" charset="0"/>
            </a:rPr>
            <a:t>integratión</a:t>
          </a:r>
          <a:r>
            <a:rPr lang="en-US" sz="1050" kern="1200" dirty="0">
              <a:solidFill>
                <a:schemeClr val="bg1"/>
              </a:solidFill>
              <a:latin typeface="Andes" panose="02000000000000000000" pitchFamily="2" charset="0"/>
            </a:rPr>
            <a:t> </a:t>
          </a:r>
          <a:endParaRPr lang="en-US" sz="900" kern="1200" dirty="0">
            <a:solidFill>
              <a:schemeClr val="bg1"/>
            </a:solidFill>
            <a:latin typeface="Andes" panose="02000000000000000000" pitchFamily="2" charset="0"/>
          </a:endParaRPr>
        </a:p>
      </dsp:txBody>
      <dsp:txXfrm>
        <a:off x="161961" y="472451"/>
        <a:ext cx="1003233" cy="820024"/>
      </dsp:txXfrm>
    </dsp:sp>
    <dsp:sp modelId="{07928AFE-A81D-4B1C-9A5C-2C46F6A43788}">
      <dsp:nvSpPr>
        <dsp:cNvPr id="0" name=""/>
        <dsp:cNvSpPr/>
      </dsp:nvSpPr>
      <dsp:spPr>
        <a:xfrm>
          <a:off x="1458520" y="0"/>
          <a:ext cx="1317822" cy="1523297"/>
        </a:xfrm>
        <a:prstGeom prst="roundRect">
          <a:avLst>
            <a:gd name="adj" fmla="val 10000"/>
          </a:avLst>
        </a:prstGeom>
        <a:solidFill>
          <a:srgbClr val="4AACEF">
            <a:alpha val="2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rgbClr val="0E2F50"/>
              </a:solidFill>
              <a:latin typeface="Andes" panose="02000000000000000000" pitchFamily="2" charset="0"/>
            </a:rPr>
            <a:t>Diversificación</a:t>
          </a:r>
          <a:endParaRPr lang="en-US" sz="1400" b="1" kern="1200" dirty="0">
            <a:solidFill>
              <a:srgbClr val="0E2F50"/>
            </a:solidFill>
            <a:latin typeface="Andes" panose="02000000000000000000" pitchFamily="2" charset="0"/>
          </a:endParaRPr>
        </a:p>
      </dsp:txBody>
      <dsp:txXfrm>
        <a:off x="1458520" y="0"/>
        <a:ext cx="1317822" cy="456989"/>
      </dsp:txXfrm>
    </dsp:sp>
    <dsp:sp modelId="{34F3763B-497F-4E2B-99D6-7984BEB847B2}">
      <dsp:nvSpPr>
        <dsp:cNvPr id="0" name=""/>
        <dsp:cNvSpPr/>
      </dsp:nvSpPr>
      <dsp:spPr>
        <a:xfrm>
          <a:off x="1448199" y="394351"/>
          <a:ext cx="1388014" cy="635919"/>
        </a:xfrm>
        <a:prstGeom prst="roundRect">
          <a:avLst>
            <a:gd name="adj" fmla="val 10000"/>
          </a:avLst>
        </a:prstGeom>
        <a:solidFill>
          <a:srgbClr val="0E2F50"/>
        </a:solidFill>
        <a:ln w="1905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Instantánea de vulnerabilidad a choques específicos; descomposición del crecimiento de las exportaciones en márgenes</a:t>
          </a:r>
          <a:endParaRPr lang="en-US" sz="1050" kern="1200" dirty="0">
            <a:solidFill>
              <a:schemeClr val="bg1"/>
            </a:solidFill>
            <a:latin typeface="Andes" panose="02000000000000000000" pitchFamily="2" charset="0"/>
          </a:endParaRPr>
        </a:p>
      </dsp:txBody>
      <dsp:txXfrm>
        <a:off x="1466824" y="412976"/>
        <a:ext cx="1350764" cy="598669"/>
      </dsp:txXfrm>
    </dsp:sp>
    <dsp:sp modelId="{F587ECB1-FA96-449D-BC5B-7D7F3851A4F8}">
      <dsp:nvSpPr>
        <dsp:cNvPr id="0" name=""/>
        <dsp:cNvSpPr/>
      </dsp:nvSpPr>
      <dsp:spPr>
        <a:xfrm>
          <a:off x="1438162" y="1101903"/>
          <a:ext cx="1398135" cy="341488"/>
        </a:xfrm>
        <a:prstGeom prst="roundRect">
          <a:avLst>
            <a:gd name="adj" fmla="val 10000"/>
          </a:avLst>
        </a:prstGeom>
        <a:solidFill>
          <a:srgbClr val="0E2F50"/>
        </a:solidFill>
        <a:ln w="1905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Factores impulsores de la diversificación de productos / mercados</a:t>
          </a:r>
          <a:endParaRPr lang="en-US" sz="1050" kern="1200" dirty="0">
            <a:solidFill>
              <a:schemeClr val="bg1"/>
            </a:solidFill>
            <a:latin typeface="Andes" panose="02000000000000000000" pitchFamily="2" charset="0"/>
          </a:endParaRPr>
        </a:p>
      </dsp:txBody>
      <dsp:txXfrm>
        <a:off x="1448164" y="1111905"/>
        <a:ext cx="1378131" cy="321484"/>
      </dsp:txXfrm>
    </dsp:sp>
    <dsp:sp modelId="{F8877C68-5E8B-4C82-A599-249896DABB47}">
      <dsp:nvSpPr>
        <dsp:cNvPr id="0" name=""/>
        <dsp:cNvSpPr/>
      </dsp:nvSpPr>
      <dsp:spPr>
        <a:xfrm>
          <a:off x="2915335" y="0"/>
          <a:ext cx="1317822" cy="1523297"/>
        </a:xfrm>
        <a:prstGeom prst="roundRect">
          <a:avLst>
            <a:gd name="adj" fmla="val 10000"/>
          </a:avLst>
        </a:prstGeom>
        <a:solidFill>
          <a:srgbClr val="4AACEF">
            <a:alpha val="2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E2F50"/>
              </a:solidFill>
              <a:latin typeface="Andes" panose="02000000000000000000" pitchFamily="2" charset="0"/>
            </a:rPr>
            <a:t>Calidad</a:t>
          </a:r>
        </a:p>
      </dsp:txBody>
      <dsp:txXfrm>
        <a:off x="2915335" y="0"/>
        <a:ext cx="1317822" cy="456989"/>
      </dsp:txXfrm>
    </dsp:sp>
    <dsp:sp modelId="{297507C8-57BA-407B-B32E-B3B261903867}">
      <dsp:nvSpPr>
        <dsp:cNvPr id="0" name=""/>
        <dsp:cNvSpPr/>
      </dsp:nvSpPr>
      <dsp:spPr>
        <a:xfrm>
          <a:off x="3047118" y="457435"/>
          <a:ext cx="1054257" cy="459294"/>
        </a:xfrm>
        <a:prstGeom prst="roundRect">
          <a:avLst>
            <a:gd name="adj" fmla="val 10000"/>
          </a:avLst>
        </a:prstGeom>
        <a:solidFill>
          <a:srgbClr val="0E2F50"/>
        </a:solidFill>
        <a:ln w="1905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Instantáneas usando EXPY / </a:t>
          </a:r>
          <a:r>
            <a:rPr lang="es-ES" sz="1050" kern="1200" dirty="0" err="1"/>
            <a:t>PRODYs</a:t>
          </a:r>
          <a:r>
            <a:rPr lang="es-ES" sz="1050" kern="1200" dirty="0"/>
            <a:t>; Valores unitarios</a:t>
          </a:r>
          <a:endParaRPr lang="en-US" sz="1050" kern="1200" dirty="0">
            <a:solidFill>
              <a:schemeClr val="bg1"/>
            </a:solidFill>
            <a:latin typeface="Andes" panose="02000000000000000000" pitchFamily="2" charset="0"/>
          </a:endParaRPr>
        </a:p>
      </dsp:txBody>
      <dsp:txXfrm>
        <a:off x="3060570" y="470887"/>
        <a:ext cx="1027353" cy="432390"/>
      </dsp:txXfrm>
    </dsp:sp>
    <dsp:sp modelId="{AAD2A3CD-A2DA-4863-B797-7CDE4716D827}">
      <dsp:nvSpPr>
        <dsp:cNvPr id="0" name=""/>
        <dsp:cNvSpPr/>
      </dsp:nvSpPr>
      <dsp:spPr>
        <a:xfrm>
          <a:off x="3047118" y="987390"/>
          <a:ext cx="1054257" cy="459294"/>
        </a:xfrm>
        <a:prstGeom prst="roundRect">
          <a:avLst>
            <a:gd name="adj" fmla="val 10000"/>
          </a:avLst>
        </a:prstGeom>
        <a:solidFill>
          <a:srgbClr val="0E2F50"/>
        </a:solidFill>
        <a:ln w="1905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Características de los mejoradores de calidad</a:t>
          </a:r>
          <a:endParaRPr lang="en-US" sz="1050" kern="1200" dirty="0">
            <a:solidFill>
              <a:schemeClr val="bg1"/>
            </a:solidFill>
            <a:latin typeface="Andes" panose="02000000000000000000" pitchFamily="2" charset="0"/>
          </a:endParaRPr>
        </a:p>
      </dsp:txBody>
      <dsp:txXfrm>
        <a:off x="3060570" y="1000842"/>
        <a:ext cx="1027353" cy="432390"/>
      </dsp:txXfrm>
    </dsp:sp>
    <dsp:sp modelId="{7053E5A1-2A1C-49D0-9FC5-18D1FDFDEB82}">
      <dsp:nvSpPr>
        <dsp:cNvPr id="0" name=""/>
        <dsp:cNvSpPr/>
      </dsp:nvSpPr>
      <dsp:spPr>
        <a:xfrm>
          <a:off x="4364072" y="0"/>
          <a:ext cx="1317822" cy="1523297"/>
        </a:xfrm>
        <a:prstGeom prst="roundRect">
          <a:avLst>
            <a:gd name="adj" fmla="val 10000"/>
          </a:avLst>
        </a:prstGeom>
        <a:solidFill>
          <a:srgbClr val="4AACEF">
            <a:alpha val="2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rgbClr val="0E2F50"/>
              </a:solidFill>
              <a:latin typeface="Andes" panose="02000000000000000000" pitchFamily="2" charset="0"/>
            </a:rPr>
            <a:t>Supervivencia</a:t>
          </a:r>
          <a:r>
            <a:rPr lang="en-US" sz="1400" b="1" kern="1200" dirty="0">
              <a:solidFill>
                <a:srgbClr val="0E2F50"/>
              </a:solidFill>
              <a:latin typeface="Andes" panose="02000000000000000000" pitchFamily="2" charset="0"/>
            </a:rPr>
            <a:t> y Entrada</a:t>
          </a:r>
        </a:p>
      </dsp:txBody>
      <dsp:txXfrm>
        <a:off x="4364072" y="0"/>
        <a:ext cx="1317822" cy="456989"/>
      </dsp:txXfrm>
    </dsp:sp>
    <dsp:sp modelId="{E4E45A78-FB10-4FFE-949F-6A0D761754DC}">
      <dsp:nvSpPr>
        <dsp:cNvPr id="0" name=""/>
        <dsp:cNvSpPr/>
      </dsp:nvSpPr>
      <dsp:spPr>
        <a:xfrm>
          <a:off x="4418243" y="408589"/>
          <a:ext cx="1175697" cy="425695"/>
        </a:xfrm>
        <a:prstGeom prst="roundRect">
          <a:avLst>
            <a:gd name="adj" fmla="val 10000"/>
          </a:avLst>
        </a:prstGeom>
        <a:solidFill>
          <a:srgbClr val="0E2F50"/>
        </a:solidFill>
        <a:ln w="1905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Patrones de supervivencia de pares producto-destino por sector / región de destino</a:t>
          </a:r>
          <a:endParaRPr lang="en-US" sz="1050" kern="1200" dirty="0">
            <a:solidFill>
              <a:schemeClr val="bg1"/>
            </a:solidFill>
            <a:latin typeface="Andes" panose="02000000000000000000" pitchFamily="2" charset="0"/>
          </a:endParaRPr>
        </a:p>
      </dsp:txBody>
      <dsp:txXfrm>
        <a:off x="4430711" y="421057"/>
        <a:ext cx="1150761" cy="400759"/>
      </dsp:txXfrm>
    </dsp:sp>
    <dsp:sp modelId="{6C594C89-C8F9-4534-90B5-BFDE198C8339}">
      <dsp:nvSpPr>
        <dsp:cNvPr id="0" name=""/>
        <dsp:cNvSpPr/>
      </dsp:nvSpPr>
      <dsp:spPr>
        <a:xfrm>
          <a:off x="4331994" y="921136"/>
          <a:ext cx="1348195" cy="525774"/>
        </a:xfrm>
        <a:prstGeom prst="roundRect">
          <a:avLst>
            <a:gd name="adj" fmla="val 10000"/>
          </a:avLst>
        </a:prstGeom>
        <a:solidFill>
          <a:srgbClr val="0E2F50"/>
        </a:solidFill>
        <a:ln w="1905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Patrones de supervivencia de las empresas; dinámica de entrada y salida, impulsores</a:t>
          </a:r>
          <a:r>
            <a:rPr lang="en-US" sz="1050" kern="1200" dirty="0">
              <a:solidFill>
                <a:schemeClr val="bg1"/>
              </a:solidFill>
              <a:latin typeface="Andes" panose="02000000000000000000" pitchFamily="2" charset="0"/>
            </a:rPr>
            <a:t>, drivers… </a:t>
          </a:r>
        </a:p>
      </dsp:txBody>
      <dsp:txXfrm>
        <a:off x="4347393" y="936535"/>
        <a:ext cx="1317397" cy="4949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96A089-CC9C-45B4-A431-FCDD43DD6CAA}">
      <dsp:nvSpPr>
        <dsp:cNvPr id="0" name=""/>
        <dsp:cNvSpPr/>
      </dsp:nvSpPr>
      <dsp:spPr>
        <a:xfrm>
          <a:off x="1704" y="0"/>
          <a:ext cx="1317822" cy="1523297"/>
        </a:xfrm>
        <a:prstGeom prst="roundRect">
          <a:avLst>
            <a:gd name="adj" fmla="val 10000"/>
          </a:avLst>
        </a:prstGeom>
        <a:solidFill>
          <a:srgbClr val="4AACEF">
            <a:alpha val="2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rgbClr val="0E2F50"/>
              </a:solidFill>
              <a:latin typeface="Andes" panose="02000000000000000000" pitchFamily="2" charset="0"/>
            </a:rPr>
            <a:t>Orientación</a:t>
          </a:r>
          <a:r>
            <a:rPr lang="en-US" sz="1400" b="1" kern="1200" dirty="0">
              <a:solidFill>
                <a:srgbClr val="0E2F50"/>
              </a:solidFill>
              <a:latin typeface="Andes" panose="02000000000000000000" pitchFamily="2" charset="0"/>
            </a:rPr>
            <a:t>, </a:t>
          </a:r>
          <a:r>
            <a:rPr lang="en-US" sz="1400" b="1" kern="1200" dirty="0" err="1">
              <a:solidFill>
                <a:srgbClr val="0E2F50"/>
              </a:solidFill>
              <a:latin typeface="Andes" panose="02000000000000000000" pitchFamily="2" charset="0"/>
            </a:rPr>
            <a:t>Crecimiento</a:t>
          </a:r>
          <a:endParaRPr lang="en-US" sz="1400" b="1" kern="1200" dirty="0">
            <a:solidFill>
              <a:srgbClr val="0E2F50"/>
            </a:solidFill>
            <a:latin typeface="Andes" panose="02000000000000000000" pitchFamily="2" charset="0"/>
          </a:endParaRPr>
        </a:p>
      </dsp:txBody>
      <dsp:txXfrm>
        <a:off x="1704" y="0"/>
        <a:ext cx="1317822" cy="456989"/>
      </dsp:txXfrm>
    </dsp:sp>
    <dsp:sp modelId="{46A557D3-42FE-400D-9D2E-A4B19D3E0ED1}">
      <dsp:nvSpPr>
        <dsp:cNvPr id="0" name=""/>
        <dsp:cNvSpPr/>
      </dsp:nvSpPr>
      <dsp:spPr>
        <a:xfrm>
          <a:off x="136449" y="446939"/>
          <a:ext cx="1054257" cy="871048"/>
        </a:xfrm>
        <a:prstGeom prst="roundRect">
          <a:avLst>
            <a:gd name="adj" fmla="val 10000"/>
          </a:avLst>
        </a:prstGeom>
        <a:solidFill>
          <a:srgbClr val="0E2F50"/>
        </a:solidFill>
        <a:ln w="1905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 err="1">
              <a:solidFill>
                <a:schemeClr val="bg1"/>
              </a:solidFill>
              <a:latin typeface="Andes" panose="02000000000000000000" pitchFamily="2" charset="0"/>
            </a:rPr>
            <a:t>Tendencias</a:t>
          </a:r>
          <a:r>
            <a:rPr lang="en-US" sz="1050" kern="1200" dirty="0">
              <a:solidFill>
                <a:schemeClr val="bg1"/>
              </a:solidFill>
              <a:latin typeface="Andes" panose="02000000000000000000" pitchFamily="2" charset="0"/>
            </a:rPr>
            <a:t>, </a:t>
          </a:r>
          <a:r>
            <a:rPr lang="en-US" sz="1050" kern="1200" dirty="0" err="1">
              <a:solidFill>
                <a:schemeClr val="bg1"/>
              </a:solidFill>
              <a:latin typeface="Andes" panose="02000000000000000000" pitchFamily="2" charset="0"/>
            </a:rPr>
            <a:t>cuotad</a:t>
          </a:r>
          <a:r>
            <a:rPr lang="en-US" sz="1050" kern="1200" dirty="0">
              <a:solidFill>
                <a:schemeClr val="bg1"/>
              </a:solidFill>
              <a:latin typeface="Andes" panose="02000000000000000000" pitchFamily="2" charset="0"/>
            </a:rPr>
            <a:t> de </a:t>
          </a:r>
          <a:r>
            <a:rPr lang="en-US" sz="1050" kern="1200" dirty="0" err="1">
              <a:solidFill>
                <a:schemeClr val="bg1"/>
              </a:solidFill>
              <a:latin typeface="Andes" panose="02000000000000000000" pitchFamily="2" charset="0"/>
            </a:rPr>
            <a:t>mercado</a:t>
          </a:r>
          <a:r>
            <a:rPr lang="en-US" sz="1050" kern="1200" dirty="0">
              <a:solidFill>
                <a:schemeClr val="bg1"/>
              </a:solidFill>
              <a:latin typeface="Andes" panose="02000000000000000000" pitchFamily="2" charset="0"/>
            </a:rPr>
            <a:t>,  </a:t>
          </a:r>
          <a:r>
            <a:rPr lang="en-US" sz="1050" kern="1200" dirty="0" err="1">
              <a:solidFill>
                <a:schemeClr val="bg1"/>
              </a:solidFill>
              <a:latin typeface="Andes" panose="02000000000000000000" pitchFamily="2" charset="0"/>
            </a:rPr>
            <a:t>composición</a:t>
          </a:r>
          <a:r>
            <a:rPr lang="en-US" sz="1050" kern="1200" dirty="0">
              <a:solidFill>
                <a:schemeClr val="bg1"/>
              </a:solidFill>
              <a:latin typeface="Andes" panose="02000000000000000000" pitchFamily="2" charset="0"/>
            </a:rPr>
            <a:t> </a:t>
          </a:r>
          <a:r>
            <a:rPr lang="en-US" sz="1050" kern="1200" dirty="0" err="1">
              <a:solidFill>
                <a:schemeClr val="bg1"/>
              </a:solidFill>
              <a:latin typeface="Andes" panose="02000000000000000000" pitchFamily="2" charset="0"/>
            </a:rPr>
            <a:t>sectoriial</a:t>
          </a:r>
          <a:r>
            <a:rPr lang="en-US" sz="1050" kern="1200" dirty="0">
              <a:solidFill>
                <a:schemeClr val="bg1"/>
              </a:solidFill>
              <a:latin typeface="Andes" panose="02000000000000000000" pitchFamily="2" charset="0"/>
            </a:rPr>
            <a:t>, GVC </a:t>
          </a:r>
          <a:r>
            <a:rPr lang="en-US" sz="1050" kern="1200" dirty="0" err="1">
              <a:solidFill>
                <a:schemeClr val="bg1"/>
              </a:solidFill>
              <a:latin typeface="Andes" panose="02000000000000000000" pitchFamily="2" charset="0"/>
            </a:rPr>
            <a:t>integratión</a:t>
          </a:r>
          <a:r>
            <a:rPr lang="en-US" sz="1050" kern="1200" dirty="0">
              <a:solidFill>
                <a:schemeClr val="bg1"/>
              </a:solidFill>
              <a:latin typeface="Andes" panose="02000000000000000000" pitchFamily="2" charset="0"/>
            </a:rPr>
            <a:t> </a:t>
          </a:r>
          <a:endParaRPr lang="en-US" sz="900" kern="1200" dirty="0">
            <a:solidFill>
              <a:schemeClr val="bg1"/>
            </a:solidFill>
            <a:latin typeface="Andes" panose="02000000000000000000" pitchFamily="2" charset="0"/>
          </a:endParaRPr>
        </a:p>
      </dsp:txBody>
      <dsp:txXfrm>
        <a:off x="161961" y="472451"/>
        <a:ext cx="1003233" cy="820024"/>
      </dsp:txXfrm>
    </dsp:sp>
    <dsp:sp modelId="{07928AFE-A81D-4B1C-9A5C-2C46F6A43788}">
      <dsp:nvSpPr>
        <dsp:cNvPr id="0" name=""/>
        <dsp:cNvSpPr/>
      </dsp:nvSpPr>
      <dsp:spPr>
        <a:xfrm>
          <a:off x="1458520" y="0"/>
          <a:ext cx="1317822" cy="1523297"/>
        </a:xfrm>
        <a:prstGeom prst="roundRect">
          <a:avLst>
            <a:gd name="adj" fmla="val 10000"/>
          </a:avLst>
        </a:prstGeom>
        <a:solidFill>
          <a:srgbClr val="4AACEF">
            <a:alpha val="2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rgbClr val="0E2F50"/>
              </a:solidFill>
              <a:latin typeface="Andes" panose="02000000000000000000" pitchFamily="2" charset="0"/>
            </a:rPr>
            <a:t>Diversificación</a:t>
          </a:r>
          <a:endParaRPr lang="en-US" sz="1400" b="1" kern="1200" dirty="0">
            <a:solidFill>
              <a:srgbClr val="0E2F50"/>
            </a:solidFill>
            <a:latin typeface="Andes" panose="02000000000000000000" pitchFamily="2" charset="0"/>
          </a:endParaRPr>
        </a:p>
      </dsp:txBody>
      <dsp:txXfrm>
        <a:off x="1458520" y="0"/>
        <a:ext cx="1317822" cy="456989"/>
      </dsp:txXfrm>
    </dsp:sp>
    <dsp:sp modelId="{34F3763B-497F-4E2B-99D6-7984BEB847B2}">
      <dsp:nvSpPr>
        <dsp:cNvPr id="0" name=""/>
        <dsp:cNvSpPr/>
      </dsp:nvSpPr>
      <dsp:spPr>
        <a:xfrm>
          <a:off x="1448199" y="394351"/>
          <a:ext cx="1388014" cy="635919"/>
        </a:xfrm>
        <a:prstGeom prst="roundRect">
          <a:avLst>
            <a:gd name="adj" fmla="val 10000"/>
          </a:avLst>
        </a:prstGeom>
        <a:solidFill>
          <a:srgbClr val="0E2F50"/>
        </a:solidFill>
        <a:ln w="1905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Instantánea de vulnerabilidad a choques específicos; descomposición del crecimiento de las exportaciones en márgenes</a:t>
          </a:r>
          <a:endParaRPr lang="en-US" sz="1050" kern="1200" dirty="0">
            <a:solidFill>
              <a:schemeClr val="bg1"/>
            </a:solidFill>
            <a:latin typeface="Andes" panose="02000000000000000000" pitchFamily="2" charset="0"/>
          </a:endParaRPr>
        </a:p>
      </dsp:txBody>
      <dsp:txXfrm>
        <a:off x="1466824" y="412976"/>
        <a:ext cx="1350764" cy="598669"/>
      </dsp:txXfrm>
    </dsp:sp>
    <dsp:sp modelId="{F587ECB1-FA96-449D-BC5B-7D7F3851A4F8}">
      <dsp:nvSpPr>
        <dsp:cNvPr id="0" name=""/>
        <dsp:cNvSpPr/>
      </dsp:nvSpPr>
      <dsp:spPr>
        <a:xfrm>
          <a:off x="1438162" y="1101903"/>
          <a:ext cx="1398135" cy="341488"/>
        </a:xfrm>
        <a:prstGeom prst="roundRect">
          <a:avLst>
            <a:gd name="adj" fmla="val 10000"/>
          </a:avLst>
        </a:prstGeom>
        <a:solidFill>
          <a:srgbClr val="0E2F50"/>
        </a:solidFill>
        <a:ln w="1905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Factores impulsores de la diversificación de productos / mercados</a:t>
          </a:r>
          <a:endParaRPr lang="en-US" sz="1050" kern="1200" dirty="0">
            <a:solidFill>
              <a:schemeClr val="bg1"/>
            </a:solidFill>
            <a:latin typeface="Andes" panose="02000000000000000000" pitchFamily="2" charset="0"/>
          </a:endParaRPr>
        </a:p>
      </dsp:txBody>
      <dsp:txXfrm>
        <a:off x="1448164" y="1111905"/>
        <a:ext cx="1378131" cy="321484"/>
      </dsp:txXfrm>
    </dsp:sp>
    <dsp:sp modelId="{F8877C68-5E8B-4C82-A599-249896DABB47}">
      <dsp:nvSpPr>
        <dsp:cNvPr id="0" name=""/>
        <dsp:cNvSpPr/>
      </dsp:nvSpPr>
      <dsp:spPr>
        <a:xfrm>
          <a:off x="2915335" y="0"/>
          <a:ext cx="1317822" cy="1523297"/>
        </a:xfrm>
        <a:prstGeom prst="roundRect">
          <a:avLst>
            <a:gd name="adj" fmla="val 10000"/>
          </a:avLst>
        </a:prstGeom>
        <a:solidFill>
          <a:srgbClr val="4AACEF">
            <a:alpha val="2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E2F50"/>
              </a:solidFill>
              <a:latin typeface="Andes" panose="02000000000000000000" pitchFamily="2" charset="0"/>
            </a:rPr>
            <a:t>Calidad</a:t>
          </a:r>
        </a:p>
      </dsp:txBody>
      <dsp:txXfrm>
        <a:off x="2915335" y="0"/>
        <a:ext cx="1317822" cy="456989"/>
      </dsp:txXfrm>
    </dsp:sp>
    <dsp:sp modelId="{297507C8-57BA-407B-B32E-B3B261903867}">
      <dsp:nvSpPr>
        <dsp:cNvPr id="0" name=""/>
        <dsp:cNvSpPr/>
      </dsp:nvSpPr>
      <dsp:spPr>
        <a:xfrm>
          <a:off x="3047118" y="457435"/>
          <a:ext cx="1054257" cy="459294"/>
        </a:xfrm>
        <a:prstGeom prst="roundRect">
          <a:avLst>
            <a:gd name="adj" fmla="val 10000"/>
          </a:avLst>
        </a:prstGeom>
        <a:solidFill>
          <a:srgbClr val="0E2F50"/>
        </a:solidFill>
        <a:ln w="1905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Instantáneas usando EXPY / </a:t>
          </a:r>
          <a:r>
            <a:rPr lang="es-ES" sz="1050" kern="1200" dirty="0" err="1"/>
            <a:t>PRODYs</a:t>
          </a:r>
          <a:r>
            <a:rPr lang="es-ES" sz="1050" kern="1200" dirty="0"/>
            <a:t>; Valores unitarios</a:t>
          </a:r>
          <a:endParaRPr lang="en-US" sz="1050" kern="1200" dirty="0">
            <a:solidFill>
              <a:schemeClr val="bg1"/>
            </a:solidFill>
            <a:latin typeface="Andes" panose="02000000000000000000" pitchFamily="2" charset="0"/>
          </a:endParaRPr>
        </a:p>
      </dsp:txBody>
      <dsp:txXfrm>
        <a:off x="3060570" y="470887"/>
        <a:ext cx="1027353" cy="432390"/>
      </dsp:txXfrm>
    </dsp:sp>
    <dsp:sp modelId="{AAD2A3CD-A2DA-4863-B797-7CDE4716D827}">
      <dsp:nvSpPr>
        <dsp:cNvPr id="0" name=""/>
        <dsp:cNvSpPr/>
      </dsp:nvSpPr>
      <dsp:spPr>
        <a:xfrm>
          <a:off x="3047118" y="987390"/>
          <a:ext cx="1054257" cy="459294"/>
        </a:xfrm>
        <a:prstGeom prst="roundRect">
          <a:avLst>
            <a:gd name="adj" fmla="val 10000"/>
          </a:avLst>
        </a:prstGeom>
        <a:solidFill>
          <a:srgbClr val="0E2F50"/>
        </a:solidFill>
        <a:ln w="1905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Características de los mejoradores de calidad</a:t>
          </a:r>
          <a:endParaRPr lang="en-US" sz="1050" kern="1200" dirty="0">
            <a:solidFill>
              <a:schemeClr val="bg1"/>
            </a:solidFill>
            <a:latin typeface="Andes" panose="02000000000000000000" pitchFamily="2" charset="0"/>
          </a:endParaRPr>
        </a:p>
      </dsp:txBody>
      <dsp:txXfrm>
        <a:off x="3060570" y="1000842"/>
        <a:ext cx="1027353" cy="432390"/>
      </dsp:txXfrm>
    </dsp:sp>
    <dsp:sp modelId="{7053E5A1-2A1C-49D0-9FC5-18D1FDFDEB82}">
      <dsp:nvSpPr>
        <dsp:cNvPr id="0" name=""/>
        <dsp:cNvSpPr/>
      </dsp:nvSpPr>
      <dsp:spPr>
        <a:xfrm>
          <a:off x="4364072" y="0"/>
          <a:ext cx="1317822" cy="1523297"/>
        </a:xfrm>
        <a:prstGeom prst="roundRect">
          <a:avLst>
            <a:gd name="adj" fmla="val 10000"/>
          </a:avLst>
        </a:prstGeom>
        <a:solidFill>
          <a:srgbClr val="4AACEF">
            <a:alpha val="2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rgbClr val="0E2F50"/>
              </a:solidFill>
              <a:latin typeface="Andes" panose="02000000000000000000" pitchFamily="2" charset="0"/>
            </a:rPr>
            <a:t>Supervivencia</a:t>
          </a:r>
          <a:r>
            <a:rPr lang="en-US" sz="1400" b="1" kern="1200" dirty="0">
              <a:solidFill>
                <a:srgbClr val="0E2F50"/>
              </a:solidFill>
              <a:latin typeface="Andes" panose="02000000000000000000" pitchFamily="2" charset="0"/>
            </a:rPr>
            <a:t> y Entrada</a:t>
          </a:r>
        </a:p>
      </dsp:txBody>
      <dsp:txXfrm>
        <a:off x="4364072" y="0"/>
        <a:ext cx="1317822" cy="456989"/>
      </dsp:txXfrm>
    </dsp:sp>
    <dsp:sp modelId="{E4E45A78-FB10-4FFE-949F-6A0D761754DC}">
      <dsp:nvSpPr>
        <dsp:cNvPr id="0" name=""/>
        <dsp:cNvSpPr/>
      </dsp:nvSpPr>
      <dsp:spPr>
        <a:xfrm>
          <a:off x="4418243" y="408589"/>
          <a:ext cx="1175697" cy="425695"/>
        </a:xfrm>
        <a:prstGeom prst="roundRect">
          <a:avLst>
            <a:gd name="adj" fmla="val 10000"/>
          </a:avLst>
        </a:prstGeom>
        <a:solidFill>
          <a:srgbClr val="0E2F50"/>
        </a:solidFill>
        <a:ln w="1905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Patrones de supervivencia de pares producto-destino por sector / región de destino</a:t>
          </a:r>
          <a:endParaRPr lang="en-US" sz="1050" kern="1200" dirty="0">
            <a:solidFill>
              <a:schemeClr val="bg1"/>
            </a:solidFill>
            <a:latin typeface="Andes" panose="02000000000000000000" pitchFamily="2" charset="0"/>
          </a:endParaRPr>
        </a:p>
      </dsp:txBody>
      <dsp:txXfrm>
        <a:off x="4430711" y="421057"/>
        <a:ext cx="1150761" cy="400759"/>
      </dsp:txXfrm>
    </dsp:sp>
    <dsp:sp modelId="{6C594C89-C8F9-4534-90B5-BFDE198C8339}">
      <dsp:nvSpPr>
        <dsp:cNvPr id="0" name=""/>
        <dsp:cNvSpPr/>
      </dsp:nvSpPr>
      <dsp:spPr>
        <a:xfrm>
          <a:off x="4331994" y="921136"/>
          <a:ext cx="1348195" cy="525774"/>
        </a:xfrm>
        <a:prstGeom prst="roundRect">
          <a:avLst>
            <a:gd name="adj" fmla="val 10000"/>
          </a:avLst>
        </a:prstGeom>
        <a:solidFill>
          <a:srgbClr val="0E2F50"/>
        </a:solidFill>
        <a:ln w="1905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Patrones de supervivencia de las empresas; dinámica de entrada y salida, impulsores</a:t>
          </a:r>
          <a:r>
            <a:rPr lang="en-US" sz="1050" kern="1200" dirty="0">
              <a:solidFill>
                <a:schemeClr val="bg1"/>
              </a:solidFill>
              <a:latin typeface="Andes" panose="02000000000000000000" pitchFamily="2" charset="0"/>
            </a:rPr>
            <a:t>, drivers… </a:t>
          </a:r>
        </a:p>
      </dsp:txBody>
      <dsp:txXfrm>
        <a:off x="4347393" y="936535"/>
        <a:ext cx="1317397" cy="494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D977046-F9DC-7010-F75F-074E5B02F83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81" tIns="48340" rIns="96681" bIns="48340" numCol="1" anchor="t" anchorCtr="0" compatLnSpc="1">
            <a:prstTxWarp prst="textNoShape">
              <a:avLst/>
            </a:prstTxWarp>
          </a:bodyPr>
          <a:lstStyle>
            <a:lvl1pPr algn="l" defTabSz="966038">
              <a:defRPr sz="13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4E0F3CC-1758-1B0A-D1F3-3A39A8A21A4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81" tIns="48340" rIns="96681" bIns="48340" numCol="1" anchor="t" anchorCtr="0" compatLnSpc="1">
            <a:prstTxWarp prst="textNoShape">
              <a:avLst/>
            </a:prstTxWarp>
          </a:bodyPr>
          <a:lstStyle>
            <a:lvl1pPr algn="r" defTabSz="966038">
              <a:defRPr sz="13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46A33F81-5516-9702-C431-C73D8F956F7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81" tIns="48340" rIns="96681" bIns="48340" numCol="1" anchor="b" anchorCtr="0" compatLnSpc="1">
            <a:prstTxWarp prst="textNoShape">
              <a:avLst/>
            </a:prstTxWarp>
          </a:bodyPr>
          <a:lstStyle>
            <a:lvl1pPr algn="l" defTabSz="966038">
              <a:defRPr sz="13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2ADE7C17-AA5C-25E2-C939-937ABD0C43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81" tIns="48340" rIns="96681" bIns="48340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 b="0"/>
            </a:lvl1pPr>
          </a:lstStyle>
          <a:p>
            <a:pPr>
              <a:defRPr/>
            </a:pPr>
            <a:fld id="{7EC50C8C-6092-504E-AC8F-5FD8C27BA265}" type="slidenum">
              <a:rPr lang="es-ES_tradnl" altLang="en-US"/>
              <a:pPr>
                <a:defRPr/>
              </a:pPr>
              <a:t>‹#›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F55FCF14-431A-19EE-2D53-0C4B6617E6F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81" tIns="48340" rIns="96681" bIns="48340" numCol="1" anchor="t" anchorCtr="0" compatLnSpc="1">
            <a:prstTxWarp prst="textNoShape">
              <a:avLst/>
            </a:prstTxWarp>
          </a:bodyPr>
          <a:lstStyle>
            <a:lvl1pPr algn="l" defTabSz="966038">
              <a:defRPr sz="13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2415D57-905A-AA2E-7F3A-289B2DCB5DD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81" tIns="48340" rIns="96681" bIns="48340" numCol="1" anchor="t" anchorCtr="0" compatLnSpc="1">
            <a:prstTxWarp prst="textNoShape">
              <a:avLst/>
            </a:prstTxWarp>
          </a:bodyPr>
          <a:lstStyle>
            <a:lvl1pPr algn="r" defTabSz="966038">
              <a:defRPr sz="13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A88284C-1A26-3664-ECCA-D6C60AD6EE2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68350"/>
            <a:ext cx="5113337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3E394AE2-331A-59A0-AE2A-CCCE5ACE2B8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862513"/>
            <a:ext cx="52101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81" tIns="48340" rIns="96681" bIns="483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/>
              <a:t>Haga clic para modificar el estilo de texto del patrón</a:t>
            </a:r>
          </a:p>
          <a:p>
            <a:pPr lvl="1"/>
            <a:r>
              <a:rPr lang="es-ES_tradnl" noProof="0"/>
              <a:t>Segundo nivel</a:t>
            </a:r>
          </a:p>
          <a:p>
            <a:pPr lvl="2"/>
            <a:r>
              <a:rPr lang="es-ES_tradnl" noProof="0"/>
              <a:t>Tercer nivel</a:t>
            </a:r>
          </a:p>
          <a:p>
            <a:pPr lvl="3"/>
            <a:r>
              <a:rPr lang="es-ES_tradnl" noProof="0"/>
              <a:t>Cuarto nivel</a:t>
            </a:r>
          </a:p>
          <a:p>
            <a:pPr lvl="4"/>
            <a:r>
              <a:rPr lang="es-ES_tradnl" noProof="0"/>
              <a:t>Quinto nivel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59C5F9A8-D86A-15FD-3509-F58B4CEF7F9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81" tIns="48340" rIns="96681" bIns="48340" numCol="1" anchor="b" anchorCtr="0" compatLnSpc="1">
            <a:prstTxWarp prst="textNoShape">
              <a:avLst/>
            </a:prstTxWarp>
          </a:bodyPr>
          <a:lstStyle>
            <a:lvl1pPr algn="l" defTabSz="966038">
              <a:defRPr sz="13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354AF50E-18C6-76EC-5C3A-ACECF463E5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185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81" tIns="48340" rIns="96681" bIns="48340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 b="0"/>
            </a:lvl1pPr>
          </a:lstStyle>
          <a:p>
            <a:pPr>
              <a:defRPr/>
            </a:pPr>
            <a:fld id="{9E040000-8792-0A44-BEC6-6F0AA74EFC0D}" type="slidenum">
              <a:rPr lang="es-ES_tradnl" altLang="en-US"/>
              <a:pPr>
                <a:defRPr/>
              </a:pPr>
              <a:t>‹#›</a:t>
            </a:fld>
            <a:endParaRPr lang="es-ES_tradnl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C467E23E-5AA5-1E59-BE56-A471AABB26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7B06C96-F52E-A444-8E29-BC033D9316E8}" type="slidenum">
              <a:rPr lang="es-ES_tradnl" altLang="en-US" sz="1300" b="0" smtClean="0"/>
              <a:pPr/>
              <a:t>2</a:t>
            </a:fld>
            <a:endParaRPr lang="es-ES_tradnl" altLang="en-US" sz="1300" b="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B3D9C2B-35B0-72F6-5E89-4BB02A7D35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2FC9A61-72AE-3192-7EE2-309454D484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2248448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lienbildplatzhalter 1">
            <a:extLst>
              <a:ext uri="{FF2B5EF4-FFF2-40B4-BE49-F238E27FC236}">
                <a16:creationId xmlns:a16="http://schemas.microsoft.com/office/drawing/2014/main" id="{BCB36430-6660-754F-BEB7-AA7CFD1751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1747" name="Notizenplatzhalter 2">
            <a:extLst>
              <a:ext uri="{FF2B5EF4-FFF2-40B4-BE49-F238E27FC236}">
                <a16:creationId xmlns:a16="http://schemas.microsoft.com/office/drawing/2014/main" id="{3AC069C8-532E-C742-8B3D-40E2CB653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en-US">
              <a:latin typeface="Arial" panose="020B0604020202020204" pitchFamily="34" charset="0"/>
            </a:endParaRPr>
          </a:p>
        </p:txBody>
      </p:sp>
      <p:sp>
        <p:nvSpPr>
          <p:cNvPr id="31748" name="Foliennummernplatzhalter 3">
            <a:extLst>
              <a:ext uri="{FF2B5EF4-FFF2-40B4-BE49-F238E27FC236}">
                <a16:creationId xmlns:a16="http://schemas.microsoft.com/office/drawing/2014/main" id="{227B64E9-6546-BB43-9423-43165AA703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670F47F-06A0-604D-AEF3-F08F8121CAD5}" type="slidenum">
              <a:rPr lang="de-DE" altLang="en-US"/>
              <a:pPr eaLnBrk="1" hangingPunct="1"/>
              <a:t>27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10899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CBB86ADB-CD68-A744-92ED-053DA4DAA7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BFFC23F-3A68-1141-A858-578165996E2F}" type="slidenum">
              <a:rPr lang="fr-FR" altLang="en-US"/>
              <a:pPr eaLnBrk="1" hangingPunct="1"/>
              <a:t>28</a:t>
            </a:fld>
            <a:endParaRPr lang="fr-FR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75C40326-BC60-284F-864A-46F0DE42EE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D30A9835-E542-CA4A-8AEF-EA9240108E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621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AD51BD97-6345-A04F-A2D6-C341188B33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220BCA6-A26E-DD4C-9CD5-2180E2EF1014}" type="slidenum">
              <a:rPr lang="es-ES_tradnl" altLang="en-US" sz="1300" b="0" smtClean="0"/>
              <a:pPr/>
              <a:t>34</a:t>
            </a:fld>
            <a:endParaRPr lang="es-ES_tradnl" altLang="en-US" sz="1300" b="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050628A9-7A00-5D41-87C2-A061B947AA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B6E9947-CDD7-1841-9B05-818CC2CE15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0278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B1FE-41B1-5048-B255-72C25A09719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81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B1FE-41B1-5048-B255-72C25A09719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35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B1FE-41B1-5048-B255-72C25A09719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17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B1FE-41B1-5048-B255-72C25A09719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31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B1FE-41B1-5048-B255-72C25A09719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51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B1FE-41B1-5048-B255-72C25A09719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65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B1FE-41B1-5048-B255-72C25A09719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72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AD51BD97-6345-A04F-A2D6-C341188B33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220BCA6-A26E-DD4C-9CD5-2180E2EF1014}" type="slidenum">
              <a:rPr lang="es-ES_tradnl" altLang="en-US" sz="1300" b="0" smtClean="0"/>
              <a:pPr/>
              <a:t>3</a:t>
            </a:fld>
            <a:endParaRPr lang="es-ES_tradnl" altLang="en-US" sz="1300" b="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050628A9-7A00-5D41-87C2-A061B947AA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B6E9947-CDD7-1841-9B05-818CC2CE15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6911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B1FE-41B1-5048-B255-72C25A09719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16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B1FE-41B1-5048-B255-72C25A09719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314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B1FE-41B1-5048-B255-72C25A09719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40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B1FE-41B1-5048-B255-72C25A09719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21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B1FE-41B1-5048-B255-72C25A09719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25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>
            <a:extLst>
              <a:ext uri="{FF2B5EF4-FFF2-40B4-BE49-F238E27FC236}">
                <a16:creationId xmlns:a16="http://schemas.microsoft.com/office/drawing/2014/main" id="{F60962C5-27B5-01D4-0C01-24AB31D282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>
            <a:extLst>
              <a:ext uri="{FF2B5EF4-FFF2-40B4-BE49-F238E27FC236}">
                <a16:creationId xmlns:a16="http://schemas.microsoft.com/office/drawing/2014/main" id="{8240C996-2F3F-9C65-0AB1-A95B4C873D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7523" name="Slide Number Placeholder 3">
            <a:extLst>
              <a:ext uri="{FF2B5EF4-FFF2-40B4-BE49-F238E27FC236}">
                <a16:creationId xmlns:a16="http://schemas.microsoft.com/office/drawing/2014/main" id="{36C9462E-C075-6D5D-1ADE-624E9FB75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5BC5C76-3848-8844-A8C9-A1CDEE1BE72F}" type="slidenum">
              <a:rPr lang="en-US" altLang="en-US" sz="1300" b="0" smtClean="0"/>
              <a:pPr/>
              <a:t>53</a:t>
            </a:fld>
            <a:endParaRPr lang="en-US" altLang="en-US" sz="1300" b="0"/>
          </a:p>
        </p:txBody>
      </p:sp>
    </p:spTree>
    <p:extLst>
      <p:ext uri="{BB962C8B-B14F-4D97-AF65-F5344CB8AC3E}">
        <p14:creationId xmlns:p14="http://schemas.microsoft.com/office/powerpoint/2010/main" val="2842232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AD51BD97-6345-A04F-A2D6-C341188B33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220BCA6-A26E-DD4C-9CD5-2180E2EF1014}" type="slidenum">
              <a:rPr lang="es-ES_tradnl" altLang="en-US" sz="1300" b="0" smtClean="0"/>
              <a:pPr/>
              <a:t>4</a:t>
            </a:fld>
            <a:endParaRPr lang="es-ES_tradnl" altLang="en-US" sz="1300" b="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050628A9-7A00-5D41-87C2-A061B947AA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B6E9947-CDD7-1841-9B05-818CC2CE15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2731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B1FE-41B1-5048-B255-72C25A0971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60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AD51BD97-6345-A04F-A2D6-C341188B33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220BCA6-A26E-DD4C-9CD5-2180E2EF1014}" type="slidenum">
              <a:rPr lang="es-ES_tradnl" altLang="en-US" sz="1300" b="0" smtClean="0"/>
              <a:pPr/>
              <a:t>13</a:t>
            </a:fld>
            <a:endParaRPr lang="es-ES_tradnl" altLang="en-US" sz="1300" b="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050628A9-7A00-5D41-87C2-A061B947AA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B6E9947-CDD7-1841-9B05-818CC2CE15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6146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B165C2-20EA-4EC6-B245-A8A1FF147570}" type="slidenum">
              <a:rPr lang="es-ES_tradnl" altLang="es-ES_tradnl" smtClean="0"/>
              <a:pPr/>
              <a:t>15</a:t>
            </a:fld>
            <a:endParaRPr lang="es-ES_tradnl" altLang="es-ES_tradnl"/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59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4B42314B-DCCF-224C-B653-F78E59DEB0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0B91543-A6E8-984B-97E6-B7C92A6D264C}" type="slidenum">
              <a:rPr lang="en-GB" altLang="en-US"/>
              <a:pPr eaLnBrk="1" hangingPunct="1"/>
              <a:t>24</a:t>
            </a:fld>
            <a:endParaRPr lang="en-GB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C423E61A-B169-B042-A192-FAEF416C1F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DC1E1130-BB1B-3A46-A6A0-85784E823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547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1B5D01CE-5E67-3C4C-84E9-6D245486A9A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19525" y="9455150"/>
            <a:ext cx="297815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3" tIns="45856" rIns="91713" bIns="45856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A7B947F-D7D4-1643-9FDD-FC48ADCB1159}" type="slidenum">
              <a:rPr lang="en-GB" altLang="en-US" sz="1200">
                <a:latin typeface="Times New Roman" panose="02020603050405020304" pitchFamily="18" charset="0"/>
              </a:rPr>
              <a:pPr algn="r" eaLnBrk="1" hangingPunct="1"/>
              <a:t>25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AF1D47C8-DAF8-064E-89E5-CE9558A60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62000"/>
            <a:ext cx="4983163" cy="3736975"/>
          </a:xfrm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3B92420D-7D97-B04A-8EF8-01201298C4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5988" y="4729163"/>
            <a:ext cx="4965700" cy="4424362"/>
          </a:xfrm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671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25D4277B-D1F1-2040-AB47-D25BA495C0C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19525" y="9455150"/>
            <a:ext cx="297815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3" tIns="45856" rIns="91713" bIns="45856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FF00440-0B28-744F-89EE-F6F0FBAA5311}" type="slidenum">
              <a:rPr lang="en-GB" altLang="en-US" sz="1200">
                <a:latin typeface="Times New Roman" panose="02020603050405020304" pitchFamily="18" charset="0"/>
              </a:rPr>
              <a:pPr algn="r" eaLnBrk="1" hangingPunct="1"/>
              <a:t>26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E5DE7B2D-7460-4545-BBCB-0AF8CB5B2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B56D8FD3-083E-FB4B-A804-5BB881FAB7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291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0 Rectángulo">
            <a:extLst>
              <a:ext uri="{FF2B5EF4-FFF2-40B4-BE49-F238E27FC236}">
                <a16:creationId xmlns:a16="http://schemas.microsoft.com/office/drawing/2014/main" id="{8AA9B07B-EA86-E43A-3940-FBD199FEFDDE}"/>
              </a:ext>
            </a:extLst>
          </p:cNvPr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11 Rectángulo">
            <a:extLst>
              <a:ext uri="{FF2B5EF4-FFF2-40B4-BE49-F238E27FC236}">
                <a16:creationId xmlns:a16="http://schemas.microsoft.com/office/drawing/2014/main" id="{D162A77C-5FAA-E706-BADA-95FD7F0F05B8}"/>
              </a:ext>
            </a:extLst>
          </p:cNvPr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12 Rectángulo">
            <a:extLst>
              <a:ext uri="{FF2B5EF4-FFF2-40B4-BE49-F238E27FC236}">
                <a16:creationId xmlns:a16="http://schemas.microsoft.com/office/drawing/2014/main" id="{F7F3A2ED-528F-8300-3E5B-E6A62DF1D1F2}"/>
              </a:ext>
            </a:extLst>
          </p:cNvPr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14 Rectángulo">
            <a:extLst>
              <a:ext uri="{FF2B5EF4-FFF2-40B4-BE49-F238E27FC236}">
                <a16:creationId xmlns:a16="http://schemas.microsoft.com/office/drawing/2014/main" id="{D162E594-BC31-5525-7153-378B9D8F3989}"/>
              </a:ext>
            </a:extLst>
          </p:cNvPr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6" name="27 Marcador de fecha">
            <a:extLst>
              <a:ext uri="{FF2B5EF4-FFF2-40B4-BE49-F238E27FC236}">
                <a16:creationId xmlns:a16="http://schemas.microsoft.com/office/drawing/2014/main" id="{D670E50C-789B-AA12-036E-CFE4E7FC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16 Marcador de pie de página">
            <a:extLst>
              <a:ext uri="{FF2B5EF4-FFF2-40B4-BE49-F238E27FC236}">
                <a16:creationId xmlns:a16="http://schemas.microsoft.com/office/drawing/2014/main" id="{5D97CA4B-3470-BA00-6509-A37392C06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28 Marcador de número de diapositiva">
            <a:extLst>
              <a:ext uri="{FF2B5EF4-FFF2-40B4-BE49-F238E27FC236}">
                <a16:creationId xmlns:a16="http://schemas.microsoft.com/office/drawing/2014/main" id="{D02446A3-5C42-AF9B-F631-00E99284A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4AA9E-06DA-154A-8B29-9AD717419E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684962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13 Marcador de fecha">
            <a:extLst>
              <a:ext uri="{FF2B5EF4-FFF2-40B4-BE49-F238E27FC236}">
                <a16:creationId xmlns:a16="http://schemas.microsoft.com/office/drawing/2014/main" id="{F7EB0CCB-7916-4040-9D52-6795477B8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 Marcador de pie de página">
            <a:extLst>
              <a:ext uri="{FF2B5EF4-FFF2-40B4-BE49-F238E27FC236}">
                <a16:creationId xmlns:a16="http://schemas.microsoft.com/office/drawing/2014/main" id="{ADED2067-55F4-0122-BA12-53ABA1B6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2 Marcador de número de diapositiva">
            <a:extLst>
              <a:ext uri="{FF2B5EF4-FFF2-40B4-BE49-F238E27FC236}">
                <a16:creationId xmlns:a16="http://schemas.microsoft.com/office/drawing/2014/main" id="{00D91F81-9858-A296-624B-E376C29B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62D28-B0D8-094D-9AE8-E56B52CF4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405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 Conector recto">
            <a:extLst>
              <a:ext uri="{FF2B5EF4-FFF2-40B4-BE49-F238E27FC236}">
                <a16:creationId xmlns:a16="http://schemas.microsoft.com/office/drawing/2014/main" id="{FD9D23A5-54AC-A0AF-6F54-5C0978131A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ES"/>
          </a:p>
        </p:txBody>
      </p:sp>
      <p:sp>
        <p:nvSpPr>
          <p:cNvPr id="5" name="11 Triángulo isósceles">
            <a:extLst>
              <a:ext uri="{FF2B5EF4-FFF2-40B4-BE49-F238E27FC236}">
                <a16:creationId xmlns:a16="http://schemas.microsoft.com/office/drawing/2014/main" id="{F7AD027E-62A1-F09D-CADA-61B1D9C31E9C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12 Conector recto">
            <a:extLst>
              <a:ext uri="{FF2B5EF4-FFF2-40B4-BE49-F238E27FC236}">
                <a16:creationId xmlns:a16="http://schemas.microsoft.com/office/drawing/2014/main" id="{B5657972-07EF-A733-B69C-5FF0856746C9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E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BFB5AE36-6A08-7252-A579-0FA320A5F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305117E6-2059-0387-228A-3E3F3D4F3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B70B298C-3052-07E8-DC09-83EE8E25B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64006-924C-1B41-B287-5F8751860F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088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EAD75-9526-8142-A707-FFE9CA365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9400" y="6356350"/>
            <a:ext cx="2057400" cy="365125"/>
          </a:xfrm>
        </p:spPr>
        <p:txBody>
          <a:bodyPr/>
          <a:lstStyle/>
          <a:p>
            <a:fld id="{19E3956A-44EE-3848-B50B-220C4509F36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47635C-D08E-EE40-8C2C-7CB52400703B}"/>
              </a:ext>
            </a:extLst>
          </p:cNvPr>
          <p:cNvSpPr txBox="1"/>
          <p:nvPr userDrawn="1"/>
        </p:nvSpPr>
        <p:spPr>
          <a:xfrm>
            <a:off x="523494" y="-105144"/>
            <a:ext cx="784099" cy="1136244"/>
          </a:xfrm>
          <a:prstGeom prst="rect">
            <a:avLst/>
          </a:prstGeom>
          <a:ln>
            <a:noFill/>
          </a:ln>
        </p:spPr>
        <p:txBody>
          <a:bodyPr vert="horz" wrap="square" lIns="68580" tIns="34290" rIns="68580" bIns="34290" rtlCol="0" anchor="ctr">
            <a:normAutofit/>
          </a:bodyPr>
          <a:lstStyle/>
          <a:p>
            <a:pPr algn="l"/>
            <a:r>
              <a:rPr lang="en-US" sz="4050" b="1" dirty="0">
                <a:solidFill>
                  <a:schemeClr val="bg1"/>
                </a:solidFill>
                <a:latin typeface="Andes" panose="02000000000000000000" pitchFamily="2" charset="0"/>
              </a:rPr>
              <a:t>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E01BEC-BF83-6F4E-B92C-7059A99D43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63316" y="2365375"/>
            <a:ext cx="6281738" cy="1176338"/>
          </a:xfrm>
        </p:spPr>
        <p:txBody>
          <a:bodyPr/>
          <a:lstStyle>
            <a:lvl1pPr>
              <a:defRPr>
                <a:solidFill>
                  <a:srgbClr val="0E2F50"/>
                </a:solidFill>
                <a:latin typeface="Andes" panose="02000000000000000000" pitchFamily="2" charset="0"/>
              </a:defRPr>
            </a:lvl1pPr>
            <a:lvl2pPr>
              <a:defRPr>
                <a:solidFill>
                  <a:srgbClr val="0E2F50"/>
                </a:solidFill>
                <a:latin typeface="Andes" panose="02000000000000000000" pitchFamily="2" charset="0"/>
              </a:defRPr>
            </a:lvl2pPr>
            <a:lvl3pPr>
              <a:defRPr>
                <a:solidFill>
                  <a:srgbClr val="0E2F50"/>
                </a:solidFill>
                <a:latin typeface="Andes" panose="02000000000000000000" pitchFamily="2" charset="0"/>
              </a:defRPr>
            </a:lvl3pPr>
            <a:lvl4pPr>
              <a:defRPr>
                <a:solidFill>
                  <a:srgbClr val="0E2F50"/>
                </a:solidFill>
                <a:latin typeface="Andes" panose="02000000000000000000" pitchFamily="2" charset="0"/>
              </a:defRPr>
            </a:lvl4pPr>
            <a:lvl5pPr>
              <a:defRPr>
                <a:solidFill>
                  <a:srgbClr val="0E2F50"/>
                </a:solidFill>
                <a:latin typeface="Andes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2CA239-A01E-C446-91CD-28B3626791F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24" b="18504"/>
          <a:stretch/>
        </p:blipFill>
        <p:spPr bwMode="auto">
          <a:xfrm>
            <a:off x="6278149" y="1950816"/>
            <a:ext cx="2865851" cy="490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972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62000" y="152400"/>
            <a:ext cx="76962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534401" y="6273800"/>
            <a:ext cx="60007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s-ES_tradnl" dirty="0"/>
              <a:t>  </a:t>
            </a:r>
            <a:fld id="{F979A61D-D86C-4E91-B6FE-442CE7FF3424}" type="slidenum">
              <a:rPr lang="en-US" altLang="es-ES_tradnl" smtClean="0"/>
              <a:pPr/>
              <a:t>‹#›</a:t>
            </a:fld>
            <a:endParaRPr lang="en-US" altLang="es-ES_tradnl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389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13 Marcador de fecha">
            <a:extLst>
              <a:ext uri="{FF2B5EF4-FFF2-40B4-BE49-F238E27FC236}">
                <a16:creationId xmlns:a16="http://schemas.microsoft.com/office/drawing/2014/main" id="{5203B937-EF5A-EFA1-1BAF-F2B5D7EC9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2 Marcador de pie de página">
            <a:extLst>
              <a:ext uri="{FF2B5EF4-FFF2-40B4-BE49-F238E27FC236}">
                <a16:creationId xmlns:a16="http://schemas.microsoft.com/office/drawing/2014/main" id="{2A84E2EE-7340-8D05-C876-08D9741F0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2 Marcador de número de diapositiva">
            <a:extLst>
              <a:ext uri="{FF2B5EF4-FFF2-40B4-BE49-F238E27FC236}">
                <a16:creationId xmlns:a16="http://schemas.microsoft.com/office/drawing/2014/main" id="{D5210DA8-710F-6154-25A8-FD32D4DC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CB2DA-654E-E844-B65D-BC247877AD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9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 Rectángulo">
            <a:extLst>
              <a:ext uri="{FF2B5EF4-FFF2-40B4-BE49-F238E27FC236}">
                <a16:creationId xmlns:a16="http://schemas.microsoft.com/office/drawing/2014/main" id="{F6FF3D07-A9B8-A2F7-87E4-0F009B11A096}"/>
              </a:ext>
            </a:extLst>
          </p:cNvPr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11 Rectángulo">
            <a:extLst>
              <a:ext uri="{FF2B5EF4-FFF2-40B4-BE49-F238E27FC236}">
                <a16:creationId xmlns:a16="http://schemas.microsoft.com/office/drawing/2014/main" id="{A2C64A89-7034-1CE7-33FB-E49012720ACA}"/>
              </a:ext>
            </a:extLst>
          </p:cNvPr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3 Marcador de fecha">
            <a:extLst>
              <a:ext uri="{FF2B5EF4-FFF2-40B4-BE49-F238E27FC236}">
                <a16:creationId xmlns:a16="http://schemas.microsoft.com/office/drawing/2014/main" id="{978AE51C-B6F7-7AC3-9A25-6DD0D43735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4 Marcador de pie de página">
            <a:extLst>
              <a:ext uri="{FF2B5EF4-FFF2-40B4-BE49-F238E27FC236}">
                <a16:creationId xmlns:a16="http://schemas.microsoft.com/office/drawing/2014/main" id="{6CCD7833-D16D-CA5F-0711-61D0302C9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41640752-5790-88A7-31A5-3F2D5674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65663-6F6E-DD43-A0E9-BF1A43FE6C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274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13 Marcador de fecha">
            <a:extLst>
              <a:ext uri="{FF2B5EF4-FFF2-40B4-BE49-F238E27FC236}">
                <a16:creationId xmlns:a16="http://schemas.microsoft.com/office/drawing/2014/main" id="{0B1B910E-9A53-4DF7-78F9-D9FE6781A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2 Marcador de pie de página">
            <a:extLst>
              <a:ext uri="{FF2B5EF4-FFF2-40B4-BE49-F238E27FC236}">
                <a16:creationId xmlns:a16="http://schemas.microsoft.com/office/drawing/2014/main" id="{7110AB09-899D-F2F4-A2D1-71E22B13C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2 Marcador de número de diapositiva">
            <a:extLst>
              <a:ext uri="{FF2B5EF4-FFF2-40B4-BE49-F238E27FC236}">
                <a16:creationId xmlns:a16="http://schemas.microsoft.com/office/drawing/2014/main" id="{46084B18-2BBC-F8BC-B6FB-8218451F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AA9E5-081D-5F46-8ADE-4DC059E69F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818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13 Marcador de fecha">
            <a:extLst>
              <a:ext uri="{FF2B5EF4-FFF2-40B4-BE49-F238E27FC236}">
                <a16:creationId xmlns:a16="http://schemas.microsoft.com/office/drawing/2014/main" id="{FB6D1C52-F1D8-6669-D8B9-B6B250162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 Marcador de pie de página">
            <a:extLst>
              <a:ext uri="{FF2B5EF4-FFF2-40B4-BE49-F238E27FC236}">
                <a16:creationId xmlns:a16="http://schemas.microsoft.com/office/drawing/2014/main" id="{A8A4EC06-E7B2-416B-7CBF-F7D1B4789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22 Marcador de número de diapositiva">
            <a:extLst>
              <a:ext uri="{FF2B5EF4-FFF2-40B4-BE49-F238E27FC236}">
                <a16:creationId xmlns:a16="http://schemas.microsoft.com/office/drawing/2014/main" id="{A0F7B077-BF94-0977-E9B6-71FBF2AC2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75925-1525-774B-81A1-9866341018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348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0 Triángulo isósceles">
            <a:extLst>
              <a:ext uri="{FF2B5EF4-FFF2-40B4-BE49-F238E27FC236}">
                <a16:creationId xmlns:a16="http://schemas.microsoft.com/office/drawing/2014/main" id="{76C13F1C-DF73-6552-2309-8385A4C2F3E8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2 Marcador de fecha">
            <a:extLst>
              <a:ext uri="{FF2B5EF4-FFF2-40B4-BE49-F238E27FC236}">
                <a16:creationId xmlns:a16="http://schemas.microsoft.com/office/drawing/2014/main" id="{85A78DBB-24EF-6CEB-D7CE-640C24432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3 Marcador de pie de página">
            <a:extLst>
              <a:ext uri="{FF2B5EF4-FFF2-40B4-BE49-F238E27FC236}">
                <a16:creationId xmlns:a16="http://schemas.microsoft.com/office/drawing/2014/main" id="{76352470-62B2-9636-6993-071CCF98A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número de diapositiva">
            <a:extLst>
              <a:ext uri="{FF2B5EF4-FFF2-40B4-BE49-F238E27FC236}">
                <a16:creationId xmlns:a16="http://schemas.microsoft.com/office/drawing/2014/main" id="{489555B1-3969-5DC9-2E24-F67C8374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5C88-A802-474D-8F69-4DFCB97D7A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21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0 Conector recto">
            <a:extLst>
              <a:ext uri="{FF2B5EF4-FFF2-40B4-BE49-F238E27FC236}">
                <a16:creationId xmlns:a16="http://schemas.microsoft.com/office/drawing/2014/main" id="{7434ACA9-F71C-CADE-9DD0-63FFC270BC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ES"/>
          </a:p>
        </p:txBody>
      </p:sp>
      <p:sp>
        <p:nvSpPr>
          <p:cNvPr id="3" name="11 Triángulo isósceles">
            <a:extLst>
              <a:ext uri="{FF2B5EF4-FFF2-40B4-BE49-F238E27FC236}">
                <a16:creationId xmlns:a16="http://schemas.microsoft.com/office/drawing/2014/main" id="{BF9A4B25-71C4-7482-FF2A-A7FA07D08D1C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1 Marcador de fecha">
            <a:extLst>
              <a:ext uri="{FF2B5EF4-FFF2-40B4-BE49-F238E27FC236}">
                <a16:creationId xmlns:a16="http://schemas.microsoft.com/office/drawing/2014/main" id="{3D314887-1406-5FF7-847E-E1A02225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 Marcador de pie de página">
            <a:extLst>
              <a:ext uri="{FF2B5EF4-FFF2-40B4-BE49-F238E27FC236}">
                <a16:creationId xmlns:a16="http://schemas.microsoft.com/office/drawing/2014/main" id="{BEB3E21F-11C4-CC2B-0999-ACB1A7813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3 Marcador de número de diapositiva">
            <a:extLst>
              <a:ext uri="{FF2B5EF4-FFF2-40B4-BE49-F238E27FC236}">
                <a16:creationId xmlns:a16="http://schemas.microsoft.com/office/drawing/2014/main" id="{E737DB18-97C8-8617-4111-8A590532E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BEC32-4357-9744-8B50-8BC086552D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1135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 Conector recto">
            <a:extLst>
              <a:ext uri="{FF2B5EF4-FFF2-40B4-BE49-F238E27FC236}">
                <a16:creationId xmlns:a16="http://schemas.microsoft.com/office/drawing/2014/main" id="{E39DBA55-D8DF-7EF5-1813-72024CC2AF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ES"/>
          </a:p>
        </p:txBody>
      </p:sp>
      <p:sp>
        <p:nvSpPr>
          <p:cNvPr id="5" name="11 Conector recto">
            <a:extLst>
              <a:ext uri="{FF2B5EF4-FFF2-40B4-BE49-F238E27FC236}">
                <a16:creationId xmlns:a16="http://schemas.microsoft.com/office/drawing/2014/main" id="{C2BB58FB-B09F-3B09-725A-447C40A4F54F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ES"/>
          </a:p>
        </p:txBody>
      </p:sp>
      <p:sp>
        <p:nvSpPr>
          <p:cNvPr id="6" name="12 Triángulo isósceles">
            <a:extLst>
              <a:ext uri="{FF2B5EF4-FFF2-40B4-BE49-F238E27FC236}">
                <a16:creationId xmlns:a16="http://schemas.microsoft.com/office/drawing/2014/main" id="{30CF937C-8A7B-CABE-C101-EAB383184BD9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11 Marcador de contenido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4 Marcador de fecha">
            <a:extLst>
              <a:ext uri="{FF2B5EF4-FFF2-40B4-BE49-F238E27FC236}">
                <a16:creationId xmlns:a16="http://schemas.microsoft.com/office/drawing/2014/main" id="{B384A7FB-A84B-577E-13A4-79CA826C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5 Marcador de pie de página">
            <a:extLst>
              <a:ext uri="{FF2B5EF4-FFF2-40B4-BE49-F238E27FC236}">
                <a16:creationId xmlns:a16="http://schemas.microsoft.com/office/drawing/2014/main" id="{F409B224-4358-C150-38E6-3D7A363B6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6 Marcador de número de diapositiva">
            <a:extLst>
              <a:ext uri="{FF2B5EF4-FFF2-40B4-BE49-F238E27FC236}">
                <a16:creationId xmlns:a16="http://schemas.microsoft.com/office/drawing/2014/main" id="{86BE2D00-29C5-9929-8D30-D41B43332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7ABDB-AD0C-5A4A-AC15-8C7AD816FB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550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0 Conector recto">
            <a:extLst>
              <a:ext uri="{FF2B5EF4-FFF2-40B4-BE49-F238E27FC236}">
                <a16:creationId xmlns:a16="http://schemas.microsoft.com/office/drawing/2014/main" id="{5E97FAF1-8276-AA38-32C9-782D4E96C0F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ES"/>
          </a:p>
        </p:txBody>
      </p:sp>
      <p:sp>
        <p:nvSpPr>
          <p:cNvPr id="6" name="11 Triángulo isósceles">
            <a:extLst>
              <a:ext uri="{FF2B5EF4-FFF2-40B4-BE49-F238E27FC236}">
                <a16:creationId xmlns:a16="http://schemas.microsoft.com/office/drawing/2014/main" id="{6967C7C9-B7DE-E6A4-DC8E-C19E951B8C23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12 Rectángulo">
            <a:extLst>
              <a:ext uri="{FF2B5EF4-FFF2-40B4-BE49-F238E27FC236}">
                <a16:creationId xmlns:a16="http://schemas.microsoft.com/office/drawing/2014/main" id="{4F154825-7D31-BEBB-6695-5D55171E7681}"/>
              </a:ext>
            </a:extLst>
          </p:cNvPr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4 Marcador de fecha">
            <a:extLst>
              <a:ext uri="{FF2B5EF4-FFF2-40B4-BE49-F238E27FC236}">
                <a16:creationId xmlns:a16="http://schemas.microsoft.com/office/drawing/2014/main" id="{F998B475-4858-5DBA-0652-1ACAB8B50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pie de página">
            <a:extLst>
              <a:ext uri="{FF2B5EF4-FFF2-40B4-BE49-F238E27FC236}">
                <a16:creationId xmlns:a16="http://schemas.microsoft.com/office/drawing/2014/main" id="{28720EBA-CB3E-9741-7B66-E09157B65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6 Marcador de número de diapositiva">
            <a:extLst>
              <a:ext uri="{FF2B5EF4-FFF2-40B4-BE49-F238E27FC236}">
                <a16:creationId xmlns:a16="http://schemas.microsoft.com/office/drawing/2014/main" id="{BAC29832-03D9-D443-B966-770B3A585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8E4AC-F988-0942-95C4-ED27446213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535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21 Marcador de título">
            <a:extLst>
              <a:ext uri="{FF2B5EF4-FFF2-40B4-BE49-F238E27FC236}">
                <a16:creationId xmlns:a16="http://schemas.microsoft.com/office/drawing/2014/main" id="{AFE5E622-6FFB-890F-37E0-3010B244433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  <a:endParaRPr lang="en-US" altLang="en-US"/>
          </a:p>
        </p:txBody>
      </p:sp>
      <p:sp>
        <p:nvSpPr>
          <p:cNvPr id="1027" name="12 Marcador de texto">
            <a:extLst>
              <a:ext uri="{FF2B5EF4-FFF2-40B4-BE49-F238E27FC236}">
                <a16:creationId xmlns:a16="http://schemas.microsoft.com/office/drawing/2014/main" id="{7873B3CA-A30B-2F3B-26D9-ADA21B352D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  <a:endParaRPr lang="en-US" altLang="en-US"/>
          </a:p>
        </p:txBody>
      </p:sp>
      <p:sp>
        <p:nvSpPr>
          <p:cNvPr id="14" name="13 Marcador de fecha">
            <a:extLst>
              <a:ext uri="{FF2B5EF4-FFF2-40B4-BE49-F238E27FC236}">
                <a16:creationId xmlns:a16="http://schemas.microsoft.com/office/drawing/2014/main" id="{BE0F7C42-3B49-74FF-74A6-DC0A56C1ED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pie de página">
            <a:extLst>
              <a:ext uri="{FF2B5EF4-FFF2-40B4-BE49-F238E27FC236}">
                <a16:creationId xmlns:a16="http://schemas.microsoft.com/office/drawing/2014/main" id="{4300E13D-1820-506F-94AC-726AAFC33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3" name="22 Marcador de número de diapositiva">
            <a:extLst>
              <a:ext uri="{FF2B5EF4-FFF2-40B4-BE49-F238E27FC236}">
                <a16:creationId xmlns:a16="http://schemas.microsoft.com/office/drawing/2014/main" id="{6C895211-3A44-88C9-F0AF-0F20512EF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4C59B91-708E-3546-918F-13BE214584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27 Conector recto">
            <a:extLst>
              <a:ext uri="{FF2B5EF4-FFF2-40B4-BE49-F238E27FC236}">
                <a16:creationId xmlns:a16="http://schemas.microsoft.com/office/drawing/2014/main" id="{6ECC4D5B-C33A-6325-42A5-9F925B4F516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ES"/>
          </a:p>
        </p:txBody>
      </p:sp>
      <p:sp>
        <p:nvSpPr>
          <p:cNvPr id="1032" name="28 Conector recto">
            <a:extLst>
              <a:ext uri="{FF2B5EF4-FFF2-40B4-BE49-F238E27FC236}">
                <a16:creationId xmlns:a16="http://schemas.microsoft.com/office/drawing/2014/main" id="{FF300BE5-C516-38AC-BBA5-620AFC564E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ES"/>
          </a:p>
        </p:txBody>
      </p:sp>
      <p:sp>
        <p:nvSpPr>
          <p:cNvPr id="10" name="9 Triángulo isósceles">
            <a:extLst>
              <a:ext uri="{FF2B5EF4-FFF2-40B4-BE49-F238E27FC236}">
                <a16:creationId xmlns:a16="http://schemas.microsoft.com/office/drawing/2014/main" id="{493177D1-F8BA-F3F6-A0E2-2ECB908F0ABD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45" r:id="rId2"/>
    <p:sldLayoutId id="2147484150" r:id="rId3"/>
    <p:sldLayoutId id="2147484146" r:id="rId4"/>
    <p:sldLayoutId id="2147484147" r:id="rId5"/>
    <p:sldLayoutId id="2147484151" r:id="rId6"/>
    <p:sldLayoutId id="2147484152" r:id="rId7"/>
    <p:sldLayoutId id="2147484153" r:id="rId8"/>
    <p:sldLayoutId id="2147484154" r:id="rId9"/>
    <p:sldLayoutId id="2147484148" r:id="rId10"/>
    <p:sldLayoutId id="2147484155" r:id="rId11"/>
    <p:sldLayoutId id="2147484156" r:id="rId12"/>
    <p:sldLayoutId id="2147484157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2" charset="2"/>
        <a:buChar char=""/>
        <a:defRPr sz="26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2" charset="2"/>
        <a:buChar char=""/>
        <a:defRPr sz="2300" kern="1200">
          <a:solidFill>
            <a:schemeClr val="tx2"/>
          </a:solidFill>
          <a:latin typeface="+mn-lt"/>
          <a:ea typeface="ＭＳ Ｐゴシック" charset="-128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2" charset="2"/>
        <a:buChar char="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A94543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>
            <a:extLst>
              <a:ext uri="{FF2B5EF4-FFF2-40B4-BE49-F238E27FC236}">
                <a16:creationId xmlns:a16="http://schemas.microsoft.com/office/drawing/2014/main" id="{6EBD1C5D-CC8E-EC2C-9F0A-397637C9A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288" y="5013325"/>
            <a:ext cx="7772400" cy="1470025"/>
          </a:xfrm>
        </p:spPr>
        <p:txBody>
          <a:bodyPr/>
          <a:lstStyle/>
          <a:p>
            <a:r>
              <a:rPr lang="fr-FR" altLang="en-US" sz="2200">
                <a:ea typeface="ＭＳ Ｐゴシック" panose="020B0600070205080204" pitchFamily="34" charset="-128"/>
              </a:rPr>
              <a:t>Profesora: Paloma Bernal Turnes</a:t>
            </a:r>
            <a:br>
              <a:rPr lang="fr-FR" altLang="en-US" sz="2200">
                <a:ea typeface="ＭＳ Ｐゴシック" panose="020B0600070205080204" pitchFamily="34" charset="-128"/>
              </a:rPr>
            </a:br>
            <a:r>
              <a:rPr lang="fr-FR" altLang="en-US" sz="2200">
                <a:ea typeface="ＭＳ Ｐゴシック" panose="020B0600070205080204" pitchFamily="34" charset="-128"/>
              </a:rPr>
              <a:t>paloma.bernal@urjc.es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010C5B-8BE1-F4DD-7E14-7EB7142A2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0625" y="3940175"/>
            <a:ext cx="6977063" cy="708025"/>
          </a:xfrm>
        </p:spPr>
        <p:txBody>
          <a:bodyPr/>
          <a:lstStyle/>
          <a:p>
            <a:pPr>
              <a:defRPr/>
            </a:pPr>
            <a:r>
              <a:rPr lang="en-US" sz="2400" b="1" dirty="0"/>
              <a:t>MARKETING GLOBAL E INTERNACIONAL Y COMERCIO EXTERIOR (SEMIPRESENCIAL) </a:t>
            </a:r>
            <a:endParaRPr lang="en-US" sz="2400" dirty="0"/>
          </a:p>
          <a:p>
            <a:pPr>
              <a:defRPr/>
            </a:pPr>
            <a:endParaRPr lang="fr-FR" sz="2400" dirty="0"/>
          </a:p>
        </p:txBody>
      </p:sp>
      <p:pic>
        <p:nvPicPr>
          <p:cNvPr id="15363" name="Image 3" descr="sin-tc3adtulo-1.png">
            <a:extLst>
              <a:ext uri="{FF2B5EF4-FFF2-40B4-BE49-F238E27FC236}">
                <a16:creationId xmlns:a16="http://schemas.microsoft.com/office/drawing/2014/main" id="{DFDF1BCE-4438-2E94-6231-657BD08E3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-33338"/>
            <a:ext cx="5080000" cy="360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B7490438-90A7-065A-4B31-B100E258C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661248"/>
            <a:ext cx="4572000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47D4ECCD-BAF8-FF43-AC5A-8AACC937F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42" y="1209676"/>
            <a:ext cx="75419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/>
              <a:t>ULTIMOS DATOS: VARIACION DEL COMERCIO ENTRE 2020 Y 2019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C9062A8-37E2-724A-A3D2-7014CF7A5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098" y="1555925"/>
            <a:ext cx="5145106" cy="30207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F53A74-B617-D14F-A57E-5C6605F33D26}"/>
              </a:ext>
            </a:extLst>
          </p:cNvPr>
          <p:cNvSpPr/>
          <p:nvPr/>
        </p:nvSpPr>
        <p:spPr>
          <a:xfrm>
            <a:off x="379979" y="1732382"/>
            <a:ext cx="375088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/>
              <a:t>El volumen del comercio mundial de mercancías disminuyó un 14,3% en el segundo trimestre de 2020 con respecto al trimestre anterior, en términos </a:t>
            </a:r>
            <a:r>
              <a:rPr lang="es-ES" sz="1800" dirty="0" err="1"/>
              <a:t>desestacionalizados</a:t>
            </a:r>
            <a:r>
              <a:rPr lang="es-ES" sz="1800" dirty="0"/>
              <a:t> (</a:t>
            </a:r>
            <a:r>
              <a:rPr lang="es-ES" sz="1800" dirty="0" err="1"/>
              <a:t>intertrimestrales</a:t>
            </a:r>
            <a:r>
              <a:rPr lang="es-ES" sz="1800" dirty="0"/>
              <a:t>). Las economías de todo el mundo implementaron estrictas medidas de bloqueo durante todo el período para combatir la propagación de Covid-19, lo que provocó una fuerte disminución en el volumen comercial.</a:t>
            </a:r>
            <a:endParaRPr lang="en-US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B74968-17E6-F644-9900-7C48D6D7292D}"/>
              </a:ext>
            </a:extLst>
          </p:cNvPr>
          <p:cNvSpPr/>
          <p:nvPr/>
        </p:nvSpPr>
        <p:spPr>
          <a:xfrm>
            <a:off x="450968" y="5321857"/>
            <a:ext cx="67217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dirty="0"/>
              <a:t>Volumen del comercio mundial de mercancías = </a:t>
            </a:r>
          </a:p>
          <a:p>
            <a:r>
              <a:rPr lang="es-ES" sz="1800" dirty="0"/>
              <a:t>Promedio de la suma de exportaciones e importaciones = (X+M)/2</a:t>
            </a:r>
            <a:r>
              <a:rPr lang="en-US" sz="1800" dirty="0">
                <a:latin typeface="MyriadPro"/>
              </a:rPr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8925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47D4ECCD-BAF8-FF43-AC5A-8AACC937F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951" y="1209676"/>
            <a:ext cx="28953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/>
              <a:t>LATEST TRENDS IN 2020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435D4467-57D7-B749-B531-C5D00E2D6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2" y="2020128"/>
            <a:ext cx="7679534" cy="27518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0E88C0-6C67-2F47-B3C0-1F84FE8F7840}"/>
              </a:ext>
            </a:extLst>
          </p:cNvPr>
          <p:cNvSpPr/>
          <p:nvPr/>
        </p:nvSpPr>
        <p:spPr>
          <a:xfrm>
            <a:off x="818422" y="5163576"/>
            <a:ext cx="6307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https://</a:t>
            </a:r>
            <a:r>
              <a:rPr lang="en-US" sz="1800" dirty="0" err="1"/>
              <a:t>www.wto.org</a:t>
            </a:r>
            <a:r>
              <a:rPr lang="en-US" sz="1800" dirty="0"/>
              <a:t>/</a:t>
            </a:r>
            <a:r>
              <a:rPr lang="en-US" sz="1800" dirty="0" err="1"/>
              <a:t>english</a:t>
            </a:r>
            <a:r>
              <a:rPr lang="en-US" sz="1800" dirty="0"/>
              <a:t>/</a:t>
            </a:r>
            <a:r>
              <a:rPr lang="en-US" sz="1800" dirty="0" err="1"/>
              <a:t>res_e</a:t>
            </a:r>
            <a:r>
              <a:rPr lang="en-US" sz="1800" dirty="0"/>
              <a:t>/</a:t>
            </a:r>
            <a:r>
              <a:rPr lang="en-US" sz="1800" dirty="0" err="1"/>
              <a:t>statis_e</a:t>
            </a:r>
            <a:r>
              <a:rPr lang="en-US" sz="1800" dirty="0"/>
              <a:t>/</a:t>
            </a:r>
            <a:r>
              <a:rPr lang="en-US" sz="1800" dirty="0" err="1"/>
              <a:t>daily_update_e</a:t>
            </a:r>
            <a:r>
              <a:rPr lang="en-US" sz="1800" dirty="0"/>
              <a:t>/</a:t>
            </a:r>
            <a:r>
              <a:rPr lang="en-US" sz="1800" dirty="0" err="1"/>
              <a:t>merch_latest.pdf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74767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C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47D4ECCD-BAF8-FF43-AC5A-8AACC937F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951" y="1209676"/>
            <a:ext cx="49148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 err="1"/>
              <a:t>Medidores</a:t>
            </a:r>
            <a:r>
              <a:rPr lang="en-US" altLang="en-US" sz="1800" dirty="0"/>
              <a:t> del Comercio hasta </a:t>
            </a:r>
            <a:r>
              <a:rPr lang="en-US" altLang="en-US" sz="1800" dirty="0" err="1"/>
              <a:t>ahora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analizados</a:t>
            </a:r>
            <a:endParaRPr lang="en-US" altLang="en-US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B74968-17E6-F644-9900-7C48D6D7292D}"/>
              </a:ext>
            </a:extLst>
          </p:cNvPr>
          <p:cNvSpPr/>
          <p:nvPr/>
        </p:nvSpPr>
        <p:spPr>
          <a:xfrm>
            <a:off x="1123951" y="1864829"/>
            <a:ext cx="77059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s-ES" sz="1800" dirty="0"/>
              <a:t>Volumen del comercio mundial de mercancías = Promedio de la suma de </a:t>
            </a:r>
          </a:p>
          <a:p>
            <a:r>
              <a:rPr lang="es-ES" sz="1800" dirty="0"/>
              <a:t> exportaciones e importaciones</a:t>
            </a:r>
            <a:r>
              <a:rPr lang="en-US" sz="1800" dirty="0">
                <a:latin typeface="MyriadPro"/>
              </a:rPr>
              <a:t> </a:t>
            </a:r>
            <a:r>
              <a:rPr lang="es-ES" sz="1800" dirty="0"/>
              <a:t>= (X+M)/2</a:t>
            </a:r>
            <a:r>
              <a:rPr lang="en-US" sz="1800" dirty="0">
                <a:latin typeface="MyriadPro"/>
              </a:rPr>
              <a:t> </a:t>
            </a:r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15A870-5386-114C-9B49-B87BD3FC1E8C}"/>
              </a:ext>
            </a:extLst>
          </p:cNvPr>
          <p:cNvSpPr txBox="1"/>
          <p:nvPr/>
        </p:nvSpPr>
        <p:spPr>
          <a:xfrm>
            <a:off x="5188226" y="1408872"/>
            <a:ext cx="0" cy="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 fontScale="25000" lnSpcReduction="20000"/>
          </a:bodyPr>
          <a:lstStyle/>
          <a:p>
            <a:pPr algn="l"/>
            <a:endParaRPr lang="en-US" sz="1875" dirty="0">
              <a:solidFill>
                <a:srgbClr val="52BBF2"/>
              </a:solidFill>
              <a:latin typeface="Andes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B3CEC4-63FB-954D-8005-93AB2FC3F68C}"/>
              </a:ext>
            </a:extLst>
          </p:cNvPr>
          <p:cNvSpPr/>
          <p:nvPr/>
        </p:nvSpPr>
        <p:spPr>
          <a:xfrm>
            <a:off x="1123951" y="499317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latin typeface="MyriadPro"/>
              </a:rPr>
              <a:t>X  = EXPORTACIONES</a:t>
            </a:r>
          </a:p>
          <a:p>
            <a:r>
              <a:rPr lang="en-US" sz="1800" dirty="0">
                <a:latin typeface="MyriadPro"/>
              </a:rPr>
              <a:t>M = IMPORTACIONES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15145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0">
            <a:extLst>
              <a:ext uri="{FF2B5EF4-FFF2-40B4-BE49-F238E27FC236}">
                <a16:creationId xmlns:a16="http://schemas.microsoft.com/office/drawing/2014/main" id="{F238634A-A191-D04E-B64D-DE51F62E1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004" y="3061098"/>
            <a:ext cx="6858000" cy="34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s-ES" altLang="en-US" sz="1800" b="0"/>
          </a:p>
        </p:txBody>
      </p:sp>
      <p:pic>
        <p:nvPicPr>
          <p:cNvPr id="16386" name="5 Imagen" descr="logo.gif">
            <a:extLst>
              <a:ext uri="{FF2B5EF4-FFF2-40B4-BE49-F238E27FC236}">
                <a16:creationId xmlns:a16="http://schemas.microsoft.com/office/drawing/2014/main" id="{1DED32E3-BD7E-9A49-AEF1-E02DDFE3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" y="998935"/>
            <a:ext cx="164306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F56347-7668-A049-CDFB-AD0A319BB905}"/>
              </a:ext>
            </a:extLst>
          </p:cNvPr>
          <p:cNvSpPr txBox="1"/>
          <p:nvPr/>
        </p:nvSpPr>
        <p:spPr>
          <a:xfrm>
            <a:off x="329722" y="1998423"/>
            <a:ext cx="2143125" cy="2457450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rmAutofit fontScale="85000" lnSpcReduction="20000"/>
          </a:bodyPr>
          <a:lstStyle/>
          <a:p>
            <a:pPr algn="l"/>
            <a:r>
              <a:rPr lang="en-US" sz="22500" dirty="0">
                <a:solidFill>
                  <a:srgbClr val="52BBF2"/>
                </a:solidFill>
                <a:latin typeface="Andes" panose="02000000000000000000" pitchFamily="2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048EC4-5D13-F4A8-063D-D8EF658F40C3}"/>
              </a:ext>
            </a:extLst>
          </p:cNvPr>
          <p:cNvSpPr txBox="1"/>
          <p:nvPr/>
        </p:nvSpPr>
        <p:spPr>
          <a:xfrm>
            <a:off x="1907704" y="2615918"/>
            <a:ext cx="56889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/>
              <a:t>EL MAYOR IMPULSOR DE COMERCIO EXTERIOR: LAS INFRAESTRUCTURAS</a:t>
            </a:r>
          </a:p>
        </p:txBody>
      </p:sp>
    </p:spTree>
    <p:extLst>
      <p:ext uri="{BB962C8B-B14F-4D97-AF65-F5344CB8AC3E}">
        <p14:creationId xmlns:p14="http://schemas.microsoft.com/office/powerpoint/2010/main" val="2990259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82200DE-AAD6-6529-D80B-CE5B9E2CB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39850"/>
            <a:ext cx="7620000" cy="41783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7A09054-846F-3D62-6F19-B24FEAA22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661248"/>
            <a:ext cx="4572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5828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1" name="Rectangle 2"/>
          <p:cNvSpPr>
            <a:spLocks noChangeArrowheads="1"/>
          </p:cNvSpPr>
          <p:nvPr/>
        </p:nvSpPr>
        <p:spPr bwMode="auto">
          <a:xfrm>
            <a:off x="1314450" y="1714500"/>
            <a:ext cx="6400800" cy="4114800"/>
          </a:xfrm>
          <a:prstGeom prst="rect">
            <a:avLst/>
          </a:prstGeom>
          <a:solidFill>
            <a:schemeClr val="bg1">
              <a:lumMod val="95000"/>
              <a:alpha val="52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title"/>
          </p:nvPr>
        </p:nvSpPr>
        <p:spPr>
          <a:xfrm>
            <a:off x="1828800" y="1085850"/>
            <a:ext cx="5200650" cy="457200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s-ES_tradnl" sz="2100" b="1" dirty="0">
                <a:solidFill>
                  <a:schemeClr val="bg1"/>
                </a:solidFill>
              </a:rPr>
              <a:t>Importancia de las </a:t>
            </a:r>
            <a:r>
              <a:rPr lang="es-ES_tradnl" sz="2100" b="1" dirty="0" err="1">
                <a:solidFill>
                  <a:schemeClr val="bg1"/>
                </a:solidFill>
              </a:rPr>
              <a:t>Infrastructuras</a:t>
            </a:r>
            <a:endParaRPr lang="es-ES_tradnl" sz="2100" b="1" dirty="0">
              <a:solidFill>
                <a:schemeClr val="bg1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85900" y="3771900"/>
            <a:ext cx="3028950" cy="1828800"/>
            <a:chOff x="288" y="2448"/>
            <a:chExt cx="2544" cy="1536"/>
          </a:xfrm>
        </p:grpSpPr>
        <p:pic>
          <p:nvPicPr>
            <p:cNvPr id="63500" name="Picture 5" descr="Mexico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" y="2448"/>
              <a:ext cx="2496" cy="1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3862" name="Text Box 6"/>
            <p:cNvSpPr txBox="1">
              <a:spLocks noChangeArrowheads="1"/>
            </p:cNvSpPr>
            <p:nvPr/>
          </p:nvSpPr>
          <p:spPr bwMode="auto">
            <a:xfrm>
              <a:off x="1584" y="2448"/>
              <a:ext cx="1248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1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USA</a:t>
              </a:r>
              <a:endParaRPr lang="es-ES_tradnl" sz="21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485900" y="1828801"/>
            <a:ext cx="2914650" cy="1526381"/>
            <a:chOff x="288" y="816"/>
            <a:chExt cx="2448" cy="1282"/>
          </a:xfrm>
        </p:grpSpPr>
        <p:pic>
          <p:nvPicPr>
            <p:cNvPr id="63498" name="Picture 8" descr="Mexico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8" y="816"/>
              <a:ext cx="2448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3865" name="Text Box 9"/>
            <p:cNvSpPr txBox="1">
              <a:spLocks noChangeArrowheads="1"/>
            </p:cNvSpPr>
            <p:nvPr/>
          </p:nvSpPr>
          <p:spPr bwMode="auto">
            <a:xfrm>
              <a:off x="1488" y="816"/>
              <a:ext cx="1248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1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CANADA</a:t>
              </a:r>
              <a:endParaRPr lang="es-ES_tradnl" sz="21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686300" y="2628901"/>
            <a:ext cx="2690813" cy="2358629"/>
            <a:chOff x="2976" y="1488"/>
            <a:chExt cx="2260" cy="1981"/>
          </a:xfrm>
        </p:grpSpPr>
        <p:pic>
          <p:nvPicPr>
            <p:cNvPr id="63496" name="Picture 11" descr="Mexico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76" y="1488"/>
              <a:ext cx="2260" cy="1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3868" name="Text Box 12"/>
            <p:cNvSpPr txBox="1">
              <a:spLocks noChangeArrowheads="1"/>
            </p:cNvSpPr>
            <p:nvPr/>
          </p:nvSpPr>
          <p:spPr bwMode="auto">
            <a:xfrm>
              <a:off x="2976" y="3120"/>
              <a:ext cx="1248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1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MEXICO</a:t>
              </a:r>
              <a:endParaRPr lang="es-ES_tradnl" sz="21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543550" y="2000250"/>
            <a:ext cx="154305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 Rounded MT Bold" pitchFamily="34" charset="0"/>
              </a:rPr>
              <a:t>NAFTA</a:t>
            </a:r>
          </a:p>
        </p:txBody>
      </p:sp>
    </p:spTree>
    <p:extLst>
      <p:ext uri="{BB962C8B-B14F-4D97-AF65-F5344CB8AC3E}">
        <p14:creationId xmlns:p14="http://schemas.microsoft.com/office/powerpoint/2010/main" val="82044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831" y="2481262"/>
            <a:ext cx="3157871" cy="299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30" y="2481261"/>
            <a:ext cx="2834394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6980" name="Text Box 4"/>
          <p:cNvSpPr txBox="1">
            <a:spLocks noChangeArrowheads="1"/>
          </p:cNvSpPr>
          <p:nvPr/>
        </p:nvSpPr>
        <p:spPr bwMode="auto">
          <a:xfrm>
            <a:off x="323528" y="1957009"/>
            <a:ext cx="4087143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_tradnl" sz="1800" dirty="0">
                <a:solidFill>
                  <a:srgbClr val="002060"/>
                </a:solidFill>
              </a:rPr>
              <a:t>Calidad general de las infraestructuras</a:t>
            </a:r>
            <a:endParaRPr lang="en-US" sz="1800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1406983" name="Text Box 7"/>
          <p:cNvSpPr txBox="1">
            <a:spLocks noChangeArrowheads="1"/>
          </p:cNvSpPr>
          <p:nvPr/>
        </p:nvSpPr>
        <p:spPr bwMode="auto">
          <a:xfrm>
            <a:off x="4733330" y="1957009"/>
            <a:ext cx="2626519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_tradnl" sz="1800" dirty="0">
                <a:solidFill>
                  <a:srgbClr val="002060"/>
                </a:solidFill>
              </a:rPr>
              <a:t>Calidad de carreteras</a:t>
            </a:r>
            <a:endParaRPr lang="en-US" sz="1800" dirty="0">
              <a:solidFill>
                <a:srgbClr val="00206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3723666" y="4015966"/>
            <a:ext cx="350875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3719361" y="3750718"/>
            <a:ext cx="350875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6600273" y="4630480"/>
            <a:ext cx="350875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6856359" y="3414409"/>
            <a:ext cx="350875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0" name="Text Box 4">
            <a:extLst>
              <a:ext uri="{FF2B5EF4-FFF2-40B4-BE49-F238E27FC236}">
                <a16:creationId xmlns:a16="http://schemas.microsoft.com/office/drawing/2014/main" id="{83CBD2C9-F928-294C-A7F5-095026280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194" y="1468608"/>
            <a:ext cx="804391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s-VE" sz="1800" dirty="0">
                <a:solidFill>
                  <a:srgbClr val="002060"/>
                </a:solidFill>
                <a:latin typeface="+mj-lt"/>
              </a:rPr>
              <a:t>Indicadores que miden el nivel de Infraestructura y Competitividad</a:t>
            </a:r>
            <a:endParaRPr lang="en-US" sz="1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18820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06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698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427" y="2478881"/>
            <a:ext cx="277784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90" y="2478881"/>
            <a:ext cx="2942561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0052" name="Text Box 4"/>
          <p:cNvSpPr txBox="1">
            <a:spLocks noChangeArrowheads="1"/>
          </p:cNvSpPr>
          <p:nvPr/>
        </p:nvSpPr>
        <p:spPr bwMode="auto">
          <a:xfrm>
            <a:off x="800100" y="1808561"/>
            <a:ext cx="3371851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_tradnl" sz="1800" dirty="0">
                <a:solidFill>
                  <a:srgbClr val="002060"/>
                </a:solidFill>
              </a:rPr>
              <a:t>Calidad en infraestructura portuaria</a:t>
            </a:r>
            <a:endParaRPr lang="en-US" sz="1800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1410055" name="Text Box 7"/>
          <p:cNvSpPr txBox="1">
            <a:spLocks noChangeArrowheads="1"/>
          </p:cNvSpPr>
          <p:nvPr/>
        </p:nvSpPr>
        <p:spPr bwMode="auto">
          <a:xfrm>
            <a:off x="4836777" y="1808560"/>
            <a:ext cx="2489139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dirty="0" err="1">
                <a:solidFill>
                  <a:srgbClr val="002060"/>
                </a:solidFill>
              </a:rPr>
              <a:t>Calidad</a:t>
            </a:r>
            <a:r>
              <a:rPr lang="en-US" sz="1800" dirty="0">
                <a:solidFill>
                  <a:srgbClr val="002060"/>
                </a:solidFill>
              </a:rPr>
              <a:t> en </a:t>
            </a:r>
            <a:r>
              <a:rPr lang="en-US" sz="1800" dirty="0" err="1">
                <a:solidFill>
                  <a:srgbClr val="002060"/>
                </a:solidFill>
              </a:rPr>
              <a:t>infraestructura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aérea</a:t>
            </a:r>
            <a:endParaRPr lang="en-US" sz="1800" dirty="0">
              <a:solidFill>
                <a:srgbClr val="002060"/>
              </a:solidFill>
              <a:latin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3519378" y="4110814"/>
            <a:ext cx="350875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3530010" y="4840680"/>
            <a:ext cx="350875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6959867" y="3636852"/>
            <a:ext cx="350875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6722436" y="4592893"/>
            <a:ext cx="350875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828800" y="1210506"/>
            <a:ext cx="56007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s-VE" sz="1800" dirty="0">
                <a:solidFill>
                  <a:schemeClr val="bg1"/>
                </a:solidFill>
                <a:latin typeface="+mj-lt"/>
              </a:rPr>
              <a:t>Factores de Infraestructura y Competitividad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F8EC4571-3085-6642-A492-B1CC4694C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45" y="1110440"/>
            <a:ext cx="804391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s-VE" sz="1800" dirty="0">
                <a:solidFill>
                  <a:srgbClr val="002060"/>
                </a:solidFill>
                <a:latin typeface="+mj-lt"/>
              </a:rPr>
              <a:t>Indicadores que miden el nivel de Infraestructura y Competitividad</a:t>
            </a:r>
            <a:endParaRPr lang="en-US" sz="1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24458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10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10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00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812" y="2557297"/>
            <a:ext cx="2795057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393" y="2575552"/>
            <a:ext cx="2868216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1076" name="Text Box 4"/>
          <p:cNvSpPr txBox="1">
            <a:spLocks noChangeArrowheads="1"/>
          </p:cNvSpPr>
          <p:nvPr/>
        </p:nvSpPr>
        <p:spPr bwMode="auto">
          <a:xfrm>
            <a:off x="1316077" y="1874453"/>
            <a:ext cx="3041576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_tradnl" sz="1800" dirty="0">
                <a:solidFill>
                  <a:srgbClr val="002060"/>
                </a:solidFill>
              </a:rPr>
              <a:t>Calidad en suministro de electricidad</a:t>
            </a:r>
            <a:endParaRPr lang="en-US" sz="1800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1411079" name="Text Box 7"/>
          <p:cNvSpPr txBox="1">
            <a:spLocks noChangeArrowheads="1"/>
          </p:cNvSpPr>
          <p:nvPr/>
        </p:nvSpPr>
        <p:spPr bwMode="auto">
          <a:xfrm>
            <a:off x="4357652" y="1893096"/>
            <a:ext cx="346692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_tradnl" sz="1800" dirty="0">
                <a:solidFill>
                  <a:srgbClr val="002060"/>
                </a:solidFill>
              </a:rPr>
              <a:t>Calidad en infraestructura ferroviaria</a:t>
            </a:r>
            <a:endParaRPr lang="en-US" sz="1800" dirty="0">
              <a:solidFill>
                <a:srgbClr val="002060"/>
              </a:solidFill>
              <a:latin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3638994" y="3520707"/>
            <a:ext cx="350875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3649626" y="4352705"/>
            <a:ext cx="350875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6286501" y="3143251"/>
            <a:ext cx="350875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6286501" y="3657601"/>
            <a:ext cx="350875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828800" y="1210506"/>
            <a:ext cx="56007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s-VE" sz="1800" dirty="0">
                <a:solidFill>
                  <a:schemeClr val="bg1"/>
                </a:solidFill>
                <a:latin typeface="+mj-lt"/>
              </a:rPr>
              <a:t>Factores de Infraestructura y Competitividad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D1C8F852-BF97-9541-A06B-962CE5EB0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194" y="1468608"/>
            <a:ext cx="804391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s-VE" sz="1800" dirty="0">
                <a:solidFill>
                  <a:srgbClr val="002060"/>
                </a:solidFill>
                <a:latin typeface="+mj-lt"/>
              </a:rPr>
              <a:t>Indicadores que miden el nivel de Infraestructura y Competitividad</a:t>
            </a:r>
            <a:endParaRPr lang="en-US" sz="1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4309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1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1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107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55" y="2525695"/>
            <a:ext cx="2925366" cy="315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2103" name="Text Box 7"/>
          <p:cNvSpPr txBox="1">
            <a:spLocks noChangeArrowheads="1"/>
          </p:cNvSpPr>
          <p:nvPr/>
        </p:nvSpPr>
        <p:spPr bwMode="auto">
          <a:xfrm>
            <a:off x="4494816" y="1768899"/>
            <a:ext cx="362375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_tradnl" sz="1800" dirty="0">
                <a:solidFill>
                  <a:srgbClr val="FF0000"/>
                </a:solidFill>
                <a:latin typeface="Arial" pitchFamily="34" charset="0"/>
              </a:rPr>
              <a:t>Líneas telefónicas por cada 100 personas</a:t>
            </a:r>
            <a:endParaRPr lang="en-US" sz="1800" dirty="0">
              <a:solidFill>
                <a:srgbClr val="FF0000"/>
              </a:solidFill>
              <a:latin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5994220" y="3640182"/>
            <a:ext cx="350875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5994220" y="3900811"/>
            <a:ext cx="350875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222" y="2545173"/>
            <a:ext cx="2743200" cy="315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57645" y="1808561"/>
            <a:ext cx="3814355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_tradnl" sz="1800" dirty="0">
                <a:solidFill>
                  <a:srgbClr val="FF0000"/>
                </a:solidFill>
                <a:latin typeface="Arial" pitchFamily="34" charset="0"/>
              </a:rPr>
              <a:t>Usuarios de Internet por  cada 100 </a:t>
            </a:r>
            <a:r>
              <a:rPr lang="es-ES_tradnl" sz="1800" dirty="0">
                <a:solidFill>
                  <a:srgbClr val="FF0000"/>
                </a:solidFill>
              </a:rPr>
              <a:t>personas</a:t>
            </a:r>
            <a:endParaRPr lang="en-US" sz="1800" dirty="0">
              <a:solidFill>
                <a:srgbClr val="FF0000"/>
              </a:solidFill>
              <a:latin typeface="Arial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3305603" y="3130461"/>
            <a:ext cx="350875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3251929" y="4015755"/>
            <a:ext cx="350875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828800" y="1210506"/>
            <a:ext cx="56007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s-VE" sz="1800" dirty="0">
                <a:solidFill>
                  <a:schemeClr val="bg1"/>
                </a:solidFill>
                <a:latin typeface="+mj-lt"/>
              </a:rPr>
              <a:t>Factores de Infraestructura y Competitividad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D97EC414-584E-7244-9897-4E3020AB1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195" y="1174767"/>
            <a:ext cx="804391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s-VE" sz="1800" dirty="0">
                <a:solidFill>
                  <a:srgbClr val="002060"/>
                </a:solidFill>
                <a:latin typeface="+mj-lt"/>
              </a:rPr>
              <a:t>Indicadores que miden el nivel de Infraestructura y Competitividad</a:t>
            </a:r>
            <a:endParaRPr lang="en-US" sz="1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9277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1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210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0">
            <a:extLst>
              <a:ext uri="{FF2B5EF4-FFF2-40B4-BE49-F238E27FC236}">
                <a16:creationId xmlns:a16="http://schemas.microsoft.com/office/drawing/2014/main" id="{589CFEAD-7934-2471-50AF-7F15EED41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2938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A94543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s-ES" altLang="en-US" sz="2400" b="0"/>
          </a:p>
        </p:txBody>
      </p:sp>
      <p:pic>
        <p:nvPicPr>
          <p:cNvPr id="18434" name="5 Imagen" descr="logo.gif">
            <a:extLst>
              <a:ext uri="{FF2B5EF4-FFF2-40B4-BE49-F238E27FC236}">
                <a16:creationId xmlns:a16="http://schemas.microsoft.com/office/drawing/2014/main" id="{77C7C77C-799C-9F62-542F-0C22593FE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21907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5 Rectángulo">
            <a:extLst>
              <a:ext uri="{FF2B5EF4-FFF2-40B4-BE49-F238E27FC236}">
                <a16:creationId xmlns:a16="http://schemas.microsoft.com/office/drawing/2014/main" id="{36A6E9DE-7420-BACB-779F-08CC0B220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773238"/>
            <a:ext cx="8496300" cy="4524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b="0" dirty="0"/>
              <a:t>1.- </a:t>
            </a:r>
            <a:r>
              <a:rPr lang="en-US" b="0" dirty="0">
                <a:solidFill>
                  <a:schemeClr val="tx2">
                    <a:lumMod val="50000"/>
                  </a:schemeClr>
                </a:solidFill>
              </a:rPr>
              <a:t>GLOBALIZACIÓN Y POR QUÉ LOS PAÍSES DEBERIAN COMERCIALIZAR INTERNACIONALMENTE</a:t>
            </a:r>
          </a:p>
          <a:p>
            <a:pPr>
              <a:defRPr/>
            </a:pPr>
            <a:r>
              <a:rPr lang="en-US" b="0" dirty="0">
                <a:solidFill>
                  <a:schemeClr val="tx2">
                    <a:lumMod val="50000"/>
                  </a:schemeClr>
                </a:solidFill>
              </a:rPr>
              <a:t>2.- COMERCIO INTERNACIONAL DE BIENES</a:t>
            </a:r>
          </a:p>
          <a:p>
            <a:pPr>
              <a:defRPr/>
            </a:pPr>
            <a:r>
              <a:rPr lang="en-US" b="0" dirty="0">
                <a:solidFill>
                  <a:schemeClr val="tx2">
                    <a:lumMod val="50000"/>
                  </a:schemeClr>
                </a:solidFill>
              </a:rPr>
              <a:t>3.- COMERCIO INTERNACIONAL DE SERVICIOS</a:t>
            </a:r>
          </a:p>
          <a:p>
            <a:pPr>
              <a:defRPr/>
            </a:pPr>
            <a:r>
              <a:rPr lang="en-US" b="0" dirty="0">
                <a:solidFill>
                  <a:schemeClr val="tx2">
                    <a:lumMod val="50000"/>
                  </a:schemeClr>
                </a:solidFill>
              </a:rPr>
              <a:t>4.- FACILITACIÓN DE COMERCIO INTERNACIONAL: </a:t>
            </a:r>
            <a:r>
              <a:rPr lang="en-US" b="0" dirty="0" err="1">
                <a:solidFill>
                  <a:schemeClr val="tx2">
                    <a:lumMod val="50000"/>
                  </a:schemeClr>
                </a:solidFill>
              </a:rPr>
              <a:t>Procedimientos</a:t>
            </a:r>
            <a:r>
              <a:rPr lang="en-US" b="0" dirty="0">
                <a:solidFill>
                  <a:schemeClr val="tx2">
                    <a:lumMod val="50000"/>
                  </a:schemeClr>
                </a:solidFill>
              </a:rPr>
              <a:t> de </a:t>
            </a:r>
            <a:r>
              <a:rPr lang="en-US" b="0" dirty="0" err="1">
                <a:solidFill>
                  <a:schemeClr val="tx2">
                    <a:lumMod val="50000"/>
                  </a:schemeClr>
                </a:solidFill>
              </a:rPr>
              <a:t>comercio</a:t>
            </a:r>
            <a:r>
              <a:rPr lang="en-US" b="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b="0" dirty="0" err="1">
                <a:solidFill>
                  <a:schemeClr val="tx2">
                    <a:lumMod val="50000"/>
                  </a:schemeClr>
                </a:solidFill>
              </a:rPr>
              <a:t>documentos</a:t>
            </a:r>
            <a:r>
              <a:rPr lang="en-US" b="0" dirty="0">
                <a:solidFill>
                  <a:schemeClr val="tx2">
                    <a:lumMod val="50000"/>
                  </a:schemeClr>
                </a:solidFill>
              </a:rPr>
              <a:t> y </a:t>
            </a:r>
            <a:r>
              <a:rPr lang="en-US" b="0" dirty="0" err="1">
                <a:solidFill>
                  <a:schemeClr val="tx2">
                    <a:lumMod val="50000"/>
                  </a:schemeClr>
                </a:solidFill>
              </a:rPr>
              <a:t>gestión</a:t>
            </a:r>
            <a:r>
              <a:rPr lang="en-US" b="0" dirty="0">
                <a:solidFill>
                  <a:schemeClr val="tx2">
                    <a:lumMod val="50000"/>
                  </a:schemeClr>
                </a:solidFill>
              </a:rPr>
              <a:t> de </a:t>
            </a:r>
            <a:r>
              <a:rPr lang="en-US" b="0" dirty="0" err="1">
                <a:solidFill>
                  <a:schemeClr val="tx2">
                    <a:lumMod val="50000"/>
                  </a:schemeClr>
                </a:solidFill>
              </a:rPr>
              <a:t>problemas</a:t>
            </a:r>
            <a:r>
              <a:rPr lang="en-US" b="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en-US" b="0" dirty="0">
                <a:solidFill>
                  <a:schemeClr val="tx2">
                    <a:lumMod val="50000"/>
                  </a:schemeClr>
                </a:solidFill>
              </a:rPr>
              <a:t>5.- ESTRATEGIAS DE DIVERSIFICACIÓN E INTEGRACIÓN EN CADENAS GLOBALES DE SUMINISTRO </a:t>
            </a:r>
            <a:endParaRPr lang="en-US" sz="2800" b="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b="0" dirty="0">
                <a:solidFill>
                  <a:schemeClr val="tx2">
                    <a:lumMod val="50000"/>
                  </a:schemeClr>
                </a:solidFill>
              </a:rPr>
              <a:t>6.- ESTRATEGIAS DE MARKETING INTERNACIONAL Y LOS AJUSTES CORPORATIVOS PARA ABORDAR LAS OPERACIONES DE MARKETING INTERNACIONAL </a:t>
            </a:r>
            <a:endParaRPr lang="en-US" sz="2800" b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437" name="TextBox 1">
            <a:extLst>
              <a:ext uri="{FF2B5EF4-FFF2-40B4-BE49-F238E27FC236}">
                <a16:creationId xmlns:a16="http://schemas.microsoft.com/office/drawing/2014/main" id="{7394BE39-D221-AB8D-6C98-B171F5171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1177925"/>
            <a:ext cx="168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A94543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TEMARIO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059469-464B-3292-C223-5802B878A1F1}"/>
              </a:ext>
            </a:extLst>
          </p:cNvPr>
          <p:cNvSpPr txBox="1"/>
          <p:nvPr/>
        </p:nvSpPr>
        <p:spPr>
          <a:xfrm>
            <a:off x="4248150" y="36448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altLang="en-US" sz="2400" u="sng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Contenidos de la Asignatura:</a:t>
            </a:r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2436801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14" y="2519915"/>
            <a:ext cx="3085421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2103" name="Text Box 7"/>
          <p:cNvSpPr txBox="1">
            <a:spLocks noChangeArrowheads="1"/>
          </p:cNvSpPr>
          <p:nvPr/>
        </p:nvSpPr>
        <p:spPr bwMode="auto">
          <a:xfrm>
            <a:off x="749666" y="1868552"/>
            <a:ext cx="3512662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_tradnl" sz="1800" dirty="0">
                <a:solidFill>
                  <a:srgbClr val="FF0000"/>
                </a:solidFill>
                <a:latin typeface="Arial" pitchFamily="34" charset="0"/>
              </a:rPr>
              <a:t>Celulares por cada 100 personas</a:t>
            </a:r>
            <a:endParaRPr lang="en-US" sz="1800" dirty="0">
              <a:solidFill>
                <a:srgbClr val="FF0000"/>
              </a:solidFill>
              <a:latin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3199502" y="3645231"/>
            <a:ext cx="350875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3136605" y="4020103"/>
            <a:ext cx="350875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4" name="6 CuadroTexto"/>
          <p:cNvSpPr txBox="1"/>
          <p:nvPr/>
        </p:nvSpPr>
        <p:spPr>
          <a:xfrm>
            <a:off x="1022754" y="5565952"/>
            <a:ext cx="3941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i="1" dirty="0" err="1"/>
              <a:t>Source</a:t>
            </a:r>
            <a:r>
              <a:rPr lang="es-MX" sz="1200" i="1" dirty="0"/>
              <a:t> = WEF Global </a:t>
            </a:r>
            <a:r>
              <a:rPr lang="es-MX" sz="1200" i="1" dirty="0" err="1"/>
              <a:t>Competitiveness</a:t>
            </a:r>
            <a:r>
              <a:rPr lang="es-MX" sz="1200" i="1" dirty="0"/>
              <a:t> </a:t>
            </a:r>
            <a:r>
              <a:rPr lang="es-MX" sz="1200" i="1" dirty="0" err="1"/>
              <a:t>Report</a:t>
            </a:r>
            <a:r>
              <a:rPr lang="es-MX" sz="1200" i="1" dirty="0"/>
              <a:t> 2010-2011</a:t>
            </a:r>
            <a:endParaRPr lang="en-US" sz="1200" i="1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28800" y="1210506"/>
            <a:ext cx="56007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s-VE" sz="1800" dirty="0">
                <a:solidFill>
                  <a:schemeClr val="bg1"/>
                </a:solidFill>
                <a:latin typeface="+mj-lt"/>
              </a:rPr>
              <a:t>Factores de Infraestructura y Competitividad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3" descr="carretera_peligrosa_bolivia">
            <a:extLst>
              <a:ext uri="{FF2B5EF4-FFF2-40B4-BE49-F238E27FC236}">
                <a16:creationId xmlns:a16="http://schemas.microsoft.com/office/drawing/2014/main" id="{318746AD-8DE2-9B42-AD0B-B7978C8B5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868552"/>
            <a:ext cx="2755383" cy="3625269"/>
          </a:xfrm>
          <a:prstGeom prst="rect">
            <a:avLst/>
          </a:prstGeom>
          <a:noFill/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0F6CAAA3-A617-E449-89C4-71FC7C8F4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195" y="1210505"/>
            <a:ext cx="804391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s-VE" sz="1800" dirty="0">
                <a:solidFill>
                  <a:srgbClr val="002060"/>
                </a:solidFill>
                <a:latin typeface="+mj-lt"/>
              </a:rPr>
              <a:t>Indicadores que miden el nivel de Infraestructura y Competitividad</a:t>
            </a:r>
            <a:endParaRPr lang="en-US" sz="1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8064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1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210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11" y="954530"/>
            <a:ext cx="5929259" cy="496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1270674" y="3764604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>
            <a:off x="1257297" y="2228850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>
            <a:off x="1267022" y="2343150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1281614" y="2743200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1257297" y="3200400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1267022" y="3371850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1281614" y="4748766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1270674" y="4914900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1281614" y="5027984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257297" y="5429250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1267022" y="5600700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1257300" y="4171950"/>
            <a:ext cx="457200" cy="0"/>
          </a:xfrm>
          <a:prstGeom prst="straightConnector1">
            <a:avLst/>
          </a:prstGeom>
          <a:solidFill>
            <a:schemeClr val="accent1"/>
          </a:solidFill>
          <a:ln w="889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7200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11" y="954530"/>
            <a:ext cx="5929259" cy="496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1270674" y="3764604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>
            <a:off x="1257297" y="2228850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>
            <a:off x="1267022" y="2343150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1281614" y="2743200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1257297" y="3200400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1267022" y="3371850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1281614" y="4748766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1270674" y="4914900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1281614" y="5027984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257297" y="5429250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1267022" y="5600700"/>
            <a:ext cx="4572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1257300" y="4171950"/>
            <a:ext cx="457200" cy="0"/>
          </a:xfrm>
          <a:prstGeom prst="straightConnector1">
            <a:avLst/>
          </a:prstGeom>
          <a:solidFill>
            <a:schemeClr val="accent1"/>
          </a:solidFill>
          <a:ln w="889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79BDEA34-4D63-234A-B445-3D25FF9E01C2}"/>
              </a:ext>
            </a:extLst>
          </p:cNvPr>
          <p:cNvSpPr/>
          <p:nvPr/>
        </p:nvSpPr>
        <p:spPr>
          <a:xfrm>
            <a:off x="5110843" y="1151164"/>
            <a:ext cx="1143000" cy="506186"/>
          </a:xfrm>
          <a:prstGeom prst="ellipse">
            <a:avLst/>
          </a:prstGeom>
          <a:solidFill>
            <a:srgbClr val="FFFFFF">
              <a:alpha val="0"/>
            </a:srgb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6E6F864-EE4E-A245-BB81-23873F7F7DBE}"/>
              </a:ext>
            </a:extLst>
          </p:cNvPr>
          <p:cNvSpPr/>
          <p:nvPr/>
        </p:nvSpPr>
        <p:spPr>
          <a:xfrm>
            <a:off x="6584670" y="1151164"/>
            <a:ext cx="1226911" cy="506186"/>
          </a:xfrm>
          <a:prstGeom prst="ellipse">
            <a:avLst/>
          </a:prstGeom>
          <a:solidFill>
            <a:srgbClr val="FFFFFF">
              <a:alpha val="0"/>
            </a:srgb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2856D18-0570-5B4C-8A4E-950A3BD2F292}"/>
              </a:ext>
            </a:extLst>
          </p:cNvPr>
          <p:cNvSpPr/>
          <p:nvPr/>
        </p:nvSpPr>
        <p:spPr>
          <a:xfrm>
            <a:off x="3461658" y="1167493"/>
            <a:ext cx="1143000" cy="506186"/>
          </a:xfrm>
          <a:prstGeom prst="ellipse">
            <a:avLst/>
          </a:prstGeom>
          <a:solidFill>
            <a:srgbClr val="FFFFFF">
              <a:alpha val="0"/>
            </a:srgb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8053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F1F98DD-5EAA-4243-8C95-F04D4EE9F770}"/>
              </a:ext>
            </a:extLst>
          </p:cNvPr>
          <p:cNvSpPr txBox="1">
            <a:spLocks/>
          </p:cNvSpPr>
          <p:nvPr/>
        </p:nvSpPr>
        <p:spPr>
          <a:xfrm>
            <a:off x="390794" y="1256132"/>
            <a:ext cx="8325141" cy="25429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8175" lvl="1" indent="-295275">
              <a:buFont typeface="Zapf Dingbats"/>
              <a:buChar char="➢"/>
            </a:pPr>
            <a:r>
              <a:rPr lang="en-US" sz="2100" dirty="0" err="1"/>
              <a:t>Inconvenientes</a:t>
            </a:r>
            <a:r>
              <a:rPr lang="en-US" sz="2100" dirty="0"/>
              <a:t> por </a:t>
            </a:r>
            <a:r>
              <a:rPr lang="en-US" sz="2100" dirty="0" err="1"/>
              <a:t>falta</a:t>
            </a:r>
            <a:r>
              <a:rPr lang="en-US" sz="2100" dirty="0"/>
              <a:t> de </a:t>
            </a:r>
            <a:r>
              <a:rPr lang="en-US" sz="2100" dirty="0" err="1"/>
              <a:t>homogeneidad</a:t>
            </a:r>
            <a:r>
              <a:rPr lang="en-US" sz="2100" dirty="0"/>
              <a:t> de la red ( para las </a:t>
            </a:r>
            <a:r>
              <a:rPr lang="en-US" sz="2100" dirty="0" err="1"/>
              <a:t>dimensiones</a:t>
            </a:r>
            <a:r>
              <a:rPr lang="en-US" sz="2100" dirty="0"/>
              <a:t> y pesos por </a:t>
            </a:r>
            <a:r>
              <a:rPr lang="en-US" sz="2100" dirty="0" err="1"/>
              <a:t>eje</a:t>
            </a:r>
            <a:r>
              <a:rPr lang="en-US" sz="2100" dirty="0"/>
              <a:t> de los </a:t>
            </a:r>
            <a:r>
              <a:rPr lang="en-US" sz="2100" dirty="0" err="1"/>
              <a:t>vehículos</a:t>
            </a:r>
            <a:r>
              <a:rPr lang="en-US" sz="2100" dirty="0"/>
              <a:t>) </a:t>
            </a:r>
          </a:p>
          <a:p>
            <a:pPr marL="638175" lvl="1" indent="-295275">
              <a:buFont typeface="Zapf Dingbats"/>
              <a:buChar char="➢"/>
            </a:pPr>
            <a:r>
              <a:rPr lang="en-US" sz="2100" dirty="0" err="1"/>
              <a:t>Inconvenientes</a:t>
            </a:r>
            <a:r>
              <a:rPr lang="en-US" sz="2100" dirty="0"/>
              <a:t> por </a:t>
            </a:r>
            <a:r>
              <a:rPr lang="en-US" sz="2100" dirty="0" err="1"/>
              <a:t>falta</a:t>
            </a:r>
            <a:r>
              <a:rPr lang="en-US" sz="2100" dirty="0"/>
              <a:t> de </a:t>
            </a:r>
            <a:r>
              <a:rPr lang="en-US" sz="2100" dirty="0" err="1"/>
              <a:t>continuidad</a:t>
            </a:r>
            <a:r>
              <a:rPr lang="en-US" sz="2100" dirty="0"/>
              <a:t> de la red </a:t>
            </a:r>
          </a:p>
          <a:p>
            <a:pPr marL="981075" lvl="2" indent="-295275">
              <a:buFont typeface="Zapf Dingbats"/>
              <a:buChar char="➢"/>
            </a:pPr>
            <a:r>
              <a:rPr lang="en-US" sz="2100" dirty="0"/>
              <a:t>ferro-</a:t>
            </a:r>
            <a:r>
              <a:rPr lang="en-US" sz="2100" dirty="0" err="1"/>
              <a:t>lacustre</a:t>
            </a:r>
            <a:r>
              <a:rPr lang="en-US" sz="2100" dirty="0"/>
              <a:t> </a:t>
            </a:r>
            <a:r>
              <a:rPr lang="en-US" sz="2100" dirty="0" err="1"/>
              <a:t>Mataraní</a:t>
            </a:r>
            <a:r>
              <a:rPr lang="en-US" sz="2100" dirty="0"/>
              <a:t>-Puno-</a:t>
            </a:r>
            <a:r>
              <a:rPr lang="en-US" sz="2100" dirty="0" err="1"/>
              <a:t>Guaqui</a:t>
            </a:r>
            <a:r>
              <a:rPr lang="en-US" sz="2100" dirty="0"/>
              <a:t>-La Paz</a:t>
            </a:r>
          </a:p>
          <a:p>
            <a:pPr marL="981075" lvl="2" indent="-295275">
              <a:buFont typeface="Zapf Dingbats"/>
              <a:buChar char="➢"/>
            </a:pPr>
            <a:r>
              <a:rPr lang="en-US" sz="2100" dirty="0"/>
              <a:t>redes </a:t>
            </a:r>
            <a:r>
              <a:rPr lang="en-US" sz="2100" dirty="0" err="1"/>
              <a:t>ferroviarias</a:t>
            </a:r>
            <a:r>
              <a:rPr lang="en-US" sz="2100" dirty="0"/>
              <a:t> </a:t>
            </a:r>
            <a:r>
              <a:rPr lang="en-US" sz="2100" dirty="0" err="1"/>
              <a:t>Guaqui</a:t>
            </a:r>
            <a:r>
              <a:rPr lang="en-US" sz="2100" dirty="0"/>
              <a:t>-La Paz-Puerto </a:t>
            </a:r>
            <a:r>
              <a:rPr lang="en-US" sz="2100" dirty="0" err="1"/>
              <a:t>Quijarro</a:t>
            </a:r>
            <a:r>
              <a:rPr lang="en-US" sz="2100" dirty="0"/>
              <a:t> que </a:t>
            </a:r>
            <a:r>
              <a:rPr lang="en-US" sz="2100" dirty="0" err="1"/>
              <a:t>requiere</a:t>
            </a:r>
            <a:r>
              <a:rPr lang="en-US" sz="2100" dirty="0"/>
              <a:t> </a:t>
            </a:r>
            <a:r>
              <a:rPr lang="en-US" sz="2100" dirty="0" err="1"/>
              <a:t>transbordos</a:t>
            </a:r>
            <a:r>
              <a:rPr lang="en-US" sz="2100" dirty="0"/>
              <a:t> </a:t>
            </a:r>
            <a:r>
              <a:rPr lang="en-US" sz="2100" dirty="0" err="1"/>
              <a:t>en</a:t>
            </a:r>
            <a:r>
              <a:rPr lang="en-US" sz="2100" dirty="0"/>
              <a:t> </a:t>
            </a:r>
            <a:r>
              <a:rPr lang="en-US" sz="2100" dirty="0" err="1"/>
              <a:t>camión</a:t>
            </a:r>
            <a:r>
              <a:rPr lang="en-US" sz="2100" dirty="0"/>
              <a:t> </a:t>
            </a:r>
            <a:r>
              <a:rPr lang="en-US" sz="2100" dirty="0" err="1"/>
              <a:t>en</a:t>
            </a:r>
            <a:r>
              <a:rPr lang="en-US" sz="2100" dirty="0"/>
              <a:t> Cochabamba y Santa Cruz de la Sierra, lo que </a:t>
            </a:r>
            <a:r>
              <a:rPr lang="en-US" sz="2100" dirty="0" err="1"/>
              <a:t>retrasa</a:t>
            </a:r>
            <a:r>
              <a:rPr lang="en-US" sz="2100" dirty="0"/>
              <a:t> el </a:t>
            </a:r>
            <a:r>
              <a:rPr lang="en-US" sz="2100" dirty="0" err="1"/>
              <a:t>recorrido</a:t>
            </a:r>
            <a:r>
              <a:rPr lang="en-US" sz="2100" dirty="0"/>
              <a:t> and increases the costs of the logistics</a:t>
            </a:r>
          </a:p>
          <a:p>
            <a:pPr marL="638175" lvl="1" indent="-295275">
              <a:buFont typeface="Zapf Dingbats"/>
              <a:buChar char="➢"/>
            </a:pPr>
            <a:r>
              <a:rPr lang="en-US" sz="2100" dirty="0" err="1"/>
              <a:t>Inconvenientes</a:t>
            </a:r>
            <a:r>
              <a:rPr lang="en-US" sz="2100" dirty="0"/>
              <a:t> por </a:t>
            </a:r>
            <a:r>
              <a:rPr lang="en-US" sz="2100" dirty="0" err="1"/>
              <a:t>temporalidad</a:t>
            </a:r>
            <a:r>
              <a:rPr lang="en-US" sz="2100" dirty="0"/>
              <a:t> </a:t>
            </a:r>
            <a:r>
              <a:rPr lang="en-US" sz="2100" dirty="0" err="1"/>
              <a:t>climática</a:t>
            </a:r>
            <a:endParaRPr lang="en-US" sz="2100" dirty="0">
              <a:solidFill>
                <a:srgbClr val="4AACE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8B4EC7-EB47-AE4D-804D-74521404FCF1}"/>
              </a:ext>
            </a:extLst>
          </p:cNvPr>
          <p:cNvSpPr txBox="1"/>
          <p:nvPr/>
        </p:nvSpPr>
        <p:spPr>
          <a:xfrm>
            <a:off x="683568" y="535011"/>
            <a:ext cx="8047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Inconvenientes</a:t>
            </a:r>
            <a:r>
              <a:rPr lang="en-US" dirty="0"/>
              <a:t> de </a:t>
            </a:r>
            <a:r>
              <a:rPr lang="en-US" dirty="0" err="1"/>
              <a:t>transporte</a:t>
            </a:r>
            <a:r>
              <a:rPr lang="en-US" dirty="0"/>
              <a:t> intermodal </a:t>
            </a:r>
            <a:r>
              <a:rPr lang="en-US" dirty="0" err="1"/>
              <a:t>en</a:t>
            </a:r>
            <a:r>
              <a:rPr lang="en-US" dirty="0"/>
              <a:t> Latino América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9CD739-3389-5141-81DB-1F6D1B21AEE0}"/>
              </a:ext>
            </a:extLst>
          </p:cNvPr>
          <p:cNvSpPr txBox="1"/>
          <p:nvPr/>
        </p:nvSpPr>
        <p:spPr>
          <a:xfrm>
            <a:off x="683568" y="6488668"/>
            <a:ext cx="2741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Source: CEPAL, UNECE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84B864-1650-114F-B6EA-138DBB95E653}"/>
              </a:ext>
            </a:extLst>
          </p:cNvPr>
          <p:cNvSpPr/>
          <p:nvPr/>
        </p:nvSpPr>
        <p:spPr>
          <a:xfrm>
            <a:off x="989878" y="4542285"/>
            <a:ext cx="69664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ctr"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European Agreement on Important International Combined Transport Lines and Related Installations (</a:t>
            </a:r>
            <a:r>
              <a:rPr lang="en-GB" sz="1800" dirty="0" err="1">
                <a:solidFill>
                  <a:schemeClr val="accent1">
                    <a:lumMod val="75000"/>
                  </a:schemeClr>
                </a:solidFill>
              </a:rPr>
              <a:t>Acuerdo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 AGTC)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Estándares de infraestructura de redes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Parámetros de rendimiento y puntos de referencia para trenes y terminales</a:t>
            </a:r>
            <a:endParaRPr lang="en-GB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06316-BFD7-8D4F-A858-4C34F5B65C31}"/>
              </a:ext>
            </a:extLst>
          </p:cNvPr>
          <p:cNvSpPr txBox="1"/>
          <p:nvPr/>
        </p:nvSpPr>
        <p:spPr>
          <a:xfrm>
            <a:off x="1763688" y="4198775"/>
            <a:ext cx="457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SOLUCIONES A LOS INCONVENIENTES</a:t>
            </a:r>
          </a:p>
        </p:txBody>
      </p:sp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AB88728-2FA0-68AD-FFE4-63C998BFA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96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760D29E9-54A8-8B4E-91F5-7396E6909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34F3611-833D-F949-ABD7-F67D98DABB63}" type="slidenum">
              <a:rPr lang="fr-CH" altLang="en-US">
                <a:solidFill>
                  <a:schemeClr val="accent2"/>
                </a:solidFill>
              </a:rPr>
              <a:pPr eaLnBrk="1" hangingPunct="1"/>
              <a:t>24</a:t>
            </a:fld>
            <a:endParaRPr lang="fr-CH" altLang="en-US">
              <a:solidFill>
                <a:schemeClr val="accent2"/>
              </a:solidFill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F0DA399C-D0D7-D545-AE6E-CAEC4DE8D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686" y="5588795"/>
            <a:ext cx="377428" cy="27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 sz="900">
              <a:solidFill>
                <a:srgbClr val="000066"/>
              </a:solidFill>
            </a:endParaRPr>
          </a:p>
        </p:txBody>
      </p:sp>
      <p:sp>
        <p:nvSpPr>
          <p:cNvPr id="18439" name="Rectangle 6">
            <a:extLst>
              <a:ext uri="{FF2B5EF4-FFF2-40B4-BE49-F238E27FC236}">
                <a16:creationId xmlns:a16="http://schemas.microsoft.com/office/drawing/2014/main" id="{432244DD-90A8-A449-ADFD-32C5F53D0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4235" y="1808560"/>
            <a:ext cx="621030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endParaRPr lang="en-GB" altLang="en-US" sz="1200">
              <a:solidFill>
                <a:schemeClr val="accent2"/>
              </a:solidFill>
            </a:endParaRPr>
          </a:p>
        </p:txBody>
      </p:sp>
      <p:sp>
        <p:nvSpPr>
          <p:cNvPr id="18440" name="Rectangle 7">
            <a:extLst>
              <a:ext uri="{FF2B5EF4-FFF2-40B4-BE49-F238E27FC236}">
                <a16:creationId xmlns:a16="http://schemas.microsoft.com/office/drawing/2014/main" id="{1C5BDFFC-583F-7044-AD00-1108428C808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221832" y="2066807"/>
            <a:ext cx="47791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sz="1800"/>
          </a:p>
        </p:txBody>
      </p:sp>
      <p:sp>
        <p:nvSpPr>
          <p:cNvPr id="18441" name="Text Box 12">
            <a:extLst>
              <a:ext uri="{FF2B5EF4-FFF2-40B4-BE49-F238E27FC236}">
                <a16:creationId xmlns:a16="http://schemas.microsoft.com/office/drawing/2014/main" id="{0ECCCC86-1ABB-F848-A04A-72CADF777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350" y="1830089"/>
            <a:ext cx="55352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500" dirty="0">
                <a:solidFill>
                  <a:schemeClr val="accent2"/>
                </a:solidFill>
              </a:rPr>
              <a:t>Red Intermodal (Carretera-</a:t>
            </a:r>
            <a:r>
              <a:rPr lang="en-GB" altLang="en-US" sz="1500" dirty="0" err="1">
                <a:solidFill>
                  <a:schemeClr val="accent2"/>
                </a:solidFill>
              </a:rPr>
              <a:t>Tren</a:t>
            </a:r>
            <a:r>
              <a:rPr lang="en-GB" altLang="en-US" sz="1500" dirty="0">
                <a:solidFill>
                  <a:schemeClr val="accent2"/>
                </a:solidFill>
              </a:rPr>
              <a:t>) </a:t>
            </a:r>
          </a:p>
        </p:txBody>
      </p:sp>
      <p:pic>
        <p:nvPicPr>
          <p:cNvPr id="18442" name="Picture 12">
            <a:extLst>
              <a:ext uri="{FF2B5EF4-FFF2-40B4-BE49-F238E27FC236}">
                <a16:creationId xmlns:a16="http://schemas.microsoft.com/office/drawing/2014/main" id="{FFFE78E6-56A6-644D-B002-333188D00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64" y="2389972"/>
            <a:ext cx="4996772" cy="255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90968A7-781B-AB42-B308-3300D9633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34" y="2319242"/>
            <a:ext cx="3648076" cy="3579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08D38B-34D4-F841-8CFB-4DAECE45329C}"/>
              </a:ext>
            </a:extLst>
          </p:cNvPr>
          <p:cNvSpPr txBox="1"/>
          <p:nvPr/>
        </p:nvSpPr>
        <p:spPr>
          <a:xfrm>
            <a:off x="621420" y="1308248"/>
            <a:ext cx="8047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Inconvenientes</a:t>
            </a:r>
            <a:r>
              <a:rPr lang="en-US" dirty="0"/>
              <a:t> de </a:t>
            </a:r>
            <a:r>
              <a:rPr lang="en-US" dirty="0" err="1"/>
              <a:t>transporte</a:t>
            </a:r>
            <a:r>
              <a:rPr lang="en-US" dirty="0"/>
              <a:t> intermodal </a:t>
            </a:r>
            <a:r>
              <a:rPr lang="en-US" dirty="0" err="1"/>
              <a:t>en</a:t>
            </a:r>
            <a:r>
              <a:rPr lang="en-US" dirty="0"/>
              <a:t> Latino América</a:t>
            </a:r>
          </a:p>
        </p:txBody>
      </p:sp>
    </p:spTree>
    <p:extLst>
      <p:ext uri="{BB962C8B-B14F-4D97-AF65-F5344CB8AC3E}">
        <p14:creationId xmlns:p14="http://schemas.microsoft.com/office/powerpoint/2010/main" val="3152698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D0F0697-998F-9F45-A1AE-FCD7F66C809D}"/>
              </a:ext>
            </a:extLst>
          </p:cNvPr>
          <p:cNvSpPr txBox="1">
            <a:spLocks noGrp="1"/>
          </p:cNvSpPr>
          <p:nvPr/>
        </p:nvSpPr>
        <p:spPr bwMode="auto">
          <a:xfrm>
            <a:off x="6057900" y="5543550"/>
            <a:ext cx="142875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9056" tIns="34529" rIns="69056" bIns="3452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63CE75A-B988-9444-BFD8-17176DB93A1C}" type="slidenum">
              <a:rPr lang="en-GB" altLang="en-US" sz="1050"/>
              <a:pPr algn="r" eaLnBrk="1" hangingPunct="1"/>
              <a:t>25</a:t>
            </a:fld>
            <a:endParaRPr lang="en-GB" altLang="en-US" sz="1050"/>
          </a:p>
        </p:txBody>
      </p:sp>
      <p:sp>
        <p:nvSpPr>
          <p:cNvPr id="12292" name="Rectangle 8">
            <a:extLst>
              <a:ext uri="{FF2B5EF4-FFF2-40B4-BE49-F238E27FC236}">
                <a16:creationId xmlns:a16="http://schemas.microsoft.com/office/drawing/2014/main" id="{6694E88E-AEB9-9941-A1AB-BCE083037A1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657350" y="1527226"/>
            <a:ext cx="5829300" cy="356592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500" b="1" dirty="0" err="1">
                <a:solidFill>
                  <a:schemeClr val="accent2"/>
                </a:solidFill>
                <a:cs typeface="Arial" panose="020B0604020202020204" pitchFamily="34" charset="0"/>
              </a:rPr>
              <a:t>Principales</a:t>
            </a:r>
            <a:r>
              <a:rPr lang="en-US" altLang="en-US" sz="15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1500" b="1" dirty="0" err="1">
                <a:solidFill>
                  <a:schemeClr val="accent2"/>
                </a:solidFill>
                <a:cs typeface="Arial" panose="020B0604020202020204" pitchFamily="34" charset="0"/>
              </a:rPr>
              <a:t>cuellos</a:t>
            </a:r>
            <a:r>
              <a:rPr lang="en-US" altLang="en-US" sz="1500" b="1" dirty="0">
                <a:solidFill>
                  <a:schemeClr val="accent2"/>
                </a:solidFill>
                <a:cs typeface="Arial" panose="020B0604020202020204" pitchFamily="34" charset="0"/>
              </a:rPr>
              <a:t> de </a:t>
            </a:r>
            <a:r>
              <a:rPr lang="en-US" altLang="en-US" sz="1500" b="1" dirty="0" err="1">
                <a:solidFill>
                  <a:schemeClr val="accent2"/>
                </a:solidFill>
                <a:cs typeface="Arial" panose="020B0604020202020204" pitchFamily="34" charset="0"/>
              </a:rPr>
              <a:t>botella</a:t>
            </a:r>
            <a:r>
              <a:rPr lang="en-US" altLang="en-US" sz="15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1500" b="1" dirty="0" err="1">
                <a:solidFill>
                  <a:schemeClr val="accent2"/>
                </a:solidFill>
                <a:cs typeface="Arial" panose="020B0604020202020204" pitchFamily="34" charset="0"/>
              </a:rPr>
              <a:t>en</a:t>
            </a:r>
            <a:r>
              <a:rPr lang="en-US" altLang="en-US" sz="15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1500" b="1" dirty="0" err="1">
                <a:solidFill>
                  <a:schemeClr val="accent2"/>
                </a:solidFill>
                <a:cs typeface="Arial" panose="020B0604020202020204" pitchFamily="34" charset="0"/>
              </a:rPr>
              <a:t>transporte</a:t>
            </a:r>
            <a:r>
              <a:rPr lang="en-US" altLang="en-US" sz="1500" b="1" dirty="0">
                <a:solidFill>
                  <a:schemeClr val="accent2"/>
                </a:solidFill>
                <a:cs typeface="Arial" panose="020B0604020202020204" pitchFamily="34" charset="0"/>
              </a:rPr>
              <a:t> de </a:t>
            </a:r>
            <a:r>
              <a:rPr lang="en-US" altLang="en-US" sz="1500" b="1" dirty="0" err="1">
                <a:solidFill>
                  <a:schemeClr val="accent2"/>
                </a:solidFill>
                <a:cs typeface="Arial" panose="020B0604020202020204" pitchFamily="34" charset="0"/>
              </a:rPr>
              <a:t>carreteras</a:t>
            </a:r>
            <a:r>
              <a:rPr lang="en-US" altLang="en-US" sz="15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1500" b="1" dirty="0" err="1">
                <a:solidFill>
                  <a:schemeClr val="accent2"/>
                </a:solidFill>
                <a:cs typeface="Arial" panose="020B0604020202020204" pitchFamily="34" charset="0"/>
              </a:rPr>
              <a:t>en</a:t>
            </a:r>
            <a:r>
              <a:rPr lang="en-US" altLang="en-US" sz="1500" b="1" dirty="0">
                <a:solidFill>
                  <a:schemeClr val="accent2"/>
                </a:solidFill>
                <a:cs typeface="Arial" panose="020B0604020202020204" pitchFamily="34" charset="0"/>
              </a:rPr>
              <a:t> 2015    </a:t>
            </a:r>
            <a:r>
              <a:rPr lang="en-US" altLang="en-US" sz="1200" b="1" dirty="0">
                <a:solidFill>
                  <a:schemeClr val="accent2"/>
                </a:solidFill>
                <a:cs typeface="Arial" panose="020B0604020202020204" pitchFamily="34" charset="0"/>
              </a:rPr>
              <a:t>(UIC DIOMIS study)</a:t>
            </a:r>
          </a:p>
        </p:txBody>
      </p:sp>
      <p:pic>
        <p:nvPicPr>
          <p:cNvPr id="12293" name="Picture 5">
            <a:extLst>
              <a:ext uri="{FF2B5EF4-FFF2-40B4-BE49-F238E27FC236}">
                <a16:creationId xmlns:a16="http://schemas.microsoft.com/office/drawing/2014/main" id="{A8930DAC-D038-874E-9B44-FB586B8B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2132410"/>
            <a:ext cx="6222206" cy="356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E7CC65-7FA2-1A4B-90CF-E9661BB26E37}"/>
              </a:ext>
            </a:extLst>
          </p:cNvPr>
          <p:cNvSpPr txBox="1"/>
          <p:nvPr/>
        </p:nvSpPr>
        <p:spPr>
          <a:xfrm>
            <a:off x="1223962" y="2994423"/>
            <a:ext cx="2024063" cy="9694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CH" sz="1200" dirty="0" err="1">
                <a:solidFill>
                  <a:schemeClr val="accent2"/>
                </a:solidFill>
              </a:rPr>
              <a:t>Trans-alpine</a:t>
            </a:r>
            <a:r>
              <a:rPr lang="fr-CH" sz="1200" dirty="0">
                <a:solidFill>
                  <a:schemeClr val="accent2"/>
                </a:solidFill>
              </a:rPr>
              <a:t> base tunnels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fr-CH" sz="900" dirty="0">
                <a:solidFill>
                  <a:schemeClr val="accent2"/>
                </a:solidFill>
              </a:rPr>
              <a:t> Lötschberg (as of 2007)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fr-CH" sz="900" dirty="0" err="1">
                <a:solidFill>
                  <a:schemeClr val="accent2"/>
                </a:solidFill>
              </a:rPr>
              <a:t>Gotthard</a:t>
            </a:r>
            <a:r>
              <a:rPr lang="fr-CH" sz="900" dirty="0">
                <a:solidFill>
                  <a:schemeClr val="accent2"/>
                </a:solidFill>
              </a:rPr>
              <a:t> (as of 2016)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fr-CH" sz="900" dirty="0">
                <a:solidFill>
                  <a:schemeClr val="accent2"/>
                </a:solidFill>
              </a:rPr>
              <a:t>Brenner ?   </a:t>
            </a:r>
          </a:p>
          <a:p>
            <a:pPr>
              <a:defRPr/>
            </a:pPr>
            <a:r>
              <a:rPr lang="fr-CH" sz="900" dirty="0">
                <a:solidFill>
                  <a:schemeClr val="accent2"/>
                </a:solidFill>
              </a:rPr>
              <a:t> </a:t>
            </a:r>
          </a:p>
          <a:p>
            <a:pPr>
              <a:defRPr/>
            </a:pPr>
            <a:r>
              <a:rPr lang="fr-CH" sz="900" dirty="0">
                <a:solidFill>
                  <a:schemeClr val="accent2"/>
                </a:solidFill>
              </a:rPr>
              <a:t>… but </a:t>
            </a:r>
            <a:r>
              <a:rPr lang="fr-CH" sz="900" dirty="0" err="1">
                <a:solidFill>
                  <a:schemeClr val="accent2"/>
                </a:solidFill>
              </a:rPr>
              <a:t>access</a:t>
            </a:r>
            <a:r>
              <a:rPr lang="fr-CH" sz="900" dirty="0">
                <a:solidFill>
                  <a:schemeClr val="accent2"/>
                </a:solidFill>
              </a:rPr>
              <a:t> corridors ?</a:t>
            </a:r>
            <a:endParaRPr lang="en-GB" sz="900" dirty="0">
              <a:solidFill>
                <a:schemeClr val="accent2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820D46-4C6B-3D45-A87D-86527DAAE92F}"/>
              </a:ext>
            </a:extLst>
          </p:cNvPr>
          <p:cNvCxnSpPr/>
          <p:nvPr/>
        </p:nvCxnSpPr>
        <p:spPr>
          <a:xfrm flipV="1">
            <a:off x="2844405" y="3590926"/>
            <a:ext cx="2159794" cy="6905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F8527B-93C0-3E41-BBFF-DB36DD8DC7D8}"/>
              </a:ext>
            </a:extLst>
          </p:cNvPr>
          <p:cNvCxnSpPr/>
          <p:nvPr/>
        </p:nvCxnSpPr>
        <p:spPr>
          <a:xfrm flipV="1">
            <a:off x="2645569" y="3659981"/>
            <a:ext cx="3006329" cy="1476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A413D0D-4B26-F24C-9257-F718B1E91AA4}"/>
              </a:ext>
            </a:extLst>
          </p:cNvPr>
          <p:cNvSpPr txBox="1"/>
          <p:nvPr/>
        </p:nvSpPr>
        <p:spPr>
          <a:xfrm>
            <a:off x="758305" y="1076825"/>
            <a:ext cx="8047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Inconvenientes</a:t>
            </a:r>
            <a:r>
              <a:rPr lang="en-US" dirty="0"/>
              <a:t> de </a:t>
            </a:r>
            <a:r>
              <a:rPr lang="en-US" dirty="0" err="1"/>
              <a:t>transporte</a:t>
            </a:r>
            <a:r>
              <a:rPr lang="en-US" dirty="0"/>
              <a:t> intermodal </a:t>
            </a:r>
            <a:r>
              <a:rPr lang="en-US" dirty="0" err="1"/>
              <a:t>en</a:t>
            </a:r>
            <a:r>
              <a:rPr lang="en-US" dirty="0"/>
              <a:t> Latino América</a:t>
            </a:r>
          </a:p>
        </p:txBody>
      </p:sp>
    </p:spTree>
    <p:extLst>
      <p:ext uri="{BB962C8B-B14F-4D97-AF65-F5344CB8AC3E}">
        <p14:creationId xmlns:p14="http://schemas.microsoft.com/office/powerpoint/2010/main" val="3187530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862CC9-6EA2-1948-A759-AD1F36F96994}"/>
              </a:ext>
            </a:extLst>
          </p:cNvPr>
          <p:cNvSpPr txBox="1">
            <a:spLocks noGrp="1"/>
          </p:cNvSpPr>
          <p:nvPr/>
        </p:nvSpPr>
        <p:spPr bwMode="auto">
          <a:xfrm>
            <a:off x="6057900" y="5543550"/>
            <a:ext cx="142875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9056" tIns="34529" rIns="69056" bIns="3452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46F316D-41A3-FB42-AC1B-029ACDB01D3C}" type="slidenum">
              <a:rPr lang="en-GB" altLang="en-US" sz="1050"/>
              <a:pPr algn="r" eaLnBrk="1" hangingPunct="1"/>
              <a:t>26</a:t>
            </a:fld>
            <a:endParaRPr lang="en-GB" altLang="en-US" sz="1050"/>
          </a:p>
        </p:txBody>
      </p:sp>
      <p:sp>
        <p:nvSpPr>
          <p:cNvPr id="14340" name="Rectangle 8">
            <a:extLst>
              <a:ext uri="{FF2B5EF4-FFF2-40B4-BE49-F238E27FC236}">
                <a16:creationId xmlns:a16="http://schemas.microsoft.com/office/drawing/2014/main" id="{018FBEA4-99A2-DB47-BB8D-D9DCC3B9060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657350" y="1863328"/>
            <a:ext cx="5829300" cy="356592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500" b="1" dirty="0">
                <a:solidFill>
                  <a:schemeClr val="accent2"/>
                </a:solidFill>
                <a:cs typeface="Arial" panose="020B0604020202020204" pitchFamily="34" charset="0"/>
              </a:rPr>
              <a:t>Barreras </a:t>
            </a:r>
            <a:r>
              <a:rPr lang="en-US" altLang="en-US" sz="1500" b="1" dirty="0" err="1">
                <a:solidFill>
                  <a:schemeClr val="accent2"/>
                </a:solidFill>
                <a:cs typeface="Arial" panose="020B0604020202020204" pitchFamily="34" charset="0"/>
              </a:rPr>
              <a:t>administrativas</a:t>
            </a:r>
            <a:r>
              <a:rPr lang="en-US" altLang="en-US" sz="1500" b="1" dirty="0">
                <a:solidFill>
                  <a:schemeClr val="accent2"/>
                </a:solidFill>
                <a:cs typeface="Arial" panose="020B0604020202020204" pitchFamily="34" charset="0"/>
              </a:rPr>
              <a:t>, </a:t>
            </a:r>
            <a:r>
              <a:rPr lang="en-US" altLang="en-US" sz="1500" b="1" dirty="0" err="1">
                <a:solidFill>
                  <a:schemeClr val="accent2"/>
                </a:solidFill>
                <a:cs typeface="Arial" panose="020B0604020202020204" pitchFamily="34" charset="0"/>
              </a:rPr>
              <a:t>tecnicas</a:t>
            </a:r>
            <a:r>
              <a:rPr lang="en-US" altLang="en-US" sz="1500" b="1" dirty="0">
                <a:solidFill>
                  <a:schemeClr val="accent2"/>
                </a:solidFill>
                <a:cs typeface="Arial" panose="020B0604020202020204" pitchFamily="34" charset="0"/>
              </a:rPr>
              <a:t> y </a:t>
            </a:r>
            <a:r>
              <a:rPr lang="en-US" altLang="en-US" sz="1500" b="1" dirty="0" err="1">
                <a:solidFill>
                  <a:schemeClr val="accent2"/>
                </a:solidFill>
                <a:cs typeface="Arial" panose="020B0604020202020204" pitchFamily="34" charset="0"/>
              </a:rPr>
              <a:t>legales</a:t>
            </a:r>
            <a:r>
              <a:rPr lang="en-US" altLang="en-US" sz="15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en-US" sz="1500" b="1" dirty="0" err="1">
                <a:solidFill>
                  <a:schemeClr val="accent2"/>
                </a:solidFill>
                <a:cs typeface="Arial" panose="020B0604020202020204" pitchFamily="34" charset="0"/>
              </a:rPr>
              <a:t>en</a:t>
            </a:r>
            <a:r>
              <a:rPr lang="en-US" altLang="en-US" sz="1500" b="1" dirty="0">
                <a:solidFill>
                  <a:schemeClr val="accent2"/>
                </a:solidFill>
                <a:cs typeface="Arial" panose="020B0604020202020204" pitchFamily="34" charset="0"/>
              </a:rPr>
              <a:t> el </a:t>
            </a:r>
            <a:r>
              <a:rPr lang="en-US" altLang="en-US" sz="1500" b="1" dirty="0" err="1">
                <a:solidFill>
                  <a:schemeClr val="accent2"/>
                </a:solidFill>
                <a:cs typeface="Arial" panose="020B0604020202020204" pitchFamily="34" charset="0"/>
              </a:rPr>
              <a:t>transporte</a:t>
            </a:r>
            <a:r>
              <a:rPr lang="en-US" altLang="en-US" sz="1500" b="1" dirty="0">
                <a:solidFill>
                  <a:schemeClr val="accent2"/>
                </a:solidFill>
                <a:cs typeface="Arial" panose="020B0604020202020204" pitchFamily="34" charset="0"/>
              </a:rPr>
              <a:t> de </a:t>
            </a:r>
            <a:r>
              <a:rPr lang="en-US" altLang="en-US" sz="1500" b="1" dirty="0" err="1">
                <a:solidFill>
                  <a:schemeClr val="accent2"/>
                </a:solidFill>
                <a:cs typeface="Arial" panose="020B0604020202020204" pitchFamily="34" charset="0"/>
              </a:rPr>
              <a:t>carreteras</a:t>
            </a:r>
            <a:endParaRPr lang="en-US" altLang="en-US" sz="1500" b="1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500" b="1" dirty="0">
                <a:solidFill>
                  <a:schemeClr val="accent2"/>
                </a:solidFill>
                <a:cs typeface="Arial" panose="020B0604020202020204" pitchFamily="34" charset="0"/>
              </a:rPr>
              <a:t>                                  </a:t>
            </a:r>
            <a:r>
              <a:rPr lang="en-US" altLang="en-US" sz="1350" b="1" dirty="0">
                <a:solidFill>
                  <a:schemeClr val="accent2"/>
                </a:solidFill>
                <a:cs typeface="Arial" panose="020B0604020202020204" pitchFamily="34" charset="0"/>
              </a:rPr>
              <a:t>(Example: Balkan corridor) </a:t>
            </a:r>
          </a:p>
          <a:p>
            <a:pPr eaLnBrk="1" hangingPunct="1">
              <a:lnSpc>
                <a:spcPct val="90000"/>
              </a:lnSpc>
            </a:pPr>
            <a:endParaRPr lang="en-US" altLang="en-US" sz="1200" b="1" dirty="0">
              <a:solidFill>
                <a:schemeClr val="hlink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b="1" dirty="0">
              <a:cs typeface="Arial" panose="020B0604020202020204" pitchFamily="34" charset="0"/>
            </a:endParaRPr>
          </a:p>
        </p:txBody>
      </p:sp>
      <p:pic>
        <p:nvPicPr>
          <p:cNvPr id="14341" name="Picture 6">
            <a:extLst>
              <a:ext uri="{FF2B5EF4-FFF2-40B4-BE49-F238E27FC236}">
                <a16:creationId xmlns:a16="http://schemas.microsoft.com/office/drawing/2014/main" id="{45B01927-6D1B-6F47-955A-69AEE44D4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7" y="2457450"/>
            <a:ext cx="6062663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595F03-8A83-FA4A-AC61-04A207565DEE}"/>
              </a:ext>
            </a:extLst>
          </p:cNvPr>
          <p:cNvSpPr txBox="1"/>
          <p:nvPr/>
        </p:nvSpPr>
        <p:spPr>
          <a:xfrm>
            <a:off x="621420" y="1308248"/>
            <a:ext cx="8048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Inconvenientes</a:t>
            </a:r>
            <a:r>
              <a:rPr lang="en-US" dirty="0"/>
              <a:t> de </a:t>
            </a:r>
            <a:r>
              <a:rPr lang="en-US" dirty="0" err="1"/>
              <a:t>transporte</a:t>
            </a:r>
            <a:r>
              <a:rPr lang="en-US" dirty="0"/>
              <a:t> intermodal </a:t>
            </a:r>
            <a:r>
              <a:rPr lang="en-US" dirty="0" err="1"/>
              <a:t>en</a:t>
            </a:r>
            <a:r>
              <a:rPr lang="en-US" dirty="0"/>
              <a:t> Latino América</a:t>
            </a:r>
          </a:p>
        </p:txBody>
      </p:sp>
    </p:spTree>
    <p:extLst>
      <p:ext uri="{BB962C8B-B14F-4D97-AF65-F5344CB8AC3E}">
        <p14:creationId xmlns:p14="http://schemas.microsoft.com/office/powerpoint/2010/main" val="3794755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>
            <a:extLst>
              <a:ext uri="{FF2B5EF4-FFF2-40B4-BE49-F238E27FC236}">
                <a16:creationId xmlns:a16="http://schemas.microsoft.com/office/drawing/2014/main" id="{E1A409C7-6C8B-8D4C-8C3B-D861BCEAF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28" y="2140745"/>
            <a:ext cx="6167438" cy="31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14">
            <a:extLst>
              <a:ext uri="{FF2B5EF4-FFF2-40B4-BE49-F238E27FC236}">
                <a16:creationId xmlns:a16="http://schemas.microsoft.com/office/drawing/2014/main" id="{063403FB-AC3F-8246-B63A-16EAE8AD1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9974" y="5481638"/>
            <a:ext cx="23538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900">
                <a:solidFill>
                  <a:srgbClr val="FF0000"/>
                </a:solidFill>
              </a:rPr>
              <a:t>Since 2009: Without Brenner/Austria, F-I, Eastern countries</a:t>
            </a:r>
            <a:endParaRPr lang="en-GB" altLang="en-US" sz="1800">
              <a:solidFill>
                <a:srgbClr val="FF0000"/>
              </a:solidFill>
            </a:endParaRPr>
          </a:p>
        </p:txBody>
      </p:sp>
      <p:sp>
        <p:nvSpPr>
          <p:cNvPr id="13317" name="Rectangle 17">
            <a:extLst>
              <a:ext uri="{FF2B5EF4-FFF2-40B4-BE49-F238E27FC236}">
                <a16:creationId xmlns:a16="http://schemas.microsoft.com/office/drawing/2014/main" id="{DFA55FD5-53F9-2248-9CD0-40B183190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7" y="5481638"/>
            <a:ext cx="19978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900">
                <a:solidFill>
                  <a:srgbClr val="FF0000"/>
                </a:solidFill>
              </a:rPr>
              <a:t>Since 2004: Without Brenner/Austria</a:t>
            </a:r>
            <a:endParaRPr lang="en-GB" altLang="en-US" sz="1800">
              <a:solidFill>
                <a:srgbClr val="FF0000"/>
              </a:solidFill>
            </a:endParaRPr>
          </a:p>
        </p:txBody>
      </p:sp>
      <p:sp>
        <p:nvSpPr>
          <p:cNvPr id="13318" name="Rectangle 11">
            <a:extLst>
              <a:ext uri="{FF2B5EF4-FFF2-40B4-BE49-F238E27FC236}">
                <a16:creationId xmlns:a16="http://schemas.microsoft.com/office/drawing/2014/main" id="{05241D67-29B4-784F-A3C1-84E72F708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2207" y="1808560"/>
            <a:ext cx="466986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500" dirty="0" err="1">
                <a:solidFill>
                  <a:schemeClr val="accent2"/>
                </a:solidFill>
              </a:rPr>
              <a:t>Punctualidad</a:t>
            </a:r>
            <a:r>
              <a:rPr lang="en-GB" altLang="en-US" sz="1500" dirty="0">
                <a:solidFill>
                  <a:schemeClr val="accent2"/>
                </a:solidFill>
              </a:rPr>
              <a:t> intermodal del </a:t>
            </a:r>
            <a:r>
              <a:rPr lang="en-GB" altLang="en-US" sz="1500" dirty="0" err="1">
                <a:solidFill>
                  <a:schemeClr val="accent2"/>
                </a:solidFill>
              </a:rPr>
              <a:t>transporte</a:t>
            </a:r>
            <a:r>
              <a:rPr lang="en-GB" altLang="en-US" sz="1500" dirty="0">
                <a:solidFill>
                  <a:schemeClr val="accent2"/>
                </a:solidFill>
              </a:rPr>
              <a:t> de </a:t>
            </a:r>
            <a:r>
              <a:rPr lang="en-GB" altLang="en-US" sz="1500" dirty="0" err="1">
                <a:solidFill>
                  <a:schemeClr val="accent2"/>
                </a:solidFill>
              </a:rPr>
              <a:t>trenes</a:t>
            </a:r>
            <a:endParaRPr lang="en-GB" altLang="en-US" sz="1500" u="sng" dirty="0">
              <a:solidFill>
                <a:schemeClr val="accent2"/>
              </a:solidFill>
            </a:endParaRPr>
          </a:p>
        </p:txBody>
      </p:sp>
      <p:sp>
        <p:nvSpPr>
          <p:cNvPr id="13319" name="Text Box 12">
            <a:extLst>
              <a:ext uri="{FF2B5EF4-FFF2-40B4-BE49-F238E27FC236}">
                <a16:creationId xmlns:a16="http://schemas.microsoft.com/office/drawing/2014/main" id="{76BDDEF5-D364-7346-8EDF-D7377F1E3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123" y="2349105"/>
            <a:ext cx="24836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>
                <a:solidFill>
                  <a:srgbClr val="FF0000"/>
                </a:solidFill>
              </a:rPr>
              <a:t>Benchmark:  Road transport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3DEB5741-A308-354B-9A1E-9A09932645C1}"/>
              </a:ext>
            </a:extLst>
          </p:cNvPr>
          <p:cNvSpPr/>
          <p:nvPr/>
        </p:nvSpPr>
        <p:spPr>
          <a:xfrm rot="6404795">
            <a:off x="6903841" y="2578300"/>
            <a:ext cx="211931" cy="5155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E965EE-6DFB-8C46-AFF1-F9CE03BFF27D}"/>
              </a:ext>
            </a:extLst>
          </p:cNvPr>
          <p:cNvSpPr txBox="1"/>
          <p:nvPr/>
        </p:nvSpPr>
        <p:spPr>
          <a:xfrm>
            <a:off x="758305" y="1076825"/>
            <a:ext cx="8048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Inconvenientes</a:t>
            </a:r>
            <a:r>
              <a:rPr lang="en-US" dirty="0"/>
              <a:t> de </a:t>
            </a:r>
            <a:r>
              <a:rPr lang="en-US" dirty="0" err="1"/>
              <a:t>transporte</a:t>
            </a:r>
            <a:r>
              <a:rPr lang="en-US" dirty="0"/>
              <a:t> intermodal </a:t>
            </a:r>
            <a:r>
              <a:rPr lang="en-US" dirty="0" err="1"/>
              <a:t>en</a:t>
            </a:r>
            <a:r>
              <a:rPr lang="en-US" dirty="0"/>
              <a:t> Latino América</a:t>
            </a:r>
          </a:p>
        </p:txBody>
      </p:sp>
    </p:spTree>
    <p:extLst>
      <p:ext uri="{BB962C8B-B14F-4D97-AF65-F5344CB8AC3E}">
        <p14:creationId xmlns:p14="http://schemas.microsoft.com/office/powerpoint/2010/main" val="1923343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DSCF5921.jpg">
            <a:extLst>
              <a:ext uri="{FF2B5EF4-FFF2-40B4-BE49-F238E27FC236}">
                <a16:creationId xmlns:a16="http://schemas.microsoft.com/office/drawing/2014/main" id="{FF2E015E-996C-9C48-90C9-95CD44BC8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5459" y="1813322"/>
            <a:ext cx="2970610" cy="2145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87" name="TextBox 9">
            <a:extLst>
              <a:ext uri="{FF2B5EF4-FFF2-40B4-BE49-F238E27FC236}">
                <a16:creationId xmlns:a16="http://schemas.microsoft.com/office/drawing/2014/main" id="{9BC65857-8180-A143-A1A5-E3FC3D233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2" y="4563666"/>
            <a:ext cx="30241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sz="1800" dirty="0"/>
              <a:t>Ruedas pequeñas para transporte de mega-remolques de gran volumen</a:t>
            </a:r>
            <a:endParaRPr lang="en-GB" altLang="en-US" sz="180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3" descr="D:\DSCF6059.jpg">
            <a:extLst>
              <a:ext uri="{FF2B5EF4-FFF2-40B4-BE49-F238E27FC236}">
                <a16:creationId xmlns:a16="http://schemas.microsoft.com/office/drawing/2014/main" id="{6816CD20-943B-E54E-BB03-1B50E6BB7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505" y="1916907"/>
            <a:ext cx="2912269" cy="210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89" name="TextBox 11">
            <a:extLst>
              <a:ext uri="{FF2B5EF4-FFF2-40B4-BE49-F238E27FC236}">
                <a16:creationId xmlns:a16="http://schemas.microsoft.com/office/drawing/2014/main" id="{7505F23A-1AE1-C648-BA4F-8830DCA24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0121" y="4397767"/>
            <a:ext cx="344699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chemeClr val="accent2"/>
                </a:solidFill>
                <a:cs typeface="Arial" panose="020B0604020202020204" pitchFamily="34" charset="0"/>
              </a:rPr>
              <a:t>Very low pocket platform = </a:t>
            </a:r>
            <a:r>
              <a:rPr lang="es-ES" sz="1800" dirty="0"/>
              <a:t>Plataforma de bolsillo muy baja </a:t>
            </a:r>
          </a:p>
          <a:p>
            <a:pPr eaLnBrk="1" hangingPunct="1"/>
            <a:r>
              <a:rPr lang="es-ES" sz="1800" dirty="0"/>
              <a:t>(270 mm por encima del carril)</a:t>
            </a:r>
            <a:endParaRPr lang="en-GB" altLang="en-US" sz="180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16391" name="Title 1">
            <a:extLst>
              <a:ext uri="{FF2B5EF4-FFF2-40B4-BE49-F238E27FC236}">
                <a16:creationId xmlns:a16="http://schemas.microsoft.com/office/drawing/2014/main" id="{7AF416D7-65B8-2D47-B043-E45480BBF468}"/>
              </a:ext>
            </a:extLst>
          </p:cNvPr>
          <p:cNvSpPr txBox="1">
            <a:spLocks/>
          </p:cNvSpPr>
          <p:nvPr/>
        </p:nvSpPr>
        <p:spPr bwMode="auto">
          <a:xfrm>
            <a:off x="2222898" y="1327547"/>
            <a:ext cx="54768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sz="1200" dirty="0"/>
              <a:t>Desafíos intermodales</a:t>
            </a:r>
            <a:endParaRPr lang="en-GB" altLang="en-US" sz="1200" dirty="0">
              <a:solidFill>
                <a:srgbClr val="FF0000"/>
              </a:solidFill>
            </a:endParaRPr>
          </a:p>
        </p:txBody>
      </p:sp>
      <p:sp>
        <p:nvSpPr>
          <p:cNvPr id="16392" name="Text Box 11">
            <a:extLst>
              <a:ext uri="{FF2B5EF4-FFF2-40B4-BE49-F238E27FC236}">
                <a16:creationId xmlns:a16="http://schemas.microsoft.com/office/drawing/2014/main" id="{A4F069D7-7593-D348-A1D2-79556A4FD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4405" y="4185048"/>
            <a:ext cx="415885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500" dirty="0">
                <a:solidFill>
                  <a:srgbClr val="FF0000"/>
                </a:solidFill>
              </a:rPr>
              <a:t>Equipo y mantenimiento costosos</a:t>
            </a:r>
            <a:endParaRPr lang="en-GB" altLang="en-US" sz="15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31E1E1-C8EB-784B-8E24-15D3971005F5}"/>
              </a:ext>
            </a:extLst>
          </p:cNvPr>
          <p:cNvSpPr txBox="1"/>
          <p:nvPr/>
        </p:nvSpPr>
        <p:spPr>
          <a:xfrm>
            <a:off x="779735" y="943950"/>
            <a:ext cx="8047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Inconvenientes</a:t>
            </a:r>
            <a:r>
              <a:rPr lang="en-US" dirty="0"/>
              <a:t> de </a:t>
            </a:r>
            <a:r>
              <a:rPr lang="en-US" dirty="0" err="1"/>
              <a:t>transporte</a:t>
            </a:r>
            <a:r>
              <a:rPr lang="en-US" dirty="0"/>
              <a:t> intermodal </a:t>
            </a:r>
            <a:r>
              <a:rPr lang="en-US" dirty="0" err="1"/>
              <a:t>en</a:t>
            </a:r>
            <a:r>
              <a:rPr lang="en-US" dirty="0"/>
              <a:t> Latino América</a:t>
            </a:r>
          </a:p>
        </p:txBody>
      </p:sp>
    </p:spTree>
    <p:extLst>
      <p:ext uri="{BB962C8B-B14F-4D97-AF65-F5344CB8AC3E}">
        <p14:creationId xmlns:p14="http://schemas.microsoft.com/office/powerpoint/2010/main" val="1538103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60738" y="1176809"/>
            <a:ext cx="5772150" cy="61818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rgbClr val="002060"/>
                </a:solidFill>
              </a:rPr>
              <a:t>Inversiones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en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infrastructuras</a:t>
            </a:r>
            <a:r>
              <a:rPr lang="en-US" b="1" dirty="0" err="1">
                <a:solidFill>
                  <a:schemeClr val="bg1"/>
                </a:solidFill>
              </a:rPr>
              <a:t>in</a:t>
            </a:r>
            <a:r>
              <a:rPr lang="en-US" b="1" dirty="0">
                <a:solidFill>
                  <a:schemeClr val="bg1"/>
                </a:solidFill>
              </a:rPr>
              <a:t> Latin America (ECLAC)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0738" y="1964976"/>
            <a:ext cx="2886075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800" dirty="0"/>
              <a:t>Los países de la región deberían invertir 6.2% del PIB anual para satisfacer las demandas de infraestructura ($ 320 mil millones) </a:t>
            </a:r>
          </a:p>
          <a:p>
            <a:endParaRPr lang="es-ES" sz="1800" dirty="0"/>
          </a:p>
          <a:p>
            <a:r>
              <a:rPr lang="es-ES" sz="1800" dirty="0"/>
              <a:t>Actualmente invirtieron un promedio del 2,7% del PIB en la última década.</a:t>
            </a:r>
            <a:endParaRPr lang="en-US" sz="1800" dirty="0">
              <a:solidFill>
                <a:srgbClr val="002E62"/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239" y="1485900"/>
            <a:ext cx="4384761" cy="4514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1559F9-DEC1-7A47-B09F-E64CC6FE4823}"/>
              </a:ext>
            </a:extLst>
          </p:cNvPr>
          <p:cNvSpPr txBox="1"/>
          <p:nvPr/>
        </p:nvSpPr>
        <p:spPr>
          <a:xfrm>
            <a:off x="560738" y="4878661"/>
            <a:ext cx="243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China  &gt; 10% del PIB</a:t>
            </a:r>
          </a:p>
        </p:txBody>
      </p:sp>
    </p:spTree>
    <p:extLst>
      <p:ext uri="{BB962C8B-B14F-4D97-AF65-F5344CB8AC3E}">
        <p14:creationId xmlns:p14="http://schemas.microsoft.com/office/powerpoint/2010/main" val="3955704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0">
            <a:extLst>
              <a:ext uri="{FF2B5EF4-FFF2-40B4-BE49-F238E27FC236}">
                <a16:creationId xmlns:a16="http://schemas.microsoft.com/office/drawing/2014/main" id="{F238634A-A191-D04E-B64D-DE51F62E1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004" y="3061098"/>
            <a:ext cx="6858000" cy="34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s-ES" altLang="en-US" sz="1800" b="0"/>
          </a:p>
        </p:txBody>
      </p:sp>
      <p:pic>
        <p:nvPicPr>
          <p:cNvPr id="16386" name="5 Imagen" descr="logo.gif">
            <a:extLst>
              <a:ext uri="{FF2B5EF4-FFF2-40B4-BE49-F238E27FC236}">
                <a16:creationId xmlns:a16="http://schemas.microsoft.com/office/drawing/2014/main" id="{1DED32E3-BD7E-9A49-AEF1-E02DDFE3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" y="998935"/>
            <a:ext cx="164306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4">
            <a:extLst>
              <a:ext uri="{FF2B5EF4-FFF2-40B4-BE49-F238E27FC236}">
                <a16:creationId xmlns:a16="http://schemas.microsoft.com/office/drawing/2014/main" id="{5EA73F7C-1931-1A41-A545-081733063C3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072937" y="1165433"/>
            <a:ext cx="4298156" cy="742950"/>
          </a:xfrm>
        </p:spPr>
        <p:txBody>
          <a:bodyPr anchor="t"/>
          <a:lstStyle/>
          <a:p>
            <a:pPr eaLnBrk="1" hangingPunct="1"/>
            <a:r>
              <a:rPr lang="es-ES_tradnl" altLang="en-US" sz="2700" u="sng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Contenido del Tema 2:</a:t>
            </a:r>
            <a:endParaRPr lang="es-ES_tradnl" altLang="en-US" sz="2700" u="sng" dirty="0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8436" name="5 Rectángulo">
            <a:extLst>
              <a:ext uri="{FF2B5EF4-FFF2-40B4-BE49-F238E27FC236}">
                <a16:creationId xmlns:a16="http://schemas.microsoft.com/office/drawing/2014/main" id="{F9729635-6D04-0E42-8679-5EA4EDB9B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824" y="2718047"/>
            <a:ext cx="6372225" cy="258532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sz="1800" b="0" dirty="0"/>
              <a:t>1.- </a:t>
            </a:r>
            <a:r>
              <a:rPr lang="en-US" sz="1800" b="0" dirty="0">
                <a:solidFill>
                  <a:schemeClr val="tx2">
                    <a:lumMod val="50000"/>
                  </a:schemeClr>
                </a:solidFill>
              </a:rPr>
              <a:t>INTRODUCCION AL COMERCIO INTERNACIONAL DE BIENES</a:t>
            </a:r>
          </a:p>
          <a:p>
            <a:pPr>
              <a:defRPr/>
            </a:pPr>
            <a:r>
              <a:rPr lang="en-US" sz="1800" b="0" dirty="0">
                <a:solidFill>
                  <a:schemeClr val="tx2">
                    <a:lumMod val="50000"/>
                  </a:schemeClr>
                </a:solidFill>
              </a:rPr>
              <a:t>2.- </a:t>
            </a:r>
            <a:r>
              <a:rPr lang="en-US" sz="1800" b="0" dirty="0"/>
              <a:t>EL MAYOR IMPULSOR DE COMERCIO EXTERIOR: LAS INFRAESTRUCTURAS</a:t>
            </a:r>
          </a:p>
          <a:p>
            <a:pPr>
              <a:defRPr/>
            </a:pPr>
            <a:r>
              <a:rPr lang="en-US" sz="1800" b="0" dirty="0"/>
              <a:t>3.- </a:t>
            </a:r>
            <a:r>
              <a:rPr lang="en-US" sz="1800" b="0" dirty="0">
                <a:latin typeface="Palatino" pitchFamily="2" charset="77"/>
                <a:ea typeface="Palatino" pitchFamily="2" charset="77"/>
              </a:rPr>
              <a:t>HACIENDO UN DIAGNÓSTICO COMPETITIVIDAD DEL COMERCIO INTERNACIONAL</a:t>
            </a:r>
          </a:p>
          <a:p>
            <a:pPr>
              <a:defRPr/>
            </a:pPr>
            <a:r>
              <a:rPr lang="en-US" sz="1800" b="0" dirty="0">
                <a:latin typeface="Palatino" pitchFamily="2" charset="77"/>
                <a:ea typeface="Palatino" pitchFamily="2" charset="77"/>
              </a:rPr>
              <a:t>4.- ORIENTACION Y CRECIMIENTO DEL COMERCIO </a:t>
            </a:r>
          </a:p>
          <a:p>
            <a:pPr>
              <a:defRPr/>
            </a:pPr>
            <a:endParaRPr lang="en-US" sz="1800" b="0" dirty="0"/>
          </a:p>
          <a:p>
            <a:pPr>
              <a:defRPr/>
            </a:pPr>
            <a:endParaRPr lang="en-US" sz="1800" b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389" name="TextBox 1">
            <a:extLst>
              <a:ext uri="{FF2B5EF4-FFF2-40B4-BE49-F238E27FC236}">
                <a16:creationId xmlns:a16="http://schemas.microsoft.com/office/drawing/2014/main" id="{0CF90EA1-CFF2-FD43-B732-AC3F45BE7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264" y="1919652"/>
            <a:ext cx="5831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/>
              <a:t>TEMARIO: </a:t>
            </a:r>
            <a:r>
              <a:rPr lang="en-US" sz="1800" b="0" dirty="0">
                <a:solidFill>
                  <a:schemeClr val="tx2">
                    <a:lumMod val="50000"/>
                  </a:schemeClr>
                </a:solidFill>
              </a:rPr>
              <a:t>COMERCIO INTERNACIONAL DE BIENES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304101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24" name="Text Box 4"/>
          <p:cNvSpPr txBox="1">
            <a:spLocks noChangeArrowheads="1"/>
          </p:cNvSpPr>
          <p:nvPr/>
        </p:nvSpPr>
        <p:spPr bwMode="auto">
          <a:xfrm>
            <a:off x="1648629" y="1058303"/>
            <a:ext cx="5584169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_tradnl" sz="1800" dirty="0">
                <a:solidFill>
                  <a:srgbClr val="002E62"/>
                </a:solidFill>
                <a:latin typeface="Arial" pitchFamily="34" charset="0"/>
              </a:rPr>
              <a:t>Relación entre </a:t>
            </a:r>
            <a:r>
              <a:rPr lang="es-ES_tradnl" sz="1800" dirty="0" err="1">
                <a:solidFill>
                  <a:srgbClr val="002E62"/>
                </a:solidFill>
                <a:latin typeface="Arial" pitchFamily="34" charset="0"/>
              </a:rPr>
              <a:t>Indice</a:t>
            </a:r>
            <a:r>
              <a:rPr lang="es-ES_tradnl" sz="1800" dirty="0">
                <a:solidFill>
                  <a:srgbClr val="002E62"/>
                </a:solidFill>
                <a:latin typeface="Arial" pitchFamily="34" charset="0"/>
              </a:rPr>
              <a:t> de Competitividad Global e infraestructura</a:t>
            </a:r>
            <a:endParaRPr lang="en-US" sz="1800" dirty="0">
              <a:solidFill>
                <a:srgbClr val="002E62"/>
              </a:solidFill>
              <a:latin typeface="Arial" pitchFamily="34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885951" y="2474953"/>
            <a:ext cx="2571749" cy="900246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s-ES_tradnl" sz="1050" dirty="0">
                <a:solidFill>
                  <a:srgbClr val="002E62"/>
                </a:solidFill>
                <a:latin typeface="Arial" pitchFamily="34" charset="0"/>
              </a:rPr>
              <a:t>Requerimientos básicos</a:t>
            </a:r>
          </a:p>
          <a:p>
            <a:pPr eaLnBrk="1" hangingPunct="1"/>
            <a:r>
              <a:rPr lang="es-ES_tradnl" sz="1050" dirty="0">
                <a:solidFill>
                  <a:schemeClr val="tx1"/>
                </a:solidFill>
                <a:latin typeface="Arial" pitchFamily="34" charset="0"/>
              </a:rPr>
              <a:t>Instituciones</a:t>
            </a:r>
          </a:p>
          <a:p>
            <a:pPr eaLnBrk="1" hangingPunct="1"/>
            <a:r>
              <a:rPr lang="es-ES_tradnl" sz="1050" dirty="0">
                <a:solidFill>
                  <a:schemeClr val="tx1"/>
                </a:solidFill>
                <a:latin typeface="Arial" pitchFamily="34" charset="0"/>
              </a:rPr>
              <a:t>Infraestructura</a:t>
            </a:r>
          </a:p>
          <a:p>
            <a:pPr eaLnBrk="1" hangingPunct="1"/>
            <a:r>
              <a:rPr lang="es-ES_tradnl" sz="1050" dirty="0">
                <a:solidFill>
                  <a:schemeClr val="tx1"/>
                </a:solidFill>
                <a:latin typeface="Arial" pitchFamily="34" charset="0"/>
              </a:rPr>
              <a:t>Estabilidad macroeconómica</a:t>
            </a:r>
          </a:p>
          <a:p>
            <a:pPr eaLnBrk="1" hangingPunct="1"/>
            <a:r>
              <a:rPr lang="es-ES_tradnl" sz="1050" dirty="0">
                <a:solidFill>
                  <a:schemeClr val="tx1"/>
                </a:solidFill>
                <a:latin typeface="Arial" pitchFamily="34" charset="0"/>
              </a:rPr>
              <a:t>Salud y educación primaria</a:t>
            </a:r>
            <a:endParaRPr lang="en-US" sz="105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886096" y="3486151"/>
            <a:ext cx="2571603" cy="122341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eaLnBrk="1" hangingPunct="1"/>
            <a:r>
              <a:rPr lang="es-ES_tradnl" sz="1050" dirty="0">
                <a:solidFill>
                  <a:srgbClr val="002E62"/>
                </a:solidFill>
                <a:latin typeface="Arial" pitchFamily="34" charset="0"/>
              </a:rPr>
              <a:t>Promotores de eficiencia</a:t>
            </a:r>
          </a:p>
          <a:p>
            <a:pPr algn="l" eaLnBrk="1" hangingPunct="1"/>
            <a:r>
              <a:rPr lang="es-ES_tradnl" sz="1050" dirty="0">
                <a:solidFill>
                  <a:schemeClr val="tx1"/>
                </a:solidFill>
                <a:latin typeface="Arial" pitchFamily="34" charset="0"/>
              </a:rPr>
              <a:t>Educación superior y entrenamiento</a:t>
            </a:r>
          </a:p>
          <a:p>
            <a:pPr algn="l" eaLnBrk="1" hangingPunct="1"/>
            <a:r>
              <a:rPr lang="es-ES_tradnl" sz="1050" dirty="0">
                <a:solidFill>
                  <a:schemeClr val="tx1"/>
                </a:solidFill>
                <a:latin typeface="Arial" pitchFamily="34" charset="0"/>
              </a:rPr>
              <a:t>Eficiencia de mercado (bienes y trabajo) Sofisticación del mercado financiero</a:t>
            </a:r>
          </a:p>
          <a:p>
            <a:pPr algn="l" eaLnBrk="1" hangingPunct="1"/>
            <a:r>
              <a:rPr lang="es-ES_tradnl" sz="1050" dirty="0">
                <a:solidFill>
                  <a:schemeClr val="tx1"/>
                </a:solidFill>
                <a:latin typeface="Arial" pitchFamily="34" charset="0"/>
              </a:rPr>
              <a:t>Dotación tecnológica</a:t>
            </a:r>
          </a:p>
          <a:p>
            <a:pPr algn="l" eaLnBrk="1" hangingPunct="1"/>
            <a:r>
              <a:rPr lang="es-ES_tradnl" sz="1050" dirty="0">
                <a:solidFill>
                  <a:schemeClr val="tx1"/>
                </a:solidFill>
                <a:latin typeface="Arial" pitchFamily="34" charset="0"/>
              </a:rPr>
              <a:t>Tamaño del mercado</a:t>
            </a:r>
            <a:endParaRPr lang="en-US" sz="105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886096" y="4686301"/>
            <a:ext cx="2571603" cy="73866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s-ES_tradnl" sz="1050" dirty="0">
                <a:solidFill>
                  <a:srgbClr val="002E62"/>
                </a:solidFill>
                <a:latin typeface="Arial" pitchFamily="34" charset="0"/>
              </a:rPr>
              <a:t>Factores de innovación y sofisticación</a:t>
            </a:r>
          </a:p>
          <a:p>
            <a:pPr eaLnBrk="1" hangingPunct="1"/>
            <a:r>
              <a:rPr lang="es-ES_tradnl" sz="1050" dirty="0">
                <a:solidFill>
                  <a:schemeClr val="tx1"/>
                </a:solidFill>
                <a:latin typeface="Arial" pitchFamily="34" charset="0"/>
              </a:rPr>
              <a:t>Sofisticación de los negocios</a:t>
            </a:r>
          </a:p>
          <a:p>
            <a:pPr eaLnBrk="1" hangingPunct="1"/>
            <a:r>
              <a:rPr lang="es-ES_tradnl" sz="1050" dirty="0">
                <a:solidFill>
                  <a:schemeClr val="tx1"/>
                </a:solidFill>
                <a:latin typeface="Arial" pitchFamily="34" charset="0"/>
              </a:rPr>
              <a:t>Innovación</a:t>
            </a:r>
            <a:endParaRPr lang="en-US" sz="1050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9330" y="1335302"/>
            <a:ext cx="3878870" cy="467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7553712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ncil and paper&#10;&#10;Description automatically generated">
            <a:extLst>
              <a:ext uri="{FF2B5EF4-FFF2-40B4-BE49-F238E27FC236}">
                <a16:creationId xmlns:a16="http://schemas.microsoft.com/office/drawing/2014/main" id="{D35020F0-125E-9248-9694-91BDB322C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91" y="1827722"/>
            <a:ext cx="8315158" cy="41730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A10415-84B0-4749-AB08-820748111A02}"/>
              </a:ext>
            </a:extLst>
          </p:cNvPr>
          <p:cNvSpPr txBox="1"/>
          <p:nvPr/>
        </p:nvSpPr>
        <p:spPr>
          <a:xfrm>
            <a:off x="2139955" y="1216098"/>
            <a:ext cx="5352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Crecimiento</a:t>
            </a:r>
            <a:r>
              <a:rPr lang="en-US" sz="1800" dirty="0"/>
              <a:t> del PIB por Capital, Capital Humano y </a:t>
            </a:r>
            <a:r>
              <a:rPr lang="en-US" sz="1800" dirty="0" err="1"/>
              <a:t>Competitividad</a:t>
            </a:r>
            <a:endParaRPr lang="en-US" sz="18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C76641-9B98-144B-B72C-877C3FD32CD3}"/>
              </a:ext>
            </a:extLst>
          </p:cNvPr>
          <p:cNvSpPr/>
          <p:nvPr/>
        </p:nvSpPr>
        <p:spPr>
          <a:xfrm rot="7237398">
            <a:off x="949469" y="4984519"/>
            <a:ext cx="580886" cy="3808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EC8682-A615-8D4F-924E-DCF4B0385AA7}"/>
              </a:ext>
            </a:extLst>
          </p:cNvPr>
          <p:cNvSpPr/>
          <p:nvPr/>
        </p:nvSpPr>
        <p:spPr>
          <a:xfrm>
            <a:off x="5470195" y="5641902"/>
            <a:ext cx="3480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3363"/>
                </a:solidFill>
                <a:latin typeface="ArialMT"/>
              </a:rPr>
              <a:t>total factor productivity (TFP)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47300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BE7B2-56D9-6940-B2B8-BA0E4E798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7" y="1461970"/>
            <a:ext cx="7886700" cy="3263504"/>
          </a:xfrm>
        </p:spPr>
        <p:txBody>
          <a:bodyPr>
            <a:normAutofit/>
          </a:bodyPr>
          <a:lstStyle/>
          <a:p>
            <a:r>
              <a:rPr lang="en-US" sz="1800" dirty="0"/>
              <a:t>La </a:t>
            </a:r>
            <a:r>
              <a:rPr lang="en-US" sz="1800" dirty="0" err="1"/>
              <a:t>productividad</a:t>
            </a:r>
            <a:r>
              <a:rPr lang="en-US" sz="1800" dirty="0"/>
              <a:t> total de los </a:t>
            </a:r>
            <a:r>
              <a:rPr lang="en-US" sz="1800" dirty="0" err="1"/>
              <a:t>factores</a:t>
            </a:r>
            <a:r>
              <a:rPr lang="en-US" sz="1800" dirty="0"/>
              <a:t> (PTF) es una </a:t>
            </a:r>
            <a:r>
              <a:rPr lang="en-US" sz="1800" dirty="0" err="1"/>
              <a:t>medida</a:t>
            </a:r>
            <a:r>
              <a:rPr lang="en-US" sz="1800" dirty="0"/>
              <a:t> de la </a:t>
            </a:r>
            <a:r>
              <a:rPr lang="en-US" sz="1800" dirty="0" err="1"/>
              <a:t>productividad</a:t>
            </a:r>
            <a:r>
              <a:rPr lang="en-US" sz="1800" dirty="0"/>
              <a:t> </a:t>
            </a:r>
            <a:r>
              <a:rPr lang="en-US" sz="1800" dirty="0" err="1"/>
              <a:t>calculada</a:t>
            </a:r>
            <a:r>
              <a:rPr lang="en-US" sz="1800" dirty="0"/>
              <a:t> </a:t>
            </a:r>
            <a:r>
              <a:rPr lang="en-US" sz="1800" dirty="0" err="1"/>
              <a:t>dividiendo</a:t>
            </a:r>
            <a:r>
              <a:rPr lang="en-US" sz="1800" dirty="0"/>
              <a:t> la </a:t>
            </a:r>
            <a:r>
              <a:rPr lang="en-US" sz="1800" dirty="0" err="1"/>
              <a:t>producción</a:t>
            </a:r>
            <a:r>
              <a:rPr lang="en-US" sz="1800" dirty="0"/>
              <a:t> total de </a:t>
            </a:r>
            <a:r>
              <a:rPr lang="en-US" sz="1800" dirty="0" err="1"/>
              <a:t>toda</a:t>
            </a:r>
            <a:r>
              <a:rPr lang="en-US" sz="1800" dirty="0"/>
              <a:t> la </a:t>
            </a:r>
            <a:r>
              <a:rPr lang="en-US" sz="1800" dirty="0" err="1"/>
              <a:t>economía</a:t>
            </a:r>
            <a:r>
              <a:rPr lang="en-US" sz="1800" dirty="0"/>
              <a:t> por el </a:t>
            </a:r>
            <a:r>
              <a:rPr lang="en-US" sz="1800" dirty="0" err="1"/>
              <a:t>promedio</a:t>
            </a:r>
            <a:r>
              <a:rPr lang="en-US" sz="1800" dirty="0"/>
              <a:t> </a:t>
            </a:r>
            <a:r>
              <a:rPr lang="en-US" sz="1800" dirty="0" err="1"/>
              <a:t>ponderado</a:t>
            </a:r>
            <a:r>
              <a:rPr lang="en-US" sz="1800" dirty="0"/>
              <a:t> de los </a:t>
            </a:r>
            <a:r>
              <a:rPr lang="en-US" sz="1800" dirty="0" err="1"/>
              <a:t>insumos</a:t>
            </a:r>
            <a:r>
              <a:rPr lang="en-US" sz="1800" dirty="0"/>
              <a:t>, es </a:t>
            </a:r>
            <a:r>
              <a:rPr lang="en-US" sz="1800" dirty="0" err="1"/>
              <a:t>decir</a:t>
            </a:r>
            <a:r>
              <a:rPr lang="en-US" sz="1800" dirty="0"/>
              <a:t>, </a:t>
            </a:r>
            <a:r>
              <a:rPr lang="en-US" sz="1800" dirty="0" err="1"/>
              <a:t>trabajo</a:t>
            </a:r>
            <a:r>
              <a:rPr lang="en-US" sz="1800" dirty="0"/>
              <a:t> y capital. </a:t>
            </a:r>
            <a:r>
              <a:rPr lang="en-US" sz="1800" dirty="0" err="1"/>
              <a:t>Representa</a:t>
            </a:r>
            <a:r>
              <a:rPr lang="en-US" sz="1800" dirty="0"/>
              <a:t> un </a:t>
            </a:r>
            <a:r>
              <a:rPr lang="en-US" sz="1800" dirty="0" err="1"/>
              <a:t>crecimiento</a:t>
            </a:r>
            <a:r>
              <a:rPr lang="en-US" sz="1800" dirty="0"/>
              <a:t> de la </a:t>
            </a:r>
            <a:r>
              <a:rPr lang="en-US" sz="1800" dirty="0" err="1"/>
              <a:t>producción</a:t>
            </a:r>
            <a:r>
              <a:rPr lang="en-US" sz="1800" dirty="0"/>
              <a:t> real que </a:t>
            </a:r>
            <a:r>
              <a:rPr lang="en-US" sz="1800" dirty="0" err="1"/>
              <a:t>supera</a:t>
            </a:r>
            <a:r>
              <a:rPr lang="en-US" sz="1800" dirty="0"/>
              <a:t> el </a:t>
            </a:r>
            <a:r>
              <a:rPr lang="en-US" sz="1800" dirty="0" err="1"/>
              <a:t>crecimiento</a:t>
            </a:r>
            <a:r>
              <a:rPr lang="en-US" sz="1800" dirty="0"/>
              <a:t> de los </a:t>
            </a:r>
            <a:r>
              <a:rPr lang="en-US" sz="1800" dirty="0" err="1"/>
              <a:t>insumos</a:t>
            </a:r>
            <a:r>
              <a:rPr lang="en-US" sz="1800" dirty="0"/>
              <a:t> </a:t>
            </a:r>
            <a:r>
              <a:rPr lang="en-US" sz="1800" dirty="0" err="1"/>
              <a:t>como</a:t>
            </a:r>
            <a:r>
              <a:rPr lang="en-US" sz="1800" dirty="0"/>
              <a:t> la mano de </a:t>
            </a:r>
            <a:r>
              <a:rPr lang="en-US" sz="1800" dirty="0" err="1"/>
              <a:t>obra</a:t>
            </a:r>
            <a:r>
              <a:rPr lang="en-US" sz="1800" dirty="0"/>
              <a:t> y el capital. La </a:t>
            </a:r>
            <a:r>
              <a:rPr lang="en-US" sz="1800" dirty="0" err="1"/>
              <a:t>productividad</a:t>
            </a:r>
            <a:r>
              <a:rPr lang="en-US" sz="1800" dirty="0"/>
              <a:t> es una </a:t>
            </a:r>
            <a:r>
              <a:rPr lang="en-US" sz="1800" dirty="0" err="1"/>
              <a:t>medida</a:t>
            </a:r>
            <a:r>
              <a:rPr lang="en-US" sz="1800" dirty="0"/>
              <a:t> de la </a:t>
            </a:r>
            <a:r>
              <a:rPr lang="en-US" sz="1800" dirty="0" err="1"/>
              <a:t>relación</a:t>
            </a:r>
            <a:r>
              <a:rPr lang="en-US" sz="1800" dirty="0"/>
              <a:t> entre los </a:t>
            </a:r>
            <a:r>
              <a:rPr lang="en-US" sz="1800" dirty="0" err="1"/>
              <a:t>productos</a:t>
            </a:r>
            <a:r>
              <a:rPr lang="en-US" sz="1800" dirty="0"/>
              <a:t> (</a:t>
            </a:r>
            <a:r>
              <a:rPr lang="en-US" sz="1800" dirty="0" err="1"/>
              <a:t>producto</a:t>
            </a:r>
            <a:r>
              <a:rPr lang="en-US" sz="1800" dirty="0"/>
              <a:t> total) y los </a:t>
            </a:r>
            <a:r>
              <a:rPr lang="en-US" sz="1800" dirty="0" err="1"/>
              <a:t>insumos</a:t>
            </a:r>
            <a:r>
              <a:rPr lang="en-US" sz="1800" dirty="0"/>
              <a:t>, es </a:t>
            </a:r>
            <a:r>
              <a:rPr lang="en-US" sz="1800" dirty="0" err="1"/>
              <a:t>decir</a:t>
            </a:r>
            <a:r>
              <a:rPr lang="en-US" sz="1800" dirty="0"/>
              <a:t>, los </a:t>
            </a:r>
            <a:r>
              <a:rPr lang="en-US" sz="1800" dirty="0" err="1"/>
              <a:t>factores</a:t>
            </a:r>
            <a:r>
              <a:rPr lang="en-US" sz="1800" dirty="0"/>
              <a:t> de </a:t>
            </a:r>
            <a:r>
              <a:rPr lang="en-US" sz="1800" dirty="0" err="1"/>
              <a:t>producción</a:t>
            </a:r>
            <a:r>
              <a:rPr lang="en-US" sz="1800" dirty="0"/>
              <a:t> (</a:t>
            </a:r>
            <a:r>
              <a:rPr lang="en-US" sz="1800" dirty="0" err="1"/>
              <a:t>principalmente</a:t>
            </a:r>
            <a:r>
              <a:rPr lang="en-US" sz="1800" dirty="0"/>
              <a:t> </a:t>
            </a:r>
            <a:r>
              <a:rPr lang="en-US" sz="1800" dirty="0" err="1"/>
              <a:t>trabajo</a:t>
            </a:r>
            <a:r>
              <a:rPr lang="en-US" sz="1800" dirty="0"/>
              <a:t> y capital). Es </a:t>
            </a:r>
            <a:r>
              <a:rPr lang="en-US" sz="1800" dirty="0" err="1"/>
              <a:t>igual</a:t>
            </a:r>
            <a:r>
              <a:rPr lang="en-US" sz="1800" dirty="0"/>
              <a:t> a la </a:t>
            </a:r>
            <a:r>
              <a:rPr lang="en-US" sz="1800" dirty="0" err="1"/>
              <a:t>salida</a:t>
            </a:r>
            <a:r>
              <a:rPr lang="en-US" sz="1800" dirty="0"/>
              <a:t> </a:t>
            </a:r>
            <a:r>
              <a:rPr lang="en-US" sz="1800" dirty="0" err="1"/>
              <a:t>dividida</a:t>
            </a:r>
            <a:r>
              <a:rPr lang="en-US" sz="1800" dirty="0"/>
              <a:t> por la entrada. Hay dos </a:t>
            </a:r>
            <a:r>
              <a:rPr lang="en-US" sz="1800" dirty="0" err="1"/>
              <a:t>medidas</a:t>
            </a:r>
            <a:r>
              <a:rPr lang="en-US" sz="1800" dirty="0"/>
              <a:t> de </a:t>
            </a:r>
            <a:r>
              <a:rPr lang="en-US" sz="1800" dirty="0" err="1"/>
              <a:t>productividad</a:t>
            </a:r>
            <a:r>
              <a:rPr lang="en-US" sz="1800" dirty="0"/>
              <a:t>: (a) la </a:t>
            </a:r>
            <a:r>
              <a:rPr lang="en-US" sz="1800" dirty="0" err="1"/>
              <a:t>productividad</a:t>
            </a:r>
            <a:r>
              <a:rPr lang="en-US" sz="1800" dirty="0"/>
              <a:t> del </a:t>
            </a:r>
            <a:r>
              <a:rPr lang="en-US" sz="1800" dirty="0" err="1"/>
              <a:t>trabajo</a:t>
            </a:r>
            <a:r>
              <a:rPr lang="en-US" sz="1800" dirty="0"/>
              <a:t>, que es </a:t>
            </a:r>
            <a:r>
              <a:rPr lang="en-US" sz="1800" dirty="0" err="1"/>
              <a:t>igual</a:t>
            </a:r>
            <a:r>
              <a:rPr lang="en-US" sz="1800" dirty="0"/>
              <a:t> a la </a:t>
            </a:r>
            <a:r>
              <a:rPr lang="en-US" sz="1800" dirty="0" err="1"/>
              <a:t>producción</a:t>
            </a:r>
            <a:r>
              <a:rPr lang="en-US" sz="1800" dirty="0"/>
              <a:t> total </a:t>
            </a:r>
            <a:r>
              <a:rPr lang="en-US" sz="1800" dirty="0" err="1"/>
              <a:t>dividida</a:t>
            </a:r>
            <a:r>
              <a:rPr lang="en-US" sz="1800" dirty="0"/>
              <a:t> por las </a:t>
            </a:r>
            <a:r>
              <a:rPr lang="en-US" sz="1800" dirty="0" err="1"/>
              <a:t>unidades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y (b) la </a:t>
            </a:r>
            <a:r>
              <a:rPr lang="en-US" sz="1800" dirty="0" err="1"/>
              <a:t>productividad</a:t>
            </a:r>
            <a:r>
              <a:rPr lang="en-US" sz="1800" dirty="0"/>
              <a:t> total de los </a:t>
            </a:r>
            <a:r>
              <a:rPr lang="en-US" sz="1800" dirty="0" err="1"/>
              <a:t>factores</a:t>
            </a:r>
            <a:r>
              <a:rPr lang="en-US" sz="1800" dirty="0"/>
              <a:t>, que es </a:t>
            </a:r>
            <a:r>
              <a:rPr lang="en-US" sz="1800" dirty="0" err="1"/>
              <a:t>igual</a:t>
            </a:r>
            <a:r>
              <a:rPr lang="en-US" sz="1800" dirty="0"/>
              <a:t> a la </a:t>
            </a:r>
            <a:r>
              <a:rPr lang="en-US" sz="1800" dirty="0" err="1"/>
              <a:t>producción</a:t>
            </a:r>
            <a:r>
              <a:rPr lang="en-US" sz="1800" dirty="0"/>
              <a:t> total </a:t>
            </a:r>
            <a:r>
              <a:rPr lang="en-US" sz="1800" dirty="0" err="1"/>
              <a:t>dividida</a:t>
            </a:r>
            <a:r>
              <a:rPr lang="en-US" sz="1800" dirty="0"/>
              <a:t> por el </a:t>
            </a:r>
            <a:r>
              <a:rPr lang="en-US" sz="1800" dirty="0" err="1"/>
              <a:t>promedio</a:t>
            </a:r>
            <a:r>
              <a:rPr lang="en-US" sz="1800" dirty="0"/>
              <a:t> </a:t>
            </a:r>
            <a:r>
              <a:rPr lang="en-US" sz="1800" dirty="0" err="1"/>
              <a:t>ponderado</a:t>
            </a:r>
            <a:r>
              <a:rPr lang="en-US" sz="1800" dirty="0"/>
              <a:t> de los </a:t>
            </a:r>
            <a:r>
              <a:rPr lang="en-US" sz="1800" dirty="0" err="1"/>
              <a:t>insumos</a:t>
            </a:r>
            <a:r>
              <a:rPr lang="en-US" sz="1800" dirty="0"/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0FC6F5-1CCB-8148-91ED-A21C1707643B}"/>
              </a:ext>
            </a:extLst>
          </p:cNvPr>
          <p:cNvSpPr/>
          <p:nvPr/>
        </p:nvSpPr>
        <p:spPr>
          <a:xfrm>
            <a:off x="539551" y="4581128"/>
            <a:ext cx="824562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/>
              <a:t>La función de producción más utilizada es la función </a:t>
            </a:r>
            <a:r>
              <a:rPr lang="es-ES" sz="1800" dirty="0" err="1"/>
              <a:t>Cobb</a:t>
            </a:r>
            <a:r>
              <a:rPr lang="es-ES" sz="1800" dirty="0"/>
              <a:t>-Douglas, que es la siguiente:  </a:t>
            </a:r>
          </a:p>
          <a:p>
            <a:r>
              <a:rPr lang="es-ES" sz="1800" dirty="0"/>
              <a:t>                                                </a:t>
            </a:r>
            <a:r>
              <a:rPr lang="en-US" sz="1800" dirty="0"/>
              <a:t>Q= A*K</a:t>
            </a:r>
            <a:r>
              <a:rPr lang="el-GR" sz="1800" dirty="0">
                <a:solidFill>
                  <a:srgbClr val="212529"/>
                </a:solidFill>
                <a:latin typeface="-apple-system"/>
              </a:rPr>
              <a:t> </a:t>
            </a:r>
            <a:r>
              <a:rPr lang="el-GR" sz="1800" baseline="30000" dirty="0">
                <a:solidFill>
                  <a:srgbClr val="212529"/>
                </a:solidFill>
                <a:latin typeface="-apple-system"/>
              </a:rPr>
              <a:t>α</a:t>
            </a:r>
            <a:r>
              <a:rPr lang="el-GR" sz="1800" dirty="0">
                <a:solidFill>
                  <a:srgbClr val="212529"/>
                </a:solidFill>
                <a:latin typeface="-apple-system"/>
              </a:rPr>
              <a:t> </a:t>
            </a:r>
            <a:r>
              <a:rPr lang="en-US" sz="1800" dirty="0"/>
              <a:t>*L</a:t>
            </a:r>
            <a:r>
              <a:rPr lang="el-GR" sz="1800" dirty="0">
                <a:solidFill>
                  <a:srgbClr val="212529"/>
                </a:solidFill>
                <a:latin typeface="-apple-system"/>
              </a:rPr>
              <a:t> </a:t>
            </a:r>
            <a:r>
              <a:rPr lang="el-GR" sz="1800" baseline="30000" dirty="0">
                <a:solidFill>
                  <a:srgbClr val="212529"/>
                </a:solidFill>
                <a:latin typeface="-apple-system"/>
              </a:rPr>
              <a:t>β </a:t>
            </a:r>
            <a:endParaRPr lang="en-US" sz="1800" baseline="30000" dirty="0">
              <a:solidFill>
                <a:srgbClr val="212529"/>
              </a:solidFill>
              <a:latin typeface="-apple-system"/>
            </a:endParaRPr>
          </a:p>
          <a:p>
            <a:endParaRPr lang="en-US" sz="1800" baseline="30000" dirty="0">
              <a:solidFill>
                <a:srgbClr val="212529"/>
              </a:solidFill>
              <a:latin typeface="-apple-system"/>
            </a:endParaRPr>
          </a:p>
          <a:p>
            <a:r>
              <a:rPr lang="es-ES" sz="1800" dirty="0"/>
              <a:t>Donde Q es el producto total, K es el capital, α es la elasticidad del producto del capital, L es el trabajo y β es la elasticidad del producto del trabajo y A = PTF.</a:t>
            </a:r>
            <a:endParaRPr lang="en-US" sz="1800" baseline="30000" dirty="0"/>
          </a:p>
        </p:txBody>
      </p:sp>
    </p:spTree>
    <p:extLst>
      <p:ext uri="{BB962C8B-B14F-4D97-AF65-F5344CB8AC3E}">
        <p14:creationId xmlns:p14="http://schemas.microsoft.com/office/powerpoint/2010/main" val="3670814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C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47D4ECCD-BAF8-FF43-AC5A-8AACC937F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951" y="1209676"/>
            <a:ext cx="2598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 err="1"/>
              <a:t>Medidores</a:t>
            </a:r>
            <a:r>
              <a:rPr lang="en-US" altLang="en-US" sz="1800" dirty="0"/>
              <a:t> del Comercio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B74968-17E6-F644-9900-7C48D6D7292D}"/>
              </a:ext>
            </a:extLst>
          </p:cNvPr>
          <p:cNvSpPr/>
          <p:nvPr/>
        </p:nvSpPr>
        <p:spPr>
          <a:xfrm>
            <a:off x="542913" y="1974641"/>
            <a:ext cx="82775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s-ES" sz="1800" dirty="0"/>
              <a:t>Volumen del comercio mundial de mercancías = Promedio de la suma de exportaciones e importaciones</a:t>
            </a:r>
            <a:r>
              <a:rPr lang="en-US" sz="1800" dirty="0">
                <a:latin typeface="MyriadPro"/>
              </a:rPr>
              <a:t> </a:t>
            </a:r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15A870-5386-114C-9B49-B87BD3FC1E8C}"/>
              </a:ext>
            </a:extLst>
          </p:cNvPr>
          <p:cNvSpPr txBox="1"/>
          <p:nvPr/>
        </p:nvSpPr>
        <p:spPr>
          <a:xfrm>
            <a:off x="5188226" y="1408872"/>
            <a:ext cx="0" cy="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 fontScale="25000" lnSpcReduction="20000"/>
          </a:bodyPr>
          <a:lstStyle/>
          <a:p>
            <a:pPr algn="l"/>
            <a:endParaRPr lang="en-US" sz="1875" dirty="0">
              <a:solidFill>
                <a:srgbClr val="52BBF2"/>
              </a:solidFill>
              <a:latin typeface="Andes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C6FA15-79A7-F04D-92B0-762020D93125}"/>
              </a:ext>
            </a:extLst>
          </p:cNvPr>
          <p:cNvSpPr/>
          <p:nvPr/>
        </p:nvSpPr>
        <p:spPr>
          <a:xfrm>
            <a:off x="531791" y="2832898"/>
            <a:ext cx="4515980" cy="10292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1433" algn="ctr">
              <a:lnSpc>
                <a:spcPct val="115000"/>
              </a:lnSpc>
            </a:pPr>
            <a:r>
              <a:rPr lang="en-US" sz="1800" dirty="0">
                <a:solidFill>
                  <a:srgbClr val="0E2F50"/>
                </a:solidFill>
                <a:latin typeface="Andes" panose="02000000000000000000" pitchFamily="2" charset="0"/>
                <a:cs typeface="Arial" pitchFamily="34" charset="0"/>
              </a:rPr>
              <a:t>2. Apertura </a:t>
            </a:r>
            <a:r>
              <a:rPr lang="en-US" sz="1800" dirty="0" err="1">
                <a:solidFill>
                  <a:srgbClr val="0E2F50"/>
                </a:solidFill>
                <a:latin typeface="Andes" panose="02000000000000000000" pitchFamily="2" charset="0"/>
                <a:cs typeface="Arial" pitchFamily="34" charset="0"/>
              </a:rPr>
              <a:t>Comericlal</a:t>
            </a:r>
            <a:r>
              <a:rPr lang="en-US" sz="1800" dirty="0">
                <a:solidFill>
                  <a:srgbClr val="0E2F50"/>
                </a:solidFill>
                <a:latin typeface="Andes" panose="02000000000000000000" pitchFamily="2" charset="0"/>
                <a:cs typeface="Arial" pitchFamily="34" charset="0"/>
              </a:rPr>
              <a:t> = ((X + M) / PIB) * 100</a:t>
            </a:r>
          </a:p>
          <a:p>
            <a:pPr marR="31433" algn="ctr">
              <a:lnSpc>
                <a:spcPct val="115000"/>
              </a:lnSpc>
            </a:pPr>
            <a:endParaRPr lang="en-US" sz="1800" dirty="0">
              <a:solidFill>
                <a:srgbClr val="0E2F50"/>
              </a:solidFill>
              <a:latin typeface="Andes" panose="02000000000000000000" pitchFamily="2" charset="0"/>
              <a:cs typeface="Arial" pitchFamily="34" charset="0"/>
            </a:endParaRPr>
          </a:p>
          <a:p>
            <a:pPr marR="31433" algn="ctr">
              <a:lnSpc>
                <a:spcPct val="115000"/>
              </a:lnSpc>
            </a:pPr>
            <a:endParaRPr lang="en-US" sz="1800" dirty="0">
              <a:solidFill>
                <a:srgbClr val="0E2F50"/>
              </a:solidFill>
              <a:latin typeface="Andes" panose="02000000000000000000" pitchFamily="2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3CF4F7-94C2-5441-8D76-97230C5610B6}"/>
              </a:ext>
            </a:extLst>
          </p:cNvPr>
          <p:cNvSpPr/>
          <p:nvPr/>
        </p:nvSpPr>
        <p:spPr>
          <a:xfrm>
            <a:off x="531791" y="3382694"/>
            <a:ext cx="5117106" cy="10292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1433" algn="ctr">
              <a:lnSpc>
                <a:spcPct val="115000"/>
              </a:lnSpc>
            </a:pPr>
            <a:r>
              <a:rPr lang="en-US" sz="1800" dirty="0">
                <a:solidFill>
                  <a:srgbClr val="0E2F50"/>
                </a:solidFill>
                <a:latin typeface="Andes" panose="02000000000000000000" pitchFamily="2" charset="0"/>
                <a:cs typeface="Arial" pitchFamily="34" charset="0"/>
              </a:rPr>
              <a:t>3. </a:t>
            </a:r>
            <a:r>
              <a:rPr lang="en-US" sz="1800" dirty="0" err="1">
                <a:solidFill>
                  <a:srgbClr val="0E2F50"/>
                </a:solidFill>
                <a:latin typeface="Andes" panose="02000000000000000000" pitchFamily="2" charset="0"/>
                <a:cs typeface="Arial" pitchFamily="34" charset="0"/>
              </a:rPr>
              <a:t>Balanza</a:t>
            </a:r>
            <a:r>
              <a:rPr lang="en-US" sz="1800" dirty="0">
                <a:solidFill>
                  <a:srgbClr val="0E2F50"/>
                </a:solidFill>
                <a:latin typeface="Andes" panose="02000000000000000000" pitchFamily="2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E2F50"/>
                </a:solidFill>
                <a:latin typeface="Andes" panose="02000000000000000000" pitchFamily="2" charset="0"/>
                <a:cs typeface="Arial" pitchFamily="34" charset="0"/>
              </a:rPr>
              <a:t>Comercial</a:t>
            </a:r>
            <a:r>
              <a:rPr lang="en-US" sz="1800" dirty="0">
                <a:solidFill>
                  <a:srgbClr val="0E2F50"/>
                </a:solidFill>
                <a:latin typeface="Andes" panose="02000000000000000000" pitchFamily="2" charset="0"/>
                <a:cs typeface="Arial" pitchFamily="34" charset="0"/>
              </a:rPr>
              <a:t> = (X - M) = Deficit or </a:t>
            </a:r>
            <a:r>
              <a:rPr lang="en-US" sz="1800" dirty="0" err="1">
                <a:solidFill>
                  <a:srgbClr val="0E2F50"/>
                </a:solidFill>
                <a:latin typeface="Andes" panose="02000000000000000000" pitchFamily="2" charset="0"/>
                <a:cs typeface="Arial" pitchFamily="34" charset="0"/>
              </a:rPr>
              <a:t>Superavit</a:t>
            </a:r>
            <a:endParaRPr lang="en-US" sz="1800" dirty="0">
              <a:solidFill>
                <a:srgbClr val="0E2F50"/>
              </a:solidFill>
              <a:latin typeface="Andes" panose="02000000000000000000" pitchFamily="2" charset="0"/>
              <a:cs typeface="Arial" pitchFamily="34" charset="0"/>
            </a:endParaRPr>
          </a:p>
          <a:p>
            <a:pPr marR="31433" algn="ctr">
              <a:lnSpc>
                <a:spcPct val="115000"/>
              </a:lnSpc>
            </a:pPr>
            <a:endParaRPr lang="en-US" sz="1800" dirty="0">
              <a:solidFill>
                <a:srgbClr val="0E2F50"/>
              </a:solidFill>
              <a:latin typeface="Andes" panose="02000000000000000000" pitchFamily="2" charset="0"/>
              <a:cs typeface="Arial" pitchFamily="34" charset="0"/>
            </a:endParaRPr>
          </a:p>
          <a:p>
            <a:pPr marR="31433" algn="ctr">
              <a:lnSpc>
                <a:spcPct val="115000"/>
              </a:lnSpc>
            </a:pPr>
            <a:endParaRPr lang="en-US" sz="1800" dirty="0">
              <a:solidFill>
                <a:srgbClr val="0E2F50"/>
              </a:solidFill>
              <a:latin typeface="Andes" panose="02000000000000000000" pitchFamily="2" charset="0"/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814FDB-E2AC-DB43-B13A-96D415162743}"/>
              </a:ext>
            </a:extLst>
          </p:cNvPr>
          <p:cNvSpPr/>
          <p:nvPr/>
        </p:nvSpPr>
        <p:spPr>
          <a:xfrm>
            <a:off x="4572000" y="111997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latin typeface="MyriadPro"/>
              </a:rPr>
              <a:t>X  = EXPORTACIONES</a:t>
            </a:r>
          </a:p>
          <a:p>
            <a:r>
              <a:rPr lang="en-US" sz="1800" dirty="0">
                <a:latin typeface="MyriadPro"/>
              </a:rPr>
              <a:t>M = IMPORTACIONES</a:t>
            </a: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60D9EA-108A-5C49-AA25-63A0C0B06BD8}"/>
              </a:ext>
            </a:extLst>
          </p:cNvPr>
          <p:cNvSpPr/>
          <p:nvPr/>
        </p:nvSpPr>
        <p:spPr>
          <a:xfrm>
            <a:off x="542913" y="3897322"/>
            <a:ext cx="8612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accent1">
                    <a:lumMod val="50000"/>
                  </a:schemeClr>
                </a:solidFill>
              </a:rPr>
              <a:t>4. Tendencias del crecimiento del comercio: indicadores 1) 2) y 3) a lo largo del tiempo</a:t>
            </a: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7358AE-B1E7-E94D-BD84-F2099DCBAE67}"/>
              </a:ext>
            </a:extLst>
          </p:cNvPr>
          <p:cNvSpPr/>
          <p:nvPr/>
        </p:nvSpPr>
        <p:spPr>
          <a:xfrm>
            <a:off x="609158" y="5477920"/>
            <a:ext cx="8132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MyriadPro"/>
              </a:rPr>
              <a:t>1) 2) 3) 4)  5) y 6) </a:t>
            </a:r>
            <a:r>
              <a:rPr lang="en-US" sz="1800" dirty="0" err="1">
                <a:latin typeface="MyriadPro"/>
              </a:rPr>
              <a:t>tiene</a:t>
            </a:r>
            <a:r>
              <a:rPr lang="en-US" sz="1800" dirty="0">
                <a:latin typeface="MyriadPro"/>
              </a:rPr>
              <a:t> que ser </a:t>
            </a:r>
            <a:r>
              <a:rPr lang="en-US" sz="1800" dirty="0" err="1">
                <a:latin typeface="MyriadPro"/>
              </a:rPr>
              <a:t>calculado</a:t>
            </a:r>
            <a:r>
              <a:rPr lang="en-US" sz="1800" dirty="0">
                <a:latin typeface="MyriadPro"/>
              </a:rPr>
              <a:t> para </a:t>
            </a:r>
            <a:r>
              <a:rPr lang="en-US" sz="1800" dirty="0" err="1">
                <a:latin typeface="MyriadPro"/>
              </a:rPr>
              <a:t>bienes</a:t>
            </a:r>
            <a:r>
              <a:rPr lang="en-US" sz="1800" dirty="0">
                <a:latin typeface="MyriadPro"/>
              </a:rPr>
              <a:t> (</a:t>
            </a:r>
            <a:r>
              <a:rPr lang="en-US" sz="1800" dirty="0" err="1">
                <a:latin typeface="MyriadPro"/>
              </a:rPr>
              <a:t>separadamente</a:t>
            </a:r>
            <a:r>
              <a:rPr lang="en-US" sz="1800" dirty="0">
                <a:latin typeface="MyriadPro"/>
              </a:rPr>
              <a:t>), </a:t>
            </a:r>
            <a:r>
              <a:rPr lang="en-US" sz="1800" dirty="0" err="1">
                <a:latin typeface="MyriadPro"/>
              </a:rPr>
              <a:t>servicios</a:t>
            </a:r>
            <a:r>
              <a:rPr lang="en-US" sz="1800" dirty="0">
                <a:latin typeface="MyriadPro"/>
              </a:rPr>
              <a:t> (</a:t>
            </a:r>
            <a:r>
              <a:rPr lang="en-US" sz="1800" dirty="0" err="1">
                <a:latin typeface="MyriadPro"/>
              </a:rPr>
              <a:t>separadamente</a:t>
            </a:r>
            <a:r>
              <a:rPr lang="en-US" sz="1800" dirty="0">
                <a:latin typeface="MyriadPro"/>
              </a:rPr>
              <a:t>) y </a:t>
            </a:r>
            <a:r>
              <a:rPr lang="en-US" sz="1800" dirty="0" err="1">
                <a:latin typeface="MyriadPro"/>
              </a:rPr>
              <a:t>bienes</a:t>
            </a:r>
            <a:r>
              <a:rPr lang="en-US" sz="1800" dirty="0">
                <a:latin typeface="MyriadPro"/>
              </a:rPr>
              <a:t> y </a:t>
            </a:r>
            <a:r>
              <a:rPr lang="en-US" sz="1800" dirty="0" err="1">
                <a:latin typeface="MyriadPro"/>
              </a:rPr>
              <a:t>servicios</a:t>
            </a:r>
            <a:r>
              <a:rPr lang="en-US" sz="1800" dirty="0">
                <a:latin typeface="MyriadPro"/>
              </a:rPr>
              <a:t> (</a:t>
            </a:r>
            <a:r>
              <a:rPr lang="en-US" sz="1800" dirty="0" err="1">
                <a:latin typeface="MyriadPro"/>
              </a:rPr>
              <a:t>conjuntamente</a:t>
            </a:r>
            <a:r>
              <a:rPr lang="en-US" sz="1800" dirty="0">
                <a:latin typeface="MyriadPro"/>
              </a:rPr>
              <a:t>)</a:t>
            </a:r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3F1B7D-2E66-FA45-AFC4-3A54CA16635C}"/>
              </a:ext>
            </a:extLst>
          </p:cNvPr>
          <p:cNvSpPr/>
          <p:nvPr/>
        </p:nvSpPr>
        <p:spPr>
          <a:xfrm>
            <a:off x="554267" y="4452825"/>
            <a:ext cx="4114075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1433" algn="ctr">
              <a:lnSpc>
                <a:spcPct val="115000"/>
              </a:lnSpc>
            </a:pPr>
            <a:r>
              <a:rPr lang="en-US" sz="1800" dirty="0">
                <a:solidFill>
                  <a:srgbClr val="0E2F50"/>
                </a:solidFill>
                <a:latin typeface="Andes" panose="02000000000000000000" pitchFamily="2" charset="0"/>
                <a:cs typeface="Arial" pitchFamily="34" charset="0"/>
              </a:rPr>
              <a:t>5. Apertura </a:t>
            </a:r>
            <a:r>
              <a:rPr lang="en-US" sz="1800" dirty="0" err="1">
                <a:solidFill>
                  <a:srgbClr val="0E2F50"/>
                </a:solidFill>
                <a:latin typeface="Andes" panose="02000000000000000000" pitchFamily="2" charset="0"/>
                <a:cs typeface="Arial" pitchFamily="34" charset="0"/>
              </a:rPr>
              <a:t>Exportadora</a:t>
            </a:r>
            <a:r>
              <a:rPr lang="en-US" sz="1800" dirty="0">
                <a:solidFill>
                  <a:srgbClr val="0E2F50"/>
                </a:solidFill>
                <a:latin typeface="Andes" panose="02000000000000000000" pitchFamily="2" charset="0"/>
                <a:cs typeface="Arial" pitchFamily="34" charset="0"/>
              </a:rPr>
              <a:t> = (X / PIB) * 100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469151-4571-B549-AA04-6974D8F5140F}"/>
              </a:ext>
            </a:extLst>
          </p:cNvPr>
          <p:cNvSpPr/>
          <p:nvPr/>
        </p:nvSpPr>
        <p:spPr>
          <a:xfrm>
            <a:off x="531791" y="4881230"/>
            <a:ext cx="4222631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1433" algn="ctr">
              <a:lnSpc>
                <a:spcPct val="115000"/>
              </a:lnSpc>
            </a:pPr>
            <a:r>
              <a:rPr lang="en-US" sz="1800" dirty="0">
                <a:solidFill>
                  <a:srgbClr val="0E2F50"/>
                </a:solidFill>
                <a:latin typeface="Andes" panose="02000000000000000000" pitchFamily="2" charset="0"/>
                <a:cs typeface="Arial" pitchFamily="34" charset="0"/>
              </a:rPr>
              <a:t>6. Apertura </a:t>
            </a:r>
            <a:r>
              <a:rPr lang="en-US" sz="1800" dirty="0" err="1">
                <a:solidFill>
                  <a:srgbClr val="0E2F50"/>
                </a:solidFill>
                <a:latin typeface="Andes" panose="02000000000000000000" pitchFamily="2" charset="0"/>
                <a:cs typeface="Arial" pitchFamily="34" charset="0"/>
              </a:rPr>
              <a:t>Importadora</a:t>
            </a:r>
            <a:r>
              <a:rPr lang="en-US" sz="1800" dirty="0">
                <a:solidFill>
                  <a:srgbClr val="0E2F50"/>
                </a:solidFill>
                <a:latin typeface="Andes" panose="02000000000000000000" pitchFamily="2" charset="0"/>
                <a:cs typeface="Arial" pitchFamily="34" charset="0"/>
              </a:rPr>
              <a:t> = (M / PIB) * 100</a:t>
            </a:r>
          </a:p>
        </p:txBody>
      </p:sp>
      <p:sp>
        <p:nvSpPr>
          <p:cNvPr id="12" name="Google Shape;271;p25">
            <a:extLst>
              <a:ext uri="{FF2B5EF4-FFF2-40B4-BE49-F238E27FC236}">
                <a16:creationId xmlns:a16="http://schemas.microsoft.com/office/drawing/2014/main" id="{327D10A5-0B4E-5249-B9D5-40DEA44F4F9C}"/>
              </a:ext>
            </a:extLst>
          </p:cNvPr>
          <p:cNvSpPr/>
          <p:nvPr/>
        </p:nvSpPr>
        <p:spPr>
          <a:xfrm>
            <a:off x="8020049" y="1015563"/>
            <a:ext cx="507399" cy="58572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52" y="0"/>
                </a:moveTo>
                <a:lnTo>
                  <a:pt x="120000" y="17302"/>
                </a:lnTo>
                <a:lnTo>
                  <a:pt x="120000" y="119999"/>
                </a:lnTo>
                <a:lnTo>
                  <a:pt x="0" y="120000"/>
                </a:lnTo>
                <a:cubicBezTo>
                  <a:pt x="184" y="79999"/>
                  <a:pt x="368" y="40000"/>
                  <a:pt x="55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02" tIns="45689" rIns="91402" bIns="45689" anchor="ctr" anchorCtr="0">
            <a:noAutofit/>
          </a:bodyPr>
          <a:lstStyle/>
          <a:p>
            <a:pPr algn="ctr"/>
            <a:r>
              <a:rPr lang="es-ES" sz="23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399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0113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0">
            <a:extLst>
              <a:ext uri="{FF2B5EF4-FFF2-40B4-BE49-F238E27FC236}">
                <a16:creationId xmlns:a16="http://schemas.microsoft.com/office/drawing/2014/main" id="{F238634A-A191-D04E-B64D-DE51F62E1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004" y="3061098"/>
            <a:ext cx="6858000" cy="34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s-ES" altLang="en-US" sz="1800" b="0"/>
          </a:p>
        </p:txBody>
      </p:sp>
      <p:pic>
        <p:nvPicPr>
          <p:cNvPr id="16386" name="5 Imagen" descr="logo.gif">
            <a:extLst>
              <a:ext uri="{FF2B5EF4-FFF2-40B4-BE49-F238E27FC236}">
                <a16:creationId xmlns:a16="http://schemas.microsoft.com/office/drawing/2014/main" id="{1DED32E3-BD7E-9A49-AEF1-E02DDFE3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" y="998935"/>
            <a:ext cx="164306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F56347-7668-A049-CDFB-AD0A319BB905}"/>
              </a:ext>
            </a:extLst>
          </p:cNvPr>
          <p:cNvSpPr txBox="1"/>
          <p:nvPr/>
        </p:nvSpPr>
        <p:spPr>
          <a:xfrm>
            <a:off x="329722" y="1998423"/>
            <a:ext cx="2143125" cy="2457450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rmAutofit fontScale="85000" lnSpcReduction="20000"/>
          </a:bodyPr>
          <a:lstStyle/>
          <a:p>
            <a:pPr algn="l"/>
            <a:r>
              <a:rPr lang="en-US" sz="22500" dirty="0">
                <a:solidFill>
                  <a:srgbClr val="52BBF2"/>
                </a:solidFill>
                <a:latin typeface="Andes" panose="02000000000000000000" pitchFamily="2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048EC4-5D13-F4A8-063D-D8EF658F40C3}"/>
              </a:ext>
            </a:extLst>
          </p:cNvPr>
          <p:cNvSpPr txBox="1"/>
          <p:nvPr/>
        </p:nvSpPr>
        <p:spPr>
          <a:xfrm>
            <a:off x="1907704" y="2615918"/>
            <a:ext cx="56889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Palatino" pitchFamily="2" charset="77"/>
                <a:ea typeface="Palatino" pitchFamily="2" charset="77"/>
              </a:rPr>
              <a:t>Haciendo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 un </a:t>
            </a:r>
            <a:r>
              <a:rPr lang="en-US" sz="2800" dirty="0" err="1">
                <a:latin typeface="Palatino" pitchFamily="2" charset="77"/>
                <a:ea typeface="Palatino" pitchFamily="2" charset="77"/>
              </a:rPr>
              <a:t>diagnóstico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sz="2800" dirty="0" err="1">
                <a:latin typeface="Palatino" pitchFamily="2" charset="77"/>
                <a:ea typeface="Palatino" pitchFamily="2" charset="77"/>
              </a:rPr>
              <a:t>competitividad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 del </a:t>
            </a:r>
            <a:r>
              <a:rPr lang="en-US" sz="2800" dirty="0" err="1">
                <a:latin typeface="Palatino" pitchFamily="2" charset="77"/>
                <a:ea typeface="Palatino" pitchFamily="2" charset="77"/>
              </a:rPr>
              <a:t>comercio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sz="2800" dirty="0" err="1">
                <a:latin typeface="Palatino" pitchFamily="2" charset="77"/>
                <a:ea typeface="Palatino" pitchFamily="2" charset="77"/>
              </a:rPr>
              <a:t>internacional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4284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C50F275-9899-234B-ACAD-25E49AF55FEB}"/>
              </a:ext>
            </a:extLst>
          </p:cNvPr>
          <p:cNvSpPr txBox="1">
            <a:spLocks/>
          </p:cNvSpPr>
          <p:nvPr/>
        </p:nvSpPr>
        <p:spPr>
          <a:xfrm>
            <a:off x="400545" y="333736"/>
            <a:ext cx="7886700" cy="58572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Análisis</a:t>
            </a:r>
            <a:r>
              <a:rPr lang="en-US" sz="2400" dirty="0"/>
              <a:t> de la </a:t>
            </a:r>
            <a:r>
              <a:rPr lang="en-US" sz="2400" dirty="0" err="1"/>
              <a:t>Competitividad</a:t>
            </a:r>
            <a:r>
              <a:rPr lang="en-US" sz="2400" dirty="0"/>
              <a:t> del Comercio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3B0669D-7F15-344F-AFBF-82BE2E44426F}"/>
              </a:ext>
            </a:extLst>
          </p:cNvPr>
          <p:cNvGraphicFramePr/>
          <p:nvPr/>
        </p:nvGraphicFramePr>
        <p:xfrm>
          <a:off x="1566631" y="2163472"/>
          <a:ext cx="5681895" cy="1523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F37759F-AD4E-274B-9E2C-42F77F29D305}"/>
              </a:ext>
            </a:extLst>
          </p:cNvPr>
          <p:cNvSpPr/>
          <p:nvPr/>
        </p:nvSpPr>
        <p:spPr>
          <a:xfrm>
            <a:off x="780465" y="2163472"/>
            <a:ext cx="685800" cy="72447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E2F50"/>
                </a:solidFill>
                <a:latin typeface="Andes" panose="02000000000000000000" pitchFamily="2" charset="0"/>
              </a:rPr>
              <a:t>Product level data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BBB8E4A-FDE9-A649-A4F8-249C522FD09D}"/>
              </a:ext>
            </a:extLst>
          </p:cNvPr>
          <p:cNvSpPr/>
          <p:nvPr/>
        </p:nvSpPr>
        <p:spPr>
          <a:xfrm>
            <a:off x="790577" y="3009901"/>
            <a:ext cx="685800" cy="67686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E2F50"/>
                </a:solidFill>
                <a:latin typeface="Andes" panose="02000000000000000000" pitchFamily="2" charset="0"/>
              </a:rPr>
              <a:t>Firm level data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2F16FD7-CB93-F04D-A524-B173D8D79A69}"/>
              </a:ext>
            </a:extLst>
          </p:cNvPr>
          <p:cNvSpPr/>
          <p:nvPr/>
        </p:nvSpPr>
        <p:spPr>
          <a:xfrm>
            <a:off x="780466" y="4013984"/>
            <a:ext cx="2177003" cy="15709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50" dirty="0">
                <a:solidFill>
                  <a:srgbClr val="0E2F50"/>
                </a:solidFill>
                <a:latin typeface="Andes" panose="02000000000000000000" pitchFamily="2" charset="0"/>
              </a:rPr>
              <a:t>Market access—trade policy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Tariffs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Non-tariff Measures (NTMs)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Preferential Trade Agreements (PTAs)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Services restrictiveness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92BB6DA-E4A3-4D4E-B5E3-3BF3C401B004}"/>
              </a:ext>
            </a:extLst>
          </p:cNvPr>
          <p:cNvSpPr/>
          <p:nvPr/>
        </p:nvSpPr>
        <p:spPr>
          <a:xfrm>
            <a:off x="3011230" y="4015148"/>
            <a:ext cx="2845031" cy="15712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 sz="900" dirty="0">
              <a:solidFill>
                <a:srgbClr val="0E2F50"/>
              </a:solidFill>
              <a:latin typeface="Andes" panose="02000000000000000000" pitchFamily="2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D2D00CB-AC6B-204F-84DC-0C26B753BA97}"/>
              </a:ext>
            </a:extLst>
          </p:cNvPr>
          <p:cNvSpPr/>
          <p:nvPr/>
        </p:nvSpPr>
        <p:spPr>
          <a:xfrm>
            <a:off x="790577" y="3752555"/>
            <a:ext cx="7526393" cy="221506"/>
          </a:xfrm>
          <a:prstGeom prst="roundRect">
            <a:avLst/>
          </a:prstGeom>
          <a:gradFill>
            <a:gsLst>
              <a:gs pos="76000">
                <a:srgbClr val="4AACEF"/>
              </a:gs>
              <a:gs pos="0">
                <a:srgbClr val="0E2F50"/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ndes" panose="02000000000000000000" pitchFamily="2" charset="0"/>
              </a:rPr>
              <a:t>Entry costs                            	Factor prices and transaction costs                                              Technology &amp; Efficiency   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9C57C7A-FB56-4B45-A3FB-C8E08A87E98B}"/>
              </a:ext>
            </a:extLst>
          </p:cNvPr>
          <p:cNvSpPr/>
          <p:nvPr/>
        </p:nvSpPr>
        <p:spPr>
          <a:xfrm>
            <a:off x="7338780" y="2163472"/>
            <a:ext cx="978189" cy="15232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E2F50"/>
                </a:solidFill>
                <a:latin typeface="Andes" panose="02000000000000000000" pitchFamily="2" charset="0"/>
              </a:rPr>
              <a:t>Field </a:t>
            </a:r>
          </a:p>
          <a:p>
            <a:pPr algn="ctr"/>
            <a:r>
              <a:rPr lang="en-US" sz="1050" dirty="0">
                <a:solidFill>
                  <a:srgbClr val="0E2F50"/>
                </a:solidFill>
                <a:latin typeface="Andes" panose="02000000000000000000" pitchFamily="2" charset="0"/>
              </a:rPr>
              <a:t>interviews, </a:t>
            </a:r>
          </a:p>
          <a:p>
            <a:pPr algn="ctr"/>
            <a:r>
              <a:rPr lang="en-US" sz="1050" dirty="0">
                <a:solidFill>
                  <a:srgbClr val="0E2F50"/>
                </a:solidFill>
                <a:latin typeface="Andes" panose="02000000000000000000" pitchFamily="2" charset="0"/>
              </a:rPr>
              <a:t>to validate desk-based work</a:t>
            </a: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544EC766-A419-7842-A925-E17BC6CAB01E}"/>
              </a:ext>
            </a:extLst>
          </p:cNvPr>
          <p:cNvSpPr/>
          <p:nvPr/>
        </p:nvSpPr>
        <p:spPr>
          <a:xfrm>
            <a:off x="5910022" y="4013655"/>
            <a:ext cx="2453669" cy="15712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50" dirty="0">
                <a:solidFill>
                  <a:srgbClr val="0E2F50"/>
                </a:solidFill>
                <a:latin typeface="Andes" panose="02000000000000000000" pitchFamily="2" charset="0"/>
              </a:rPr>
              <a:t>Trade promotion and infrastructure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Export and investment promotion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Quality infrastructure (standards, product requirements, etc.)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Special Economic Zones (SEZ) and customs regime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Industry coordination bodies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Connectivity: transport and logistics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788" dirty="0">
                <a:solidFill>
                  <a:srgbClr val="0E2F50"/>
                </a:solidFill>
                <a:latin typeface="Andes ExtraLight" panose="02000000000000000000" pitchFamily="2" charset="0"/>
              </a:rPr>
              <a:t>Border management and trade facilitation</a:t>
            </a:r>
            <a:endParaRPr lang="en-US" sz="825" dirty="0">
              <a:solidFill>
                <a:srgbClr val="0E2F50"/>
              </a:solidFill>
              <a:latin typeface="Andes ExtraLight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F53493-CC1E-754A-B6C5-ACAB6C455D69}"/>
              </a:ext>
            </a:extLst>
          </p:cNvPr>
          <p:cNvSpPr txBox="1"/>
          <p:nvPr/>
        </p:nvSpPr>
        <p:spPr>
          <a:xfrm>
            <a:off x="3492524" y="4088465"/>
            <a:ext cx="19654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E2F50"/>
                </a:solidFill>
                <a:latin typeface="Andes" panose="02000000000000000000" pitchFamily="2" charset="0"/>
              </a:rPr>
              <a:t>Supply-side factors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C14B60-500D-4E4C-AFA4-2A886BE4ECB8}"/>
              </a:ext>
            </a:extLst>
          </p:cNvPr>
          <p:cNvSpPr txBox="1"/>
          <p:nvPr/>
        </p:nvSpPr>
        <p:spPr>
          <a:xfrm>
            <a:off x="3108540" y="4315178"/>
            <a:ext cx="1380340" cy="122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>
                <a:solidFill>
                  <a:srgbClr val="0E2F50"/>
                </a:solidFill>
                <a:latin typeface="Andes" panose="02000000000000000000" pitchFamily="2" charset="0"/>
              </a:rPr>
              <a:t>Incentive framework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Macro-fiscal environment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Exchange rates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Trade and investment policies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Competition policy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Regulatory environment and governance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887EFD-450C-7B4A-A332-9166FA58721D}"/>
              </a:ext>
            </a:extLst>
          </p:cNvPr>
          <p:cNvSpPr txBox="1"/>
          <p:nvPr/>
        </p:nvSpPr>
        <p:spPr>
          <a:xfrm>
            <a:off x="4475921" y="4330495"/>
            <a:ext cx="1380340" cy="1102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rgbClr val="0E2F50"/>
                </a:solidFill>
                <a:latin typeface="Andes" panose="02000000000000000000" pitchFamily="2" charset="0"/>
              </a:rPr>
              <a:t>Factor conditions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Labor regulations and skills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Intermediate inputs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Services inputs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Access to finance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Land and infrastructure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lang="en-US" sz="788" dirty="0">
              <a:solidFill>
                <a:srgbClr val="0E2F50"/>
              </a:solidFill>
              <a:latin typeface="Andes" panose="02000000000000000000" pitchFamily="2" charset="0"/>
            </a:endParaRPr>
          </a:p>
        </p:txBody>
      </p:sp>
      <p:sp>
        <p:nvSpPr>
          <p:cNvPr id="19" name="Foliennummernplatzhalter 3">
            <a:extLst>
              <a:ext uri="{FF2B5EF4-FFF2-40B4-BE49-F238E27FC236}">
                <a16:creationId xmlns:a16="http://schemas.microsoft.com/office/drawing/2014/main" id="{B158070F-6FC0-A343-B80F-2BAC40355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9400" y="5624512"/>
            <a:ext cx="2057400" cy="273844"/>
          </a:xfrm>
        </p:spPr>
        <p:txBody>
          <a:bodyPr/>
          <a:lstStyle/>
          <a:p>
            <a:pPr>
              <a:defRPr/>
            </a:pPr>
            <a:fld id="{EF62D93A-3BA0-8848-BFA3-D7046C1B555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20" name="Rectangle: Rounded Corners 9">
            <a:extLst>
              <a:ext uri="{FF2B5EF4-FFF2-40B4-BE49-F238E27FC236}">
                <a16:creationId xmlns:a16="http://schemas.microsoft.com/office/drawing/2014/main" id="{E6890DB4-B1B8-7246-8175-7A5834AD834C}"/>
              </a:ext>
            </a:extLst>
          </p:cNvPr>
          <p:cNvSpPr/>
          <p:nvPr/>
        </p:nvSpPr>
        <p:spPr bwMode="auto">
          <a:xfrm>
            <a:off x="1521504" y="2148461"/>
            <a:ext cx="5772149" cy="1545026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6" indent="-86916" defTabSz="685800" eaLnBrk="1" hangingPunct="1">
              <a:spcBef>
                <a:spcPct val="50000"/>
              </a:spcBef>
              <a:buFontTx/>
              <a:buChar char="•"/>
            </a:pPr>
            <a:endParaRPr lang="en-US" sz="975" b="0"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DCF6DC-09A6-714D-8570-4418CF0D632A}"/>
              </a:ext>
            </a:extLst>
          </p:cNvPr>
          <p:cNvSpPr txBox="1"/>
          <p:nvPr/>
        </p:nvSpPr>
        <p:spPr>
          <a:xfrm>
            <a:off x="3314689" y="1767488"/>
            <a:ext cx="2501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Andes" panose="02000000000000000000" pitchFamily="2" charset="0"/>
              </a:rPr>
              <a:t>Trade outcomes analysis (TOA)</a:t>
            </a:r>
          </a:p>
        </p:txBody>
      </p:sp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F15EB443-166C-5247-94A7-9B7AFA7E536B}"/>
              </a:ext>
            </a:extLst>
          </p:cNvPr>
          <p:cNvSpPr/>
          <p:nvPr/>
        </p:nvSpPr>
        <p:spPr bwMode="auto">
          <a:xfrm>
            <a:off x="766996" y="4013654"/>
            <a:ext cx="7596539" cy="1610813"/>
          </a:xfrm>
          <a:prstGeom prst="roundRect">
            <a:avLst/>
          </a:prstGeom>
          <a:noFill/>
          <a:ln w="31750" cap="flat" cmpd="sng" algn="ctr">
            <a:solidFill>
              <a:srgbClr val="00A99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6" indent="-86916" defTabSz="685800" eaLnBrk="1" hangingPunct="1">
              <a:spcBef>
                <a:spcPct val="50000"/>
              </a:spcBef>
              <a:buFontTx/>
              <a:buChar char="•"/>
            </a:pPr>
            <a:endParaRPr lang="en-US" sz="975" b="0"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05DEF1-7599-AB45-95D0-B642A838371A}"/>
              </a:ext>
            </a:extLst>
          </p:cNvPr>
          <p:cNvSpPr txBox="1"/>
          <p:nvPr/>
        </p:nvSpPr>
        <p:spPr>
          <a:xfrm>
            <a:off x="3398480" y="5661151"/>
            <a:ext cx="2762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A996"/>
                </a:solidFill>
                <a:latin typeface="Andes" panose="02000000000000000000" pitchFamily="2" charset="0"/>
              </a:rPr>
              <a:t>Competitiveness Diagnostics</a:t>
            </a:r>
          </a:p>
        </p:txBody>
      </p:sp>
      <p:sp>
        <p:nvSpPr>
          <p:cNvPr id="24" name="Up Arrow 14">
            <a:extLst>
              <a:ext uri="{FF2B5EF4-FFF2-40B4-BE49-F238E27FC236}">
                <a16:creationId xmlns:a16="http://schemas.microsoft.com/office/drawing/2014/main" id="{F1B0101A-3E9E-1840-AB85-86B29597995A}"/>
              </a:ext>
            </a:extLst>
          </p:cNvPr>
          <p:cNvSpPr/>
          <p:nvPr/>
        </p:nvSpPr>
        <p:spPr>
          <a:xfrm>
            <a:off x="2839488" y="3542006"/>
            <a:ext cx="285750" cy="742950"/>
          </a:xfrm>
          <a:prstGeom prst="upArrow">
            <a:avLst/>
          </a:prstGeom>
          <a:solidFill>
            <a:srgbClr val="00A9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5" name="Up Arrow 14">
            <a:extLst>
              <a:ext uri="{FF2B5EF4-FFF2-40B4-BE49-F238E27FC236}">
                <a16:creationId xmlns:a16="http://schemas.microsoft.com/office/drawing/2014/main" id="{0625CDBD-42C7-B748-A1FE-B8CDA3BE7058}"/>
              </a:ext>
            </a:extLst>
          </p:cNvPr>
          <p:cNvSpPr/>
          <p:nvPr/>
        </p:nvSpPr>
        <p:spPr>
          <a:xfrm>
            <a:off x="5699123" y="3542006"/>
            <a:ext cx="285750" cy="742950"/>
          </a:xfrm>
          <a:prstGeom prst="upArrow">
            <a:avLst/>
          </a:prstGeom>
          <a:solidFill>
            <a:srgbClr val="00A9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921F24-A26C-8B48-9A27-0FE4C77923D0}"/>
              </a:ext>
            </a:extLst>
          </p:cNvPr>
          <p:cNvSpPr txBox="1"/>
          <p:nvPr/>
        </p:nvSpPr>
        <p:spPr>
          <a:xfrm>
            <a:off x="4372074" y="4370293"/>
            <a:ext cx="153932" cy="841076"/>
          </a:xfrm>
          <a:prstGeom prst="rect">
            <a:avLst/>
          </a:prstGeom>
        </p:spPr>
        <p:txBody>
          <a:bodyPr vert="vert270" wrap="square" lIns="68580" tIns="34290" rIns="68580" bIns="34290" rtlCol="0" anchor="ctr">
            <a:noAutofit/>
          </a:bodyPr>
          <a:lstStyle/>
          <a:p>
            <a:pPr algn="l"/>
            <a:r>
              <a:rPr lang="en-US" sz="900" dirty="0">
                <a:solidFill>
                  <a:schemeClr val="accent2">
                    <a:lumMod val="75000"/>
                  </a:schemeClr>
                </a:solidFill>
                <a:latin typeface="Andes" panose="02000000000000000000" pitchFamily="2" charset="0"/>
              </a:rPr>
              <a:t>Productivity</a:t>
            </a:r>
          </a:p>
        </p:txBody>
      </p:sp>
      <p:sp>
        <p:nvSpPr>
          <p:cNvPr id="28" name="Rectangle: Rounded Corners 9">
            <a:extLst>
              <a:ext uri="{FF2B5EF4-FFF2-40B4-BE49-F238E27FC236}">
                <a16:creationId xmlns:a16="http://schemas.microsoft.com/office/drawing/2014/main" id="{D29511F7-B016-DC4B-9EA7-D57B6BE17AE7}"/>
              </a:ext>
            </a:extLst>
          </p:cNvPr>
          <p:cNvSpPr/>
          <p:nvPr/>
        </p:nvSpPr>
        <p:spPr bwMode="auto">
          <a:xfrm>
            <a:off x="4655122" y="5124006"/>
            <a:ext cx="1097292" cy="213805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6" indent="-86916" defTabSz="685800" eaLnBrk="1" hangingPunct="1">
              <a:spcBef>
                <a:spcPct val="50000"/>
              </a:spcBef>
              <a:buFontTx/>
              <a:buChar char="•"/>
            </a:pPr>
            <a:endParaRPr lang="en-US" sz="975" b="0"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9" name="Rectangle: Rounded Corners 9">
            <a:extLst>
              <a:ext uri="{FF2B5EF4-FFF2-40B4-BE49-F238E27FC236}">
                <a16:creationId xmlns:a16="http://schemas.microsoft.com/office/drawing/2014/main" id="{E2E3DF1D-F332-6645-840F-9DA44C574749}"/>
              </a:ext>
            </a:extLst>
          </p:cNvPr>
          <p:cNvSpPr/>
          <p:nvPr/>
        </p:nvSpPr>
        <p:spPr bwMode="auto">
          <a:xfrm>
            <a:off x="6048836" y="5025391"/>
            <a:ext cx="2248916" cy="315518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6" indent="-86916" defTabSz="685800" eaLnBrk="1" hangingPunct="1">
              <a:spcBef>
                <a:spcPct val="50000"/>
              </a:spcBef>
              <a:buFontTx/>
              <a:buChar char="•"/>
            </a:pPr>
            <a:endParaRPr lang="en-US" sz="975" b="0">
              <a:latin typeface="Trebuchet MS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834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C50F275-9899-234B-ACAD-25E49AF55FEB}"/>
              </a:ext>
            </a:extLst>
          </p:cNvPr>
          <p:cNvSpPr txBox="1">
            <a:spLocks/>
          </p:cNvSpPr>
          <p:nvPr/>
        </p:nvSpPr>
        <p:spPr>
          <a:xfrm>
            <a:off x="-537809" y="1102279"/>
            <a:ext cx="7886700" cy="58572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Analisis</a:t>
            </a:r>
            <a:r>
              <a:rPr lang="en-US" sz="2400" dirty="0"/>
              <a:t> de la </a:t>
            </a:r>
            <a:r>
              <a:rPr lang="en-US" sz="2400" dirty="0" err="1"/>
              <a:t>Competitividad</a:t>
            </a:r>
            <a:r>
              <a:rPr lang="en-US" sz="2400" dirty="0"/>
              <a:t> del Comercio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3B0669D-7F15-344F-AFBF-82BE2E4442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0712626"/>
              </p:ext>
            </p:extLst>
          </p:nvPr>
        </p:nvGraphicFramePr>
        <p:xfrm>
          <a:off x="1566631" y="2163472"/>
          <a:ext cx="5681895" cy="1523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F37759F-AD4E-274B-9E2C-42F77F29D305}"/>
              </a:ext>
            </a:extLst>
          </p:cNvPr>
          <p:cNvSpPr/>
          <p:nvPr/>
        </p:nvSpPr>
        <p:spPr>
          <a:xfrm>
            <a:off x="780465" y="2163472"/>
            <a:ext cx="685800" cy="72447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E2F50"/>
                </a:solidFill>
                <a:latin typeface="Andes" panose="02000000000000000000" pitchFamily="2" charset="0"/>
              </a:rPr>
              <a:t>Product level data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BBB8E4A-FDE9-A649-A4F8-249C522FD09D}"/>
              </a:ext>
            </a:extLst>
          </p:cNvPr>
          <p:cNvSpPr/>
          <p:nvPr/>
        </p:nvSpPr>
        <p:spPr>
          <a:xfrm>
            <a:off x="790577" y="3009901"/>
            <a:ext cx="685800" cy="67686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E2F50"/>
                </a:solidFill>
                <a:latin typeface="Andes" panose="02000000000000000000" pitchFamily="2" charset="0"/>
              </a:rPr>
              <a:t>Firm level data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2F16FD7-CB93-F04D-A524-B173D8D79A69}"/>
              </a:ext>
            </a:extLst>
          </p:cNvPr>
          <p:cNvSpPr/>
          <p:nvPr/>
        </p:nvSpPr>
        <p:spPr>
          <a:xfrm>
            <a:off x="780466" y="4013984"/>
            <a:ext cx="2177003" cy="15709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50" dirty="0">
                <a:solidFill>
                  <a:srgbClr val="0E2F50"/>
                </a:solidFill>
                <a:latin typeface="Andes" panose="02000000000000000000" pitchFamily="2" charset="0"/>
              </a:rPr>
              <a:t>Market access—trade policy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Tariffs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Non-tariff Measures (NTMs)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Preferential Trade Agreements (PTAs)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Services restrictiveness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92BB6DA-E4A3-4D4E-B5E3-3BF3C401B004}"/>
              </a:ext>
            </a:extLst>
          </p:cNvPr>
          <p:cNvSpPr/>
          <p:nvPr/>
        </p:nvSpPr>
        <p:spPr>
          <a:xfrm>
            <a:off x="3011230" y="4015148"/>
            <a:ext cx="2845031" cy="15712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 sz="900" dirty="0">
              <a:solidFill>
                <a:srgbClr val="0E2F50"/>
              </a:solidFill>
              <a:latin typeface="Andes" panose="02000000000000000000" pitchFamily="2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D2D00CB-AC6B-204F-84DC-0C26B753BA97}"/>
              </a:ext>
            </a:extLst>
          </p:cNvPr>
          <p:cNvSpPr/>
          <p:nvPr/>
        </p:nvSpPr>
        <p:spPr>
          <a:xfrm>
            <a:off x="790577" y="3752555"/>
            <a:ext cx="7526393" cy="221506"/>
          </a:xfrm>
          <a:prstGeom prst="roundRect">
            <a:avLst/>
          </a:prstGeom>
          <a:gradFill>
            <a:gsLst>
              <a:gs pos="76000">
                <a:srgbClr val="4AACEF"/>
              </a:gs>
              <a:gs pos="0">
                <a:srgbClr val="0E2F50"/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ndes" panose="02000000000000000000" pitchFamily="2" charset="0"/>
              </a:rPr>
              <a:t>Entry costs                            	Factor prices and transaction costs                                              Technology &amp; Efficiency   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9C57C7A-FB56-4B45-A3FB-C8E08A87E98B}"/>
              </a:ext>
            </a:extLst>
          </p:cNvPr>
          <p:cNvSpPr/>
          <p:nvPr/>
        </p:nvSpPr>
        <p:spPr>
          <a:xfrm>
            <a:off x="7338780" y="2163472"/>
            <a:ext cx="978189" cy="15232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E2F50"/>
                </a:solidFill>
                <a:latin typeface="Andes" panose="02000000000000000000" pitchFamily="2" charset="0"/>
              </a:rPr>
              <a:t>Field </a:t>
            </a:r>
          </a:p>
          <a:p>
            <a:pPr algn="ctr"/>
            <a:r>
              <a:rPr lang="en-US" sz="1050" dirty="0">
                <a:solidFill>
                  <a:srgbClr val="0E2F50"/>
                </a:solidFill>
                <a:latin typeface="Andes" panose="02000000000000000000" pitchFamily="2" charset="0"/>
              </a:rPr>
              <a:t>interviews, </a:t>
            </a:r>
          </a:p>
          <a:p>
            <a:pPr algn="ctr"/>
            <a:r>
              <a:rPr lang="en-US" sz="1050" dirty="0">
                <a:solidFill>
                  <a:srgbClr val="0E2F50"/>
                </a:solidFill>
                <a:latin typeface="Andes" panose="02000000000000000000" pitchFamily="2" charset="0"/>
              </a:rPr>
              <a:t>to validate desk-based work</a:t>
            </a: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544EC766-A419-7842-A925-E17BC6CAB01E}"/>
              </a:ext>
            </a:extLst>
          </p:cNvPr>
          <p:cNvSpPr/>
          <p:nvPr/>
        </p:nvSpPr>
        <p:spPr>
          <a:xfrm>
            <a:off x="5910022" y="4013655"/>
            <a:ext cx="2453669" cy="15712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50" dirty="0">
                <a:solidFill>
                  <a:srgbClr val="0E2F50"/>
                </a:solidFill>
                <a:latin typeface="Andes" panose="02000000000000000000" pitchFamily="2" charset="0"/>
              </a:rPr>
              <a:t>Trade promotion and infrastructure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Export and investment promotion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Quality infrastructure (standards, product requirements, etc.)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Special Economic Zones (SEZ) and customs regime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Industry coordination bodies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Connectivity: transport and logistics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788" dirty="0">
                <a:solidFill>
                  <a:srgbClr val="0E2F50"/>
                </a:solidFill>
                <a:latin typeface="Andes ExtraLight" panose="02000000000000000000" pitchFamily="2" charset="0"/>
              </a:rPr>
              <a:t>Border management and trade facilitation</a:t>
            </a:r>
            <a:endParaRPr lang="en-US" sz="825" dirty="0">
              <a:solidFill>
                <a:srgbClr val="0E2F50"/>
              </a:solidFill>
              <a:latin typeface="Andes ExtraLight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F53493-CC1E-754A-B6C5-ACAB6C455D69}"/>
              </a:ext>
            </a:extLst>
          </p:cNvPr>
          <p:cNvSpPr txBox="1"/>
          <p:nvPr/>
        </p:nvSpPr>
        <p:spPr>
          <a:xfrm>
            <a:off x="3492524" y="4088465"/>
            <a:ext cx="19654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E2F50"/>
                </a:solidFill>
                <a:latin typeface="Andes" panose="02000000000000000000" pitchFamily="2" charset="0"/>
              </a:rPr>
              <a:t>Supply-side factors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C14B60-500D-4E4C-AFA4-2A886BE4ECB8}"/>
              </a:ext>
            </a:extLst>
          </p:cNvPr>
          <p:cNvSpPr txBox="1"/>
          <p:nvPr/>
        </p:nvSpPr>
        <p:spPr>
          <a:xfrm>
            <a:off x="3108540" y="4315178"/>
            <a:ext cx="1380340" cy="122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>
                <a:solidFill>
                  <a:srgbClr val="0E2F50"/>
                </a:solidFill>
                <a:latin typeface="Andes" panose="02000000000000000000" pitchFamily="2" charset="0"/>
              </a:rPr>
              <a:t>Incentive framework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Macro-fiscal environment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Exchange rates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Trade and investment policies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Competition policy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Regulatory environment and governance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887EFD-450C-7B4A-A332-9166FA58721D}"/>
              </a:ext>
            </a:extLst>
          </p:cNvPr>
          <p:cNvSpPr txBox="1"/>
          <p:nvPr/>
        </p:nvSpPr>
        <p:spPr>
          <a:xfrm>
            <a:off x="4475921" y="4330495"/>
            <a:ext cx="1380340" cy="1102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rgbClr val="0E2F50"/>
                </a:solidFill>
                <a:latin typeface="Andes" panose="02000000000000000000" pitchFamily="2" charset="0"/>
              </a:rPr>
              <a:t>Factor conditions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Labor regulations and skills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Intermediate inputs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Services inputs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Access to finance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E2F50"/>
                </a:solidFill>
                <a:latin typeface="Andes ExtraLight" panose="02000000000000000000" pitchFamily="2" charset="0"/>
              </a:rPr>
              <a:t>Land and infrastructure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lang="en-US" sz="788" dirty="0">
              <a:solidFill>
                <a:srgbClr val="0E2F50"/>
              </a:solidFill>
              <a:latin typeface="Andes" panose="02000000000000000000" pitchFamily="2" charset="0"/>
            </a:endParaRPr>
          </a:p>
        </p:txBody>
      </p:sp>
      <p:sp>
        <p:nvSpPr>
          <p:cNvPr id="19" name="Foliennummernplatzhalter 3">
            <a:extLst>
              <a:ext uri="{FF2B5EF4-FFF2-40B4-BE49-F238E27FC236}">
                <a16:creationId xmlns:a16="http://schemas.microsoft.com/office/drawing/2014/main" id="{B158070F-6FC0-A343-B80F-2BAC40355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9400" y="5624512"/>
            <a:ext cx="2057400" cy="273844"/>
          </a:xfrm>
        </p:spPr>
        <p:txBody>
          <a:bodyPr/>
          <a:lstStyle/>
          <a:p>
            <a:pPr>
              <a:defRPr/>
            </a:pPr>
            <a:fld id="{EF62D93A-3BA0-8848-BFA3-D7046C1B555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20" name="Rectangle: Rounded Corners 9">
            <a:extLst>
              <a:ext uri="{FF2B5EF4-FFF2-40B4-BE49-F238E27FC236}">
                <a16:creationId xmlns:a16="http://schemas.microsoft.com/office/drawing/2014/main" id="{E6890DB4-B1B8-7246-8175-7A5834AD834C}"/>
              </a:ext>
            </a:extLst>
          </p:cNvPr>
          <p:cNvSpPr/>
          <p:nvPr/>
        </p:nvSpPr>
        <p:spPr bwMode="auto">
          <a:xfrm>
            <a:off x="1576743" y="2130877"/>
            <a:ext cx="5772149" cy="1545026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6" indent="-86916" defTabSz="685800" eaLnBrk="1" hangingPunct="1">
              <a:spcBef>
                <a:spcPct val="50000"/>
              </a:spcBef>
              <a:buFontTx/>
              <a:buChar char="•"/>
            </a:pPr>
            <a:endParaRPr lang="en-US" sz="975" b="0"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DCF6DC-09A6-714D-8570-4418CF0D632A}"/>
              </a:ext>
            </a:extLst>
          </p:cNvPr>
          <p:cNvSpPr txBox="1"/>
          <p:nvPr/>
        </p:nvSpPr>
        <p:spPr>
          <a:xfrm>
            <a:off x="3303197" y="1819203"/>
            <a:ext cx="2501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Andes" panose="02000000000000000000" pitchFamily="2" charset="0"/>
              </a:rPr>
              <a:t>Trade outcomes analysis (TOA)</a:t>
            </a:r>
          </a:p>
        </p:txBody>
      </p:sp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F15EB443-166C-5247-94A7-9B7AFA7E536B}"/>
              </a:ext>
            </a:extLst>
          </p:cNvPr>
          <p:cNvSpPr/>
          <p:nvPr/>
        </p:nvSpPr>
        <p:spPr bwMode="auto">
          <a:xfrm>
            <a:off x="766996" y="4013654"/>
            <a:ext cx="7596539" cy="1610813"/>
          </a:xfrm>
          <a:prstGeom prst="roundRect">
            <a:avLst/>
          </a:prstGeom>
          <a:noFill/>
          <a:ln w="31750" cap="flat" cmpd="sng" algn="ctr">
            <a:solidFill>
              <a:srgbClr val="00A99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6" indent="-86916" defTabSz="685800" eaLnBrk="1" hangingPunct="1">
              <a:spcBef>
                <a:spcPct val="50000"/>
              </a:spcBef>
              <a:buFontTx/>
              <a:buChar char="•"/>
            </a:pPr>
            <a:endParaRPr lang="en-US" sz="975" b="0"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05DEF1-7599-AB45-95D0-B642A838371A}"/>
              </a:ext>
            </a:extLst>
          </p:cNvPr>
          <p:cNvSpPr txBox="1"/>
          <p:nvPr/>
        </p:nvSpPr>
        <p:spPr>
          <a:xfrm>
            <a:off x="3398480" y="5661151"/>
            <a:ext cx="2762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A996"/>
                </a:solidFill>
                <a:latin typeface="Andes" panose="02000000000000000000" pitchFamily="2" charset="0"/>
              </a:rPr>
              <a:t>Competitiveness Diagnostics</a:t>
            </a:r>
          </a:p>
        </p:txBody>
      </p:sp>
      <p:sp>
        <p:nvSpPr>
          <p:cNvPr id="24" name="Up Arrow 14">
            <a:extLst>
              <a:ext uri="{FF2B5EF4-FFF2-40B4-BE49-F238E27FC236}">
                <a16:creationId xmlns:a16="http://schemas.microsoft.com/office/drawing/2014/main" id="{F1B0101A-3E9E-1840-AB85-86B29597995A}"/>
              </a:ext>
            </a:extLst>
          </p:cNvPr>
          <p:cNvSpPr/>
          <p:nvPr/>
        </p:nvSpPr>
        <p:spPr>
          <a:xfrm>
            <a:off x="2839488" y="3542006"/>
            <a:ext cx="285750" cy="742950"/>
          </a:xfrm>
          <a:prstGeom prst="upArrow">
            <a:avLst/>
          </a:prstGeom>
          <a:solidFill>
            <a:srgbClr val="00A9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5" name="Up Arrow 14">
            <a:extLst>
              <a:ext uri="{FF2B5EF4-FFF2-40B4-BE49-F238E27FC236}">
                <a16:creationId xmlns:a16="http://schemas.microsoft.com/office/drawing/2014/main" id="{0625CDBD-42C7-B748-A1FE-B8CDA3BE7058}"/>
              </a:ext>
            </a:extLst>
          </p:cNvPr>
          <p:cNvSpPr/>
          <p:nvPr/>
        </p:nvSpPr>
        <p:spPr>
          <a:xfrm>
            <a:off x="5699123" y="3542006"/>
            <a:ext cx="285750" cy="742950"/>
          </a:xfrm>
          <a:prstGeom prst="upArrow">
            <a:avLst/>
          </a:prstGeom>
          <a:solidFill>
            <a:srgbClr val="00A9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921F24-A26C-8B48-9A27-0FE4C77923D0}"/>
              </a:ext>
            </a:extLst>
          </p:cNvPr>
          <p:cNvSpPr txBox="1"/>
          <p:nvPr/>
        </p:nvSpPr>
        <p:spPr>
          <a:xfrm>
            <a:off x="4372074" y="4370293"/>
            <a:ext cx="153932" cy="841076"/>
          </a:xfrm>
          <a:prstGeom prst="rect">
            <a:avLst/>
          </a:prstGeom>
        </p:spPr>
        <p:txBody>
          <a:bodyPr vert="vert270" wrap="square" lIns="68580" tIns="34290" rIns="68580" bIns="34290" rtlCol="0" anchor="ctr">
            <a:noAutofit/>
          </a:bodyPr>
          <a:lstStyle/>
          <a:p>
            <a:pPr algn="l"/>
            <a:r>
              <a:rPr lang="en-US" sz="900" dirty="0">
                <a:solidFill>
                  <a:schemeClr val="accent2">
                    <a:lumMod val="75000"/>
                  </a:schemeClr>
                </a:solidFill>
                <a:latin typeface="Andes" panose="02000000000000000000" pitchFamily="2" charset="0"/>
              </a:rPr>
              <a:t>Productivity</a:t>
            </a:r>
          </a:p>
        </p:txBody>
      </p:sp>
      <p:sp>
        <p:nvSpPr>
          <p:cNvPr id="28" name="Rectangle: Rounded Corners 9">
            <a:extLst>
              <a:ext uri="{FF2B5EF4-FFF2-40B4-BE49-F238E27FC236}">
                <a16:creationId xmlns:a16="http://schemas.microsoft.com/office/drawing/2014/main" id="{D29511F7-B016-DC4B-9EA7-D57B6BE17AE7}"/>
              </a:ext>
            </a:extLst>
          </p:cNvPr>
          <p:cNvSpPr/>
          <p:nvPr/>
        </p:nvSpPr>
        <p:spPr bwMode="auto">
          <a:xfrm>
            <a:off x="4655122" y="5124006"/>
            <a:ext cx="1097292" cy="213805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6" indent="-86916" defTabSz="685800" eaLnBrk="1" hangingPunct="1">
              <a:spcBef>
                <a:spcPct val="50000"/>
              </a:spcBef>
              <a:buFontTx/>
              <a:buChar char="•"/>
            </a:pPr>
            <a:endParaRPr lang="en-US" sz="975" b="0"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9" name="Rectangle: Rounded Corners 9">
            <a:extLst>
              <a:ext uri="{FF2B5EF4-FFF2-40B4-BE49-F238E27FC236}">
                <a16:creationId xmlns:a16="http://schemas.microsoft.com/office/drawing/2014/main" id="{E2E3DF1D-F332-6645-840F-9DA44C574749}"/>
              </a:ext>
            </a:extLst>
          </p:cNvPr>
          <p:cNvSpPr/>
          <p:nvPr/>
        </p:nvSpPr>
        <p:spPr bwMode="auto">
          <a:xfrm>
            <a:off x="6048836" y="5025391"/>
            <a:ext cx="2248916" cy="315518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6" indent="-86916" defTabSz="685800" eaLnBrk="1" hangingPunct="1">
              <a:spcBef>
                <a:spcPct val="50000"/>
              </a:spcBef>
              <a:buFontTx/>
              <a:buChar char="•"/>
            </a:pPr>
            <a:endParaRPr lang="en-US" sz="975" b="0"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1878C48-BC1B-9546-B6C8-44DA39C2F8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31" y="1765531"/>
            <a:ext cx="8700269" cy="3895619"/>
          </a:xfrm>
          <a:prstGeom prst="rect">
            <a:avLst/>
          </a:prstGeom>
        </p:spPr>
      </p:pic>
      <p:sp>
        <p:nvSpPr>
          <p:cNvPr id="27" name="Google Shape;271;p25">
            <a:extLst>
              <a:ext uri="{FF2B5EF4-FFF2-40B4-BE49-F238E27FC236}">
                <a16:creationId xmlns:a16="http://schemas.microsoft.com/office/drawing/2014/main" id="{D6B3A1BC-53A7-174D-A594-4B5F060A82A5}"/>
              </a:ext>
            </a:extLst>
          </p:cNvPr>
          <p:cNvSpPr/>
          <p:nvPr/>
        </p:nvSpPr>
        <p:spPr>
          <a:xfrm>
            <a:off x="1088405" y="1793081"/>
            <a:ext cx="507399" cy="58572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52" y="0"/>
                </a:moveTo>
                <a:lnTo>
                  <a:pt x="120000" y="17302"/>
                </a:lnTo>
                <a:lnTo>
                  <a:pt x="120000" y="119999"/>
                </a:lnTo>
                <a:lnTo>
                  <a:pt x="0" y="120000"/>
                </a:lnTo>
                <a:cubicBezTo>
                  <a:pt x="184" y="79999"/>
                  <a:pt x="368" y="40000"/>
                  <a:pt x="55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02" tIns="45689" rIns="91402" bIns="45689" anchor="ctr" anchorCtr="0">
            <a:noAutofit/>
          </a:bodyPr>
          <a:lstStyle/>
          <a:p>
            <a:pPr algn="ctr"/>
            <a:r>
              <a:rPr lang="es-ES" sz="23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399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271;p25">
            <a:extLst>
              <a:ext uri="{FF2B5EF4-FFF2-40B4-BE49-F238E27FC236}">
                <a16:creationId xmlns:a16="http://schemas.microsoft.com/office/drawing/2014/main" id="{C6E35C1B-7EE1-2343-9EF6-2CA440F1C954}"/>
              </a:ext>
            </a:extLst>
          </p:cNvPr>
          <p:cNvSpPr/>
          <p:nvPr/>
        </p:nvSpPr>
        <p:spPr>
          <a:xfrm>
            <a:off x="2480282" y="1772033"/>
            <a:ext cx="507399" cy="58572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52" y="0"/>
                </a:moveTo>
                <a:lnTo>
                  <a:pt x="120000" y="17302"/>
                </a:lnTo>
                <a:lnTo>
                  <a:pt x="120000" y="119999"/>
                </a:lnTo>
                <a:lnTo>
                  <a:pt x="0" y="120000"/>
                </a:lnTo>
                <a:cubicBezTo>
                  <a:pt x="184" y="79999"/>
                  <a:pt x="368" y="40000"/>
                  <a:pt x="55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02" tIns="45689" rIns="91402" bIns="45689" anchor="ctr" anchorCtr="0">
            <a:noAutofit/>
          </a:bodyPr>
          <a:lstStyle/>
          <a:p>
            <a:pPr algn="ctr"/>
            <a:r>
              <a:rPr lang="es-ES" sz="23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399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271;p25">
            <a:extLst>
              <a:ext uri="{FF2B5EF4-FFF2-40B4-BE49-F238E27FC236}">
                <a16:creationId xmlns:a16="http://schemas.microsoft.com/office/drawing/2014/main" id="{63C9EC30-0B8B-DF4D-ACBE-3F5890AE60B2}"/>
              </a:ext>
            </a:extLst>
          </p:cNvPr>
          <p:cNvSpPr/>
          <p:nvPr/>
        </p:nvSpPr>
        <p:spPr>
          <a:xfrm>
            <a:off x="6048836" y="1772033"/>
            <a:ext cx="507399" cy="58572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52" y="0"/>
                </a:moveTo>
                <a:lnTo>
                  <a:pt x="120000" y="17302"/>
                </a:lnTo>
                <a:lnTo>
                  <a:pt x="120000" y="119999"/>
                </a:lnTo>
                <a:lnTo>
                  <a:pt x="0" y="120000"/>
                </a:lnTo>
                <a:cubicBezTo>
                  <a:pt x="184" y="79999"/>
                  <a:pt x="368" y="40000"/>
                  <a:pt x="55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02" tIns="45689" rIns="91402" bIns="45689" anchor="ctr" anchorCtr="0">
            <a:noAutofit/>
          </a:bodyPr>
          <a:lstStyle/>
          <a:p>
            <a:pPr algn="ctr"/>
            <a:r>
              <a:rPr lang="es-ES" sz="23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399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271;p25">
            <a:extLst>
              <a:ext uri="{FF2B5EF4-FFF2-40B4-BE49-F238E27FC236}">
                <a16:creationId xmlns:a16="http://schemas.microsoft.com/office/drawing/2014/main" id="{7574A86D-E3A4-844F-A09D-911F7557DDB2}"/>
              </a:ext>
            </a:extLst>
          </p:cNvPr>
          <p:cNvSpPr/>
          <p:nvPr/>
        </p:nvSpPr>
        <p:spPr>
          <a:xfrm>
            <a:off x="7004938" y="1772033"/>
            <a:ext cx="507399" cy="58572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52" y="0"/>
                </a:moveTo>
                <a:lnTo>
                  <a:pt x="120000" y="17302"/>
                </a:lnTo>
                <a:lnTo>
                  <a:pt x="120000" y="119999"/>
                </a:lnTo>
                <a:lnTo>
                  <a:pt x="0" y="120000"/>
                </a:lnTo>
                <a:cubicBezTo>
                  <a:pt x="184" y="79999"/>
                  <a:pt x="368" y="40000"/>
                  <a:pt x="55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02" tIns="45689" rIns="91402" bIns="45689" anchor="ctr" anchorCtr="0">
            <a:noAutofit/>
          </a:bodyPr>
          <a:lstStyle/>
          <a:p>
            <a:pPr algn="ctr"/>
            <a:r>
              <a:rPr lang="es-ES" sz="23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399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4403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E4C78B2-D2E3-A641-AD9D-624DB110C703}"/>
              </a:ext>
            </a:extLst>
          </p:cNvPr>
          <p:cNvSpPr txBox="1">
            <a:spLocks/>
          </p:cNvSpPr>
          <p:nvPr/>
        </p:nvSpPr>
        <p:spPr>
          <a:xfrm>
            <a:off x="467544" y="418695"/>
            <a:ext cx="7886700" cy="58572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rgbClr val="52BBF2"/>
                </a:solidFill>
                <a:latin typeface="Ande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en-US" sz="1875" dirty="0"/>
              <a:t>Trade Outcomes Analysis (TOA) = </a:t>
            </a:r>
            <a:r>
              <a:rPr lang="en-US" sz="2100" dirty="0" err="1"/>
              <a:t>Analisis</a:t>
            </a:r>
            <a:r>
              <a:rPr lang="en-US" sz="2100" dirty="0"/>
              <a:t> de la </a:t>
            </a:r>
            <a:r>
              <a:rPr lang="en-US" sz="2100" dirty="0" err="1"/>
              <a:t>Competitividad</a:t>
            </a:r>
            <a:r>
              <a:rPr lang="en-US" sz="2100" dirty="0"/>
              <a:t> del Comercio</a:t>
            </a:r>
            <a:r>
              <a:rPr lang="en-US" sz="1875" dirty="0"/>
              <a:t>: los </a:t>
            </a:r>
            <a:r>
              <a:rPr lang="en-US" sz="1875" dirty="0" err="1"/>
              <a:t>principales</a:t>
            </a:r>
            <a:r>
              <a:rPr lang="en-US" sz="1875" dirty="0"/>
              <a:t> </a:t>
            </a:r>
            <a:r>
              <a:rPr lang="en-US" sz="1875" dirty="0" err="1"/>
              <a:t>componentes</a:t>
            </a:r>
            <a:endParaRPr lang="en-US" sz="1875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F7E56F1-3264-D826-635B-EE0F2B2FE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12" y="1200390"/>
            <a:ext cx="8233843" cy="424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134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71;p25">
            <a:extLst>
              <a:ext uri="{FF2B5EF4-FFF2-40B4-BE49-F238E27FC236}">
                <a16:creationId xmlns:a16="http://schemas.microsoft.com/office/drawing/2014/main" id="{2705AC8C-35C6-684D-8629-CD0EAD0480B1}"/>
              </a:ext>
            </a:extLst>
          </p:cNvPr>
          <p:cNvSpPr/>
          <p:nvPr/>
        </p:nvSpPr>
        <p:spPr>
          <a:xfrm>
            <a:off x="558209" y="857250"/>
            <a:ext cx="739767" cy="71769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52" y="0"/>
                </a:moveTo>
                <a:lnTo>
                  <a:pt x="120000" y="17302"/>
                </a:lnTo>
                <a:lnTo>
                  <a:pt x="120000" y="119999"/>
                </a:lnTo>
                <a:lnTo>
                  <a:pt x="0" y="120000"/>
                </a:lnTo>
                <a:cubicBezTo>
                  <a:pt x="184" y="79999"/>
                  <a:pt x="368" y="40000"/>
                  <a:pt x="55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02" tIns="45689" rIns="91402" bIns="45689" anchor="ctr" anchorCtr="0">
            <a:noAutofit/>
          </a:bodyPr>
          <a:lstStyle/>
          <a:p>
            <a:pPr algn="ctr"/>
            <a:r>
              <a:rPr lang="es-ES" sz="23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399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617DC0E-7BBE-9943-AFA0-0A7FC76EB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3269"/>
            <a:ext cx="9247239" cy="417748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C98263A-3202-494A-8ACC-567DB46BFAFA}"/>
              </a:ext>
            </a:extLst>
          </p:cNvPr>
          <p:cNvSpPr/>
          <p:nvPr/>
        </p:nvSpPr>
        <p:spPr>
          <a:xfrm>
            <a:off x="5784433" y="4107427"/>
            <a:ext cx="498380" cy="1493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7BA7ED-80B7-0848-B4F1-AF47229CF33D}"/>
              </a:ext>
            </a:extLst>
          </p:cNvPr>
          <p:cNvSpPr/>
          <p:nvPr/>
        </p:nvSpPr>
        <p:spPr>
          <a:xfrm>
            <a:off x="5535244" y="4430412"/>
            <a:ext cx="341989" cy="1493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2750DA0-90E4-2641-BF25-9E0DDF2614A5}"/>
              </a:ext>
            </a:extLst>
          </p:cNvPr>
          <p:cNvSpPr/>
          <p:nvPr/>
        </p:nvSpPr>
        <p:spPr>
          <a:xfrm>
            <a:off x="5378853" y="4665829"/>
            <a:ext cx="498380" cy="1493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3AFDE8D-6854-2645-8F59-D25DB8FB5D70}"/>
              </a:ext>
            </a:extLst>
          </p:cNvPr>
          <p:cNvSpPr/>
          <p:nvPr/>
        </p:nvSpPr>
        <p:spPr>
          <a:xfrm>
            <a:off x="6805759" y="3837346"/>
            <a:ext cx="498380" cy="1493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B7BA3F9-BE70-8F49-983F-EA63F0E98A8D}"/>
              </a:ext>
            </a:extLst>
          </p:cNvPr>
          <p:cNvSpPr/>
          <p:nvPr/>
        </p:nvSpPr>
        <p:spPr>
          <a:xfrm>
            <a:off x="6556569" y="4281085"/>
            <a:ext cx="498380" cy="1493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733A701-31D9-2E49-ADCB-0EBFFEAD0335}"/>
              </a:ext>
            </a:extLst>
          </p:cNvPr>
          <p:cNvSpPr/>
          <p:nvPr/>
        </p:nvSpPr>
        <p:spPr>
          <a:xfrm>
            <a:off x="4201137" y="4565624"/>
            <a:ext cx="498380" cy="1493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ounded Rectangle 13">
            <a:hlinkClick r:id="" action="ppaction://noaction"/>
            <a:extLst>
              <a:ext uri="{FF2B5EF4-FFF2-40B4-BE49-F238E27FC236}">
                <a16:creationId xmlns:a16="http://schemas.microsoft.com/office/drawing/2014/main" id="{7532CF2F-61B1-714E-809A-E464C009C995}"/>
              </a:ext>
            </a:extLst>
          </p:cNvPr>
          <p:cNvSpPr/>
          <p:nvPr/>
        </p:nvSpPr>
        <p:spPr>
          <a:xfrm>
            <a:off x="1524256" y="985932"/>
            <a:ext cx="1688123" cy="568234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ndes" panose="02000000000000000000" pitchFamily="2" charset="0"/>
              </a:rPr>
              <a:t>Cantidad</a:t>
            </a:r>
            <a:r>
              <a:rPr lang="en-US" sz="1200" dirty="0">
                <a:solidFill>
                  <a:schemeClr val="bg1"/>
                </a:solidFill>
                <a:latin typeface="Andes" panose="02000000000000000000" pitchFamily="2" charset="0"/>
              </a:rPr>
              <a:t> y </a:t>
            </a:r>
            <a:r>
              <a:rPr lang="en-US" sz="1200" dirty="0" err="1">
                <a:solidFill>
                  <a:schemeClr val="bg1"/>
                </a:solidFill>
                <a:latin typeface="Andes" panose="02000000000000000000" pitchFamily="2" charset="0"/>
              </a:rPr>
              <a:t>Porcentaje</a:t>
            </a:r>
            <a:endParaRPr lang="en-US" sz="1200" dirty="0">
              <a:solidFill>
                <a:schemeClr val="bg1"/>
              </a:solidFill>
              <a:latin typeface="Andes" panose="02000000000000000000" pitchFamily="2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ndes" panose="02000000000000000000" pitchFamily="2" charset="0"/>
              </a:rPr>
              <a:t>(</a:t>
            </a:r>
            <a:r>
              <a:rPr lang="en-US" sz="1200" i="1" dirty="0" err="1">
                <a:solidFill>
                  <a:schemeClr val="bg1"/>
                </a:solidFill>
                <a:latin typeface="Andes" panose="02000000000000000000" pitchFamily="2" charset="0"/>
              </a:rPr>
              <a:t>nivel</a:t>
            </a:r>
            <a:r>
              <a:rPr lang="en-US" sz="1200" i="1" dirty="0">
                <a:solidFill>
                  <a:schemeClr val="bg1"/>
                </a:solidFill>
                <a:latin typeface="Andes" panose="02000000000000000000" pitchFamily="2" charset="0"/>
              </a:rPr>
              <a:t> de </a:t>
            </a:r>
            <a:r>
              <a:rPr lang="en-US" sz="1200" i="1" dirty="0" err="1">
                <a:solidFill>
                  <a:schemeClr val="bg1"/>
                </a:solidFill>
                <a:latin typeface="Andes" panose="02000000000000000000" pitchFamily="2" charset="0"/>
              </a:rPr>
              <a:t>intensidad</a:t>
            </a:r>
            <a:r>
              <a:rPr lang="en-US" sz="1200" dirty="0">
                <a:solidFill>
                  <a:schemeClr val="bg1"/>
                </a:solidFill>
                <a:latin typeface="Andes" panose="02000000000000000000" pitchFamily="2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7DD6BE-8A69-7D4A-94BE-2DDF4BDF13F0}"/>
              </a:ext>
            </a:extLst>
          </p:cNvPr>
          <p:cNvSpPr txBox="1"/>
          <p:nvPr/>
        </p:nvSpPr>
        <p:spPr>
          <a:xfrm>
            <a:off x="3855275" y="1241069"/>
            <a:ext cx="472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NUMERO DE PRODUCTOS Y MERCADOS</a:t>
            </a:r>
          </a:p>
        </p:txBody>
      </p:sp>
    </p:spTree>
    <p:extLst>
      <p:ext uri="{BB962C8B-B14F-4D97-AF65-F5344CB8AC3E}">
        <p14:creationId xmlns:p14="http://schemas.microsoft.com/office/powerpoint/2010/main" val="16828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95A044-4BD0-AF48-B33A-678A69CEA096}"/>
              </a:ext>
            </a:extLst>
          </p:cNvPr>
          <p:cNvPicPr/>
          <p:nvPr/>
        </p:nvPicPr>
        <p:blipFill rotWithShape="1">
          <a:blip r:embed="rId3" cstate="print"/>
          <a:srcRect t="9902"/>
          <a:stretch/>
        </p:blipFill>
        <p:spPr bwMode="auto">
          <a:xfrm>
            <a:off x="3540847" y="1303189"/>
            <a:ext cx="5708414" cy="314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C69C35-8D9B-2B40-8980-CA76B9DE8CB9}"/>
              </a:ext>
            </a:extLst>
          </p:cNvPr>
          <p:cNvSpPr/>
          <p:nvPr/>
        </p:nvSpPr>
        <p:spPr>
          <a:xfrm>
            <a:off x="5436474" y="1030233"/>
            <a:ext cx="250607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/>
              <a:t>APERTURA COMERCIAL</a:t>
            </a:r>
          </a:p>
        </p:txBody>
      </p:sp>
      <p:sp>
        <p:nvSpPr>
          <p:cNvPr id="6" name="Google Shape;271;p25">
            <a:extLst>
              <a:ext uri="{FF2B5EF4-FFF2-40B4-BE49-F238E27FC236}">
                <a16:creationId xmlns:a16="http://schemas.microsoft.com/office/drawing/2014/main" id="{68B8F872-6A52-7D4C-A5CB-EA136EC65279}"/>
              </a:ext>
            </a:extLst>
          </p:cNvPr>
          <p:cNvSpPr/>
          <p:nvPr/>
        </p:nvSpPr>
        <p:spPr>
          <a:xfrm>
            <a:off x="558209" y="857250"/>
            <a:ext cx="739767" cy="71769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52" y="0"/>
                </a:moveTo>
                <a:lnTo>
                  <a:pt x="120000" y="17302"/>
                </a:lnTo>
                <a:lnTo>
                  <a:pt x="120000" y="119999"/>
                </a:lnTo>
                <a:lnTo>
                  <a:pt x="0" y="120000"/>
                </a:lnTo>
                <a:cubicBezTo>
                  <a:pt x="184" y="79999"/>
                  <a:pt x="368" y="40000"/>
                  <a:pt x="55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02" tIns="45689" rIns="91402" bIns="45689" anchor="ctr" anchorCtr="0">
            <a:noAutofit/>
          </a:bodyPr>
          <a:lstStyle/>
          <a:p>
            <a:pPr algn="ctr"/>
            <a:r>
              <a:rPr lang="es-ES" sz="23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399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CC21903-5FFC-574D-866B-204D587A2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8" y="2701044"/>
            <a:ext cx="3480620" cy="252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BDA15A8-10E2-C444-B43C-35965C474F9B}"/>
              </a:ext>
            </a:extLst>
          </p:cNvPr>
          <p:cNvSpPr/>
          <p:nvPr/>
        </p:nvSpPr>
        <p:spPr>
          <a:xfrm>
            <a:off x="2842260" y="4267196"/>
            <a:ext cx="842426" cy="180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ounded Rectangle 10">
            <a:hlinkClick r:id="" action="ppaction://noaction"/>
            <a:extLst>
              <a:ext uri="{FF2B5EF4-FFF2-40B4-BE49-F238E27FC236}">
                <a16:creationId xmlns:a16="http://schemas.microsoft.com/office/drawing/2014/main" id="{C64B408F-9583-FB4A-B34E-F58E830D0E64}"/>
              </a:ext>
            </a:extLst>
          </p:cNvPr>
          <p:cNvSpPr/>
          <p:nvPr/>
        </p:nvSpPr>
        <p:spPr>
          <a:xfrm>
            <a:off x="1575350" y="980124"/>
            <a:ext cx="1688123" cy="724823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ndes" panose="02000000000000000000" pitchFamily="2" charset="0"/>
              </a:rPr>
              <a:t>Cantidad</a:t>
            </a:r>
            <a:r>
              <a:rPr lang="en-US" sz="1200" dirty="0">
                <a:solidFill>
                  <a:schemeClr val="bg1"/>
                </a:solidFill>
                <a:latin typeface="Andes" panose="02000000000000000000" pitchFamily="2" charset="0"/>
              </a:rPr>
              <a:t> y </a:t>
            </a:r>
            <a:r>
              <a:rPr lang="en-US" sz="1200" dirty="0" err="1">
                <a:solidFill>
                  <a:schemeClr val="bg1"/>
                </a:solidFill>
                <a:latin typeface="Andes" panose="02000000000000000000" pitchFamily="2" charset="0"/>
              </a:rPr>
              <a:t>Porcentaje</a:t>
            </a:r>
            <a:endParaRPr lang="en-US" sz="1200" dirty="0">
              <a:solidFill>
                <a:schemeClr val="bg1"/>
              </a:solidFill>
              <a:latin typeface="Andes" panose="02000000000000000000" pitchFamily="2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ndes" panose="02000000000000000000" pitchFamily="2" charset="0"/>
              </a:rPr>
              <a:t>(</a:t>
            </a:r>
            <a:r>
              <a:rPr lang="en-US" sz="1200" i="1" dirty="0" err="1">
                <a:solidFill>
                  <a:schemeClr val="bg1"/>
                </a:solidFill>
                <a:latin typeface="Andes" panose="02000000000000000000" pitchFamily="2" charset="0"/>
              </a:rPr>
              <a:t>nivel</a:t>
            </a:r>
            <a:r>
              <a:rPr lang="en-US" sz="1200" i="1" dirty="0">
                <a:solidFill>
                  <a:schemeClr val="bg1"/>
                </a:solidFill>
                <a:latin typeface="Andes" panose="02000000000000000000" pitchFamily="2" charset="0"/>
              </a:rPr>
              <a:t> de </a:t>
            </a:r>
            <a:r>
              <a:rPr lang="en-US" sz="1200" i="1" dirty="0" err="1">
                <a:solidFill>
                  <a:schemeClr val="bg1"/>
                </a:solidFill>
                <a:latin typeface="Andes" panose="02000000000000000000" pitchFamily="2" charset="0"/>
              </a:rPr>
              <a:t>intensidad</a:t>
            </a:r>
            <a:r>
              <a:rPr lang="en-US" sz="1200" dirty="0">
                <a:solidFill>
                  <a:schemeClr val="bg1"/>
                </a:solidFill>
                <a:latin typeface="Andes" panose="02000000000000000000" pitchFamily="2" charset="0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FE3697-2772-FC40-80ED-4AC231E97420}"/>
              </a:ext>
            </a:extLst>
          </p:cNvPr>
          <p:cNvSpPr/>
          <p:nvPr/>
        </p:nvSpPr>
        <p:spPr>
          <a:xfrm>
            <a:off x="3525449" y="4411176"/>
            <a:ext cx="5739210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0" dirty="0"/>
              <a:t>Las </a:t>
            </a:r>
            <a:r>
              <a:rPr lang="en-US" sz="1700" b="0" dirty="0" err="1"/>
              <a:t>líneas</a:t>
            </a:r>
            <a:r>
              <a:rPr lang="en-US" sz="1700" b="0" dirty="0"/>
              <a:t> </a:t>
            </a:r>
            <a:r>
              <a:rPr lang="en-US" sz="1700" b="0" dirty="0" err="1"/>
              <a:t>discontinuas</a:t>
            </a:r>
            <a:r>
              <a:rPr lang="en-US" sz="1700" b="0" dirty="0"/>
              <a:t> </a:t>
            </a:r>
            <a:r>
              <a:rPr lang="en-US" sz="1700" b="0" dirty="0" err="1"/>
              <a:t>muestran</a:t>
            </a:r>
            <a:r>
              <a:rPr lang="en-US" sz="1700" b="0" dirty="0"/>
              <a:t> los </a:t>
            </a:r>
            <a:r>
              <a:rPr lang="en-US" sz="1700" b="0" dirty="0" err="1"/>
              <a:t>ingresos</a:t>
            </a:r>
            <a:r>
              <a:rPr lang="en-US" sz="1700" b="0" dirty="0"/>
              <a:t> </a:t>
            </a:r>
            <a:r>
              <a:rPr lang="en-US" sz="1700" b="0" dirty="0" err="1"/>
              <a:t>medios</a:t>
            </a:r>
            <a:r>
              <a:rPr lang="en-US" sz="1700" b="0" dirty="0"/>
              <a:t> del </a:t>
            </a:r>
            <a:r>
              <a:rPr lang="en-US" sz="1700" b="0" dirty="0" err="1"/>
              <a:t>mundo</a:t>
            </a:r>
            <a:r>
              <a:rPr lang="en-US" sz="1700" b="0" dirty="0"/>
              <a:t>.</a:t>
            </a:r>
          </a:p>
          <a:p>
            <a:r>
              <a:rPr lang="en-US" sz="1700" b="0" dirty="0"/>
              <a:t>La </a:t>
            </a:r>
            <a:r>
              <a:rPr lang="en-US" sz="1700" b="0" dirty="0" err="1"/>
              <a:t>curva</a:t>
            </a:r>
            <a:r>
              <a:rPr lang="en-US" sz="1700" b="0" dirty="0"/>
              <a:t> es la </a:t>
            </a:r>
            <a:r>
              <a:rPr lang="en-US" sz="1700" b="0" dirty="0" err="1"/>
              <a:t>línea</a:t>
            </a:r>
            <a:r>
              <a:rPr lang="en-US" sz="1700" b="0" dirty="0"/>
              <a:t> de </a:t>
            </a:r>
            <a:r>
              <a:rPr lang="en-US" sz="1700" b="0" dirty="0" err="1"/>
              <a:t>regresión</a:t>
            </a:r>
            <a:r>
              <a:rPr lang="en-US" sz="1700" b="0" dirty="0"/>
              <a:t> </a:t>
            </a:r>
            <a:r>
              <a:rPr lang="en-US" sz="1700" b="0" dirty="0" err="1"/>
              <a:t>logaritmo</a:t>
            </a:r>
            <a:r>
              <a:rPr lang="en-US" sz="1700" b="0" dirty="0"/>
              <a:t> de la </a:t>
            </a:r>
            <a:r>
              <a:rPr lang="en-US" sz="1700" b="0" dirty="0" err="1"/>
              <a:t>relación</a:t>
            </a:r>
            <a:r>
              <a:rPr lang="en-US" sz="1700" b="0" dirty="0"/>
              <a:t> </a:t>
            </a:r>
            <a:r>
              <a:rPr lang="en-US" sz="1700" b="0" dirty="0" err="1"/>
              <a:t>comercio</a:t>
            </a:r>
            <a:r>
              <a:rPr lang="en-US" sz="1700" b="0" dirty="0"/>
              <a:t>/PIB </a:t>
            </a:r>
            <a:r>
              <a:rPr lang="en-US" sz="1700" b="0" dirty="0" err="1"/>
              <a:t>en</a:t>
            </a:r>
            <a:r>
              <a:rPr lang="en-US" sz="1700" b="0" dirty="0"/>
              <a:t> el </a:t>
            </a:r>
            <a:r>
              <a:rPr lang="en-US" sz="1700" b="0" dirty="0" err="1"/>
              <a:t>logaritmo</a:t>
            </a:r>
            <a:r>
              <a:rPr lang="en-US" sz="1700" b="0" dirty="0"/>
              <a:t> del PIB. Se </a:t>
            </a:r>
            <a:r>
              <a:rPr lang="en-US" sz="1700" b="0" dirty="0" err="1"/>
              <a:t>observa</a:t>
            </a:r>
            <a:r>
              <a:rPr lang="en-US" sz="1700" b="0" dirty="0"/>
              <a:t> que los </a:t>
            </a:r>
            <a:r>
              <a:rPr lang="en-US" sz="1700" b="0" dirty="0" err="1"/>
              <a:t>países</a:t>
            </a:r>
            <a:r>
              <a:rPr lang="en-US" sz="1700" b="0" dirty="0"/>
              <a:t> </a:t>
            </a:r>
            <a:r>
              <a:rPr lang="en-US" sz="1700" b="0" dirty="0" err="1"/>
              <a:t>tienden</a:t>
            </a:r>
            <a:r>
              <a:rPr lang="en-US" sz="1700" b="0" dirty="0"/>
              <a:t> a </a:t>
            </a:r>
            <a:r>
              <a:rPr lang="en-US" sz="1700" b="0" dirty="0" err="1"/>
              <a:t>comerciar</a:t>
            </a:r>
            <a:r>
              <a:rPr lang="en-US" sz="1700" b="0" dirty="0"/>
              <a:t> </a:t>
            </a:r>
            <a:r>
              <a:rPr lang="en-US" sz="1700" b="0" dirty="0" err="1"/>
              <a:t>más</a:t>
            </a:r>
            <a:r>
              <a:rPr lang="en-US" sz="1700" b="0" dirty="0"/>
              <a:t>, </a:t>
            </a:r>
            <a:r>
              <a:rPr lang="en-US" sz="1700" b="0" dirty="0" err="1"/>
              <a:t>en</a:t>
            </a:r>
            <a:r>
              <a:rPr lang="en-US" sz="1700" b="0" dirty="0"/>
              <a:t> </a:t>
            </a:r>
            <a:r>
              <a:rPr lang="en-US" sz="1700" b="0" dirty="0" err="1"/>
              <a:t>relación</a:t>
            </a:r>
            <a:r>
              <a:rPr lang="en-US" sz="1700" b="0" dirty="0"/>
              <a:t> con el PIB nominal, a </a:t>
            </a:r>
            <a:r>
              <a:rPr lang="en-US" sz="1700" b="0" dirty="0" err="1"/>
              <a:t>medida</a:t>
            </a:r>
            <a:r>
              <a:rPr lang="en-US" sz="1700" b="0" dirty="0"/>
              <a:t> que </a:t>
            </a:r>
            <a:r>
              <a:rPr lang="en-US" sz="1700" b="0" dirty="0" err="1"/>
              <a:t>aumentan</a:t>
            </a:r>
            <a:r>
              <a:rPr lang="en-US" sz="1700" b="0" dirty="0"/>
              <a:t> sus </a:t>
            </a:r>
            <a:r>
              <a:rPr lang="en-US" sz="1700" b="0" dirty="0" err="1"/>
              <a:t>ingresos</a:t>
            </a:r>
            <a:r>
              <a:rPr lang="en-US" sz="1700" b="0" dirty="0"/>
              <a:t> per </a:t>
            </a:r>
            <a:r>
              <a:rPr lang="en-US" sz="1700" b="0" dirty="0" err="1"/>
              <a:t>cápita</a:t>
            </a:r>
            <a:r>
              <a:rPr lang="en-US" sz="1700" b="0" dirty="0"/>
              <a:t>, </a:t>
            </a:r>
            <a:r>
              <a:rPr lang="en-US" sz="1700" b="0" dirty="0" err="1"/>
              <a:t>pero</a:t>
            </a:r>
            <a:r>
              <a:rPr lang="en-US" sz="1700" b="0" dirty="0"/>
              <a:t> a un </a:t>
            </a:r>
            <a:r>
              <a:rPr lang="en-US" sz="1700" b="0" dirty="0" err="1"/>
              <a:t>ritmo</a:t>
            </a:r>
            <a:r>
              <a:rPr lang="en-US" sz="1700" b="0" dirty="0"/>
              <a:t> </a:t>
            </a:r>
            <a:r>
              <a:rPr lang="en-US" sz="1700" b="0" dirty="0" err="1"/>
              <a:t>decreciente</a:t>
            </a:r>
            <a:r>
              <a:rPr lang="en-US" sz="1700" b="0" dirty="0"/>
              <a:t>.</a:t>
            </a:r>
          </a:p>
          <a:p>
            <a:r>
              <a:rPr lang="en-US" sz="1700" b="0" dirty="0"/>
              <a:t>Grave </a:t>
            </a:r>
            <a:r>
              <a:rPr lang="en-US" sz="1700" b="0" dirty="0" err="1"/>
              <a:t>declive</a:t>
            </a:r>
            <a:r>
              <a:rPr lang="en-US" sz="1700" b="0" dirty="0"/>
              <a:t> de la </a:t>
            </a:r>
            <a:r>
              <a:rPr lang="en-US" sz="1700" b="0" dirty="0" err="1"/>
              <a:t>apertura</a:t>
            </a:r>
            <a:r>
              <a:rPr lang="en-US" sz="1700" b="0" dirty="0"/>
              <a:t> </a:t>
            </a:r>
            <a:r>
              <a:rPr lang="en-US" sz="1700" b="0" dirty="0" err="1"/>
              <a:t>comercial</a:t>
            </a:r>
            <a:r>
              <a:rPr lang="en-US" sz="1700" b="0" dirty="0"/>
              <a:t> </a:t>
            </a:r>
            <a:r>
              <a:rPr lang="en-US" sz="1700" b="0" dirty="0" err="1"/>
              <a:t>en</a:t>
            </a:r>
            <a:r>
              <a:rPr lang="en-US" sz="1700" b="0" dirty="0"/>
              <a:t> Filipinas </a:t>
            </a:r>
            <a:r>
              <a:rPr lang="en-US" sz="1700" b="0" dirty="0" err="1"/>
              <a:t>durante</a:t>
            </a:r>
            <a:r>
              <a:rPr lang="en-US" sz="1700" b="0" dirty="0"/>
              <a:t> una </a:t>
            </a:r>
            <a:r>
              <a:rPr lang="en-US" sz="1700" b="0" dirty="0" err="1"/>
              <a:t>década</a:t>
            </a:r>
            <a:r>
              <a:rPr lang="en-US" sz="1700" b="0" dirty="0"/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FE9D5F-321A-9E4C-9AA8-97FD662F0C7B}"/>
              </a:ext>
            </a:extLst>
          </p:cNvPr>
          <p:cNvSpPr/>
          <p:nvPr/>
        </p:nvSpPr>
        <p:spPr>
          <a:xfrm>
            <a:off x="4697406" y="2740861"/>
            <a:ext cx="446186" cy="2714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B359E6-ABC3-6843-9882-611DE91C7E04}"/>
              </a:ext>
            </a:extLst>
          </p:cNvPr>
          <p:cNvSpPr/>
          <p:nvPr/>
        </p:nvSpPr>
        <p:spPr>
          <a:xfrm>
            <a:off x="7392346" y="3029656"/>
            <a:ext cx="446186" cy="2714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EABB84-169D-2C42-9851-8EB06DAB4DDA}"/>
              </a:ext>
            </a:extLst>
          </p:cNvPr>
          <p:cNvSpPr/>
          <p:nvPr/>
        </p:nvSpPr>
        <p:spPr>
          <a:xfrm rot="16200000">
            <a:off x="3214487" y="2491147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Exports</a:t>
            </a:r>
          </a:p>
        </p:txBody>
      </p:sp>
    </p:spTree>
    <p:extLst>
      <p:ext uri="{BB962C8B-B14F-4D97-AF65-F5344CB8AC3E}">
        <p14:creationId xmlns:p14="http://schemas.microsoft.com/office/powerpoint/2010/main" val="315043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0">
            <a:extLst>
              <a:ext uri="{FF2B5EF4-FFF2-40B4-BE49-F238E27FC236}">
                <a16:creationId xmlns:a16="http://schemas.microsoft.com/office/drawing/2014/main" id="{F238634A-A191-D04E-B64D-DE51F62E1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004" y="3061098"/>
            <a:ext cx="6858000" cy="34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s-ES" altLang="en-US" sz="1800" b="0"/>
          </a:p>
        </p:txBody>
      </p:sp>
      <p:pic>
        <p:nvPicPr>
          <p:cNvPr id="16386" name="5 Imagen" descr="logo.gif">
            <a:extLst>
              <a:ext uri="{FF2B5EF4-FFF2-40B4-BE49-F238E27FC236}">
                <a16:creationId xmlns:a16="http://schemas.microsoft.com/office/drawing/2014/main" id="{1DED32E3-BD7E-9A49-AEF1-E02DDFE3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" y="998935"/>
            <a:ext cx="164306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F56347-7668-A049-CDFB-AD0A319BB905}"/>
              </a:ext>
            </a:extLst>
          </p:cNvPr>
          <p:cNvSpPr txBox="1"/>
          <p:nvPr/>
        </p:nvSpPr>
        <p:spPr>
          <a:xfrm>
            <a:off x="329722" y="1998423"/>
            <a:ext cx="2143125" cy="2457450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rmAutofit fontScale="85000" lnSpcReduction="20000"/>
          </a:bodyPr>
          <a:lstStyle/>
          <a:p>
            <a:pPr algn="l"/>
            <a:r>
              <a:rPr lang="en-US" sz="22500" dirty="0">
                <a:solidFill>
                  <a:srgbClr val="52BBF2"/>
                </a:solidFill>
                <a:latin typeface="Andes" panose="02000000000000000000" pitchFamily="2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8D99D0-F7F1-2BBD-06E6-75A5413FD167}"/>
              </a:ext>
            </a:extLst>
          </p:cNvPr>
          <p:cNvSpPr txBox="1"/>
          <p:nvPr/>
        </p:nvSpPr>
        <p:spPr>
          <a:xfrm>
            <a:off x="1779608" y="3016395"/>
            <a:ext cx="56889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EL COMERCIO INTERNACIONAL DE MERCANCIAS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2F5AAE-69B4-37AB-12DD-9203133EDF8A}"/>
              </a:ext>
            </a:extLst>
          </p:cNvPr>
          <p:cNvSpPr txBox="1"/>
          <p:nvPr/>
        </p:nvSpPr>
        <p:spPr>
          <a:xfrm>
            <a:off x="1779608" y="3016395"/>
            <a:ext cx="56889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EL COMERCIO INTERNACIONAL DE MERCANCIAS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048EC4-5D13-F4A8-063D-D8EF658F40C3}"/>
              </a:ext>
            </a:extLst>
          </p:cNvPr>
          <p:cNvSpPr txBox="1"/>
          <p:nvPr/>
        </p:nvSpPr>
        <p:spPr>
          <a:xfrm>
            <a:off x="1779608" y="3016395"/>
            <a:ext cx="56889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EL COMERCIO INTERNACIONAL DE MERCANCIAS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85F813-16DD-2F32-269A-29B12676B782}"/>
              </a:ext>
            </a:extLst>
          </p:cNvPr>
          <p:cNvSpPr txBox="1"/>
          <p:nvPr/>
        </p:nvSpPr>
        <p:spPr>
          <a:xfrm>
            <a:off x="1385886" y="4792278"/>
            <a:ext cx="70745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/>
              <a:t>La </a:t>
            </a:r>
            <a:r>
              <a:rPr lang="en-US" b="1" dirty="0" err="1"/>
              <a:t>mayoria</a:t>
            </a:r>
            <a:r>
              <a:rPr lang="en-US" b="1" dirty="0"/>
              <a:t> de las </a:t>
            </a:r>
            <a:r>
              <a:rPr lang="en-US" b="1" dirty="0" err="1"/>
              <a:t>estadisticas</a:t>
            </a:r>
            <a:r>
              <a:rPr lang="en-US" b="1" dirty="0"/>
              <a:t> </a:t>
            </a:r>
            <a:r>
              <a:rPr lang="en-US" b="1" dirty="0" err="1"/>
              <a:t>publicadas</a:t>
            </a:r>
            <a:r>
              <a:rPr lang="en-US" b="1" dirty="0"/>
              <a:t> se </a:t>
            </a:r>
            <a:r>
              <a:rPr lang="en-US" b="1" dirty="0" err="1"/>
              <a:t>refieren</a:t>
            </a:r>
            <a:r>
              <a:rPr lang="en-US" b="1" dirty="0"/>
              <a:t> al </a:t>
            </a:r>
            <a:r>
              <a:rPr lang="en-US" b="1" dirty="0" err="1"/>
              <a:t>comercio</a:t>
            </a:r>
            <a:r>
              <a:rPr lang="en-US" b="1" dirty="0"/>
              <a:t> </a:t>
            </a:r>
            <a:r>
              <a:rPr lang="en-US" b="1" dirty="0" err="1"/>
              <a:t>internacional</a:t>
            </a:r>
            <a:r>
              <a:rPr lang="en-US" b="1" dirty="0"/>
              <a:t> de </a:t>
            </a:r>
            <a:r>
              <a:rPr lang="en-US" b="1" dirty="0" err="1"/>
              <a:t>bienes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800914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71;p25">
            <a:extLst>
              <a:ext uri="{FF2B5EF4-FFF2-40B4-BE49-F238E27FC236}">
                <a16:creationId xmlns:a16="http://schemas.microsoft.com/office/drawing/2014/main" id="{2705AC8C-35C6-684D-8629-CD0EAD0480B1}"/>
              </a:ext>
            </a:extLst>
          </p:cNvPr>
          <p:cNvSpPr/>
          <p:nvPr/>
        </p:nvSpPr>
        <p:spPr>
          <a:xfrm>
            <a:off x="467544" y="342057"/>
            <a:ext cx="739767" cy="71769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52" y="0"/>
                </a:moveTo>
                <a:lnTo>
                  <a:pt x="120000" y="17302"/>
                </a:lnTo>
                <a:lnTo>
                  <a:pt x="120000" y="119999"/>
                </a:lnTo>
                <a:lnTo>
                  <a:pt x="0" y="120000"/>
                </a:lnTo>
                <a:cubicBezTo>
                  <a:pt x="184" y="79999"/>
                  <a:pt x="368" y="40000"/>
                  <a:pt x="55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02" tIns="45689" rIns="91402" bIns="45689" anchor="ctr" anchorCtr="0">
            <a:noAutofit/>
          </a:bodyPr>
          <a:lstStyle/>
          <a:p>
            <a:pPr algn="ctr"/>
            <a:r>
              <a:rPr lang="es-ES" sz="23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399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1F49AAB6-D1E5-CE41-8319-36EEAD6A5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0376"/>
            <a:ext cx="9144000" cy="4335426"/>
          </a:xfrm>
          <a:prstGeom prst="rect">
            <a:avLst/>
          </a:prstGeom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B93504-7919-944A-BB87-2BE33D3183F1}"/>
              </a:ext>
            </a:extLst>
          </p:cNvPr>
          <p:cNvSpPr/>
          <p:nvPr/>
        </p:nvSpPr>
        <p:spPr>
          <a:xfrm>
            <a:off x="1207311" y="1349791"/>
            <a:ext cx="6878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dirty="0"/>
              <a:t>Ejemplo visual de clasificación tecnológica de exportaciones en 2018</a:t>
            </a: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B6AE47-0576-2F46-B5B3-B516CFED04AC}"/>
              </a:ext>
            </a:extLst>
          </p:cNvPr>
          <p:cNvSpPr/>
          <p:nvPr/>
        </p:nvSpPr>
        <p:spPr>
          <a:xfrm>
            <a:off x="683568" y="1738910"/>
            <a:ext cx="4878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/>
              <a:t>Clasificacion</a:t>
            </a:r>
            <a:r>
              <a:rPr lang="en-US" sz="1800" dirty="0"/>
              <a:t> </a:t>
            </a:r>
            <a:r>
              <a:rPr lang="en-US" sz="1800" dirty="0" err="1"/>
              <a:t>siguiendo</a:t>
            </a:r>
            <a:r>
              <a:rPr lang="en-US" sz="1800" dirty="0"/>
              <a:t> el </a:t>
            </a:r>
            <a:r>
              <a:rPr lang="en-US" sz="1800" dirty="0" err="1"/>
              <a:t>criterio</a:t>
            </a:r>
            <a:r>
              <a:rPr lang="en-US" sz="1800" dirty="0"/>
              <a:t> de </a:t>
            </a:r>
            <a:r>
              <a:rPr lang="en-US" sz="1800" dirty="0" err="1"/>
              <a:t>Lall</a:t>
            </a:r>
            <a:r>
              <a:rPr lang="en-US" sz="1800" dirty="0"/>
              <a:t> (2000)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51EF48-D9CA-7249-9D91-B083FDC4415D}"/>
              </a:ext>
            </a:extLst>
          </p:cNvPr>
          <p:cNvSpPr/>
          <p:nvPr/>
        </p:nvSpPr>
        <p:spPr>
          <a:xfrm>
            <a:off x="1778620" y="399207"/>
            <a:ext cx="2717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Calidad </a:t>
            </a:r>
            <a:r>
              <a:rPr lang="en-US" sz="1800" dirty="0" err="1">
                <a:solidFill>
                  <a:srgbClr val="002060"/>
                </a:solidFill>
              </a:rPr>
              <a:t>en</a:t>
            </a:r>
            <a:r>
              <a:rPr lang="en-US" sz="1800" dirty="0">
                <a:solidFill>
                  <a:srgbClr val="002060"/>
                </a:solidFill>
              </a:rPr>
              <a:t> la </a:t>
            </a:r>
            <a:r>
              <a:rPr lang="en-US" sz="1800" dirty="0" err="1">
                <a:solidFill>
                  <a:srgbClr val="002060"/>
                </a:solidFill>
              </a:rPr>
              <a:t>exportación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7" name="Rounded Rectangle 6">
            <a:hlinkClick r:id="" action="ppaction://noaction"/>
            <a:extLst>
              <a:ext uri="{FF2B5EF4-FFF2-40B4-BE49-F238E27FC236}">
                <a16:creationId xmlns:a16="http://schemas.microsoft.com/office/drawing/2014/main" id="{062C7519-6C47-8F4E-8A52-7361E00F36BA}"/>
              </a:ext>
            </a:extLst>
          </p:cNvPr>
          <p:cNvSpPr/>
          <p:nvPr/>
        </p:nvSpPr>
        <p:spPr>
          <a:xfrm>
            <a:off x="7194498" y="290028"/>
            <a:ext cx="1688123" cy="587690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Calidad y sofisticación (Nivel de calidad)</a:t>
            </a:r>
            <a:endParaRPr lang="en-US" sz="1200" i="1" dirty="0">
              <a:solidFill>
                <a:schemeClr val="bg1"/>
              </a:solidFill>
              <a:latin typeface="Ande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26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71;p25">
            <a:extLst>
              <a:ext uri="{FF2B5EF4-FFF2-40B4-BE49-F238E27FC236}">
                <a16:creationId xmlns:a16="http://schemas.microsoft.com/office/drawing/2014/main" id="{2705AC8C-35C6-684D-8629-CD0EAD0480B1}"/>
              </a:ext>
            </a:extLst>
          </p:cNvPr>
          <p:cNvSpPr/>
          <p:nvPr/>
        </p:nvSpPr>
        <p:spPr>
          <a:xfrm>
            <a:off x="558209" y="857250"/>
            <a:ext cx="739767" cy="71769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52" y="0"/>
                </a:moveTo>
                <a:lnTo>
                  <a:pt x="120000" y="17302"/>
                </a:lnTo>
                <a:lnTo>
                  <a:pt x="120000" y="119999"/>
                </a:lnTo>
                <a:lnTo>
                  <a:pt x="0" y="120000"/>
                </a:lnTo>
                <a:cubicBezTo>
                  <a:pt x="184" y="79999"/>
                  <a:pt x="368" y="40000"/>
                  <a:pt x="55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02" tIns="45689" rIns="91402" bIns="45689" anchor="ctr" anchorCtr="0">
            <a:noAutofit/>
          </a:bodyPr>
          <a:lstStyle/>
          <a:p>
            <a:pPr algn="ctr"/>
            <a:r>
              <a:rPr lang="es-ES" sz="23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399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6E39751-7782-E947-A0D4-078E2106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139013"/>
            <a:ext cx="7886700" cy="585722"/>
          </a:xfrm>
        </p:spPr>
        <p:txBody>
          <a:bodyPr>
            <a:normAutofit fontScale="90000"/>
          </a:bodyPr>
          <a:lstStyle/>
          <a:p>
            <a:r>
              <a:rPr lang="es-ES" dirty="0"/>
              <a:t> Sofisticación de la exportación según lo medido por EXPY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56A34B-A978-0747-8776-BB2B49B54393}"/>
              </a:ext>
            </a:extLst>
          </p:cNvPr>
          <p:cNvSpPr txBox="1">
            <a:spLocks/>
          </p:cNvSpPr>
          <p:nvPr/>
        </p:nvSpPr>
        <p:spPr>
          <a:xfrm>
            <a:off x="516082" y="3425350"/>
            <a:ext cx="3893467" cy="21779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350" dirty="0"/>
              <a:t>PRODY para un solo producto se calcula como un promedio ponderado del PIB per cápita de todos los países que exportan ese producto, donde las ponderaciones son RCA</a:t>
            </a:r>
          </a:p>
          <a:p>
            <a:pPr marL="0" indent="0">
              <a:buNone/>
            </a:pPr>
            <a:r>
              <a:rPr lang="es-ES" sz="1350" dirty="0"/>
              <a:t> Interpretado como el PIB per cápita del “país típico” que exporta ese bien. </a:t>
            </a:r>
          </a:p>
          <a:p>
            <a:pPr marL="0" indent="0">
              <a:buNone/>
            </a:pPr>
            <a:r>
              <a:rPr lang="es-ES" sz="1350" dirty="0"/>
              <a:t>EXPY se calcula ponderando los PRODY de todos los productos por su cuota de exportación.</a:t>
            </a:r>
            <a:endParaRPr lang="en-US" sz="2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BF673D-4BE3-F043-B2CA-B373ECB16F2C}"/>
                  </a:ext>
                </a:extLst>
              </p:cNvPr>
              <p:cNvSpPr txBox="1"/>
              <p:nvPr/>
            </p:nvSpPr>
            <p:spPr>
              <a:xfrm>
                <a:off x="625973" y="2039891"/>
                <a:ext cx="3833459" cy="800882"/>
              </a:xfrm>
              <a:prstGeom prst="rect">
                <a:avLst/>
              </a:prstGeom>
              <a:solidFill>
                <a:srgbClr val="4AACEF">
                  <a:alpha val="20000"/>
                </a:srgb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200" b="0" i="1">
                              <a:solidFill>
                                <a:srgbClr val="0E2F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1200" b="0">
                              <a:solidFill>
                                <a:srgbClr val="0E2F50"/>
                              </a:solidFill>
                              <a:latin typeface="Cambria Math" panose="02040503050406030204" pitchFamily="18" charset="0"/>
                            </a:rPr>
                            <m:t>PRODY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1200" b="0">
                              <a:solidFill>
                                <a:srgbClr val="0E2F5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r>
                        <a:rPr lang="pt-BR" sz="1200" b="0">
                          <a:solidFill>
                            <a:srgbClr val="0E2F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pt-BR" sz="1200" b="0" i="1">
                              <a:solidFill>
                                <a:srgbClr val="0E2F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pt-BR" sz="1200" b="0" i="1">
                              <a:solidFill>
                                <a:srgbClr val="0E2F5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pt-BR" sz="1200" b="0" i="1">
                                  <a:solidFill>
                                    <a:srgbClr val="0E2F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pt-BR" sz="1200" b="0" i="1">
                                      <a:solidFill>
                                        <a:srgbClr val="0E2F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1200" i="1">
                                          <a:solidFill>
                                            <a:srgbClr val="0E2F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pt-BR" sz="1200" i="1">
                                              <a:solidFill>
                                                <a:srgbClr val="0E2F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200" i="1">
                                              <a:solidFill>
                                                <a:srgbClr val="0E2F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pt-BR" sz="1200" i="1">
                                              <a:solidFill>
                                                <a:srgbClr val="0E2F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𝑗𝑘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pt-BR" sz="1200" i="1">
                                              <a:solidFill>
                                                <a:srgbClr val="0E2F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200" i="1">
                                              <a:solidFill>
                                                <a:srgbClr val="0E2F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pt-BR" sz="1200" i="1">
                                              <a:solidFill>
                                                <a:srgbClr val="0E2F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num>
                            <m:den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pt-BR" sz="1200" b="0" i="1">
                                      <a:solidFill>
                                        <a:srgbClr val="0E2F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pt-BR" sz="1200" b="0" i="1">
                                      <a:solidFill>
                                        <a:srgbClr val="0E2F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f>
                                    <m:fPr>
                                      <m:ctrlPr>
                                        <a:rPr lang="pt-BR" sz="1200" b="0" i="1">
                                          <a:solidFill>
                                            <a:srgbClr val="0E2F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pt-BR" sz="1200" b="0" i="1">
                                              <a:solidFill>
                                                <a:srgbClr val="0E2F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200" b="0" i="1">
                                              <a:solidFill>
                                                <a:srgbClr val="0E2F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pt-BR" sz="1200" b="0" i="1">
                                              <a:solidFill>
                                                <a:srgbClr val="0E2F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𝑗𝑘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pt-BR" sz="1200" b="0" i="1">
                                              <a:solidFill>
                                                <a:srgbClr val="0E2F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200" b="0" i="1">
                                              <a:solidFill>
                                                <a:srgbClr val="0E2F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pt-BR" sz="1200" b="0" i="1">
                                              <a:solidFill>
                                                <a:srgbClr val="0E2F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nary>
                            </m:den>
                          </m:f>
                          <m:sSub>
                            <m:sSubPr>
                              <m:ctrlPr>
                                <a:rPr lang="pt-BR" sz="1200" b="0" i="1">
                                  <a:solidFill>
                                    <a:srgbClr val="0E2F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200" b="0" i="1">
                                  <a:solidFill>
                                    <a:srgbClr val="0E2F5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pt-BR" sz="1200" b="0" i="1">
                                  <a:solidFill>
                                    <a:srgbClr val="0E2F5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pt-BR" sz="1200" b="0" i="1">
                                  <a:solidFill>
                                    <a:srgbClr val="0E2F5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nary>
                      <m:r>
                        <a:rPr lang="pt-BR" sz="1200" b="0" i="1">
                          <a:solidFill>
                            <a:srgbClr val="0E2F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200" b="0" i="1">
                          <a:solidFill>
                            <a:srgbClr val="0E2F50"/>
                          </a:solidFill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pt-BR" sz="1200" b="0" i="1">
                          <a:solidFill>
                            <a:srgbClr val="0E2F5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pt-BR" sz="1200" b="0" i="1">
                          <a:solidFill>
                            <a:srgbClr val="0E2F50"/>
                          </a:solidFill>
                          <a:latin typeface="Cambria Math" panose="02040503050406030204" pitchFamily="18" charset="0"/>
                        </a:rPr>
                        <m:t>𝐸𝑋𝑃</m:t>
                      </m:r>
                      <m:sSub>
                        <m:sSubPr>
                          <m:ctrlPr>
                            <a:rPr lang="pt-BR" sz="1200" b="0" i="1">
                              <a:solidFill>
                                <a:srgbClr val="0E2F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200" b="0" i="1">
                              <a:solidFill>
                                <a:srgbClr val="0E2F5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pt-BR" sz="1200" b="0" i="1">
                              <a:solidFill>
                                <a:srgbClr val="0E2F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200" b="0" i="1">
                          <a:solidFill>
                            <a:srgbClr val="0E2F5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pt-BR" sz="1200" b="0" i="1">
                              <a:solidFill>
                                <a:srgbClr val="0E2F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pt-BR" sz="1200" b="0" i="1">
                              <a:solidFill>
                                <a:srgbClr val="0E2F5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pt-BR" sz="1200" b="0" i="1">
                                  <a:solidFill>
                                    <a:srgbClr val="0E2F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1200" b="0" i="1">
                                      <a:solidFill>
                                        <a:srgbClr val="0E2F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sz="1200" b="0" i="1">
                                          <a:solidFill>
                                            <a:srgbClr val="0E2F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200" b="0" i="1">
                                          <a:solidFill>
                                            <a:srgbClr val="0E2F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pt-BR" sz="1200" b="0" i="1">
                                          <a:solidFill>
                                            <a:srgbClr val="0E2F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sz="1200" b="0" i="1">
                                          <a:solidFill>
                                            <a:srgbClr val="0E2F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200" b="0" i="1">
                                          <a:solidFill>
                                            <a:srgbClr val="0E2F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pt-BR" sz="1200" b="0" i="1">
                                          <a:solidFill>
                                            <a:srgbClr val="0E2F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nary>
                      <m:r>
                        <a:rPr lang="pt-BR" sz="1200" b="0" i="1">
                          <a:solidFill>
                            <a:srgbClr val="0E2F50"/>
                          </a:solidFill>
                          <a:latin typeface="Cambria Math" panose="02040503050406030204" pitchFamily="18" charset="0"/>
                        </a:rPr>
                        <m:t>𝑃𝑅𝑂𝐷</m:t>
                      </m:r>
                      <m:sSub>
                        <m:sSubPr>
                          <m:ctrlPr>
                            <a:rPr lang="pt-BR" sz="1200" b="0" i="1">
                              <a:solidFill>
                                <a:srgbClr val="0E2F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200" b="0" i="1">
                              <a:solidFill>
                                <a:srgbClr val="0E2F5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pt-BR" sz="1200" b="0" i="1">
                              <a:solidFill>
                                <a:srgbClr val="0E2F5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900" dirty="0">
                  <a:solidFill>
                    <a:srgbClr val="0E2F50"/>
                  </a:solidFill>
                  <a:latin typeface="Andes" panose="02000000000000000000" pitchFamily="2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BF673D-4BE3-F043-B2CA-B373ECB16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73" y="2039891"/>
                <a:ext cx="3833459" cy="800882"/>
              </a:xfrm>
              <a:prstGeom prst="rect">
                <a:avLst/>
              </a:prstGeom>
              <a:blipFill>
                <a:blip r:embed="rId3"/>
                <a:stretch>
                  <a:fillRect t="-54688" b="-98438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5B06BBF-7CD1-2946-BD8D-9DA8D23457F4}"/>
              </a:ext>
            </a:extLst>
          </p:cNvPr>
          <p:cNvSpPr/>
          <p:nvPr/>
        </p:nvSpPr>
        <p:spPr>
          <a:xfrm>
            <a:off x="625974" y="2835070"/>
            <a:ext cx="294190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75" b="0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  <a:cs typeface="Mangal" panose="02040503050203030202" pitchFamily="18" charset="0"/>
              </a:rPr>
              <a:t>Source: Hausmann, R., </a:t>
            </a:r>
            <a:r>
              <a:rPr lang="en-US" sz="675" b="0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J. </a:t>
            </a:r>
            <a:r>
              <a:rPr lang="en-US" sz="675" b="0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  <a:cs typeface="Mangal" panose="02040503050203030202" pitchFamily="18" charset="0"/>
              </a:rPr>
              <a:t>Hwang, </a:t>
            </a:r>
            <a:r>
              <a:rPr lang="en-US" sz="675" b="0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D.</a:t>
            </a:r>
            <a:r>
              <a:rPr lang="en-US" sz="675" b="0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  <a:cs typeface="Mangal" panose="02040503050203030202" pitchFamily="18" charset="0"/>
              </a:rPr>
              <a:t> Rodrik</a:t>
            </a:r>
            <a:r>
              <a:rPr lang="en-US" sz="675" b="0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75" b="0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  <a:cs typeface="Mangal" panose="02040503050203030202" pitchFamily="18" charset="0"/>
              </a:rPr>
              <a:t>2007</a:t>
            </a:r>
            <a:r>
              <a:rPr lang="en-US" sz="675" b="0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75" b="0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  <a:cs typeface="Mangal" panose="02040503050203030202" pitchFamily="18" charset="0"/>
              </a:rPr>
              <a:t> “What </a:t>
            </a:r>
            <a:r>
              <a:rPr lang="en-US" sz="675" b="0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You Export Matters.”</a:t>
            </a:r>
            <a:r>
              <a:rPr lang="en-US" sz="675" b="0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675" b="0" i="1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  <a:cs typeface="Mangal" panose="02040503050203030202" pitchFamily="18" charset="0"/>
              </a:rPr>
              <a:t>Journal of </a:t>
            </a:r>
            <a:r>
              <a:rPr lang="en-US" sz="675" b="0" i="1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Economic Growth</a:t>
            </a:r>
            <a:r>
              <a:rPr lang="en-US" sz="675" b="0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endParaRPr lang="en-US" sz="675" b="0" dirty="0">
              <a:solidFill>
                <a:srgbClr val="0E2F50"/>
              </a:solidFill>
              <a:latin typeface="Andes" panose="02000000000000000000" pitchFamily="2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2A227F7-8D8B-024C-898A-0D735E2B1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5108" y="1965078"/>
            <a:ext cx="3447377" cy="252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EB5F20-4943-4349-A4DF-2E7215B89C99}"/>
              </a:ext>
            </a:extLst>
          </p:cNvPr>
          <p:cNvCxnSpPr>
            <a:cxnSpLocks/>
          </p:cNvCxnSpPr>
          <p:nvPr/>
        </p:nvCxnSpPr>
        <p:spPr>
          <a:xfrm>
            <a:off x="7666449" y="2417115"/>
            <a:ext cx="685800" cy="51435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BAB9DD4-2751-C043-B47F-6D7B330993FE}"/>
              </a:ext>
            </a:extLst>
          </p:cNvPr>
          <p:cNvCxnSpPr>
            <a:cxnSpLocks/>
          </p:cNvCxnSpPr>
          <p:nvPr/>
        </p:nvCxnSpPr>
        <p:spPr>
          <a:xfrm flipV="1">
            <a:off x="6227837" y="2349317"/>
            <a:ext cx="1028700" cy="4572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33174BD-DD46-5E46-B851-4C3FD586071D}"/>
              </a:ext>
            </a:extLst>
          </p:cNvPr>
          <p:cNvCxnSpPr>
            <a:cxnSpLocks/>
          </p:cNvCxnSpPr>
          <p:nvPr/>
        </p:nvCxnSpPr>
        <p:spPr>
          <a:xfrm flipV="1">
            <a:off x="5423583" y="3186752"/>
            <a:ext cx="1028700" cy="28575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8E693C49-EF73-854A-AEEB-4B63F30C6AB4}"/>
              </a:ext>
            </a:extLst>
          </p:cNvPr>
          <p:cNvSpPr/>
          <p:nvPr/>
        </p:nvSpPr>
        <p:spPr>
          <a:xfrm>
            <a:off x="7519621" y="3231040"/>
            <a:ext cx="293656" cy="155726"/>
          </a:xfrm>
          <a:custGeom>
            <a:avLst/>
            <a:gdLst>
              <a:gd name="connsiteX0" fmla="*/ 0 w 478972"/>
              <a:gd name="connsiteY0" fmla="*/ 254000 h 254000"/>
              <a:gd name="connsiteX1" fmla="*/ 188686 w 478972"/>
              <a:gd name="connsiteY1" fmla="*/ 7257 h 254000"/>
              <a:gd name="connsiteX2" fmla="*/ 478972 w 478972"/>
              <a:gd name="connsiteY2" fmla="*/ 210457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972" h="254000">
                <a:moveTo>
                  <a:pt x="0" y="254000"/>
                </a:moveTo>
                <a:cubicBezTo>
                  <a:pt x="54428" y="134257"/>
                  <a:pt x="108857" y="14514"/>
                  <a:pt x="188686" y="7257"/>
                </a:cubicBezTo>
                <a:cubicBezTo>
                  <a:pt x="268515" y="0"/>
                  <a:pt x="373743" y="105228"/>
                  <a:pt x="478972" y="210457"/>
                </a:cubicBezTo>
              </a:path>
            </a:pathLst>
          </a:cu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FEB7136-4F02-F94D-9B61-68009DB2FF59}"/>
              </a:ext>
            </a:extLst>
          </p:cNvPr>
          <p:cNvSpPr txBox="1">
            <a:spLocks/>
          </p:cNvSpPr>
          <p:nvPr/>
        </p:nvSpPr>
        <p:spPr>
          <a:xfrm>
            <a:off x="4929460" y="4601395"/>
            <a:ext cx="3857288" cy="102194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E2F50"/>
                </a:solidFill>
                <a:latin typeface="Ande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E2F50"/>
                </a:solidFill>
                <a:latin typeface="Andes ExtraLight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0E2F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0E2F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0E2F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350" dirty="0"/>
              <a:t>Advertencias: La etapa de producción de un producto es más importante que el producto que un país termina exportando (insumo básico para el EXPY). cómo se produce el producto es importante</a:t>
            </a:r>
            <a:endParaRPr lang="en-US" sz="1350" dirty="0"/>
          </a:p>
          <a:p>
            <a:pPr lvl="1"/>
            <a:endParaRPr lang="en-US" sz="1350" dirty="0"/>
          </a:p>
          <a:p>
            <a:endParaRPr lang="en-US" sz="135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AEFD732-18D0-7742-920F-4953A860AEC1}"/>
              </a:ext>
            </a:extLst>
          </p:cNvPr>
          <p:cNvCxnSpPr>
            <a:cxnSpLocks/>
          </p:cNvCxnSpPr>
          <p:nvPr/>
        </p:nvCxnSpPr>
        <p:spPr>
          <a:xfrm>
            <a:off x="782912" y="3425350"/>
            <a:ext cx="3802411" cy="0"/>
          </a:xfrm>
          <a:prstGeom prst="line">
            <a:avLst/>
          </a:prstGeom>
          <a:ln>
            <a:solidFill>
              <a:srgbClr val="52B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2C50978-3080-964A-981D-10E015BDF338}"/>
              </a:ext>
            </a:extLst>
          </p:cNvPr>
          <p:cNvCxnSpPr>
            <a:cxnSpLocks/>
          </p:cNvCxnSpPr>
          <p:nvPr/>
        </p:nvCxnSpPr>
        <p:spPr>
          <a:xfrm>
            <a:off x="1086915" y="4272170"/>
            <a:ext cx="3802411" cy="0"/>
          </a:xfrm>
          <a:prstGeom prst="line">
            <a:avLst/>
          </a:prstGeom>
          <a:ln>
            <a:solidFill>
              <a:srgbClr val="52B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390CFB-2B6C-664E-88E1-00D47984CD74}"/>
              </a:ext>
            </a:extLst>
          </p:cNvPr>
          <p:cNvCxnSpPr>
            <a:cxnSpLocks/>
          </p:cNvCxnSpPr>
          <p:nvPr/>
        </p:nvCxnSpPr>
        <p:spPr>
          <a:xfrm>
            <a:off x="516082" y="5483841"/>
            <a:ext cx="3802411" cy="0"/>
          </a:xfrm>
          <a:prstGeom prst="line">
            <a:avLst/>
          </a:prstGeom>
          <a:ln>
            <a:solidFill>
              <a:srgbClr val="52B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3F2396-A9C5-5648-8EAA-A2D8F0597819}"/>
              </a:ext>
            </a:extLst>
          </p:cNvPr>
          <p:cNvCxnSpPr>
            <a:cxnSpLocks/>
          </p:cNvCxnSpPr>
          <p:nvPr/>
        </p:nvCxnSpPr>
        <p:spPr>
          <a:xfrm>
            <a:off x="4889326" y="4568128"/>
            <a:ext cx="3802411" cy="0"/>
          </a:xfrm>
          <a:prstGeom prst="line">
            <a:avLst/>
          </a:prstGeom>
          <a:ln>
            <a:solidFill>
              <a:srgbClr val="52B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4FFA0F-AB43-DF42-B0DE-9003282EEADC}"/>
              </a:ext>
            </a:extLst>
          </p:cNvPr>
          <p:cNvCxnSpPr>
            <a:cxnSpLocks/>
          </p:cNvCxnSpPr>
          <p:nvPr/>
        </p:nvCxnSpPr>
        <p:spPr>
          <a:xfrm>
            <a:off x="4970880" y="5699579"/>
            <a:ext cx="3802411" cy="0"/>
          </a:xfrm>
          <a:prstGeom prst="line">
            <a:avLst/>
          </a:prstGeom>
          <a:ln>
            <a:solidFill>
              <a:srgbClr val="52B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FAE096A-54B4-834C-BB54-250F6D77F9B6}"/>
              </a:ext>
            </a:extLst>
          </p:cNvPr>
          <p:cNvSpPr/>
          <p:nvPr/>
        </p:nvSpPr>
        <p:spPr>
          <a:xfrm rot="7237398">
            <a:off x="7285477" y="2974262"/>
            <a:ext cx="719105" cy="7171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2FBB16-6B12-0D41-A927-B07EAC106261}"/>
              </a:ext>
            </a:extLst>
          </p:cNvPr>
          <p:cNvSpPr/>
          <p:nvPr/>
        </p:nvSpPr>
        <p:spPr>
          <a:xfrm>
            <a:off x="370575" y="5742177"/>
            <a:ext cx="8429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ACLARACION IMPORTANTE: ESTA TRANSPARENCIA NO ES MATERIA DE EXAMEN</a:t>
            </a:r>
          </a:p>
        </p:txBody>
      </p:sp>
      <p:sp>
        <p:nvSpPr>
          <p:cNvPr id="20" name="Rounded Rectangle 19">
            <a:hlinkClick r:id="" action="ppaction://noaction"/>
            <a:extLst>
              <a:ext uri="{FF2B5EF4-FFF2-40B4-BE49-F238E27FC236}">
                <a16:creationId xmlns:a16="http://schemas.microsoft.com/office/drawing/2014/main" id="{96086717-9596-A84C-AA23-BD5BE24BF716}"/>
              </a:ext>
            </a:extLst>
          </p:cNvPr>
          <p:cNvSpPr/>
          <p:nvPr/>
        </p:nvSpPr>
        <p:spPr>
          <a:xfrm>
            <a:off x="6918671" y="1340446"/>
            <a:ext cx="1688123" cy="587690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Calidad y sofisticación (Nivel de calidad)</a:t>
            </a:r>
            <a:endParaRPr lang="en-US" sz="1200" i="1" dirty="0">
              <a:solidFill>
                <a:schemeClr val="bg1"/>
              </a:solidFill>
              <a:latin typeface="Ande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2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71;p25">
            <a:extLst>
              <a:ext uri="{FF2B5EF4-FFF2-40B4-BE49-F238E27FC236}">
                <a16:creationId xmlns:a16="http://schemas.microsoft.com/office/drawing/2014/main" id="{2705AC8C-35C6-684D-8629-CD0EAD0480B1}"/>
              </a:ext>
            </a:extLst>
          </p:cNvPr>
          <p:cNvSpPr/>
          <p:nvPr/>
        </p:nvSpPr>
        <p:spPr>
          <a:xfrm>
            <a:off x="467544" y="329887"/>
            <a:ext cx="739767" cy="71769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52" y="0"/>
                </a:moveTo>
                <a:lnTo>
                  <a:pt x="120000" y="17302"/>
                </a:lnTo>
                <a:lnTo>
                  <a:pt x="120000" y="119999"/>
                </a:lnTo>
                <a:lnTo>
                  <a:pt x="0" y="120000"/>
                </a:lnTo>
                <a:cubicBezTo>
                  <a:pt x="184" y="79999"/>
                  <a:pt x="368" y="40000"/>
                  <a:pt x="55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02" tIns="45689" rIns="91402" bIns="45689" anchor="ctr" anchorCtr="0">
            <a:noAutofit/>
          </a:bodyPr>
          <a:lstStyle/>
          <a:p>
            <a:pPr algn="ctr"/>
            <a:r>
              <a:rPr lang="es-ES" sz="23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399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6E39751-7782-E947-A0D4-078E2106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27" y="1082372"/>
            <a:ext cx="7886700" cy="943688"/>
          </a:xfrm>
        </p:spPr>
        <p:txBody>
          <a:bodyPr>
            <a:normAutofit fontScale="90000"/>
          </a:bodyPr>
          <a:lstStyle/>
          <a:p>
            <a:r>
              <a:rPr lang="es-ES" dirty="0"/>
              <a:t> </a:t>
            </a:r>
            <a:r>
              <a:rPr lang="en-US" dirty="0"/>
              <a:t>EJEMPLO: revealed comparative advantage (RCA) = </a:t>
            </a:r>
            <a:r>
              <a:rPr lang="en-US" dirty="0" err="1"/>
              <a:t>Ventaja</a:t>
            </a:r>
            <a:r>
              <a:rPr lang="en-US" dirty="0"/>
              <a:t> </a:t>
            </a:r>
            <a:r>
              <a:rPr lang="en-US" dirty="0" err="1"/>
              <a:t>Comparativa</a:t>
            </a:r>
            <a:r>
              <a:rPr lang="en-US" dirty="0"/>
              <a:t> </a:t>
            </a:r>
            <a:r>
              <a:rPr lang="en-US" dirty="0" err="1"/>
              <a:t>Revelada</a:t>
            </a:r>
            <a:endParaRPr lang="en-US" dirty="0"/>
          </a:p>
        </p:txBody>
      </p:sp>
      <p:sp>
        <p:nvSpPr>
          <p:cNvPr id="20" name="Rounded Rectangle 19">
            <a:hlinkClick r:id="" action="ppaction://noaction"/>
            <a:extLst>
              <a:ext uri="{FF2B5EF4-FFF2-40B4-BE49-F238E27FC236}">
                <a16:creationId xmlns:a16="http://schemas.microsoft.com/office/drawing/2014/main" id="{96086717-9596-A84C-AA23-BD5BE24BF716}"/>
              </a:ext>
            </a:extLst>
          </p:cNvPr>
          <p:cNvSpPr/>
          <p:nvPr/>
        </p:nvSpPr>
        <p:spPr>
          <a:xfrm>
            <a:off x="6876256" y="329887"/>
            <a:ext cx="1688123" cy="587690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Calidad y sofisticación (Nivel de calidad)</a:t>
            </a:r>
            <a:endParaRPr lang="en-US" sz="1200" i="1" dirty="0">
              <a:solidFill>
                <a:schemeClr val="bg1"/>
              </a:solidFill>
              <a:latin typeface="Andes" panose="02000000000000000000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49685F8-CE58-F663-56C4-CA6827A0A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60848"/>
            <a:ext cx="77724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6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98DF055-B093-A29C-E177-8F4D5E411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5" y="116633"/>
            <a:ext cx="9086879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245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C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47D4ECCD-BAF8-FF43-AC5A-8AACC937F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925" y="406132"/>
            <a:ext cx="25359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 err="1"/>
              <a:t>Medidores</a:t>
            </a:r>
            <a:r>
              <a:rPr lang="en-US" altLang="en-US" sz="1800" dirty="0"/>
              <a:t> de Comercio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15A870-5386-114C-9B49-B87BD3FC1E8C}"/>
              </a:ext>
            </a:extLst>
          </p:cNvPr>
          <p:cNvSpPr txBox="1"/>
          <p:nvPr/>
        </p:nvSpPr>
        <p:spPr>
          <a:xfrm>
            <a:off x="5188226" y="1408872"/>
            <a:ext cx="0" cy="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 fontScale="25000" lnSpcReduction="20000"/>
          </a:bodyPr>
          <a:lstStyle/>
          <a:p>
            <a:pPr algn="l"/>
            <a:endParaRPr lang="en-US" sz="1875" dirty="0">
              <a:solidFill>
                <a:srgbClr val="52BBF2"/>
              </a:solidFill>
              <a:latin typeface="Andes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D22C17-0DC0-0D40-A4DE-2ACB66CB87B3}"/>
              </a:ext>
            </a:extLst>
          </p:cNvPr>
          <p:cNvSpPr/>
          <p:nvPr/>
        </p:nvSpPr>
        <p:spPr>
          <a:xfrm>
            <a:off x="5741895" y="323872"/>
            <a:ext cx="2219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MyriadPro"/>
              </a:rPr>
              <a:t>X  = EXPORTCIONES</a:t>
            </a:r>
          </a:p>
          <a:p>
            <a:r>
              <a:rPr lang="en-US" sz="1800" dirty="0">
                <a:latin typeface="MyriadPro"/>
              </a:rPr>
              <a:t>M = IMPORTACIONES</a:t>
            </a:r>
            <a:endParaRPr lang="en-US" sz="1800" dirty="0"/>
          </a:p>
        </p:txBody>
      </p:sp>
      <p:sp>
        <p:nvSpPr>
          <p:cNvPr id="13" name="Google Shape;271;p25">
            <a:extLst>
              <a:ext uri="{FF2B5EF4-FFF2-40B4-BE49-F238E27FC236}">
                <a16:creationId xmlns:a16="http://schemas.microsoft.com/office/drawing/2014/main" id="{D88B82D1-5D1C-2E40-9F5E-2B6317EBBBCF}"/>
              </a:ext>
            </a:extLst>
          </p:cNvPr>
          <p:cNvSpPr/>
          <p:nvPr/>
        </p:nvSpPr>
        <p:spPr>
          <a:xfrm>
            <a:off x="8115316" y="298470"/>
            <a:ext cx="507399" cy="58572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52" y="0"/>
                </a:moveTo>
                <a:lnTo>
                  <a:pt x="120000" y="17302"/>
                </a:lnTo>
                <a:lnTo>
                  <a:pt x="120000" y="119999"/>
                </a:lnTo>
                <a:lnTo>
                  <a:pt x="0" y="120000"/>
                </a:lnTo>
                <a:cubicBezTo>
                  <a:pt x="184" y="79999"/>
                  <a:pt x="368" y="40000"/>
                  <a:pt x="55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02" tIns="45689" rIns="91402" bIns="45689" anchor="ctr" anchorCtr="0">
            <a:noAutofit/>
          </a:bodyPr>
          <a:lstStyle/>
          <a:p>
            <a:pPr algn="ctr"/>
            <a:r>
              <a:rPr lang="es-ES" sz="23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399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C28751-9D72-BF44-9448-A2903F27A1CC}"/>
              </a:ext>
            </a:extLst>
          </p:cNvPr>
          <p:cNvSpPr/>
          <p:nvPr/>
        </p:nvSpPr>
        <p:spPr>
          <a:xfrm>
            <a:off x="251520" y="1163216"/>
            <a:ext cx="5668539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1433" algn="ctr">
              <a:lnSpc>
                <a:spcPct val="115000"/>
              </a:lnSpc>
            </a:pPr>
            <a:r>
              <a:rPr lang="en-US" sz="1800" dirty="0">
                <a:solidFill>
                  <a:srgbClr val="0E2F50"/>
                </a:solidFill>
                <a:latin typeface="Andes" panose="02000000000000000000" pitchFamily="2" charset="0"/>
                <a:cs typeface="Arial" pitchFamily="34" charset="0"/>
              </a:rPr>
              <a:t>7. Revealed Comparative Advantage </a:t>
            </a:r>
            <a:r>
              <a:rPr lang="es-ES" sz="1800" dirty="0"/>
              <a:t>RCA</a:t>
            </a:r>
            <a:r>
              <a:rPr lang="en-US" sz="1800" dirty="0">
                <a:solidFill>
                  <a:srgbClr val="0E2F50"/>
                </a:solidFill>
                <a:latin typeface="Andes" panose="02000000000000000000" pitchFamily="2" charset="0"/>
                <a:cs typeface="Arial" pitchFamily="34" charset="0"/>
              </a:rPr>
              <a:t>= ( x</a:t>
            </a:r>
            <a:r>
              <a:rPr lang="en-US" sz="1800" baseline="-25000" dirty="0">
                <a:solidFill>
                  <a:srgbClr val="0E2F50"/>
                </a:solidFill>
                <a:latin typeface="Andes" panose="02000000000000000000" pitchFamily="2" charset="0"/>
                <a:cs typeface="Arial" pitchFamily="34" charset="0"/>
              </a:rPr>
              <a:t> </a:t>
            </a:r>
            <a:r>
              <a:rPr lang="en-US" sz="1800" baseline="-25000" dirty="0" err="1">
                <a:solidFill>
                  <a:srgbClr val="0E2F50"/>
                </a:solidFill>
                <a:latin typeface="Andes" panose="02000000000000000000" pitchFamily="2" charset="0"/>
                <a:cs typeface="Arial" pitchFamily="34" charset="0"/>
              </a:rPr>
              <a:t>i</a:t>
            </a:r>
            <a:r>
              <a:rPr lang="en-US" sz="1800" dirty="0">
                <a:solidFill>
                  <a:srgbClr val="0E2F50"/>
                </a:solidFill>
                <a:latin typeface="Andes" panose="02000000000000000000" pitchFamily="2" charset="0"/>
                <a:cs typeface="Arial" pitchFamily="34" charset="0"/>
              </a:rPr>
              <a:t>/ X ) * 100</a:t>
            </a:r>
          </a:p>
        </p:txBody>
      </p:sp>
      <p:sp>
        <p:nvSpPr>
          <p:cNvPr id="17" name="AutoShape 2" descr="RCA Formula">
            <a:extLst>
              <a:ext uri="{FF2B5EF4-FFF2-40B4-BE49-F238E27FC236}">
                <a16:creationId xmlns:a16="http://schemas.microsoft.com/office/drawing/2014/main" id="{8D0AFEBB-8FDA-5D42-B970-F4C8FF269E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88" y="-777478"/>
            <a:ext cx="2381250" cy="23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63A10D-3306-7D4D-8B9F-FF7A69BB7986}"/>
              </a:ext>
            </a:extLst>
          </p:cNvPr>
          <p:cNvSpPr/>
          <p:nvPr/>
        </p:nvSpPr>
        <p:spPr>
          <a:xfrm>
            <a:off x="251520" y="3107119"/>
            <a:ext cx="83258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 err="1"/>
              <a:t>Dónde</a:t>
            </a:r>
            <a:r>
              <a:rPr lang="en-US" sz="1800" dirty="0"/>
              <a:t> </a:t>
            </a:r>
          </a:p>
          <a:p>
            <a:pPr algn="just"/>
            <a:r>
              <a:rPr lang="en-US" sz="1800" dirty="0"/>
              <a:t>P es el conjunto de </a:t>
            </a:r>
            <a:r>
              <a:rPr lang="en-US" sz="1800" dirty="0" err="1"/>
              <a:t>todos</a:t>
            </a:r>
            <a:r>
              <a:rPr lang="en-US" sz="1800" dirty="0"/>
              <a:t> los </a:t>
            </a:r>
            <a:r>
              <a:rPr lang="en-US" sz="1800" dirty="0" err="1"/>
              <a:t>productos</a:t>
            </a:r>
            <a:r>
              <a:rPr lang="en-US" sz="1800" dirty="0"/>
              <a:t> (con </a:t>
            </a:r>
            <a:r>
              <a:rPr lang="en-US" sz="1800" dirty="0" err="1"/>
              <a:t>i∈P</a:t>
            </a:r>
            <a:r>
              <a:rPr lang="en-US" sz="1800" dirty="0"/>
              <a:t>), </a:t>
            </a:r>
          </a:p>
          <a:p>
            <a:pPr algn="just"/>
            <a:r>
              <a:rPr lang="en-US" sz="1800" dirty="0" err="1"/>
              <a:t>XAi</a:t>
            </a:r>
            <a:r>
              <a:rPr lang="en-US" sz="1800" dirty="0"/>
              <a:t> son las </a:t>
            </a:r>
            <a:r>
              <a:rPr lang="en-US" sz="1800" dirty="0" err="1"/>
              <a:t>exportaciones</a:t>
            </a:r>
            <a:r>
              <a:rPr lang="en-US" sz="1800" dirty="0"/>
              <a:t> del </a:t>
            </a:r>
            <a:r>
              <a:rPr lang="en-US" sz="1800" dirty="0" err="1"/>
              <a:t>producto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del </a:t>
            </a:r>
            <a:r>
              <a:rPr lang="en-US" sz="1800" dirty="0" err="1"/>
              <a:t>país</a:t>
            </a:r>
            <a:r>
              <a:rPr lang="en-US" sz="1800" dirty="0"/>
              <a:t> A, </a:t>
            </a:r>
          </a:p>
          <a:p>
            <a:pPr algn="just"/>
            <a:r>
              <a:rPr lang="en-US" sz="1800" dirty="0" err="1"/>
              <a:t>Xwi</a:t>
            </a:r>
            <a:r>
              <a:rPr lang="en-US" sz="1800" dirty="0"/>
              <a:t> son las </a:t>
            </a:r>
            <a:r>
              <a:rPr lang="en-US" sz="1800" dirty="0" err="1"/>
              <a:t>exportaciones</a:t>
            </a:r>
            <a:r>
              <a:rPr lang="en-US" sz="1800" dirty="0"/>
              <a:t> </a:t>
            </a:r>
            <a:r>
              <a:rPr lang="en-US" sz="1800" dirty="0" err="1"/>
              <a:t>mundiales</a:t>
            </a:r>
            <a:r>
              <a:rPr lang="en-US" sz="1800" dirty="0"/>
              <a:t> del </a:t>
            </a:r>
            <a:r>
              <a:rPr lang="en-US" sz="1800" dirty="0" err="1"/>
              <a:t>producto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, </a:t>
            </a:r>
          </a:p>
          <a:p>
            <a:pPr algn="just"/>
            <a:r>
              <a:rPr lang="el-GR" sz="1800" dirty="0"/>
              <a:t>Σ</a:t>
            </a:r>
            <a:r>
              <a:rPr lang="en-US" sz="1800" dirty="0" err="1"/>
              <a:t>j∈PXAj</a:t>
            </a:r>
            <a:r>
              <a:rPr lang="en-US" sz="1800" dirty="0"/>
              <a:t> son las </a:t>
            </a:r>
            <a:r>
              <a:rPr lang="en-US" sz="1800" dirty="0" err="1"/>
              <a:t>exportaciones</a:t>
            </a:r>
            <a:r>
              <a:rPr lang="en-US" sz="1800" dirty="0"/>
              <a:t> </a:t>
            </a:r>
            <a:r>
              <a:rPr lang="en-US" sz="1800" dirty="0" err="1"/>
              <a:t>totales</a:t>
            </a:r>
            <a:r>
              <a:rPr lang="en-US" sz="1800" dirty="0"/>
              <a:t> del </a:t>
            </a:r>
            <a:r>
              <a:rPr lang="en-US" sz="1800" dirty="0" err="1"/>
              <a:t>país</a:t>
            </a:r>
            <a:r>
              <a:rPr lang="en-US" sz="1800" dirty="0"/>
              <a:t> A (de </a:t>
            </a:r>
            <a:r>
              <a:rPr lang="en-US" sz="1800" dirty="0" err="1"/>
              <a:t>todos</a:t>
            </a:r>
            <a:r>
              <a:rPr lang="en-US" sz="1800" dirty="0"/>
              <a:t> los </a:t>
            </a:r>
            <a:r>
              <a:rPr lang="en-US" sz="1800" dirty="0" err="1"/>
              <a:t>productos</a:t>
            </a:r>
            <a:r>
              <a:rPr lang="en-US" sz="1800" dirty="0"/>
              <a:t> j </a:t>
            </a:r>
            <a:r>
              <a:rPr lang="en-US" sz="1800" dirty="0" err="1"/>
              <a:t>en</a:t>
            </a:r>
            <a:r>
              <a:rPr lang="en-US" sz="1800" dirty="0"/>
              <a:t> P), y </a:t>
            </a:r>
          </a:p>
          <a:p>
            <a:pPr algn="just"/>
            <a:r>
              <a:rPr lang="el-GR" sz="1800" dirty="0"/>
              <a:t>Σ</a:t>
            </a:r>
            <a:r>
              <a:rPr lang="en-US" sz="1800" dirty="0" err="1"/>
              <a:t>j∈PXwj</a:t>
            </a:r>
            <a:r>
              <a:rPr lang="en-US" sz="1800" dirty="0"/>
              <a:t> son las </a:t>
            </a:r>
            <a:r>
              <a:rPr lang="en-US" sz="1800" dirty="0" err="1"/>
              <a:t>exportaciones</a:t>
            </a:r>
            <a:r>
              <a:rPr lang="en-US" sz="1800" dirty="0"/>
              <a:t> </a:t>
            </a:r>
            <a:r>
              <a:rPr lang="en-US" sz="1800" dirty="0" err="1"/>
              <a:t>totales</a:t>
            </a:r>
            <a:r>
              <a:rPr lang="en-US" sz="1800" dirty="0"/>
              <a:t> del </a:t>
            </a:r>
            <a:r>
              <a:rPr lang="en-US" sz="1800" dirty="0" err="1"/>
              <a:t>mundo</a:t>
            </a:r>
            <a:r>
              <a:rPr lang="en-US" sz="1800" dirty="0"/>
              <a:t> (de </a:t>
            </a:r>
            <a:r>
              <a:rPr lang="en-US" sz="1800" dirty="0" err="1"/>
              <a:t>todos</a:t>
            </a:r>
            <a:r>
              <a:rPr lang="en-US" sz="1800" dirty="0"/>
              <a:t> los </a:t>
            </a:r>
            <a:r>
              <a:rPr lang="en-US" sz="1800" dirty="0" err="1"/>
              <a:t>productos</a:t>
            </a:r>
            <a:r>
              <a:rPr lang="en-US" sz="1800" dirty="0"/>
              <a:t> j </a:t>
            </a:r>
            <a:r>
              <a:rPr lang="en-US" sz="1800" dirty="0" err="1"/>
              <a:t>en</a:t>
            </a:r>
            <a:r>
              <a:rPr lang="en-US" sz="1800" dirty="0"/>
              <a:t> P). </a:t>
            </a:r>
          </a:p>
          <a:p>
            <a:pPr algn="just"/>
            <a:r>
              <a:rPr lang="en-US" sz="1800" dirty="0" err="1"/>
              <a:t>Cuando</a:t>
            </a:r>
            <a:r>
              <a:rPr lang="en-US" sz="1800" dirty="0"/>
              <a:t> un </a:t>
            </a:r>
            <a:r>
              <a:rPr lang="en-US" sz="1800" dirty="0" err="1"/>
              <a:t>país</a:t>
            </a:r>
            <a:r>
              <a:rPr lang="en-US" sz="1800" dirty="0"/>
              <a:t> </a:t>
            </a:r>
            <a:r>
              <a:rPr lang="en-US" sz="1800" dirty="0" err="1"/>
              <a:t>tiene</a:t>
            </a:r>
            <a:r>
              <a:rPr lang="en-US" sz="1800" dirty="0"/>
              <a:t> una </a:t>
            </a:r>
            <a:r>
              <a:rPr lang="en-US" sz="1800" dirty="0" err="1"/>
              <a:t>ventaja</a:t>
            </a:r>
            <a:r>
              <a:rPr lang="en-US" sz="1800" dirty="0"/>
              <a:t> </a:t>
            </a:r>
            <a:r>
              <a:rPr lang="en-US" sz="1800" dirty="0" err="1"/>
              <a:t>comparativa</a:t>
            </a:r>
            <a:r>
              <a:rPr lang="en-US" sz="1800" dirty="0"/>
              <a:t> </a:t>
            </a:r>
            <a:r>
              <a:rPr lang="en-US" sz="1800" dirty="0" err="1"/>
              <a:t>revelada</a:t>
            </a:r>
            <a:r>
              <a:rPr lang="en-US" sz="1800" dirty="0"/>
              <a:t> para un </a:t>
            </a:r>
            <a:r>
              <a:rPr lang="en-US" sz="1800" dirty="0" err="1"/>
              <a:t>producto</a:t>
            </a:r>
            <a:r>
              <a:rPr lang="en-US" sz="1800" dirty="0"/>
              <a:t> dado (RCA&gt; 1), se </a:t>
            </a:r>
            <a:r>
              <a:rPr lang="en-US" sz="1800" dirty="0" err="1"/>
              <a:t>infiere</a:t>
            </a:r>
            <a:r>
              <a:rPr lang="en-US" sz="1800" dirty="0"/>
              <a:t> que es un productor y </a:t>
            </a:r>
            <a:r>
              <a:rPr lang="en-US" sz="1800" dirty="0" err="1"/>
              <a:t>exportador</a:t>
            </a:r>
            <a:r>
              <a:rPr lang="en-US" sz="1800" dirty="0"/>
              <a:t> </a:t>
            </a:r>
            <a:r>
              <a:rPr lang="en-US" sz="1800" dirty="0" err="1"/>
              <a:t>competitivo</a:t>
            </a:r>
            <a:r>
              <a:rPr lang="en-US" sz="1800" dirty="0"/>
              <a:t> de ese </a:t>
            </a:r>
            <a:r>
              <a:rPr lang="en-US" sz="1800" dirty="0" err="1"/>
              <a:t>producto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relación</a:t>
            </a:r>
            <a:r>
              <a:rPr lang="en-US" sz="1800" dirty="0"/>
              <a:t> con un </a:t>
            </a:r>
            <a:r>
              <a:rPr lang="en-US" sz="1800" dirty="0" err="1"/>
              <a:t>país</a:t>
            </a:r>
            <a:r>
              <a:rPr lang="en-US" sz="1800" dirty="0"/>
              <a:t> que produce y </a:t>
            </a:r>
            <a:r>
              <a:rPr lang="en-US" sz="1800" dirty="0" err="1"/>
              <a:t>exporta</a:t>
            </a:r>
            <a:r>
              <a:rPr lang="en-US" sz="1800" dirty="0"/>
              <a:t> ese bien </a:t>
            </a:r>
            <a:r>
              <a:rPr lang="en-US" sz="1800" dirty="0" err="1"/>
              <a:t>en</a:t>
            </a:r>
            <a:r>
              <a:rPr lang="en-US" sz="1800" dirty="0"/>
              <a:t> o por </a:t>
            </a:r>
            <a:r>
              <a:rPr lang="en-US" sz="1800" dirty="0" err="1"/>
              <a:t>debajo</a:t>
            </a:r>
            <a:r>
              <a:rPr lang="en-US" sz="1800" dirty="0"/>
              <a:t> del </a:t>
            </a:r>
            <a:r>
              <a:rPr lang="en-US" sz="1800" dirty="0" err="1"/>
              <a:t>promedio</a:t>
            </a:r>
            <a:r>
              <a:rPr lang="en-US" sz="1800" dirty="0"/>
              <a:t> </a:t>
            </a:r>
            <a:r>
              <a:rPr lang="en-US" sz="1800" dirty="0" err="1"/>
              <a:t>mundial</a:t>
            </a:r>
            <a:r>
              <a:rPr lang="en-US" sz="1800" dirty="0"/>
              <a:t>. Se </a:t>
            </a:r>
            <a:r>
              <a:rPr lang="en-US" sz="1800" dirty="0" err="1"/>
              <a:t>considera</a:t>
            </a:r>
            <a:r>
              <a:rPr lang="en-US" sz="1800" dirty="0"/>
              <a:t> que un </a:t>
            </a:r>
            <a:r>
              <a:rPr lang="en-US" sz="1800" dirty="0" err="1"/>
              <a:t>país</a:t>
            </a:r>
            <a:r>
              <a:rPr lang="en-US" sz="1800" dirty="0"/>
              <a:t> con una </a:t>
            </a:r>
            <a:r>
              <a:rPr lang="en-US" sz="1800" dirty="0" err="1"/>
              <a:t>ventaja</a:t>
            </a:r>
            <a:r>
              <a:rPr lang="en-US" sz="1800" dirty="0"/>
              <a:t> </a:t>
            </a:r>
            <a:r>
              <a:rPr lang="en-US" sz="1800" dirty="0" err="1"/>
              <a:t>comparativa</a:t>
            </a:r>
            <a:r>
              <a:rPr lang="en-US" sz="1800" dirty="0"/>
              <a:t> </a:t>
            </a:r>
            <a:r>
              <a:rPr lang="en-US" sz="1800" dirty="0" err="1"/>
              <a:t>revelada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el </a:t>
            </a:r>
            <a:r>
              <a:rPr lang="en-US" sz="1800" dirty="0" err="1"/>
              <a:t>producto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tiene</a:t>
            </a:r>
            <a:r>
              <a:rPr lang="en-US" sz="1800" dirty="0"/>
              <a:t> una </a:t>
            </a:r>
            <a:r>
              <a:rPr lang="en-US" sz="1800" dirty="0" err="1"/>
              <a:t>fuerza</a:t>
            </a:r>
            <a:r>
              <a:rPr lang="en-US" sz="1800" dirty="0"/>
              <a:t> </a:t>
            </a:r>
            <a:r>
              <a:rPr lang="en-US" sz="1800" dirty="0" err="1"/>
              <a:t>exportadora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ese </a:t>
            </a:r>
            <a:r>
              <a:rPr lang="en-US" sz="1800" dirty="0" err="1"/>
              <a:t>producto</a:t>
            </a:r>
            <a:r>
              <a:rPr lang="en-US" sz="1800" dirty="0"/>
              <a:t>. </a:t>
            </a:r>
            <a:r>
              <a:rPr lang="en-US" sz="1800" dirty="0" err="1"/>
              <a:t>Cuanto</a:t>
            </a:r>
            <a:r>
              <a:rPr lang="en-US" sz="1800" dirty="0"/>
              <a:t> mayor sea el valor del RCA de un </a:t>
            </a:r>
            <a:r>
              <a:rPr lang="en-US" sz="1800" dirty="0" err="1"/>
              <a:t>país</a:t>
            </a:r>
            <a:r>
              <a:rPr lang="en-US" sz="1800" dirty="0"/>
              <a:t> para el </a:t>
            </a:r>
            <a:r>
              <a:rPr lang="en-US" sz="1800" dirty="0" err="1"/>
              <a:t>producto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, mayor </a:t>
            </a:r>
            <a:r>
              <a:rPr lang="en-US" sz="1800" dirty="0" err="1"/>
              <a:t>será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fuerza</a:t>
            </a:r>
            <a:r>
              <a:rPr lang="en-US" sz="1800" dirty="0"/>
              <a:t> </a:t>
            </a:r>
            <a:r>
              <a:rPr lang="en-US" sz="1800" dirty="0" err="1"/>
              <a:t>exportadora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el </a:t>
            </a:r>
            <a:r>
              <a:rPr lang="en-US" sz="1800" dirty="0" err="1"/>
              <a:t>producto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.</a:t>
            </a:r>
            <a:endParaRPr lang="en-US" sz="1800" b="0" dirty="0">
              <a:solidFill>
                <a:srgbClr val="666666"/>
              </a:solidFill>
              <a:latin typeface="Helvetica" pitchFamily="2" charset="0"/>
            </a:endParaRPr>
          </a:p>
        </p:txBody>
      </p:sp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447CC166-CBE6-F041-B4C4-B6D8D03E5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820" y="2463222"/>
            <a:ext cx="2124075" cy="8953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7C75014-BF04-5F40-9344-136D195A1147}"/>
              </a:ext>
            </a:extLst>
          </p:cNvPr>
          <p:cNvSpPr/>
          <p:nvPr/>
        </p:nvSpPr>
        <p:spPr>
          <a:xfrm>
            <a:off x="340465" y="1533696"/>
            <a:ext cx="84630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/>
              <a:t>Se dice que el </a:t>
            </a:r>
            <a:r>
              <a:rPr lang="en-US" sz="1800" dirty="0" err="1"/>
              <a:t>país</a:t>
            </a:r>
            <a:r>
              <a:rPr lang="en-US" sz="1800" dirty="0"/>
              <a:t> A </a:t>
            </a:r>
            <a:r>
              <a:rPr lang="en-US" sz="1800" dirty="0" err="1"/>
              <a:t>tiene</a:t>
            </a:r>
            <a:r>
              <a:rPr lang="en-US" sz="1800" dirty="0"/>
              <a:t> una </a:t>
            </a:r>
            <a:r>
              <a:rPr lang="en-US" sz="1800" dirty="0" err="1"/>
              <a:t>ventaja</a:t>
            </a:r>
            <a:r>
              <a:rPr lang="en-US" sz="1800" dirty="0"/>
              <a:t> </a:t>
            </a:r>
            <a:r>
              <a:rPr lang="en-US" sz="1800" dirty="0" err="1"/>
              <a:t>comparativa</a:t>
            </a:r>
            <a:r>
              <a:rPr lang="en-US" sz="1800" dirty="0"/>
              <a:t> </a:t>
            </a:r>
            <a:r>
              <a:rPr lang="en-US" sz="1800" dirty="0" err="1"/>
              <a:t>revelada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un </a:t>
            </a:r>
            <a:r>
              <a:rPr lang="en-US" sz="1800" dirty="0" err="1"/>
              <a:t>producto</a:t>
            </a:r>
            <a:r>
              <a:rPr lang="en-US" sz="1800" dirty="0"/>
              <a:t> dado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cuando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razón</a:t>
            </a:r>
            <a:r>
              <a:rPr lang="en-US" sz="1800" dirty="0"/>
              <a:t> de </a:t>
            </a:r>
            <a:r>
              <a:rPr lang="en-US" sz="1800" dirty="0" err="1"/>
              <a:t>exportaciones</a:t>
            </a:r>
            <a:r>
              <a:rPr lang="en-US" sz="1800" dirty="0"/>
              <a:t> del </a:t>
            </a:r>
            <a:r>
              <a:rPr lang="en-US" sz="1800" dirty="0" err="1"/>
              <a:t>producto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a sus </a:t>
            </a:r>
            <a:r>
              <a:rPr lang="en-US" sz="1800" dirty="0" err="1"/>
              <a:t>exportaciones</a:t>
            </a:r>
            <a:r>
              <a:rPr lang="en-US" sz="1800" dirty="0"/>
              <a:t> </a:t>
            </a:r>
            <a:r>
              <a:rPr lang="en-US" sz="1800" dirty="0" err="1"/>
              <a:t>totales</a:t>
            </a:r>
            <a:r>
              <a:rPr lang="en-US" sz="1800" dirty="0"/>
              <a:t> de </a:t>
            </a:r>
            <a:r>
              <a:rPr lang="en-US" sz="1800" dirty="0" err="1"/>
              <a:t>todos</a:t>
            </a:r>
            <a:r>
              <a:rPr lang="en-US" sz="1800" dirty="0"/>
              <a:t> los </a:t>
            </a:r>
            <a:r>
              <a:rPr lang="en-US" sz="1800" dirty="0" err="1"/>
              <a:t>bienes</a:t>
            </a:r>
            <a:r>
              <a:rPr lang="en-US" sz="1800" dirty="0"/>
              <a:t> (</a:t>
            </a:r>
            <a:r>
              <a:rPr lang="en-US" sz="1800" dirty="0" err="1"/>
              <a:t>productos</a:t>
            </a:r>
            <a:r>
              <a:rPr lang="en-US" sz="1800" dirty="0"/>
              <a:t>) </a:t>
            </a:r>
            <a:r>
              <a:rPr lang="en-US" sz="1800" dirty="0" err="1"/>
              <a:t>excede</a:t>
            </a:r>
            <a:r>
              <a:rPr lang="en-US" sz="1800" dirty="0"/>
              <a:t> la </a:t>
            </a:r>
            <a:r>
              <a:rPr lang="en-US" sz="1800" dirty="0" err="1"/>
              <a:t>misma</a:t>
            </a:r>
            <a:r>
              <a:rPr lang="en-US" sz="1800" dirty="0"/>
              <a:t> </a:t>
            </a:r>
            <a:r>
              <a:rPr lang="en-US" sz="1800" dirty="0" err="1"/>
              <a:t>razón</a:t>
            </a:r>
            <a:r>
              <a:rPr lang="en-US" sz="1800" dirty="0"/>
              <a:t> para el </a:t>
            </a:r>
            <a:r>
              <a:rPr lang="en-US" sz="1800" dirty="0" err="1"/>
              <a:t>mundo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conjunto: Es </a:t>
            </a:r>
            <a:r>
              <a:rPr lang="en-US" sz="1800" dirty="0" err="1"/>
              <a:t>decir</a:t>
            </a:r>
            <a:r>
              <a:rPr lang="en-US" sz="1800" dirty="0"/>
              <a:t>,</a:t>
            </a:r>
            <a:endParaRPr lang="en-US" sz="1800" b="0" dirty="0">
              <a:solidFill>
                <a:srgbClr val="666666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0837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0DBD2C-07A9-984B-9385-0D9BA010F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75" y="1023944"/>
            <a:ext cx="9005608" cy="4967794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077E24CC-16B8-E144-A669-EB3ABD5B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9400" y="5624512"/>
            <a:ext cx="20574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E7C81EE-F3D2-F546-BC12-CE9E4742DD32}"/>
              </a:ext>
            </a:extLst>
          </p:cNvPr>
          <p:cNvSpPr txBox="1">
            <a:spLocks/>
          </p:cNvSpPr>
          <p:nvPr/>
        </p:nvSpPr>
        <p:spPr>
          <a:xfrm>
            <a:off x="457201" y="6000750"/>
            <a:ext cx="8186738" cy="14983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FF4515-7B0C-D542-ABF2-2DB918DAD527}"/>
              </a:ext>
            </a:extLst>
          </p:cNvPr>
          <p:cNvSpPr/>
          <p:nvPr/>
        </p:nvSpPr>
        <p:spPr>
          <a:xfrm rot="18414781">
            <a:off x="809735" y="5194721"/>
            <a:ext cx="767549" cy="2400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D72293F-B3F5-AE4A-88E5-AA3232FDA72B}"/>
              </a:ext>
            </a:extLst>
          </p:cNvPr>
          <p:cNvSpPr/>
          <p:nvPr/>
        </p:nvSpPr>
        <p:spPr>
          <a:xfrm rot="18414781">
            <a:off x="1118177" y="5262488"/>
            <a:ext cx="767549" cy="2400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A13095D-BA9C-5540-8BA1-FF5C8B76FC0D}"/>
              </a:ext>
            </a:extLst>
          </p:cNvPr>
          <p:cNvSpPr/>
          <p:nvPr/>
        </p:nvSpPr>
        <p:spPr>
          <a:xfrm rot="18414781">
            <a:off x="3740097" y="5174700"/>
            <a:ext cx="767549" cy="2400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4FF247D-936A-E24D-9C14-98EE41EC4935}"/>
              </a:ext>
            </a:extLst>
          </p:cNvPr>
          <p:cNvSpPr/>
          <p:nvPr/>
        </p:nvSpPr>
        <p:spPr>
          <a:xfrm rot="18414781">
            <a:off x="4081301" y="5174700"/>
            <a:ext cx="767549" cy="2400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A403EE4-BBA5-2D48-BD7F-1EE227D0BCC8}"/>
              </a:ext>
            </a:extLst>
          </p:cNvPr>
          <p:cNvSpPr/>
          <p:nvPr/>
        </p:nvSpPr>
        <p:spPr>
          <a:xfrm rot="18414781">
            <a:off x="6135862" y="5174074"/>
            <a:ext cx="767549" cy="2400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86E01DA-5C5E-C74A-8F3F-08D8605366A8}"/>
              </a:ext>
            </a:extLst>
          </p:cNvPr>
          <p:cNvSpPr/>
          <p:nvPr/>
        </p:nvSpPr>
        <p:spPr>
          <a:xfrm rot="18414781">
            <a:off x="5000236" y="5174073"/>
            <a:ext cx="767549" cy="2400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189FA7E-758E-8643-833B-646815F6E48C}"/>
              </a:ext>
            </a:extLst>
          </p:cNvPr>
          <p:cNvSpPr/>
          <p:nvPr/>
        </p:nvSpPr>
        <p:spPr>
          <a:xfrm rot="18414781">
            <a:off x="6706775" y="5174074"/>
            <a:ext cx="767549" cy="2400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Google Shape;271;p25">
            <a:extLst>
              <a:ext uri="{FF2B5EF4-FFF2-40B4-BE49-F238E27FC236}">
                <a16:creationId xmlns:a16="http://schemas.microsoft.com/office/drawing/2014/main" id="{2F189238-A7B0-5540-BA9D-1062540ED90A}"/>
              </a:ext>
            </a:extLst>
          </p:cNvPr>
          <p:cNvSpPr/>
          <p:nvPr/>
        </p:nvSpPr>
        <p:spPr>
          <a:xfrm>
            <a:off x="359655" y="387569"/>
            <a:ext cx="507399" cy="58572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52" y="0"/>
                </a:moveTo>
                <a:lnTo>
                  <a:pt x="120000" y="17302"/>
                </a:lnTo>
                <a:lnTo>
                  <a:pt x="120000" y="119999"/>
                </a:lnTo>
                <a:lnTo>
                  <a:pt x="0" y="120000"/>
                </a:lnTo>
                <a:cubicBezTo>
                  <a:pt x="184" y="79999"/>
                  <a:pt x="368" y="40000"/>
                  <a:pt x="55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02" tIns="45689" rIns="91402" bIns="45689" anchor="ctr" anchorCtr="0">
            <a:noAutofit/>
          </a:bodyPr>
          <a:lstStyle/>
          <a:p>
            <a:pPr algn="ctr"/>
            <a:r>
              <a:rPr lang="es-ES" sz="23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399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CB05D7-AB0D-3A43-8C64-C60CA164B762}"/>
              </a:ext>
            </a:extLst>
          </p:cNvPr>
          <p:cNvSpPr/>
          <p:nvPr/>
        </p:nvSpPr>
        <p:spPr>
          <a:xfrm>
            <a:off x="867054" y="260649"/>
            <a:ext cx="8150372" cy="1425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dirty="0" err="1">
                <a:solidFill>
                  <a:schemeClr val="tx2">
                    <a:lumMod val="75000"/>
                  </a:schemeClr>
                </a:solidFill>
              </a:rPr>
              <a:t>En</a:t>
            </a:r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 la </a:t>
            </a:r>
            <a:r>
              <a:rPr lang="en-US" sz="1800" b="0" dirty="0" err="1">
                <a:solidFill>
                  <a:schemeClr val="tx2">
                    <a:lumMod val="75000"/>
                  </a:schemeClr>
                </a:solidFill>
              </a:rPr>
              <a:t>diversidad</a:t>
            </a:r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 de las X e M, no solo se </a:t>
            </a:r>
            <a:r>
              <a:rPr lang="en-US" sz="1800" b="0" dirty="0" err="1">
                <a:solidFill>
                  <a:schemeClr val="tx2">
                    <a:lumMod val="75000"/>
                  </a:schemeClr>
                </a:solidFill>
              </a:rPr>
              <a:t>estudia</a:t>
            </a:r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 las X e M por sector, </a:t>
            </a:r>
            <a:r>
              <a:rPr lang="en-US" sz="1800" b="0" dirty="0" err="1">
                <a:solidFill>
                  <a:schemeClr val="tx2">
                    <a:lumMod val="75000"/>
                  </a:schemeClr>
                </a:solidFill>
              </a:rPr>
              <a:t>sino</a:t>
            </a:r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800" b="0" dirty="0" err="1">
                <a:solidFill>
                  <a:schemeClr val="tx2">
                    <a:lumMod val="75000"/>
                  </a:schemeClr>
                </a:solidFill>
              </a:rPr>
              <a:t>también</a:t>
            </a:r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800" b="0" dirty="0" err="1">
                <a:solidFill>
                  <a:schemeClr val="tx2">
                    <a:lumMod val="75000"/>
                  </a:schemeClr>
                </a:solidFill>
              </a:rPr>
              <a:t>qué</a:t>
            </a:r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800" b="0" dirty="0" err="1">
                <a:solidFill>
                  <a:schemeClr val="tx2">
                    <a:lumMod val="75000"/>
                  </a:schemeClr>
                </a:solidFill>
              </a:rPr>
              <a:t>exportan</a:t>
            </a:r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 e </a:t>
            </a:r>
            <a:r>
              <a:rPr lang="en-US" sz="1800" b="0" dirty="0" err="1">
                <a:solidFill>
                  <a:schemeClr val="tx2">
                    <a:lumMod val="75000"/>
                  </a:schemeClr>
                </a:solidFill>
              </a:rPr>
              <a:t>importan</a:t>
            </a:r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 los </a:t>
            </a:r>
            <a:r>
              <a:rPr lang="en-US" sz="1800" b="0" dirty="0" err="1">
                <a:solidFill>
                  <a:schemeClr val="tx2">
                    <a:lumMod val="75000"/>
                  </a:schemeClr>
                </a:solidFill>
              </a:rPr>
              <a:t>principales</a:t>
            </a:r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800" b="0" dirty="0" err="1">
                <a:solidFill>
                  <a:schemeClr val="tx2">
                    <a:lumMod val="75000"/>
                  </a:schemeClr>
                </a:solidFill>
              </a:rPr>
              <a:t>exportadores</a:t>
            </a:r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 de un </a:t>
            </a:r>
            <a:r>
              <a:rPr lang="en-US" sz="1800" b="0" dirty="0" err="1">
                <a:solidFill>
                  <a:schemeClr val="tx2">
                    <a:lumMod val="75000"/>
                  </a:schemeClr>
                </a:solidFill>
              </a:rPr>
              <a:t>país</a:t>
            </a:r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LAS EXPORTACIONES ESTAN MUY CONCENTRADAS: EL TOP 1% DE LOS EXPORTADORES TIENEN UNA GRAN PROPORCION DE LO EXPORTADO, INCLUSO QUITANDO LOS PRODUCTOS NO DE PETROLEO O DERIVADOS DEL PETROLEO   </a:t>
            </a:r>
          </a:p>
        </p:txBody>
      </p:sp>
    </p:spTree>
    <p:extLst>
      <p:ext uri="{BB962C8B-B14F-4D97-AF65-F5344CB8AC3E}">
        <p14:creationId xmlns:p14="http://schemas.microsoft.com/office/powerpoint/2010/main" val="36245795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BF11062-1A3E-F5BE-72B4-5CB47FCAB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30629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906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5625F57-2ADD-B54A-BA39-F30CC9534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488892"/>
            <a:ext cx="7886700" cy="585722"/>
          </a:xfrm>
        </p:spPr>
        <p:txBody>
          <a:bodyPr>
            <a:noAutofit/>
          </a:bodyPr>
          <a:lstStyle/>
          <a:p>
            <a:r>
              <a:rPr lang="en-US" sz="2400" dirty="0" err="1"/>
              <a:t>Descomposición</a:t>
            </a:r>
            <a:r>
              <a:rPr lang="en-US" sz="2400" dirty="0"/>
              <a:t> </a:t>
            </a:r>
            <a:r>
              <a:rPr lang="en-US" sz="2400" dirty="0" err="1"/>
              <a:t>completa</a:t>
            </a:r>
            <a:r>
              <a:rPr lang="en-US" sz="2400" dirty="0"/>
              <a:t> de las </a:t>
            </a:r>
            <a:r>
              <a:rPr lang="en-US" sz="2400" dirty="0" err="1"/>
              <a:t>exportaciones</a:t>
            </a:r>
            <a:r>
              <a:rPr lang="en-US" sz="2400" dirty="0"/>
              <a:t> </a:t>
            </a:r>
            <a:r>
              <a:rPr lang="en-US" sz="2400" dirty="0" err="1"/>
              <a:t>brutas</a:t>
            </a:r>
            <a:r>
              <a:rPr lang="en-US" sz="2400" dirty="0"/>
              <a:t> por sector y </a:t>
            </a:r>
            <a:r>
              <a:rPr lang="en-US" sz="2400" dirty="0" err="1"/>
              <a:t>país</a:t>
            </a:r>
            <a:r>
              <a:rPr lang="en-US" sz="2400" dirty="0"/>
              <a:t> de </a:t>
            </a:r>
            <a:r>
              <a:rPr lang="en-US" sz="2400" dirty="0" err="1"/>
              <a:t>origen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AB8962-3354-EE49-AC0C-EA0109F9725E}"/>
              </a:ext>
            </a:extLst>
          </p:cNvPr>
          <p:cNvSpPr/>
          <p:nvPr/>
        </p:nvSpPr>
        <p:spPr>
          <a:xfrm>
            <a:off x="113362" y="5259454"/>
            <a:ext cx="638791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E2F50"/>
                </a:solidFill>
                <a:latin typeface="Andes" panose="02000000000000000000" pitchFamily="2" charset="0"/>
              </a:rPr>
              <a:t>Fuente: </a:t>
            </a:r>
            <a:r>
              <a:rPr lang="en-US" sz="1500" dirty="0" err="1">
                <a:solidFill>
                  <a:srgbClr val="0E2F50"/>
                </a:solidFill>
                <a:latin typeface="Andes" panose="02000000000000000000" pitchFamily="2" charset="0"/>
              </a:rPr>
              <a:t>Taglioni</a:t>
            </a:r>
            <a:r>
              <a:rPr lang="en-US" sz="1500" dirty="0">
                <a:solidFill>
                  <a:srgbClr val="0E2F50"/>
                </a:solidFill>
                <a:latin typeface="Andes" panose="02000000000000000000" pitchFamily="2" charset="0"/>
              </a:rPr>
              <a:t> and Winkler (2015)</a:t>
            </a:r>
          </a:p>
          <a:p>
            <a:r>
              <a:rPr lang="en-US" sz="1500" dirty="0" err="1">
                <a:solidFill>
                  <a:srgbClr val="0E2F50"/>
                </a:solidFill>
                <a:latin typeface="Andes" panose="02000000000000000000" pitchFamily="2" charset="0"/>
              </a:rPr>
              <a:t>Basado</a:t>
            </a:r>
            <a:r>
              <a:rPr lang="en-US" sz="1500" dirty="0">
                <a:solidFill>
                  <a:srgbClr val="0E2F50"/>
                </a:solidFill>
                <a:latin typeface="Andes" panose="02000000000000000000" pitchFamily="2" charset="0"/>
              </a:rPr>
              <a:t> </a:t>
            </a:r>
            <a:r>
              <a:rPr lang="en-US" sz="1500" dirty="0" err="1">
                <a:solidFill>
                  <a:srgbClr val="0E2F50"/>
                </a:solidFill>
                <a:latin typeface="Andes" panose="02000000000000000000" pitchFamily="2" charset="0"/>
              </a:rPr>
              <a:t>en</a:t>
            </a:r>
            <a:r>
              <a:rPr lang="en-US" sz="1500" dirty="0">
                <a:solidFill>
                  <a:srgbClr val="0E2F50"/>
                </a:solidFill>
                <a:latin typeface="Andes" panose="02000000000000000000" pitchFamily="2" charset="0"/>
              </a:rPr>
              <a:t>: Baldwin and Lopez-Gonzales 2013.</a:t>
            </a:r>
          </a:p>
          <a:p>
            <a:r>
              <a:rPr lang="en-US" sz="1500" dirty="0">
                <a:solidFill>
                  <a:srgbClr val="0E2F50"/>
                </a:solidFill>
                <a:latin typeface="Andes" panose="02000000000000000000" pitchFamily="2" charset="0"/>
              </a:rPr>
              <a:t>Nota: </a:t>
            </a:r>
            <a:r>
              <a:rPr lang="en-US" sz="1500" dirty="0" err="1">
                <a:solidFill>
                  <a:srgbClr val="0E2F50"/>
                </a:solidFill>
                <a:latin typeface="Andes" panose="02000000000000000000" pitchFamily="2" charset="0"/>
              </a:rPr>
              <a:t>Valores</a:t>
            </a:r>
            <a:r>
              <a:rPr lang="en-US" sz="1500" dirty="0">
                <a:solidFill>
                  <a:srgbClr val="0E2F50"/>
                </a:solidFill>
                <a:latin typeface="Andes" panose="02000000000000000000" pitchFamily="2" charset="0"/>
              </a:rPr>
              <a:t> </a:t>
            </a:r>
            <a:r>
              <a:rPr lang="en-US" sz="1500" dirty="0" err="1">
                <a:solidFill>
                  <a:srgbClr val="0E2F50"/>
                </a:solidFill>
                <a:latin typeface="Andes" panose="02000000000000000000" pitchFamily="2" charset="0"/>
              </a:rPr>
              <a:t>en</a:t>
            </a:r>
            <a:r>
              <a:rPr lang="en-US" sz="1500" dirty="0">
                <a:solidFill>
                  <a:srgbClr val="0E2F50"/>
                </a:solidFill>
                <a:latin typeface="Andes" panose="02000000000000000000" pitchFamily="2" charset="0"/>
              </a:rPr>
              <a:t> </a:t>
            </a:r>
            <a:r>
              <a:rPr lang="en-US" sz="1500" dirty="0" err="1">
                <a:solidFill>
                  <a:srgbClr val="0E2F50"/>
                </a:solidFill>
                <a:latin typeface="Andes" panose="02000000000000000000" pitchFamily="2" charset="0"/>
              </a:rPr>
              <a:t>millones</a:t>
            </a:r>
            <a:r>
              <a:rPr lang="en-US" sz="1500" dirty="0">
                <a:solidFill>
                  <a:srgbClr val="0E2F50"/>
                </a:solidFill>
                <a:latin typeface="Andes" panose="02000000000000000000" pitchFamily="2" charset="0"/>
              </a:rPr>
              <a:t> de </a:t>
            </a:r>
            <a:r>
              <a:rPr lang="en-US" sz="1500" dirty="0" err="1">
                <a:solidFill>
                  <a:srgbClr val="0E2F50"/>
                </a:solidFill>
                <a:latin typeface="Andes" panose="02000000000000000000" pitchFamily="2" charset="0"/>
              </a:rPr>
              <a:t>dolares</a:t>
            </a:r>
            <a:endParaRPr lang="en-US" sz="1500" dirty="0">
              <a:solidFill>
                <a:srgbClr val="0E2F50"/>
              </a:solidFill>
              <a:latin typeface="Andes" panose="02000000000000000000" pitchFamily="2" charset="0"/>
            </a:endParaRPr>
          </a:p>
        </p:txBody>
      </p:sp>
      <p:sp>
        <p:nvSpPr>
          <p:cNvPr id="44" name="Google Shape;271;p25">
            <a:extLst>
              <a:ext uri="{FF2B5EF4-FFF2-40B4-BE49-F238E27FC236}">
                <a16:creationId xmlns:a16="http://schemas.microsoft.com/office/drawing/2014/main" id="{C8465E95-9874-844C-8B11-2BDAF7AD3649}"/>
              </a:ext>
            </a:extLst>
          </p:cNvPr>
          <p:cNvSpPr/>
          <p:nvPr/>
        </p:nvSpPr>
        <p:spPr>
          <a:xfrm>
            <a:off x="353729" y="284647"/>
            <a:ext cx="739767" cy="71769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52" y="0"/>
                </a:moveTo>
                <a:lnTo>
                  <a:pt x="120000" y="17302"/>
                </a:lnTo>
                <a:lnTo>
                  <a:pt x="120000" y="119999"/>
                </a:lnTo>
                <a:lnTo>
                  <a:pt x="0" y="120000"/>
                </a:lnTo>
                <a:cubicBezTo>
                  <a:pt x="184" y="79999"/>
                  <a:pt x="368" y="40000"/>
                  <a:pt x="55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02" tIns="45689" rIns="91402" bIns="45689" anchor="ctr" anchorCtr="0">
            <a:noAutofit/>
          </a:bodyPr>
          <a:lstStyle/>
          <a:p>
            <a:pPr algn="ctr"/>
            <a:r>
              <a:rPr lang="es-ES" sz="23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399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FE140E-DE32-2A4D-AAA0-D9C5F60C45F1}"/>
              </a:ext>
            </a:extLst>
          </p:cNvPr>
          <p:cNvSpPr txBox="1"/>
          <p:nvPr/>
        </p:nvSpPr>
        <p:spPr>
          <a:xfrm>
            <a:off x="6192730" y="5871852"/>
            <a:ext cx="2669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VA = VALOR AÑADIDO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078A95-F780-DF41-83BD-D9444EB971DA}"/>
              </a:ext>
            </a:extLst>
          </p:cNvPr>
          <p:cNvSpPr/>
          <p:nvPr/>
        </p:nvSpPr>
        <p:spPr>
          <a:xfrm>
            <a:off x="6499376" y="5476589"/>
            <a:ext cx="2227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0E2F50"/>
                </a:solidFill>
                <a:latin typeface="Andes" panose="02000000000000000000" pitchFamily="2" charset="0"/>
              </a:rPr>
              <a:t>Doméstico</a:t>
            </a:r>
            <a:r>
              <a:rPr lang="en-US" sz="1800" dirty="0">
                <a:solidFill>
                  <a:srgbClr val="0E2F50"/>
                </a:solidFill>
                <a:latin typeface="Andes" panose="02000000000000000000" pitchFamily="2" charset="0"/>
              </a:rPr>
              <a:t> = </a:t>
            </a:r>
            <a:r>
              <a:rPr lang="en-US" sz="1800" dirty="0" err="1">
                <a:solidFill>
                  <a:srgbClr val="0E2F50"/>
                </a:solidFill>
                <a:latin typeface="Andes" panose="02000000000000000000" pitchFamily="2" charset="0"/>
              </a:rPr>
              <a:t>nacional</a:t>
            </a:r>
            <a:endParaRPr lang="en-US" sz="1800" dirty="0"/>
          </a:p>
        </p:txBody>
      </p:sp>
      <p:pic>
        <p:nvPicPr>
          <p:cNvPr id="45" name="Picture 4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61D83B6-E65E-5605-FA0E-4AB37D5B0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32200"/>
            <a:ext cx="7772400" cy="410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111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1A5622-688D-B558-7CE8-BC9DD352B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6632"/>
            <a:ext cx="7772400" cy="1431479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FF51A2E-BDF9-67BD-55B1-A45F4E65DB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8537672"/>
              </p:ext>
            </p:extLst>
          </p:nvPr>
        </p:nvGraphicFramePr>
        <p:xfrm>
          <a:off x="827584" y="2466833"/>
          <a:ext cx="7754389" cy="3357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32002199-EBDC-CC60-A5F2-1F43D35FB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88" y="1714611"/>
            <a:ext cx="8741180" cy="585722"/>
          </a:xfrm>
        </p:spPr>
        <p:txBody>
          <a:bodyPr/>
          <a:lstStyle/>
          <a:p>
            <a:r>
              <a:rPr lang="en-US" sz="2400" dirty="0"/>
              <a:t>VA </a:t>
            </a:r>
            <a:r>
              <a:rPr lang="en-US" sz="2400" dirty="0" err="1"/>
              <a:t>Extranjero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las </a:t>
            </a:r>
            <a:r>
              <a:rPr lang="en-US" sz="2400" dirty="0" err="1"/>
              <a:t>exportaciones</a:t>
            </a:r>
            <a:r>
              <a:rPr lang="en-US" sz="2400" dirty="0"/>
              <a:t> </a:t>
            </a:r>
            <a:r>
              <a:rPr lang="en-US" sz="2400" dirty="0" err="1"/>
              <a:t>brutas</a:t>
            </a:r>
            <a:r>
              <a:rPr lang="en-US" sz="2400" dirty="0"/>
              <a:t> (% </a:t>
            </a:r>
            <a:r>
              <a:rPr lang="en-US" sz="2400" dirty="0" err="1"/>
              <a:t>exportaciones</a:t>
            </a:r>
            <a:r>
              <a:rPr lang="en-US" sz="2400" dirty="0"/>
              <a:t> </a:t>
            </a:r>
            <a:r>
              <a:rPr lang="en-US" sz="2400" dirty="0" err="1"/>
              <a:t>brutas</a:t>
            </a:r>
            <a:r>
              <a:rPr lang="en-US" sz="2400" dirty="0"/>
              <a:t>), 1995 vs. 2011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D98710-5B59-8D0F-BADA-7077AC5AF5AE}"/>
              </a:ext>
            </a:extLst>
          </p:cNvPr>
          <p:cNvSpPr txBox="1"/>
          <p:nvPr/>
        </p:nvSpPr>
        <p:spPr>
          <a:xfrm>
            <a:off x="494283" y="5848917"/>
            <a:ext cx="402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>
                <a:solidFill>
                  <a:srgbClr val="0E2F50"/>
                </a:solidFill>
                <a:latin typeface="Andes" panose="02000000000000000000" pitchFamily="2" charset="0"/>
              </a:rPr>
              <a:t>Fuente: OECD-WTO </a:t>
            </a:r>
            <a:r>
              <a:rPr lang="en-US" sz="1800" b="0" dirty="0" err="1">
                <a:solidFill>
                  <a:srgbClr val="0E2F50"/>
                </a:solidFill>
                <a:latin typeface="Andes" panose="02000000000000000000" pitchFamily="2" charset="0"/>
              </a:rPr>
              <a:t>TiVA</a:t>
            </a:r>
            <a:r>
              <a:rPr lang="en-US" sz="1800" b="0" dirty="0">
                <a:solidFill>
                  <a:srgbClr val="0E2F50"/>
                </a:solidFill>
                <a:latin typeface="Andes" panose="02000000000000000000" pitchFamily="2" charset="0"/>
              </a:rPr>
              <a:t>, 2015 release. </a:t>
            </a:r>
          </a:p>
        </p:txBody>
      </p:sp>
    </p:spTree>
    <p:extLst>
      <p:ext uri="{BB962C8B-B14F-4D97-AF65-F5344CB8AC3E}">
        <p14:creationId xmlns:p14="http://schemas.microsoft.com/office/powerpoint/2010/main" val="38887908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2E6CB60-1B13-964E-86A1-C09C4C739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708" y="2768781"/>
            <a:ext cx="4999703" cy="3559889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E7C81EE-F3D2-F546-BC12-CE9E4742DD32}"/>
              </a:ext>
            </a:extLst>
          </p:cNvPr>
          <p:cNvSpPr txBox="1">
            <a:spLocks/>
          </p:cNvSpPr>
          <p:nvPr/>
        </p:nvSpPr>
        <p:spPr>
          <a:xfrm>
            <a:off x="457201" y="6000750"/>
            <a:ext cx="8186738" cy="14983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8C2399-A41A-BD4F-B9E4-3DFAC91D62F0}"/>
              </a:ext>
            </a:extLst>
          </p:cNvPr>
          <p:cNvSpPr/>
          <p:nvPr/>
        </p:nvSpPr>
        <p:spPr>
          <a:xfrm>
            <a:off x="4739112" y="2016320"/>
            <a:ext cx="4303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 err="1"/>
              <a:t>Ej</a:t>
            </a:r>
            <a:r>
              <a:rPr lang="es-ES" sz="1800" dirty="0"/>
              <a:t> .: La supervivencia de los nuevos exportadores después del primer año es menor cuando los costos comerciales (medidos en el eje vertical) son más altos</a:t>
            </a:r>
            <a:endParaRPr lang="en-US" sz="1200" dirty="0">
              <a:solidFill>
                <a:srgbClr val="0E2F50"/>
              </a:solidFill>
              <a:latin typeface="Andes ExtraLight" panose="020000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FB9ECC-E311-6449-89A9-B26C5169D109}"/>
              </a:ext>
            </a:extLst>
          </p:cNvPr>
          <p:cNvSpPr/>
          <p:nvPr/>
        </p:nvSpPr>
        <p:spPr>
          <a:xfrm>
            <a:off x="346121" y="2301324"/>
            <a:ext cx="43037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800" dirty="0"/>
              <a:t>Por ejemplo, los datos aduaneros a nivel de empresa pueden ayudar a comprender la relación entre la dinámica de los exportadores, como la supervivencia de los exportadores, la diversificación de las exportaciones y factores de política como: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800" dirty="0"/>
              <a:t>- Costos comerciales (costos logísticos, retrasos aduaneros)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800" dirty="0"/>
              <a:t>- Barreras comerciales (aranceles, medidas no arancelarias, medidas contingentes de protección)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800" dirty="0"/>
              <a:t> - Entorno empresarial o shocks económicos (tipos de cambio)</a:t>
            </a:r>
            <a:endParaRPr lang="en-US" sz="1800" dirty="0">
              <a:solidFill>
                <a:srgbClr val="0E2F50"/>
              </a:solidFill>
              <a:latin typeface="Andes ExtraLight" panose="020000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162465-911F-7C45-BC6C-B3D9A21C9120}"/>
              </a:ext>
            </a:extLst>
          </p:cNvPr>
          <p:cNvSpPr/>
          <p:nvPr/>
        </p:nvSpPr>
        <p:spPr>
          <a:xfrm>
            <a:off x="6443668" y="4480260"/>
            <a:ext cx="339213" cy="1598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00ACE69-C33A-6948-B0FB-CBE282C921BD}"/>
              </a:ext>
            </a:extLst>
          </p:cNvPr>
          <p:cNvSpPr/>
          <p:nvPr/>
        </p:nvSpPr>
        <p:spPr>
          <a:xfrm>
            <a:off x="6343256" y="4024271"/>
            <a:ext cx="339213" cy="1598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CE247F8-2C21-F24E-B865-856C39FFC524}"/>
              </a:ext>
            </a:extLst>
          </p:cNvPr>
          <p:cNvSpPr/>
          <p:nvPr/>
        </p:nvSpPr>
        <p:spPr>
          <a:xfrm>
            <a:off x="6678560" y="5052255"/>
            <a:ext cx="339213" cy="1598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AEE47B6-7621-E845-B037-C90F0A90137D}"/>
              </a:ext>
            </a:extLst>
          </p:cNvPr>
          <p:cNvSpPr/>
          <p:nvPr/>
        </p:nvSpPr>
        <p:spPr>
          <a:xfrm>
            <a:off x="6004043" y="4778944"/>
            <a:ext cx="339213" cy="1598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13E92C-5D98-8343-99E8-34B87E83CA6E}"/>
              </a:ext>
            </a:extLst>
          </p:cNvPr>
          <p:cNvSpPr/>
          <p:nvPr/>
        </p:nvSpPr>
        <p:spPr>
          <a:xfrm>
            <a:off x="457201" y="1232860"/>
            <a:ext cx="4600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dirty="0"/>
              <a:t> Obtener datos aduaneros a nivel de empresa</a:t>
            </a:r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9BA671-7F37-AE4C-A619-7035974476D4}"/>
              </a:ext>
            </a:extLst>
          </p:cNvPr>
          <p:cNvSpPr/>
          <p:nvPr/>
        </p:nvSpPr>
        <p:spPr>
          <a:xfrm>
            <a:off x="901665" y="1519568"/>
            <a:ext cx="5933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/>
              <a:t>… es fundamental para diseñar políticas que apoyen la competitividad comercial</a:t>
            </a:r>
            <a:endParaRPr lang="en-US" sz="18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1D4C90-F28B-7F47-A219-B4DB5FB69A7E}"/>
              </a:ext>
            </a:extLst>
          </p:cNvPr>
          <p:cNvSpPr/>
          <p:nvPr/>
        </p:nvSpPr>
        <p:spPr>
          <a:xfrm>
            <a:off x="6521688" y="4592340"/>
            <a:ext cx="313743" cy="2026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Google Shape;271;p25">
            <a:extLst>
              <a:ext uri="{FF2B5EF4-FFF2-40B4-BE49-F238E27FC236}">
                <a16:creationId xmlns:a16="http://schemas.microsoft.com/office/drawing/2014/main" id="{F5E44068-C9C4-C941-BFCD-97F43D59A186}"/>
              </a:ext>
            </a:extLst>
          </p:cNvPr>
          <p:cNvSpPr/>
          <p:nvPr/>
        </p:nvSpPr>
        <p:spPr>
          <a:xfrm>
            <a:off x="449834" y="403219"/>
            <a:ext cx="507399" cy="58572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52" y="0"/>
                </a:moveTo>
                <a:lnTo>
                  <a:pt x="120000" y="17302"/>
                </a:lnTo>
                <a:lnTo>
                  <a:pt x="120000" y="119999"/>
                </a:lnTo>
                <a:lnTo>
                  <a:pt x="0" y="120000"/>
                </a:lnTo>
                <a:cubicBezTo>
                  <a:pt x="184" y="79999"/>
                  <a:pt x="368" y="40000"/>
                  <a:pt x="55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02" tIns="45689" rIns="91402" bIns="45689" anchor="ctr" anchorCtr="0">
            <a:noAutofit/>
          </a:bodyPr>
          <a:lstStyle/>
          <a:p>
            <a:pPr algn="ctr"/>
            <a:r>
              <a:rPr lang="es-ES" sz="23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399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A8B075-5916-604E-BAF0-4E2492C4147E}"/>
              </a:ext>
            </a:extLst>
          </p:cNvPr>
          <p:cNvSpPr/>
          <p:nvPr/>
        </p:nvSpPr>
        <p:spPr>
          <a:xfrm>
            <a:off x="1153486" y="598799"/>
            <a:ext cx="3397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002060"/>
                </a:solidFill>
              </a:rPr>
              <a:t>Supervivencia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en</a:t>
            </a:r>
            <a:r>
              <a:rPr lang="en-US" sz="1800" dirty="0">
                <a:solidFill>
                  <a:srgbClr val="002060"/>
                </a:solidFill>
              </a:rPr>
              <a:t> la </a:t>
            </a:r>
            <a:r>
              <a:rPr lang="en-US" sz="1800" dirty="0" err="1">
                <a:solidFill>
                  <a:srgbClr val="002060"/>
                </a:solidFill>
              </a:rPr>
              <a:t>exportación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58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68239"/>
            <a:ext cx="6858000" cy="42832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1657350" y="1314450"/>
            <a:ext cx="1943100" cy="228600"/>
          </a:xfrm>
          <a:prstGeom prst="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695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E7C81EE-F3D2-F546-BC12-CE9E4742DD32}"/>
              </a:ext>
            </a:extLst>
          </p:cNvPr>
          <p:cNvSpPr txBox="1">
            <a:spLocks/>
          </p:cNvSpPr>
          <p:nvPr/>
        </p:nvSpPr>
        <p:spPr>
          <a:xfrm>
            <a:off x="457201" y="6000750"/>
            <a:ext cx="8186738" cy="14983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B9C9256-EBE5-D646-944C-0AF37B63B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343" y="610010"/>
            <a:ext cx="7071848" cy="585722"/>
          </a:xfrm>
        </p:spPr>
        <p:txBody>
          <a:bodyPr>
            <a:normAutofit fontScale="90000"/>
          </a:bodyPr>
          <a:lstStyle/>
          <a:p>
            <a:r>
              <a:rPr lang="es-ES" dirty="0"/>
              <a:t>Ejemplo de probabilidades de supervivencia de las exportaciones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EC675FD-E8B0-764C-AB8C-0FE80307684E}"/>
              </a:ext>
            </a:extLst>
          </p:cNvPr>
          <p:cNvSpPr txBox="1">
            <a:spLocks/>
          </p:cNvSpPr>
          <p:nvPr/>
        </p:nvSpPr>
        <p:spPr>
          <a:xfrm>
            <a:off x="457201" y="1359497"/>
            <a:ext cx="8501677" cy="5629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E2F50"/>
                </a:solidFill>
                <a:latin typeface="Ande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E2F50"/>
                </a:solidFill>
                <a:latin typeface="Andes ExtraLight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0E2F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0E2F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0E2F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/>
              <a:t>La supervivencia de las exportaciones se puede estimar utilizando datos de WITS y también utilizando datos a nivel de empresa, lo que proporciona más información.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E7DFAD-6079-F948-90F8-58D886F3881B}"/>
              </a:ext>
            </a:extLst>
          </p:cNvPr>
          <p:cNvSpPr/>
          <p:nvPr/>
        </p:nvSpPr>
        <p:spPr>
          <a:xfrm>
            <a:off x="457201" y="2086252"/>
            <a:ext cx="2898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/>
              <a:t>Supervivencia exportadora</a:t>
            </a:r>
            <a:endParaRPr lang="en-US" sz="1800" dirty="0">
              <a:solidFill>
                <a:srgbClr val="0E2F50"/>
              </a:solidFill>
              <a:latin typeface="Andes" panose="020000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D50218-C1B4-5F42-8FCF-6A89BDA29304}"/>
              </a:ext>
            </a:extLst>
          </p:cNvPr>
          <p:cNvSpPr/>
          <p:nvPr/>
        </p:nvSpPr>
        <p:spPr>
          <a:xfrm>
            <a:off x="4572000" y="2045732"/>
            <a:ext cx="4155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/>
              <a:t>Supervivencia exportadora</a:t>
            </a:r>
            <a:r>
              <a:rPr lang="en-US" sz="1800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</a:rPr>
              <a:t> </a:t>
            </a:r>
            <a:r>
              <a:rPr lang="es-ES" sz="1800" dirty="0"/>
              <a:t>por tamaño de empresa (datos a nivel de empresa)</a:t>
            </a:r>
            <a:r>
              <a:rPr lang="en-US" sz="1800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</a:rPr>
              <a:t> </a:t>
            </a:r>
            <a:endParaRPr lang="en-US" sz="1800" dirty="0">
              <a:solidFill>
                <a:srgbClr val="0E2F50"/>
              </a:solidFill>
              <a:latin typeface="Andes" panose="0200000000000000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8E18DEC-1074-0E4F-875E-C63C0D8EDCF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742651"/>
            <a:ext cx="3985475" cy="27875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1EE774-5423-994C-BABA-32ADFE756E7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999" y="2748221"/>
            <a:ext cx="3982801" cy="27708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Google Shape;271;p25">
            <a:extLst>
              <a:ext uri="{FF2B5EF4-FFF2-40B4-BE49-F238E27FC236}">
                <a16:creationId xmlns:a16="http://schemas.microsoft.com/office/drawing/2014/main" id="{A1AB2F46-4E00-984F-A141-2E3658ABE777}"/>
              </a:ext>
            </a:extLst>
          </p:cNvPr>
          <p:cNvSpPr/>
          <p:nvPr/>
        </p:nvSpPr>
        <p:spPr>
          <a:xfrm>
            <a:off x="427730" y="317149"/>
            <a:ext cx="507399" cy="58572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52" y="0"/>
                </a:moveTo>
                <a:lnTo>
                  <a:pt x="120000" y="17302"/>
                </a:lnTo>
                <a:lnTo>
                  <a:pt x="120000" y="119999"/>
                </a:lnTo>
                <a:lnTo>
                  <a:pt x="0" y="120000"/>
                </a:lnTo>
                <a:cubicBezTo>
                  <a:pt x="184" y="79999"/>
                  <a:pt x="368" y="40000"/>
                  <a:pt x="55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02" tIns="45689" rIns="91402" bIns="45689" anchor="ctr" anchorCtr="0">
            <a:noAutofit/>
          </a:bodyPr>
          <a:lstStyle/>
          <a:p>
            <a:pPr algn="ctr"/>
            <a:r>
              <a:rPr lang="es-ES" sz="23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399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81212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E7C81EE-F3D2-F546-BC12-CE9E4742DD32}"/>
              </a:ext>
            </a:extLst>
          </p:cNvPr>
          <p:cNvSpPr txBox="1">
            <a:spLocks/>
          </p:cNvSpPr>
          <p:nvPr/>
        </p:nvSpPr>
        <p:spPr>
          <a:xfrm>
            <a:off x="457201" y="6000750"/>
            <a:ext cx="8186738" cy="14983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B9C9256-EBE5-D646-944C-0AF37B63B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399032"/>
            <a:ext cx="7071848" cy="585722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2060"/>
                </a:solidFill>
              </a:rPr>
              <a:t>Supervivencia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exportadora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EC675FD-E8B0-764C-AB8C-0FE80307684E}"/>
              </a:ext>
            </a:extLst>
          </p:cNvPr>
          <p:cNvSpPr txBox="1">
            <a:spLocks/>
          </p:cNvSpPr>
          <p:nvPr/>
        </p:nvSpPr>
        <p:spPr>
          <a:xfrm>
            <a:off x="457201" y="1359497"/>
            <a:ext cx="8501677" cy="5629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E2F50"/>
                </a:solidFill>
                <a:latin typeface="Ande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E2F50"/>
                </a:solidFill>
                <a:latin typeface="Andes ExtraLight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0E2F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0E2F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0E2F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/>
              <a:t>La supervivencia de las exportaciones se puede estimar utilizando datos de WITS y también utilizando datos a nivel de empresa, lo que proporciona más información.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E7DFAD-6079-F948-90F8-58D886F3881B}"/>
              </a:ext>
            </a:extLst>
          </p:cNvPr>
          <p:cNvSpPr/>
          <p:nvPr/>
        </p:nvSpPr>
        <p:spPr>
          <a:xfrm>
            <a:off x="457201" y="2086252"/>
            <a:ext cx="2898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/>
              <a:t>Supervivencia exportadora</a:t>
            </a:r>
            <a:endParaRPr lang="en-US" sz="1800" dirty="0">
              <a:solidFill>
                <a:srgbClr val="0E2F50"/>
              </a:solidFill>
              <a:latin typeface="Andes" panose="020000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D50218-C1B4-5F42-8FCF-6A89BDA29304}"/>
              </a:ext>
            </a:extLst>
          </p:cNvPr>
          <p:cNvSpPr/>
          <p:nvPr/>
        </p:nvSpPr>
        <p:spPr>
          <a:xfrm>
            <a:off x="4572000" y="2045732"/>
            <a:ext cx="4155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/>
              <a:t>Supervivencia exportadora</a:t>
            </a:r>
            <a:r>
              <a:rPr lang="en-US" sz="1800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</a:rPr>
              <a:t> </a:t>
            </a:r>
            <a:r>
              <a:rPr lang="es-ES" sz="1800" dirty="0"/>
              <a:t>por tamaño de empresa (datos a nivel de empresa)</a:t>
            </a:r>
            <a:r>
              <a:rPr lang="en-US" sz="1800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</a:rPr>
              <a:t> </a:t>
            </a:r>
            <a:endParaRPr lang="en-US" sz="1800" dirty="0">
              <a:solidFill>
                <a:srgbClr val="0E2F50"/>
              </a:solidFill>
              <a:latin typeface="Andes" panose="0200000000000000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8E18DEC-1074-0E4F-875E-C63C0D8EDCF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742651"/>
            <a:ext cx="3985475" cy="27875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1EE774-5423-994C-BABA-32ADFE756E7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999" y="2748221"/>
            <a:ext cx="3982801" cy="27708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Google Shape;271;p25">
            <a:extLst>
              <a:ext uri="{FF2B5EF4-FFF2-40B4-BE49-F238E27FC236}">
                <a16:creationId xmlns:a16="http://schemas.microsoft.com/office/drawing/2014/main" id="{A1AB2F46-4E00-984F-A141-2E3658ABE777}"/>
              </a:ext>
            </a:extLst>
          </p:cNvPr>
          <p:cNvSpPr/>
          <p:nvPr/>
        </p:nvSpPr>
        <p:spPr>
          <a:xfrm>
            <a:off x="427730" y="317149"/>
            <a:ext cx="507399" cy="58572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52" y="0"/>
                </a:moveTo>
                <a:lnTo>
                  <a:pt x="120000" y="17302"/>
                </a:lnTo>
                <a:lnTo>
                  <a:pt x="120000" y="119999"/>
                </a:lnTo>
                <a:lnTo>
                  <a:pt x="0" y="120000"/>
                </a:lnTo>
                <a:cubicBezTo>
                  <a:pt x="184" y="79999"/>
                  <a:pt x="368" y="40000"/>
                  <a:pt x="55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02" tIns="45689" rIns="91402" bIns="45689" anchor="ctr" anchorCtr="0">
            <a:noAutofit/>
          </a:bodyPr>
          <a:lstStyle/>
          <a:p>
            <a:pPr algn="ctr"/>
            <a:r>
              <a:rPr lang="es-ES" sz="23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399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79489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E7C81EE-F3D2-F546-BC12-CE9E4742DD32}"/>
              </a:ext>
            </a:extLst>
          </p:cNvPr>
          <p:cNvSpPr txBox="1">
            <a:spLocks/>
          </p:cNvSpPr>
          <p:nvPr/>
        </p:nvSpPr>
        <p:spPr>
          <a:xfrm>
            <a:off x="457201" y="6000750"/>
            <a:ext cx="8186738" cy="14983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 dirty="0"/>
          </a:p>
        </p:txBody>
      </p:sp>
      <p:sp>
        <p:nvSpPr>
          <p:cNvPr id="9" name="Google Shape;271;p25">
            <a:extLst>
              <a:ext uri="{FF2B5EF4-FFF2-40B4-BE49-F238E27FC236}">
                <a16:creationId xmlns:a16="http://schemas.microsoft.com/office/drawing/2014/main" id="{A1AB2F46-4E00-984F-A141-2E3658ABE777}"/>
              </a:ext>
            </a:extLst>
          </p:cNvPr>
          <p:cNvSpPr/>
          <p:nvPr/>
        </p:nvSpPr>
        <p:spPr>
          <a:xfrm>
            <a:off x="427730" y="317149"/>
            <a:ext cx="507399" cy="58572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52" y="0"/>
                </a:moveTo>
                <a:lnTo>
                  <a:pt x="120000" y="17302"/>
                </a:lnTo>
                <a:lnTo>
                  <a:pt x="120000" y="119999"/>
                </a:lnTo>
                <a:lnTo>
                  <a:pt x="0" y="120000"/>
                </a:lnTo>
                <a:cubicBezTo>
                  <a:pt x="184" y="79999"/>
                  <a:pt x="368" y="40000"/>
                  <a:pt x="55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02" tIns="45689" rIns="91402" bIns="45689" anchor="ctr" anchorCtr="0">
            <a:noAutofit/>
          </a:bodyPr>
          <a:lstStyle/>
          <a:p>
            <a:pPr algn="ctr"/>
            <a:r>
              <a:rPr lang="es-ES" sz="23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399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D45259-5F83-748A-2FE6-C0412DDD4510}"/>
              </a:ext>
            </a:extLst>
          </p:cNvPr>
          <p:cNvSpPr txBox="1"/>
          <p:nvPr/>
        </p:nvSpPr>
        <p:spPr>
          <a:xfrm>
            <a:off x="1259632" y="44120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Supervivencia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exportadora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7AD12A-CDA6-7103-6B81-79CA964A57DA}"/>
              </a:ext>
            </a:extLst>
          </p:cNvPr>
          <p:cNvSpPr/>
          <p:nvPr/>
        </p:nvSpPr>
        <p:spPr>
          <a:xfrm>
            <a:off x="457201" y="1556792"/>
            <a:ext cx="4439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</a:rPr>
              <a:t>Numero</a:t>
            </a:r>
            <a:r>
              <a:rPr lang="en-US" sz="1800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</a:rPr>
              <a:t>nuevos</a:t>
            </a:r>
            <a:r>
              <a:rPr lang="en-US" sz="1800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</a:rPr>
              <a:t>exportadores</a:t>
            </a:r>
            <a:r>
              <a:rPr lang="en-US" sz="1800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</a:rPr>
              <a:t> Ecuador</a:t>
            </a:r>
            <a:endParaRPr lang="en-US" sz="1800" dirty="0">
              <a:solidFill>
                <a:srgbClr val="0E2F50"/>
              </a:solidFill>
              <a:latin typeface="Andes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9AF3A7-5C01-55AB-7600-7E817ACC1E52}"/>
              </a:ext>
            </a:extLst>
          </p:cNvPr>
          <p:cNvSpPr/>
          <p:nvPr/>
        </p:nvSpPr>
        <p:spPr>
          <a:xfrm>
            <a:off x="5436096" y="1556792"/>
            <a:ext cx="2999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</a:rPr>
              <a:t>Ratio de Entrada </a:t>
            </a:r>
            <a:r>
              <a:rPr lang="en-US" sz="1800" dirty="0" err="1">
                <a:solidFill>
                  <a:srgbClr val="0E2F50"/>
                </a:solidFill>
                <a:latin typeface="Andes" panose="02000000000000000000" pitchFamily="2" charset="0"/>
                <a:ea typeface="Calibri" panose="020F0502020204030204" pitchFamily="34" charset="0"/>
              </a:rPr>
              <a:t>Exportadora</a:t>
            </a:r>
            <a:endParaRPr lang="en-US" sz="1800" dirty="0">
              <a:solidFill>
                <a:srgbClr val="0E2F50"/>
              </a:solidFill>
              <a:latin typeface="Andes" panose="02000000000000000000" pitchFamily="2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1B8453E-7322-357F-BBA1-70A561E219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4465352"/>
              </p:ext>
            </p:extLst>
          </p:nvPr>
        </p:nvGraphicFramePr>
        <p:xfrm>
          <a:off x="216811" y="2057974"/>
          <a:ext cx="4134555" cy="3406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45D68DD-A5C9-8D8B-8911-86FD27AD7E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326846"/>
              </p:ext>
            </p:extLst>
          </p:nvPr>
        </p:nvGraphicFramePr>
        <p:xfrm>
          <a:off x="4067944" y="2382214"/>
          <a:ext cx="4788997" cy="2918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159765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Number Placeholder 3">
            <a:extLst>
              <a:ext uri="{FF2B5EF4-FFF2-40B4-BE49-F238E27FC236}">
                <a16:creationId xmlns:a16="http://schemas.microsoft.com/office/drawing/2014/main" id="{084A5077-9869-1CFF-01EF-DBB78FDBA335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62940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508BFC59-6E09-794D-8F1E-84947BD5AAD0}" type="slidenum">
              <a:rPr lang="en-US" smtClean="0"/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53</a:t>
            </a:fld>
            <a:endParaRPr lang="en-US" altLang="en-US" sz="14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06498" name="Image 3" descr="sin-tc3adtulo-1.png">
            <a:extLst>
              <a:ext uri="{FF2B5EF4-FFF2-40B4-BE49-F238E27FC236}">
                <a16:creationId xmlns:a16="http://schemas.microsoft.com/office/drawing/2014/main" id="{65489894-AED4-78A1-34D3-344E9E34A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0" y="1196752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 Placeholder 4">
            <a:extLst>
              <a:ext uri="{FF2B5EF4-FFF2-40B4-BE49-F238E27FC236}">
                <a16:creationId xmlns:a16="http://schemas.microsoft.com/office/drawing/2014/main" id="{4223AED6-5E6E-74A6-49BA-B2A83C94C7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89013" y="836613"/>
            <a:ext cx="7165975" cy="901700"/>
          </a:xfrm>
        </p:spPr>
        <p:txBody>
          <a:bodyPr/>
          <a:lstStyle/>
          <a:p>
            <a:pPr marL="0" indent="0">
              <a:buFont typeface="Wingdings 3" pitchFamily="2" charset="2"/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Andes"/>
              </a:rPr>
              <a:t>GRACIAS POR VUESTRO INTERÉS!!!!!!</a:t>
            </a:r>
          </a:p>
          <a:p>
            <a:pPr marL="0" indent="0">
              <a:buFont typeface="Wingdings 3" pitchFamily="2" charset="2"/>
              <a:buNone/>
            </a:pPr>
            <a:endParaRPr lang="en-US" altLang="en-US" sz="3300" b="1" dirty="0">
              <a:solidFill>
                <a:srgbClr val="FF0000"/>
              </a:solidFill>
              <a:latin typeface="Andes"/>
            </a:endParaRPr>
          </a:p>
        </p:txBody>
      </p:sp>
    </p:spTree>
    <p:extLst>
      <p:ext uri="{BB962C8B-B14F-4D97-AF65-F5344CB8AC3E}">
        <p14:creationId xmlns:p14="http://schemas.microsoft.com/office/powerpoint/2010/main" val="3284555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68239"/>
            <a:ext cx="6858000" cy="42832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1657350" y="1314450"/>
            <a:ext cx="1943100" cy="228600"/>
          </a:xfrm>
          <a:prstGeom prst="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916" y="2688145"/>
            <a:ext cx="1636295" cy="1339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690621"/>
            <a:ext cx="1540042" cy="130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9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50" y="1832561"/>
            <a:ext cx="3124200" cy="30728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1828800"/>
            <a:ext cx="3028950" cy="29791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/>
          <p:cNvSpPr/>
          <p:nvPr/>
        </p:nvSpPr>
        <p:spPr bwMode="auto">
          <a:xfrm>
            <a:off x="3486150" y="2971800"/>
            <a:ext cx="857250" cy="514350"/>
          </a:xfrm>
          <a:prstGeom prst="rect">
            <a:avLst/>
          </a:prstGeom>
          <a:noFill/>
          <a:ln w="1333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400800" y="2286000"/>
            <a:ext cx="857250" cy="514350"/>
          </a:xfrm>
          <a:prstGeom prst="rect">
            <a:avLst/>
          </a:prstGeom>
          <a:noFill/>
          <a:ln w="1333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16275C-A891-0B4D-9BDB-163DB8ABC62F}"/>
              </a:ext>
            </a:extLst>
          </p:cNvPr>
          <p:cNvSpPr txBox="1"/>
          <p:nvPr/>
        </p:nvSpPr>
        <p:spPr>
          <a:xfrm flipH="1">
            <a:off x="611560" y="1196752"/>
            <a:ext cx="1132115" cy="28302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es-ES" sz="2700" dirty="0"/>
              <a:t>ÚLTIMAS TENDENCIAS: COMERCIO Y PIB EN 2014</a:t>
            </a:r>
            <a:endParaRPr lang="en-US" sz="2700" dirty="0">
              <a:solidFill>
                <a:srgbClr val="52BBF2"/>
              </a:solidFill>
              <a:latin typeface="Andes" panose="02000000000000000000" pitchFamily="2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CCF327C-05D6-FA2A-99BB-E22ADE17C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5436582"/>
            <a:ext cx="4572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5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27893250-D1A6-A449-8AE6-8A8A4EA2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35" y="1598634"/>
            <a:ext cx="7840731" cy="4402116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5AB7B426-7792-9244-9D7C-EBCC583A0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35" y="1252385"/>
            <a:ext cx="77139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/>
              <a:t>ULTIMOS DATOS: VARIACION DEL COMERCIO ENTRE 2020*  Y 2019</a:t>
            </a:r>
          </a:p>
        </p:txBody>
      </p:sp>
    </p:spTree>
    <p:extLst>
      <p:ext uri="{BB962C8B-B14F-4D97-AF65-F5344CB8AC3E}">
        <p14:creationId xmlns:p14="http://schemas.microsoft.com/office/powerpoint/2010/main" val="475747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1E6F2386-9BF0-DD4F-BF91-EA46BC36E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03" y="1406838"/>
            <a:ext cx="8167688" cy="4593912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47D4ECCD-BAF8-FF43-AC5A-8AACC937F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04" y="1060589"/>
            <a:ext cx="76573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/>
              <a:t>ULTIMOS DATOS: VARIACION DEL COMERCIO ENTRE 2020* Y 2019</a:t>
            </a:r>
          </a:p>
        </p:txBody>
      </p:sp>
    </p:spTree>
    <p:extLst>
      <p:ext uri="{BB962C8B-B14F-4D97-AF65-F5344CB8AC3E}">
        <p14:creationId xmlns:p14="http://schemas.microsoft.com/office/powerpoint/2010/main" val="5158302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s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ige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6925</TotalTime>
  <Words>2676</Words>
  <Application>Microsoft Macintosh PowerPoint</Application>
  <PresentationFormat>On-screen Show (4:3)</PresentationFormat>
  <Paragraphs>346</Paragraphs>
  <Slides>53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0" baseType="lpstr">
      <vt:lpstr>-apple-system</vt:lpstr>
      <vt:lpstr>Andes</vt:lpstr>
      <vt:lpstr>Andes ExtraLight</vt:lpstr>
      <vt:lpstr>Arial</vt:lpstr>
      <vt:lpstr>Arial Rounded MT Bold</vt:lpstr>
      <vt:lpstr>ArialMT</vt:lpstr>
      <vt:lpstr>Calibri</vt:lpstr>
      <vt:lpstr>Cambria Math</vt:lpstr>
      <vt:lpstr>Helvetica</vt:lpstr>
      <vt:lpstr>MyriadPro</vt:lpstr>
      <vt:lpstr>Palatino</vt:lpstr>
      <vt:lpstr>Times New Roman</vt:lpstr>
      <vt:lpstr>Trebuchet MS</vt:lpstr>
      <vt:lpstr>Wingdings</vt:lpstr>
      <vt:lpstr>Wingdings 3</vt:lpstr>
      <vt:lpstr>Zapf Dingbats</vt:lpstr>
      <vt:lpstr>tesis</vt:lpstr>
      <vt:lpstr>Profesora: Paloma Bernal Turnes paloma.bernal@urjc.es</vt:lpstr>
      <vt:lpstr>PowerPoint Presentation</vt:lpstr>
      <vt:lpstr>Contenido del Tema 2: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Importancia de las Infrastructuras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Sofisticación de la exportación según lo medido por EXPY</vt:lpstr>
      <vt:lpstr> EJEMPLO: revealed comparative advantage (RCA) = Ventaja Comparativa Revelada</vt:lpstr>
      <vt:lpstr>PowerPoint Presentation</vt:lpstr>
      <vt:lpstr>PowerPoint Presentation</vt:lpstr>
      <vt:lpstr>PowerPoint Presentation</vt:lpstr>
      <vt:lpstr>PowerPoint Presentation</vt:lpstr>
      <vt:lpstr>Descomposición completa de las exportaciones brutas por sector y país de origen</vt:lpstr>
      <vt:lpstr>VA Extranjero en las exportaciones brutas (% exportaciones brutas), 1995 vs. 2011</vt:lpstr>
      <vt:lpstr>PowerPoint Presentation</vt:lpstr>
      <vt:lpstr>Ejemplo de probabilidades de supervivencia de las exportaciones</vt:lpstr>
      <vt:lpstr>Supervivencia exportadora</vt:lpstr>
      <vt:lpstr>PowerPoint Presentation</vt:lpstr>
      <vt:lpstr>PowerPoint Presentation</vt:lpstr>
    </vt:vector>
  </TitlesOfParts>
  <Company>Ordenador personal.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 título de diapositiva</dc:title>
  <dc:creator>Ana Vico</dc:creator>
  <cp:lastModifiedBy>Microsoft Office User</cp:lastModifiedBy>
  <cp:revision>195</cp:revision>
  <cp:lastPrinted>2001-09-25T08:10:31Z</cp:lastPrinted>
  <dcterms:created xsi:type="dcterms:W3CDTF">2012-02-23T10:31:44Z</dcterms:created>
  <dcterms:modified xsi:type="dcterms:W3CDTF">2022-11-22T00:24:23Z</dcterms:modified>
</cp:coreProperties>
</file>