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76" r:id="rId1"/>
  </p:sldMasterIdLst>
  <p:notesMasterIdLst>
    <p:notesMasterId r:id="rId17"/>
  </p:notesMasterIdLst>
  <p:handoutMasterIdLst>
    <p:handoutMasterId r:id="rId18"/>
  </p:handoutMasterIdLst>
  <p:sldIdLst>
    <p:sldId id="656" r:id="rId2"/>
    <p:sldId id="10439" r:id="rId3"/>
    <p:sldId id="10415" r:id="rId4"/>
    <p:sldId id="10445" r:id="rId5"/>
    <p:sldId id="10446" r:id="rId6"/>
    <p:sldId id="10447" r:id="rId7"/>
    <p:sldId id="10448" r:id="rId8"/>
    <p:sldId id="10449" r:id="rId9"/>
    <p:sldId id="10450" r:id="rId10"/>
    <p:sldId id="10451" r:id="rId11"/>
    <p:sldId id="10452" r:id="rId12"/>
    <p:sldId id="10453" r:id="rId13"/>
    <p:sldId id="10442" r:id="rId14"/>
    <p:sldId id="10454" r:id="rId15"/>
    <p:sldId id="10412" r:id="rId16"/>
  </p:sldIdLst>
  <p:sldSz cx="9144000" cy="6858000" type="screen4x3"/>
  <p:notesSz cx="7099300" cy="10234613"/>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19">
          <p15:clr>
            <a:srgbClr val="A4A3A4"/>
          </p15:clr>
        </p15:guide>
        <p15:guide id="2" pos="2653">
          <p15:clr>
            <a:srgbClr val="A4A3A4"/>
          </p15:clr>
        </p15:guide>
      </p15:sldGuideLst>
    </p:ext>
    <p:ext uri="{2D200454-40CA-4A62-9FC3-DE9A4176ACB9}">
      <p15:notesGuideLst xmlns:p15="http://schemas.microsoft.com/office/powerpoint/2012/main">
        <p15:guide id="1" orient="horz" pos="3222">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511" autoAdjust="0"/>
    <p:restoredTop sz="94706"/>
  </p:normalViewPr>
  <p:slideViewPr>
    <p:cSldViewPr>
      <p:cViewPr>
        <p:scale>
          <a:sx n="78" d="100"/>
          <a:sy n="78" d="100"/>
        </p:scale>
        <p:origin x="1392" y="896"/>
      </p:cViewPr>
      <p:guideLst>
        <p:guide orient="horz" pos="119"/>
        <p:guide pos="26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0" y="138"/>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D977046-F9DC-7010-F75F-074E5B02F834}"/>
              </a:ext>
            </a:extLst>
          </p:cNvPr>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6681" tIns="48340" rIns="96681" bIns="48340" numCol="1" anchor="t" anchorCtr="0" compatLnSpc="1">
            <a:prstTxWarp prst="textNoShape">
              <a:avLst/>
            </a:prstTxWarp>
          </a:bodyPr>
          <a:lstStyle>
            <a:lvl1pPr algn="l" defTabSz="966038">
              <a:defRPr sz="1300" b="0">
                <a:latin typeface="Times New Roman" pitchFamily="18" charset="0"/>
                <a:ea typeface="+mn-ea"/>
                <a:cs typeface="+mn-cs"/>
              </a:defRPr>
            </a:lvl1pPr>
          </a:lstStyle>
          <a:p>
            <a:pPr>
              <a:defRPr/>
            </a:pPr>
            <a:endParaRPr lang="es-ES_tradnl"/>
          </a:p>
        </p:txBody>
      </p:sp>
      <p:sp>
        <p:nvSpPr>
          <p:cNvPr id="6147" name="Rectangle 3">
            <a:extLst>
              <a:ext uri="{FF2B5EF4-FFF2-40B4-BE49-F238E27FC236}">
                <a16:creationId xmlns:a16="http://schemas.microsoft.com/office/drawing/2014/main" id="{A4E0F3CC-1758-1B0A-D1F3-3A39A8A21A43}"/>
              </a:ext>
            </a:extLst>
          </p:cNvPr>
          <p:cNvSpPr>
            <a:spLocks noGrp="1" noChangeArrowheads="1"/>
          </p:cNvSpPr>
          <p:nvPr>
            <p:ph type="dt" sz="quarter" idx="1"/>
          </p:nvPr>
        </p:nvSpPr>
        <p:spPr bwMode="auto">
          <a:xfrm>
            <a:off x="4024313" y="0"/>
            <a:ext cx="3074987" cy="512763"/>
          </a:xfrm>
          <a:prstGeom prst="rect">
            <a:avLst/>
          </a:prstGeom>
          <a:noFill/>
          <a:ln w="9525">
            <a:noFill/>
            <a:miter lim="800000"/>
            <a:headEnd/>
            <a:tailEnd/>
          </a:ln>
          <a:effectLst/>
        </p:spPr>
        <p:txBody>
          <a:bodyPr vert="horz" wrap="square" lIns="96681" tIns="48340" rIns="96681" bIns="48340" numCol="1" anchor="t" anchorCtr="0" compatLnSpc="1">
            <a:prstTxWarp prst="textNoShape">
              <a:avLst/>
            </a:prstTxWarp>
          </a:bodyPr>
          <a:lstStyle>
            <a:lvl1pPr algn="r" defTabSz="966038">
              <a:defRPr sz="1300" b="0">
                <a:latin typeface="Times New Roman" pitchFamily="18" charset="0"/>
                <a:ea typeface="+mn-ea"/>
                <a:cs typeface="+mn-cs"/>
              </a:defRPr>
            </a:lvl1pPr>
          </a:lstStyle>
          <a:p>
            <a:pPr>
              <a:defRPr/>
            </a:pPr>
            <a:endParaRPr lang="es-ES_tradnl"/>
          </a:p>
        </p:txBody>
      </p:sp>
      <p:sp>
        <p:nvSpPr>
          <p:cNvPr id="6148" name="Rectangle 4">
            <a:extLst>
              <a:ext uri="{FF2B5EF4-FFF2-40B4-BE49-F238E27FC236}">
                <a16:creationId xmlns:a16="http://schemas.microsoft.com/office/drawing/2014/main" id="{46A33F81-5516-9702-C431-C73D8F956F73}"/>
              </a:ext>
            </a:extLst>
          </p:cNvPr>
          <p:cNvSpPr>
            <a:spLocks noGrp="1" noChangeArrowheads="1"/>
          </p:cNvSpPr>
          <p:nvPr>
            <p:ph type="ftr" sz="quarter" idx="2"/>
          </p:nvPr>
        </p:nvSpPr>
        <p:spPr bwMode="auto">
          <a:xfrm>
            <a:off x="0" y="9721850"/>
            <a:ext cx="3074988" cy="512763"/>
          </a:xfrm>
          <a:prstGeom prst="rect">
            <a:avLst/>
          </a:prstGeom>
          <a:noFill/>
          <a:ln w="9525">
            <a:noFill/>
            <a:miter lim="800000"/>
            <a:headEnd/>
            <a:tailEnd/>
          </a:ln>
          <a:effectLst/>
        </p:spPr>
        <p:txBody>
          <a:bodyPr vert="horz" wrap="square" lIns="96681" tIns="48340" rIns="96681" bIns="48340" numCol="1" anchor="b" anchorCtr="0" compatLnSpc="1">
            <a:prstTxWarp prst="textNoShape">
              <a:avLst/>
            </a:prstTxWarp>
          </a:bodyPr>
          <a:lstStyle>
            <a:lvl1pPr algn="l" defTabSz="966038">
              <a:defRPr sz="1300" b="0">
                <a:latin typeface="Times New Roman" pitchFamily="18" charset="0"/>
                <a:ea typeface="+mn-ea"/>
                <a:cs typeface="+mn-cs"/>
              </a:defRPr>
            </a:lvl1pPr>
          </a:lstStyle>
          <a:p>
            <a:pPr>
              <a:defRPr/>
            </a:pPr>
            <a:endParaRPr lang="es-ES_tradnl"/>
          </a:p>
        </p:txBody>
      </p:sp>
      <p:sp>
        <p:nvSpPr>
          <p:cNvPr id="6149" name="Rectangle 5">
            <a:extLst>
              <a:ext uri="{FF2B5EF4-FFF2-40B4-BE49-F238E27FC236}">
                <a16:creationId xmlns:a16="http://schemas.microsoft.com/office/drawing/2014/main" id="{2ADE7C17-AA5C-25E2-C939-937ABD0C4375}"/>
              </a:ext>
            </a:extLst>
          </p:cNvPr>
          <p:cNvSpPr>
            <a:spLocks noGrp="1" noChangeArrowheads="1"/>
          </p:cNvSpPr>
          <p:nvPr>
            <p:ph type="sldNum" sz="quarter" idx="3"/>
          </p:nvPr>
        </p:nvSpPr>
        <p:spPr bwMode="auto">
          <a:xfrm>
            <a:off x="4024313" y="9721850"/>
            <a:ext cx="3074987" cy="512763"/>
          </a:xfrm>
          <a:prstGeom prst="rect">
            <a:avLst/>
          </a:prstGeom>
          <a:noFill/>
          <a:ln w="9525">
            <a:noFill/>
            <a:miter lim="800000"/>
            <a:headEnd/>
            <a:tailEnd/>
          </a:ln>
          <a:effectLst/>
        </p:spPr>
        <p:txBody>
          <a:bodyPr vert="horz" wrap="square" lIns="96681" tIns="48340" rIns="96681" bIns="48340" numCol="1" anchor="b" anchorCtr="0" compatLnSpc="1">
            <a:prstTxWarp prst="textNoShape">
              <a:avLst/>
            </a:prstTxWarp>
          </a:bodyPr>
          <a:lstStyle>
            <a:lvl1pPr algn="r" defTabSz="965200">
              <a:defRPr sz="1300" b="0"/>
            </a:lvl1pPr>
          </a:lstStyle>
          <a:p>
            <a:pPr>
              <a:defRPr/>
            </a:pPr>
            <a:fld id="{7EC50C8C-6092-504E-AC8F-5FD8C27BA265}" type="slidenum">
              <a:rPr lang="es-ES_tradnl" altLang="en-US"/>
              <a:pPr>
                <a:defRPr/>
              </a:pPr>
              <a:t>‹#›</a:t>
            </a:fld>
            <a:endParaRPr lang="es-ES_tradnl"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55FCF14-431A-19EE-2D53-0C4B6617E6F9}"/>
              </a:ext>
            </a:extLst>
          </p:cNvPr>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6681" tIns="48340" rIns="96681" bIns="48340" numCol="1" anchor="t" anchorCtr="0" compatLnSpc="1">
            <a:prstTxWarp prst="textNoShape">
              <a:avLst/>
            </a:prstTxWarp>
          </a:bodyPr>
          <a:lstStyle>
            <a:lvl1pPr algn="l" defTabSz="966038">
              <a:defRPr sz="1300" b="0">
                <a:latin typeface="Times New Roman" pitchFamily="18" charset="0"/>
                <a:ea typeface="+mn-ea"/>
                <a:cs typeface="+mn-cs"/>
              </a:defRPr>
            </a:lvl1pPr>
          </a:lstStyle>
          <a:p>
            <a:pPr>
              <a:defRPr/>
            </a:pPr>
            <a:endParaRPr lang="es-ES_tradnl"/>
          </a:p>
        </p:txBody>
      </p:sp>
      <p:sp>
        <p:nvSpPr>
          <p:cNvPr id="8195" name="Rectangle 3">
            <a:extLst>
              <a:ext uri="{FF2B5EF4-FFF2-40B4-BE49-F238E27FC236}">
                <a16:creationId xmlns:a16="http://schemas.microsoft.com/office/drawing/2014/main" id="{02415D57-905A-AA2E-7F3A-289B2DCB5DD6}"/>
              </a:ext>
            </a:extLst>
          </p:cNvPr>
          <p:cNvSpPr>
            <a:spLocks noGrp="1" noChangeArrowheads="1"/>
          </p:cNvSpPr>
          <p:nvPr>
            <p:ph type="dt" idx="1"/>
          </p:nvPr>
        </p:nvSpPr>
        <p:spPr bwMode="auto">
          <a:xfrm>
            <a:off x="4024313" y="0"/>
            <a:ext cx="3074987" cy="512763"/>
          </a:xfrm>
          <a:prstGeom prst="rect">
            <a:avLst/>
          </a:prstGeom>
          <a:noFill/>
          <a:ln w="9525">
            <a:noFill/>
            <a:miter lim="800000"/>
            <a:headEnd/>
            <a:tailEnd/>
          </a:ln>
          <a:effectLst/>
        </p:spPr>
        <p:txBody>
          <a:bodyPr vert="horz" wrap="square" lIns="96681" tIns="48340" rIns="96681" bIns="48340" numCol="1" anchor="t" anchorCtr="0" compatLnSpc="1">
            <a:prstTxWarp prst="textNoShape">
              <a:avLst/>
            </a:prstTxWarp>
          </a:bodyPr>
          <a:lstStyle>
            <a:lvl1pPr algn="r" defTabSz="966038">
              <a:defRPr sz="1300" b="0">
                <a:latin typeface="Times New Roman" pitchFamily="18" charset="0"/>
                <a:ea typeface="+mn-ea"/>
                <a:cs typeface="+mn-cs"/>
              </a:defRPr>
            </a:lvl1pPr>
          </a:lstStyle>
          <a:p>
            <a:pPr>
              <a:defRPr/>
            </a:pPr>
            <a:endParaRPr lang="es-ES_tradnl"/>
          </a:p>
        </p:txBody>
      </p:sp>
      <p:sp>
        <p:nvSpPr>
          <p:cNvPr id="13316" name="Rectangle 4">
            <a:extLst>
              <a:ext uri="{FF2B5EF4-FFF2-40B4-BE49-F238E27FC236}">
                <a16:creationId xmlns:a16="http://schemas.microsoft.com/office/drawing/2014/main" id="{0A88284C-1A26-3664-ECCA-D6C60AD6EE26}"/>
              </a:ext>
            </a:extLst>
          </p:cNvPr>
          <p:cNvSpPr>
            <a:spLocks noGrp="1" noRot="1" noChangeAspect="1" noChangeArrowheads="1" noTextEdit="1"/>
          </p:cNvSpPr>
          <p:nvPr>
            <p:ph type="sldImg" idx="2"/>
          </p:nvPr>
        </p:nvSpPr>
        <p:spPr bwMode="auto">
          <a:xfrm>
            <a:off x="995363" y="768350"/>
            <a:ext cx="5113337" cy="383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3E394AE2-331A-59A0-AE2A-CCCE5ACE2B87}"/>
              </a:ext>
            </a:extLst>
          </p:cNvPr>
          <p:cNvSpPr>
            <a:spLocks noGrp="1" noChangeArrowheads="1"/>
          </p:cNvSpPr>
          <p:nvPr>
            <p:ph type="body" sz="quarter" idx="3"/>
          </p:nvPr>
        </p:nvSpPr>
        <p:spPr bwMode="auto">
          <a:xfrm>
            <a:off x="944563" y="4862513"/>
            <a:ext cx="5210175" cy="4603750"/>
          </a:xfrm>
          <a:prstGeom prst="rect">
            <a:avLst/>
          </a:prstGeom>
          <a:noFill/>
          <a:ln w="9525">
            <a:noFill/>
            <a:miter lim="800000"/>
            <a:headEnd/>
            <a:tailEnd/>
          </a:ln>
          <a:effectLst/>
        </p:spPr>
        <p:txBody>
          <a:bodyPr vert="horz" wrap="square" lIns="96681" tIns="48340" rIns="96681" bIns="48340" numCol="1" anchor="t" anchorCtr="0" compatLnSpc="1">
            <a:prstTxWarp prst="textNoShape">
              <a:avLst/>
            </a:prstTxWarp>
          </a:bodyPr>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8198" name="Rectangle 6">
            <a:extLst>
              <a:ext uri="{FF2B5EF4-FFF2-40B4-BE49-F238E27FC236}">
                <a16:creationId xmlns:a16="http://schemas.microsoft.com/office/drawing/2014/main" id="{59C5F9A8-D86A-15FD-3509-F58B4CEF7F96}"/>
              </a:ext>
            </a:extLst>
          </p:cNvPr>
          <p:cNvSpPr>
            <a:spLocks noGrp="1" noChangeArrowheads="1"/>
          </p:cNvSpPr>
          <p:nvPr>
            <p:ph type="ftr" sz="quarter" idx="4"/>
          </p:nvPr>
        </p:nvSpPr>
        <p:spPr bwMode="auto">
          <a:xfrm>
            <a:off x="0" y="9721850"/>
            <a:ext cx="3074988" cy="512763"/>
          </a:xfrm>
          <a:prstGeom prst="rect">
            <a:avLst/>
          </a:prstGeom>
          <a:noFill/>
          <a:ln w="9525">
            <a:noFill/>
            <a:miter lim="800000"/>
            <a:headEnd/>
            <a:tailEnd/>
          </a:ln>
          <a:effectLst/>
        </p:spPr>
        <p:txBody>
          <a:bodyPr vert="horz" wrap="square" lIns="96681" tIns="48340" rIns="96681" bIns="48340" numCol="1" anchor="b" anchorCtr="0" compatLnSpc="1">
            <a:prstTxWarp prst="textNoShape">
              <a:avLst/>
            </a:prstTxWarp>
          </a:bodyPr>
          <a:lstStyle>
            <a:lvl1pPr algn="l" defTabSz="966038">
              <a:defRPr sz="1300" b="0">
                <a:latin typeface="Times New Roman" pitchFamily="18" charset="0"/>
                <a:ea typeface="+mn-ea"/>
                <a:cs typeface="+mn-cs"/>
              </a:defRPr>
            </a:lvl1pPr>
          </a:lstStyle>
          <a:p>
            <a:pPr>
              <a:defRPr/>
            </a:pPr>
            <a:endParaRPr lang="es-ES_tradnl"/>
          </a:p>
        </p:txBody>
      </p:sp>
      <p:sp>
        <p:nvSpPr>
          <p:cNvPr id="8199" name="Rectangle 7">
            <a:extLst>
              <a:ext uri="{FF2B5EF4-FFF2-40B4-BE49-F238E27FC236}">
                <a16:creationId xmlns:a16="http://schemas.microsoft.com/office/drawing/2014/main" id="{354AF50E-18C6-76EC-5C3A-ACECF463E5D4}"/>
              </a:ext>
            </a:extLst>
          </p:cNvPr>
          <p:cNvSpPr>
            <a:spLocks noGrp="1" noChangeArrowheads="1"/>
          </p:cNvSpPr>
          <p:nvPr>
            <p:ph type="sldNum" sz="quarter" idx="5"/>
          </p:nvPr>
        </p:nvSpPr>
        <p:spPr bwMode="auto">
          <a:xfrm>
            <a:off x="4024313" y="9721850"/>
            <a:ext cx="3074987" cy="512763"/>
          </a:xfrm>
          <a:prstGeom prst="rect">
            <a:avLst/>
          </a:prstGeom>
          <a:noFill/>
          <a:ln w="9525">
            <a:noFill/>
            <a:miter lim="800000"/>
            <a:headEnd/>
            <a:tailEnd/>
          </a:ln>
          <a:effectLst/>
        </p:spPr>
        <p:txBody>
          <a:bodyPr vert="horz" wrap="square" lIns="96681" tIns="48340" rIns="96681" bIns="48340" numCol="1" anchor="b" anchorCtr="0" compatLnSpc="1">
            <a:prstTxWarp prst="textNoShape">
              <a:avLst/>
            </a:prstTxWarp>
          </a:bodyPr>
          <a:lstStyle>
            <a:lvl1pPr algn="r" defTabSz="965200">
              <a:defRPr sz="1300" b="0"/>
            </a:lvl1pPr>
          </a:lstStyle>
          <a:p>
            <a:pPr>
              <a:defRPr/>
            </a:pPr>
            <a:fld id="{9E040000-8792-0A44-BEC6-6F0AA74EFC0D}" type="slidenum">
              <a:rPr lang="es-ES_tradnl" altLang="en-US"/>
              <a:pPr>
                <a:defRPr/>
              </a:pPr>
              <a:t>‹#›</a:t>
            </a:fld>
            <a:endParaRPr lang="es-ES_tradnl"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The value-added is read from standard input-output tables as explained in the next slide. </a:t>
            </a:r>
          </a:p>
          <a:p>
            <a:endParaRPr lang="en-US" dirty="0"/>
          </a:p>
        </p:txBody>
      </p:sp>
      <p:sp>
        <p:nvSpPr>
          <p:cNvPr id="4" name="Slide Number Placeholder 3"/>
          <p:cNvSpPr>
            <a:spLocks noGrp="1"/>
          </p:cNvSpPr>
          <p:nvPr>
            <p:ph type="sldNum" sz="quarter" idx="5"/>
          </p:nvPr>
        </p:nvSpPr>
        <p:spPr/>
        <p:txBody>
          <a:bodyPr/>
          <a:lstStyle/>
          <a:p>
            <a:fld id="{8630603A-ABC5-1A49-8A39-72A930027D23}" type="slidenum">
              <a:rPr lang="en-US" smtClean="0"/>
              <a:t>13</a:t>
            </a:fld>
            <a:endParaRPr lang="en-US"/>
          </a:p>
        </p:txBody>
      </p:sp>
    </p:spTree>
    <p:extLst>
      <p:ext uri="{BB962C8B-B14F-4D97-AF65-F5344CB8AC3E}">
        <p14:creationId xmlns:p14="http://schemas.microsoft.com/office/powerpoint/2010/main" val="160290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a:extLst>
              <a:ext uri="{FF2B5EF4-FFF2-40B4-BE49-F238E27FC236}">
                <a16:creationId xmlns:a16="http://schemas.microsoft.com/office/drawing/2014/main" id="{93CBD4DD-09B1-E24F-86EC-1F10C98FA3C3}"/>
              </a:ext>
            </a:extLst>
          </p:cNvPr>
          <p:cNvSpPr>
            <a:spLocks noGrp="1" noRot="1" noChangeAspect="1"/>
          </p:cNvSpPr>
          <p:nvPr>
            <p:ph type="sldImg"/>
          </p:nvPr>
        </p:nvSpPr>
        <p:spPr>
          <a:ln/>
        </p:spPr>
      </p:sp>
      <p:sp>
        <p:nvSpPr>
          <p:cNvPr id="24579" name="Espace réservé des commentaires 2">
            <a:extLst>
              <a:ext uri="{FF2B5EF4-FFF2-40B4-BE49-F238E27FC236}">
                <a16:creationId xmlns:a16="http://schemas.microsoft.com/office/drawing/2014/main" id="{C258F94E-8D08-5542-AEF6-CD7DBE7AD498}"/>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en-US" dirty="0">
              <a:latin typeface="Calibri" panose="020F0502020204030204" pitchFamily="34" charset="0"/>
              <a:ea typeface="ＭＳ Ｐゴシック" panose="020B0600070205080204" pitchFamily="34" charset="-128"/>
            </a:endParaRPr>
          </a:p>
        </p:txBody>
      </p:sp>
      <p:sp>
        <p:nvSpPr>
          <p:cNvPr id="24580" name="Espace réservé du numéro de diapositive 3">
            <a:extLst>
              <a:ext uri="{FF2B5EF4-FFF2-40B4-BE49-F238E27FC236}">
                <a16:creationId xmlns:a16="http://schemas.microsoft.com/office/drawing/2014/main" id="{9D181226-9BE6-1B49-9546-C7617194D1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0A0DF795-1719-0E44-8069-240430E410DF}" type="slidenum">
              <a:rPr lang="fr-FR" altLang="en-US" sz="1200">
                <a:solidFill>
                  <a:srgbClr val="000000"/>
                </a:solidFill>
              </a:rPr>
              <a:pPr/>
              <a:t>15</a:t>
            </a:fld>
            <a:endParaRPr lang="fr-FR" altLang="en-US" sz="1200">
              <a:solidFill>
                <a:srgbClr val="000000"/>
              </a:solidFill>
            </a:endParaRPr>
          </a:p>
        </p:txBody>
      </p:sp>
    </p:spTree>
    <p:extLst>
      <p:ext uri="{BB962C8B-B14F-4D97-AF65-F5344CB8AC3E}">
        <p14:creationId xmlns:p14="http://schemas.microsoft.com/office/powerpoint/2010/main" val="3394038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0 Rectángulo">
            <a:extLst>
              <a:ext uri="{FF2B5EF4-FFF2-40B4-BE49-F238E27FC236}">
                <a16:creationId xmlns:a16="http://schemas.microsoft.com/office/drawing/2014/main" id="{8AA9B07B-EA86-E43A-3940-FBD199FEFDDE}"/>
              </a:ext>
            </a:extLst>
          </p:cNvPr>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11 Rectángulo">
            <a:extLst>
              <a:ext uri="{FF2B5EF4-FFF2-40B4-BE49-F238E27FC236}">
                <a16:creationId xmlns:a16="http://schemas.microsoft.com/office/drawing/2014/main" id="{D162A77C-5FAA-E706-BADA-95FD7F0F05B8}"/>
              </a:ext>
            </a:extLst>
          </p:cNvPr>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12 Rectángulo">
            <a:extLst>
              <a:ext uri="{FF2B5EF4-FFF2-40B4-BE49-F238E27FC236}">
                <a16:creationId xmlns:a16="http://schemas.microsoft.com/office/drawing/2014/main" id="{F7F3A2ED-528F-8300-3E5B-E6A62DF1D1F2}"/>
              </a:ext>
            </a:extLst>
          </p:cNvPr>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14 Rectángulo">
            <a:extLst>
              <a:ext uri="{FF2B5EF4-FFF2-40B4-BE49-F238E27FC236}">
                <a16:creationId xmlns:a16="http://schemas.microsoft.com/office/drawing/2014/main" id="{D162E594-BC31-5525-7153-378B9D8F3989}"/>
              </a:ext>
            </a:extLst>
          </p:cNvPr>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7 Título"/>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s-ES"/>
              <a:t>Haga clic para modificar el estilo de título del patrón</a:t>
            </a:r>
            <a:endParaRPr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a:t>Haga clic para modificar el estilo de subtítulo del patrón</a:t>
            </a:r>
            <a:endParaRPr lang="en-US"/>
          </a:p>
        </p:txBody>
      </p:sp>
      <p:sp>
        <p:nvSpPr>
          <p:cNvPr id="6" name="27 Marcador de fecha">
            <a:extLst>
              <a:ext uri="{FF2B5EF4-FFF2-40B4-BE49-F238E27FC236}">
                <a16:creationId xmlns:a16="http://schemas.microsoft.com/office/drawing/2014/main" id="{D670E50C-789B-AA12-036E-CFE4E7FC901C}"/>
              </a:ext>
            </a:extLst>
          </p:cNvPr>
          <p:cNvSpPr>
            <a:spLocks noGrp="1"/>
          </p:cNvSpPr>
          <p:nvPr>
            <p:ph type="dt" sz="half" idx="10"/>
          </p:nvPr>
        </p:nvSpPr>
        <p:spPr>
          <a:xfrm>
            <a:off x="6400800" y="6354763"/>
            <a:ext cx="2286000" cy="366712"/>
          </a:xfrm>
        </p:spPr>
        <p:txBody>
          <a:bodyPr/>
          <a:lstStyle>
            <a:lvl1pPr>
              <a:defRPr sz="1400"/>
            </a:lvl1pPr>
          </a:lstStyle>
          <a:p>
            <a:pPr>
              <a:defRPr/>
            </a:pPr>
            <a:endParaRPr lang="es-ES"/>
          </a:p>
        </p:txBody>
      </p:sp>
      <p:sp>
        <p:nvSpPr>
          <p:cNvPr id="7" name="16 Marcador de pie de página">
            <a:extLst>
              <a:ext uri="{FF2B5EF4-FFF2-40B4-BE49-F238E27FC236}">
                <a16:creationId xmlns:a16="http://schemas.microsoft.com/office/drawing/2014/main" id="{5D97CA4B-3470-BA00-6509-A37392C0693E}"/>
              </a:ext>
            </a:extLst>
          </p:cNvPr>
          <p:cNvSpPr>
            <a:spLocks noGrp="1"/>
          </p:cNvSpPr>
          <p:nvPr>
            <p:ph type="ftr" sz="quarter" idx="11"/>
          </p:nvPr>
        </p:nvSpPr>
        <p:spPr>
          <a:xfrm>
            <a:off x="2898775" y="6354763"/>
            <a:ext cx="3475038" cy="366712"/>
          </a:xfrm>
        </p:spPr>
        <p:txBody>
          <a:bodyPr/>
          <a:lstStyle>
            <a:lvl1pPr>
              <a:defRPr/>
            </a:lvl1pPr>
          </a:lstStyle>
          <a:p>
            <a:pPr>
              <a:defRPr/>
            </a:pPr>
            <a:endParaRPr lang="es-ES"/>
          </a:p>
        </p:txBody>
      </p:sp>
      <p:sp>
        <p:nvSpPr>
          <p:cNvPr id="10" name="28 Marcador de número de diapositiva">
            <a:extLst>
              <a:ext uri="{FF2B5EF4-FFF2-40B4-BE49-F238E27FC236}">
                <a16:creationId xmlns:a16="http://schemas.microsoft.com/office/drawing/2014/main" id="{D02446A3-5C42-AF9B-F631-00E99284A568}"/>
              </a:ext>
            </a:extLst>
          </p:cNvPr>
          <p:cNvSpPr>
            <a:spLocks noGrp="1"/>
          </p:cNvSpPr>
          <p:nvPr>
            <p:ph type="sldNum" sz="quarter" idx="12"/>
          </p:nvPr>
        </p:nvSpPr>
        <p:spPr>
          <a:xfrm>
            <a:off x="1216025" y="6354763"/>
            <a:ext cx="1219200" cy="366712"/>
          </a:xfrm>
        </p:spPr>
        <p:txBody>
          <a:bodyPr/>
          <a:lstStyle>
            <a:lvl1pPr>
              <a:defRPr/>
            </a:lvl1pPr>
          </a:lstStyle>
          <a:p>
            <a:pPr>
              <a:defRPr/>
            </a:pPr>
            <a:fld id="{0FC4AA9E-06DA-154A-8B29-9AD717419EF0}" type="slidenum">
              <a:rPr lang="en-US" altLang="en-US"/>
              <a:pPr>
                <a:defRPr/>
              </a:pPr>
              <a:t>‹#›</a:t>
            </a:fld>
            <a:endParaRPr lang="en-US" altLang="en-US"/>
          </a:p>
        </p:txBody>
      </p:sp>
    </p:spTree>
    <p:extLst>
      <p:ext uri="{BB962C8B-B14F-4D97-AF65-F5344CB8AC3E}">
        <p14:creationId xmlns:p14="http://schemas.microsoft.com/office/powerpoint/2010/main" val="302684962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a:extLst>
              <a:ext uri="{FF2B5EF4-FFF2-40B4-BE49-F238E27FC236}">
                <a16:creationId xmlns:a16="http://schemas.microsoft.com/office/drawing/2014/main" id="{F7EB0CCB-7916-4040-9D52-6795477B8B88}"/>
              </a:ext>
            </a:extLst>
          </p:cNvPr>
          <p:cNvSpPr>
            <a:spLocks noGrp="1"/>
          </p:cNvSpPr>
          <p:nvPr>
            <p:ph type="dt" sz="half" idx="10"/>
          </p:nvPr>
        </p:nvSpPr>
        <p:spPr/>
        <p:txBody>
          <a:bodyPr/>
          <a:lstStyle>
            <a:lvl1pPr>
              <a:defRPr/>
            </a:lvl1pPr>
          </a:lstStyle>
          <a:p>
            <a:pPr>
              <a:defRPr/>
            </a:pPr>
            <a:endParaRPr lang="es-ES"/>
          </a:p>
        </p:txBody>
      </p:sp>
      <p:sp>
        <p:nvSpPr>
          <p:cNvPr id="5" name="2 Marcador de pie de página">
            <a:extLst>
              <a:ext uri="{FF2B5EF4-FFF2-40B4-BE49-F238E27FC236}">
                <a16:creationId xmlns:a16="http://schemas.microsoft.com/office/drawing/2014/main" id="{ADED2067-55F4-0122-BA12-53ABA1B6812D}"/>
              </a:ext>
            </a:extLst>
          </p:cNvPr>
          <p:cNvSpPr>
            <a:spLocks noGrp="1"/>
          </p:cNvSpPr>
          <p:nvPr>
            <p:ph type="ftr" sz="quarter" idx="11"/>
          </p:nvPr>
        </p:nvSpPr>
        <p:spPr/>
        <p:txBody>
          <a:bodyPr/>
          <a:lstStyle>
            <a:lvl1pPr>
              <a:defRPr/>
            </a:lvl1pPr>
          </a:lstStyle>
          <a:p>
            <a:pPr>
              <a:defRPr/>
            </a:pPr>
            <a:endParaRPr lang="es-ES"/>
          </a:p>
        </p:txBody>
      </p:sp>
      <p:sp>
        <p:nvSpPr>
          <p:cNvPr id="6" name="22 Marcador de número de diapositiva">
            <a:extLst>
              <a:ext uri="{FF2B5EF4-FFF2-40B4-BE49-F238E27FC236}">
                <a16:creationId xmlns:a16="http://schemas.microsoft.com/office/drawing/2014/main" id="{00D91F81-9858-A296-624B-E376C29B5518}"/>
              </a:ext>
            </a:extLst>
          </p:cNvPr>
          <p:cNvSpPr>
            <a:spLocks noGrp="1"/>
          </p:cNvSpPr>
          <p:nvPr>
            <p:ph type="sldNum" sz="quarter" idx="12"/>
          </p:nvPr>
        </p:nvSpPr>
        <p:spPr/>
        <p:txBody>
          <a:bodyPr/>
          <a:lstStyle>
            <a:lvl1pPr>
              <a:defRPr/>
            </a:lvl1pPr>
          </a:lstStyle>
          <a:p>
            <a:pPr>
              <a:defRPr/>
            </a:pPr>
            <a:fld id="{5E462D28-B0D8-094D-9AE8-E56B52CF4276}" type="slidenum">
              <a:rPr lang="en-US" altLang="en-US"/>
              <a:pPr>
                <a:defRPr/>
              </a:pPr>
              <a:t>‹#›</a:t>
            </a:fld>
            <a:endParaRPr lang="en-US" altLang="en-US"/>
          </a:p>
        </p:txBody>
      </p:sp>
    </p:spTree>
    <p:extLst>
      <p:ext uri="{BB962C8B-B14F-4D97-AF65-F5344CB8AC3E}">
        <p14:creationId xmlns:p14="http://schemas.microsoft.com/office/powerpoint/2010/main" val="408340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10 Conector recto">
            <a:extLst>
              <a:ext uri="{FF2B5EF4-FFF2-40B4-BE49-F238E27FC236}">
                <a16:creationId xmlns:a16="http://schemas.microsoft.com/office/drawing/2014/main" id="{FD9D23A5-54AC-A0AF-6F54-5C0978131AEB}"/>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ES"/>
          </a:p>
        </p:txBody>
      </p:sp>
      <p:sp>
        <p:nvSpPr>
          <p:cNvPr id="5" name="11 Triángulo isósceles">
            <a:extLst>
              <a:ext uri="{FF2B5EF4-FFF2-40B4-BE49-F238E27FC236}">
                <a16:creationId xmlns:a16="http://schemas.microsoft.com/office/drawing/2014/main" id="{F7AD027E-62A1-F09D-CADA-61B1D9C31E9C}"/>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12 Conector recto">
            <a:extLst>
              <a:ext uri="{FF2B5EF4-FFF2-40B4-BE49-F238E27FC236}">
                <a16:creationId xmlns:a16="http://schemas.microsoft.com/office/drawing/2014/main" id="{B5657972-07EF-A733-B69C-5FF0856746C9}"/>
              </a:ext>
            </a:extLst>
          </p:cNvPr>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ES"/>
          </a:p>
        </p:txBody>
      </p:sp>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3 Marcador de fecha">
            <a:extLst>
              <a:ext uri="{FF2B5EF4-FFF2-40B4-BE49-F238E27FC236}">
                <a16:creationId xmlns:a16="http://schemas.microsoft.com/office/drawing/2014/main" id="{BFB5AE36-6A08-7252-A579-0FA320A5FF95}"/>
              </a:ext>
            </a:extLst>
          </p:cNvPr>
          <p:cNvSpPr>
            <a:spLocks noGrp="1"/>
          </p:cNvSpPr>
          <p:nvPr>
            <p:ph type="dt" sz="half" idx="10"/>
          </p:nvPr>
        </p:nvSpPr>
        <p:spPr/>
        <p:txBody>
          <a:bodyPr/>
          <a:lstStyle>
            <a:lvl1pPr>
              <a:defRPr/>
            </a:lvl1pPr>
          </a:lstStyle>
          <a:p>
            <a:pPr>
              <a:defRPr/>
            </a:pPr>
            <a:endParaRPr lang="es-ES"/>
          </a:p>
        </p:txBody>
      </p:sp>
      <p:sp>
        <p:nvSpPr>
          <p:cNvPr id="8" name="4 Marcador de pie de página">
            <a:extLst>
              <a:ext uri="{FF2B5EF4-FFF2-40B4-BE49-F238E27FC236}">
                <a16:creationId xmlns:a16="http://schemas.microsoft.com/office/drawing/2014/main" id="{305117E6-2059-0387-228A-3E3F3D4F3BA6}"/>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B70B298C-3052-07E8-DC09-83EE8E25B3C4}"/>
              </a:ext>
            </a:extLst>
          </p:cNvPr>
          <p:cNvSpPr>
            <a:spLocks noGrp="1"/>
          </p:cNvSpPr>
          <p:nvPr>
            <p:ph type="sldNum" sz="quarter" idx="12"/>
          </p:nvPr>
        </p:nvSpPr>
        <p:spPr/>
        <p:txBody>
          <a:bodyPr/>
          <a:lstStyle>
            <a:lvl1pPr>
              <a:defRPr/>
            </a:lvl1pPr>
          </a:lstStyle>
          <a:p>
            <a:pPr>
              <a:defRPr/>
            </a:pPr>
            <a:fld id="{E9A64006-924C-1B41-B287-5F8751860FF6}" type="slidenum">
              <a:rPr lang="en-US" altLang="en-US"/>
              <a:pPr>
                <a:defRPr/>
              </a:pPr>
              <a:t>‹#›</a:t>
            </a:fld>
            <a:endParaRPr lang="en-US" altLang="en-US"/>
          </a:p>
        </p:txBody>
      </p:sp>
    </p:spTree>
    <p:extLst>
      <p:ext uri="{BB962C8B-B14F-4D97-AF65-F5344CB8AC3E}">
        <p14:creationId xmlns:p14="http://schemas.microsoft.com/office/powerpoint/2010/main" val="293088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 4">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346571-4D92-CB42-8068-0BEEB76C5CAE}"/>
              </a:ext>
            </a:extLst>
          </p:cNvPr>
          <p:cNvSpPr>
            <a:spLocks noGrp="1"/>
          </p:cNvSpPr>
          <p:nvPr>
            <p:ph type="title"/>
          </p:nvPr>
        </p:nvSpPr>
        <p:spPr>
          <a:xfrm>
            <a:off x="516082" y="878902"/>
            <a:ext cx="7886700" cy="780963"/>
          </a:xfrm>
        </p:spPr>
        <p:txBody>
          <a:bodyPr>
            <a:noAutofit/>
          </a:bodyPr>
          <a:lstStyle>
            <a:lvl1pPr>
              <a:defRPr sz="1875" b="1">
                <a:solidFill>
                  <a:srgbClr val="52BBF2"/>
                </a:solidFill>
                <a:latin typeface="Andes" panose="02000000000000000000" pitchFamily="2"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CE5EAD75-9526-8142-A707-FFE9CA365891}"/>
              </a:ext>
            </a:extLst>
          </p:cNvPr>
          <p:cNvSpPr>
            <a:spLocks noGrp="1"/>
          </p:cNvSpPr>
          <p:nvPr>
            <p:ph type="sldNum" sz="quarter" idx="12"/>
          </p:nvPr>
        </p:nvSpPr>
        <p:spPr>
          <a:xfrm>
            <a:off x="6629400" y="6356350"/>
            <a:ext cx="2057400" cy="365125"/>
          </a:xfrm>
        </p:spPr>
        <p:txBody>
          <a:bodyPr/>
          <a:lstStyle/>
          <a:p>
            <a:fld id="{19E3956A-44EE-3848-B50B-220C4509F36D}" type="slidenum">
              <a:rPr lang="en-US" smtClean="0"/>
              <a:t>‹#›</a:t>
            </a:fld>
            <a:endParaRPr lang="en-US"/>
          </a:p>
        </p:txBody>
      </p:sp>
      <p:sp>
        <p:nvSpPr>
          <p:cNvPr id="10" name="TextBox 9">
            <a:extLst>
              <a:ext uri="{FF2B5EF4-FFF2-40B4-BE49-F238E27FC236}">
                <a16:creationId xmlns:a16="http://schemas.microsoft.com/office/drawing/2014/main" id="{4E635047-2D53-7648-9E96-E8FF5127DF65}"/>
              </a:ext>
            </a:extLst>
          </p:cNvPr>
          <p:cNvSpPr txBox="1"/>
          <p:nvPr userDrawn="1"/>
        </p:nvSpPr>
        <p:spPr>
          <a:xfrm>
            <a:off x="982424" y="307140"/>
            <a:ext cx="4879756" cy="484748"/>
          </a:xfrm>
          <a:prstGeom prst="rect">
            <a:avLst/>
          </a:prstGeom>
          <a:noFill/>
          <a:effectLst>
            <a:outerShdw blurRad="50800" dist="38100" dir="2700000" sx="76000" sy="76000" algn="tl" rotWithShape="0">
              <a:prstClr val="black">
                <a:alpha val="40000"/>
              </a:prstClr>
            </a:outerShdw>
          </a:effectLst>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tx1">
                    <a:lumMod val="75000"/>
                    <a:lumOff val="25000"/>
                  </a:schemeClr>
                </a:solidFill>
                <a:latin typeface="Andes" panose="02000000000000000000" pitchFamily="2" charset="0"/>
              </a:rPr>
              <a:t>TRADE IN SERVICES </a:t>
            </a:r>
            <a:r>
              <a:rPr lang="en-US" sz="1350" b="1" dirty="0">
                <a:solidFill>
                  <a:srgbClr val="0E2F50"/>
                </a:solidFill>
                <a:latin typeface="Andes" panose="02000000000000000000" pitchFamily="2" charset="0"/>
              </a:rPr>
              <a:t>| </a:t>
            </a:r>
            <a:r>
              <a:rPr lang="en-US" sz="1200" b="1" dirty="0">
                <a:solidFill>
                  <a:srgbClr val="0E2F50"/>
                </a:solidFill>
                <a:latin typeface="Andes" panose="02000000000000000000" pitchFamily="2" charset="0"/>
              </a:rPr>
              <a:t>SERVICES COMPETITIVENESS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00B050"/>
              </a:solidFill>
              <a:latin typeface="Andes" panose="02000000000000000000" pitchFamily="2" charset="0"/>
            </a:endParaRPr>
          </a:p>
        </p:txBody>
      </p:sp>
      <p:sp>
        <p:nvSpPr>
          <p:cNvPr id="18" name="Text Placeholder 17">
            <a:extLst>
              <a:ext uri="{FF2B5EF4-FFF2-40B4-BE49-F238E27FC236}">
                <a16:creationId xmlns:a16="http://schemas.microsoft.com/office/drawing/2014/main" id="{60F6AA6D-EB8A-B347-8EB6-68817F1AD5C6}"/>
              </a:ext>
            </a:extLst>
          </p:cNvPr>
          <p:cNvSpPr>
            <a:spLocks noGrp="1"/>
          </p:cNvSpPr>
          <p:nvPr>
            <p:ph type="body" sz="quarter" idx="13"/>
          </p:nvPr>
        </p:nvSpPr>
        <p:spPr>
          <a:xfrm>
            <a:off x="514350" y="1659865"/>
            <a:ext cx="8186738" cy="4696485"/>
          </a:xfrm>
        </p:spPr>
        <p:txBody>
          <a:bodyPr>
            <a:noAutofit/>
          </a:bodyPr>
          <a:lstStyle>
            <a:lvl1pPr>
              <a:defRPr sz="1425" b="0" i="0">
                <a:solidFill>
                  <a:srgbClr val="0E2F50"/>
                </a:solidFill>
                <a:latin typeface="Andes" panose="02000000000000000000" pitchFamily="2" charset="0"/>
              </a:defRPr>
            </a:lvl1pPr>
            <a:lvl2pPr>
              <a:defRPr sz="1425" b="0" i="0">
                <a:solidFill>
                  <a:srgbClr val="0E2F50"/>
                </a:solidFill>
                <a:latin typeface="Andes ExtraLight" panose="02000000000000000000" pitchFamily="2" charset="0"/>
              </a:defRPr>
            </a:lvl2pPr>
            <a:lvl3pPr>
              <a:defRPr sz="1425">
                <a:solidFill>
                  <a:srgbClr val="0E2F50"/>
                </a:solidFill>
              </a:defRPr>
            </a:lvl3pPr>
            <a:lvl4pPr>
              <a:defRPr sz="1425">
                <a:solidFill>
                  <a:srgbClr val="0E2F50"/>
                </a:solidFill>
              </a:defRPr>
            </a:lvl4pPr>
            <a:lvl5pPr>
              <a:defRPr sz="1425">
                <a:solidFill>
                  <a:srgbClr val="0E2F50"/>
                </a:solidFill>
              </a:defRPr>
            </a:lvl5p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429C1211-E612-6F48-9B76-B750450CDA5F}"/>
              </a:ext>
            </a:extLst>
          </p:cNvPr>
          <p:cNvSpPr/>
          <p:nvPr userDrawn="1"/>
        </p:nvSpPr>
        <p:spPr>
          <a:xfrm>
            <a:off x="497482" y="0"/>
            <a:ext cx="466344" cy="86563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C000"/>
              </a:solidFill>
            </a:endParaRPr>
          </a:p>
        </p:txBody>
      </p:sp>
      <p:sp>
        <p:nvSpPr>
          <p:cNvPr id="9" name="TextBox 8">
            <a:extLst>
              <a:ext uri="{FF2B5EF4-FFF2-40B4-BE49-F238E27FC236}">
                <a16:creationId xmlns:a16="http://schemas.microsoft.com/office/drawing/2014/main" id="{517BE5F8-0A8E-9642-8079-562164A8E98E}"/>
              </a:ext>
            </a:extLst>
          </p:cNvPr>
          <p:cNvSpPr txBox="1"/>
          <p:nvPr userDrawn="1"/>
        </p:nvSpPr>
        <p:spPr>
          <a:xfrm>
            <a:off x="505206" y="-105144"/>
            <a:ext cx="784099" cy="1136244"/>
          </a:xfrm>
          <a:prstGeom prst="rect">
            <a:avLst/>
          </a:prstGeom>
          <a:ln>
            <a:noFill/>
          </a:ln>
        </p:spPr>
        <p:txBody>
          <a:bodyPr vert="horz" wrap="square" lIns="68580" tIns="34290" rIns="68580" bIns="34290" rtlCol="0" anchor="ctr">
            <a:normAutofit/>
          </a:bodyPr>
          <a:lstStyle/>
          <a:p>
            <a:pPr algn="l"/>
            <a:r>
              <a:rPr lang="en-US" sz="4050" b="1" dirty="0">
                <a:solidFill>
                  <a:schemeClr val="bg1"/>
                </a:solidFill>
                <a:latin typeface="Andes" panose="02000000000000000000" pitchFamily="2" charset="0"/>
              </a:rPr>
              <a:t>4</a:t>
            </a:r>
          </a:p>
        </p:txBody>
      </p:sp>
      <p:pic>
        <p:nvPicPr>
          <p:cNvPr id="13" name="Picture 12">
            <a:extLst>
              <a:ext uri="{FF2B5EF4-FFF2-40B4-BE49-F238E27FC236}">
                <a16:creationId xmlns:a16="http://schemas.microsoft.com/office/drawing/2014/main" id="{780E3323-E43B-0B47-B34F-652A4FF43C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8740" y="238350"/>
            <a:ext cx="1937607" cy="506859"/>
          </a:xfrm>
          <a:prstGeom prst="rect">
            <a:avLst/>
          </a:prstGeom>
        </p:spPr>
      </p:pic>
    </p:spTree>
    <p:extLst>
      <p:ext uri="{BB962C8B-B14F-4D97-AF65-F5344CB8AC3E}">
        <p14:creationId xmlns:p14="http://schemas.microsoft.com/office/powerpoint/2010/main" val="153593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8" name="7 Marcador de contenido"/>
          <p:cNvSpPr>
            <a:spLocks noGrp="1"/>
          </p:cNvSpPr>
          <p:nvPr>
            <p:ph sz="quarter" idx="1"/>
          </p:nvPr>
        </p:nvSpPr>
        <p:spPr>
          <a:xfrm>
            <a:off x="457200" y="1219200"/>
            <a:ext cx="8229600" cy="4937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3" name="13 Marcador de fecha">
            <a:extLst>
              <a:ext uri="{FF2B5EF4-FFF2-40B4-BE49-F238E27FC236}">
                <a16:creationId xmlns:a16="http://schemas.microsoft.com/office/drawing/2014/main" id="{5203B937-EF5A-EFA1-1BAF-F2B5D7EC9019}"/>
              </a:ext>
            </a:extLst>
          </p:cNvPr>
          <p:cNvSpPr>
            <a:spLocks noGrp="1"/>
          </p:cNvSpPr>
          <p:nvPr>
            <p:ph type="dt" sz="half" idx="10"/>
          </p:nvPr>
        </p:nvSpPr>
        <p:spPr/>
        <p:txBody>
          <a:bodyPr/>
          <a:lstStyle>
            <a:lvl1pPr>
              <a:defRPr/>
            </a:lvl1pPr>
          </a:lstStyle>
          <a:p>
            <a:pPr>
              <a:defRPr/>
            </a:pPr>
            <a:endParaRPr lang="es-ES"/>
          </a:p>
        </p:txBody>
      </p:sp>
      <p:sp>
        <p:nvSpPr>
          <p:cNvPr id="4" name="2 Marcador de pie de página">
            <a:extLst>
              <a:ext uri="{FF2B5EF4-FFF2-40B4-BE49-F238E27FC236}">
                <a16:creationId xmlns:a16="http://schemas.microsoft.com/office/drawing/2014/main" id="{2A84E2EE-7340-8D05-C876-08D9741F0545}"/>
              </a:ext>
            </a:extLst>
          </p:cNvPr>
          <p:cNvSpPr>
            <a:spLocks noGrp="1"/>
          </p:cNvSpPr>
          <p:nvPr>
            <p:ph type="ftr" sz="quarter" idx="11"/>
          </p:nvPr>
        </p:nvSpPr>
        <p:spPr/>
        <p:txBody>
          <a:bodyPr/>
          <a:lstStyle>
            <a:lvl1pPr>
              <a:defRPr/>
            </a:lvl1pPr>
          </a:lstStyle>
          <a:p>
            <a:pPr>
              <a:defRPr/>
            </a:pPr>
            <a:endParaRPr lang="es-ES"/>
          </a:p>
        </p:txBody>
      </p:sp>
      <p:sp>
        <p:nvSpPr>
          <p:cNvPr id="5" name="22 Marcador de número de diapositiva">
            <a:extLst>
              <a:ext uri="{FF2B5EF4-FFF2-40B4-BE49-F238E27FC236}">
                <a16:creationId xmlns:a16="http://schemas.microsoft.com/office/drawing/2014/main" id="{D5210DA8-710F-6154-25A8-FD32D4DC1BCC}"/>
              </a:ext>
            </a:extLst>
          </p:cNvPr>
          <p:cNvSpPr>
            <a:spLocks noGrp="1"/>
          </p:cNvSpPr>
          <p:nvPr>
            <p:ph type="sldNum" sz="quarter" idx="12"/>
          </p:nvPr>
        </p:nvSpPr>
        <p:spPr/>
        <p:txBody>
          <a:bodyPr/>
          <a:lstStyle>
            <a:lvl1pPr>
              <a:defRPr/>
            </a:lvl1pPr>
          </a:lstStyle>
          <a:p>
            <a:pPr>
              <a:defRPr/>
            </a:pPr>
            <a:fld id="{CD7CB2DA-654E-E844-B65D-BC247877AD09}" type="slidenum">
              <a:rPr lang="en-US" altLang="en-US"/>
              <a:pPr>
                <a:defRPr/>
              </a:pPr>
              <a:t>‹#›</a:t>
            </a:fld>
            <a:endParaRPr lang="en-US" altLang="en-US"/>
          </a:p>
        </p:txBody>
      </p:sp>
    </p:spTree>
    <p:extLst>
      <p:ext uri="{BB962C8B-B14F-4D97-AF65-F5344CB8AC3E}">
        <p14:creationId xmlns:p14="http://schemas.microsoft.com/office/powerpoint/2010/main" val="91090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10 Rectángulo">
            <a:extLst>
              <a:ext uri="{FF2B5EF4-FFF2-40B4-BE49-F238E27FC236}">
                <a16:creationId xmlns:a16="http://schemas.microsoft.com/office/drawing/2014/main" id="{F6FF3D07-A9B8-A2F7-87E4-0F009B11A096}"/>
              </a:ext>
            </a:extLst>
          </p:cNvPr>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11 Rectángulo">
            <a:extLst>
              <a:ext uri="{FF2B5EF4-FFF2-40B4-BE49-F238E27FC236}">
                <a16:creationId xmlns:a16="http://schemas.microsoft.com/office/drawing/2014/main" id="{A2C64A89-7034-1CE7-33FB-E49012720ACA}"/>
              </a:ext>
            </a:extLst>
          </p:cNvPr>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1 Título"/>
          <p:cNvSpPr>
            <a:spLocks noGrp="1"/>
          </p:cNvSpPr>
          <p:nvPr>
            <p:ph type="title"/>
          </p:nvPr>
        </p:nvSpPr>
        <p:spPr>
          <a:xfrm>
            <a:off x="1219200" y="2971800"/>
            <a:ext cx="6858000" cy="1066800"/>
          </a:xfrm>
        </p:spPr>
        <p:txBody>
          <a:bodyPr anchor="t"/>
          <a:lstStyle>
            <a:lvl1pPr algn="r">
              <a:buNone/>
              <a:defRPr sz="3200" b="0" cap="none" baseline="0"/>
            </a:lvl1pPr>
          </a:lstStyle>
          <a:p>
            <a:r>
              <a:rPr lang="es-ES"/>
              <a:t>Haga clic para modificar el estilo de título del patrón</a:t>
            </a:r>
            <a:endParaRPr lang="en-US"/>
          </a:p>
        </p:txBody>
      </p:sp>
      <p:sp>
        <p:nvSpPr>
          <p:cNvPr id="3" name="2 Marcador de texto"/>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6" name="3 Marcador de fecha">
            <a:extLst>
              <a:ext uri="{FF2B5EF4-FFF2-40B4-BE49-F238E27FC236}">
                <a16:creationId xmlns:a16="http://schemas.microsoft.com/office/drawing/2014/main" id="{978AE51C-B6F7-7AC3-9A25-6DD0D4373535}"/>
              </a:ext>
            </a:extLst>
          </p:cNvPr>
          <p:cNvSpPr>
            <a:spLocks noGrp="1"/>
          </p:cNvSpPr>
          <p:nvPr>
            <p:ph type="dt" sz="half" idx="10"/>
          </p:nvPr>
        </p:nvSpPr>
        <p:spPr>
          <a:xfrm>
            <a:off x="6400800" y="6354763"/>
            <a:ext cx="2286000" cy="366712"/>
          </a:xfrm>
        </p:spPr>
        <p:txBody>
          <a:bodyPr/>
          <a:lstStyle>
            <a:lvl1pPr>
              <a:defRPr/>
            </a:lvl1pPr>
          </a:lstStyle>
          <a:p>
            <a:pPr>
              <a:defRPr/>
            </a:pPr>
            <a:endParaRPr lang="es-ES"/>
          </a:p>
        </p:txBody>
      </p:sp>
      <p:sp>
        <p:nvSpPr>
          <p:cNvPr id="7" name="4 Marcador de pie de página">
            <a:extLst>
              <a:ext uri="{FF2B5EF4-FFF2-40B4-BE49-F238E27FC236}">
                <a16:creationId xmlns:a16="http://schemas.microsoft.com/office/drawing/2014/main" id="{6CCD7833-D16D-CA5F-0711-61D0302C907C}"/>
              </a:ext>
            </a:extLst>
          </p:cNvPr>
          <p:cNvSpPr>
            <a:spLocks noGrp="1"/>
          </p:cNvSpPr>
          <p:nvPr>
            <p:ph type="ftr" sz="quarter" idx="11"/>
          </p:nvPr>
        </p:nvSpPr>
        <p:spPr>
          <a:xfrm>
            <a:off x="2898775" y="6354763"/>
            <a:ext cx="3475038" cy="366712"/>
          </a:xfrm>
        </p:spPr>
        <p:txBody>
          <a:bodyPr/>
          <a:lstStyle>
            <a:lvl1pPr>
              <a:defRPr/>
            </a:lvl1pPr>
          </a:lstStyle>
          <a:p>
            <a:pPr>
              <a:defRPr/>
            </a:pPr>
            <a:endParaRPr lang="es-ES"/>
          </a:p>
        </p:txBody>
      </p:sp>
      <p:sp>
        <p:nvSpPr>
          <p:cNvPr id="8" name="5 Marcador de número de diapositiva">
            <a:extLst>
              <a:ext uri="{FF2B5EF4-FFF2-40B4-BE49-F238E27FC236}">
                <a16:creationId xmlns:a16="http://schemas.microsoft.com/office/drawing/2014/main" id="{41640752-5790-88A7-31A5-3F2D56742452}"/>
              </a:ext>
            </a:extLst>
          </p:cNvPr>
          <p:cNvSpPr>
            <a:spLocks noGrp="1"/>
          </p:cNvSpPr>
          <p:nvPr>
            <p:ph type="sldNum" sz="quarter" idx="12"/>
          </p:nvPr>
        </p:nvSpPr>
        <p:spPr>
          <a:xfrm>
            <a:off x="1069975" y="6354763"/>
            <a:ext cx="1520825" cy="366712"/>
          </a:xfrm>
        </p:spPr>
        <p:txBody>
          <a:bodyPr/>
          <a:lstStyle>
            <a:lvl1pPr>
              <a:defRPr/>
            </a:lvl1pPr>
          </a:lstStyle>
          <a:p>
            <a:pPr>
              <a:defRPr/>
            </a:pPr>
            <a:fld id="{1F265663-6F6E-DD43-A0E9-BF1A43FE6C81}" type="slidenum">
              <a:rPr lang="en-US" altLang="en-US"/>
              <a:pPr>
                <a:defRPr/>
              </a:pPr>
              <a:t>‹#›</a:t>
            </a:fld>
            <a:endParaRPr lang="en-US" altLang="en-US"/>
          </a:p>
        </p:txBody>
      </p:sp>
    </p:spTree>
    <p:extLst>
      <p:ext uri="{BB962C8B-B14F-4D97-AF65-F5344CB8AC3E}">
        <p14:creationId xmlns:p14="http://schemas.microsoft.com/office/powerpoint/2010/main" val="31892742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lang="es-ES"/>
              <a:t>Haga clic para modificar el estilo de título del patrón</a:t>
            </a:r>
            <a:endParaRPr lang="en-US"/>
          </a:p>
        </p:txBody>
      </p:sp>
      <p:sp>
        <p:nvSpPr>
          <p:cNvPr id="9" name="8 Marcador de contenido"/>
          <p:cNvSpPr>
            <a:spLocks noGrp="1"/>
          </p:cNvSpPr>
          <p:nvPr>
            <p:ph sz="quarter" idx="1"/>
          </p:nvPr>
        </p:nvSpPr>
        <p:spPr>
          <a:xfrm>
            <a:off x="457200" y="1219200"/>
            <a:ext cx="4041648" cy="4937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10 Marcador de contenido"/>
          <p:cNvSpPr>
            <a:spLocks noGrp="1"/>
          </p:cNvSpPr>
          <p:nvPr>
            <p:ph sz="quarter" idx="2"/>
          </p:nvPr>
        </p:nvSpPr>
        <p:spPr>
          <a:xfrm>
            <a:off x="4632198" y="1216152"/>
            <a:ext cx="4041648" cy="4937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3" name="13 Marcador de fecha">
            <a:extLst>
              <a:ext uri="{FF2B5EF4-FFF2-40B4-BE49-F238E27FC236}">
                <a16:creationId xmlns:a16="http://schemas.microsoft.com/office/drawing/2014/main" id="{0B1B910E-9A53-4DF7-78F9-D9FE6781A8D1}"/>
              </a:ext>
            </a:extLst>
          </p:cNvPr>
          <p:cNvSpPr>
            <a:spLocks noGrp="1"/>
          </p:cNvSpPr>
          <p:nvPr>
            <p:ph type="dt" sz="half" idx="10"/>
          </p:nvPr>
        </p:nvSpPr>
        <p:spPr/>
        <p:txBody>
          <a:bodyPr/>
          <a:lstStyle>
            <a:lvl1pPr>
              <a:defRPr/>
            </a:lvl1pPr>
          </a:lstStyle>
          <a:p>
            <a:pPr>
              <a:defRPr/>
            </a:pPr>
            <a:endParaRPr lang="es-ES"/>
          </a:p>
        </p:txBody>
      </p:sp>
      <p:sp>
        <p:nvSpPr>
          <p:cNvPr id="4" name="2 Marcador de pie de página">
            <a:extLst>
              <a:ext uri="{FF2B5EF4-FFF2-40B4-BE49-F238E27FC236}">
                <a16:creationId xmlns:a16="http://schemas.microsoft.com/office/drawing/2014/main" id="{7110AB09-899D-F2F4-A2D1-71E22B13C6A8}"/>
              </a:ext>
            </a:extLst>
          </p:cNvPr>
          <p:cNvSpPr>
            <a:spLocks noGrp="1"/>
          </p:cNvSpPr>
          <p:nvPr>
            <p:ph type="ftr" sz="quarter" idx="11"/>
          </p:nvPr>
        </p:nvSpPr>
        <p:spPr/>
        <p:txBody>
          <a:bodyPr/>
          <a:lstStyle>
            <a:lvl1pPr>
              <a:defRPr/>
            </a:lvl1pPr>
          </a:lstStyle>
          <a:p>
            <a:pPr>
              <a:defRPr/>
            </a:pPr>
            <a:endParaRPr lang="es-ES"/>
          </a:p>
        </p:txBody>
      </p:sp>
      <p:sp>
        <p:nvSpPr>
          <p:cNvPr id="5" name="22 Marcador de número de diapositiva">
            <a:extLst>
              <a:ext uri="{FF2B5EF4-FFF2-40B4-BE49-F238E27FC236}">
                <a16:creationId xmlns:a16="http://schemas.microsoft.com/office/drawing/2014/main" id="{46084B18-2BBC-F8BC-B6FB-8218451FA4FE}"/>
              </a:ext>
            </a:extLst>
          </p:cNvPr>
          <p:cNvSpPr>
            <a:spLocks noGrp="1"/>
          </p:cNvSpPr>
          <p:nvPr>
            <p:ph type="sldNum" sz="quarter" idx="12"/>
          </p:nvPr>
        </p:nvSpPr>
        <p:spPr/>
        <p:txBody>
          <a:bodyPr/>
          <a:lstStyle>
            <a:lvl1pPr>
              <a:defRPr/>
            </a:lvl1pPr>
          </a:lstStyle>
          <a:p>
            <a:pPr>
              <a:defRPr/>
            </a:pPr>
            <a:fld id="{9C8AA9E5-081D-5F46-8ADE-4DC059E69FF7}" type="slidenum">
              <a:rPr lang="en-US" altLang="en-US"/>
              <a:pPr>
                <a:defRPr/>
              </a:pPr>
              <a:t>‹#›</a:t>
            </a:fld>
            <a:endParaRPr lang="en-US" altLang="en-US"/>
          </a:p>
        </p:txBody>
      </p:sp>
    </p:spTree>
    <p:extLst>
      <p:ext uri="{BB962C8B-B14F-4D97-AF65-F5344CB8AC3E}">
        <p14:creationId xmlns:p14="http://schemas.microsoft.com/office/powerpoint/2010/main" val="1927818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11" name="10 Marcador de contenido"/>
          <p:cNvSpPr>
            <a:spLocks noGrp="1"/>
          </p:cNvSpPr>
          <p:nvPr>
            <p:ph sz="quarter" idx="2"/>
          </p:nvPr>
        </p:nvSpPr>
        <p:spPr>
          <a:xfrm>
            <a:off x="457200" y="2133600"/>
            <a:ext cx="4038600" cy="4038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12 Marcador de contenido"/>
          <p:cNvSpPr>
            <a:spLocks noGrp="1"/>
          </p:cNvSpPr>
          <p:nvPr>
            <p:ph sz="quarter" idx="4"/>
          </p:nvPr>
        </p:nvSpPr>
        <p:spPr>
          <a:xfrm>
            <a:off x="4648200" y="2133600"/>
            <a:ext cx="4038600" cy="4038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3 Marcador de fecha">
            <a:extLst>
              <a:ext uri="{FF2B5EF4-FFF2-40B4-BE49-F238E27FC236}">
                <a16:creationId xmlns:a16="http://schemas.microsoft.com/office/drawing/2014/main" id="{FB6D1C52-F1D8-6669-D8B9-B6B250162921}"/>
              </a:ext>
            </a:extLst>
          </p:cNvPr>
          <p:cNvSpPr>
            <a:spLocks noGrp="1"/>
          </p:cNvSpPr>
          <p:nvPr>
            <p:ph type="dt" sz="half" idx="10"/>
          </p:nvPr>
        </p:nvSpPr>
        <p:spPr/>
        <p:txBody>
          <a:bodyPr/>
          <a:lstStyle>
            <a:lvl1pPr>
              <a:defRPr/>
            </a:lvl1pPr>
          </a:lstStyle>
          <a:p>
            <a:pPr>
              <a:defRPr/>
            </a:pPr>
            <a:endParaRPr lang="es-ES"/>
          </a:p>
        </p:txBody>
      </p:sp>
      <p:sp>
        <p:nvSpPr>
          <p:cNvPr id="6" name="2 Marcador de pie de página">
            <a:extLst>
              <a:ext uri="{FF2B5EF4-FFF2-40B4-BE49-F238E27FC236}">
                <a16:creationId xmlns:a16="http://schemas.microsoft.com/office/drawing/2014/main" id="{A8A4EC06-E7B2-416B-7CBF-F7D1B4789447}"/>
              </a:ext>
            </a:extLst>
          </p:cNvPr>
          <p:cNvSpPr>
            <a:spLocks noGrp="1"/>
          </p:cNvSpPr>
          <p:nvPr>
            <p:ph type="ftr" sz="quarter" idx="11"/>
          </p:nvPr>
        </p:nvSpPr>
        <p:spPr/>
        <p:txBody>
          <a:bodyPr/>
          <a:lstStyle>
            <a:lvl1pPr>
              <a:defRPr/>
            </a:lvl1pPr>
          </a:lstStyle>
          <a:p>
            <a:pPr>
              <a:defRPr/>
            </a:pPr>
            <a:endParaRPr lang="es-ES"/>
          </a:p>
        </p:txBody>
      </p:sp>
      <p:sp>
        <p:nvSpPr>
          <p:cNvPr id="7" name="22 Marcador de número de diapositiva">
            <a:extLst>
              <a:ext uri="{FF2B5EF4-FFF2-40B4-BE49-F238E27FC236}">
                <a16:creationId xmlns:a16="http://schemas.microsoft.com/office/drawing/2014/main" id="{A0F7B077-BF94-0977-E9B6-71FBF2AC27B0}"/>
              </a:ext>
            </a:extLst>
          </p:cNvPr>
          <p:cNvSpPr>
            <a:spLocks noGrp="1"/>
          </p:cNvSpPr>
          <p:nvPr>
            <p:ph type="sldNum" sz="quarter" idx="12"/>
          </p:nvPr>
        </p:nvSpPr>
        <p:spPr/>
        <p:txBody>
          <a:bodyPr/>
          <a:lstStyle>
            <a:lvl1pPr>
              <a:defRPr/>
            </a:lvl1pPr>
          </a:lstStyle>
          <a:p>
            <a:pPr>
              <a:defRPr/>
            </a:pPr>
            <a:fld id="{CF975925-1525-774B-81A1-9866341018AF}" type="slidenum">
              <a:rPr lang="en-US" altLang="en-US"/>
              <a:pPr>
                <a:defRPr/>
              </a:pPr>
              <a:t>‹#›</a:t>
            </a:fld>
            <a:endParaRPr lang="en-US" altLang="en-US"/>
          </a:p>
        </p:txBody>
      </p:sp>
    </p:spTree>
    <p:extLst>
      <p:ext uri="{BB962C8B-B14F-4D97-AF65-F5344CB8AC3E}">
        <p14:creationId xmlns:p14="http://schemas.microsoft.com/office/powerpoint/2010/main" val="379534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10 Triángulo isósceles">
            <a:extLst>
              <a:ext uri="{FF2B5EF4-FFF2-40B4-BE49-F238E27FC236}">
                <a16:creationId xmlns:a16="http://schemas.microsoft.com/office/drawing/2014/main" id="{76C13F1C-DF73-6552-2309-8385A4C2F3E8}"/>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1 Título"/>
          <p:cNvSpPr>
            <a:spLocks noGrp="1"/>
          </p:cNvSpPr>
          <p:nvPr>
            <p:ph type="title"/>
          </p:nvPr>
        </p:nvSpPr>
        <p:spPr>
          <a:xfrm>
            <a:off x="457200" y="228600"/>
            <a:ext cx="8229600" cy="914400"/>
          </a:xfrm>
        </p:spPr>
        <p:txBody>
          <a:bodyPr/>
          <a:lstStyle/>
          <a:p>
            <a:r>
              <a:rPr lang="es-ES"/>
              <a:t>Haga clic para modificar el estilo de título del patrón</a:t>
            </a:r>
            <a:endParaRPr lang="en-US"/>
          </a:p>
        </p:txBody>
      </p:sp>
      <p:sp>
        <p:nvSpPr>
          <p:cNvPr id="4" name="2 Marcador de fecha">
            <a:extLst>
              <a:ext uri="{FF2B5EF4-FFF2-40B4-BE49-F238E27FC236}">
                <a16:creationId xmlns:a16="http://schemas.microsoft.com/office/drawing/2014/main" id="{85A78DBB-24EF-6CEB-D7CE-640C24432F11}"/>
              </a:ext>
            </a:extLst>
          </p:cNvPr>
          <p:cNvSpPr>
            <a:spLocks noGrp="1"/>
          </p:cNvSpPr>
          <p:nvPr>
            <p:ph type="dt" sz="half" idx="10"/>
          </p:nvPr>
        </p:nvSpPr>
        <p:spPr/>
        <p:txBody>
          <a:bodyPr/>
          <a:lstStyle>
            <a:lvl1pPr>
              <a:defRPr/>
            </a:lvl1pPr>
          </a:lstStyle>
          <a:p>
            <a:pPr>
              <a:defRPr/>
            </a:pPr>
            <a:endParaRPr lang="es-ES"/>
          </a:p>
        </p:txBody>
      </p:sp>
      <p:sp>
        <p:nvSpPr>
          <p:cNvPr id="5" name="3 Marcador de pie de página">
            <a:extLst>
              <a:ext uri="{FF2B5EF4-FFF2-40B4-BE49-F238E27FC236}">
                <a16:creationId xmlns:a16="http://schemas.microsoft.com/office/drawing/2014/main" id="{76352470-62B2-9636-6993-071CCF98A5E1}"/>
              </a:ext>
            </a:extLst>
          </p:cNvPr>
          <p:cNvSpPr>
            <a:spLocks noGrp="1"/>
          </p:cNvSpPr>
          <p:nvPr>
            <p:ph type="ftr" sz="quarter" idx="11"/>
          </p:nvPr>
        </p:nvSpPr>
        <p:spPr/>
        <p:txBody>
          <a:bodyPr/>
          <a:lstStyle>
            <a:lvl1pPr>
              <a:defRPr/>
            </a:lvl1pPr>
          </a:lstStyle>
          <a:p>
            <a:pPr>
              <a:defRPr/>
            </a:pPr>
            <a:endParaRPr lang="es-ES"/>
          </a:p>
        </p:txBody>
      </p:sp>
      <p:sp>
        <p:nvSpPr>
          <p:cNvPr id="6" name="4 Marcador de número de diapositiva">
            <a:extLst>
              <a:ext uri="{FF2B5EF4-FFF2-40B4-BE49-F238E27FC236}">
                <a16:creationId xmlns:a16="http://schemas.microsoft.com/office/drawing/2014/main" id="{489555B1-3969-5DC9-2E24-F67C8374F605}"/>
              </a:ext>
            </a:extLst>
          </p:cNvPr>
          <p:cNvSpPr>
            <a:spLocks noGrp="1"/>
          </p:cNvSpPr>
          <p:nvPr>
            <p:ph type="sldNum" sz="quarter" idx="12"/>
          </p:nvPr>
        </p:nvSpPr>
        <p:spPr/>
        <p:txBody>
          <a:bodyPr/>
          <a:lstStyle>
            <a:lvl1pPr>
              <a:defRPr/>
            </a:lvl1pPr>
          </a:lstStyle>
          <a:p>
            <a:pPr>
              <a:defRPr/>
            </a:pPr>
            <a:fld id="{4F505C88-A802-474D-8F69-4DFCB97D7A86}" type="slidenum">
              <a:rPr lang="en-US" altLang="en-US"/>
              <a:pPr>
                <a:defRPr/>
              </a:pPr>
              <a:t>‹#›</a:t>
            </a:fld>
            <a:endParaRPr lang="en-US" altLang="en-US"/>
          </a:p>
        </p:txBody>
      </p:sp>
    </p:spTree>
    <p:extLst>
      <p:ext uri="{BB962C8B-B14F-4D97-AF65-F5344CB8AC3E}">
        <p14:creationId xmlns:p14="http://schemas.microsoft.com/office/powerpoint/2010/main" val="338021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0 Conector recto">
            <a:extLst>
              <a:ext uri="{FF2B5EF4-FFF2-40B4-BE49-F238E27FC236}">
                <a16:creationId xmlns:a16="http://schemas.microsoft.com/office/drawing/2014/main" id="{7434ACA9-F71C-CADE-9DD0-63FFC270BC2D}"/>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ES"/>
          </a:p>
        </p:txBody>
      </p:sp>
      <p:sp>
        <p:nvSpPr>
          <p:cNvPr id="3" name="11 Triángulo isósceles">
            <a:extLst>
              <a:ext uri="{FF2B5EF4-FFF2-40B4-BE49-F238E27FC236}">
                <a16:creationId xmlns:a16="http://schemas.microsoft.com/office/drawing/2014/main" id="{BF9A4B25-71C4-7482-FF2A-A7FA07D08D1C}"/>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1 Marcador de fecha">
            <a:extLst>
              <a:ext uri="{FF2B5EF4-FFF2-40B4-BE49-F238E27FC236}">
                <a16:creationId xmlns:a16="http://schemas.microsoft.com/office/drawing/2014/main" id="{3D314887-1406-5FF7-847E-E1A02225DA84}"/>
              </a:ext>
            </a:extLst>
          </p:cNvPr>
          <p:cNvSpPr>
            <a:spLocks noGrp="1"/>
          </p:cNvSpPr>
          <p:nvPr>
            <p:ph type="dt" sz="half" idx="10"/>
          </p:nvPr>
        </p:nvSpPr>
        <p:spPr/>
        <p:txBody>
          <a:bodyPr/>
          <a:lstStyle>
            <a:lvl1pPr>
              <a:defRPr/>
            </a:lvl1pPr>
          </a:lstStyle>
          <a:p>
            <a:pPr>
              <a:defRPr/>
            </a:pPr>
            <a:endParaRPr lang="es-ES"/>
          </a:p>
        </p:txBody>
      </p:sp>
      <p:sp>
        <p:nvSpPr>
          <p:cNvPr id="5" name="2 Marcador de pie de página">
            <a:extLst>
              <a:ext uri="{FF2B5EF4-FFF2-40B4-BE49-F238E27FC236}">
                <a16:creationId xmlns:a16="http://schemas.microsoft.com/office/drawing/2014/main" id="{BEB3E21F-11C4-CC2B-0999-ACB1A7813063}"/>
              </a:ext>
            </a:extLst>
          </p:cNvPr>
          <p:cNvSpPr>
            <a:spLocks noGrp="1"/>
          </p:cNvSpPr>
          <p:nvPr>
            <p:ph type="ftr" sz="quarter" idx="11"/>
          </p:nvPr>
        </p:nvSpPr>
        <p:spPr/>
        <p:txBody>
          <a:bodyPr/>
          <a:lstStyle>
            <a:lvl1pPr>
              <a:defRPr/>
            </a:lvl1pPr>
          </a:lstStyle>
          <a:p>
            <a:pPr>
              <a:defRPr/>
            </a:pPr>
            <a:endParaRPr lang="es-ES"/>
          </a:p>
        </p:txBody>
      </p:sp>
      <p:sp>
        <p:nvSpPr>
          <p:cNvPr id="6" name="3 Marcador de número de diapositiva">
            <a:extLst>
              <a:ext uri="{FF2B5EF4-FFF2-40B4-BE49-F238E27FC236}">
                <a16:creationId xmlns:a16="http://schemas.microsoft.com/office/drawing/2014/main" id="{E737DB18-97C8-8617-4111-8A590532E9CE}"/>
              </a:ext>
            </a:extLst>
          </p:cNvPr>
          <p:cNvSpPr>
            <a:spLocks noGrp="1"/>
          </p:cNvSpPr>
          <p:nvPr>
            <p:ph type="sldNum" sz="quarter" idx="12"/>
          </p:nvPr>
        </p:nvSpPr>
        <p:spPr/>
        <p:txBody>
          <a:bodyPr/>
          <a:lstStyle>
            <a:lvl1pPr>
              <a:defRPr/>
            </a:lvl1pPr>
          </a:lstStyle>
          <a:p>
            <a:pPr>
              <a:defRPr/>
            </a:pPr>
            <a:fld id="{A7EBEC32-4357-9744-8B50-8BC086552D27}" type="slidenum">
              <a:rPr lang="en-US" altLang="en-US"/>
              <a:pPr>
                <a:defRPr/>
              </a:pPr>
              <a:t>‹#›</a:t>
            </a:fld>
            <a:endParaRPr lang="en-US" altLang="en-US"/>
          </a:p>
        </p:txBody>
      </p:sp>
    </p:spTree>
    <p:extLst>
      <p:ext uri="{BB962C8B-B14F-4D97-AF65-F5344CB8AC3E}">
        <p14:creationId xmlns:p14="http://schemas.microsoft.com/office/powerpoint/2010/main" val="222113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4" name="10 Conector recto">
            <a:extLst>
              <a:ext uri="{FF2B5EF4-FFF2-40B4-BE49-F238E27FC236}">
                <a16:creationId xmlns:a16="http://schemas.microsoft.com/office/drawing/2014/main" id="{E39DBA55-D8DF-7EF5-1813-72024CC2AF03}"/>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ES"/>
          </a:p>
        </p:txBody>
      </p:sp>
      <p:sp>
        <p:nvSpPr>
          <p:cNvPr id="5" name="11 Conector recto">
            <a:extLst>
              <a:ext uri="{FF2B5EF4-FFF2-40B4-BE49-F238E27FC236}">
                <a16:creationId xmlns:a16="http://schemas.microsoft.com/office/drawing/2014/main" id="{C2BB58FB-B09F-3B09-725A-447C40A4F54F}"/>
              </a:ext>
            </a:extLst>
          </p:cNvPr>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ES"/>
          </a:p>
        </p:txBody>
      </p:sp>
      <p:sp>
        <p:nvSpPr>
          <p:cNvPr id="6" name="12 Triángulo isósceles">
            <a:extLst>
              <a:ext uri="{FF2B5EF4-FFF2-40B4-BE49-F238E27FC236}">
                <a16:creationId xmlns:a16="http://schemas.microsoft.com/office/drawing/2014/main" id="{30CF937C-8A7B-CABE-C101-EAB383184BD9}"/>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1 Título"/>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s-ES"/>
              <a:t>Haga clic para modificar el estilo de título del patrón</a:t>
            </a:r>
            <a:endParaRPr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s-ES"/>
              <a:t>Haga clic para modificar el estilo de texto del patrón</a:t>
            </a:r>
          </a:p>
        </p:txBody>
      </p:sp>
      <p:sp>
        <p:nvSpPr>
          <p:cNvPr id="12" name="11 Marcador de contenido"/>
          <p:cNvSpPr>
            <a:spLocks noGrp="1"/>
          </p:cNvSpPr>
          <p:nvPr>
            <p:ph sz="quarter" idx="1"/>
          </p:nvPr>
        </p:nvSpPr>
        <p:spPr>
          <a:xfrm>
            <a:off x="304800" y="304800"/>
            <a:ext cx="5715000" cy="5715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4 Marcador de fecha">
            <a:extLst>
              <a:ext uri="{FF2B5EF4-FFF2-40B4-BE49-F238E27FC236}">
                <a16:creationId xmlns:a16="http://schemas.microsoft.com/office/drawing/2014/main" id="{B384A7FB-A84B-577E-13A4-79CA826C12B6}"/>
              </a:ext>
            </a:extLst>
          </p:cNvPr>
          <p:cNvSpPr>
            <a:spLocks noGrp="1"/>
          </p:cNvSpPr>
          <p:nvPr>
            <p:ph type="dt" sz="half" idx="10"/>
          </p:nvPr>
        </p:nvSpPr>
        <p:spPr/>
        <p:txBody>
          <a:bodyPr/>
          <a:lstStyle>
            <a:lvl1pPr>
              <a:defRPr/>
            </a:lvl1pPr>
          </a:lstStyle>
          <a:p>
            <a:pPr>
              <a:defRPr/>
            </a:pPr>
            <a:endParaRPr lang="es-ES"/>
          </a:p>
        </p:txBody>
      </p:sp>
      <p:sp>
        <p:nvSpPr>
          <p:cNvPr id="8" name="5 Marcador de pie de página">
            <a:extLst>
              <a:ext uri="{FF2B5EF4-FFF2-40B4-BE49-F238E27FC236}">
                <a16:creationId xmlns:a16="http://schemas.microsoft.com/office/drawing/2014/main" id="{F409B224-4358-C150-38E6-3D7A363B62D3}"/>
              </a:ext>
            </a:extLst>
          </p:cNvPr>
          <p:cNvSpPr>
            <a:spLocks noGrp="1"/>
          </p:cNvSpPr>
          <p:nvPr>
            <p:ph type="ftr" sz="quarter" idx="11"/>
          </p:nvPr>
        </p:nvSpPr>
        <p:spPr/>
        <p:txBody>
          <a:bodyPr/>
          <a:lstStyle>
            <a:lvl1pPr>
              <a:defRPr/>
            </a:lvl1pPr>
          </a:lstStyle>
          <a:p>
            <a:pPr>
              <a:defRPr/>
            </a:pPr>
            <a:endParaRPr lang="es-ES"/>
          </a:p>
        </p:txBody>
      </p:sp>
      <p:sp>
        <p:nvSpPr>
          <p:cNvPr id="9" name="6 Marcador de número de diapositiva">
            <a:extLst>
              <a:ext uri="{FF2B5EF4-FFF2-40B4-BE49-F238E27FC236}">
                <a16:creationId xmlns:a16="http://schemas.microsoft.com/office/drawing/2014/main" id="{86BE2D00-29C5-9929-8D30-D41B43332363}"/>
              </a:ext>
            </a:extLst>
          </p:cNvPr>
          <p:cNvSpPr>
            <a:spLocks noGrp="1"/>
          </p:cNvSpPr>
          <p:nvPr>
            <p:ph type="sldNum" sz="quarter" idx="12"/>
          </p:nvPr>
        </p:nvSpPr>
        <p:spPr/>
        <p:txBody>
          <a:bodyPr/>
          <a:lstStyle>
            <a:lvl1pPr>
              <a:defRPr/>
            </a:lvl1pPr>
          </a:lstStyle>
          <a:p>
            <a:pPr>
              <a:defRPr/>
            </a:pPr>
            <a:fld id="{AFF7ABDB-AD0C-5A4A-AC15-8C7AD816FB5B}" type="slidenum">
              <a:rPr lang="en-US" altLang="en-US"/>
              <a:pPr>
                <a:defRPr/>
              </a:pPr>
              <a:t>‹#›</a:t>
            </a:fld>
            <a:endParaRPr lang="en-US" altLang="en-US"/>
          </a:p>
        </p:txBody>
      </p:sp>
    </p:spTree>
    <p:extLst>
      <p:ext uri="{BB962C8B-B14F-4D97-AF65-F5344CB8AC3E}">
        <p14:creationId xmlns:p14="http://schemas.microsoft.com/office/powerpoint/2010/main" val="372555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10 Conector recto">
            <a:extLst>
              <a:ext uri="{FF2B5EF4-FFF2-40B4-BE49-F238E27FC236}">
                <a16:creationId xmlns:a16="http://schemas.microsoft.com/office/drawing/2014/main" id="{5E97FAF1-8276-AA38-32C9-782D4E96C0F7}"/>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ES"/>
          </a:p>
        </p:txBody>
      </p:sp>
      <p:sp>
        <p:nvSpPr>
          <p:cNvPr id="6" name="11 Triángulo isósceles">
            <a:extLst>
              <a:ext uri="{FF2B5EF4-FFF2-40B4-BE49-F238E27FC236}">
                <a16:creationId xmlns:a16="http://schemas.microsoft.com/office/drawing/2014/main" id="{6967C7C9-B7DE-E6A4-DC8E-C19E951B8C23}"/>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12 Rectángulo">
            <a:extLst>
              <a:ext uri="{FF2B5EF4-FFF2-40B4-BE49-F238E27FC236}">
                <a16:creationId xmlns:a16="http://schemas.microsoft.com/office/drawing/2014/main" id="{4F154825-7D31-BEBB-6695-5D55171E7681}"/>
              </a:ext>
            </a:extLst>
          </p:cNvPr>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s-ES" noProof="0"/>
              <a:t>Haga clic en el icono para agregar una imagen</a:t>
            </a:r>
            <a:endParaRPr lang="en-US" noProof="0" dirty="0"/>
          </a:p>
        </p:txBody>
      </p:sp>
      <p:sp>
        <p:nvSpPr>
          <p:cNvPr id="4" name="3 Marcador de texto"/>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s-ES"/>
              <a:t>Haga clic para modificar el estilo de texto del patrón</a:t>
            </a:r>
          </a:p>
        </p:txBody>
      </p:sp>
      <p:sp>
        <p:nvSpPr>
          <p:cNvPr id="8" name="4 Marcador de fecha">
            <a:extLst>
              <a:ext uri="{FF2B5EF4-FFF2-40B4-BE49-F238E27FC236}">
                <a16:creationId xmlns:a16="http://schemas.microsoft.com/office/drawing/2014/main" id="{F998B475-4858-5DBA-0652-1ACAB8B50A51}"/>
              </a:ext>
            </a:extLst>
          </p:cNvPr>
          <p:cNvSpPr>
            <a:spLocks noGrp="1"/>
          </p:cNvSpPr>
          <p:nvPr>
            <p:ph type="dt" sz="half" idx="10"/>
          </p:nvPr>
        </p:nvSpPr>
        <p:spPr/>
        <p:txBody>
          <a:bodyPr/>
          <a:lstStyle>
            <a:lvl1pPr>
              <a:defRPr/>
            </a:lvl1pPr>
          </a:lstStyle>
          <a:p>
            <a:pPr>
              <a:defRPr/>
            </a:pPr>
            <a:endParaRPr lang="es-ES"/>
          </a:p>
        </p:txBody>
      </p:sp>
      <p:sp>
        <p:nvSpPr>
          <p:cNvPr id="9" name="5 Marcador de pie de página">
            <a:extLst>
              <a:ext uri="{FF2B5EF4-FFF2-40B4-BE49-F238E27FC236}">
                <a16:creationId xmlns:a16="http://schemas.microsoft.com/office/drawing/2014/main" id="{28720EBA-CB3E-9741-7B66-E09157B65069}"/>
              </a:ext>
            </a:extLst>
          </p:cNvPr>
          <p:cNvSpPr>
            <a:spLocks noGrp="1"/>
          </p:cNvSpPr>
          <p:nvPr>
            <p:ph type="ftr" sz="quarter" idx="11"/>
          </p:nvPr>
        </p:nvSpPr>
        <p:spPr/>
        <p:txBody>
          <a:bodyPr/>
          <a:lstStyle>
            <a:lvl1pPr>
              <a:defRPr/>
            </a:lvl1pPr>
          </a:lstStyle>
          <a:p>
            <a:pPr>
              <a:defRPr/>
            </a:pPr>
            <a:endParaRPr lang="es-ES"/>
          </a:p>
        </p:txBody>
      </p:sp>
      <p:sp>
        <p:nvSpPr>
          <p:cNvPr id="10" name="6 Marcador de número de diapositiva">
            <a:extLst>
              <a:ext uri="{FF2B5EF4-FFF2-40B4-BE49-F238E27FC236}">
                <a16:creationId xmlns:a16="http://schemas.microsoft.com/office/drawing/2014/main" id="{BAC29832-03D9-D443-B966-770B3A585872}"/>
              </a:ext>
            </a:extLst>
          </p:cNvPr>
          <p:cNvSpPr>
            <a:spLocks noGrp="1"/>
          </p:cNvSpPr>
          <p:nvPr>
            <p:ph type="sldNum" sz="quarter" idx="12"/>
          </p:nvPr>
        </p:nvSpPr>
        <p:spPr/>
        <p:txBody>
          <a:bodyPr/>
          <a:lstStyle>
            <a:lvl1pPr>
              <a:defRPr/>
            </a:lvl1pPr>
          </a:lstStyle>
          <a:p>
            <a:pPr>
              <a:defRPr/>
            </a:pPr>
            <a:fld id="{CF48E4AC-F988-0942-95C4-ED27446213B2}" type="slidenum">
              <a:rPr lang="en-US" altLang="en-US"/>
              <a:pPr>
                <a:defRPr/>
              </a:pPr>
              <a:t>‹#›</a:t>
            </a:fld>
            <a:endParaRPr lang="en-US" altLang="en-US"/>
          </a:p>
        </p:txBody>
      </p:sp>
    </p:spTree>
    <p:extLst>
      <p:ext uri="{BB962C8B-B14F-4D97-AF65-F5344CB8AC3E}">
        <p14:creationId xmlns:p14="http://schemas.microsoft.com/office/powerpoint/2010/main" val="272753585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21 Marcador de título">
            <a:extLst>
              <a:ext uri="{FF2B5EF4-FFF2-40B4-BE49-F238E27FC236}">
                <a16:creationId xmlns:a16="http://schemas.microsoft.com/office/drawing/2014/main" id="{AFE5E622-6FFB-890F-37E0-3010B244433C}"/>
              </a:ext>
            </a:extLst>
          </p:cNvPr>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ltLang="en-US"/>
              <a:t>Haga clic para modificar el estilo de título del patrón</a:t>
            </a:r>
            <a:endParaRPr lang="en-US" altLang="en-US"/>
          </a:p>
        </p:txBody>
      </p:sp>
      <p:sp>
        <p:nvSpPr>
          <p:cNvPr id="1027" name="12 Marcador de texto">
            <a:extLst>
              <a:ext uri="{FF2B5EF4-FFF2-40B4-BE49-F238E27FC236}">
                <a16:creationId xmlns:a16="http://schemas.microsoft.com/office/drawing/2014/main" id="{7873B3CA-A30B-2F3B-26D9-ADA21B352DC8}"/>
              </a:ext>
            </a:extLst>
          </p:cNvPr>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endParaRPr lang="en-US" altLang="en-US"/>
          </a:p>
        </p:txBody>
      </p:sp>
      <p:sp>
        <p:nvSpPr>
          <p:cNvPr id="14" name="13 Marcador de fecha">
            <a:extLst>
              <a:ext uri="{FF2B5EF4-FFF2-40B4-BE49-F238E27FC236}">
                <a16:creationId xmlns:a16="http://schemas.microsoft.com/office/drawing/2014/main" id="{BE0F7C42-3B49-74FF-74A6-DC0A56C1EDF9}"/>
              </a:ext>
            </a:extLst>
          </p:cNvPr>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Times New Roman" charset="0"/>
                <a:ea typeface="ＭＳ Ｐゴシック" charset="-128"/>
                <a:cs typeface="+mn-cs"/>
              </a:defRPr>
            </a:lvl1pPr>
          </a:lstStyle>
          <a:p>
            <a:pPr>
              <a:defRPr/>
            </a:pPr>
            <a:endParaRPr lang="es-ES"/>
          </a:p>
        </p:txBody>
      </p:sp>
      <p:sp>
        <p:nvSpPr>
          <p:cNvPr id="3" name="2 Marcador de pie de página">
            <a:extLst>
              <a:ext uri="{FF2B5EF4-FFF2-40B4-BE49-F238E27FC236}">
                <a16:creationId xmlns:a16="http://schemas.microsoft.com/office/drawing/2014/main" id="{4300E13D-1820-506F-94AC-726AAFC33DD6}"/>
              </a:ext>
            </a:extLst>
          </p:cNvPr>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Times New Roman" charset="0"/>
                <a:ea typeface="ＭＳ Ｐゴシック" charset="-128"/>
                <a:cs typeface="+mn-cs"/>
              </a:defRPr>
            </a:lvl1pPr>
          </a:lstStyle>
          <a:p>
            <a:pPr>
              <a:defRPr/>
            </a:pPr>
            <a:endParaRPr lang="es-ES"/>
          </a:p>
        </p:txBody>
      </p:sp>
      <p:sp>
        <p:nvSpPr>
          <p:cNvPr id="23" name="22 Marcador de número de diapositiva">
            <a:extLst>
              <a:ext uri="{FF2B5EF4-FFF2-40B4-BE49-F238E27FC236}">
                <a16:creationId xmlns:a16="http://schemas.microsoft.com/office/drawing/2014/main" id="{6C895211-3A44-88C9-F0AF-0F20512EFF0D}"/>
              </a:ext>
            </a:extLst>
          </p:cNvPr>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A4C59B91-708E-3546-918F-13BE21458437}" type="slidenum">
              <a:rPr lang="en-US" altLang="en-US"/>
              <a:pPr>
                <a:defRPr/>
              </a:pPr>
              <a:t>‹#›</a:t>
            </a:fld>
            <a:endParaRPr lang="en-US" altLang="en-US"/>
          </a:p>
        </p:txBody>
      </p:sp>
      <p:sp>
        <p:nvSpPr>
          <p:cNvPr id="1031" name="27 Conector recto">
            <a:extLst>
              <a:ext uri="{FF2B5EF4-FFF2-40B4-BE49-F238E27FC236}">
                <a16:creationId xmlns:a16="http://schemas.microsoft.com/office/drawing/2014/main" id="{6ECC4D5B-C33A-6325-42A5-9F925B4F5161}"/>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ES"/>
          </a:p>
        </p:txBody>
      </p:sp>
      <p:sp>
        <p:nvSpPr>
          <p:cNvPr id="1032" name="28 Conector recto">
            <a:extLst>
              <a:ext uri="{FF2B5EF4-FFF2-40B4-BE49-F238E27FC236}">
                <a16:creationId xmlns:a16="http://schemas.microsoft.com/office/drawing/2014/main" id="{FF300BE5-C516-38AC-BBA5-620AFC564EC3}"/>
              </a:ext>
            </a:extLst>
          </p:cNvPr>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ES"/>
          </a:p>
        </p:txBody>
      </p:sp>
      <p:sp>
        <p:nvSpPr>
          <p:cNvPr id="10" name="9 Triángulo isósceles">
            <a:extLst>
              <a:ext uri="{FF2B5EF4-FFF2-40B4-BE49-F238E27FC236}">
                <a16:creationId xmlns:a16="http://schemas.microsoft.com/office/drawing/2014/main" id="{493177D1-F8BA-F3F6-A0E2-2ECB908F0ABD}"/>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4149" r:id="rId1"/>
    <p:sldLayoutId id="2147484145" r:id="rId2"/>
    <p:sldLayoutId id="2147484150" r:id="rId3"/>
    <p:sldLayoutId id="2147484146" r:id="rId4"/>
    <p:sldLayoutId id="2147484147" r:id="rId5"/>
    <p:sldLayoutId id="2147484151" r:id="rId6"/>
    <p:sldLayoutId id="2147484152" r:id="rId7"/>
    <p:sldLayoutId id="2147484153" r:id="rId8"/>
    <p:sldLayoutId id="2147484154" r:id="rId9"/>
    <p:sldLayoutId id="2147484148" r:id="rId10"/>
    <p:sldLayoutId id="2147484155" r:id="rId11"/>
    <p:sldLayoutId id="2147484163" r:id="rId12"/>
  </p:sldLayoutIdLst>
  <p:hf hdr="0" ftr="0" dt="0"/>
  <p:txStyles>
    <p:titleStyle>
      <a:lvl1pPr algn="l" rtl="0" eaLnBrk="0" fontAlgn="base" hangingPunct="0">
        <a:spcBef>
          <a:spcPct val="0"/>
        </a:spcBef>
        <a:spcAft>
          <a:spcPct val="0"/>
        </a:spcAft>
        <a:defRPr sz="32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Times New Roman"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Times New Roman"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Times New Roman"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Times New Roman"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Times New Roman" charset="0"/>
        </a:defRPr>
      </a:lvl6pPr>
      <a:lvl7pPr marL="914400" algn="l" rtl="0" fontAlgn="base">
        <a:spcBef>
          <a:spcPct val="0"/>
        </a:spcBef>
        <a:spcAft>
          <a:spcPct val="0"/>
        </a:spcAft>
        <a:defRPr sz="3200">
          <a:solidFill>
            <a:schemeClr val="tx2"/>
          </a:solidFill>
          <a:latin typeface="Times New Roman" charset="0"/>
        </a:defRPr>
      </a:lvl7pPr>
      <a:lvl8pPr marL="1371600" algn="l" rtl="0" fontAlgn="base">
        <a:spcBef>
          <a:spcPct val="0"/>
        </a:spcBef>
        <a:spcAft>
          <a:spcPct val="0"/>
        </a:spcAft>
        <a:defRPr sz="3200">
          <a:solidFill>
            <a:schemeClr val="tx2"/>
          </a:solidFill>
          <a:latin typeface="Times New Roman" charset="0"/>
        </a:defRPr>
      </a:lvl8pPr>
      <a:lvl9pPr marL="1828800" algn="l" rtl="0" fontAlgn="base">
        <a:spcBef>
          <a:spcPct val="0"/>
        </a:spcBef>
        <a:spcAft>
          <a:spcPct val="0"/>
        </a:spcAft>
        <a:defRPr sz="3200">
          <a:solidFill>
            <a:schemeClr val="tx2"/>
          </a:solidFill>
          <a:latin typeface="Times New Roman"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2" charset="2"/>
        <a:buChar char=""/>
        <a:defRPr sz="2600" kern="1200">
          <a:solidFill>
            <a:schemeClr val="tx1"/>
          </a:solidFill>
          <a:latin typeface="+mn-lt"/>
          <a:ea typeface="ＭＳ Ｐゴシック"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pitchFamily="2" charset="2"/>
        <a:buChar char=""/>
        <a:defRPr sz="23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pitchFamily="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A94543"/>
        </a:buClr>
        <a:buSzPct val="70000"/>
        <a:buFont typeface="Wingdings" pitchFamily="2" charset="2"/>
        <a:buChar char=""/>
        <a:defRPr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a:extLst>
              <a:ext uri="{FF2B5EF4-FFF2-40B4-BE49-F238E27FC236}">
                <a16:creationId xmlns:a16="http://schemas.microsoft.com/office/drawing/2014/main" id="{6EBD1C5D-CC8E-EC2C-9F0A-397637C9AE32}"/>
              </a:ext>
            </a:extLst>
          </p:cNvPr>
          <p:cNvSpPr>
            <a:spLocks noGrp="1"/>
          </p:cNvSpPr>
          <p:nvPr>
            <p:ph type="ctrTitle"/>
          </p:nvPr>
        </p:nvSpPr>
        <p:spPr>
          <a:xfrm>
            <a:off x="395288" y="5013325"/>
            <a:ext cx="7772400" cy="1470025"/>
          </a:xfrm>
        </p:spPr>
        <p:txBody>
          <a:bodyPr/>
          <a:lstStyle/>
          <a:p>
            <a:r>
              <a:rPr lang="fr-FR" altLang="en-US" sz="2200">
                <a:ea typeface="ＭＳ Ｐゴシック" panose="020B0600070205080204" pitchFamily="34" charset="-128"/>
              </a:rPr>
              <a:t>Profesora: Paloma Bernal Turnes</a:t>
            </a:r>
            <a:br>
              <a:rPr lang="fr-FR" altLang="en-US" sz="2200">
                <a:ea typeface="ＭＳ Ｐゴシック" panose="020B0600070205080204" pitchFamily="34" charset="-128"/>
              </a:rPr>
            </a:br>
            <a:r>
              <a:rPr lang="fr-FR" altLang="en-US" sz="2200">
                <a:ea typeface="ＭＳ Ｐゴシック" panose="020B0600070205080204" pitchFamily="34" charset="-128"/>
              </a:rPr>
              <a:t>paloma.bernal@urjc.es</a:t>
            </a:r>
          </a:p>
        </p:txBody>
      </p:sp>
      <p:sp>
        <p:nvSpPr>
          <p:cNvPr id="3" name="Sous-titre 2">
            <a:extLst>
              <a:ext uri="{FF2B5EF4-FFF2-40B4-BE49-F238E27FC236}">
                <a16:creationId xmlns:a16="http://schemas.microsoft.com/office/drawing/2014/main" id="{C1010C5B-8BE1-F4DD-7E14-7EB7142A257D}"/>
              </a:ext>
            </a:extLst>
          </p:cNvPr>
          <p:cNvSpPr>
            <a:spLocks noGrp="1"/>
          </p:cNvSpPr>
          <p:nvPr>
            <p:ph type="subTitle" idx="1"/>
          </p:nvPr>
        </p:nvSpPr>
        <p:spPr>
          <a:xfrm>
            <a:off x="1190625" y="3940175"/>
            <a:ext cx="6977063" cy="708025"/>
          </a:xfrm>
        </p:spPr>
        <p:txBody>
          <a:bodyPr/>
          <a:lstStyle/>
          <a:p>
            <a:pPr>
              <a:defRPr/>
            </a:pPr>
            <a:r>
              <a:rPr lang="en-US" sz="2400" b="1" dirty="0"/>
              <a:t>MARKETING GLOBAL E INTERNACIONAL Y COMERCIO EXTERIOR (SEMIPRESENCIAL) </a:t>
            </a:r>
            <a:endParaRPr lang="en-US" sz="2400" dirty="0"/>
          </a:p>
          <a:p>
            <a:pPr>
              <a:defRPr/>
            </a:pPr>
            <a:endParaRPr lang="fr-FR" sz="2400" dirty="0"/>
          </a:p>
        </p:txBody>
      </p:sp>
      <p:pic>
        <p:nvPicPr>
          <p:cNvPr id="15363" name="Image 3" descr="sin-tc3adtulo-1.png">
            <a:extLst>
              <a:ext uri="{FF2B5EF4-FFF2-40B4-BE49-F238E27FC236}">
                <a16:creationId xmlns:a16="http://schemas.microsoft.com/office/drawing/2014/main" id="{DFDF1BCE-4438-2E94-6231-657BD08E3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33338"/>
            <a:ext cx="5080000" cy="360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Text&#10;&#10;Description automatically generated">
            <a:extLst>
              <a:ext uri="{FF2B5EF4-FFF2-40B4-BE49-F238E27FC236}">
                <a16:creationId xmlns:a16="http://schemas.microsoft.com/office/drawing/2014/main" id="{B7490438-90A7-065A-4B31-B100E258C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661248"/>
            <a:ext cx="4572000" cy="1028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A985-08F1-D51E-6632-7EFF94142557}"/>
              </a:ext>
            </a:extLst>
          </p:cNvPr>
          <p:cNvSpPr>
            <a:spLocks noGrp="1"/>
          </p:cNvSpPr>
          <p:nvPr>
            <p:ph type="title"/>
          </p:nvPr>
        </p:nvSpPr>
        <p:spPr>
          <a:xfrm>
            <a:off x="1148358" y="342563"/>
            <a:ext cx="7686581" cy="585722"/>
          </a:xfrm>
        </p:spPr>
        <p:txBody>
          <a:bodyPr/>
          <a:lstStyle/>
          <a:p>
            <a:r>
              <a:rPr lang="es-ES" sz="2400" dirty="0"/>
              <a:t>Indicadores de desarrollo mundial (WDI) del Banco Mundial</a:t>
            </a:r>
            <a:endParaRPr lang="en-US" sz="2400" dirty="0">
              <a:solidFill>
                <a:srgbClr val="4AACEF"/>
              </a:solidFill>
            </a:endParaRPr>
          </a:p>
        </p:txBody>
      </p:sp>
      <p:sp>
        <p:nvSpPr>
          <p:cNvPr id="3" name="Google Shape;271;p25">
            <a:extLst>
              <a:ext uri="{FF2B5EF4-FFF2-40B4-BE49-F238E27FC236}">
                <a16:creationId xmlns:a16="http://schemas.microsoft.com/office/drawing/2014/main" id="{477EFE65-79EE-C079-DC16-95CA664DEC99}"/>
              </a:ext>
            </a:extLst>
          </p:cNvPr>
          <p:cNvSpPr/>
          <p:nvPr/>
        </p:nvSpPr>
        <p:spPr>
          <a:xfrm>
            <a:off x="635601" y="411911"/>
            <a:ext cx="507399" cy="585722"/>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02060"/>
          </a:solidFill>
          <a:ln>
            <a:noFill/>
          </a:ln>
        </p:spPr>
        <p:txBody>
          <a:bodyPr spcFirstLastPara="1" wrap="square" lIns="91402" tIns="45689" rIns="91402" bIns="45689" anchor="ctr" anchorCtr="0">
            <a:noAutofit/>
          </a:bodyPr>
          <a:lstStyle/>
          <a:p>
            <a:pPr algn="ctr"/>
            <a:r>
              <a:rPr lang="es-ES" sz="2399" dirty="0">
                <a:solidFill>
                  <a:srgbClr val="FFFFFF"/>
                </a:solidFill>
                <a:latin typeface="Arial"/>
                <a:ea typeface="Arial"/>
                <a:cs typeface="Arial"/>
                <a:sym typeface="Arial"/>
              </a:rPr>
              <a:t>4</a:t>
            </a:r>
            <a:endParaRPr sz="2399" dirty="0">
              <a:solidFill>
                <a:srgbClr val="FFFFFF"/>
              </a:solidFill>
              <a:latin typeface="Arial"/>
              <a:ea typeface="Arial"/>
              <a:cs typeface="Arial"/>
              <a:sym typeface="Arial"/>
            </a:endParaRPr>
          </a:p>
        </p:txBody>
      </p:sp>
      <p:sp>
        <p:nvSpPr>
          <p:cNvPr id="5" name="Text Placeholder 3">
            <a:extLst>
              <a:ext uri="{FF2B5EF4-FFF2-40B4-BE49-F238E27FC236}">
                <a16:creationId xmlns:a16="http://schemas.microsoft.com/office/drawing/2014/main" id="{CD54B584-50AF-AA8C-F1E7-136B1AC62A03}"/>
              </a:ext>
            </a:extLst>
          </p:cNvPr>
          <p:cNvSpPr txBox="1">
            <a:spLocks/>
          </p:cNvSpPr>
          <p:nvPr/>
        </p:nvSpPr>
        <p:spPr>
          <a:xfrm>
            <a:off x="1684202" y="1045783"/>
            <a:ext cx="8018770" cy="2802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900" b="0" i="0" kern="1200">
                <a:solidFill>
                  <a:srgbClr val="0E2F50"/>
                </a:solidFill>
                <a:latin typeface="Andes"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900" b="0" i="0" kern="1200">
                <a:solidFill>
                  <a:srgbClr val="0E2F50"/>
                </a:solidFill>
                <a:latin typeface="Andes Extra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err="1"/>
              <a:t>Ejemplo</a:t>
            </a:r>
            <a:r>
              <a:rPr lang="en-US" sz="1800" dirty="0"/>
              <a:t>: </a:t>
            </a:r>
            <a:r>
              <a:rPr lang="en-US" sz="1800" dirty="0" err="1"/>
              <a:t>Servicios</a:t>
            </a:r>
            <a:r>
              <a:rPr lang="en-US" sz="1800" dirty="0"/>
              <a:t> de valor-</a:t>
            </a:r>
            <a:r>
              <a:rPr lang="en-US" sz="1800" dirty="0" err="1"/>
              <a:t>añadido</a:t>
            </a:r>
            <a:r>
              <a:rPr lang="en-US" sz="1800" dirty="0"/>
              <a:t> </a:t>
            </a:r>
            <a:r>
              <a:rPr lang="en-US" sz="1800" dirty="0" err="1"/>
              <a:t>en</a:t>
            </a:r>
            <a:r>
              <a:rPr lang="en-US" sz="1800" dirty="0"/>
              <a:t> </a:t>
            </a:r>
            <a:r>
              <a:rPr lang="en-US" sz="1800" dirty="0" err="1"/>
              <a:t>Camboya</a:t>
            </a:r>
            <a:r>
              <a:rPr lang="en-US" sz="1800" dirty="0"/>
              <a:t> (KHM)</a:t>
            </a:r>
            <a:endParaRPr lang="en-US" sz="1800" dirty="0">
              <a:latin typeface="Andes ExtraLight" panose="02000000000000000000" pitchFamily="2" charset="0"/>
            </a:endParaRPr>
          </a:p>
        </p:txBody>
      </p:sp>
      <p:sp>
        <p:nvSpPr>
          <p:cNvPr id="7" name="Rectangle 6">
            <a:extLst>
              <a:ext uri="{FF2B5EF4-FFF2-40B4-BE49-F238E27FC236}">
                <a16:creationId xmlns:a16="http://schemas.microsoft.com/office/drawing/2014/main" id="{15E567FD-6447-A475-101F-C91BBD2539DB}"/>
              </a:ext>
            </a:extLst>
          </p:cNvPr>
          <p:cNvSpPr/>
          <p:nvPr/>
        </p:nvSpPr>
        <p:spPr>
          <a:xfrm>
            <a:off x="57318" y="1512870"/>
            <a:ext cx="3098202" cy="5078313"/>
          </a:xfrm>
          <a:prstGeom prst="rect">
            <a:avLst/>
          </a:prstGeom>
        </p:spPr>
        <p:txBody>
          <a:bodyPr wrap="square">
            <a:spAutoFit/>
          </a:bodyPr>
          <a:lstStyle/>
          <a:p>
            <a:r>
              <a:rPr lang="es-ES" sz="1800" b="0" dirty="0"/>
              <a:t>A continuación se muestra un ejemplo que utiliza datos sobre el valor agregado para Camboya y todos los países. A medida que los países se enriquecen, el tamaño del sector de servicios en la economía nacional tiende a aumentar. Sin embargo, el tamaño del sector de servicios de Camboya es inferior al promedio de otros países con niveles similares de desarrollo económico, así como de algunos países pares (de similar economía como Bangladesh –BGD-, Filipinas –PHL- y Tailandia –THA-).</a:t>
            </a:r>
            <a:endParaRPr lang="en-US" sz="1800" b="0" dirty="0"/>
          </a:p>
        </p:txBody>
      </p:sp>
      <p:pic>
        <p:nvPicPr>
          <p:cNvPr id="4" name="Picture 3" descr="A close up of a map&#10;&#10;Description automatically generated">
            <a:extLst>
              <a:ext uri="{FF2B5EF4-FFF2-40B4-BE49-F238E27FC236}">
                <a16:creationId xmlns:a16="http://schemas.microsoft.com/office/drawing/2014/main" id="{EC8FCD56-642C-4706-34EB-96EECB9541E3}"/>
              </a:ext>
            </a:extLst>
          </p:cNvPr>
          <p:cNvPicPr>
            <a:picLocks noChangeAspect="1"/>
          </p:cNvPicPr>
          <p:nvPr/>
        </p:nvPicPr>
        <p:blipFill>
          <a:blip r:embed="rId2"/>
          <a:stretch>
            <a:fillRect/>
          </a:stretch>
        </p:blipFill>
        <p:spPr>
          <a:xfrm>
            <a:off x="2732308" y="1443522"/>
            <a:ext cx="6512348" cy="4459961"/>
          </a:xfrm>
          <a:prstGeom prst="rect">
            <a:avLst/>
          </a:prstGeom>
        </p:spPr>
      </p:pic>
      <p:sp>
        <p:nvSpPr>
          <p:cNvPr id="8" name="Oval 7">
            <a:extLst>
              <a:ext uri="{FF2B5EF4-FFF2-40B4-BE49-F238E27FC236}">
                <a16:creationId xmlns:a16="http://schemas.microsoft.com/office/drawing/2014/main" id="{2F775672-C626-AC23-CD4F-C6877955C506}"/>
              </a:ext>
            </a:extLst>
          </p:cNvPr>
          <p:cNvSpPr/>
          <p:nvPr/>
        </p:nvSpPr>
        <p:spPr>
          <a:xfrm>
            <a:off x="2844787" y="2147862"/>
            <a:ext cx="404147" cy="30982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7C54BC88-8FFF-CBE1-3824-B16E07B8053F}"/>
              </a:ext>
            </a:extLst>
          </p:cNvPr>
          <p:cNvSpPr/>
          <p:nvPr/>
        </p:nvSpPr>
        <p:spPr>
          <a:xfrm rot="5400000">
            <a:off x="4266163" y="4191329"/>
            <a:ext cx="404147" cy="30982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ED4C5154-01E7-1CCB-AA62-3C1DB5F468F5}"/>
              </a:ext>
            </a:extLst>
          </p:cNvPr>
          <p:cNvSpPr/>
          <p:nvPr/>
        </p:nvSpPr>
        <p:spPr>
          <a:xfrm rot="5400000">
            <a:off x="7680309" y="4206532"/>
            <a:ext cx="404147" cy="30982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85322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A985-08F1-D51E-6632-7EFF94142557}"/>
              </a:ext>
            </a:extLst>
          </p:cNvPr>
          <p:cNvSpPr>
            <a:spLocks noGrp="1"/>
          </p:cNvSpPr>
          <p:nvPr>
            <p:ph type="title"/>
          </p:nvPr>
        </p:nvSpPr>
        <p:spPr>
          <a:xfrm>
            <a:off x="1457419" y="453775"/>
            <a:ext cx="7102366" cy="585722"/>
          </a:xfrm>
        </p:spPr>
        <p:txBody>
          <a:bodyPr/>
          <a:lstStyle/>
          <a:p>
            <a:r>
              <a:rPr lang="es-ES" sz="2400" dirty="0"/>
              <a:t>Importancia del comercio de servicios para la economía nacional</a:t>
            </a:r>
            <a:endParaRPr lang="en-US" sz="2400" dirty="0">
              <a:solidFill>
                <a:srgbClr val="4AACEF"/>
              </a:solidFill>
            </a:endParaRPr>
          </a:p>
        </p:txBody>
      </p:sp>
      <p:sp>
        <p:nvSpPr>
          <p:cNvPr id="3" name="Google Shape;271;p25">
            <a:extLst>
              <a:ext uri="{FF2B5EF4-FFF2-40B4-BE49-F238E27FC236}">
                <a16:creationId xmlns:a16="http://schemas.microsoft.com/office/drawing/2014/main" id="{477EFE65-79EE-C079-DC16-95CA664DEC99}"/>
              </a:ext>
            </a:extLst>
          </p:cNvPr>
          <p:cNvSpPr/>
          <p:nvPr/>
        </p:nvSpPr>
        <p:spPr>
          <a:xfrm>
            <a:off x="635601" y="411911"/>
            <a:ext cx="507399" cy="585722"/>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02060"/>
          </a:solidFill>
          <a:ln>
            <a:noFill/>
          </a:ln>
        </p:spPr>
        <p:txBody>
          <a:bodyPr spcFirstLastPara="1" wrap="square" lIns="91402" tIns="45689" rIns="91402" bIns="45689" anchor="ctr" anchorCtr="0">
            <a:noAutofit/>
          </a:bodyPr>
          <a:lstStyle/>
          <a:p>
            <a:pPr algn="ctr"/>
            <a:r>
              <a:rPr lang="es-ES" sz="2399" dirty="0">
                <a:solidFill>
                  <a:srgbClr val="FFFFFF"/>
                </a:solidFill>
                <a:latin typeface="Arial"/>
                <a:ea typeface="Arial"/>
                <a:cs typeface="Arial"/>
                <a:sym typeface="Arial"/>
              </a:rPr>
              <a:t>4</a:t>
            </a:r>
            <a:endParaRPr sz="2399" dirty="0">
              <a:solidFill>
                <a:srgbClr val="FFFFFF"/>
              </a:solidFill>
              <a:latin typeface="Arial"/>
              <a:ea typeface="Arial"/>
              <a:cs typeface="Arial"/>
              <a:sym typeface="Arial"/>
            </a:endParaRPr>
          </a:p>
        </p:txBody>
      </p:sp>
      <p:sp>
        <p:nvSpPr>
          <p:cNvPr id="4" name="Text Placeholder 4">
            <a:extLst>
              <a:ext uri="{FF2B5EF4-FFF2-40B4-BE49-F238E27FC236}">
                <a16:creationId xmlns:a16="http://schemas.microsoft.com/office/drawing/2014/main" id="{B32AB22E-BC6F-17DF-14FA-7951112F01D8}"/>
              </a:ext>
            </a:extLst>
          </p:cNvPr>
          <p:cNvSpPr txBox="1">
            <a:spLocks/>
          </p:cNvSpPr>
          <p:nvPr/>
        </p:nvSpPr>
        <p:spPr>
          <a:xfrm>
            <a:off x="4607106" y="1525475"/>
            <a:ext cx="4030434" cy="971255"/>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2" charset="2"/>
              <a:buChar char=""/>
              <a:defRPr sz="2600" kern="1200">
                <a:solidFill>
                  <a:schemeClr val="tx1"/>
                </a:solidFill>
                <a:latin typeface="+mn-lt"/>
                <a:ea typeface="ＭＳ Ｐゴシック"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pitchFamily="2" charset="2"/>
              <a:buChar char=""/>
              <a:defRPr sz="23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pitchFamily="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A94543"/>
              </a:buClr>
              <a:buSzPct val="70000"/>
              <a:buFont typeface="Wingdings" pitchFamily="2" charset="2"/>
              <a:buChar char=""/>
              <a:defRPr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spcBef>
                <a:spcPts val="450"/>
              </a:spcBef>
              <a:buClr>
                <a:srgbClr val="4AACEF"/>
              </a:buClr>
              <a:buFont typeface="Wingdings 3" pitchFamily="2" charset="2"/>
              <a:buNone/>
            </a:pPr>
            <a:r>
              <a:rPr lang="en-US" altLang="en-US" sz="2000" b="0" dirty="0"/>
              <a:t>3.- </a:t>
            </a:r>
            <a:r>
              <a:rPr lang="en-US" altLang="en-US" sz="1800" b="0" dirty="0"/>
              <a:t>OECD Statistics</a:t>
            </a:r>
          </a:p>
          <a:p>
            <a:pPr lvl="1">
              <a:spcBef>
                <a:spcPts val="450"/>
              </a:spcBef>
              <a:buClr>
                <a:srgbClr val="4AACEF"/>
              </a:buClr>
            </a:pPr>
            <a:r>
              <a:rPr lang="es-ES" sz="1800" b="0" dirty="0"/>
              <a:t>Solo países emergentes (y OCDE). </a:t>
            </a:r>
          </a:p>
          <a:p>
            <a:pPr lvl="1">
              <a:spcBef>
                <a:spcPts val="450"/>
              </a:spcBef>
              <a:buClr>
                <a:srgbClr val="4AACEF"/>
              </a:buClr>
            </a:pPr>
            <a:r>
              <a:rPr lang="es-ES" sz="1800" b="0" dirty="0"/>
              <a:t>Muchos países diferentes y datos sectoriales.</a:t>
            </a:r>
            <a:endParaRPr lang="en-US" altLang="en-US" sz="1800" b="0" dirty="0"/>
          </a:p>
        </p:txBody>
      </p:sp>
      <p:sp>
        <p:nvSpPr>
          <p:cNvPr id="8" name="Text Placeholder 4">
            <a:extLst>
              <a:ext uri="{FF2B5EF4-FFF2-40B4-BE49-F238E27FC236}">
                <a16:creationId xmlns:a16="http://schemas.microsoft.com/office/drawing/2014/main" id="{1ED8BDB2-CD99-A473-074D-4FEFE70FF242}"/>
              </a:ext>
            </a:extLst>
          </p:cNvPr>
          <p:cNvSpPr txBox="1">
            <a:spLocks/>
          </p:cNvSpPr>
          <p:nvPr/>
        </p:nvSpPr>
        <p:spPr>
          <a:xfrm>
            <a:off x="422826" y="1616523"/>
            <a:ext cx="4002848" cy="83931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900" b="0" i="0" kern="1200">
                <a:solidFill>
                  <a:srgbClr val="0E2F50"/>
                </a:solidFill>
                <a:latin typeface="Andes"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900" b="0" i="0" kern="1200">
                <a:solidFill>
                  <a:srgbClr val="0E2F50"/>
                </a:solidFill>
                <a:latin typeface="Andes Extra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dirty="0"/>
              <a:t>Es posible evaluar el contenido de valor agregado de la producción nacional y las exportaciones. </a:t>
            </a:r>
          </a:p>
        </p:txBody>
      </p:sp>
      <p:sp>
        <p:nvSpPr>
          <p:cNvPr id="11" name="Text Placeholder 4">
            <a:extLst>
              <a:ext uri="{FF2B5EF4-FFF2-40B4-BE49-F238E27FC236}">
                <a16:creationId xmlns:a16="http://schemas.microsoft.com/office/drawing/2014/main" id="{F04ED9FE-704B-71F5-847D-DB2A10BB002B}"/>
              </a:ext>
            </a:extLst>
          </p:cNvPr>
          <p:cNvSpPr txBox="1">
            <a:spLocks/>
          </p:cNvSpPr>
          <p:nvPr/>
        </p:nvSpPr>
        <p:spPr>
          <a:xfrm>
            <a:off x="372834" y="2754575"/>
            <a:ext cx="3824353" cy="90005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900" b="0" i="0" kern="1200">
                <a:solidFill>
                  <a:srgbClr val="0E2F50"/>
                </a:solidFill>
                <a:latin typeface="Andes"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900" b="0" i="0" kern="1200">
                <a:solidFill>
                  <a:srgbClr val="0E2F50"/>
                </a:solidFill>
                <a:latin typeface="Andes Extra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dirty="0"/>
              <a:t>Se puede acceder a bases de datos recientes de forma gratuita, como la base de datos de valor agregado de exportación (EVA), el comercio de valor agregado (</a:t>
            </a:r>
            <a:r>
              <a:rPr lang="es-ES" sz="1800" dirty="0" err="1"/>
              <a:t>TiVA</a:t>
            </a:r>
            <a:r>
              <a:rPr lang="es-ES" sz="1800" dirty="0"/>
              <a:t>) y EORA.</a:t>
            </a:r>
            <a:endParaRPr lang="en-US" sz="1800" dirty="0"/>
          </a:p>
        </p:txBody>
      </p:sp>
      <p:sp>
        <p:nvSpPr>
          <p:cNvPr id="12" name="Text Placeholder 4">
            <a:extLst>
              <a:ext uri="{FF2B5EF4-FFF2-40B4-BE49-F238E27FC236}">
                <a16:creationId xmlns:a16="http://schemas.microsoft.com/office/drawing/2014/main" id="{6B178A45-3487-BB9C-2FD7-51C7F6FEE5B3}"/>
              </a:ext>
            </a:extLst>
          </p:cNvPr>
          <p:cNvSpPr txBox="1">
            <a:spLocks/>
          </p:cNvSpPr>
          <p:nvPr/>
        </p:nvSpPr>
        <p:spPr>
          <a:xfrm>
            <a:off x="4778080" y="3053581"/>
            <a:ext cx="3744223" cy="58316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900" b="0" i="0" kern="1200">
                <a:solidFill>
                  <a:srgbClr val="0E2F50"/>
                </a:solidFill>
                <a:latin typeface="Andes"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900" b="0" i="0" kern="1200">
                <a:solidFill>
                  <a:srgbClr val="0E2F50"/>
                </a:solidFill>
                <a:latin typeface="Andes Extra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50"/>
              </a:spcBef>
              <a:buClr>
                <a:srgbClr val="4AACEF"/>
              </a:buClr>
              <a:buNone/>
            </a:pPr>
            <a:r>
              <a:rPr lang="en-US" sz="1600" dirty="0"/>
              <a:t>4.- WTO</a:t>
            </a:r>
          </a:p>
          <a:p>
            <a:pPr lvl="1">
              <a:spcBef>
                <a:spcPts val="450"/>
              </a:spcBef>
              <a:buClr>
                <a:srgbClr val="4AACEF"/>
              </a:buClr>
            </a:pPr>
            <a:r>
              <a:rPr lang="es-ES" sz="1600" dirty="0"/>
              <a:t>Incluye datos de valor agregado.</a:t>
            </a:r>
            <a:endParaRPr lang="en-US" sz="1600" dirty="0"/>
          </a:p>
        </p:txBody>
      </p:sp>
      <p:cxnSp>
        <p:nvCxnSpPr>
          <p:cNvPr id="13" name="Straight Connector 12">
            <a:extLst>
              <a:ext uri="{FF2B5EF4-FFF2-40B4-BE49-F238E27FC236}">
                <a16:creationId xmlns:a16="http://schemas.microsoft.com/office/drawing/2014/main" id="{54EFD84C-3157-355C-C117-66C52A9D4A0C}"/>
              </a:ext>
            </a:extLst>
          </p:cNvPr>
          <p:cNvCxnSpPr>
            <a:cxnSpLocks/>
          </p:cNvCxnSpPr>
          <p:nvPr/>
        </p:nvCxnSpPr>
        <p:spPr>
          <a:xfrm>
            <a:off x="431715" y="4293096"/>
            <a:ext cx="3664095" cy="0"/>
          </a:xfrm>
          <a:prstGeom prst="line">
            <a:avLst/>
          </a:prstGeom>
          <a:ln>
            <a:solidFill>
              <a:srgbClr val="52BBF2"/>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2DDA89C-F62A-A46F-66D8-F07C0BD53EB6}"/>
              </a:ext>
            </a:extLst>
          </p:cNvPr>
          <p:cNvCxnSpPr>
            <a:cxnSpLocks/>
          </p:cNvCxnSpPr>
          <p:nvPr/>
        </p:nvCxnSpPr>
        <p:spPr>
          <a:xfrm>
            <a:off x="431715" y="1574659"/>
            <a:ext cx="3894653" cy="0"/>
          </a:xfrm>
          <a:prstGeom prst="line">
            <a:avLst/>
          </a:prstGeom>
          <a:ln>
            <a:solidFill>
              <a:srgbClr val="52BBF2"/>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DDBFDCC-D559-B121-072E-92CDD7CDC4C1}"/>
              </a:ext>
            </a:extLst>
          </p:cNvPr>
          <p:cNvCxnSpPr>
            <a:cxnSpLocks/>
          </p:cNvCxnSpPr>
          <p:nvPr/>
        </p:nvCxnSpPr>
        <p:spPr>
          <a:xfrm>
            <a:off x="4778080" y="1574659"/>
            <a:ext cx="3664095" cy="0"/>
          </a:xfrm>
          <a:prstGeom prst="line">
            <a:avLst/>
          </a:prstGeom>
          <a:ln>
            <a:solidFill>
              <a:srgbClr val="52BBF2"/>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99AD272-8A71-AAF0-B769-0FBFD0986DCB}"/>
              </a:ext>
            </a:extLst>
          </p:cNvPr>
          <p:cNvCxnSpPr>
            <a:cxnSpLocks/>
          </p:cNvCxnSpPr>
          <p:nvPr/>
        </p:nvCxnSpPr>
        <p:spPr>
          <a:xfrm>
            <a:off x="4778080" y="2913551"/>
            <a:ext cx="3664095" cy="0"/>
          </a:xfrm>
          <a:prstGeom prst="line">
            <a:avLst/>
          </a:prstGeom>
          <a:ln>
            <a:solidFill>
              <a:srgbClr val="52BBF2"/>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4AC3B8B-308F-E132-340E-0E50292CC2A5}"/>
              </a:ext>
            </a:extLst>
          </p:cNvPr>
          <p:cNvCxnSpPr>
            <a:cxnSpLocks/>
          </p:cNvCxnSpPr>
          <p:nvPr/>
        </p:nvCxnSpPr>
        <p:spPr>
          <a:xfrm>
            <a:off x="4778080" y="3804419"/>
            <a:ext cx="3664095" cy="0"/>
          </a:xfrm>
          <a:prstGeom prst="line">
            <a:avLst/>
          </a:prstGeom>
          <a:ln>
            <a:solidFill>
              <a:srgbClr val="52BBF2"/>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03A2492-D339-4012-E937-B4C602E176CC}"/>
              </a:ext>
            </a:extLst>
          </p:cNvPr>
          <p:cNvCxnSpPr>
            <a:cxnSpLocks/>
          </p:cNvCxnSpPr>
          <p:nvPr/>
        </p:nvCxnSpPr>
        <p:spPr>
          <a:xfrm>
            <a:off x="431715" y="2508109"/>
            <a:ext cx="3894653" cy="0"/>
          </a:xfrm>
          <a:prstGeom prst="line">
            <a:avLst/>
          </a:prstGeom>
          <a:ln>
            <a:solidFill>
              <a:srgbClr val="52BBF2"/>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7271129-0409-6042-CFAF-7984573E5AEF}"/>
              </a:ext>
            </a:extLst>
          </p:cNvPr>
          <p:cNvSpPr/>
          <p:nvPr/>
        </p:nvSpPr>
        <p:spPr>
          <a:xfrm>
            <a:off x="431715" y="4544677"/>
            <a:ext cx="8380319" cy="1477328"/>
          </a:xfrm>
          <a:prstGeom prst="rect">
            <a:avLst/>
          </a:prstGeom>
        </p:spPr>
        <p:txBody>
          <a:bodyPr wrap="square">
            <a:spAutoFit/>
          </a:bodyPr>
          <a:lstStyle/>
          <a:p>
            <a:r>
              <a:rPr lang="es-ES" sz="1800" dirty="0"/>
              <a:t>Esta diapositiva proporciona las diversas fuentes de la base de datos, que se pueden utilizar para el análisis. La mayoría de ellos son de libre acceso a través de la implacable Organización Internacional, como los Indicadores de Desarrollo Mundial del Banco Mundial, la Balanza de Pagos del FMI o las estadísticas de la OCDE. También la OMC proporciona buenos datos.</a:t>
            </a:r>
            <a:endParaRPr lang="en-US" sz="1800" dirty="0"/>
          </a:p>
        </p:txBody>
      </p:sp>
    </p:spTree>
    <p:extLst>
      <p:ext uri="{BB962C8B-B14F-4D97-AF65-F5344CB8AC3E}">
        <p14:creationId xmlns:p14="http://schemas.microsoft.com/office/powerpoint/2010/main" val="2114562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A985-08F1-D51E-6632-7EFF94142557}"/>
              </a:ext>
            </a:extLst>
          </p:cNvPr>
          <p:cNvSpPr>
            <a:spLocks noGrp="1"/>
          </p:cNvSpPr>
          <p:nvPr>
            <p:ph type="title"/>
          </p:nvPr>
        </p:nvSpPr>
        <p:spPr>
          <a:xfrm>
            <a:off x="1457418" y="453775"/>
            <a:ext cx="7686581" cy="585722"/>
          </a:xfrm>
        </p:spPr>
        <p:txBody>
          <a:bodyPr/>
          <a:lstStyle/>
          <a:p>
            <a:r>
              <a:rPr lang="es-ES" sz="2400" dirty="0"/>
              <a:t>Importancia del comercio de servicios para la economía nacional</a:t>
            </a:r>
            <a:endParaRPr lang="en-US" sz="2400" dirty="0">
              <a:solidFill>
                <a:srgbClr val="4AACEF"/>
              </a:solidFill>
            </a:endParaRPr>
          </a:p>
        </p:txBody>
      </p:sp>
      <p:sp>
        <p:nvSpPr>
          <p:cNvPr id="3" name="Google Shape;271;p25">
            <a:extLst>
              <a:ext uri="{FF2B5EF4-FFF2-40B4-BE49-F238E27FC236}">
                <a16:creationId xmlns:a16="http://schemas.microsoft.com/office/drawing/2014/main" id="{477EFE65-79EE-C079-DC16-95CA664DEC99}"/>
              </a:ext>
            </a:extLst>
          </p:cNvPr>
          <p:cNvSpPr/>
          <p:nvPr/>
        </p:nvSpPr>
        <p:spPr>
          <a:xfrm>
            <a:off x="635601" y="411911"/>
            <a:ext cx="507399" cy="585722"/>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02060"/>
          </a:solidFill>
          <a:ln>
            <a:noFill/>
          </a:ln>
        </p:spPr>
        <p:txBody>
          <a:bodyPr spcFirstLastPara="1" wrap="square" lIns="91402" tIns="45689" rIns="91402" bIns="45689" anchor="ctr" anchorCtr="0">
            <a:noAutofit/>
          </a:bodyPr>
          <a:lstStyle/>
          <a:p>
            <a:pPr algn="ctr"/>
            <a:r>
              <a:rPr lang="es-ES" sz="2399" dirty="0">
                <a:solidFill>
                  <a:srgbClr val="FFFFFF"/>
                </a:solidFill>
                <a:latin typeface="Arial"/>
                <a:ea typeface="Arial"/>
                <a:cs typeface="Arial"/>
                <a:sym typeface="Arial"/>
              </a:rPr>
              <a:t>4</a:t>
            </a:r>
            <a:endParaRPr sz="2399" dirty="0">
              <a:solidFill>
                <a:srgbClr val="FFFFFF"/>
              </a:solidFill>
              <a:latin typeface="Arial"/>
              <a:ea typeface="Arial"/>
              <a:cs typeface="Arial"/>
              <a:sym typeface="Arial"/>
            </a:endParaRPr>
          </a:p>
        </p:txBody>
      </p:sp>
      <p:sp>
        <p:nvSpPr>
          <p:cNvPr id="5" name="Rectangle 4">
            <a:extLst>
              <a:ext uri="{FF2B5EF4-FFF2-40B4-BE49-F238E27FC236}">
                <a16:creationId xmlns:a16="http://schemas.microsoft.com/office/drawing/2014/main" id="{5DF4072B-AA66-242F-714D-9B80D145662B}"/>
              </a:ext>
            </a:extLst>
          </p:cNvPr>
          <p:cNvSpPr/>
          <p:nvPr/>
        </p:nvSpPr>
        <p:spPr>
          <a:xfrm>
            <a:off x="225645" y="4622697"/>
            <a:ext cx="8692710" cy="1754326"/>
          </a:xfrm>
          <a:prstGeom prst="rect">
            <a:avLst/>
          </a:prstGeom>
        </p:spPr>
        <p:txBody>
          <a:bodyPr wrap="square">
            <a:spAutoFit/>
          </a:bodyPr>
          <a:lstStyle/>
          <a:p>
            <a:r>
              <a:rPr lang="es-ES" sz="1800" dirty="0"/>
              <a:t>Hay datos disponibles que permiten un análisis del valor agregado a un nivel más detallado del sector de servicios. Varias bases de datos están teniendo este tipo de datos como la base de datos EVA del Banco Mundial o la base de datos </a:t>
            </a:r>
            <a:r>
              <a:rPr lang="es-ES" sz="1800" dirty="0" err="1"/>
              <a:t>TiVA</a:t>
            </a:r>
            <a:r>
              <a:rPr lang="es-ES" sz="1800" dirty="0"/>
              <a:t> de la OCDE. También existe una base de datos de la UNCTAD llamada EORA. Si tomamos los datos de valor agregado de la base de datos EVA del Banco Mundial, los datos se presentan en formato de matriz (cuyas dimensiones son insumo y producto). </a:t>
            </a:r>
            <a:endParaRPr lang="en-US" sz="1800" dirty="0"/>
          </a:p>
        </p:txBody>
      </p:sp>
      <p:sp>
        <p:nvSpPr>
          <p:cNvPr id="6" name="Text Placeholder 3">
            <a:extLst>
              <a:ext uri="{FF2B5EF4-FFF2-40B4-BE49-F238E27FC236}">
                <a16:creationId xmlns:a16="http://schemas.microsoft.com/office/drawing/2014/main" id="{08EC3264-572E-7E78-EF6E-250B3EDCC709}"/>
              </a:ext>
            </a:extLst>
          </p:cNvPr>
          <p:cNvSpPr txBox="1">
            <a:spLocks/>
          </p:cNvSpPr>
          <p:nvPr/>
        </p:nvSpPr>
        <p:spPr>
          <a:xfrm>
            <a:off x="417175" y="1633543"/>
            <a:ext cx="3803318" cy="337889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2" charset="2"/>
              <a:buChar char=""/>
              <a:defRPr sz="2600" kern="1200">
                <a:solidFill>
                  <a:schemeClr val="tx1"/>
                </a:solidFill>
                <a:latin typeface="+mn-lt"/>
                <a:ea typeface="ＭＳ Ｐゴシック"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pitchFamily="2" charset="2"/>
              <a:buChar char=""/>
              <a:defRPr sz="23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pitchFamily="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A94543"/>
              </a:buClr>
              <a:buSzPct val="70000"/>
              <a:buFont typeface="Wingdings" pitchFamily="2" charset="2"/>
              <a:buChar char=""/>
              <a:defRPr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pitchFamily="2" charset="2"/>
              <a:buNone/>
            </a:pPr>
            <a:r>
              <a:rPr lang="es-ES" sz="1600" b="0" dirty="0"/>
              <a:t>Es posible evaluar el contenido de valor agregado de la producción nacional y las exportaciones. </a:t>
            </a:r>
          </a:p>
          <a:p>
            <a:pPr marL="0" indent="0">
              <a:buFont typeface="Wingdings 3" pitchFamily="2" charset="2"/>
              <a:buNone/>
            </a:pPr>
            <a:endParaRPr lang="es-ES" sz="1600" b="0" dirty="0"/>
          </a:p>
          <a:p>
            <a:pPr marL="0" indent="0">
              <a:buFont typeface="Wingdings 3" pitchFamily="2" charset="2"/>
              <a:buNone/>
            </a:pPr>
            <a:r>
              <a:rPr lang="es-ES" sz="1600" b="0" dirty="0"/>
              <a:t>Se puede acceder a bases de datos recientes de forma gratuita, como la base de datos de valor agregado de exportación (EVA), el comercio de valor agregado (</a:t>
            </a:r>
            <a:r>
              <a:rPr lang="es-ES" sz="1600" b="0" dirty="0" err="1"/>
              <a:t>TiVA</a:t>
            </a:r>
            <a:r>
              <a:rPr lang="es-ES" sz="1600" b="0" dirty="0"/>
              <a:t>) y EORA.</a:t>
            </a:r>
            <a:endParaRPr lang="en-US" sz="1600" b="0" dirty="0"/>
          </a:p>
        </p:txBody>
      </p:sp>
      <p:sp>
        <p:nvSpPr>
          <p:cNvPr id="7" name="Text Placeholder 3">
            <a:extLst>
              <a:ext uri="{FF2B5EF4-FFF2-40B4-BE49-F238E27FC236}">
                <a16:creationId xmlns:a16="http://schemas.microsoft.com/office/drawing/2014/main" id="{9E597194-F84A-0869-8272-F3357986BD18}"/>
              </a:ext>
            </a:extLst>
          </p:cNvPr>
          <p:cNvSpPr txBox="1">
            <a:spLocks/>
          </p:cNvSpPr>
          <p:nvPr/>
        </p:nvSpPr>
        <p:spPr>
          <a:xfrm>
            <a:off x="4322893" y="1527721"/>
            <a:ext cx="4382645" cy="348472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900" b="0" i="0" kern="1200">
                <a:solidFill>
                  <a:srgbClr val="0E2F50"/>
                </a:solidFill>
                <a:latin typeface="Andes"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900" b="0" i="0" kern="1200">
                <a:solidFill>
                  <a:srgbClr val="0E2F50"/>
                </a:solidFill>
                <a:latin typeface="Andes Extra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600" dirty="0"/>
              <a:t>Los servicios se utilizan a menudo como insumos (insumos= como materias primas) en bienes y servicios posteriores; y que se exportan "indirectamente" a través de las exportaciones de otros sectores que utilizan estos servicios como insumos (insumos= como materias primas) . </a:t>
            </a:r>
          </a:p>
          <a:p>
            <a:pPr marL="0" indent="0">
              <a:buNone/>
            </a:pPr>
            <a:endParaRPr lang="es-ES" sz="1600" dirty="0"/>
          </a:p>
          <a:p>
            <a:pPr marL="0" indent="0">
              <a:buNone/>
            </a:pPr>
            <a:r>
              <a:rPr lang="es-ES" sz="1600" dirty="0"/>
              <a:t>Por lo tanto, se puede calcular el valor agregado directo e indirecto de las exportaciones. El formato de los datos se presenta como tablas de entrada / salida, no en términos de pro</a:t>
            </a:r>
            <a:r>
              <a:rPr lang="es-ES" sz="1800" dirty="0"/>
              <a:t>ducción bruta, sino en términos de VA.</a:t>
            </a:r>
            <a:endParaRPr lang="en-US" sz="1800" dirty="0"/>
          </a:p>
        </p:txBody>
      </p:sp>
      <p:cxnSp>
        <p:nvCxnSpPr>
          <p:cNvPr id="9" name="Straight Connector 8">
            <a:extLst>
              <a:ext uri="{FF2B5EF4-FFF2-40B4-BE49-F238E27FC236}">
                <a16:creationId xmlns:a16="http://schemas.microsoft.com/office/drawing/2014/main" id="{B35BB8FF-7AE3-F34F-BFE0-C01B921A45FD}"/>
              </a:ext>
            </a:extLst>
          </p:cNvPr>
          <p:cNvCxnSpPr>
            <a:cxnSpLocks/>
          </p:cNvCxnSpPr>
          <p:nvPr/>
        </p:nvCxnSpPr>
        <p:spPr>
          <a:xfrm>
            <a:off x="796869" y="2492896"/>
            <a:ext cx="3167619" cy="0"/>
          </a:xfrm>
          <a:prstGeom prst="line">
            <a:avLst/>
          </a:prstGeom>
          <a:ln>
            <a:solidFill>
              <a:srgbClr val="52BBF2"/>
            </a:solidFill>
            <a:prstDash val="sysDot"/>
            <a:headEnd type="diamond"/>
            <a:tailEnd type="diamond"/>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70A6E1-1AFF-6D1C-1190-7BBBA64EE416}"/>
              </a:ext>
            </a:extLst>
          </p:cNvPr>
          <p:cNvCxnSpPr>
            <a:cxnSpLocks/>
          </p:cNvCxnSpPr>
          <p:nvPr/>
        </p:nvCxnSpPr>
        <p:spPr>
          <a:xfrm>
            <a:off x="4572000" y="3246251"/>
            <a:ext cx="3167619" cy="0"/>
          </a:xfrm>
          <a:prstGeom prst="line">
            <a:avLst/>
          </a:prstGeom>
          <a:ln>
            <a:solidFill>
              <a:srgbClr val="52BBF2"/>
            </a:solidFill>
            <a:prstDash val="sysDot"/>
            <a:headEnd type="diamond"/>
            <a:tailEnd type="diamond"/>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E2981AE-DCAC-BA3B-71DF-C9DFF3C069F5}"/>
              </a:ext>
            </a:extLst>
          </p:cNvPr>
          <p:cNvCxnSpPr>
            <a:cxnSpLocks/>
          </p:cNvCxnSpPr>
          <p:nvPr/>
        </p:nvCxnSpPr>
        <p:spPr>
          <a:xfrm>
            <a:off x="775580" y="3861048"/>
            <a:ext cx="3167619" cy="0"/>
          </a:xfrm>
          <a:prstGeom prst="line">
            <a:avLst/>
          </a:prstGeom>
          <a:ln>
            <a:solidFill>
              <a:srgbClr val="52BBF2"/>
            </a:solidFill>
            <a:prstDash val="sysDot"/>
            <a:headEnd type="diamond"/>
            <a:tailEnd type="diamon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65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4AE099-FE5A-2E48-A050-B13C1AF641E4}"/>
              </a:ext>
            </a:extLst>
          </p:cNvPr>
          <p:cNvSpPr>
            <a:spLocks noGrp="1"/>
          </p:cNvSpPr>
          <p:nvPr>
            <p:ph type="sldNum" sz="quarter" idx="12"/>
          </p:nvPr>
        </p:nvSpPr>
        <p:spPr/>
        <p:txBody>
          <a:bodyPr/>
          <a:lstStyle/>
          <a:p>
            <a:fld id="{19E3956A-44EE-3848-B50B-220C4509F36D}" type="slidenum">
              <a:rPr lang="en-US" smtClean="0"/>
              <a:t>13</a:t>
            </a:fld>
            <a:endParaRPr lang="en-US"/>
          </a:p>
        </p:txBody>
      </p:sp>
      <p:sp>
        <p:nvSpPr>
          <p:cNvPr id="4" name="Text Placeholder 3">
            <a:extLst>
              <a:ext uri="{FF2B5EF4-FFF2-40B4-BE49-F238E27FC236}">
                <a16:creationId xmlns:a16="http://schemas.microsoft.com/office/drawing/2014/main" id="{598BA55F-4363-2842-9B44-9465D4FBCE98}"/>
              </a:ext>
            </a:extLst>
          </p:cNvPr>
          <p:cNvSpPr>
            <a:spLocks noGrp="1"/>
          </p:cNvSpPr>
          <p:nvPr>
            <p:ph type="body" sz="quarter" idx="13"/>
          </p:nvPr>
        </p:nvSpPr>
        <p:spPr>
          <a:xfrm>
            <a:off x="417175" y="1633543"/>
            <a:ext cx="3803318" cy="3378899"/>
          </a:xfrm>
        </p:spPr>
        <p:txBody>
          <a:bodyPr/>
          <a:lstStyle/>
          <a:p>
            <a:pPr marL="0" indent="0">
              <a:buNone/>
            </a:pPr>
            <a:r>
              <a:rPr lang="es-ES" dirty="0"/>
              <a:t>Es posible evaluar el contenido de valor agregado de la producción nacional y las exportaciones. </a:t>
            </a:r>
          </a:p>
          <a:p>
            <a:pPr marL="0" indent="0">
              <a:buNone/>
            </a:pPr>
            <a:endParaRPr lang="es-ES" dirty="0"/>
          </a:p>
          <a:p>
            <a:pPr marL="0" indent="0">
              <a:buNone/>
            </a:pPr>
            <a:r>
              <a:rPr lang="es-ES" dirty="0"/>
              <a:t>Se puede acceder a bases de datos recientes de forma gratuita, como la base de datos de valor agregado de exportación (EVA), el comercio de valor agregado (</a:t>
            </a:r>
            <a:r>
              <a:rPr lang="es-ES" dirty="0" err="1"/>
              <a:t>TiVA</a:t>
            </a:r>
            <a:r>
              <a:rPr lang="es-ES" dirty="0"/>
              <a:t>) y EORA.</a:t>
            </a:r>
            <a:endParaRPr lang="en-US" dirty="0"/>
          </a:p>
        </p:txBody>
      </p:sp>
      <p:sp>
        <p:nvSpPr>
          <p:cNvPr id="5" name="Text Placeholder 3">
            <a:extLst>
              <a:ext uri="{FF2B5EF4-FFF2-40B4-BE49-F238E27FC236}">
                <a16:creationId xmlns:a16="http://schemas.microsoft.com/office/drawing/2014/main" id="{BA330E4A-42B1-2E4C-8130-AC7DDE545BA5}"/>
              </a:ext>
            </a:extLst>
          </p:cNvPr>
          <p:cNvSpPr txBox="1">
            <a:spLocks/>
          </p:cNvSpPr>
          <p:nvPr/>
        </p:nvSpPr>
        <p:spPr>
          <a:xfrm>
            <a:off x="4322893" y="1527721"/>
            <a:ext cx="4382645" cy="348472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900" b="0" i="0" kern="1200">
                <a:solidFill>
                  <a:srgbClr val="0E2F50"/>
                </a:solidFill>
                <a:latin typeface="Andes"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900" b="0" i="0" kern="1200">
                <a:solidFill>
                  <a:srgbClr val="0E2F50"/>
                </a:solidFill>
                <a:latin typeface="Andes Extra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600" dirty="0"/>
              <a:t>Los servicios se utilizan a menudo como insumos (insumos= como materias primas) en bienes y servicios posteriores; y que se exportan "indirectamente" a través de las exportaciones de otros sectores que utilizan estos servicios como insumos (insumos= como materias primas) . </a:t>
            </a:r>
          </a:p>
          <a:p>
            <a:pPr marL="0" indent="0">
              <a:buNone/>
            </a:pPr>
            <a:endParaRPr lang="es-ES" sz="1600" dirty="0"/>
          </a:p>
          <a:p>
            <a:pPr marL="0" indent="0">
              <a:buNone/>
            </a:pPr>
            <a:r>
              <a:rPr lang="es-ES" sz="1600" dirty="0"/>
              <a:t>Por lo tanto, se puede calcular el valor agregado directo e indirecto de las exportaciones. El formato de los datos se presenta como tablas de entrada / salida, no en términos de pro</a:t>
            </a:r>
            <a:r>
              <a:rPr lang="es-ES" sz="1800" dirty="0"/>
              <a:t>ducción bruta, sino en términos de VA.</a:t>
            </a:r>
            <a:endParaRPr lang="en-US" sz="1800" dirty="0"/>
          </a:p>
        </p:txBody>
      </p:sp>
      <p:cxnSp>
        <p:nvCxnSpPr>
          <p:cNvPr id="7" name="Straight Connector 6">
            <a:extLst>
              <a:ext uri="{FF2B5EF4-FFF2-40B4-BE49-F238E27FC236}">
                <a16:creationId xmlns:a16="http://schemas.microsoft.com/office/drawing/2014/main" id="{D44DD6C5-D956-8D48-90DA-90F874DDA913}"/>
              </a:ext>
            </a:extLst>
          </p:cNvPr>
          <p:cNvCxnSpPr>
            <a:cxnSpLocks/>
          </p:cNvCxnSpPr>
          <p:nvPr/>
        </p:nvCxnSpPr>
        <p:spPr>
          <a:xfrm>
            <a:off x="796869" y="3248027"/>
            <a:ext cx="3167619" cy="0"/>
          </a:xfrm>
          <a:prstGeom prst="line">
            <a:avLst/>
          </a:prstGeom>
          <a:ln>
            <a:solidFill>
              <a:srgbClr val="52BBF2"/>
            </a:solidFill>
            <a:prstDash val="sysDot"/>
            <a:headEnd type="diamond"/>
            <a:tailEnd type="diamond"/>
          </a:ln>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D3873A-E31E-0C46-B51B-412A5466F5D9}"/>
              </a:ext>
            </a:extLst>
          </p:cNvPr>
          <p:cNvCxnSpPr>
            <a:cxnSpLocks/>
          </p:cNvCxnSpPr>
          <p:nvPr/>
        </p:nvCxnSpPr>
        <p:spPr>
          <a:xfrm>
            <a:off x="796869" y="2492896"/>
            <a:ext cx="3167619" cy="0"/>
          </a:xfrm>
          <a:prstGeom prst="line">
            <a:avLst/>
          </a:prstGeom>
          <a:ln>
            <a:solidFill>
              <a:srgbClr val="52BBF2"/>
            </a:solidFill>
            <a:prstDash val="sysDot"/>
            <a:headEnd type="diamond"/>
            <a:tailEnd type="diamond"/>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1DA30F-BBD2-9747-839E-CCC323FB7BA6}"/>
              </a:ext>
            </a:extLst>
          </p:cNvPr>
          <p:cNvCxnSpPr>
            <a:cxnSpLocks/>
          </p:cNvCxnSpPr>
          <p:nvPr/>
        </p:nvCxnSpPr>
        <p:spPr>
          <a:xfrm>
            <a:off x="796869" y="5257931"/>
            <a:ext cx="3167619" cy="0"/>
          </a:xfrm>
          <a:prstGeom prst="line">
            <a:avLst/>
          </a:prstGeom>
          <a:ln>
            <a:solidFill>
              <a:srgbClr val="52BBF2"/>
            </a:solidFill>
            <a:prstDash val="sysDot"/>
            <a:headEnd type="diamond"/>
            <a:tailEnd type="diamond"/>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C69CD0-BABB-6441-B947-1C55C4877E88}"/>
              </a:ext>
            </a:extLst>
          </p:cNvPr>
          <p:cNvCxnSpPr>
            <a:cxnSpLocks/>
          </p:cNvCxnSpPr>
          <p:nvPr/>
        </p:nvCxnSpPr>
        <p:spPr>
          <a:xfrm>
            <a:off x="4862945" y="5257931"/>
            <a:ext cx="3167619" cy="0"/>
          </a:xfrm>
          <a:prstGeom prst="line">
            <a:avLst/>
          </a:prstGeom>
          <a:ln>
            <a:solidFill>
              <a:srgbClr val="52BBF2"/>
            </a:solidFill>
            <a:prstDash val="sysDot"/>
            <a:headEnd type="diamond"/>
            <a:tailEnd type="diamond"/>
          </a:ln>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DA802CC-BB9C-8645-9667-77420AC7CB3D}"/>
              </a:ext>
            </a:extLst>
          </p:cNvPr>
          <p:cNvCxnSpPr>
            <a:cxnSpLocks/>
          </p:cNvCxnSpPr>
          <p:nvPr/>
        </p:nvCxnSpPr>
        <p:spPr>
          <a:xfrm>
            <a:off x="4572000" y="3246251"/>
            <a:ext cx="3167619" cy="0"/>
          </a:xfrm>
          <a:prstGeom prst="line">
            <a:avLst/>
          </a:prstGeom>
          <a:ln>
            <a:solidFill>
              <a:srgbClr val="52BBF2"/>
            </a:solidFill>
            <a:prstDash val="sysDot"/>
            <a:headEnd type="diamond"/>
            <a:tailEnd type="diamond"/>
          </a:ln>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C9C510F-9F8C-CF41-B846-2028966A4380}"/>
              </a:ext>
            </a:extLst>
          </p:cNvPr>
          <p:cNvCxnSpPr>
            <a:cxnSpLocks/>
          </p:cNvCxnSpPr>
          <p:nvPr/>
        </p:nvCxnSpPr>
        <p:spPr>
          <a:xfrm>
            <a:off x="4862944" y="4221088"/>
            <a:ext cx="3167619" cy="0"/>
          </a:xfrm>
          <a:prstGeom prst="line">
            <a:avLst/>
          </a:prstGeom>
          <a:ln>
            <a:solidFill>
              <a:srgbClr val="52BBF2"/>
            </a:solidFill>
            <a:prstDash val="sysDot"/>
            <a:headEnd type="diamond"/>
            <a:tailEnd type="diamond"/>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098152-D74A-9B4D-A9F3-7730A2A37153}"/>
              </a:ext>
            </a:extLst>
          </p:cNvPr>
          <p:cNvCxnSpPr>
            <a:cxnSpLocks/>
          </p:cNvCxnSpPr>
          <p:nvPr/>
        </p:nvCxnSpPr>
        <p:spPr>
          <a:xfrm>
            <a:off x="775580" y="3861048"/>
            <a:ext cx="3167619" cy="0"/>
          </a:xfrm>
          <a:prstGeom prst="line">
            <a:avLst/>
          </a:prstGeom>
          <a:ln>
            <a:solidFill>
              <a:srgbClr val="52BBF2"/>
            </a:solidFill>
            <a:prstDash val="sysDot"/>
            <a:headEnd type="diamond"/>
            <a:tailEnd type="diamond"/>
          </a:ln>
          <a:effectLst/>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6896F43-0857-A642-A347-2C3AEB825084}"/>
              </a:ext>
            </a:extLst>
          </p:cNvPr>
          <p:cNvSpPr/>
          <p:nvPr/>
        </p:nvSpPr>
        <p:spPr>
          <a:xfrm>
            <a:off x="0" y="864574"/>
            <a:ext cx="9144000" cy="736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A0648228-0852-EF4A-83E9-9AF5061DD766}"/>
              </a:ext>
            </a:extLst>
          </p:cNvPr>
          <p:cNvSpPr>
            <a:spLocks noGrp="1"/>
          </p:cNvSpPr>
          <p:nvPr>
            <p:ph type="title"/>
          </p:nvPr>
        </p:nvSpPr>
        <p:spPr>
          <a:xfrm>
            <a:off x="306160" y="854416"/>
            <a:ext cx="8010896" cy="585722"/>
          </a:xfrm>
        </p:spPr>
        <p:txBody>
          <a:bodyPr/>
          <a:lstStyle/>
          <a:p>
            <a:r>
              <a:rPr lang="es-ES" dirty="0"/>
              <a:t>Importancia del comercio de servicios para la economía nacional</a:t>
            </a:r>
            <a:endParaRPr lang="en-US" dirty="0"/>
          </a:p>
        </p:txBody>
      </p:sp>
      <p:sp>
        <p:nvSpPr>
          <p:cNvPr id="6" name="Rectangle 5">
            <a:extLst>
              <a:ext uri="{FF2B5EF4-FFF2-40B4-BE49-F238E27FC236}">
                <a16:creationId xmlns:a16="http://schemas.microsoft.com/office/drawing/2014/main" id="{1E8C780D-3B40-3343-9B7B-BD3FB4F1BE99}"/>
              </a:ext>
            </a:extLst>
          </p:cNvPr>
          <p:cNvSpPr/>
          <p:nvPr/>
        </p:nvSpPr>
        <p:spPr>
          <a:xfrm>
            <a:off x="225645" y="4622697"/>
            <a:ext cx="8692710" cy="1754326"/>
          </a:xfrm>
          <a:prstGeom prst="rect">
            <a:avLst/>
          </a:prstGeom>
        </p:spPr>
        <p:txBody>
          <a:bodyPr wrap="square">
            <a:spAutoFit/>
          </a:bodyPr>
          <a:lstStyle/>
          <a:p>
            <a:r>
              <a:rPr lang="es-ES" sz="1800" dirty="0"/>
              <a:t>Hay datos disponibles que permiten un análisis del valor agregado a un nivel más detallado del sector de servicios. Varias bases de datos están teniendo este tipo de datos como la base de datos EVA del Banco Mundial o la base de datos </a:t>
            </a:r>
            <a:r>
              <a:rPr lang="es-ES" sz="1800" dirty="0" err="1"/>
              <a:t>TiVA</a:t>
            </a:r>
            <a:r>
              <a:rPr lang="es-ES" sz="1800" dirty="0"/>
              <a:t> de la OCDE. También existe una base de datos de la UNCTAD llamada EORA. Si tomamos los datos de valor agregado de la base de datos EVA del Banco Mundial, los datos se presentan en formato de matriz (cuyas dimensiones son insumo y producto). </a:t>
            </a:r>
            <a:endParaRPr lang="en-US" sz="1800" dirty="0"/>
          </a:p>
        </p:txBody>
      </p:sp>
    </p:spTree>
    <p:extLst>
      <p:ext uri="{BB962C8B-B14F-4D97-AF65-F5344CB8AC3E}">
        <p14:creationId xmlns:p14="http://schemas.microsoft.com/office/powerpoint/2010/main" val="1990435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A985-08F1-D51E-6632-7EFF94142557}"/>
              </a:ext>
            </a:extLst>
          </p:cNvPr>
          <p:cNvSpPr>
            <a:spLocks noGrp="1"/>
          </p:cNvSpPr>
          <p:nvPr>
            <p:ph type="title"/>
          </p:nvPr>
        </p:nvSpPr>
        <p:spPr>
          <a:xfrm>
            <a:off x="1457419" y="511588"/>
            <a:ext cx="7686581" cy="585722"/>
          </a:xfrm>
        </p:spPr>
        <p:txBody>
          <a:bodyPr/>
          <a:lstStyle/>
          <a:p>
            <a:r>
              <a:rPr lang="es-ES" sz="2400" dirty="0"/>
              <a:t>Importancia del comercio de servicios para la economía nacional</a:t>
            </a:r>
            <a:endParaRPr lang="en-US" sz="2400" dirty="0">
              <a:solidFill>
                <a:srgbClr val="4AACEF"/>
              </a:solidFill>
            </a:endParaRPr>
          </a:p>
        </p:txBody>
      </p:sp>
      <p:sp>
        <p:nvSpPr>
          <p:cNvPr id="3" name="Google Shape;271;p25">
            <a:extLst>
              <a:ext uri="{FF2B5EF4-FFF2-40B4-BE49-F238E27FC236}">
                <a16:creationId xmlns:a16="http://schemas.microsoft.com/office/drawing/2014/main" id="{477EFE65-79EE-C079-DC16-95CA664DEC99}"/>
              </a:ext>
            </a:extLst>
          </p:cNvPr>
          <p:cNvSpPr/>
          <p:nvPr/>
        </p:nvSpPr>
        <p:spPr>
          <a:xfrm>
            <a:off x="635601" y="411911"/>
            <a:ext cx="507399" cy="585722"/>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02060"/>
          </a:solidFill>
          <a:ln>
            <a:noFill/>
          </a:ln>
        </p:spPr>
        <p:txBody>
          <a:bodyPr spcFirstLastPara="1" wrap="square" lIns="91402" tIns="45689" rIns="91402" bIns="45689" anchor="ctr" anchorCtr="0">
            <a:noAutofit/>
          </a:bodyPr>
          <a:lstStyle/>
          <a:p>
            <a:pPr algn="ctr"/>
            <a:r>
              <a:rPr lang="es-ES" sz="2399" dirty="0">
                <a:solidFill>
                  <a:srgbClr val="FFFFFF"/>
                </a:solidFill>
                <a:latin typeface="Arial"/>
                <a:ea typeface="Arial"/>
                <a:cs typeface="Arial"/>
                <a:sym typeface="Arial"/>
              </a:rPr>
              <a:t>4</a:t>
            </a:r>
            <a:endParaRPr sz="2399" dirty="0">
              <a:solidFill>
                <a:srgbClr val="FFFFFF"/>
              </a:solidFill>
              <a:latin typeface="Arial"/>
              <a:ea typeface="Arial"/>
              <a:cs typeface="Arial"/>
              <a:sym typeface="Arial"/>
            </a:endParaRPr>
          </a:p>
        </p:txBody>
      </p:sp>
      <p:sp>
        <p:nvSpPr>
          <p:cNvPr id="8" name="TextBox 7">
            <a:extLst>
              <a:ext uri="{FF2B5EF4-FFF2-40B4-BE49-F238E27FC236}">
                <a16:creationId xmlns:a16="http://schemas.microsoft.com/office/drawing/2014/main" id="{95C03314-9E01-AC44-D05D-09716EF5B86B}"/>
              </a:ext>
            </a:extLst>
          </p:cNvPr>
          <p:cNvSpPr txBox="1"/>
          <p:nvPr/>
        </p:nvSpPr>
        <p:spPr>
          <a:xfrm>
            <a:off x="179512" y="1129937"/>
            <a:ext cx="8964488" cy="830997"/>
          </a:xfrm>
          <a:prstGeom prst="rect">
            <a:avLst/>
          </a:prstGeom>
          <a:noFill/>
        </p:spPr>
        <p:txBody>
          <a:bodyPr wrap="square">
            <a:spAutoFit/>
          </a:bodyPr>
          <a:lstStyle/>
          <a:p>
            <a:r>
              <a:rPr lang="en-US" dirty="0" err="1"/>
              <a:t>Ejemplo</a:t>
            </a:r>
            <a:r>
              <a:rPr lang="en-US" dirty="0"/>
              <a:t>: </a:t>
            </a:r>
            <a:r>
              <a:rPr lang="en-US" dirty="0" err="1"/>
              <a:t>Servicios</a:t>
            </a:r>
            <a:r>
              <a:rPr lang="en-US" dirty="0"/>
              <a:t> de Valor </a:t>
            </a:r>
            <a:r>
              <a:rPr lang="en-US" dirty="0" err="1"/>
              <a:t>Añadido</a:t>
            </a:r>
            <a:r>
              <a:rPr lang="en-US" dirty="0"/>
              <a:t> </a:t>
            </a:r>
            <a:r>
              <a:rPr lang="en-US" dirty="0" err="1"/>
              <a:t>vinculados</a:t>
            </a:r>
            <a:r>
              <a:rPr lang="en-US" dirty="0"/>
              <a:t> a la </a:t>
            </a:r>
            <a:r>
              <a:rPr lang="en-US" dirty="0" err="1"/>
              <a:t>exportacion</a:t>
            </a:r>
            <a:r>
              <a:rPr lang="en-US" dirty="0"/>
              <a:t> de </a:t>
            </a:r>
            <a:r>
              <a:rPr lang="en-US" dirty="0" err="1"/>
              <a:t>mercancias</a:t>
            </a:r>
            <a:r>
              <a:rPr lang="en-US" dirty="0"/>
              <a:t> </a:t>
            </a:r>
            <a:r>
              <a:rPr lang="en-US" dirty="0" err="1"/>
              <a:t>por</a:t>
            </a:r>
            <a:r>
              <a:rPr lang="en-US" dirty="0"/>
              <a:t> sector </a:t>
            </a:r>
            <a:r>
              <a:rPr lang="en-US" dirty="0" err="1"/>
              <a:t>en</a:t>
            </a:r>
            <a:r>
              <a:rPr lang="en-US" dirty="0"/>
              <a:t> </a:t>
            </a:r>
            <a:r>
              <a:rPr lang="en-US" dirty="0" err="1"/>
              <a:t>Etiopia</a:t>
            </a:r>
            <a:endParaRPr lang="en-ES" dirty="0"/>
          </a:p>
        </p:txBody>
      </p:sp>
      <p:pic>
        <p:nvPicPr>
          <p:cNvPr id="9" name="Picture 8">
            <a:extLst>
              <a:ext uri="{FF2B5EF4-FFF2-40B4-BE49-F238E27FC236}">
                <a16:creationId xmlns:a16="http://schemas.microsoft.com/office/drawing/2014/main" id="{B929C95F-BF9A-DE7A-CF07-9D461F293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1" y="2042577"/>
            <a:ext cx="9123919" cy="4105746"/>
          </a:xfrm>
          <a:prstGeom prst="rect">
            <a:avLst/>
          </a:prstGeom>
        </p:spPr>
      </p:pic>
    </p:spTree>
    <p:extLst>
      <p:ext uri="{BB962C8B-B14F-4D97-AF65-F5344CB8AC3E}">
        <p14:creationId xmlns:p14="http://schemas.microsoft.com/office/powerpoint/2010/main" val="1079809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a:extLst>
              <a:ext uri="{FF2B5EF4-FFF2-40B4-BE49-F238E27FC236}">
                <a16:creationId xmlns:a16="http://schemas.microsoft.com/office/drawing/2014/main" id="{667864BC-5493-C84A-9319-70D1D107BB1E}"/>
              </a:ext>
            </a:extLst>
          </p:cNvPr>
          <p:cNvSpPr txBox="1">
            <a:spLocks noGrp="1"/>
          </p:cNvSpPr>
          <p:nvPr>
            <p:ph type="ctrTitle"/>
          </p:nvPr>
        </p:nvSpPr>
        <p:spPr>
          <a:xfrm>
            <a:off x="908961" y="1700808"/>
            <a:ext cx="7326077" cy="1329929"/>
          </a:xfrm>
        </p:spPr>
        <p:txBody>
          <a:bodyPr>
            <a:normAutofit/>
          </a:bodyPr>
          <a:lstStyle/>
          <a:p>
            <a:r>
              <a:rPr lang="es-ES_tradnl" i="1" dirty="0"/>
              <a:t>GRACIAS POR VUESTRA ATENCIÓN</a:t>
            </a:r>
            <a:endParaRPr lang="en-US" dirty="0"/>
          </a:p>
        </p:txBody>
      </p:sp>
      <p:sp>
        <p:nvSpPr>
          <p:cNvPr id="23555" name="Sous-titre 2">
            <a:extLst>
              <a:ext uri="{FF2B5EF4-FFF2-40B4-BE49-F238E27FC236}">
                <a16:creationId xmlns:a16="http://schemas.microsoft.com/office/drawing/2014/main" id="{BD17D996-E941-8344-BB63-4231061D5FB1}"/>
              </a:ext>
            </a:extLst>
          </p:cNvPr>
          <p:cNvSpPr txBox="1">
            <a:spLocks noGrp="1"/>
          </p:cNvSpPr>
          <p:nvPr>
            <p:ph type="subTitle" idx="1"/>
          </p:nvPr>
        </p:nvSpPr>
        <p:spPr>
          <a:xfrm>
            <a:off x="2728912" y="4001930"/>
            <a:ext cx="4146233" cy="815608"/>
          </a:xfrm>
        </p:spPr>
        <p:txBody>
          <a:bodyPr wrap="square">
            <a:spAutoFit/>
          </a:bodyPr>
          <a:lstStyle/>
          <a:p>
            <a:pPr algn="r" eaLnBrk="1" hangingPunct="1"/>
            <a:r>
              <a:rPr altLang="en-US" sz="2400" dirty="0">
                <a:solidFill>
                  <a:srgbClr val="800000"/>
                </a:solidFill>
                <a:latin typeface="Calibri" panose="020F0502020204030204" pitchFamily="34" charset="0"/>
                <a:ea typeface="ＭＳ Ｐゴシック" panose="020B0600070205080204" pitchFamily="34" charset="-128"/>
              </a:rPr>
              <a:t>Ph.D. Paloma Bernal Turnes</a:t>
            </a:r>
            <a:endParaRPr lang="es-ES" altLang="en-US" sz="2400" dirty="0">
              <a:solidFill>
                <a:srgbClr val="800000"/>
              </a:solidFill>
              <a:latin typeface="Calibri" panose="020F0502020204030204" pitchFamily="34" charset="0"/>
              <a:ea typeface="ＭＳ Ｐゴシック" panose="020B0600070205080204" pitchFamily="34" charset="-128"/>
            </a:endParaRPr>
          </a:p>
          <a:p>
            <a:pPr algn="r" eaLnBrk="1" hangingPunct="1"/>
            <a:r>
              <a:rPr lang="en-US" altLang="en-US" sz="1800" dirty="0">
                <a:solidFill>
                  <a:srgbClr val="800000"/>
                </a:solidFill>
                <a:latin typeface="Calibri" panose="020F0502020204030204" pitchFamily="34" charset="0"/>
                <a:ea typeface="ＭＳ Ｐゴシック" panose="020B0600070205080204" pitchFamily="34" charset="-128"/>
              </a:rPr>
              <a:t>PALOMA.BERNAL@URJC.ES</a:t>
            </a:r>
            <a:endParaRPr altLang="en-US" sz="1800" dirty="0">
              <a:solidFill>
                <a:srgbClr val="800000"/>
              </a:solidFill>
              <a:latin typeface="Calibri" panose="020F0502020204030204" pitchFamily="34" charset="0"/>
              <a:ea typeface="ＭＳ Ｐゴシック" panose="020B0600070205080204" pitchFamily="34" charset="-128"/>
            </a:endParaRPr>
          </a:p>
        </p:txBody>
      </p:sp>
      <p:pic>
        <p:nvPicPr>
          <p:cNvPr id="23560" name="Image 8">
            <a:extLst>
              <a:ext uri="{FF2B5EF4-FFF2-40B4-BE49-F238E27FC236}">
                <a16:creationId xmlns:a16="http://schemas.microsoft.com/office/drawing/2014/main" id="{C3D4FEDD-DF9C-A340-A39D-01A52C371E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127" y="5154692"/>
            <a:ext cx="15954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99652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a:extLst>
              <a:ext uri="{FF2B5EF4-FFF2-40B4-BE49-F238E27FC236}">
                <a16:creationId xmlns:a16="http://schemas.microsoft.com/office/drawing/2014/main" id="{AEF5BE16-B21B-AF49-95D3-2EEE6F99AAE6}"/>
              </a:ext>
            </a:extLst>
          </p:cNvPr>
          <p:cNvSpPr>
            <a:spLocks noGrp="1"/>
          </p:cNvSpPr>
          <p:nvPr>
            <p:ph type="ctrTitle"/>
          </p:nvPr>
        </p:nvSpPr>
        <p:spPr>
          <a:xfrm>
            <a:off x="2055068" y="5137377"/>
            <a:ext cx="5829300" cy="1102519"/>
          </a:xfrm>
        </p:spPr>
        <p:txBody>
          <a:bodyPr/>
          <a:lstStyle/>
          <a:p>
            <a:r>
              <a:rPr lang="fr-FR" altLang="en-US" sz="1350" dirty="0" err="1">
                <a:ea typeface="ＭＳ Ｐゴシック" panose="020B0600070205080204" pitchFamily="34" charset="-128"/>
              </a:rPr>
              <a:t>Profesora</a:t>
            </a:r>
            <a:r>
              <a:rPr lang="fr-FR" altLang="en-US" sz="1350" dirty="0">
                <a:ea typeface="ＭＳ Ｐゴシック" panose="020B0600070205080204" pitchFamily="34" charset="-128"/>
              </a:rPr>
              <a:t>: Paloma Bernal Turnes</a:t>
            </a:r>
            <a:br>
              <a:rPr lang="fr-FR" altLang="en-US" sz="1350" dirty="0">
                <a:ea typeface="ＭＳ Ｐゴシック" panose="020B0600070205080204" pitchFamily="34" charset="-128"/>
              </a:rPr>
            </a:br>
            <a:r>
              <a:rPr lang="fr-FR" altLang="en-US" sz="1350" dirty="0" err="1">
                <a:ea typeface="ＭＳ Ｐゴシック" panose="020B0600070205080204" pitchFamily="34" charset="-128"/>
              </a:rPr>
              <a:t>paloma.bernal@urjc.es</a:t>
            </a:r>
            <a:endParaRPr lang="fr-FR" altLang="en-US" sz="1350" dirty="0">
              <a:ea typeface="ＭＳ Ｐゴシック" panose="020B0600070205080204" pitchFamily="34" charset="-128"/>
            </a:endParaRPr>
          </a:p>
        </p:txBody>
      </p:sp>
      <p:sp>
        <p:nvSpPr>
          <p:cNvPr id="3" name="Sous-titre 2">
            <a:extLst>
              <a:ext uri="{FF2B5EF4-FFF2-40B4-BE49-F238E27FC236}">
                <a16:creationId xmlns:a16="http://schemas.microsoft.com/office/drawing/2014/main" id="{7F636255-B95F-964B-9ED1-64357F9507F2}"/>
              </a:ext>
            </a:extLst>
          </p:cNvPr>
          <p:cNvSpPr>
            <a:spLocks noGrp="1"/>
          </p:cNvSpPr>
          <p:nvPr>
            <p:ph type="subTitle" idx="1"/>
          </p:nvPr>
        </p:nvSpPr>
        <p:spPr>
          <a:xfrm>
            <a:off x="2171700" y="4086226"/>
            <a:ext cx="5712668" cy="531019"/>
          </a:xfrm>
        </p:spPr>
        <p:txBody>
          <a:bodyPr>
            <a:normAutofit fontScale="85000" lnSpcReduction="10000"/>
          </a:bodyPr>
          <a:lstStyle/>
          <a:p>
            <a:pPr>
              <a:defRPr/>
            </a:pPr>
            <a:r>
              <a:rPr lang="en-US" dirty="0"/>
              <a:t>TEMA 3.- COMERCIO INTERNACIONAL DE SERVICIOS</a:t>
            </a:r>
            <a:endParaRPr lang="fr-FR" dirty="0"/>
          </a:p>
        </p:txBody>
      </p:sp>
      <p:pic>
        <p:nvPicPr>
          <p:cNvPr id="20483" name="Image 3" descr="sin-tc3adtulo-1.png">
            <a:extLst>
              <a:ext uri="{FF2B5EF4-FFF2-40B4-BE49-F238E27FC236}">
                <a16:creationId xmlns:a16="http://schemas.microsoft.com/office/drawing/2014/main" id="{D878C0B0-EBDD-274F-8195-D9AC41B04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350" y="857250"/>
            <a:ext cx="38100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Text&#10;&#10;Description automatically generated">
            <a:extLst>
              <a:ext uri="{FF2B5EF4-FFF2-40B4-BE49-F238E27FC236}">
                <a16:creationId xmlns:a16="http://schemas.microsoft.com/office/drawing/2014/main" id="{EE62B64B-8161-F56C-199D-04B182DD7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24" y="5853677"/>
            <a:ext cx="4572000" cy="1028700"/>
          </a:xfrm>
          <a:prstGeom prst="rect">
            <a:avLst/>
          </a:prstGeom>
        </p:spPr>
      </p:pic>
    </p:spTree>
    <p:extLst>
      <p:ext uri="{BB962C8B-B14F-4D97-AF65-F5344CB8AC3E}">
        <p14:creationId xmlns:p14="http://schemas.microsoft.com/office/powerpoint/2010/main" val="40246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43000" y="1266826"/>
            <a:ext cx="6858000" cy="4310512"/>
          </a:xfrm>
          <a:prstGeom prst="rect">
            <a:avLst/>
          </a:prstGeom>
        </p:spPr>
      </p:pic>
      <p:sp>
        <p:nvSpPr>
          <p:cNvPr id="6" name="Rectangle 5"/>
          <p:cNvSpPr/>
          <p:nvPr/>
        </p:nvSpPr>
        <p:spPr bwMode="auto">
          <a:xfrm>
            <a:off x="1600200" y="1257300"/>
            <a:ext cx="2571750" cy="228600"/>
          </a:xfrm>
          <a:prstGeom prst="rect">
            <a:avLst/>
          </a:prstGeom>
          <a:noFill/>
          <a:ln w="444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a:latin typeface="Arial" charset="0"/>
              <a:ea typeface="ＭＳ Ｐゴシック" pitchFamily="1" charset="-128"/>
            </a:endParaRPr>
          </a:p>
        </p:txBody>
      </p:sp>
      <p:pic>
        <p:nvPicPr>
          <p:cNvPr id="2" name="Picture 1" descr="Text&#10;&#10;Description automatically generated">
            <a:extLst>
              <a:ext uri="{FF2B5EF4-FFF2-40B4-BE49-F238E27FC236}">
                <a16:creationId xmlns:a16="http://schemas.microsoft.com/office/drawing/2014/main" id="{A8289EF7-078F-0D1D-C5BF-F4F8AA066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5600700"/>
            <a:ext cx="4572000" cy="1028700"/>
          </a:xfrm>
          <a:prstGeom prst="rect">
            <a:avLst/>
          </a:prstGeom>
        </p:spPr>
      </p:pic>
      <p:sp>
        <p:nvSpPr>
          <p:cNvPr id="7" name="Google Shape;271;p25">
            <a:extLst>
              <a:ext uri="{FF2B5EF4-FFF2-40B4-BE49-F238E27FC236}">
                <a16:creationId xmlns:a16="http://schemas.microsoft.com/office/drawing/2014/main" id="{C7D11F6B-72FC-E7B4-2253-08F87D746ADE}"/>
              </a:ext>
            </a:extLst>
          </p:cNvPr>
          <p:cNvSpPr/>
          <p:nvPr/>
        </p:nvSpPr>
        <p:spPr>
          <a:xfrm>
            <a:off x="635601" y="411911"/>
            <a:ext cx="507399" cy="585722"/>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02060"/>
          </a:solidFill>
          <a:ln>
            <a:noFill/>
          </a:ln>
        </p:spPr>
        <p:txBody>
          <a:bodyPr spcFirstLastPara="1" wrap="square" lIns="91402" tIns="45689" rIns="91402" bIns="45689" anchor="ctr" anchorCtr="0">
            <a:noAutofit/>
          </a:bodyPr>
          <a:lstStyle/>
          <a:p>
            <a:pPr algn="ctr"/>
            <a:r>
              <a:rPr lang="es-ES" sz="2399" dirty="0">
                <a:solidFill>
                  <a:srgbClr val="FFFFFF"/>
                </a:solidFill>
                <a:latin typeface="Arial"/>
                <a:ea typeface="Arial"/>
                <a:cs typeface="Arial"/>
                <a:sym typeface="Arial"/>
              </a:rPr>
              <a:t>1</a:t>
            </a:r>
            <a:endParaRPr sz="2399"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392271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A985-08F1-D51E-6632-7EFF94142557}"/>
              </a:ext>
            </a:extLst>
          </p:cNvPr>
          <p:cNvSpPr>
            <a:spLocks noGrp="1"/>
          </p:cNvSpPr>
          <p:nvPr>
            <p:ph type="title"/>
          </p:nvPr>
        </p:nvSpPr>
        <p:spPr>
          <a:xfrm>
            <a:off x="1475656" y="620688"/>
            <a:ext cx="7886700" cy="585722"/>
          </a:xfrm>
        </p:spPr>
        <p:txBody>
          <a:bodyPr/>
          <a:lstStyle/>
          <a:p>
            <a:r>
              <a:rPr lang="es-ES" dirty="0"/>
              <a:t>¿Por qué es importante el comercio de servicios? (repetición de la transparencia 56)</a:t>
            </a:r>
            <a:endParaRPr lang="en-US" dirty="0">
              <a:solidFill>
                <a:srgbClr val="4AACEF"/>
              </a:solidFill>
            </a:endParaRPr>
          </a:p>
        </p:txBody>
      </p:sp>
      <p:sp>
        <p:nvSpPr>
          <p:cNvPr id="3" name="Google Shape;271;p25">
            <a:extLst>
              <a:ext uri="{FF2B5EF4-FFF2-40B4-BE49-F238E27FC236}">
                <a16:creationId xmlns:a16="http://schemas.microsoft.com/office/drawing/2014/main" id="{477EFE65-79EE-C079-DC16-95CA664DEC99}"/>
              </a:ext>
            </a:extLst>
          </p:cNvPr>
          <p:cNvSpPr/>
          <p:nvPr/>
        </p:nvSpPr>
        <p:spPr>
          <a:xfrm>
            <a:off x="635601" y="411911"/>
            <a:ext cx="507399" cy="585722"/>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02060"/>
          </a:solidFill>
          <a:ln>
            <a:noFill/>
          </a:ln>
        </p:spPr>
        <p:txBody>
          <a:bodyPr spcFirstLastPara="1" wrap="square" lIns="91402" tIns="45689" rIns="91402" bIns="45689" anchor="ctr" anchorCtr="0">
            <a:noAutofit/>
          </a:bodyPr>
          <a:lstStyle/>
          <a:p>
            <a:pPr algn="ctr"/>
            <a:r>
              <a:rPr lang="es-ES" sz="2399" dirty="0">
                <a:solidFill>
                  <a:srgbClr val="FFFFFF"/>
                </a:solidFill>
                <a:latin typeface="Arial"/>
                <a:ea typeface="Arial"/>
                <a:cs typeface="Arial"/>
                <a:sym typeface="Arial"/>
              </a:rPr>
              <a:t>1</a:t>
            </a:r>
            <a:endParaRPr sz="2399" dirty="0">
              <a:solidFill>
                <a:srgbClr val="FFFFFF"/>
              </a:solidFill>
              <a:latin typeface="Arial"/>
              <a:ea typeface="Arial"/>
              <a:cs typeface="Arial"/>
              <a:sym typeface="Arial"/>
            </a:endParaRPr>
          </a:p>
        </p:txBody>
      </p:sp>
      <p:sp>
        <p:nvSpPr>
          <p:cNvPr id="4" name="Text Placeholder 3">
            <a:extLst>
              <a:ext uri="{FF2B5EF4-FFF2-40B4-BE49-F238E27FC236}">
                <a16:creationId xmlns:a16="http://schemas.microsoft.com/office/drawing/2014/main" id="{627F578A-F6BF-4BFE-69AA-4C8807173A23}"/>
              </a:ext>
            </a:extLst>
          </p:cNvPr>
          <p:cNvSpPr txBox="1">
            <a:spLocks/>
          </p:cNvSpPr>
          <p:nvPr/>
        </p:nvSpPr>
        <p:spPr>
          <a:xfrm>
            <a:off x="23130" y="1406317"/>
            <a:ext cx="4482206" cy="1820611"/>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2" charset="2"/>
              <a:buChar char=""/>
              <a:defRPr sz="2600" kern="1200">
                <a:solidFill>
                  <a:schemeClr val="tx1"/>
                </a:solidFill>
                <a:latin typeface="+mn-lt"/>
                <a:ea typeface="ＭＳ Ｐゴシック"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pitchFamily="2" charset="2"/>
              <a:buChar char=""/>
              <a:defRPr sz="23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pitchFamily="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A94543"/>
              </a:buClr>
              <a:buSzPct val="70000"/>
              <a:buFont typeface="Wingdings" pitchFamily="2" charset="2"/>
              <a:buChar char=""/>
              <a:defRPr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spcBef>
                <a:spcPts val="0"/>
              </a:spcBef>
            </a:pPr>
            <a:r>
              <a:rPr lang="en-US" altLang="en-US" sz="1350" b="0" dirty="0"/>
              <a:t>Los </a:t>
            </a:r>
            <a:r>
              <a:rPr lang="en-US" altLang="en-US" sz="1350" b="0" dirty="0" err="1"/>
              <a:t>servicios</a:t>
            </a:r>
            <a:r>
              <a:rPr lang="en-US" altLang="en-US" sz="1350" b="0" dirty="0"/>
              <a:t> </a:t>
            </a:r>
            <a:r>
              <a:rPr lang="en-US" altLang="en-US" sz="1350" b="0" dirty="0" err="1"/>
              <a:t>representan</a:t>
            </a:r>
            <a:r>
              <a:rPr lang="en-US" altLang="en-US" sz="1350" b="0" dirty="0"/>
              <a:t> </a:t>
            </a:r>
            <a:r>
              <a:rPr lang="en-US" altLang="en-US" sz="1350" b="0" dirty="0" err="1"/>
              <a:t>el</a:t>
            </a:r>
            <a:r>
              <a:rPr lang="en-US" altLang="en-US" sz="1350" b="0" dirty="0"/>
              <a:t> 20% del </a:t>
            </a:r>
            <a:r>
              <a:rPr lang="en-US" altLang="en-US" sz="1350" b="0" dirty="0" err="1"/>
              <a:t>comercio</a:t>
            </a:r>
            <a:r>
              <a:rPr lang="en-US" altLang="en-US" sz="1350" b="0" dirty="0"/>
              <a:t> </a:t>
            </a:r>
            <a:r>
              <a:rPr lang="en-US" altLang="en-US" sz="1350" b="0" dirty="0" err="1"/>
              <a:t>mundial</a:t>
            </a:r>
            <a:r>
              <a:rPr lang="en-US" altLang="en-US" sz="1350" b="0" dirty="0"/>
              <a:t> y </a:t>
            </a:r>
            <a:r>
              <a:rPr lang="en-US" altLang="en-US" sz="1350" b="0" dirty="0" err="1"/>
              <a:t>más</a:t>
            </a:r>
            <a:r>
              <a:rPr lang="en-US" altLang="en-US" sz="1350" b="0" dirty="0"/>
              <a:t> del 40% </a:t>
            </a:r>
            <a:r>
              <a:rPr lang="en-US" altLang="en-US" sz="1350" b="0" dirty="0" err="1"/>
              <a:t>en</a:t>
            </a:r>
            <a:r>
              <a:rPr lang="en-US" altLang="en-US" sz="1350" b="0" dirty="0"/>
              <a:t> </a:t>
            </a:r>
            <a:r>
              <a:rPr lang="en-US" altLang="en-US" sz="1350" b="0" dirty="0" err="1"/>
              <a:t>términos</a:t>
            </a:r>
            <a:r>
              <a:rPr lang="en-US" altLang="en-US" sz="1350" b="0" dirty="0"/>
              <a:t> de valor </a:t>
            </a:r>
            <a:r>
              <a:rPr lang="en-US" altLang="en-US" sz="1350" b="0" dirty="0" err="1"/>
              <a:t>agregado</a:t>
            </a:r>
            <a:r>
              <a:rPr lang="en-US" altLang="en-US" sz="1350" b="0" dirty="0"/>
              <a:t>.</a:t>
            </a:r>
          </a:p>
          <a:p>
            <a:pPr>
              <a:spcBef>
                <a:spcPts val="0"/>
              </a:spcBef>
            </a:pPr>
            <a:r>
              <a:rPr lang="en-US" altLang="en-US" sz="1350" b="0" dirty="0"/>
              <a:t>Los </a:t>
            </a:r>
            <a:r>
              <a:rPr lang="en-US" altLang="en-US" sz="1350" b="0" dirty="0" err="1"/>
              <a:t>servicios</a:t>
            </a:r>
            <a:r>
              <a:rPr lang="en-US" altLang="en-US" sz="1350" b="0" dirty="0"/>
              <a:t> </a:t>
            </a:r>
            <a:r>
              <a:rPr lang="en-US" altLang="en-US" sz="1350" b="0" dirty="0" err="1"/>
              <a:t>eficientes</a:t>
            </a:r>
            <a:r>
              <a:rPr lang="en-US" altLang="en-US" sz="1350" b="0" dirty="0"/>
              <a:t> son </a:t>
            </a:r>
            <a:r>
              <a:rPr lang="en-US" altLang="en-US" sz="1350" b="0" dirty="0" err="1"/>
              <a:t>fundamentales</a:t>
            </a:r>
            <a:r>
              <a:rPr lang="en-US" altLang="en-US" sz="1350" b="0" dirty="0"/>
              <a:t> para </a:t>
            </a:r>
            <a:r>
              <a:rPr lang="en-US" altLang="en-US" sz="1350" b="0" dirty="0" err="1"/>
              <a:t>el</a:t>
            </a:r>
            <a:r>
              <a:rPr lang="en-US" altLang="en-US" sz="1350" b="0" dirty="0"/>
              <a:t> </a:t>
            </a:r>
            <a:r>
              <a:rPr lang="en-US" altLang="en-US" sz="1350" b="0" dirty="0" err="1"/>
              <a:t>desarrollo</a:t>
            </a:r>
            <a:r>
              <a:rPr lang="en-US" altLang="en-US" sz="1350" b="0" dirty="0"/>
              <a:t> </a:t>
            </a:r>
            <a:r>
              <a:rPr lang="en-US" altLang="en-US" sz="1350" b="0" dirty="0" err="1"/>
              <a:t>económico</a:t>
            </a:r>
            <a:r>
              <a:rPr lang="en-US" altLang="en-US" sz="1350" b="0" dirty="0"/>
              <a:t> </a:t>
            </a:r>
            <a:r>
              <a:rPr lang="en-US" altLang="en-US" sz="1350" b="0" dirty="0" err="1"/>
              <a:t>como</a:t>
            </a:r>
            <a:r>
              <a:rPr lang="en-US" altLang="en-US" sz="1350" b="0" dirty="0"/>
              <a:t> </a:t>
            </a:r>
            <a:r>
              <a:rPr lang="en-US" altLang="en-US" sz="1350" b="0" dirty="0" err="1"/>
              <a:t>fuente</a:t>
            </a:r>
            <a:r>
              <a:rPr lang="en-US" altLang="en-US" sz="1350" b="0" dirty="0"/>
              <a:t> de </a:t>
            </a:r>
            <a:r>
              <a:rPr lang="en-US" altLang="en-US" sz="1350" b="0" dirty="0" err="1"/>
              <a:t>empleo</a:t>
            </a:r>
            <a:r>
              <a:rPr lang="en-US" altLang="en-US" sz="1350" b="0" dirty="0"/>
              <a:t>, </a:t>
            </a:r>
            <a:r>
              <a:rPr lang="en-US" altLang="en-US" sz="1350" b="0" dirty="0" err="1"/>
              <a:t>producción</a:t>
            </a:r>
            <a:r>
              <a:rPr lang="en-US" altLang="en-US" sz="1350" b="0" dirty="0"/>
              <a:t> / </a:t>
            </a:r>
            <a:r>
              <a:rPr lang="en-US" altLang="en-US" sz="1350" b="0" dirty="0" err="1"/>
              <a:t>exportaciones</a:t>
            </a:r>
            <a:r>
              <a:rPr lang="en-US" altLang="en-US" sz="1350" b="0" dirty="0"/>
              <a:t> e </a:t>
            </a:r>
            <a:r>
              <a:rPr lang="en-US" altLang="en-US" sz="1350" b="0" dirty="0" err="1"/>
              <a:t>insumos</a:t>
            </a:r>
            <a:r>
              <a:rPr lang="en-US" altLang="en-US" sz="1350" b="0" dirty="0"/>
              <a:t> para la </a:t>
            </a:r>
            <a:r>
              <a:rPr lang="en-US" altLang="en-US" sz="1350" b="0" dirty="0" err="1"/>
              <a:t>producción</a:t>
            </a:r>
            <a:r>
              <a:rPr lang="en-US" altLang="en-US" sz="1350" b="0" dirty="0"/>
              <a:t> de </a:t>
            </a:r>
            <a:r>
              <a:rPr lang="en-US" altLang="en-US" sz="1350" b="0" dirty="0" err="1"/>
              <a:t>otros</a:t>
            </a:r>
            <a:r>
              <a:rPr lang="en-US" altLang="en-US" sz="1350" b="0" dirty="0"/>
              <a:t> </a:t>
            </a:r>
            <a:r>
              <a:rPr lang="en-US" altLang="en-US" sz="1350" b="0" dirty="0" err="1"/>
              <a:t>servicios</a:t>
            </a:r>
            <a:r>
              <a:rPr lang="en-US" altLang="en-US" sz="1350" b="0" dirty="0"/>
              <a:t> y </a:t>
            </a:r>
            <a:r>
              <a:rPr lang="en-US" altLang="en-US" sz="1350" b="0" dirty="0" err="1"/>
              <a:t>bienes</a:t>
            </a:r>
            <a:r>
              <a:rPr lang="en-US" altLang="en-US" sz="1350" b="0" dirty="0"/>
              <a:t>.</a:t>
            </a:r>
          </a:p>
          <a:p>
            <a:pPr>
              <a:spcBef>
                <a:spcPts val="0"/>
              </a:spcBef>
            </a:pPr>
            <a:r>
              <a:rPr lang="en-US" altLang="en-US" sz="1350" b="0" dirty="0"/>
              <a:t>Los </a:t>
            </a:r>
            <a:r>
              <a:rPr lang="en-US" altLang="en-US" sz="1350" b="0" dirty="0" err="1"/>
              <a:t>servicios</a:t>
            </a:r>
            <a:r>
              <a:rPr lang="en-US" altLang="en-US" sz="1350" b="0" dirty="0"/>
              <a:t> </a:t>
            </a:r>
            <a:r>
              <a:rPr lang="en-US" altLang="en-US" sz="1350" b="0" dirty="0" err="1"/>
              <a:t>juegan</a:t>
            </a:r>
            <a:r>
              <a:rPr lang="en-US" altLang="en-US" sz="1350" b="0" dirty="0"/>
              <a:t> un </a:t>
            </a:r>
            <a:r>
              <a:rPr lang="en-US" altLang="en-US" sz="1350" b="0" dirty="0" err="1"/>
              <a:t>papel</a:t>
            </a:r>
            <a:r>
              <a:rPr lang="en-US" altLang="en-US" sz="1350" b="0" dirty="0"/>
              <a:t> </a:t>
            </a:r>
            <a:r>
              <a:rPr lang="en-US" altLang="en-US" sz="1350" b="0" dirty="0" err="1"/>
              <a:t>importante</a:t>
            </a:r>
            <a:r>
              <a:rPr lang="en-US" altLang="en-US" sz="1350" b="0" dirty="0"/>
              <a:t> </a:t>
            </a:r>
            <a:r>
              <a:rPr lang="en-US" altLang="en-US" sz="1350" b="0" dirty="0" err="1"/>
              <a:t>en</a:t>
            </a:r>
            <a:r>
              <a:rPr lang="en-US" altLang="en-US" sz="1350" b="0" dirty="0"/>
              <a:t> </a:t>
            </a:r>
            <a:r>
              <a:rPr lang="en-US" altLang="en-US" sz="1350" b="0" dirty="0" err="1"/>
              <a:t>el</a:t>
            </a:r>
            <a:r>
              <a:rPr lang="en-US" altLang="en-US" sz="1350" b="0" dirty="0"/>
              <a:t> </a:t>
            </a:r>
            <a:r>
              <a:rPr lang="en-US" altLang="en-US" sz="1350" b="0" dirty="0" err="1"/>
              <a:t>funcionamiento</a:t>
            </a:r>
            <a:r>
              <a:rPr lang="en-US" altLang="en-US" sz="1350" b="0" dirty="0"/>
              <a:t> de las </a:t>
            </a:r>
            <a:r>
              <a:rPr lang="en-US" altLang="en-US" sz="1350" b="0" dirty="0" err="1"/>
              <a:t>cadenas</a:t>
            </a:r>
            <a:r>
              <a:rPr lang="en-US" altLang="en-US" sz="1350" b="0" dirty="0"/>
              <a:t> de valor </a:t>
            </a:r>
            <a:r>
              <a:rPr lang="en-US" altLang="en-US" sz="1350" b="0" dirty="0" err="1"/>
              <a:t>regionales</a:t>
            </a:r>
            <a:r>
              <a:rPr lang="en-US" altLang="en-US" sz="1350" b="0" dirty="0"/>
              <a:t> y </a:t>
            </a:r>
            <a:r>
              <a:rPr lang="en-US" altLang="en-US" sz="1350" b="0" dirty="0" err="1"/>
              <a:t>globales</a:t>
            </a:r>
            <a:r>
              <a:rPr lang="en-US" altLang="en-US" sz="1350" b="0" dirty="0"/>
              <a:t>.</a:t>
            </a:r>
          </a:p>
          <a:p>
            <a:endParaRPr lang="en-US" b="0" dirty="0"/>
          </a:p>
        </p:txBody>
      </p:sp>
      <p:sp>
        <p:nvSpPr>
          <p:cNvPr id="7" name="Text Placeholder 3">
            <a:extLst>
              <a:ext uri="{FF2B5EF4-FFF2-40B4-BE49-F238E27FC236}">
                <a16:creationId xmlns:a16="http://schemas.microsoft.com/office/drawing/2014/main" id="{7E93AAE2-45D7-0F49-7D18-2B4C1BB2B252}"/>
              </a:ext>
            </a:extLst>
          </p:cNvPr>
          <p:cNvSpPr txBox="1">
            <a:spLocks/>
          </p:cNvSpPr>
          <p:nvPr/>
        </p:nvSpPr>
        <p:spPr>
          <a:xfrm>
            <a:off x="4247009" y="1406317"/>
            <a:ext cx="4896991" cy="28323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900" b="0" i="0" kern="1200">
                <a:solidFill>
                  <a:srgbClr val="0E2F50"/>
                </a:solidFill>
                <a:latin typeface="Andes"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900" b="0" i="0" kern="1200">
                <a:solidFill>
                  <a:srgbClr val="0E2F50"/>
                </a:solidFill>
                <a:latin typeface="Andes Extra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350" dirty="0"/>
              <a:t>A pesar de su importancia, los servicios siguen sujetos a una serie de políticas restrictivas. Estas políticas obstaculizan la actividad comercial y de inversión transfronteriza. </a:t>
            </a:r>
          </a:p>
          <a:p>
            <a:r>
              <a:rPr lang="es-ES" sz="1350" dirty="0"/>
              <a:t>La liberalización y apertura a los mercados internacionales de los servicios no es una panacea: la calidad de la gobernanza económica, las instituciones, los regímenes regulatorios, las habilidades y la infraestructura de apoyo juegan un papel importante en la definición de cuánto se beneficiará un país de la apertura de los mercados de servicios a la competencia extranjera.</a:t>
            </a:r>
            <a:endParaRPr lang="en-US" sz="1425" dirty="0"/>
          </a:p>
        </p:txBody>
      </p:sp>
      <p:sp>
        <p:nvSpPr>
          <p:cNvPr id="8" name="Rectangle 7">
            <a:extLst>
              <a:ext uri="{FF2B5EF4-FFF2-40B4-BE49-F238E27FC236}">
                <a16:creationId xmlns:a16="http://schemas.microsoft.com/office/drawing/2014/main" id="{A0F10A97-68AE-5017-64DB-2820A9690584}"/>
              </a:ext>
            </a:extLst>
          </p:cNvPr>
          <p:cNvSpPr/>
          <p:nvPr/>
        </p:nvSpPr>
        <p:spPr>
          <a:xfrm>
            <a:off x="235837" y="3426835"/>
            <a:ext cx="9144000" cy="3108543"/>
          </a:xfrm>
          <a:prstGeom prst="rect">
            <a:avLst/>
          </a:prstGeom>
        </p:spPr>
        <p:txBody>
          <a:bodyPr wrap="square">
            <a:spAutoFit/>
          </a:bodyPr>
          <a:lstStyle/>
          <a:p>
            <a:r>
              <a:rPr lang="es-ES" sz="1400" b="0" dirty="0"/>
              <a:t>Los servicios eficientes son fundamentales para el desarrollo económico, no solo como fuente de empleo, producción y exportaciones en sí mismos, sino también como insumos para la producción de otros servicios y bienes. Iniciativas recientes como la base de datos de comercio de valor agregado (</a:t>
            </a:r>
            <a:r>
              <a:rPr lang="es-ES" sz="1400" b="0" dirty="0" err="1"/>
              <a:t>TiVA</a:t>
            </a:r>
            <a:r>
              <a:rPr lang="es-ES" sz="1400" b="0" dirty="0"/>
              <a:t>) de la OCDE y la OMC han demostrado que los servicios representan más del doble de la participación del comercio mundial sugerida por los datos de la balanza de pagos. No es sorprendente que su costo y calidad tengan consecuencias de gran alcance para el rendimiento de toda la economía. Además de ser importantes insumos intermedios en la producción, los servicios también desempeñan una función importante en la coordinación de los procesos de producción, tanto dentro como, cada vez más, entre países. Los servicios desempeñan un papel fundamental en el funcionamiento de las cadenas de valor regionales y mundiales. A pesar de su contribución ampliamente reconocida al desempeño de toda la economía, los servicios siguen encadenados por una serie de políticas restrictivas mantenidas por los países que impiden la actividad comercial y de inversión transfronteriza. Dichas medidas incluyen formas explícitas de discriminación con intenciones proteccionistas, por ejemplo, reservando participación de mercado para los operadores nacionales establecidos y limitando su exposición a la competencia extranjera. Sin embargo, muchas medidas que restringen el comercio y la inversión de servicios lo hacen sin darse cuenta, a menudo en pos de objetivos políticos legítimos derivados de la naturaleza generalizada de las deficiencias del mercado de servicios. </a:t>
            </a:r>
            <a:endParaRPr lang="en-US" sz="1400" b="0" dirty="0"/>
          </a:p>
        </p:txBody>
      </p:sp>
    </p:spTree>
    <p:extLst>
      <p:ext uri="{BB962C8B-B14F-4D97-AF65-F5344CB8AC3E}">
        <p14:creationId xmlns:p14="http://schemas.microsoft.com/office/powerpoint/2010/main" val="191039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A985-08F1-D51E-6632-7EFF94142557}"/>
              </a:ext>
            </a:extLst>
          </p:cNvPr>
          <p:cNvSpPr>
            <a:spLocks noGrp="1"/>
          </p:cNvSpPr>
          <p:nvPr>
            <p:ph type="title"/>
          </p:nvPr>
        </p:nvSpPr>
        <p:spPr>
          <a:xfrm>
            <a:off x="1475656" y="620688"/>
            <a:ext cx="7886700" cy="585722"/>
          </a:xfrm>
        </p:spPr>
        <p:txBody>
          <a:bodyPr/>
          <a:lstStyle/>
          <a:p>
            <a:r>
              <a:rPr lang="es-ES" dirty="0"/>
              <a:t>¿Por qué es importante el comercio de servicios? (repetición de la transparencia 56)</a:t>
            </a:r>
            <a:endParaRPr lang="en-US" dirty="0">
              <a:solidFill>
                <a:srgbClr val="4AACEF"/>
              </a:solidFill>
            </a:endParaRPr>
          </a:p>
        </p:txBody>
      </p:sp>
      <p:sp>
        <p:nvSpPr>
          <p:cNvPr id="3" name="Google Shape;271;p25">
            <a:extLst>
              <a:ext uri="{FF2B5EF4-FFF2-40B4-BE49-F238E27FC236}">
                <a16:creationId xmlns:a16="http://schemas.microsoft.com/office/drawing/2014/main" id="{477EFE65-79EE-C079-DC16-95CA664DEC99}"/>
              </a:ext>
            </a:extLst>
          </p:cNvPr>
          <p:cNvSpPr/>
          <p:nvPr/>
        </p:nvSpPr>
        <p:spPr>
          <a:xfrm>
            <a:off x="635601" y="411911"/>
            <a:ext cx="507399" cy="585722"/>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02060"/>
          </a:solidFill>
          <a:ln>
            <a:noFill/>
          </a:ln>
        </p:spPr>
        <p:txBody>
          <a:bodyPr spcFirstLastPara="1" wrap="square" lIns="91402" tIns="45689" rIns="91402" bIns="45689" anchor="ctr" anchorCtr="0">
            <a:noAutofit/>
          </a:bodyPr>
          <a:lstStyle/>
          <a:p>
            <a:pPr algn="ctr"/>
            <a:r>
              <a:rPr lang="es-ES" sz="2399" dirty="0">
                <a:solidFill>
                  <a:srgbClr val="FFFFFF"/>
                </a:solidFill>
                <a:latin typeface="Arial"/>
                <a:ea typeface="Arial"/>
                <a:cs typeface="Arial"/>
                <a:sym typeface="Arial"/>
              </a:rPr>
              <a:t>1</a:t>
            </a:r>
            <a:endParaRPr sz="2399" dirty="0">
              <a:solidFill>
                <a:srgbClr val="FFFFFF"/>
              </a:solidFill>
              <a:latin typeface="Arial"/>
              <a:ea typeface="Arial"/>
              <a:cs typeface="Arial"/>
              <a:sym typeface="Arial"/>
            </a:endParaRPr>
          </a:p>
        </p:txBody>
      </p:sp>
      <p:sp>
        <p:nvSpPr>
          <p:cNvPr id="4" name="Text Placeholder 3">
            <a:extLst>
              <a:ext uri="{FF2B5EF4-FFF2-40B4-BE49-F238E27FC236}">
                <a16:creationId xmlns:a16="http://schemas.microsoft.com/office/drawing/2014/main" id="{627F578A-F6BF-4BFE-69AA-4C8807173A23}"/>
              </a:ext>
            </a:extLst>
          </p:cNvPr>
          <p:cNvSpPr txBox="1">
            <a:spLocks/>
          </p:cNvSpPr>
          <p:nvPr/>
        </p:nvSpPr>
        <p:spPr>
          <a:xfrm>
            <a:off x="306658" y="1637360"/>
            <a:ext cx="4482206" cy="1820611"/>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2" charset="2"/>
              <a:buChar char=""/>
              <a:defRPr sz="2600" kern="1200">
                <a:solidFill>
                  <a:schemeClr val="tx1"/>
                </a:solidFill>
                <a:latin typeface="+mn-lt"/>
                <a:ea typeface="ＭＳ Ｐゴシック"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pitchFamily="2" charset="2"/>
              <a:buChar char=""/>
              <a:defRPr sz="23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pitchFamily="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A94543"/>
              </a:buClr>
              <a:buSzPct val="70000"/>
              <a:buFont typeface="Wingdings" pitchFamily="2" charset="2"/>
              <a:buChar char=""/>
              <a:defRPr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spcBef>
                <a:spcPts val="0"/>
              </a:spcBef>
            </a:pPr>
            <a:r>
              <a:rPr lang="en-US" altLang="en-US" sz="1400" b="0" dirty="0">
                <a:solidFill>
                  <a:schemeClr val="tx2">
                    <a:lumMod val="75000"/>
                  </a:schemeClr>
                </a:solidFill>
                <a:latin typeface="Avenir Book" panose="02000503020000020003" pitchFamily="2" charset="0"/>
              </a:rPr>
              <a:t>Los </a:t>
            </a:r>
            <a:r>
              <a:rPr lang="en-US" altLang="en-US" sz="1400" b="0" dirty="0" err="1">
                <a:solidFill>
                  <a:schemeClr val="tx2">
                    <a:lumMod val="75000"/>
                  </a:schemeClr>
                </a:solidFill>
                <a:latin typeface="Avenir Book" panose="02000503020000020003" pitchFamily="2" charset="0"/>
              </a:rPr>
              <a:t>servicios</a:t>
            </a:r>
            <a:r>
              <a:rPr lang="en-US" altLang="en-US" sz="1400" b="0" dirty="0">
                <a:solidFill>
                  <a:schemeClr val="tx2">
                    <a:lumMod val="75000"/>
                  </a:schemeClr>
                </a:solidFill>
                <a:latin typeface="Avenir Book" panose="02000503020000020003" pitchFamily="2" charset="0"/>
              </a:rPr>
              <a:t> </a:t>
            </a:r>
            <a:r>
              <a:rPr lang="en-US" altLang="en-US" sz="1400" b="0" dirty="0" err="1">
                <a:solidFill>
                  <a:schemeClr val="tx2">
                    <a:lumMod val="75000"/>
                  </a:schemeClr>
                </a:solidFill>
                <a:latin typeface="Avenir Book" panose="02000503020000020003" pitchFamily="2" charset="0"/>
              </a:rPr>
              <a:t>representan</a:t>
            </a:r>
            <a:r>
              <a:rPr lang="en-US" altLang="en-US" sz="1400" b="0" dirty="0">
                <a:solidFill>
                  <a:schemeClr val="tx2">
                    <a:lumMod val="75000"/>
                  </a:schemeClr>
                </a:solidFill>
                <a:latin typeface="Avenir Book" panose="02000503020000020003" pitchFamily="2" charset="0"/>
              </a:rPr>
              <a:t> </a:t>
            </a:r>
            <a:r>
              <a:rPr lang="en-US" altLang="en-US" sz="1400" b="0" dirty="0" err="1">
                <a:solidFill>
                  <a:schemeClr val="tx2">
                    <a:lumMod val="75000"/>
                  </a:schemeClr>
                </a:solidFill>
                <a:latin typeface="Avenir Book" panose="02000503020000020003" pitchFamily="2" charset="0"/>
              </a:rPr>
              <a:t>el</a:t>
            </a:r>
            <a:r>
              <a:rPr lang="en-US" altLang="en-US" sz="1400" b="0" dirty="0">
                <a:solidFill>
                  <a:schemeClr val="tx2">
                    <a:lumMod val="75000"/>
                  </a:schemeClr>
                </a:solidFill>
                <a:latin typeface="Avenir Book" panose="02000503020000020003" pitchFamily="2" charset="0"/>
              </a:rPr>
              <a:t> 20% del </a:t>
            </a:r>
            <a:r>
              <a:rPr lang="en-US" altLang="en-US" sz="1400" b="0" dirty="0" err="1">
                <a:solidFill>
                  <a:schemeClr val="tx2">
                    <a:lumMod val="75000"/>
                  </a:schemeClr>
                </a:solidFill>
                <a:latin typeface="Avenir Book" panose="02000503020000020003" pitchFamily="2" charset="0"/>
              </a:rPr>
              <a:t>comercio</a:t>
            </a:r>
            <a:r>
              <a:rPr lang="en-US" altLang="en-US" sz="1400" b="0" dirty="0">
                <a:solidFill>
                  <a:schemeClr val="tx2">
                    <a:lumMod val="75000"/>
                  </a:schemeClr>
                </a:solidFill>
                <a:latin typeface="Avenir Book" panose="02000503020000020003" pitchFamily="2" charset="0"/>
              </a:rPr>
              <a:t> </a:t>
            </a:r>
            <a:r>
              <a:rPr lang="en-US" altLang="en-US" sz="1400" b="0" dirty="0" err="1">
                <a:solidFill>
                  <a:schemeClr val="tx2">
                    <a:lumMod val="75000"/>
                  </a:schemeClr>
                </a:solidFill>
                <a:latin typeface="Avenir Book" panose="02000503020000020003" pitchFamily="2" charset="0"/>
              </a:rPr>
              <a:t>mundial</a:t>
            </a:r>
            <a:r>
              <a:rPr lang="en-US" altLang="en-US" sz="1400" b="0" dirty="0">
                <a:solidFill>
                  <a:schemeClr val="tx2">
                    <a:lumMod val="75000"/>
                  </a:schemeClr>
                </a:solidFill>
                <a:latin typeface="Avenir Book" panose="02000503020000020003" pitchFamily="2" charset="0"/>
              </a:rPr>
              <a:t> y </a:t>
            </a:r>
            <a:r>
              <a:rPr lang="en-US" altLang="en-US" sz="1400" b="0" dirty="0" err="1">
                <a:solidFill>
                  <a:schemeClr val="tx2">
                    <a:lumMod val="75000"/>
                  </a:schemeClr>
                </a:solidFill>
                <a:latin typeface="Avenir Book" panose="02000503020000020003" pitchFamily="2" charset="0"/>
              </a:rPr>
              <a:t>más</a:t>
            </a:r>
            <a:r>
              <a:rPr lang="en-US" altLang="en-US" sz="1400" b="0" dirty="0">
                <a:solidFill>
                  <a:schemeClr val="tx2">
                    <a:lumMod val="75000"/>
                  </a:schemeClr>
                </a:solidFill>
                <a:latin typeface="Avenir Book" panose="02000503020000020003" pitchFamily="2" charset="0"/>
              </a:rPr>
              <a:t> del 40% </a:t>
            </a:r>
            <a:r>
              <a:rPr lang="en-US" altLang="en-US" sz="1400" b="0" dirty="0" err="1">
                <a:solidFill>
                  <a:schemeClr val="tx2">
                    <a:lumMod val="75000"/>
                  </a:schemeClr>
                </a:solidFill>
                <a:latin typeface="Avenir Book" panose="02000503020000020003" pitchFamily="2" charset="0"/>
              </a:rPr>
              <a:t>en</a:t>
            </a:r>
            <a:r>
              <a:rPr lang="en-US" altLang="en-US" sz="1400" b="0" dirty="0">
                <a:solidFill>
                  <a:schemeClr val="tx2">
                    <a:lumMod val="75000"/>
                  </a:schemeClr>
                </a:solidFill>
                <a:latin typeface="Avenir Book" panose="02000503020000020003" pitchFamily="2" charset="0"/>
              </a:rPr>
              <a:t> </a:t>
            </a:r>
            <a:r>
              <a:rPr lang="en-US" altLang="en-US" sz="1400" b="0" dirty="0" err="1">
                <a:solidFill>
                  <a:schemeClr val="tx2">
                    <a:lumMod val="75000"/>
                  </a:schemeClr>
                </a:solidFill>
                <a:latin typeface="Avenir Book" panose="02000503020000020003" pitchFamily="2" charset="0"/>
              </a:rPr>
              <a:t>términos</a:t>
            </a:r>
            <a:r>
              <a:rPr lang="en-US" altLang="en-US" sz="1400" b="0" dirty="0">
                <a:solidFill>
                  <a:schemeClr val="tx2">
                    <a:lumMod val="75000"/>
                  </a:schemeClr>
                </a:solidFill>
                <a:latin typeface="Avenir Book" panose="02000503020000020003" pitchFamily="2" charset="0"/>
              </a:rPr>
              <a:t> de valor </a:t>
            </a:r>
            <a:r>
              <a:rPr lang="en-US" altLang="en-US" sz="1400" b="0" dirty="0" err="1">
                <a:solidFill>
                  <a:schemeClr val="tx2">
                    <a:lumMod val="75000"/>
                  </a:schemeClr>
                </a:solidFill>
                <a:latin typeface="Avenir Book" panose="02000503020000020003" pitchFamily="2" charset="0"/>
              </a:rPr>
              <a:t>agregado</a:t>
            </a:r>
            <a:r>
              <a:rPr lang="en-US" altLang="en-US" sz="1400" b="0" dirty="0">
                <a:solidFill>
                  <a:schemeClr val="tx2">
                    <a:lumMod val="75000"/>
                  </a:schemeClr>
                </a:solidFill>
                <a:latin typeface="Avenir Book" panose="02000503020000020003" pitchFamily="2" charset="0"/>
              </a:rPr>
              <a:t>.</a:t>
            </a:r>
          </a:p>
          <a:p>
            <a:pPr>
              <a:spcBef>
                <a:spcPts val="0"/>
              </a:spcBef>
            </a:pPr>
            <a:r>
              <a:rPr lang="en-US" altLang="en-US" sz="1400" b="0" dirty="0">
                <a:solidFill>
                  <a:schemeClr val="tx2">
                    <a:lumMod val="75000"/>
                  </a:schemeClr>
                </a:solidFill>
                <a:latin typeface="Avenir Book" panose="02000503020000020003" pitchFamily="2" charset="0"/>
              </a:rPr>
              <a:t>Los </a:t>
            </a:r>
            <a:r>
              <a:rPr lang="en-US" altLang="en-US" sz="1400" b="0" dirty="0" err="1">
                <a:solidFill>
                  <a:schemeClr val="tx2">
                    <a:lumMod val="75000"/>
                  </a:schemeClr>
                </a:solidFill>
                <a:latin typeface="Avenir Book" panose="02000503020000020003" pitchFamily="2" charset="0"/>
              </a:rPr>
              <a:t>servicios</a:t>
            </a:r>
            <a:r>
              <a:rPr lang="en-US" altLang="en-US" sz="1400" b="0" dirty="0">
                <a:solidFill>
                  <a:schemeClr val="tx2">
                    <a:lumMod val="75000"/>
                  </a:schemeClr>
                </a:solidFill>
                <a:latin typeface="Avenir Book" panose="02000503020000020003" pitchFamily="2" charset="0"/>
              </a:rPr>
              <a:t> </a:t>
            </a:r>
            <a:r>
              <a:rPr lang="en-US" altLang="en-US" sz="1400" b="0" dirty="0" err="1">
                <a:solidFill>
                  <a:schemeClr val="tx2">
                    <a:lumMod val="75000"/>
                  </a:schemeClr>
                </a:solidFill>
                <a:latin typeface="Avenir Book" panose="02000503020000020003" pitchFamily="2" charset="0"/>
              </a:rPr>
              <a:t>eficientes</a:t>
            </a:r>
            <a:r>
              <a:rPr lang="en-US" altLang="en-US" sz="1400" b="0" dirty="0">
                <a:solidFill>
                  <a:schemeClr val="tx2">
                    <a:lumMod val="75000"/>
                  </a:schemeClr>
                </a:solidFill>
                <a:latin typeface="Avenir Book" panose="02000503020000020003" pitchFamily="2" charset="0"/>
              </a:rPr>
              <a:t> son </a:t>
            </a:r>
            <a:r>
              <a:rPr lang="en-US" altLang="en-US" sz="1400" b="0" dirty="0" err="1">
                <a:solidFill>
                  <a:schemeClr val="tx2">
                    <a:lumMod val="75000"/>
                  </a:schemeClr>
                </a:solidFill>
                <a:latin typeface="Avenir Book" panose="02000503020000020003" pitchFamily="2" charset="0"/>
              </a:rPr>
              <a:t>fundamentales</a:t>
            </a:r>
            <a:r>
              <a:rPr lang="en-US" altLang="en-US" sz="1400" b="0" dirty="0">
                <a:solidFill>
                  <a:schemeClr val="tx2">
                    <a:lumMod val="75000"/>
                  </a:schemeClr>
                </a:solidFill>
                <a:latin typeface="Avenir Book" panose="02000503020000020003" pitchFamily="2" charset="0"/>
              </a:rPr>
              <a:t> para </a:t>
            </a:r>
            <a:r>
              <a:rPr lang="en-US" altLang="en-US" sz="1400" b="0" dirty="0" err="1">
                <a:solidFill>
                  <a:schemeClr val="tx2">
                    <a:lumMod val="75000"/>
                  </a:schemeClr>
                </a:solidFill>
                <a:latin typeface="Avenir Book" panose="02000503020000020003" pitchFamily="2" charset="0"/>
              </a:rPr>
              <a:t>el</a:t>
            </a:r>
            <a:r>
              <a:rPr lang="en-US" altLang="en-US" sz="1400" b="0" dirty="0">
                <a:solidFill>
                  <a:schemeClr val="tx2">
                    <a:lumMod val="75000"/>
                  </a:schemeClr>
                </a:solidFill>
                <a:latin typeface="Avenir Book" panose="02000503020000020003" pitchFamily="2" charset="0"/>
              </a:rPr>
              <a:t> </a:t>
            </a:r>
            <a:r>
              <a:rPr lang="en-US" altLang="en-US" sz="1400" b="0" dirty="0" err="1">
                <a:solidFill>
                  <a:schemeClr val="tx2">
                    <a:lumMod val="75000"/>
                  </a:schemeClr>
                </a:solidFill>
                <a:latin typeface="Avenir Book" panose="02000503020000020003" pitchFamily="2" charset="0"/>
              </a:rPr>
              <a:t>desarrollo</a:t>
            </a:r>
            <a:r>
              <a:rPr lang="en-US" altLang="en-US" sz="1400" b="0" dirty="0">
                <a:solidFill>
                  <a:schemeClr val="tx2">
                    <a:lumMod val="75000"/>
                  </a:schemeClr>
                </a:solidFill>
                <a:latin typeface="Avenir Book" panose="02000503020000020003" pitchFamily="2" charset="0"/>
              </a:rPr>
              <a:t> </a:t>
            </a:r>
            <a:r>
              <a:rPr lang="en-US" altLang="en-US" sz="1400" b="0" dirty="0" err="1">
                <a:solidFill>
                  <a:schemeClr val="tx2">
                    <a:lumMod val="75000"/>
                  </a:schemeClr>
                </a:solidFill>
                <a:latin typeface="Avenir Book" panose="02000503020000020003" pitchFamily="2" charset="0"/>
              </a:rPr>
              <a:t>económico</a:t>
            </a:r>
            <a:r>
              <a:rPr lang="en-US" altLang="en-US" sz="1400" b="0" dirty="0">
                <a:solidFill>
                  <a:schemeClr val="tx2">
                    <a:lumMod val="75000"/>
                  </a:schemeClr>
                </a:solidFill>
                <a:latin typeface="Avenir Book" panose="02000503020000020003" pitchFamily="2" charset="0"/>
              </a:rPr>
              <a:t> </a:t>
            </a:r>
            <a:r>
              <a:rPr lang="en-US" altLang="en-US" sz="1400" b="0" dirty="0" err="1">
                <a:solidFill>
                  <a:schemeClr val="tx2">
                    <a:lumMod val="75000"/>
                  </a:schemeClr>
                </a:solidFill>
                <a:latin typeface="Avenir Book" panose="02000503020000020003" pitchFamily="2" charset="0"/>
              </a:rPr>
              <a:t>como</a:t>
            </a:r>
            <a:r>
              <a:rPr lang="en-US" altLang="en-US" sz="1400" b="0" dirty="0">
                <a:solidFill>
                  <a:schemeClr val="tx2">
                    <a:lumMod val="75000"/>
                  </a:schemeClr>
                </a:solidFill>
                <a:latin typeface="Avenir Book" panose="02000503020000020003" pitchFamily="2" charset="0"/>
              </a:rPr>
              <a:t> </a:t>
            </a:r>
            <a:r>
              <a:rPr lang="en-US" altLang="en-US" sz="1400" b="0" dirty="0" err="1">
                <a:solidFill>
                  <a:schemeClr val="tx2">
                    <a:lumMod val="75000"/>
                  </a:schemeClr>
                </a:solidFill>
                <a:latin typeface="Avenir Book" panose="02000503020000020003" pitchFamily="2" charset="0"/>
              </a:rPr>
              <a:t>fuente</a:t>
            </a:r>
            <a:r>
              <a:rPr lang="en-US" altLang="en-US" sz="1400" b="0" dirty="0">
                <a:solidFill>
                  <a:schemeClr val="tx2">
                    <a:lumMod val="75000"/>
                  </a:schemeClr>
                </a:solidFill>
                <a:latin typeface="Avenir Book" panose="02000503020000020003" pitchFamily="2" charset="0"/>
              </a:rPr>
              <a:t> de </a:t>
            </a:r>
            <a:r>
              <a:rPr lang="en-US" altLang="en-US" sz="1400" b="0" dirty="0" err="1">
                <a:solidFill>
                  <a:schemeClr val="tx2">
                    <a:lumMod val="75000"/>
                  </a:schemeClr>
                </a:solidFill>
                <a:latin typeface="Avenir Book" panose="02000503020000020003" pitchFamily="2" charset="0"/>
              </a:rPr>
              <a:t>empleo</a:t>
            </a:r>
            <a:r>
              <a:rPr lang="en-US" altLang="en-US" sz="1400" b="0" dirty="0">
                <a:solidFill>
                  <a:schemeClr val="tx2">
                    <a:lumMod val="75000"/>
                  </a:schemeClr>
                </a:solidFill>
                <a:latin typeface="Avenir Book" panose="02000503020000020003" pitchFamily="2" charset="0"/>
              </a:rPr>
              <a:t>, </a:t>
            </a:r>
            <a:r>
              <a:rPr lang="en-US" altLang="en-US" sz="1400" b="0" dirty="0" err="1">
                <a:solidFill>
                  <a:schemeClr val="tx2">
                    <a:lumMod val="75000"/>
                  </a:schemeClr>
                </a:solidFill>
                <a:latin typeface="Avenir Book" panose="02000503020000020003" pitchFamily="2" charset="0"/>
              </a:rPr>
              <a:t>producción</a:t>
            </a:r>
            <a:r>
              <a:rPr lang="en-US" altLang="en-US" sz="1400" b="0" dirty="0">
                <a:solidFill>
                  <a:schemeClr val="tx2">
                    <a:lumMod val="75000"/>
                  </a:schemeClr>
                </a:solidFill>
                <a:latin typeface="Avenir Book" panose="02000503020000020003" pitchFamily="2" charset="0"/>
              </a:rPr>
              <a:t> / </a:t>
            </a:r>
            <a:r>
              <a:rPr lang="en-US" altLang="en-US" sz="1400" b="0" dirty="0" err="1">
                <a:solidFill>
                  <a:schemeClr val="tx2">
                    <a:lumMod val="75000"/>
                  </a:schemeClr>
                </a:solidFill>
                <a:latin typeface="Avenir Book" panose="02000503020000020003" pitchFamily="2" charset="0"/>
              </a:rPr>
              <a:t>exportaciones</a:t>
            </a:r>
            <a:r>
              <a:rPr lang="en-US" altLang="en-US" sz="1400" b="0" dirty="0">
                <a:solidFill>
                  <a:schemeClr val="tx2">
                    <a:lumMod val="75000"/>
                  </a:schemeClr>
                </a:solidFill>
                <a:latin typeface="Avenir Book" panose="02000503020000020003" pitchFamily="2" charset="0"/>
              </a:rPr>
              <a:t> e </a:t>
            </a:r>
            <a:r>
              <a:rPr lang="en-US" altLang="en-US" sz="1400" b="0" dirty="0" err="1">
                <a:solidFill>
                  <a:schemeClr val="tx2">
                    <a:lumMod val="75000"/>
                  </a:schemeClr>
                </a:solidFill>
                <a:latin typeface="Avenir Book" panose="02000503020000020003" pitchFamily="2" charset="0"/>
              </a:rPr>
              <a:t>insumos</a:t>
            </a:r>
            <a:r>
              <a:rPr lang="en-US" altLang="en-US" sz="1400" b="0" dirty="0">
                <a:solidFill>
                  <a:schemeClr val="tx2">
                    <a:lumMod val="75000"/>
                  </a:schemeClr>
                </a:solidFill>
                <a:latin typeface="Avenir Book" panose="02000503020000020003" pitchFamily="2" charset="0"/>
              </a:rPr>
              <a:t> para la </a:t>
            </a:r>
            <a:r>
              <a:rPr lang="en-US" altLang="en-US" sz="1400" b="0" dirty="0" err="1">
                <a:solidFill>
                  <a:schemeClr val="tx2">
                    <a:lumMod val="75000"/>
                  </a:schemeClr>
                </a:solidFill>
                <a:latin typeface="Avenir Book" panose="02000503020000020003" pitchFamily="2" charset="0"/>
              </a:rPr>
              <a:t>producción</a:t>
            </a:r>
            <a:r>
              <a:rPr lang="en-US" altLang="en-US" sz="1400" b="0" dirty="0">
                <a:solidFill>
                  <a:schemeClr val="tx2">
                    <a:lumMod val="75000"/>
                  </a:schemeClr>
                </a:solidFill>
                <a:latin typeface="Avenir Book" panose="02000503020000020003" pitchFamily="2" charset="0"/>
              </a:rPr>
              <a:t> de </a:t>
            </a:r>
            <a:r>
              <a:rPr lang="en-US" altLang="en-US" sz="1400" b="0" dirty="0" err="1">
                <a:solidFill>
                  <a:schemeClr val="tx2">
                    <a:lumMod val="75000"/>
                  </a:schemeClr>
                </a:solidFill>
                <a:latin typeface="Avenir Book" panose="02000503020000020003" pitchFamily="2" charset="0"/>
              </a:rPr>
              <a:t>otros</a:t>
            </a:r>
            <a:r>
              <a:rPr lang="en-US" altLang="en-US" sz="1400" b="0" dirty="0">
                <a:solidFill>
                  <a:schemeClr val="tx2">
                    <a:lumMod val="75000"/>
                  </a:schemeClr>
                </a:solidFill>
                <a:latin typeface="Avenir Book" panose="02000503020000020003" pitchFamily="2" charset="0"/>
              </a:rPr>
              <a:t> </a:t>
            </a:r>
            <a:r>
              <a:rPr lang="en-US" altLang="en-US" sz="1400" b="0" dirty="0" err="1">
                <a:solidFill>
                  <a:schemeClr val="tx2">
                    <a:lumMod val="75000"/>
                  </a:schemeClr>
                </a:solidFill>
                <a:latin typeface="Avenir Book" panose="02000503020000020003" pitchFamily="2" charset="0"/>
              </a:rPr>
              <a:t>servicios</a:t>
            </a:r>
            <a:r>
              <a:rPr lang="en-US" altLang="en-US" sz="1400" b="0" dirty="0">
                <a:solidFill>
                  <a:schemeClr val="tx2">
                    <a:lumMod val="75000"/>
                  </a:schemeClr>
                </a:solidFill>
                <a:latin typeface="Avenir Book" panose="02000503020000020003" pitchFamily="2" charset="0"/>
              </a:rPr>
              <a:t> y </a:t>
            </a:r>
            <a:r>
              <a:rPr lang="en-US" altLang="en-US" sz="1400" b="0" dirty="0" err="1">
                <a:solidFill>
                  <a:schemeClr val="tx2">
                    <a:lumMod val="75000"/>
                  </a:schemeClr>
                </a:solidFill>
                <a:latin typeface="Avenir Book" panose="02000503020000020003" pitchFamily="2" charset="0"/>
              </a:rPr>
              <a:t>bienes</a:t>
            </a:r>
            <a:r>
              <a:rPr lang="en-US" altLang="en-US" sz="1400" b="0" dirty="0">
                <a:solidFill>
                  <a:schemeClr val="tx2">
                    <a:lumMod val="75000"/>
                  </a:schemeClr>
                </a:solidFill>
                <a:latin typeface="Avenir Book" panose="02000503020000020003" pitchFamily="2" charset="0"/>
              </a:rPr>
              <a:t>.</a:t>
            </a:r>
          </a:p>
          <a:p>
            <a:pPr>
              <a:spcBef>
                <a:spcPts val="0"/>
              </a:spcBef>
            </a:pPr>
            <a:r>
              <a:rPr lang="en-US" altLang="en-US" sz="1400" b="0" dirty="0">
                <a:solidFill>
                  <a:schemeClr val="tx2">
                    <a:lumMod val="75000"/>
                  </a:schemeClr>
                </a:solidFill>
                <a:latin typeface="Avenir Book" panose="02000503020000020003" pitchFamily="2" charset="0"/>
              </a:rPr>
              <a:t>Los </a:t>
            </a:r>
            <a:r>
              <a:rPr lang="en-US" altLang="en-US" sz="1400" b="0" dirty="0" err="1">
                <a:solidFill>
                  <a:schemeClr val="tx2">
                    <a:lumMod val="75000"/>
                  </a:schemeClr>
                </a:solidFill>
                <a:latin typeface="Avenir Book" panose="02000503020000020003" pitchFamily="2" charset="0"/>
              </a:rPr>
              <a:t>servicios</a:t>
            </a:r>
            <a:r>
              <a:rPr lang="en-US" altLang="en-US" sz="1400" b="0" dirty="0">
                <a:solidFill>
                  <a:schemeClr val="tx2">
                    <a:lumMod val="75000"/>
                  </a:schemeClr>
                </a:solidFill>
                <a:latin typeface="Avenir Book" panose="02000503020000020003" pitchFamily="2" charset="0"/>
              </a:rPr>
              <a:t> </a:t>
            </a:r>
            <a:r>
              <a:rPr lang="en-US" altLang="en-US" sz="1400" b="0" dirty="0" err="1">
                <a:solidFill>
                  <a:schemeClr val="tx2">
                    <a:lumMod val="75000"/>
                  </a:schemeClr>
                </a:solidFill>
                <a:latin typeface="Avenir Book" panose="02000503020000020003" pitchFamily="2" charset="0"/>
              </a:rPr>
              <a:t>juegan</a:t>
            </a:r>
            <a:r>
              <a:rPr lang="en-US" altLang="en-US" sz="1400" b="0" dirty="0">
                <a:solidFill>
                  <a:schemeClr val="tx2">
                    <a:lumMod val="75000"/>
                  </a:schemeClr>
                </a:solidFill>
                <a:latin typeface="Avenir Book" panose="02000503020000020003" pitchFamily="2" charset="0"/>
              </a:rPr>
              <a:t> un </a:t>
            </a:r>
            <a:r>
              <a:rPr lang="en-US" altLang="en-US" sz="1400" b="0" dirty="0" err="1">
                <a:solidFill>
                  <a:schemeClr val="tx2">
                    <a:lumMod val="75000"/>
                  </a:schemeClr>
                </a:solidFill>
                <a:latin typeface="Avenir Book" panose="02000503020000020003" pitchFamily="2" charset="0"/>
              </a:rPr>
              <a:t>papel</a:t>
            </a:r>
            <a:r>
              <a:rPr lang="en-US" altLang="en-US" sz="1400" b="0" dirty="0">
                <a:solidFill>
                  <a:schemeClr val="tx2">
                    <a:lumMod val="75000"/>
                  </a:schemeClr>
                </a:solidFill>
                <a:latin typeface="Avenir Book" panose="02000503020000020003" pitchFamily="2" charset="0"/>
              </a:rPr>
              <a:t> </a:t>
            </a:r>
            <a:r>
              <a:rPr lang="en-US" altLang="en-US" sz="1400" b="0" dirty="0" err="1">
                <a:solidFill>
                  <a:schemeClr val="tx2">
                    <a:lumMod val="75000"/>
                  </a:schemeClr>
                </a:solidFill>
                <a:latin typeface="Avenir Book" panose="02000503020000020003" pitchFamily="2" charset="0"/>
              </a:rPr>
              <a:t>importante</a:t>
            </a:r>
            <a:r>
              <a:rPr lang="en-US" altLang="en-US" sz="1400" b="0" dirty="0">
                <a:solidFill>
                  <a:schemeClr val="tx2">
                    <a:lumMod val="75000"/>
                  </a:schemeClr>
                </a:solidFill>
                <a:latin typeface="Avenir Book" panose="02000503020000020003" pitchFamily="2" charset="0"/>
              </a:rPr>
              <a:t> </a:t>
            </a:r>
            <a:r>
              <a:rPr lang="en-US" altLang="en-US" sz="1400" b="0" dirty="0" err="1">
                <a:solidFill>
                  <a:schemeClr val="tx2">
                    <a:lumMod val="75000"/>
                  </a:schemeClr>
                </a:solidFill>
                <a:latin typeface="Avenir Book" panose="02000503020000020003" pitchFamily="2" charset="0"/>
              </a:rPr>
              <a:t>en</a:t>
            </a:r>
            <a:r>
              <a:rPr lang="en-US" altLang="en-US" sz="1400" b="0" dirty="0">
                <a:solidFill>
                  <a:schemeClr val="tx2">
                    <a:lumMod val="75000"/>
                  </a:schemeClr>
                </a:solidFill>
                <a:latin typeface="Avenir Book" panose="02000503020000020003" pitchFamily="2" charset="0"/>
              </a:rPr>
              <a:t> </a:t>
            </a:r>
            <a:r>
              <a:rPr lang="en-US" altLang="en-US" sz="1400" b="0" dirty="0" err="1">
                <a:solidFill>
                  <a:schemeClr val="tx2">
                    <a:lumMod val="75000"/>
                  </a:schemeClr>
                </a:solidFill>
                <a:latin typeface="Avenir Book" panose="02000503020000020003" pitchFamily="2" charset="0"/>
              </a:rPr>
              <a:t>el</a:t>
            </a:r>
            <a:r>
              <a:rPr lang="en-US" altLang="en-US" sz="1400" b="0" dirty="0">
                <a:solidFill>
                  <a:schemeClr val="tx2">
                    <a:lumMod val="75000"/>
                  </a:schemeClr>
                </a:solidFill>
                <a:latin typeface="Avenir Book" panose="02000503020000020003" pitchFamily="2" charset="0"/>
              </a:rPr>
              <a:t> </a:t>
            </a:r>
            <a:r>
              <a:rPr lang="en-US" altLang="en-US" sz="1400" b="0" dirty="0" err="1">
                <a:solidFill>
                  <a:schemeClr val="tx2">
                    <a:lumMod val="75000"/>
                  </a:schemeClr>
                </a:solidFill>
                <a:latin typeface="Avenir Book" panose="02000503020000020003" pitchFamily="2" charset="0"/>
              </a:rPr>
              <a:t>funcionamiento</a:t>
            </a:r>
            <a:r>
              <a:rPr lang="en-US" altLang="en-US" sz="1400" b="0" dirty="0">
                <a:solidFill>
                  <a:schemeClr val="tx2">
                    <a:lumMod val="75000"/>
                  </a:schemeClr>
                </a:solidFill>
                <a:latin typeface="Avenir Book" panose="02000503020000020003" pitchFamily="2" charset="0"/>
              </a:rPr>
              <a:t> de las </a:t>
            </a:r>
            <a:r>
              <a:rPr lang="en-US" altLang="en-US" sz="1400" b="0" dirty="0" err="1">
                <a:solidFill>
                  <a:schemeClr val="tx2">
                    <a:lumMod val="75000"/>
                  </a:schemeClr>
                </a:solidFill>
                <a:latin typeface="Avenir Book" panose="02000503020000020003" pitchFamily="2" charset="0"/>
              </a:rPr>
              <a:t>cadenas</a:t>
            </a:r>
            <a:r>
              <a:rPr lang="en-US" altLang="en-US" sz="1400" b="0" dirty="0">
                <a:solidFill>
                  <a:schemeClr val="tx2">
                    <a:lumMod val="75000"/>
                  </a:schemeClr>
                </a:solidFill>
                <a:latin typeface="Avenir Book" panose="02000503020000020003" pitchFamily="2" charset="0"/>
              </a:rPr>
              <a:t> de valor </a:t>
            </a:r>
            <a:r>
              <a:rPr lang="en-US" altLang="en-US" sz="1400" b="0" dirty="0" err="1">
                <a:solidFill>
                  <a:schemeClr val="tx2">
                    <a:lumMod val="75000"/>
                  </a:schemeClr>
                </a:solidFill>
                <a:latin typeface="Avenir Book" panose="02000503020000020003" pitchFamily="2" charset="0"/>
              </a:rPr>
              <a:t>regionales</a:t>
            </a:r>
            <a:r>
              <a:rPr lang="en-US" altLang="en-US" sz="1400" b="0" dirty="0">
                <a:solidFill>
                  <a:schemeClr val="tx2">
                    <a:lumMod val="75000"/>
                  </a:schemeClr>
                </a:solidFill>
                <a:latin typeface="Avenir Book" panose="02000503020000020003" pitchFamily="2" charset="0"/>
              </a:rPr>
              <a:t> y </a:t>
            </a:r>
            <a:r>
              <a:rPr lang="en-US" altLang="en-US" sz="1400" b="0" dirty="0" err="1">
                <a:solidFill>
                  <a:schemeClr val="tx2">
                    <a:lumMod val="75000"/>
                  </a:schemeClr>
                </a:solidFill>
                <a:latin typeface="Avenir Book" panose="02000503020000020003" pitchFamily="2" charset="0"/>
              </a:rPr>
              <a:t>globales</a:t>
            </a:r>
            <a:r>
              <a:rPr lang="en-US" altLang="en-US" sz="1400" b="0" dirty="0">
                <a:solidFill>
                  <a:schemeClr val="tx2">
                    <a:lumMod val="75000"/>
                  </a:schemeClr>
                </a:solidFill>
                <a:latin typeface="Avenir Book" panose="02000503020000020003" pitchFamily="2" charset="0"/>
              </a:rPr>
              <a:t>.</a:t>
            </a:r>
          </a:p>
          <a:p>
            <a:endParaRPr lang="en-US" b="0" dirty="0">
              <a:solidFill>
                <a:schemeClr val="tx2">
                  <a:lumMod val="75000"/>
                </a:schemeClr>
              </a:solidFill>
            </a:endParaRPr>
          </a:p>
        </p:txBody>
      </p:sp>
      <p:sp>
        <p:nvSpPr>
          <p:cNvPr id="7" name="Text Placeholder 3">
            <a:extLst>
              <a:ext uri="{FF2B5EF4-FFF2-40B4-BE49-F238E27FC236}">
                <a16:creationId xmlns:a16="http://schemas.microsoft.com/office/drawing/2014/main" id="{7E93AAE2-45D7-0F49-7D18-2B4C1BB2B252}"/>
              </a:ext>
            </a:extLst>
          </p:cNvPr>
          <p:cNvSpPr txBox="1">
            <a:spLocks/>
          </p:cNvSpPr>
          <p:nvPr/>
        </p:nvSpPr>
        <p:spPr>
          <a:xfrm>
            <a:off x="4710953" y="1637360"/>
            <a:ext cx="4122166" cy="28323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900" b="0" i="0" kern="1200">
                <a:solidFill>
                  <a:srgbClr val="0E2F50"/>
                </a:solidFill>
                <a:latin typeface="Andes"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900" b="0" i="0" kern="1200">
                <a:solidFill>
                  <a:srgbClr val="0E2F50"/>
                </a:solidFill>
                <a:latin typeface="Andes Extra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400" dirty="0"/>
              <a:t>A pesar de su importancia, los servicios siguen sujetos a una serie de políticas restrictivas. Estas políticas obstaculizan la actividad comercial y de inversión transfronteriza. </a:t>
            </a:r>
          </a:p>
          <a:p>
            <a:r>
              <a:rPr lang="es-ES" sz="1400" dirty="0"/>
              <a:t>La liberalización y apertura a los mercados internacionales de los servicios no es una panacea: la calidad de la gobernanza económica, las instituciones, los regímenes regulatorios, las habilidades y la infraestructura de apoyo juegan un papel importante en la definición de cuánto se beneficiará un país de la apertura de los mercados de servicios a la competencia extranjera.</a:t>
            </a:r>
            <a:endParaRPr lang="en-US" sz="1400" dirty="0"/>
          </a:p>
        </p:txBody>
      </p:sp>
      <p:pic>
        <p:nvPicPr>
          <p:cNvPr id="5" name="Picture 4" descr="Text&#10;&#10;Description automatically generated">
            <a:extLst>
              <a:ext uri="{FF2B5EF4-FFF2-40B4-BE49-F238E27FC236}">
                <a16:creationId xmlns:a16="http://schemas.microsoft.com/office/drawing/2014/main" id="{967DDFEF-1AD7-9C95-C246-CBAE2EC52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661248"/>
            <a:ext cx="4572000" cy="1028700"/>
          </a:xfrm>
          <a:prstGeom prst="rect">
            <a:avLst/>
          </a:prstGeom>
        </p:spPr>
      </p:pic>
    </p:spTree>
    <p:extLst>
      <p:ext uri="{BB962C8B-B14F-4D97-AF65-F5344CB8AC3E}">
        <p14:creationId xmlns:p14="http://schemas.microsoft.com/office/powerpoint/2010/main" val="2466711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A985-08F1-D51E-6632-7EFF94142557}"/>
              </a:ext>
            </a:extLst>
          </p:cNvPr>
          <p:cNvSpPr>
            <a:spLocks noGrp="1"/>
          </p:cNvSpPr>
          <p:nvPr>
            <p:ph type="title"/>
          </p:nvPr>
        </p:nvSpPr>
        <p:spPr>
          <a:xfrm>
            <a:off x="1475656" y="620688"/>
            <a:ext cx="7886700" cy="585722"/>
          </a:xfrm>
        </p:spPr>
        <p:txBody>
          <a:bodyPr/>
          <a:lstStyle/>
          <a:p>
            <a:r>
              <a:rPr lang="es-ES" dirty="0"/>
              <a:t>¿Por qué es importante el comercio de servicios? (repetición de la transparencia 56)</a:t>
            </a:r>
            <a:endParaRPr lang="en-US" dirty="0">
              <a:solidFill>
                <a:srgbClr val="4AACEF"/>
              </a:solidFill>
            </a:endParaRPr>
          </a:p>
        </p:txBody>
      </p:sp>
      <p:sp>
        <p:nvSpPr>
          <p:cNvPr id="3" name="Google Shape;271;p25">
            <a:extLst>
              <a:ext uri="{FF2B5EF4-FFF2-40B4-BE49-F238E27FC236}">
                <a16:creationId xmlns:a16="http://schemas.microsoft.com/office/drawing/2014/main" id="{477EFE65-79EE-C079-DC16-95CA664DEC99}"/>
              </a:ext>
            </a:extLst>
          </p:cNvPr>
          <p:cNvSpPr/>
          <p:nvPr/>
        </p:nvSpPr>
        <p:spPr>
          <a:xfrm>
            <a:off x="635601" y="411911"/>
            <a:ext cx="507399" cy="585722"/>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02060"/>
          </a:solidFill>
          <a:ln>
            <a:noFill/>
          </a:ln>
        </p:spPr>
        <p:txBody>
          <a:bodyPr spcFirstLastPara="1" wrap="square" lIns="91402" tIns="45689" rIns="91402" bIns="45689" anchor="ctr" anchorCtr="0">
            <a:noAutofit/>
          </a:bodyPr>
          <a:lstStyle/>
          <a:p>
            <a:pPr algn="ctr"/>
            <a:r>
              <a:rPr lang="es-ES" sz="2399" dirty="0">
                <a:solidFill>
                  <a:srgbClr val="FFFFFF"/>
                </a:solidFill>
                <a:latin typeface="Arial"/>
                <a:ea typeface="Arial"/>
                <a:cs typeface="Arial"/>
                <a:sym typeface="Arial"/>
              </a:rPr>
              <a:t>1</a:t>
            </a:r>
            <a:endParaRPr sz="2399" dirty="0">
              <a:solidFill>
                <a:srgbClr val="FFFFFF"/>
              </a:solidFill>
              <a:latin typeface="Arial"/>
              <a:ea typeface="Arial"/>
              <a:cs typeface="Arial"/>
              <a:sym typeface="Arial"/>
            </a:endParaRPr>
          </a:p>
        </p:txBody>
      </p:sp>
      <p:sp>
        <p:nvSpPr>
          <p:cNvPr id="8" name="Rectangle 7">
            <a:extLst>
              <a:ext uri="{FF2B5EF4-FFF2-40B4-BE49-F238E27FC236}">
                <a16:creationId xmlns:a16="http://schemas.microsoft.com/office/drawing/2014/main" id="{A0F10A97-68AE-5017-64DB-2820A9690584}"/>
              </a:ext>
            </a:extLst>
          </p:cNvPr>
          <p:cNvSpPr/>
          <p:nvPr/>
        </p:nvSpPr>
        <p:spPr>
          <a:xfrm>
            <a:off x="377788" y="1220554"/>
            <a:ext cx="8388424" cy="5016758"/>
          </a:xfrm>
          <a:prstGeom prst="rect">
            <a:avLst/>
          </a:prstGeom>
        </p:spPr>
        <p:txBody>
          <a:bodyPr wrap="square">
            <a:spAutoFit/>
          </a:bodyPr>
          <a:lstStyle/>
          <a:p>
            <a:r>
              <a:rPr lang="es-ES" sz="1600" b="0" dirty="0">
                <a:solidFill>
                  <a:schemeClr val="tx2">
                    <a:lumMod val="75000"/>
                  </a:schemeClr>
                </a:solidFill>
              </a:rPr>
              <a:t>Los servicios eficientes son fundamentales para el desarrollo económico, no solo como fuente de empleo, producción y exportaciones en sí mismos, sino también como insumos para la producción de otros servicios y bienes. Iniciativas recientes como la base de datos de comercio de valor agregado (</a:t>
            </a:r>
            <a:r>
              <a:rPr lang="es-ES" sz="1600" b="0" dirty="0" err="1">
                <a:solidFill>
                  <a:schemeClr val="tx2">
                    <a:lumMod val="75000"/>
                  </a:schemeClr>
                </a:solidFill>
              </a:rPr>
              <a:t>TiVA</a:t>
            </a:r>
            <a:r>
              <a:rPr lang="es-ES" sz="1600" b="0" dirty="0">
                <a:solidFill>
                  <a:schemeClr val="tx2">
                    <a:lumMod val="75000"/>
                  </a:schemeClr>
                </a:solidFill>
              </a:rPr>
              <a:t>) de la OCDE y la OMC han demostrado que los servicios representan más del doble de la participación del comercio mundial sugerida por los datos de la balanza de pagos.</a:t>
            </a:r>
          </a:p>
          <a:p>
            <a:endParaRPr lang="es-ES" sz="1600" b="0" dirty="0">
              <a:solidFill>
                <a:schemeClr val="tx2">
                  <a:lumMod val="75000"/>
                </a:schemeClr>
              </a:solidFill>
            </a:endParaRPr>
          </a:p>
          <a:p>
            <a:r>
              <a:rPr lang="es-ES" sz="1600" b="0" dirty="0">
                <a:solidFill>
                  <a:schemeClr val="tx2">
                    <a:lumMod val="75000"/>
                  </a:schemeClr>
                </a:solidFill>
              </a:rPr>
              <a:t>No es sorprendente que su costo y calidad tengan consecuencias de gran alcance para el rendimiento de toda la economía. Además de ser importantes insumos intermedios en la producción, los servicios también desempeñan una función importante en la coordinación de los procesos de producción, tanto dentro como, cada vez más, entre países. Los servicios desempeñan un papel fundamental en el funcionamiento de las cadenas de valor regionales y mundiales. </a:t>
            </a:r>
          </a:p>
          <a:p>
            <a:endParaRPr lang="es-ES" sz="1600" b="0" dirty="0">
              <a:solidFill>
                <a:schemeClr val="tx2">
                  <a:lumMod val="75000"/>
                </a:schemeClr>
              </a:solidFill>
            </a:endParaRPr>
          </a:p>
          <a:p>
            <a:r>
              <a:rPr lang="es-ES" sz="1600" b="0" dirty="0">
                <a:solidFill>
                  <a:schemeClr val="tx2">
                    <a:lumMod val="75000"/>
                  </a:schemeClr>
                </a:solidFill>
              </a:rPr>
              <a:t>A pesar de su contribución ampliamente reconocida al desempeño de toda la economía, los servicios siguen encadenados por una serie de políticas restrictivas mantenidas por los países que impiden la actividad comercial y de inversión transfronteriza. Dichas medidas incluyen formas explícitas de discriminación con intenciones proteccionistas, por ejemplo, reservando participación de mercado para los operadores nacionales establecidos y limitando su exposición a la competencia extranjera. Sin embargo, muchas medidas que restringen el comercio y la inversión de servicios lo hacen sin darse cuenta, a menudo en pos de objetivos políticos legítimos derivados de la naturaleza generalizada de las deficiencias del mercado de servicios. </a:t>
            </a:r>
            <a:endParaRPr lang="en-US" sz="1600" b="0" dirty="0">
              <a:solidFill>
                <a:schemeClr val="tx2">
                  <a:lumMod val="75000"/>
                </a:schemeClr>
              </a:solidFill>
            </a:endParaRPr>
          </a:p>
        </p:txBody>
      </p:sp>
    </p:spTree>
    <p:extLst>
      <p:ext uri="{BB962C8B-B14F-4D97-AF65-F5344CB8AC3E}">
        <p14:creationId xmlns:p14="http://schemas.microsoft.com/office/powerpoint/2010/main" val="319809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A985-08F1-D51E-6632-7EFF94142557}"/>
              </a:ext>
            </a:extLst>
          </p:cNvPr>
          <p:cNvSpPr>
            <a:spLocks noGrp="1"/>
          </p:cNvSpPr>
          <p:nvPr>
            <p:ph type="title"/>
          </p:nvPr>
        </p:nvSpPr>
        <p:spPr>
          <a:xfrm>
            <a:off x="1456222" y="462266"/>
            <a:ext cx="7102366" cy="585722"/>
          </a:xfrm>
        </p:spPr>
        <p:txBody>
          <a:bodyPr/>
          <a:lstStyle/>
          <a:p>
            <a:r>
              <a:rPr lang="es-ES" sz="2400" dirty="0"/>
              <a:t>Ejemplo de las restricciones de comercio de servicios por país. Medición de las restricciones al comercio</a:t>
            </a:r>
            <a:endParaRPr lang="en-US" sz="2400" dirty="0">
              <a:solidFill>
                <a:srgbClr val="4AACEF"/>
              </a:solidFill>
            </a:endParaRPr>
          </a:p>
        </p:txBody>
      </p:sp>
      <p:sp>
        <p:nvSpPr>
          <p:cNvPr id="3" name="Google Shape;271;p25">
            <a:extLst>
              <a:ext uri="{FF2B5EF4-FFF2-40B4-BE49-F238E27FC236}">
                <a16:creationId xmlns:a16="http://schemas.microsoft.com/office/drawing/2014/main" id="{477EFE65-79EE-C079-DC16-95CA664DEC99}"/>
              </a:ext>
            </a:extLst>
          </p:cNvPr>
          <p:cNvSpPr/>
          <p:nvPr/>
        </p:nvSpPr>
        <p:spPr>
          <a:xfrm>
            <a:off x="635601" y="411911"/>
            <a:ext cx="507399" cy="585722"/>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02060"/>
          </a:solidFill>
          <a:ln>
            <a:noFill/>
          </a:ln>
        </p:spPr>
        <p:txBody>
          <a:bodyPr spcFirstLastPara="1" wrap="square" lIns="91402" tIns="45689" rIns="91402" bIns="45689" anchor="ctr" anchorCtr="0">
            <a:noAutofit/>
          </a:bodyPr>
          <a:lstStyle/>
          <a:p>
            <a:pPr algn="ctr"/>
            <a:r>
              <a:rPr lang="es-ES" sz="2399" dirty="0">
                <a:solidFill>
                  <a:srgbClr val="FFFFFF"/>
                </a:solidFill>
                <a:latin typeface="Arial"/>
                <a:ea typeface="Arial"/>
                <a:cs typeface="Arial"/>
                <a:sym typeface="Arial"/>
              </a:rPr>
              <a:t>2</a:t>
            </a:r>
            <a:endParaRPr sz="2399" dirty="0">
              <a:solidFill>
                <a:srgbClr val="FFFFFF"/>
              </a:solidFill>
              <a:latin typeface="Arial"/>
              <a:ea typeface="Arial"/>
              <a:cs typeface="Arial"/>
              <a:sym typeface="Arial"/>
            </a:endParaRPr>
          </a:p>
        </p:txBody>
      </p:sp>
      <p:sp>
        <p:nvSpPr>
          <p:cNvPr id="5" name="Rectangle 4">
            <a:extLst>
              <a:ext uri="{FF2B5EF4-FFF2-40B4-BE49-F238E27FC236}">
                <a16:creationId xmlns:a16="http://schemas.microsoft.com/office/drawing/2014/main" id="{55646E35-A8BE-B4DE-300A-F2F5E23A315F}"/>
              </a:ext>
            </a:extLst>
          </p:cNvPr>
          <p:cNvSpPr/>
          <p:nvPr/>
        </p:nvSpPr>
        <p:spPr>
          <a:xfrm>
            <a:off x="184727" y="1229398"/>
            <a:ext cx="8349659" cy="230824"/>
          </a:xfrm>
          <a:prstGeom prst="rect">
            <a:avLst/>
          </a:prstGeom>
        </p:spPr>
        <p:txBody>
          <a:bodyPr wrap="square" lIns="68573" tIns="34286" rIns="68573" bIns="34286">
            <a:spAutoFit/>
          </a:bodyPr>
          <a:lstStyle/>
          <a:p>
            <a:pPr>
              <a:spcBef>
                <a:spcPts val="450"/>
              </a:spcBef>
              <a:defRPr/>
            </a:pPr>
            <a:r>
              <a:rPr lang="en-US" sz="1050" kern="0" dirty="0">
                <a:solidFill>
                  <a:srgbClr val="0E2F50"/>
                </a:solidFill>
                <a:cs typeface="Times New Roman" panose="02020603050405020304" pitchFamily="18" charset="0"/>
              </a:rPr>
              <a:t>World Bank Services Trade Restrictions Database (STR)</a:t>
            </a:r>
          </a:p>
        </p:txBody>
      </p:sp>
      <p:pic>
        <p:nvPicPr>
          <p:cNvPr id="6" name="Picture 6">
            <a:extLst>
              <a:ext uri="{FF2B5EF4-FFF2-40B4-BE49-F238E27FC236}">
                <a16:creationId xmlns:a16="http://schemas.microsoft.com/office/drawing/2014/main" id="{A7B277FC-AA24-626F-3C21-CEE222EBD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628" y="1452299"/>
            <a:ext cx="7102366" cy="355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9EF4C91-66A5-7D6C-1C54-73D00A0DA0EC}"/>
              </a:ext>
            </a:extLst>
          </p:cNvPr>
          <p:cNvSpPr txBox="1"/>
          <p:nvPr/>
        </p:nvSpPr>
        <p:spPr>
          <a:xfrm>
            <a:off x="249912" y="1700105"/>
            <a:ext cx="1745672" cy="2123658"/>
          </a:xfrm>
          <a:prstGeom prst="rect">
            <a:avLst/>
          </a:prstGeom>
          <a:noFill/>
        </p:spPr>
        <p:txBody>
          <a:bodyPr wrap="square" rtlCol="0">
            <a:spAutoFit/>
          </a:bodyPr>
          <a:lstStyle/>
          <a:p>
            <a:pPr>
              <a:buClr>
                <a:srgbClr val="4AACEF"/>
              </a:buClr>
            </a:pPr>
            <a:r>
              <a:rPr lang="es-ES" sz="1200" dirty="0"/>
              <a:t>Por: </a:t>
            </a:r>
          </a:p>
          <a:p>
            <a:pPr marL="214313" indent="-214313">
              <a:buClr>
                <a:srgbClr val="4AACEF"/>
              </a:buClr>
              <a:buFont typeface="Arial" panose="020B0604020202020204" pitchFamily="34" charset="0"/>
              <a:buChar char="•"/>
            </a:pPr>
            <a:r>
              <a:rPr lang="es-ES" sz="1200" dirty="0"/>
              <a:t>Restricciones cuantitativas de entrada y operaciones. </a:t>
            </a:r>
          </a:p>
          <a:p>
            <a:pPr marL="214313" indent="-214313">
              <a:buClr>
                <a:srgbClr val="4AACEF"/>
              </a:buClr>
              <a:buFont typeface="Arial" panose="020B0604020202020204" pitchFamily="34" charset="0"/>
              <a:buChar char="•"/>
            </a:pPr>
            <a:r>
              <a:rPr lang="es-ES" sz="1200" dirty="0"/>
              <a:t>Impuestos y subsidios discriminatorios.</a:t>
            </a:r>
          </a:p>
          <a:p>
            <a:pPr marL="214313" indent="-214313">
              <a:buClr>
                <a:srgbClr val="4AACEF"/>
              </a:buClr>
              <a:buFont typeface="Arial" panose="020B0604020202020204" pitchFamily="34" charset="0"/>
              <a:buChar char="•"/>
            </a:pPr>
            <a:r>
              <a:rPr lang="es-ES" sz="1200" dirty="0"/>
              <a:t>Regulación discriminatoria de jure o de facto.</a:t>
            </a:r>
            <a:endParaRPr lang="en-US" sz="1200" kern="0" dirty="0">
              <a:solidFill>
                <a:srgbClr val="0E2F50"/>
              </a:solidFill>
              <a:latin typeface="Andes ExtraLight" panose="02000000000000000000" pitchFamily="2" charset="0"/>
              <a:cs typeface="Calibri" panose="020F0502020204030204" pitchFamily="34" charset="0"/>
            </a:endParaRPr>
          </a:p>
        </p:txBody>
      </p:sp>
      <p:sp>
        <p:nvSpPr>
          <p:cNvPr id="9" name="Rectangle 8">
            <a:extLst>
              <a:ext uri="{FF2B5EF4-FFF2-40B4-BE49-F238E27FC236}">
                <a16:creationId xmlns:a16="http://schemas.microsoft.com/office/drawing/2014/main" id="{CC6879CE-802C-A0A9-5D85-BF779F92A263}"/>
              </a:ext>
            </a:extLst>
          </p:cNvPr>
          <p:cNvSpPr/>
          <p:nvPr/>
        </p:nvSpPr>
        <p:spPr>
          <a:xfrm>
            <a:off x="249912" y="4857694"/>
            <a:ext cx="8959274" cy="1288814"/>
          </a:xfrm>
          <a:prstGeom prst="rect">
            <a:avLst/>
          </a:prstGeom>
        </p:spPr>
        <p:txBody>
          <a:bodyPr wrap="square">
            <a:spAutoFit/>
          </a:bodyPr>
          <a:lstStyle/>
          <a:p>
            <a:r>
              <a:rPr lang="es-ES" sz="1275" dirty="0"/>
              <a:t>A continuación se muestra un ejemplo que utiliza el STR del Banco Mundial para medir las restricciones al comercio de servicios a nivel mundial (</a:t>
            </a:r>
            <a:r>
              <a:rPr lang="en-US" sz="1400" dirty="0" err="1">
                <a:cs typeface="Times New Roman" panose="02020603050405020304" pitchFamily="18" charset="0"/>
              </a:rPr>
              <a:t>cubre</a:t>
            </a:r>
            <a:r>
              <a:rPr lang="en-US" sz="1400" dirty="0">
                <a:cs typeface="Times New Roman" panose="02020603050405020304" pitchFamily="18" charset="0"/>
              </a:rPr>
              <a:t> 103 </a:t>
            </a:r>
            <a:r>
              <a:rPr lang="en-US" sz="1400" dirty="0" err="1">
                <a:cs typeface="Times New Roman" panose="02020603050405020304" pitchFamily="18" charset="0"/>
              </a:rPr>
              <a:t>países</a:t>
            </a:r>
            <a:r>
              <a:rPr lang="en-US" sz="1400" dirty="0">
                <a:cs typeface="Times New Roman" panose="02020603050405020304" pitchFamily="18" charset="0"/>
              </a:rPr>
              <a:t>, de </a:t>
            </a:r>
            <a:r>
              <a:rPr lang="en-US" sz="1400" dirty="0" err="1">
                <a:cs typeface="Times New Roman" panose="02020603050405020304" pitchFamily="18" charset="0"/>
              </a:rPr>
              <a:t>los</a:t>
            </a:r>
            <a:r>
              <a:rPr lang="en-US" sz="1400" dirty="0">
                <a:cs typeface="Times New Roman" panose="02020603050405020304" pitchFamily="18" charset="0"/>
              </a:rPr>
              <a:t> </a:t>
            </a:r>
            <a:r>
              <a:rPr lang="en-US" sz="1400" dirty="0" err="1">
                <a:cs typeface="Times New Roman" panose="02020603050405020304" pitchFamily="18" charset="0"/>
              </a:rPr>
              <a:t>cuales</a:t>
            </a:r>
            <a:r>
              <a:rPr lang="en-US" sz="1400" dirty="0">
                <a:cs typeface="Times New Roman" panose="02020603050405020304" pitchFamily="18" charset="0"/>
              </a:rPr>
              <a:t> 79 </a:t>
            </a:r>
            <a:r>
              <a:rPr lang="en-US" sz="1400" dirty="0" err="1">
                <a:cs typeface="Times New Roman" panose="02020603050405020304" pitchFamily="18" charset="0"/>
              </a:rPr>
              <a:t>están</a:t>
            </a:r>
            <a:r>
              <a:rPr lang="en-US" sz="1400" dirty="0">
                <a:cs typeface="Times New Roman" panose="02020603050405020304" pitchFamily="18" charset="0"/>
              </a:rPr>
              <a:t> </a:t>
            </a:r>
            <a:r>
              <a:rPr lang="en-US" sz="1400" dirty="0" err="1">
                <a:cs typeface="Times New Roman" panose="02020603050405020304" pitchFamily="18" charset="0"/>
              </a:rPr>
              <a:t>en</a:t>
            </a:r>
            <a:r>
              <a:rPr lang="en-US" sz="1400" dirty="0">
                <a:cs typeface="Times New Roman" panose="02020603050405020304" pitchFamily="18" charset="0"/>
              </a:rPr>
              <a:t> </a:t>
            </a:r>
            <a:r>
              <a:rPr lang="en-US" sz="1400" dirty="0" err="1">
                <a:cs typeface="Times New Roman" panose="02020603050405020304" pitchFamily="18" charset="0"/>
              </a:rPr>
              <a:t>desarrollo</a:t>
            </a:r>
            <a:r>
              <a:rPr lang="en-US" sz="1400" dirty="0">
                <a:cs typeface="Times New Roman" panose="02020603050405020304" pitchFamily="18" charset="0"/>
              </a:rPr>
              <a:t>)</a:t>
            </a:r>
            <a:r>
              <a:rPr lang="es-ES" sz="1275" dirty="0"/>
              <a:t>. Los países industriales, LAC y ECA son relativamente abiertos Las barreras más altas en algunos de los países más dinámicos de Asia, incluidos los que se han beneficiado enormemente de la apertura al comercio y la inversión de bienes, y los países más ricos del Golfo Apertura variable en los países menos desarrollados. Algunos de los países más pobres, como Camboya y Senegal, son notablemente abiertos, mientras que otros, como Etiopía y </a:t>
            </a:r>
            <a:r>
              <a:rPr lang="es-ES" sz="1275" dirty="0" err="1"/>
              <a:t>Zimbabwe</a:t>
            </a:r>
            <a:r>
              <a:rPr lang="es-ES" sz="1275" dirty="0"/>
              <a:t>, están relativamente cerrados.</a:t>
            </a:r>
            <a:endParaRPr lang="en-US" sz="1275" dirty="0"/>
          </a:p>
        </p:txBody>
      </p:sp>
      <p:sp>
        <p:nvSpPr>
          <p:cNvPr id="10" name="Rectangle 9">
            <a:extLst>
              <a:ext uri="{FF2B5EF4-FFF2-40B4-BE49-F238E27FC236}">
                <a16:creationId xmlns:a16="http://schemas.microsoft.com/office/drawing/2014/main" id="{91AFC8E3-3059-F469-A99A-484FB7368CCE}"/>
              </a:ext>
            </a:extLst>
          </p:cNvPr>
          <p:cNvSpPr/>
          <p:nvPr/>
        </p:nvSpPr>
        <p:spPr>
          <a:xfrm>
            <a:off x="163623" y="3933923"/>
            <a:ext cx="1983337" cy="830997"/>
          </a:xfrm>
          <a:prstGeom prst="rect">
            <a:avLst/>
          </a:prstGeom>
        </p:spPr>
        <p:txBody>
          <a:bodyPr wrap="square">
            <a:spAutoFit/>
          </a:bodyPr>
          <a:lstStyle/>
          <a:p>
            <a:r>
              <a:rPr lang="en-US" sz="1200" dirty="0">
                <a:solidFill>
                  <a:schemeClr val="accent1">
                    <a:lumMod val="75000"/>
                  </a:schemeClr>
                </a:solidFill>
                <a:cs typeface="Times New Roman" panose="02020603050405020304" pitchFamily="18" charset="0"/>
              </a:rPr>
              <a:t>LAC = Latin America and  Caribe</a:t>
            </a:r>
          </a:p>
          <a:p>
            <a:r>
              <a:rPr lang="en-US" sz="1200" dirty="0">
                <a:solidFill>
                  <a:schemeClr val="accent1">
                    <a:lumMod val="75000"/>
                  </a:schemeClr>
                </a:solidFill>
                <a:cs typeface="Times New Roman" panose="02020603050405020304" pitchFamily="18" charset="0"/>
              </a:rPr>
              <a:t>ECA = Europe and Central </a:t>
            </a:r>
          </a:p>
          <a:p>
            <a:r>
              <a:rPr lang="en-US" sz="1200" dirty="0">
                <a:solidFill>
                  <a:schemeClr val="accent1">
                    <a:lumMod val="75000"/>
                  </a:schemeClr>
                </a:solidFill>
                <a:cs typeface="Times New Roman" panose="02020603050405020304" pitchFamily="18" charset="0"/>
              </a:rPr>
              <a:t>Asia</a:t>
            </a:r>
          </a:p>
        </p:txBody>
      </p:sp>
      <p:sp>
        <p:nvSpPr>
          <p:cNvPr id="20" name="TextBox 3">
            <a:extLst>
              <a:ext uri="{FF2B5EF4-FFF2-40B4-BE49-F238E27FC236}">
                <a16:creationId xmlns:a16="http://schemas.microsoft.com/office/drawing/2014/main" id="{0E2F70FC-9DDE-389E-C3EE-9E3AA69736A1}"/>
              </a:ext>
            </a:extLst>
          </p:cNvPr>
          <p:cNvSpPr txBox="1">
            <a:spLocks noChangeArrowheads="1"/>
          </p:cNvSpPr>
          <p:nvPr/>
        </p:nvSpPr>
        <p:spPr bwMode="auto">
          <a:xfrm>
            <a:off x="447747" y="6226798"/>
            <a:ext cx="8563603"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25" dirty="0">
                <a:solidFill>
                  <a:srgbClr val="0E2F50"/>
                </a:solidFill>
                <a:latin typeface="Andes" panose="02000000000000000000" pitchFamily="2" charset="0"/>
              </a:rPr>
              <a:t>Source: Borchert, Ingo, Batshur Gootiiz and Aaditya Mattoo (2014) “Policy Barriers to International Trade in Services: Evidence from a New Database,” </a:t>
            </a:r>
            <a:r>
              <a:rPr lang="en-US" sz="825" i="1" dirty="0">
                <a:solidFill>
                  <a:srgbClr val="0E2F50"/>
                </a:solidFill>
                <a:latin typeface="Andes" panose="02000000000000000000" pitchFamily="2" charset="0"/>
              </a:rPr>
              <a:t>World Bank Economic Review</a:t>
            </a:r>
            <a:r>
              <a:rPr lang="en-US" sz="825" dirty="0">
                <a:solidFill>
                  <a:srgbClr val="0E2F50"/>
                </a:solidFill>
                <a:latin typeface="Andes" panose="02000000000000000000" pitchFamily="2" charset="0"/>
              </a:rPr>
              <a:t>, 28:162-188.</a:t>
            </a:r>
          </a:p>
        </p:txBody>
      </p:sp>
    </p:spTree>
    <p:extLst>
      <p:ext uri="{BB962C8B-B14F-4D97-AF65-F5344CB8AC3E}">
        <p14:creationId xmlns:p14="http://schemas.microsoft.com/office/powerpoint/2010/main" val="2851034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A985-08F1-D51E-6632-7EFF94142557}"/>
              </a:ext>
            </a:extLst>
          </p:cNvPr>
          <p:cNvSpPr>
            <a:spLocks noGrp="1"/>
          </p:cNvSpPr>
          <p:nvPr>
            <p:ph type="title"/>
          </p:nvPr>
        </p:nvSpPr>
        <p:spPr>
          <a:xfrm>
            <a:off x="1457419" y="453775"/>
            <a:ext cx="7102366" cy="585722"/>
          </a:xfrm>
        </p:spPr>
        <p:txBody>
          <a:bodyPr/>
          <a:lstStyle/>
          <a:p>
            <a:r>
              <a:rPr lang="es-ES" sz="2400" dirty="0"/>
              <a:t>Fuentes de datos clave para el análisis de servicios y flujos comerciales de servicios</a:t>
            </a:r>
            <a:endParaRPr lang="en-US" sz="2400" dirty="0">
              <a:solidFill>
                <a:srgbClr val="4AACEF"/>
              </a:solidFill>
            </a:endParaRPr>
          </a:p>
        </p:txBody>
      </p:sp>
      <p:sp>
        <p:nvSpPr>
          <p:cNvPr id="3" name="Google Shape;271;p25">
            <a:extLst>
              <a:ext uri="{FF2B5EF4-FFF2-40B4-BE49-F238E27FC236}">
                <a16:creationId xmlns:a16="http://schemas.microsoft.com/office/drawing/2014/main" id="{477EFE65-79EE-C079-DC16-95CA664DEC99}"/>
              </a:ext>
            </a:extLst>
          </p:cNvPr>
          <p:cNvSpPr/>
          <p:nvPr/>
        </p:nvSpPr>
        <p:spPr>
          <a:xfrm>
            <a:off x="635601" y="411911"/>
            <a:ext cx="507399" cy="585722"/>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02060"/>
          </a:solidFill>
          <a:ln>
            <a:noFill/>
          </a:ln>
        </p:spPr>
        <p:txBody>
          <a:bodyPr spcFirstLastPara="1" wrap="square" lIns="91402" tIns="45689" rIns="91402" bIns="45689" anchor="ctr" anchorCtr="0">
            <a:noAutofit/>
          </a:bodyPr>
          <a:lstStyle/>
          <a:p>
            <a:pPr algn="ctr"/>
            <a:r>
              <a:rPr lang="es-ES" sz="2399" dirty="0">
                <a:solidFill>
                  <a:srgbClr val="FFFFFF"/>
                </a:solidFill>
                <a:latin typeface="Arial"/>
                <a:ea typeface="Arial"/>
                <a:cs typeface="Arial"/>
                <a:sym typeface="Arial"/>
              </a:rPr>
              <a:t>3</a:t>
            </a:r>
            <a:endParaRPr sz="2399" dirty="0">
              <a:solidFill>
                <a:srgbClr val="FFFFFF"/>
              </a:solidFill>
              <a:latin typeface="Arial"/>
              <a:ea typeface="Arial"/>
              <a:cs typeface="Arial"/>
              <a:sym typeface="Arial"/>
            </a:endParaRPr>
          </a:p>
        </p:txBody>
      </p:sp>
      <p:sp>
        <p:nvSpPr>
          <p:cNvPr id="4" name="Text Placeholder 4">
            <a:extLst>
              <a:ext uri="{FF2B5EF4-FFF2-40B4-BE49-F238E27FC236}">
                <a16:creationId xmlns:a16="http://schemas.microsoft.com/office/drawing/2014/main" id="{B32AB22E-BC6F-17DF-14FA-7951112F01D8}"/>
              </a:ext>
            </a:extLst>
          </p:cNvPr>
          <p:cNvSpPr txBox="1">
            <a:spLocks/>
          </p:cNvSpPr>
          <p:nvPr/>
        </p:nvSpPr>
        <p:spPr>
          <a:xfrm>
            <a:off x="4607106" y="1525475"/>
            <a:ext cx="4030434" cy="971255"/>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2" charset="2"/>
              <a:buChar char=""/>
              <a:defRPr sz="2600" kern="1200">
                <a:solidFill>
                  <a:schemeClr val="tx1"/>
                </a:solidFill>
                <a:latin typeface="+mn-lt"/>
                <a:ea typeface="ＭＳ Ｐゴシック"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pitchFamily="2" charset="2"/>
              <a:buChar char=""/>
              <a:defRPr sz="23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pitchFamily="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A94543"/>
              </a:buClr>
              <a:buSzPct val="70000"/>
              <a:buFont typeface="Wingdings" pitchFamily="2" charset="2"/>
              <a:buChar char=""/>
              <a:defRPr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spcBef>
                <a:spcPts val="450"/>
              </a:spcBef>
              <a:buClr>
                <a:srgbClr val="4AACEF"/>
              </a:buClr>
              <a:buFont typeface="Wingdings 3" pitchFamily="2" charset="2"/>
              <a:buNone/>
            </a:pPr>
            <a:r>
              <a:rPr lang="en-US" altLang="en-US" sz="2000" b="0" dirty="0"/>
              <a:t>3.- </a:t>
            </a:r>
            <a:r>
              <a:rPr lang="en-US" altLang="en-US" sz="1800" b="0" dirty="0"/>
              <a:t>OECD Statistics</a:t>
            </a:r>
          </a:p>
          <a:p>
            <a:pPr lvl="1">
              <a:spcBef>
                <a:spcPts val="450"/>
              </a:spcBef>
              <a:buClr>
                <a:srgbClr val="4AACEF"/>
              </a:buClr>
            </a:pPr>
            <a:r>
              <a:rPr lang="es-ES" sz="1800" b="0" dirty="0"/>
              <a:t>Solo países emergentes (y OCDE). </a:t>
            </a:r>
          </a:p>
          <a:p>
            <a:pPr lvl="1">
              <a:spcBef>
                <a:spcPts val="450"/>
              </a:spcBef>
              <a:buClr>
                <a:srgbClr val="4AACEF"/>
              </a:buClr>
            </a:pPr>
            <a:r>
              <a:rPr lang="es-ES" sz="1800" b="0" dirty="0"/>
              <a:t>Muchos países diferentes y datos sectoriales.</a:t>
            </a:r>
            <a:endParaRPr lang="en-US" altLang="en-US" sz="1800" b="0" dirty="0"/>
          </a:p>
        </p:txBody>
      </p:sp>
      <p:sp>
        <p:nvSpPr>
          <p:cNvPr id="8" name="Text Placeholder 4">
            <a:extLst>
              <a:ext uri="{FF2B5EF4-FFF2-40B4-BE49-F238E27FC236}">
                <a16:creationId xmlns:a16="http://schemas.microsoft.com/office/drawing/2014/main" id="{1ED8BDB2-CD99-A473-074D-4FEFE70FF242}"/>
              </a:ext>
            </a:extLst>
          </p:cNvPr>
          <p:cNvSpPr txBox="1">
            <a:spLocks/>
          </p:cNvSpPr>
          <p:nvPr/>
        </p:nvSpPr>
        <p:spPr>
          <a:xfrm>
            <a:off x="395536" y="1772816"/>
            <a:ext cx="4002848" cy="83931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900" b="0" i="0" kern="1200">
                <a:solidFill>
                  <a:srgbClr val="0E2F50"/>
                </a:solidFill>
                <a:latin typeface="Andes"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900" b="0" i="0" kern="1200">
                <a:solidFill>
                  <a:srgbClr val="0E2F50"/>
                </a:solidFill>
                <a:latin typeface="Andes Extra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50"/>
              </a:spcBef>
              <a:buClr>
                <a:srgbClr val="4AACEF"/>
              </a:buClr>
              <a:buNone/>
            </a:pPr>
            <a:r>
              <a:rPr lang="es-ES" sz="1600" dirty="0"/>
              <a:t>1.- Indicadores de desarrollo mundial del Banco Mundial </a:t>
            </a:r>
          </a:p>
          <a:p>
            <a:pPr>
              <a:spcBef>
                <a:spcPts val="450"/>
              </a:spcBef>
              <a:buClr>
                <a:srgbClr val="4AACEF"/>
              </a:buClr>
            </a:pPr>
            <a:r>
              <a:rPr lang="es-ES" sz="1600" dirty="0"/>
              <a:t>Fácil, accesible y gratuito.</a:t>
            </a:r>
            <a:endParaRPr lang="en-US" altLang="en-US" sz="1600" dirty="0"/>
          </a:p>
        </p:txBody>
      </p:sp>
      <p:sp>
        <p:nvSpPr>
          <p:cNvPr id="11" name="Text Placeholder 4">
            <a:extLst>
              <a:ext uri="{FF2B5EF4-FFF2-40B4-BE49-F238E27FC236}">
                <a16:creationId xmlns:a16="http://schemas.microsoft.com/office/drawing/2014/main" id="{F04ED9FE-704B-71F5-847D-DB2A10BB002B}"/>
              </a:ext>
            </a:extLst>
          </p:cNvPr>
          <p:cNvSpPr txBox="1">
            <a:spLocks/>
          </p:cNvSpPr>
          <p:nvPr/>
        </p:nvSpPr>
        <p:spPr>
          <a:xfrm>
            <a:off x="372834" y="2754575"/>
            <a:ext cx="3824353" cy="90005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900" b="0" i="0" kern="1200">
                <a:solidFill>
                  <a:srgbClr val="0E2F50"/>
                </a:solidFill>
                <a:latin typeface="Andes"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900" b="0" i="0" kern="1200">
                <a:solidFill>
                  <a:srgbClr val="0E2F50"/>
                </a:solidFill>
                <a:latin typeface="Andes Extra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50"/>
              </a:spcBef>
              <a:buClr>
                <a:srgbClr val="4AACEF"/>
              </a:buClr>
              <a:buNone/>
            </a:pPr>
            <a:r>
              <a:rPr lang="en-US" sz="1600" dirty="0"/>
              <a:t>2.- IMF’s Balance of Payment data (</a:t>
            </a:r>
            <a:r>
              <a:rPr lang="es-ES" sz="1600" dirty="0"/>
              <a:t>Datos de la balanza de pagos de IMF)</a:t>
            </a:r>
          </a:p>
          <a:p>
            <a:pPr>
              <a:spcBef>
                <a:spcPts val="450"/>
              </a:spcBef>
              <a:buClr>
                <a:srgbClr val="4AACEF"/>
              </a:buClr>
            </a:pPr>
            <a:r>
              <a:rPr lang="es-ES" sz="1600" dirty="0"/>
              <a:t> Principalmente datos macroeconómicos. </a:t>
            </a:r>
          </a:p>
          <a:p>
            <a:pPr>
              <a:spcBef>
                <a:spcPts val="450"/>
              </a:spcBef>
              <a:buClr>
                <a:srgbClr val="4AACEF"/>
              </a:buClr>
            </a:pPr>
            <a:r>
              <a:rPr lang="es-ES" sz="1600" dirty="0"/>
              <a:t>No hay mucho sobre comercio aparte de la balanza de pagos.</a:t>
            </a:r>
            <a:endParaRPr lang="en-US" sz="1600" dirty="0"/>
          </a:p>
        </p:txBody>
      </p:sp>
      <p:sp>
        <p:nvSpPr>
          <p:cNvPr id="12" name="Text Placeholder 4">
            <a:extLst>
              <a:ext uri="{FF2B5EF4-FFF2-40B4-BE49-F238E27FC236}">
                <a16:creationId xmlns:a16="http://schemas.microsoft.com/office/drawing/2014/main" id="{6B178A45-3487-BB9C-2FD7-51C7F6FEE5B3}"/>
              </a:ext>
            </a:extLst>
          </p:cNvPr>
          <p:cNvSpPr txBox="1">
            <a:spLocks/>
          </p:cNvSpPr>
          <p:nvPr/>
        </p:nvSpPr>
        <p:spPr>
          <a:xfrm>
            <a:off x="4778080" y="3053581"/>
            <a:ext cx="3744223" cy="58316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900" b="0" i="0" kern="1200">
                <a:solidFill>
                  <a:srgbClr val="0E2F50"/>
                </a:solidFill>
                <a:latin typeface="Andes"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900" b="0" i="0" kern="1200">
                <a:solidFill>
                  <a:srgbClr val="0E2F50"/>
                </a:solidFill>
                <a:latin typeface="Andes Extra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50"/>
              </a:spcBef>
              <a:buClr>
                <a:srgbClr val="4AACEF"/>
              </a:buClr>
              <a:buNone/>
            </a:pPr>
            <a:r>
              <a:rPr lang="en-US" sz="1600" dirty="0"/>
              <a:t>4.- WTO</a:t>
            </a:r>
          </a:p>
          <a:p>
            <a:pPr lvl="1">
              <a:spcBef>
                <a:spcPts val="450"/>
              </a:spcBef>
              <a:buClr>
                <a:srgbClr val="4AACEF"/>
              </a:buClr>
            </a:pPr>
            <a:r>
              <a:rPr lang="es-ES" sz="1600" dirty="0"/>
              <a:t>Incluye datos de valor agregado.</a:t>
            </a:r>
            <a:endParaRPr lang="en-US" sz="1600" dirty="0"/>
          </a:p>
        </p:txBody>
      </p:sp>
      <p:cxnSp>
        <p:nvCxnSpPr>
          <p:cNvPr id="13" name="Straight Connector 12">
            <a:extLst>
              <a:ext uri="{FF2B5EF4-FFF2-40B4-BE49-F238E27FC236}">
                <a16:creationId xmlns:a16="http://schemas.microsoft.com/office/drawing/2014/main" id="{54EFD84C-3157-355C-C117-66C52A9D4A0C}"/>
              </a:ext>
            </a:extLst>
          </p:cNvPr>
          <p:cNvCxnSpPr>
            <a:cxnSpLocks/>
          </p:cNvCxnSpPr>
          <p:nvPr/>
        </p:nvCxnSpPr>
        <p:spPr>
          <a:xfrm>
            <a:off x="431715" y="3804419"/>
            <a:ext cx="3664095" cy="0"/>
          </a:xfrm>
          <a:prstGeom prst="line">
            <a:avLst/>
          </a:prstGeom>
          <a:ln>
            <a:solidFill>
              <a:srgbClr val="52BBF2"/>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2DDA89C-F62A-A46F-66D8-F07C0BD53EB6}"/>
              </a:ext>
            </a:extLst>
          </p:cNvPr>
          <p:cNvCxnSpPr>
            <a:cxnSpLocks/>
          </p:cNvCxnSpPr>
          <p:nvPr/>
        </p:nvCxnSpPr>
        <p:spPr>
          <a:xfrm>
            <a:off x="431715" y="1574659"/>
            <a:ext cx="3894653" cy="0"/>
          </a:xfrm>
          <a:prstGeom prst="line">
            <a:avLst/>
          </a:prstGeom>
          <a:ln>
            <a:solidFill>
              <a:srgbClr val="52BBF2"/>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DDBFDCC-D559-B121-072E-92CDD7CDC4C1}"/>
              </a:ext>
            </a:extLst>
          </p:cNvPr>
          <p:cNvCxnSpPr>
            <a:cxnSpLocks/>
          </p:cNvCxnSpPr>
          <p:nvPr/>
        </p:nvCxnSpPr>
        <p:spPr>
          <a:xfrm>
            <a:off x="4778080" y="1574659"/>
            <a:ext cx="3664095" cy="0"/>
          </a:xfrm>
          <a:prstGeom prst="line">
            <a:avLst/>
          </a:prstGeom>
          <a:ln>
            <a:solidFill>
              <a:srgbClr val="52BBF2"/>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99AD272-8A71-AAF0-B769-0FBFD0986DCB}"/>
              </a:ext>
            </a:extLst>
          </p:cNvPr>
          <p:cNvCxnSpPr>
            <a:cxnSpLocks/>
          </p:cNvCxnSpPr>
          <p:nvPr/>
        </p:nvCxnSpPr>
        <p:spPr>
          <a:xfrm>
            <a:off x="4778080" y="2913551"/>
            <a:ext cx="3664095" cy="0"/>
          </a:xfrm>
          <a:prstGeom prst="line">
            <a:avLst/>
          </a:prstGeom>
          <a:ln>
            <a:solidFill>
              <a:srgbClr val="52BBF2"/>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4AC3B8B-308F-E132-340E-0E50292CC2A5}"/>
              </a:ext>
            </a:extLst>
          </p:cNvPr>
          <p:cNvCxnSpPr>
            <a:cxnSpLocks/>
          </p:cNvCxnSpPr>
          <p:nvPr/>
        </p:nvCxnSpPr>
        <p:spPr>
          <a:xfrm>
            <a:off x="4778080" y="3804419"/>
            <a:ext cx="3664095" cy="0"/>
          </a:xfrm>
          <a:prstGeom prst="line">
            <a:avLst/>
          </a:prstGeom>
          <a:ln>
            <a:solidFill>
              <a:srgbClr val="52BBF2"/>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03A2492-D339-4012-E937-B4C602E176CC}"/>
              </a:ext>
            </a:extLst>
          </p:cNvPr>
          <p:cNvCxnSpPr>
            <a:cxnSpLocks/>
          </p:cNvCxnSpPr>
          <p:nvPr/>
        </p:nvCxnSpPr>
        <p:spPr>
          <a:xfrm>
            <a:off x="431715" y="2508109"/>
            <a:ext cx="3894653" cy="0"/>
          </a:xfrm>
          <a:prstGeom prst="line">
            <a:avLst/>
          </a:prstGeom>
          <a:ln>
            <a:solidFill>
              <a:srgbClr val="52BBF2"/>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7271129-0409-6042-CFAF-7984573E5AEF}"/>
              </a:ext>
            </a:extLst>
          </p:cNvPr>
          <p:cNvSpPr/>
          <p:nvPr/>
        </p:nvSpPr>
        <p:spPr>
          <a:xfrm>
            <a:off x="431715" y="4544677"/>
            <a:ext cx="8380319" cy="1477328"/>
          </a:xfrm>
          <a:prstGeom prst="rect">
            <a:avLst/>
          </a:prstGeom>
        </p:spPr>
        <p:txBody>
          <a:bodyPr wrap="square">
            <a:spAutoFit/>
          </a:bodyPr>
          <a:lstStyle/>
          <a:p>
            <a:r>
              <a:rPr lang="es-ES" sz="1800" dirty="0"/>
              <a:t>Esta diapositiva proporciona las diversas fuentes de la base de datos, que se pueden utilizar para el análisis. La mayoría de ellos son de libre acceso a través de la implacable Organización Internacional, como los Indicadores de Desarrollo Mundial del Banco Mundial, la Balanza de Pagos del FMI o las estadísticas de la OCDE. También la OMC proporciona buenos datos.</a:t>
            </a:r>
            <a:endParaRPr lang="en-US" sz="1800" dirty="0"/>
          </a:p>
        </p:txBody>
      </p:sp>
    </p:spTree>
    <p:extLst>
      <p:ext uri="{BB962C8B-B14F-4D97-AF65-F5344CB8AC3E}">
        <p14:creationId xmlns:p14="http://schemas.microsoft.com/office/powerpoint/2010/main" val="2366545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A985-08F1-D51E-6632-7EFF94142557}"/>
              </a:ext>
            </a:extLst>
          </p:cNvPr>
          <p:cNvSpPr>
            <a:spLocks noGrp="1"/>
          </p:cNvSpPr>
          <p:nvPr>
            <p:ph type="title"/>
          </p:nvPr>
        </p:nvSpPr>
        <p:spPr>
          <a:xfrm>
            <a:off x="1148358" y="342563"/>
            <a:ext cx="7686581" cy="585722"/>
          </a:xfrm>
        </p:spPr>
        <p:txBody>
          <a:bodyPr/>
          <a:lstStyle/>
          <a:p>
            <a:r>
              <a:rPr lang="es-ES" sz="2400" dirty="0"/>
              <a:t>Indicadores de desarrollo mundial (WDI) del Banco Mundial</a:t>
            </a:r>
            <a:endParaRPr lang="en-US" sz="2400" dirty="0">
              <a:solidFill>
                <a:srgbClr val="4AACEF"/>
              </a:solidFill>
            </a:endParaRPr>
          </a:p>
        </p:txBody>
      </p:sp>
      <p:sp>
        <p:nvSpPr>
          <p:cNvPr id="3" name="Google Shape;271;p25">
            <a:extLst>
              <a:ext uri="{FF2B5EF4-FFF2-40B4-BE49-F238E27FC236}">
                <a16:creationId xmlns:a16="http://schemas.microsoft.com/office/drawing/2014/main" id="{477EFE65-79EE-C079-DC16-95CA664DEC99}"/>
              </a:ext>
            </a:extLst>
          </p:cNvPr>
          <p:cNvSpPr/>
          <p:nvPr/>
        </p:nvSpPr>
        <p:spPr>
          <a:xfrm>
            <a:off x="635601" y="411911"/>
            <a:ext cx="507399" cy="585722"/>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02060"/>
          </a:solidFill>
          <a:ln>
            <a:noFill/>
          </a:ln>
        </p:spPr>
        <p:txBody>
          <a:bodyPr spcFirstLastPara="1" wrap="square" lIns="91402" tIns="45689" rIns="91402" bIns="45689" anchor="ctr" anchorCtr="0">
            <a:noAutofit/>
          </a:bodyPr>
          <a:lstStyle/>
          <a:p>
            <a:pPr algn="ctr"/>
            <a:r>
              <a:rPr lang="es-ES" sz="2399" dirty="0">
                <a:solidFill>
                  <a:srgbClr val="FFFFFF"/>
                </a:solidFill>
                <a:latin typeface="Arial"/>
                <a:ea typeface="Arial"/>
                <a:cs typeface="Arial"/>
                <a:sym typeface="Arial"/>
              </a:rPr>
              <a:t>4</a:t>
            </a:r>
            <a:endParaRPr sz="2399" dirty="0">
              <a:solidFill>
                <a:srgbClr val="FFFFFF"/>
              </a:solidFill>
              <a:latin typeface="Arial"/>
              <a:ea typeface="Arial"/>
              <a:cs typeface="Arial"/>
              <a:sym typeface="Arial"/>
            </a:endParaRPr>
          </a:p>
        </p:txBody>
      </p:sp>
      <p:sp>
        <p:nvSpPr>
          <p:cNvPr id="5" name="Text Placeholder 3">
            <a:extLst>
              <a:ext uri="{FF2B5EF4-FFF2-40B4-BE49-F238E27FC236}">
                <a16:creationId xmlns:a16="http://schemas.microsoft.com/office/drawing/2014/main" id="{CD54B584-50AF-AA8C-F1E7-136B1AC62A03}"/>
              </a:ext>
            </a:extLst>
          </p:cNvPr>
          <p:cNvSpPr txBox="1">
            <a:spLocks/>
          </p:cNvSpPr>
          <p:nvPr/>
        </p:nvSpPr>
        <p:spPr>
          <a:xfrm>
            <a:off x="631697" y="1268760"/>
            <a:ext cx="8018770" cy="2802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900" b="0" i="0" kern="1200">
                <a:solidFill>
                  <a:srgbClr val="0E2F50"/>
                </a:solidFill>
                <a:latin typeface="Andes"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900" b="0" i="0" kern="1200">
                <a:solidFill>
                  <a:srgbClr val="0E2F50"/>
                </a:solidFill>
                <a:latin typeface="Andes Extra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rgbClr val="0E2F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dirty="0"/>
              <a:t>Podemos descargar datos agregados de valor agregado del WDI del Banco Mundial.</a:t>
            </a:r>
            <a:endParaRPr lang="en-US" sz="1800" dirty="0">
              <a:latin typeface="Andes ExtraLight" panose="02000000000000000000" pitchFamily="2" charset="0"/>
            </a:endParaRPr>
          </a:p>
        </p:txBody>
      </p:sp>
      <p:pic>
        <p:nvPicPr>
          <p:cNvPr id="6" name="Content Placeholder 3">
            <a:extLst>
              <a:ext uri="{FF2B5EF4-FFF2-40B4-BE49-F238E27FC236}">
                <a16:creationId xmlns:a16="http://schemas.microsoft.com/office/drawing/2014/main" id="{FFD2079D-85C5-F624-B40C-BE0C5170012C}"/>
              </a:ext>
            </a:extLst>
          </p:cNvPr>
          <p:cNvPicPr>
            <a:picLocks noChangeAspect="1"/>
          </p:cNvPicPr>
          <p:nvPr/>
        </p:nvPicPr>
        <p:blipFill rotWithShape="1">
          <a:blip r:embed="rId2"/>
          <a:srcRect t="3461" b="16541"/>
          <a:stretch/>
        </p:blipFill>
        <p:spPr>
          <a:xfrm>
            <a:off x="2327647" y="1785857"/>
            <a:ext cx="6542892" cy="3125951"/>
          </a:xfrm>
          <a:prstGeom prst="rect">
            <a:avLst/>
          </a:prstGeom>
        </p:spPr>
      </p:pic>
      <p:sp>
        <p:nvSpPr>
          <p:cNvPr id="7" name="Rectangle 6">
            <a:extLst>
              <a:ext uri="{FF2B5EF4-FFF2-40B4-BE49-F238E27FC236}">
                <a16:creationId xmlns:a16="http://schemas.microsoft.com/office/drawing/2014/main" id="{15E567FD-6447-A475-101F-C91BBD2539DB}"/>
              </a:ext>
            </a:extLst>
          </p:cNvPr>
          <p:cNvSpPr/>
          <p:nvPr/>
        </p:nvSpPr>
        <p:spPr>
          <a:xfrm>
            <a:off x="117706" y="1866404"/>
            <a:ext cx="2209941" cy="2862322"/>
          </a:xfrm>
          <a:prstGeom prst="rect">
            <a:avLst/>
          </a:prstGeom>
        </p:spPr>
        <p:txBody>
          <a:bodyPr wrap="square">
            <a:spAutoFit/>
          </a:bodyPr>
          <a:lstStyle/>
          <a:p>
            <a:r>
              <a:rPr lang="es-ES" sz="1800" dirty="0"/>
              <a:t>Esta diapositiva muestra una captura de pantalla en la que se muestra la base de datos WDI desde donde se pueden descargar las variables de valor agregado agregadas.</a:t>
            </a:r>
            <a:endParaRPr lang="en-US" sz="1800" dirty="0"/>
          </a:p>
        </p:txBody>
      </p:sp>
    </p:spTree>
    <p:extLst>
      <p:ext uri="{BB962C8B-B14F-4D97-AF65-F5344CB8AC3E}">
        <p14:creationId xmlns:p14="http://schemas.microsoft.com/office/powerpoint/2010/main" val="23807154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s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Times New Roman"/>
        <a:ea typeface=""/>
        <a:cs typeface=""/>
      </a:majorFont>
      <a:minorFont>
        <a:latin typeface="Times New Roman"/>
        <a:ea typeface=""/>
        <a:cs typeface=""/>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7523</TotalTime>
  <Words>2210</Words>
  <Application>Microsoft Macintosh PowerPoint</Application>
  <PresentationFormat>On-screen Show (4:3)</PresentationFormat>
  <Paragraphs>98</Paragraphs>
  <Slides>15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Andes</vt:lpstr>
      <vt:lpstr>Andes ExtraLight</vt:lpstr>
      <vt:lpstr>Arial</vt:lpstr>
      <vt:lpstr>Avenir Book</vt:lpstr>
      <vt:lpstr>Calibri</vt:lpstr>
      <vt:lpstr>Times New Roman</vt:lpstr>
      <vt:lpstr>Wingdings</vt:lpstr>
      <vt:lpstr>Wingdings 3</vt:lpstr>
      <vt:lpstr>tesis</vt:lpstr>
      <vt:lpstr>Profesora: Paloma Bernal Turnes paloma.bernal@urjc.es</vt:lpstr>
      <vt:lpstr>Profesora: Paloma Bernal Turnes paloma.bernal@urjc.es</vt:lpstr>
      <vt:lpstr>PowerPoint Presentation</vt:lpstr>
      <vt:lpstr>¿Por qué es importante el comercio de servicios? (repetición de la transparencia 56)</vt:lpstr>
      <vt:lpstr>¿Por qué es importante el comercio de servicios? (repetición de la transparencia 56)</vt:lpstr>
      <vt:lpstr>¿Por qué es importante el comercio de servicios? (repetición de la transparencia 56)</vt:lpstr>
      <vt:lpstr>Ejemplo de las restricciones de comercio de servicios por país. Medición de las restricciones al comercio</vt:lpstr>
      <vt:lpstr>Fuentes de datos clave para el análisis de servicios y flujos comerciales de servicios</vt:lpstr>
      <vt:lpstr>Indicadores de desarrollo mundial (WDI) del Banco Mundial</vt:lpstr>
      <vt:lpstr>Indicadores de desarrollo mundial (WDI) del Banco Mundial</vt:lpstr>
      <vt:lpstr>Importancia del comercio de servicios para la economía nacional</vt:lpstr>
      <vt:lpstr>Importancia del comercio de servicios para la economía nacional</vt:lpstr>
      <vt:lpstr>Importancia del comercio de servicios para la economía nacional</vt:lpstr>
      <vt:lpstr>Importancia del comercio de servicios para la economía nacional</vt:lpstr>
      <vt:lpstr>GRACIAS POR VUESTRA ATENCIÓN</vt:lpstr>
    </vt:vector>
  </TitlesOfParts>
  <Company>Ordenador 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Ana Vico</dc:creator>
  <cp:lastModifiedBy>Microsoft Office User</cp:lastModifiedBy>
  <cp:revision>198</cp:revision>
  <cp:lastPrinted>2001-09-25T08:10:31Z</cp:lastPrinted>
  <dcterms:created xsi:type="dcterms:W3CDTF">2012-02-23T10:31:44Z</dcterms:created>
  <dcterms:modified xsi:type="dcterms:W3CDTF">2022-11-22T10:27:05Z</dcterms:modified>
</cp:coreProperties>
</file>