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56" r:id="rId2"/>
    <p:sldId id="10432" r:id="rId3"/>
    <p:sldId id="10433" r:id="rId4"/>
    <p:sldId id="10434" r:id="rId5"/>
    <p:sldId id="10435" r:id="rId6"/>
    <p:sldId id="10436" r:id="rId7"/>
    <p:sldId id="10437" r:id="rId8"/>
    <p:sldId id="10438" r:id="rId9"/>
    <p:sldId id="10439" r:id="rId10"/>
    <p:sldId id="104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C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0"/>
    <p:restoredTop sz="81250"/>
  </p:normalViewPr>
  <p:slideViewPr>
    <p:cSldViewPr snapToGrid="0" snapToObjects="1">
      <p:cViewPr varScale="1">
        <p:scale>
          <a:sx n="76" d="100"/>
          <a:sy n="76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E3804-12B2-444E-857A-BBEC282A320A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B1FE-41B1-5048-B255-72C25A09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B1FE-41B1-5048-B255-72C25A0971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3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8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4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5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5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6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7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5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8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7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9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5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3CBD4DD-09B1-E24F-86EC-1F10C98F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C258F94E-8D08-5542-AEF6-CD7DBE7AD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D181226-9BE6-1B49-9546-C7617194D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A0DF795-1719-0E44-8069-240430E410DF}" type="slidenum">
              <a:rPr lang="fr-FR" altLang="en-US" sz="1200">
                <a:solidFill>
                  <a:srgbClr val="000000"/>
                </a:solidFill>
              </a:rPr>
              <a:pPr/>
              <a:t>10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D734-3DAD-644A-B8B4-3AE2CE16A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BCA07-7577-9F4B-8AF4-41639775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D6519-4512-BD45-8719-64C52966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51F-26E9-3C44-AA9C-949E6167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3C84-74EA-FC4C-AD3D-724B7779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0C4E-2FC7-D04E-958B-0D6DF79B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1F057-D7D3-CE43-BA0E-7EE97C902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39C14-5EDE-D744-89CA-534C562F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3F3D2-CE3D-DB4D-9A9A-FA7E0386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710BC-EACD-AF4E-A523-92F08693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BDE8E-34B0-8446-BD84-70D3AFA7B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F471E-4C18-8D4B-B612-67BB07E96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6D3D-044D-4A46-9A16-890C4A23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5B20-428B-8745-9F11-D0745BD2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3F768-1868-9846-BC7E-CED460B2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CBF8-5716-FE48-AA5B-8CC064AE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EC64-0282-6F47-9881-C6D3A402D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A68B-1D7C-814C-854A-59F5FEF5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03DE6-B558-F247-B9B0-DC9DBA3E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AD1E5-B50F-EF48-9CFE-8AB33DD5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CA7A-A8DD-1243-80A0-FAEB3CCD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A1A9E-7720-7447-BDFD-AB1471726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22F4-123B-AA4C-95F7-CD1FB73B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6C1A-5C25-BA4E-8E24-3FE17480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768E2-9239-7A4B-97F7-73B5B58F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0596-7F65-204A-91DB-A3B23D8A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DAF8-B852-094A-99A1-A142DD9B2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240F4-BBAF-C142-9623-545DF5D2D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7E475-EDB9-3A46-B5B3-4EDC00E0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CF662-6517-4748-A950-943AE5DD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69BDE-FB46-3D4E-A4F8-1DC17D07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AF97-087B-BB44-8310-FB2D2A3B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A58E5-69B7-974D-A1A0-B6B6F10D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4C34E-C404-034C-AA3B-C5A91F63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ECD29-0C35-B04D-97D0-B27A6E1E1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5E624-203F-5E43-89C9-92982F390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FC952-1E3A-3F4D-A64F-F19BF50D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63238-048F-7A44-A8EA-5FA118A0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1347E-94B5-8C47-BE7D-B6A9DE83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BB2B-16F2-1E48-83CB-9508F639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F3242-A48C-F94D-96F1-BE251D66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B51B2-5B1C-D241-9E70-5D2E1F2E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9F1E6-16FF-884E-8131-AE8B86A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6E189-EEBE-CC43-9183-844CB783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4372-849E-4646-B787-89A01CE9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A7C66-0D7E-074B-861F-953217BD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7047-F273-D744-9205-692A6433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BB6F-2567-3147-8EC9-E3FAFABA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E7074-3261-E34E-88FE-9EA1FA949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CD853-F118-0F41-9891-3FFD5C27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6B511-87BE-8542-9C44-D0BA05B1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BBF57-3F1C-DF44-A4AB-C9F0679A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2365-E10B-8748-B0D0-07D34A01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20072-D73F-9648-9DAC-2A0F02A82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4B16A-15CC-B744-A61E-9DD74324E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CC3ED-AE95-4D42-8F82-0C8DFA0F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FE47-6FED-2240-9AF4-9D141B92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D65-81FC-E741-BBEF-58F7B6EF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589C7F-3F69-A647-BB90-E322B556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803FA-CDD6-A14B-9846-F9F35CFA3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FA638-217F-2F4E-BC2A-507E83D28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9E3A-3F76-C444-A578-D5A5C9D53F6F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E2AAC-02E7-8344-A011-9AA912950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F1074-82AD-AD48-9084-0EC54492B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ADBB-1EB3-F14A-9F15-0D640356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>
            <a:extLst>
              <a:ext uri="{FF2B5EF4-FFF2-40B4-BE49-F238E27FC236}">
                <a16:creationId xmlns:a16="http://schemas.microsoft.com/office/drawing/2014/main" id="{A6826B4D-A5A9-B641-9BB2-F1C5BE308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288" y="5013326"/>
            <a:ext cx="7772400" cy="1470025"/>
          </a:xfrm>
        </p:spPr>
        <p:txBody>
          <a:bodyPr/>
          <a:lstStyle/>
          <a:p>
            <a:r>
              <a:rPr lang="fr-FR" altLang="en-US" sz="2200">
                <a:ea typeface="ＭＳ Ｐゴシック" panose="020B0600070205080204" pitchFamily="34" charset="-128"/>
              </a:rPr>
              <a:t>Profesora: Paloma Bernal Turnes</a:t>
            </a:r>
            <a:br>
              <a:rPr lang="fr-FR" altLang="en-US" sz="2200">
                <a:ea typeface="ＭＳ Ｐゴシック" panose="020B0600070205080204" pitchFamily="34" charset="-128"/>
              </a:rPr>
            </a:br>
            <a:r>
              <a:rPr lang="fr-FR" altLang="en-US" sz="2200">
                <a:ea typeface="ＭＳ Ｐゴシック" panose="020B0600070205080204" pitchFamily="34" charset="-128"/>
              </a:rPr>
              <a:t>paloma.bernal@urjc.es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521316-9D78-3846-808E-52A1ABA8A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382" y="3940176"/>
            <a:ext cx="9969908" cy="1073150"/>
          </a:xfrm>
        </p:spPr>
        <p:txBody>
          <a:bodyPr>
            <a:normAutofit fontScale="92500"/>
          </a:bodyPr>
          <a:lstStyle/>
          <a:p>
            <a:pPr algn="r">
              <a:defRPr/>
            </a:pPr>
            <a:r>
              <a:rPr lang="en-US" sz="2400" b="1" dirty="0"/>
              <a:t>MARKETING GLOBAL E INTERNACIONAL Y COMERCIO EXTERIOR (SEMIPRESENCIAL) </a:t>
            </a:r>
          </a:p>
          <a:p>
            <a:pPr algn="r">
              <a:defRPr/>
            </a:pPr>
            <a:r>
              <a:rPr lang="en-US" b="1" dirty="0"/>
              <a:t>GRANDO DE MARKETING 2020/2021</a:t>
            </a:r>
            <a:endParaRPr lang="en-US" sz="2400" dirty="0"/>
          </a:p>
          <a:p>
            <a:pPr>
              <a:defRPr/>
            </a:pPr>
            <a:endParaRPr lang="fr-FR" sz="2400" dirty="0"/>
          </a:p>
        </p:txBody>
      </p:sp>
      <p:pic>
        <p:nvPicPr>
          <p:cNvPr id="15363" name="Image 3" descr="sin-tc3adtulo-1.png">
            <a:extLst>
              <a:ext uri="{FF2B5EF4-FFF2-40B4-BE49-F238E27FC236}">
                <a16:creationId xmlns:a16="http://schemas.microsoft.com/office/drawing/2014/main" id="{FFC0221D-9EC8-BC46-9EC3-094414490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-33338"/>
            <a:ext cx="5080000" cy="360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A091421-C13F-907A-C10C-050AE3B8A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48338"/>
            <a:ext cx="457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12473" y="1098231"/>
            <a:ext cx="8619490" cy="1773238"/>
          </a:xfrm>
        </p:spPr>
        <p:txBody>
          <a:bodyPr>
            <a:normAutofit/>
          </a:bodyPr>
          <a:lstStyle/>
          <a:p>
            <a:r>
              <a:rPr lang="es-ES_tradnl" i="1" dirty="0"/>
              <a:t>GRACIAS POR SU ATENCIÓN</a:t>
            </a:r>
            <a:endParaRPr lang="en-US" dirty="0"/>
          </a:p>
        </p:txBody>
      </p:sp>
      <p:sp>
        <p:nvSpPr>
          <p:cNvPr id="23555" name="Sous-titre 2">
            <a:extLst>
              <a:ext uri="{FF2B5EF4-FFF2-40B4-BE49-F238E27FC236}">
                <a16:creationId xmlns:a16="http://schemas.microsoft.com/office/drawing/2014/main" id="{BD17D996-E941-8344-BB63-4231061D5F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38550" y="4192906"/>
            <a:ext cx="5528310" cy="996170"/>
          </a:xfrm>
        </p:spPr>
        <p:txBody>
          <a:bodyPr wrap="square">
            <a:spAutoFit/>
          </a:bodyPr>
          <a:lstStyle/>
          <a:p>
            <a:pPr algn="r" eaLnBrk="1" hangingPunct="1"/>
            <a:r>
              <a:rPr altLang="en-US" sz="3200" dirty="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Ph.D. Paloma Bernal Turnes</a:t>
            </a:r>
            <a:endParaRPr lang="es-ES" altLang="en-US" sz="3200" dirty="0">
              <a:solidFill>
                <a:srgbClr val="8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r" eaLnBrk="1" hangingPunct="1"/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PALOMA.BERNAL@URJC.ES</a:t>
            </a:r>
            <a:endParaRPr altLang="en-US" sz="2400" dirty="0">
              <a:solidFill>
                <a:srgbClr val="8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33D8E60-8B56-14A5-6323-E88845A03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31" y="5564823"/>
            <a:ext cx="457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92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47D4ECCD-BAF8-FF43-AC5A-8AACC937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34" y="414272"/>
            <a:ext cx="3401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/>
              <a:t>Medidores</a:t>
            </a:r>
            <a:r>
              <a:rPr lang="en-US" altLang="en-US" dirty="0"/>
              <a:t> del Comercio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74968-17E6-F644-9900-7C48D6D7292D}"/>
              </a:ext>
            </a:extLst>
          </p:cNvPr>
          <p:cNvSpPr/>
          <p:nvPr/>
        </p:nvSpPr>
        <p:spPr>
          <a:xfrm>
            <a:off x="1498601" y="1343439"/>
            <a:ext cx="10430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/>
              <a:t>Volumen del comercio mundial de mercancías = Promedio de la suma de exportaciones e importaciones</a:t>
            </a:r>
          </a:p>
          <a:p>
            <a:r>
              <a:rPr lang="es-ES" b="1" dirty="0">
                <a:latin typeface="MyriadPro"/>
              </a:rPr>
              <a:t>                                                                                           = (X+M)/2</a:t>
            </a:r>
            <a:r>
              <a:rPr lang="en-US" b="1" dirty="0">
                <a:latin typeface="MyriadPro"/>
              </a:rPr>
              <a:t> 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5A870-5386-114C-9B49-B87BD3FC1E8C}"/>
              </a:ext>
            </a:extLst>
          </p:cNvPr>
          <p:cNvSpPr txBox="1"/>
          <p:nvPr/>
        </p:nvSpPr>
        <p:spPr>
          <a:xfrm>
            <a:off x="6917635" y="73549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2500" b="1" dirty="0">
              <a:solidFill>
                <a:srgbClr val="52BBF2"/>
              </a:solidFill>
              <a:latin typeface="Ande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C6FA15-79A7-F04D-92B0-762020D93125}"/>
              </a:ext>
            </a:extLst>
          </p:cNvPr>
          <p:cNvSpPr/>
          <p:nvPr/>
        </p:nvSpPr>
        <p:spPr>
          <a:xfrm>
            <a:off x="1498601" y="2330499"/>
            <a:ext cx="4524380" cy="1029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1910" algn="ctr">
              <a:lnSpc>
                <a:spcPct val="115000"/>
              </a:lnSpc>
            </a:pP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2. Apertura </a:t>
            </a:r>
            <a:r>
              <a:rPr lang="en-US" b="1" dirty="0" err="1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Comericlal</a:t>
            </a: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 = ((X + M) / PIB) * 100</a:t>
            </a:r>
          </a:p>
          <a:p>
            <a:pPr marR="41910" algn="ctr">
              <a:lnSpc>
                <a:spcPct val="115000"/>
              </a:lnSpc>
            </a:pPr>
            <a:endParaRPr lang="en-US" b="1" dirty="0">
              <a:solidFill>
                <a:srgbClr val="0E2F50"/>
              </a:solidFill>
              <a:latin typeface="Andes" panose="02000000000000000000" pitchFamily="2" charset="0"/>
              <a:cs typeface="Arial" pitchFamily="34" charset="0"/>
            </a:endParaRPr>
          </a:p>
          <a:p>
            <a:pPr marR="41910" algn="ctr">
              <a:lnSpc>
                <a:spcPct val="115000"/>
              </a:lnSpc>
            </a:pPr>
            <a:endParaRPr lang="en-US" b="1" dirty="0">
              <a:solidFill>
                <a:srgbClr val="0E2F50"/>
              </a:solidFill>
              <a:latin typeface="Andes" panose="02000000000000000000" pitchFamily="2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3CF4F7-94C2-5441-8D76-97230C5610B6}"/>
              </a:ext>
            </a:extLst>
          </p:cNvPr>
          <p:cNvSpPr/>
          <p:nvPr/>
        </p:nvSpPr>
        <p:spPr>
          <a:xfrm>
            <a:off x="1462534" y="2821870"/>
            <a:ext cx="5127173" cy="1029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1910" algn="ctr">
              <a:lnSpc>
                <a:spcPct val="115000"/>
              </a:lnSpc>
            </a:pP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3. </a:t>
            </a:r>
            <a:r>
              <a:rPr lang="en-US" b="1" dirty="0" err="1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Balanza</a:t>
            </a: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Comercial</a:t>
            </a: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 = (X - M) = Deficit or </a:t>
            </a:r>
            <a:r>
              <a:rPr lang="en-US" b="1" dirty="0" err="1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Superavit</a:t>
            </a:r>
            <a:endParaRPr lang="en-US" b="1" dirty="0">
              <a:solidFill>
                <a:srgbClr val="0E2F50"/>
              </a:solidFill>
              <a:latin typeface="Andes" panose="02000000000000000000" pitchFamily="2" charset="0"/>
              <a:cs typeface="Arial" pitchFamily="34" charset="0"/>
            </a:endParaRPr>
          </a:p>
          <a:p>
            <a:pPr marR="41910" algn="ctr">
              <a:lnSpc>
                <a:spcPct val="115000"/>
              </a:lnSpc>
            </a:pPr>
            <a:endParaRPr lang="en-US" b="1" dirty="0">
              <a:solidFill>
                <a:srgbClr val="0E2F50"/>
              </a:solidFill>
              <a:latin typeface="Andes" panose="02000000000000000000" pitchFamily="2" charset="0"/>
              <a:cs typeface="Arial" pitchFamily="34" charset="0"/>
            </a:endParaRPr>
          </a:p>
          <a:p>
            <a:pPr marR="41910" algn="ctr">
              <a:lnSpc>
                <a:spcPct val="115000"/>
              </a:lnSpc>
            </a:pPr>
            <a:endParaRPr lang="en-US" b="1" dirty="0">
              <a:solidFill>
                <a:srgbClr val="0E2F50"/>
              </a:solidFill>
              <a:latin typeface="Andes" panose="02000000000000000000" pitchFamily="2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814FDB-E2AC-DB43-B13A-96D415162743}"/>
              </a:ext>
            </a:extLst>
          </p:cNvPr>
          <p:cNvSpPr/>
          <p:nvPr/>
        </p:nvSpPr>
        <p:spPr>
          <a:xfrm>
            <a:off x="6096000" y="3503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MyriadPro"/>
              </a:rPr>
              <a:t>X  = EXPORTACIONES</a:t>
            </a:r>
          </a:p>
          <a:p>
            <a:r>
              <a:rPr lang="en-US" dirty="0">
                <a:latin typeface="MyriadPro"/>
              </a:rPr>
              <a:t>M = IMPORTACIONES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0D9EA-108A-5C49-AA25-63A0C0B06BD8}"/>
              </a:ext>
            </a:extLst>
          </p:cNvPr>
          <p:cNvSpPr/>
          <p:nvPr/>
        </p:nvSpPr>
        <p:spPr>
          <a:xfrm>
            <a:off x="1498601" y="3402739"/>
            <a:ext cx="8382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4. Tendencias del crecimiento del comercio: indicadores 1) 2) y 3) a lo largo del tiempo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358AE-B1E7-E94D-BD84-F2099DCBAE67}"/>
              </a:ext>
            </a:extLst>
          </p:cNvPr>
          <p:cNvSpPr/>
          <p:nvPr/>
        </p:nvSpPr>
        <p:spPr>
          <a:xfrm>
            <a:off x="812211" y="6160892"/>
            <a:ext cx="1084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yriadPro"/>
              </a:rPr>
              <a:t>Nota </a:t>
            </a:r>
            <a:r>
              <a:rPr lang="en-US" dirty="0" err="1">
                <a:latin typeface="MyriadPro"/>
              </a:rPr>
              <a:t>aclaratoria</a:t>
            </a:r>
            <a:r>
              <a:rPr lang="en-US">
                <a:latin typeface="MyriadPro"/>
              </a:rPr>
              <a:t>: 1</a:t>
            </a:r>
            <a:r>
              <a:rPr lang="en-US" dirty="0">
                <a:latin typeface="MyriadPro"/>
              </a:rPr>
              <a:t>) 2) 3) 4)  5) y 6) </a:t>
            </a:r>
            <a:r>
              <a:rPr lang="en-US" dirty="0" err="1">
                <a:latin typeface="MyriadPro"/>
              </a:rPr>
              <a:t>tiene</a:t>
            </a:r>
            <a:r>
              <a:rPr lang="en-US" dirty="0">
                <a:latin typeface="MyriadPro"/>
              </a:rPr>
              <a:t> que ser </a:t>
            </a:r>
            <a:r>
              <a:rPr lang="en-US" dirty="0" err="1">
                <a:latin typeface="MyriadPro"/>
              </a:rPr>
              <a:t>calculado</a:t>
            </a:r>
            <a:r>
              <a:rPr lang="en-US" dirty="0">
                <a:latin typeface="MyriadPro"/>
              </a:rPr>
              <a:t> para </a:t>
            </a:r>
            <a:r>
              <a:rPr lang="en-US" dirty="0" err="1">
                <a:latin typeface="MyriadPro"/>
              </a:rPr>
              <a:t>bienes</a:t>
            </a:r>
            <a:r>
              <a:rPr lang="en-US" dirty="0">
                <a:latin typeface="MyriadPro"/>
              </a:rPr>
              <a:t> (</a:t>
            </a:r>
            <a:r>
              <a:rPr lang="en-US" dirty="0" err="1">
                <a:latin typeface="MyriadPro"/>
              </a:rPr>
              <a:t>separadamente</a:t>
            </a:r>
            <a:r>
              <a:rPr lang="en-US" dirty="0">
                <a:latin typeface="MyriadPro"/>
              </a:rPr>
              <a:t>), y </a:t>
            </a:r>
            <a:r>
              <a:rPr lang="en-US" dirty="0" err="1">
                <a:latin typeface="MyriadPro"/>
              </a:rPr>
              <a:t>bienes</a:t>
            </a:r>
            <a:r>
              <a:rPr lang="en-US" dirty="0">
                <a:latin typeface="MyriadPro"/>
              </a:rPr>
              <a:t> y </a:t>
            </a:r>
            <a:r>
              <a:rPr lang="en-US" dirty="0" err="1">
                <a:latin typeface="MyriadPro"/>
              </a:rPr>
              <a:t>servicios</a:t>
            </a:r>
            <a:r>
              <a:rPr lang="en-US" dirty="0">
                <a:latin typeface="MyriadPro"/>
              </a:rPr>
              <a:t> (</a:t>
            </a:r>
            <a:r>
              <a:rPr lang="en-US" dirty="0" err="1">
                <a:latin typeface="MyriadPro"/>
              </a:rPr>
              <a:t>conjuntamente</a:t>
            </a:r>
            <a:r>
              <a:rPr lang="en-US" dirty="0">
                <a:latin typeface="MyriadPro"/>
              </a:rPr>
              <a:t>)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F1B7D-2E66-FA45-AFC4-3A54CA16635C}"/>
              </a:ext>
            </a:extLst>
          </p:cNvPr>
          <p:cNvSpPr/>
          <p:nvPr/>
        </p:nvSpPr>
        <p:spPr>
          <a:xfrm>
            <a:off x="1462534" y="3895507"/>
            <a:ext cx="412433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1910" algn="ctr">
              <a:lnSpc>
                <a:spcPct val="115000"/>
              </a:lnSpc>
            </a:pP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5. Apertura </a:t>
            </a:r>
            <a:r>
              <a:rPr lang="en-US" b="1" dirty="0" err="1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Exportadora</a:t>
            </a: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 = (X / PIB) * 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469151-4571-B549-AA04-6974D8F5140F}"/>
              </a:ext>
            </a:extLst>
          </p:cNvPr>
          <p:cNvSpPr/>
          <p:nvPr/>
        </p:nvSpPr>
        <p:spPr>
          <a:xfrm>
            <a:off x="1498601" y="4441892"/>
            <a:ext cx="42301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1910" algn="ctr">
              <a:lnSpc>
                <a:spcPct val="115000"/>
              </a:lnSpc>
            </a:pP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6. Apertura </a:t>
            </a:r>
            <a:r>
              <a:rPr lang="en-US" b="1" dirty="0" err="1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Importadora</a:t>
            </a:r>
            <a:r>
              <a:rPr lang="en-US" b="1" dirty="0">
                <a:solidFill>
                  <a:srgbClr val="0E2F50"/>
                </a:solidFill>
                <a:latin typeface="Andes" panose="02000000000000000000" pitchFamily="2" charset="0"/>
                <a:cs typeface="Arial" pitchFamily="34" charset="0"/>
              </a:rPr>
              <a:t> = (M / PIB) * 100</a:t>
            </a:r>
          </a:p>
        </p:txBody>
      </p:sp>
      <p:sp>
        <p:nvSpPr>
          <p:cNvPr id="12" name="Google Shape;271;p25">
            <a:extLst>
              <a:ext uri="{FF2B5EF4-FFF2-40B4-BE49-F238E27FC236}">
                <a16:creationId xmlns:a16="http://schemas.microsoft.com/office/drawing/2014/main" id="{327D10A5-0B4E-5249-B9D5-40DEA44F4F9C}"/>
              </a:ext>
            </a:extLst>
          </p:cNvPr>
          <p:cNvSpPr/>
          <p:nvPr/>
        </p:nvSpPr>
        <p:spPr>
          <a:xfrm>
            <a:off x="10693399" y="211083"/>
            <a:ext cx="676532" cy="780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52" y="0"/>
                </a:moveTo>
                <a:lnTo>
                  <a:pt x="120000" y="17302"/>
                </a:lnTo>
                <a:lnTo>
                  <a:pt x="120000" y="119999"/>
                </a:lnTo>
                <a:lnTo>
                  <a:pt x="0" y="120000"/>
                </a:lnTo>
                <a:cubicBezTo>
                  <a:pt x="184" y="79999"/>
                  <a:pt x="368" y="40000"/>
                  <a:pt x="552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869" tIns="60918" rIns="121869" bIns="60918" anchor="ctr" anchorCtr="0">
            <a:noAutofit/>
          </a:bodyPr>
          <a:lstStyle/>
          <a:p>
            <a:pPr algn="ctr"/>
            <a:r>
              <a:rPr lang="es-ES" sz="31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1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80974-2C3F-BB46-9974-2381427DB7E2}"/>
              </a:ext>
            </a:extLst>
          </p:cNvPr>
          <p:cNvSpPr txBox="1"/>
          <p:nvPr/>
        </p:nvSpPr>
        <p:spPr>
          <a:xfrm>
            <a:off x="2059812" y="4914396"/>
            <a:ext cx="952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Tarea</a:t>
            </a:r>
            <a:r>
              <a:rPr lang="en-US" dirty="0"/>
              <a:t>: </a:t>
            </a:r>
            <a:r>
              <a:rPr lang="en-US" dirty="0" err="1"/>
              <a:t>realizar</a:t>
            </a:r>
            <a:r>
              <a:rPr lang="en-US" dirty="0"/>
              <a:t> los </a:t>
            </a:r>
            <a:r>
              <a:rPr lang="en-US" dirty="0" err="1"/>
              <a:t>calculos</a:t>
            </a:r>
            <a:r>
              <a:rPr lang="en-US" dirty="0"/>
              <a:t> de 1) hasta 6) de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paises</a:t>
            </a:r>
            <a:r>
              <a:rPr lang="en-US" dirty="0"/>
              <a:t> con los </a:t>
            </a:r>
            <a:r>
              <a:rPr lang="en-US" dirty="0" err="1"/>
              <a:t>datos</a:t>
            </a:r>
            <a:r>
              <a:rPr lang="en-US" dirty="0"/>
              <a:t> de:</a:t>
            </a:r>
          </a:p>
          <a:p>
            <a:r>
              <a:rPr lang="en-US" dirty="0"/>
              <a:t>a) Con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bienes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 de forma </a:t>
            </a:r>
            <a:r>
              <a:rPr lang="en-US" dirty="0" err="1"/>
              <a:t>conjunta</a:t>
            </a:r>
            <a:endParaRPr lang="en-US" dirty="0"/>
          </a:p>
          <a:p>
            <a:r>
              <a:rPr lang="en-US" dirty="0"/>
              <a:t>b) Con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bienes</a:t>
            </a:r>
            <a:r>
              <a:rPr lang="en-US" dirty="0"/>
              <a:t>  de forma </a:t>
            </a:r>
            <a:r>
              <a:rPr lang="en-US" dirty="0" err="1"/>
              <a:t>conjunta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D169CF8-116D-075A-F785-9D0F6B62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70" y="2350922"/>
            <a:ext cx="457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0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751" y="1128077"/>
            <a:ext cx="8619490" cy="405548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/>
              <a:t>https://</a:t>
            </a:r>
            <a:r>
              <a:rPr lang="es-ES_tradnl" sz="2000" dirty="0" err="1"/>
              <a:t>data.worldbank.org</a:t>
            </a:r>
            <a:r>
              <a:rPr lang="es-ES_tradnl" sz="2000" dirty="0"/>
              <a:t>/</a:t>
            </a:r>
            <a:r>
              <a:rPr lang="es-ES_tradnl" sz="2000" dirty="0" err="1"/>
              <a:t>indicator</a:t>
            </a:r>
            <a:r>
              <a:rPr lang="es-ES_tradnl" sz="2000" dirty="0"/>
              <a:t>/BX.GSR.TOTL.CD</a:t>
            </a:r>
            <a:endParaRPr lang="en-US" sz="2000" dirty="0"/>
          </a:p>
        </p:txBody>
      </p:sp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EEA7F79-E0B7-804E-B217-565445AA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24" y="1788699"/>
            <a:ext cx="11740168" cy="5069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521AA-B1D8-234B-905D-47610F1CF8C2}"/>
              </a:ext>
            </a:extLst>
          </p:cNvPr>
          <p:cNvSpPr txBox="1"/>
          <p:nvPr/>
        </p:nvSpPr>
        <p:spPr>
          <a:xfrm>
            <a:off x="298924" y="355566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obtener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Mundiales</a:t>
            </a:r>
            <a:r>
              <a:rPr lang="en-US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A18C-4267-7C41-9C39-B6B47E455672}"/>
              </a:ext>
            </a:extLst>
          </p:cNvPr>
          <p:cNvSpPr txBox="1"/>
          <p:nvPr/>
        </p:nvSpPr>
        <p:spPr>
          <a:xfrm>
            <a:off x="5345057" y="35556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 de </a:t>
            </a:r>
            <a:r>
              <a:rPr lang="en-US" dirty="0" err="1"/>
              <a:t>informacion</a:t>
            </a:r>
            <a:r>
              <a:rPr lang="en-US" dirty="0"/>
              <a:t>: Banco Mundial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F33D0C-8C2C-DA4B-B06F-70A086D2823E}"/>
              </a:ext>
            </a:extLst>
          </p:cNvPr>
          <p:cNvSpPr/>
          <p:nvPr/>
        </p:nvSpPr>
        <p:spPr>
          <a:xfrm>
            <a:off x="9961241" y="5063067"/>
            <a:ext cx="609600" cy="666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2810-8BD6-3240-8A60-C436F2B06850}"/>
              </a:ext>
            </a:extLst>
          </p:cNvPr>
          <p:cNvSpPr txBox="1"/>
          <p:nvPr/>
        </p:nvSpPr>
        <p:spPr>
          <a:xfrm>
            <a:off x="1341751" y="795306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exportaciones</a:t>
            </a:r>
            <a:endParaRPr lang="en-US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590135B-925C-1CCC-93C5-7D456CBC9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11" y="717096"/>
            <a:ext cx="457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66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60AD500C-5922-EF46-A528-1ADE8EAB6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7" y="1697959"/>
            <a:ext cx="11175892" cy="5010877"/>
          </a:xfrm>
          <a:prstGeom prst="rect">
            <a:avLst/>
          </a:prstGeom>
        </p:spPr>
      </p:pic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751" y="1128077"/>
            <a:ext cx="8619490" cy="405548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/>
              <a:t>https://</a:t>
            </a:r>
            <a:r>
              <a:rPr lang="es-ES_tradnl" sz="2000" dirty="0" err="1"/>
              <a:t>data.worldbank.org</a:t>
            </a:r>
            <a:r>
              <a:rPr lang="es-ES_tradnl" sz="2000" dirty="0"/>
              <a:t>/</a:t>
            </a:r>
            <a:r>
              <a:rPr lang="es-ES_tradnl" sz="2000" dirty="0" err="1"/>
              <a:t>indicator</a:t>
            </a:r>
            <a:r>
              <a:rPr lang="es-ES_tradnl" sz="2000" dirty="0"/>
              <a:t>/BM.GSR.TOTL.CD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21AA-B1D8-234B-905D-47610F1CF8C2}"/>
              </a:ext>
            </a:extLst>
          </p:cNvPr>
          <p:cNvSpPr txBox="1"/>
          <p:nvPr/>
        </p:nvSpPr>
        <p:spPr>
          <a:xfrm>
            <a:off x="298924" y="355566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obtener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Mundiales</a:t>
            </a:r>
            <a:r>
              <a:rPr lang="en-US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A18C-4267-7C41-9C39-B6B47E455672}"/>
              </a:ext>
            </a:extLst>
          </p:cNvPr>
          <p:cNvSpPr txBox="1"/>
          <p:nvPr/>
        </p:nvSpPr>
        <p:spPr>
          <a:xfrm>
            <a:off x="5345057" y="35556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 de </a:t>
            </a:r>
            <a:r>
              <a:rPr lang="en-US" dirty="0" err="1"/>
              <a:t>informacion</a:t>
            </a:r>
            <a:r>
              <a:rPr lang="en-US" dirty="0"/>
              <a:t>: Banco Mundial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F33D0C-8C2C-DA4B-B06F-70A086D2823E}"/>
              </a:ext>
            </a:extLst>
          </p:cNvPr>
          <p:cNvSpPr/>
          <p:nvPr/>
        </p:nvSpPr>
        <p:spPr>
          <a:xfrm>
            <a:off x="9152809" y="4979750"/>
            <a:ext cx="609600" cy="666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2810-8BD6-3240-8A60-C436F2B06850}"/>
              </a:ext>
            </a:extLst>
          </p:cNvPr>
          <p:cNvSpPr txBox="1"/>
          <p:nvPr/>
        </p:nvSpPr>
        <p:spPr>
          <a:xfrm>
            <a:off x="1341751" y="795306"/>
            <a:ext cx="24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importaciones</a:t>
            </a:r>
            <a:endParaRPr lang="en-US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516977E-4318-8F11-DCDA-564709680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20" y="697079"/>
            <a:ext cx="457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22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604D4D9-76A6-0E4A-9E04-61F748298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22" y="1497409"/>
            <a:ext cx="11671788" cy="5290183"/>
          </a:xfrm>
          <a:prstGeom prst="rect">
            <a:avLst/>
          </a:prstGeom>
        </p:spPr>
      </p:pic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751" y="1128077"/>
            <a:ext cx="8619490" cy="405548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/>
              <a:t>https://</a:t>
            </a:r>
            <a:r>
              <a:rPr lang="es-ES_tradnl" sz="2000" dirty="0" err="1"/>
              <a:t>data.worldbank.org</a:t>
            </a:r>
            <a:r>
              <a:rPr lang="es-ES_tradnl" sz="2000" dirty="0"/>
              <a:t>/</a:t>
            </a:r>
            <a:r>
              <a:rPr lang="es-ES_tradnl" sz="2000" dirty="0" err="1"/>
              <a:t>indicator</a:t>
            </a:r>
            <a:r>
              <a:rPr lang="es-ES_tradnl" sz="2000" dirty="0"/>
              <a:t>/NY.GDP.PCAP.PP.CD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21AA-B1D8-234B-905D-47610F1CF8C2}"/>
              </a:ext>
            </a:extLst>
          </p:cNvPr>
          <p:cNvSpPr txBox="1"/>
          <p:nvPr/>
        </p:nvSpPr>
        <p:spPr>
          <a:xfrm>
            <a:off x="298924" y="355566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obtener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Mundiales</a:t>
            </a:r>
            <a:r>
              <a:rPr lang="en-US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A18C-4267-7C41-9C39-B6B47E455672}"/>
              </a:ext>
            </a:extLst>
          </p:cNvPr>
          <p:cNvSpPr txBox="1"/>
          <p:nvPr/>
        </p:nvSpPr>
        <p:spPr>
          <a:xfrm>
            <a:off x="5345057" y="35556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 de </a:t>
            </a:r>
            <a:r>
              <a:rPr lang="en-US" dirty="0" err="1"/>
              <a:t>informacion</a:t>
            </a:r>
            <a:r>
              <a:rPr lang="en-US" dirty="0"/>
              <a:t>: Banco Mundial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F33D0C-8C2C-DA4B-B06F-70A086D2823E}"/>
              </a:ext>
            </a:extLst>
          </p:cNvPr>
          <p:cNvSpPr/>
          <p:nvPr/>
        </p:nvSpPr>
        <p:spPr>
          <a:xfrm>
            <a:off x="9656441" y="4956755"/>
            <a:ext cx="609600" cy="666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2810-8BD6-3240-8A60-C436F2B06850}"/>
              </a:ext>
            </a:extLst>
          </p:cNvPr>
          <p:cNvSpPr txBox="1"/>
          <p:nvPr/>
        </p:nvSpPr>
        <p:spPr>
          <a:xfrm>
            <a:off x="1341751" y="795306"/>
            <a:ext cx="14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del PIB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5C6F7B6-F27C-BD94-8560-56743124C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25365"/>
            <a:ext cx="457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001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751" y="1128077"/>
            <a:ext cx="8619490" cy="405548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/>
              <a:t>https://</a:t>
            </a:r>
            <a:r>
              <a:rPr lang="es-ES_tradnl" sz="2000" dirty="0" err="1"/>
              <a:t>data.worldbank.org</a:t>
            </a:r>
            <a:r>
              <a:rPr lang="es-ES_tradnl" sz="2000" dirty="0"/>
              <a:t>/</a:t>
            </a:r>
            <a:r>
              <a:rPr lang="es-ES_tradnl" sz="2000" dirty="0" err="1"/>
              <a:t>indicator</a:t>
            </a:r>
            <a:r>
              <a:rPr lang="es-ES_tradnl" sz="2000" dirty="0"/>
              <a:t>/BX.GSR.TOTL.CD</a:t>
            </a:r>
            <a:endParaRPr lang="en-US" sz="2000" dirty="0"/>
          </a:p>
        </p:txBody>
      </p:sp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EEA7F79-E0B7-804E-B217-565445AA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24" y="1788699"/>
            <a:ext cx="11740168" cy="5069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521AA-B1D8-234B-905D-47610F1CF8C2}"/>
              </a:ext>
            </a:extLst>
          </p:cNvPr>
          <p:cNvSpPr txBox="1"/>
          <p:nvPr/>
        </p:nvSpPr>
        <p:spPr>
          <a:xfrm>
            <a:off x="298924" y="355566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obtener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Mundiales</a:t>
            </a:r>
            <a:r>
              <a:rPr lang="en-US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A18C-4267-7C41-9C39-B6B47E455672}"/>
              </a:ext>
            </a:extLst>
          </p:cNvPr>
          <p:cNvSpPr txBox="1"/>
          <p:nvPr/>
        </p:nvSpPr>
        <p:spPr>
          <a:xfrm>
            <a:off x="5345057" y="35556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 de </a:t>
            </a:r>
            <a:r>
              <a:rPr lang="en-US" dirty="0" err="1"/>
              <a:t>informacion</a:t>
            </a:r>
            <a:r>
              <a:rPr lang="en-US" dirty="0"/>
              <a:t>: Banco Mundial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F33D0C-8C2C-DA4B-B06F-70A086D2823E}"/>
              </a:ext>
            </a:extLst>
          </p:cNvPr>
          <p:cNvSpPr/>
          <p:nvPr/>
        </p:nvSpPr>
        <p:spPr>
          <a:xfrm>
            <a:off x="9961241" y="5063067"/>
            <a:ext cx="609600" cy="666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2810-8BD6-3240-8A60-C436F2B06850}"/>
              </a:ext>
            </a:extLst>
          </p:cNvPr>
          <p:cNvSpPr txBox="1"/>
          <p:nvPr/>
        </p:nvSpPr>
        <p:spPr>
          <a:xfrm>
            <a:off x="1341751" y="795306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exportaciones</a:t>
            </a:r>
            <a:endParaRPr lang="en-US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AC454AC-C706-5AB5-EAB3-B96805FE4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52" y="734029"/>
            <a:ext cx="457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2937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9B59DD3D-9298-D444-A78D-C6CB7266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9" y="1567817"/>
            <a:ext cx="11426366" cy="5290183"/>
          </a:xfrm>
          <a:prstGeom prst="rect">
            <a:avLst/>
          </a:prstGeom>
        </p:spPr>
      </p:pic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751" y="1128077"/>
            <a:ext cx="8619490" cy="405548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/>
              <a:t>https://</a:t>
            </a:r>
            <a:r>
              <a:rPr lang="es-ES_tradnl" sz="2000" dirty="0" err="1"/>
              <a:t>data.worldbank.org</a:t>
            </a:r>
            <a:r>
              <a:rPr lang="es-ES_tradnl" sz="2000" dirty="0"/>
              <a:t>/</a:t>
            </a:r>
            <a:r>
              <a:rPr lang="es-ES_tradnl" sz="2000" dirty="0" err="1"/>
              <a:t>indicator</a:t>
            </a:r>
            <a:r>
              <a:rPr lang="es-ES_tradnl" sz="2000" dirty="0"/>
              <a:t>/BX.GSR.MRCH.CD</a:t>
            </a:r>
            <a:endParaRPr lang="en-US" sz="2000" dirty="0"/>
          </a:p>
        </p:txBody>
      </p:sp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521AA-B1D8-234B-905D-47610F1CF8C2}"/>
              </a:ext>
            </a:extLst>
          </p:cNvPr>
          <p:cNvSpPr txBox="1"/>
          <p:nvPr/>
        </p:nvSpPr>
        <p:spPr>
          <a:xfrm>
            <a:off x="298924" y="355566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obtener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Mundiales</a:t>
            </a:r>
            <a:r>
              <a:rPr lang="en-US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A18C-4267-7C41-9C39-B6B47E455672}"/>
              </a:ext>
            </a:extLst>
          </p:cNvPr>
          <p:cNvSpPr txBox="1"/>
          <p:nvPr/>
        </p:nvSpPr>
        <p:spPr>
          <a:xfrm>
            <a:off x="5345057" y="35556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 de </a:t>
            </a:r>
            <a:r>
              <a:rPr lang="en-US" dirty="0" err="1"/>
              <a:t>informacion</a:t>
            </a:r>
            <a:r>
              <a:rPr lang="en-US" dirty="0"/>
              <a:t>: Banco Mundial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F33D0C-8C2C-DA4B-B06F-70A086D2823E}"/>
              </a:ext>
            </a:extLst>
          </p:cNvPr>
          <p:cNvSpPr/>
          <p:nvPr/>
        </p:nvSpPr>
        <p:spPr>
          <a:xfrm>
            <a:off x="9961241" y="5063067"/>
            <a:ext cx="609600" cy="666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2810-8BD6-3240-8A60-C436F2B06850}"/>
              </a:ext>
            </a:extLst>
          </p:cNvPr>
          <p:cNvSpPr txBox="1"/>
          <p:nvPr/>
        </p:nvSpPr>
        <p:spPr>
          <a:xfrm>
            <a:off x="1341751" y="795306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exportaciones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8860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9B59DD3D-9298-D444-A78D-C6CB7266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9" y="1567817"/>
            <a:ext cx="11426366" cy="5290183"/>
          </a:xfrm>
          <a:prstGeom prst="rect">
            <a:avLst/>
          </a:prstGeom>
        </p:spPr>
      </p:pic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751" y="1128077"/>
            <a:ext cx="8619490" cy="405548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/>
              <a:t>https://</a:t>
            </a:r>
            <a:r>
              <a:rPr lang="es-ES_tradnl" sz="2000" dirty="0" err="1"/>
              <a:t>data.worldbank.org</a:t>
            </a:r>
            <a:r>
              <a:rPr lang="es-ES_tradnl" sz="2000" dirty="0"/>
              <a:t>/</a:t>
            </a:r>
            <a:r>
              <a:rPr lang="es-ES_tradnl" sz="2000" dirty="0" err="1"/>
              <a:t>indicator</a:t>
            </a:r>
            <a:r>
              <a:rPr lang="es-ES_tradnl" sz="2000" dirty="0"/>
              <a:t>/BX.GSR.MRCH.CD</a:t>
            </a:r>
            <a:endParaRPr lang="en-US" sz="2000" dirty="0"/>
          </a:p>
        </p:txBody>
      </p:sp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521AA-B1D8-234B-905D-47610F1CF8C2}"/>
              </a:ext>
            </a:extLst>
          </p:cNvPr>
          <p:cNvSpPr txBox="1"/>
          <p:nvPr/>
        </p:nvSpPr>
        <p:spPr>
          <a:xfrm>
            <a:off x="298924" y="355566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obtener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Mundiales</a:t>
            </a:r>
            <a:r>
              <a:rPr lang="en-US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A18C-4267-7C41-9C39-B6B47E455672}"/>
              </a:ext>
            </a:extLst>
          </p:cNvPr>
          <p:cNvSpPr txBox="1"/>
          <p:nvPr/>
        </p:nvSpPr>
        <p:spPr>
          <a:xfrm>
            <a:off x="5345057" y="35556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 de </a:t>
            </a:r>
            <a:r>
              <a:rPr lang="en-US" dirty="0" err="1"/>
              <a:t>informacion</a:t>
            </a:r>
            <a:r>
              <a:rPr lang="en-US" dirty="0"/>
              <a:t>: Banco Mundial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F33D0C-8C2C-DA4B-B06F-70A086D2823E}"/>
              </a:ext>
            </a:extLst>
          </p:cNvPr>
          <p:cNvSpPr/>
          <p:nvPr/>
        </p:nvSpPr>
        <p:spPr>
          <a:xfrm>
            <a:off x="9961241" y="5063067"/>
            <a:ext cx="609600" cy="666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2810-8BD6-3240-8A60-C436F2B06850}"/>
              </a:ext>
            </a:extLst>
          </p:cNvPr>
          <p:cNvSpPr txBox="1"/>
          <p:nvPr/>
        </p:nvSpPr>
        <p:spPr>
          <a:xfrm>
            <a:off x="1341751" y="795306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exportaciones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217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D0807E2-9338-DC45-AA72-3D5B19AC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136" y="1567817"/>
            <a:ext cx="9575800" cy="4494877"/>
          </a:xfrm>
          <a:prstGeom prst="rect">
            <a:avLst/>
          </a:prstGeom>
        </p:spPr>
      </p:pic>
      <p:sp>
        <p:nvSpPr>
          <p:cNvPr id="23554" name="Titre 1">
            <a:extLst>
              <a:ext uri="{FF2B5EF4-FFF2-40B4-BE49-F238E27FC236}">
                <a16:creationId xmlns:a16="http://schemas.microsoft.com/office/drawing/2014/main" id="{667864BC-5493-C84A-9319-70D1D107BB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1751" y="1128077"/>
            <a:ext cx="8619490" cy="405548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/>
              <a:t>https://</a:t>
            </a:r>
            <a:r>
              <a:rPr lang="es-ES_tradnl" sz="2000" dirty="0" err="1"/>
              <a:t>data.worldbank.org</a:t>
            </a:r>
            <a:r>
              <a:rPr lang="es-ES_tradnl" sz="2000" dirty="0"/>
              <a:t>/</a:t>
            </a:r>
            <a:r>
              <a:rPr lang="es-ES_tradnl" sz="2000" dirty="0" err="1"/>
              <a:t>indicator</a:t>
            </a:r>
            <a:r>
              <a:rPr lang="es-ES_tradnl" sz="2000" dirty="0"/>
              <a:t>/BM.GSR.MRCH.CD</a:t>
            </a:r>
            <a:endParaRPr lang="en-US" sz="2000" dirty="0"/>
          </a:p>
        </p:txBody>
      </p:sp>
      <p:pic>
        <p:nvPicPr>
          <p:cNvPr id="23560" name="Image 8">
            <a:extLst>
              <a:ext uri="{FF2B5EF4-FFF2-40B4-BE49-F238E27FC236}">
                <a16:creationId xmlns:a16="http://schemas.microsoft.com/office/drawing/2014/main" id="{C3D4FEDD-DF9C-A340-A39D-01A52C371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5729923"/>
            <a:ext cx="212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9521AA-B1D8-234B-905D-47610F1CF8C2}"/>
              </a:ext>
            </a:extLst>
          </p:cNvPr>
          <p:cNvSpPr txBox="1"/>
          <p:nvPr/>
        </p:nvSpPr>
        <p:spPr>
          <a:xfrm>
            <a:off x="298924" y="355566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Como </a:t>
            </a:r>
            <a:r>
              <a:rPr lang="en-US" dirty="0" err="1"/>
              <a:t>obtener</a:t>
            </a:r>
            <a:r>
              <a:rPr lang="en-US" dirty="0"/>
              <a:t> 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Mundiales</a:t>
            </a:r>
            <a:r>
              <a:rPr lang="en-US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7A18C-4267-7C41-9C39-B6B47E455672}"/>
              </a:ext>
            </a:extLst>
          </p:cNvPr>
          <p:cNvSpPr txBox="1"/>
          <p:nvPr/>
        </p:nvSpPr>
        <p:spPr>
          <a:xfrm>
            <a:off x="5345057" y="35556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 de </a:t>
            </a:r>
            <a:r>
              <a:rPr lang="en-US" dirty="0" err="1"/>
              <a:t>informacion</a:t>
            </a:r>
            <a:r>
              <a:rPr lang="en-US" dirty="0"/>
              <a:t>: Banco Mundial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F33D0C-8C2C-DA4B-B06F-70A086D2823E}"/>
              </a:ext>
            </a:extLst>
          </p:cNvPr>
          <p:cNvSpPr/>
          <p:nvPr/>
        </p:nvSpPr>
        <p:spPr>
          <a:xfrm>
            <a:off x="10570841" y="5430030"/>
            <a:ext cx="609600" cy="666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F52810-8BD6-3240-8A60-C436F2B06850}"/>
              </a:ext>
            </a:extLst>
          </p:cNvPr>
          <p:cNvSpPr txBox="1"/>
          <p:nvPr/>
        </p:nvSpPr>
        <p:spPr>
          <a:xfrm>
            <a:off x="1341751" y="795306"/>
            <a:ext cx="24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importaciones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0776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11270</TotalTime>
  <Words>475</Words>
  <Application>Microsoft Macintosh PowerPoint</Application>
  <PresentationFormat>Widescreen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Andes</vt:lpstr>
      <vt:lpstr>Arial</vt:lpstr>
      <vt:lpstr>Calibri</vt:lpstr>
      <vt:lpstr>Calibri Light</vt:lpstr>
      <vt:lpstr>MyriadPro</vt:lpstr>
      <vt:lpstr>Times New Roman</vt:lpstr>
      <vt:lpstr>Office Theme</vt:lpstr>
      <vt:lpstr>Profesora: Paloma Bernal Turnes paloma.bernal@urjc.es</vt:lpstr>
      <vt:lpstr>PowerPoint Presentation</vt:lpstr>
      <vt:lpstr>https://data.worldbank.org/indicator/BX.GSR.TOTL.CD</vt:lpstr>
      <vt:lpstr>https://data.worldbank.org/indicator/BM.GSR.TOTL.CD</vt:lpstr>
      <vt:lpstr>https://data.worldbank.org/indicator/NY.GDP.PCAP.PP.CD</vt:lpstr>
      <vt:lpstr>https://data.worldbank.org/indicator/BX.GSR.TOTL.CD</vt:lpstr>
      <vt:lpstr>https://data.worldbank.org/indicator/BX.GSR.MRCH.CD</vt:lpstr>
      <vt:lpstr>https://data.worldbank.org/indicator/BX.GSR.MRCH.CD</vt:lpstr>
      <vt:lpstr>https://data.worldbank.org/indicator/BM.GSR.MRCH.CD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de la Internacionalización de las PYMES en América Latina y el Caribe</dc:title>
  <dc:creator>paloma bernal turnes</dc:creator>
  <cp:lastModifiedBy>Microsoft Office User</cp:lastModifiedBy>
  <cp:revision>95</cp:revision>
  <cp:lastPrinted>2019-11-22T12:51:37Z</cp:lastPrinted>
  <dcterms:created xsi:type="dcterms:W3CDTF">2019-11-22T10:20:17Z</dcterms:created>
  <dcterms:modified xsi:type="dcterms:W3CDTF">2022-11-22T16:52:12Z</dcterms:modified>
</cp:coreProperties>
</file>