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6"/>
  </p:notesMasterIdLst>
  <p:sldIdLst>
    <p:sldId id="295" r:id="rId2"/>
    <p:sldId id="305" r:id="rId3"/>
    <p:sldId id="324" r:id="rId4"/>
    <p:sldId id="32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195"/>
    <p:restoredTop sz="94706"/>
  </p:normalViewPr>
  <p:slideViewPr>
    <p:cSldViewPr>
      <p:cViewPr varScale="1">
        <p:scale>
          <a:sx n="63" d="100"/>
          <a:sy n="63" d="100"/>
        </p:scale>
        <p:origin x="176" y="1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21D58-5F4E-4BDD-B22E-140CD6F7BD25}" type="datetimeFigureOut">
              <a:rPr lang="en-US" smtClean="0"/>
              <a:pPr/>
              <a:t>11/22/22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6DC4C-D61D-4B2B-BFD2-1FDDC41E86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51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C264-1034-4B6A-B1B6-1581F17B7411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764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C264-1034-4B6A-B1B6-1581F17B7411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764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C264-1034-4B6A-B1B6-1581F17B7411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579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C264-1034-4B6A-B1B6-1581F17B7411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320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408E-3ED7-470A-A0C0-DB13476C6C2E}" type="datetimeFigureOut">
              <a:rPr lang="en-US" smtClean="0"/>
              <a:pPr/>
              <a:t>11/22/22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CA1-9B2A-4EBA-A447-FBBD93C1959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371600"/>
            <a:ext cx="7848600" cy="1927225"/>
          </a:xfrm>
        </p:spPr>
        <p:txBody>
          <a:bodyPr/>
          <a:lstStyle>
            <a:lvl1pPr>
              <a:defRPr/>
            </a:lvl1pPr>
          </a:lstStyle>
          <a:p>
            <a:pPr algn="ctr"/>
            <a:r>
              <a:rPr lang="en-US" dirty="0">
                <a:latin typeface="Franklin Gothic Demi" panose="020B0703020102020204" pitchFamily="34" charset="0"/>
              </a:rPr>
              <a:t>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505200"/>
            <a:ext cx="7848600" cy="1752600"/>
          </a:xfrm>
        </p:spPr>
        <p:txBody>
          <a:bodyPr>
            <a:noAutofit/>
          </a:bodyPr>
          <a:lstStyle>
            <a:lvl1pPr marL="0" indent="0">
              <a:buNone/>
              <a:defRPr baseline="0"/>
            </a:lvl1pPr>
          </a:lstStyle>
          <a:p>
            <a:pPr algn="ctr">
              <a:spcBef>
                <a:spcPct val="0"/>
              </a:spcBef>
            </a:pPr>
            <a:r>
              <a:rPr lang="en-US" i="1" spc="-100" dirty="0">
                <a:solidFill>
                  <a:schemeClr val="tx2"/>
                </a:solidFill>
                <a:latin typeface="Corbel" panose="020B0503020204020204" pitchFamily="34" charset="0"/>
                <a:ea typeface="+mj-ea"/>
                <a:cs typeface="Arial" panose="020B0604020202020204" pitchFamily="34" charset="0"/>
              </a:rPr>
              <a:t>Quote or Inspiration</a:t>
            </a:r>
            <a:br>
              <a:rPr lang="en-US" i="1" spc="-100" dirty="0">
                <a:solidFill>
                  <a:schemeClr val="tx2"/>
                </a:solidFill>
                <a:latin typeface="Corbel" panose="020B0503020204020204" pitchFamily="34" charset="0"/>
                <a:ea typeface="+mj-ea"/>
                <a:cs typeface="Arial" panose="020B0604020202020204" pitchFamily="34" charset="0"/>
              </a:rPr>
            </a:br>
            <a:br>
              <a:rPr lang="en-US" i="1" spc="-100" dirty="0">
                <a:solidFill>
                  <a:schemeClr val="tx2"/>
                </a:solidFill>
                <a:latin typeface="Corbel" panose="020B0503020204020204" pitchFamily="34" charset="0"/>
                <a:ea typeface="+mj-ea"/>
                <a:cs typeface="Arial" panose="020B0604020202020204" pitchFamily="34" charset="0"/>
              </a:rPr>
            </a:br>
            <a:r>
              <a:rPr lang="en-US" i="1" spc="-100" dirty="0">
                <a:solidFill>
                  <a:schemeClr val="tx2"/>
                </a:solidFill>
                <a:latin typeface="Franklin Gothic Demi" panose="020B0703020102020204" pitchFamily="34" charset="0"/>
                <a:ea typeface="+mj-ea"/>
                <a:cs typeface="Arial" panose="020B0604020202020204" pitchFamily="34" charset="0"/>
              </a:rPr>
              <a:t>-Author</a:t>
            </a:r>
          </a:p>
        </p:txBody>
      </p:sp>
    </p:spTree>
    <p:extLst>
      <p:ext uri="{BB962C8B-B14F-4D97-AF65-F5344CB8AC3E}">
        <p14:creationId xmlns:p14="http://schemas.microsoft.com/office/powerpoint/2010/main" val="974901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408E-3ED7-470A-A0C0-DB13476C6C2E}" type="datetimeFigureOut">
              <a:rPr lang="en-US" smtClean="0"/>
              <a:pPr/>
              <a:t>11/22/22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CA1-9B2A-4EBA-A447-FBBD93C195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119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408E-3ED7-470A-A0C0-DB13476C6C2E}" type="datetimeFigureOut">
              <a:rPr lang="en-US" smtClean="0"/>
              <a:pPr/>
              <a:t>11/22/22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CA1-9B2A-4EBA-A447-FBBD93C195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351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408E-3ED7-470A-A0C0-DB13476C6C2E}" type="datetimeFigureOut">
              <a:rPr lang="en-US" smtClean="0"/>
              <a:pPr/>
              <a:t>11/22/22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CA1-9B2A-4EBA-A447-FBBD93C195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152400"/>
            <a:ext cx="9144000" cy="609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4E5B6F"/>
                </a:solidFill>
                <a:cs typeface="Aharoni" panose="02010803020104030203" pitchFamily="2" charset="-79"/>
              </a:rPr>
              <a:t>Slide Title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0" y="1371600"/>
            <a:ext cx="8229600" cy="4876800"/>
          </a:xfrm>
        </p:spPr>
        <p:txBody>
          <a:bodyPr/>
          <a:lstStyle>
            <a:lvl1pPr>
              <a:defRPr b="0" baseline="0">
                <a:solidFill>
                  <a:schemeClr val="tx2"/>
                </a:solidFill>
              </a:defRPr>
            </a:lvl1pPr>
          </a:lstStyle>
          <a:p>
            <a:pPr marL="0" indent="0" algn="ctr">
              <a:buNone/>
            </a:pPr>
            <a:r>
              <a:rPr lang="en-US" i="0" dirty="0">
                <a:solidFill>
                  <a:schemeClr val="tx2"/>
                </a:solidFill>
                <a:latin typeface="Franklin Gothic Demi" panose="020B0703020102020204" pitchFamily="34" charset="0"/>
              </a:rPr>
              <a:t>Slide Text</a:t>
            </a:r>
            <a:endParaRPr lang="en-US" i="1" dirty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endParaRPr lang="en-US" i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487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408E-3ED7-470A-A0C0-DB13476C6C2E}" type="datetimeFigureOut">
              <a:rPr lang="en-US" smtClean="0"/>
              <a:pPr/>
              <a:t>11/22/22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CA1-9B2A-4EBA-A447-FBBD93C1959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32597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408E-3ED7-470A-A0C0-DB13476C6C2E}" type="datetimeFigureOut">
              <a:rPr lang="en-US" smtClean="0"/>
              <a:pPr/>
              <a:t>11/22/22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CA1-9B2A-4EBA-A447-FBBD93C195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789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408E-3ED7-470A-A0C0-DB13476C6C2E}" type="datetimeFigureOut">
              <a:rPr lang="en-US" smtClean="0"/>
              <a:pPr/>
              <a:t>11/22/22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CA1-9B2A-4EBA-A447-FBBD93C1959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188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408E-3ED7-470A-A0C0-DB13476C6C2E}" type="datetimeFigureOut">
              <a:rPr lang="en-US" smtClean="0"/>
              <a:pPr/>
              <a:t>11/22/22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CA1-9B2A-4EBA-A447-FBBD93C195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27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408E-3ED7-470A-A0C0-DB13476C6C2E}" type="datetimeFigureOut">
              <a:rPr lang="en-US" smtClean="0"/>
              <a:pPr/>
              <a:t>11/22/22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CA1-9B2A-4EBA-A447-FBBD93C195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36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408E-3ED7-470A-A0C0-DB13476C6C2E}" type="datetimeFigureOut">
              <a:rPr lang="en-US" smtClean="0"/>
              <a:pPr/>
              <a:t>11/22/22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CA1-9B2A-4EBA-A447-FBBD93C1959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8335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408E-3ED7-470A-A0C0-DB13476C6C2E}" type="datetimeFigureOut">
              <a:rPr lang="en-US" smtClean="0"/>
              <a:pPr/>
              <a:t>11/22/22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CA1-9B2A-4EBA-A447-FBBD93C195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968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i="0" dirty="0">
                <a:solidFill>
                  <a:schemeClr val="tx2"/>
                </a:solidFill>
                <a:latin typeface="Franklin Gothic Demi" panose="020B0703020102020204" pitchFamily="34" charset="0"/>
              </a:rPr>
              <a:t>Bold Text</a:t>
            </a:r>
          </a:p>
          <a:p>
            <a:pPr marL="0" indent="0" algn="ctr">
              <a:buNone/>
            </a:pPr>
            <a:endParaRPr lang="en-US" i="1" dirty="0">
              <a:solidFill>
                <a:schemeClr val="tx2"/>
              </a:solidFill>
              <a:latin typeface="Corbel" panose="020B0503020204020204" pitchFamily="34" charset="0"/>
            </a:endParaRPr>
          </a:p>
          <a:p>
            <a:pPr marL="0" indent="0" algn="ctr">
              <a:buNone/>
            </a:pPr>
            <a:r>
              <a:rPr lang="en-US" i="1" dirty="0">
                <a:solidFill>
                  <a:schemeClr val="tx2"/>
                </a:solidFill>
                <a:latin typeface="Corbel" panose="020B0503020204020204" pitchFamily="34" charset="0"/>
              </a:rPr>
              <a:t>"Italicized Text"</a:t>
            </a:r>
            <a:endParaRPr lang="en-US" i="1" dirty="0">
              <a:latin typeface="Corbel" panose="020B0503020204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697408E-3ED7-470A-A0C0-DB13476C6C2E}" type="datetimeFigureOut">
              <a:rPr lang="en-US" smtClean="0"/>
              <a:pPr/>
              <a:t>11/22/22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1463CA1-9B2A-4EBA-A447-FBBD93C195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/>
              <a:t>MARKETING GLOBAL E INTERNACIONAL Y COMERCIO EXTERIOR (SEMIPRESENCIAL) </a:t>
            </a:r>
            <a:br>
              <a:rPr lang="en-US" dirty="0">
                <a:latin typeface="Franklin Gothic Demi" panose="020B0703020102020204" pitchFamily="34" charset="0"/>
              </a:rPr>
            </a:br>
            <a:r>
              <a:rPr lang="en-US" dirty="0">
                <a:solidFill>
                  <a:srgbClr val="92D050"/>
                </a:solidFill>
                <a:latin typeface="Franklin Gothic Demi" panose="020B0703020102020204" pitchFamily="34" charset="0"/>
              </a:rPr>
              <a:t>Grado de Marketing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85800" y="3505200"/>
            <a:ext cx="7848600" cy="1752600"/>
          </a:xfrm>
        </p:spPr>
        <p:txBody>
          <a:bodyPr>
            <a:no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i="1" spc="-100" dirty="0">
                <a:solidFill>
                  <a:schemeClr val="tx2"/>
                </a:solidFill>
                <a:latin typeface="Corbel" panose="020B0503020204020204" pitchFamily="34" charset="0"/>
                <a:ea typeface="+mj-ea"/>
                <a:cs typeface="Arial" panose="020B0604020202020204" pitchFamily="34" charset="0"/>
              </a:rPr>
              <a:t>ENUNCIADO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i="1" spc="-100" dirty="0">
                <a:solidFill>
                  <a:schemeClr val="tx2"/>
                </a:solidFill>
                <a:latin typeface="Corbel" panose="020B0503020204020204" pitchFamily="34" charset="0"/>
                <a:ea typeface="+mj-ea"/>
                <a:cs typeface="Arial" panose="020B0604020202020204" pitchFamily="34" charset="0"/>
              </a:rPr>
              <a:t>Paloma Bernal  Turnes</a:t>
            </a:r>
            <a:endParaRPr lang="en-US" i="1" spc="-100" dirty="0">
              <a:solidFill>
                <a:schemeClr val="tx2"/>
              </a:solidFill>
              <a:latin typeface="Franklin Gothic Demi" panose="020B07030201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30BD6E45-C2F9-CDDC-A41C-57AFC145D0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661248"/>
            <a:ext cx="45720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116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/>
          <a:lstStyle/>
          <a:p>
            <a:pPr algn="ctr"/>
            <a:r>
              <a:rPr lang="en-US" dirty="0">
                <a:latin typeface="Franklin Gothic Demi" panose="020B0703020102020204" pitchFamily="34" charset="0"/>
              </a:rPr>
              <a:t>Data Available</a:t>
            </a:r>
            <a:br>
              <a:rPr lang="en-US" dirty="0">
                <a:latin typeface="Franklin Gothic Demi" panose="020B0703020102020204" pitchFamily="34" charset="0"/>
              </a:rPr>
            </a:br>
            <a:endParaRPr lang="en-US" dirty="0">
              <a:solidFill>
                <a:srgbClr val="92D050"/>
              </a:solidFill>
              <a:latin typeface="Franklin Gothic Demi" panose="020B07030201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B16EE05-C0BB-E244-AED7-ED529769F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591618"/>
              </p:ext>
            </p:extLst>
          </p:nvPr>
        </p:nvGraphicFramePr>
        <p:xfrm>
          <a:off x="457200" y="4191000"/>
          <a:ext cx="7848601" cy="1463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5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6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6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3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PAIS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ROPA  (Horas de </a:t>
                      </a:r>
                      <a:r>
                        <a:rPr lang="en-US" sz="2400" dirty="0" err="1">
                          <a:effectLst/>
                        </a:rPr>
                        <a:t>trabajo</a:t>
                      </a:r>
                      <a:r>
                        <a:rPr lang="en-US" sz="2400" dirty="0">
                          <a:effectLst/>
                        </a:rPr>
                        <a:t> por Kg)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VINO l (Horas de </a:t>
                      </a:r>
                      <a:r>
                        <a:rPr lang="en-US" sz="2400" dirty="0" err="1">
                          <a:effectLst/>
                        </a:rPr>
                        <a:t>trabajo</a:t>
                      </a:r>
                      <a:r>
                        <a:rPr lang="en-US" sz="2400" dirty="0">
                          <a:effectLst/>
                        </a:rPr>
                        <a:t> por Kg)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9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CHILE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9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TAILANDIA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A9D1F339-2BC6-C6D1-36F7-0DB5469275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661248"/>
            <a:ext cx="45720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147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/>
          <a:lstStyle/>
          <a:p>
            <a:pPr algn="ctr"/>
            <a:r>
              <a:rPr lang="en-US" dirty="0">
                <a:latin typeface="Franklin Gothic Demi" panose="020B0703020102020204" pitchFamily="34" charset="0"/>
              </a:rPr>
              <a:t>CALCULAR:</a:t>
            </a:r>
            <a:br>
              <a:rPr lang="en-US" dirty="0">
                <a:latin typeface="Franklin Gothic Demi" panose="020B0703020102020204" pitchFamily="34" charset="0"/>
              </a:rPr>
            </a:br>
            <a:endParaRPr lang="en-US" dirty="0">
              <a:solidFill>
                <a:srgbClr val="92D050"/>
              </a:solidFill>
              <a:latin typeface="Franklin Gothic Demi" panose="020B07030201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47C7A76-C499-B241-A31A-F99599A033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4280"/>
              </p:ext>
            </p:extLst>
          </p:nvPr>
        </p:nvGraphicFramePr>
        <p:xfrm>
          <a:off x="1981200" y="5791200"/>
          <a:ext cx="6353174" cy="731838"/>
        </p:xfrm>
        <a:graphic>
          <a:graphicData uri="http://schemas.openxmlformats.org/drawingml/2006/table">
            <a:tbl>
              <a:tblPr firstRow="1" firstCol="1" bandRow="1">
                <a:tableStyleId>{2A488322-F2BA-4B5B-9748-0D474271808F}</a:tableStyleId>
              </a:tblPr>
              <a:tblGrid>
                <a:gridCol w="2117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7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7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5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COUNTRY</a:t>
                      </a:r>
                    </a:p>
                  </a:txBody>
                  <a:tcPr marL="68582" marR="6858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70C0"/>
                          </a:solidFill>
                          <a:effectLst/>
                        </a:rPr>
                        <a:t>Clothing (%)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Wine (%)</a:t>
                      </a:r>
                    </a:p>
                  </a:txBody>
                  <a:tcPr marL="68582" marR="6858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70C0"/>
                          </a:solidFill>
                          <a:effectLst/>
                        </a:rPr>
                        <a:t>Chile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70C0"/>
                          </a:solidFill>
                          <a:effectLst/>
                        </a:rPr>
                        <a:t>80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1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70C0"/>
                          </a:solidFill>
                          <a:effectLst/>
                        </a:rPr>
                        <a:t>Tailandia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A128544-15E2-0C4D-8C0C-872AE9145BBB}"/>
              </a:ext>
            </a:extLst>
          </p:cNvPr>
          <p:cNvSpPr txBox="1"/>
          <p:nvPr/>
        </p:nvSpPr>
        <p:spPr>
          <a:xfrm>
            <a:off x="471487" y="2335212"/>
            <a:ext cx="8277226" cy="3416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arenR"/>
              <a:defRPr/>
            </a:pPr>
            <a:r>
              <a:rPr lang="en-US" altLang="en-US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Ventaja</a:t>
            </a:r>
            <a:r>
              <a:rPr lang="en-US" altLang="en-US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Absoluta</a:t>
            </a:r>
            <a:endParaRPr lang="en-US" altLang="en-US" dirty="0">
              <a:solidFill>
                <a:srgbClr val="0070C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arenR"/>
              <a:defRPr/>
            </a:pPr>
            <a:r>
              <a:rPr lang="en-US" altLang="en-US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Ventaja</a:t>
            </a:r>
            <a:r>
              <a:rPr lang="en-US" altLang="en-US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Comparativa</a:t>
            </a:r>
            <a:r>
              <a:rPr lang="en-US" altLang="en-US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US" altLang="en-US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Coste</a:t>
            </a:r>
            <a:r>
              <a:rPr lang="en-US" altLang="en-US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altLang="en-US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Oportunidad</a:t>
            </a:r>
            <a:endParaRPr lang="en-US" altLang="en-US" dirty="0">
              <a:solidFill>
                <a:srgbClr val="0070C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arenR"/>
              <a:defRPr/>
            </a:pPr>
            <a:r>
              <a:rPr lang="en-US" altLang="en-US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Suponiendo</a:t>
            </a:r>
            <a:r>
              <a:rPr lang="en-US" altLang="en-US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que ambos </a:t>
            </a:r>
            <a:r>
              <a:rPr lang="en-US" altLang="en-US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paises</a:t>
            </a:r>
            <a:r>
              <a:rPr lang="en-US" altLang="en-US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disponen</a:t>
            </a:r>
            <a:r>
              <a:rPr lang="en-US" altLang="en-US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de 120 horas de mano de </a:t>
            </a:r>
            <a:r>
              <a:rPr lang="en-US" altLang="en-US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obra</a:t>
            </a:r>
            <a:r>
              <a:rPr lang="en-US" altLang="en-US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altLang="en-US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calcule</a:t>
            </a:r>
            <a:r>
              <a:rPr lang="en-US" altLang="en-US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la Frontera de </a:t>
            </a:r>
            <a:r>
              <a:rPr lang="en-US" altLang="en-US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Posibilidades</a:t>
            </a:r>
            <a:r>
              <a:rPr lang="en-US" altLang="en-US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altLang="en-US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Produccion</a:t>
            </a:r>
            <a:r>
              <a:rPr lang="en-US" altLang="en-US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 Hay </a:t>
            </a:r>
            <a:r>
              <a:rPr lang="en-US" altLang="en-US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equilibrio</a:t>
            </a:r>
            <a:r>
              <a:rPr lang="en-US" altLang="en-US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entre los dos </a:t>
            </a:r>
            <a:r>
              <a:rPr lang="en-US" altLang="en-US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paises</a:t>
            </a:r>
            <a:r>
              <a:rPr lang="en-US" altLang="en-US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segun</a:t>
            </a:r>
            <a:r>
              <a:rPr lang="en-US" altLang="en-US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Adam Smith?</a:t>
            </a:r>
          </a:p>
          <a:p>
            <a:pPr marL="342900" indent="-342900">
              <a:buFontTx/>
              <a:buAutoNum type="arabicParenR"/>
              <a:defRPr/>
            </a:pPr>
            <a:r>
              <a:rPr lang="en-US" altLang="en-US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Suponiendo</a:t>
            </a:r>
            <a:r>
              <a:rPr lang="en-US" altLang="en-US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que ambos </a:t>
            </a:r>
            <a:r>
              <a:rPr lang="en-US" altLang="en-US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paises</a:t>
            </a:r>
            <a:r>
              <a:rPr lang="en-US" altLang="en-US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disponen</a:t>
            </a:r>
            <a:r>
              <a:rPr lang="en-US" altLang="en-US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de 120 horas de mano de </a:t>
            </a:r>
            <a:r>
              <a:rPr lang="en-US" altLang="en-US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obra</a:t>
            </a:r>
            <a:r>
              <a:rPr lang="en-US" altLang="en-US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calcule</a:t>
            </a:r>
            <a:r>
              <a:rPr lang="en-US" altLang="en-US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cuanto</a:t>
            </a:r>
            <a:r>
              <a:rPr lang="en-US" altLang="en-US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produce </a:t>
            </a:r>
            <a:r>
              <a:rPr lang="en-US" altLang="en-US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cada</a:t>
            </a:r>
            <a:r>
              <a:rPr lang="en-US" altLang="en-US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pais</a:t>
            </a:r>
            <a:r>
              <a:rPr lang="en-US" altLang="en-US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altLang="en-US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cada</a:t>
            </a:r>
            <a:r>
              <a:rPr lang="en-US" altLang="en-US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producto</a:t>
            </a:r>
            <a:r>
              <a:rPr lang="en-US" altLang="en-US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altLang="en-US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las </a:t>
            </a:r>
            <a:r>
              <a:rPr lang="en-US" altLang="en-US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siguientes</a:t>
            </a:r>
            <a:r>
              <a:rPr lang="en-US" altLang="en-US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situaciones</a:t>
            </a:r>
            <a:r>
              <a:rPr lang="en-US" altLang="en-US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defRPr/>
            </a:pPr>
            <a:r>
              <a:rPr lang="en-US" altLang="en-US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4.1) Sin </a:t>
            </a:r>
            <a:r>
              <a:rPr lang="en-US" altLang="en-US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reparto</a:t>
            </a:r>
            <a:r>
              <a:rPr lang="en-US" altLang="en-US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estrategico</a:t>
            </a:r>
            <a:r>
              <a:rPr lang="en-US" altLang="en-US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del </a:t>
            </a:r>
            <a:r>
              <a:rPr lang="en-US" altLang="en-US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recurso</a:t>
            </a:r>
            <a:r>
              <a:rPr lang="en-US" altLang="en-US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productivo</a:t>
            </a:r>
            <a:r>
              <a:rPr lang="en-US" altLang="en-US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(mano de </a:t>
            </a:r>
            <a:r>
              <a:rPr lang="en-US" altLang="en-US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obra</a:t>
            </a:r>
            <a:r>
              <a:rPr lang="en-US" altLang="en-US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 entre los dos </a:t>
            </a:r>
            <a:r>
              <a:rPr lang="en-US" altLang="en-US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productos</a:t>
            </a:r>
            <a:r>
              <a:rPr lang="en-US" altLang="en-US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es </a:t>
            </a:r>
            <a:r>
              <a:rPr lang="en-US" altLang="en-US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decir</a:t>
            </a:r>
            <a:r>
              <a:rPr lang="en-US" altLang="en-US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que se </a:t>
            </a:r>
            <a:r>
              <a:rPr lang="en-US" altLang="en-US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reparte</a:t>
            </a:r>
            <a:r>
              <a:rPr lang="en-US" altLang="en-US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50% y 50% entre </a:t>
            </a:r>
            <a:r>
              <a:rPr lang="en-US" altLang="en-US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miel</a:t>
            </a:r>
            <a:r>
              <a:rPr lang="en-US" altLang="en-US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y leche </a:t>
            </a:r>
            <a:r>
              <a:rPr lang="en-US" altLang="en-US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altLang="en-US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ambos </a:t>
            </a:r>
            <a:r>
              <a:rPr lang="en-US" altLang="en-US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paises</a:t>
            </a:r>
            <a:r>
              <a:rPr lang="en-US" altLang="en-US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cuanto</a:t>
            </a:r>
            <a:r>
              <a:rPr lang="en-US" altLang="en-US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produce </a:t>
            </a:r>
            <a:r>
              <a:rPr lang="en-US" altLang="en-US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cada</a:t>
            </a:r>
            <a:r>
              <a:rPr lang="en-US" altLang="en-US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pais</a:t>
            </a:r>
            <a:r>
              <a:rPr lang="en-US" altLang="en-US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altLang="en-US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cada</a:t>
            </a:r>
            <a:r>
              <a:rPr lang="en-US" altLang="en-US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producto</a:t>
            </a:r>
            <a:r>
              <a:rPr lang="en-US" altLang="en-US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>
              <a:defRPr/>
            </a:pPr>
            <a:r>
              <a:rPr lang="en-US" altLang="en-US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4.2) Con el </a:t>
            </a:r>
            <a:r>
              <a:rPr lang="en-US" altLang="en-US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siguiente</a:t>
            </a:r>
            <a:r>
              <a:rPr lang="en-US" altLang="en-US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reparto</a:t>
            </a:r>
            <a:r>
              <a:rPr lang="en-US" altLang="en-US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de horas:</a:t>
            </a:r>
          </a:p>
          <a:p>
            <a:endParaRPr lang="en-US" dirty="0"/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11063291-04A0-7BEF-6016-7D59F3C12B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" y="343872"/>
            <a:ext cx="45720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086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235" y="914400"/>
            <a:ext cx="7848600" cy="19272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Franklin Gothic Demi" panose="020B0703020102020204" pitchFamily="34" charset="0"/>
              </a:rPr>
              <a:t>1a </a:t>
            </a:r>
            <a:r>
              <a:rPr lang="en-US" dirty="0" err="1">
                <a:latin typeface="Franklin Gothic Demi" panose="020B0703020102020204" pitchFamily="34" charset="0"/>
              </a:rPr>
              <a:t>Parte</a:t>
            </a:r>
            <a:r>
              <a:rPr lang="en-US" dirty="0">
                <a:latin typeface="Franklin Gothic Demi" panose="020B0703020102020204" pitchFamily="34" charset="0"/>
              </a:rPr>
              <a:t> </a:t>
            </a:r>
            <a:r>
              <a:rPr lang="en-US" dirty="0" err="1">
                <a:latin typeface="Franklin Gothic Demi" panose="020B0703020102020204" pitchFamily="34" charset="0"/>
              </a:rPr>
              <a:t>Práctica</a:t>
            </a:r>
            <a:r>
              <a:rPr lang="en-US" dirty="0">
                <a:latin typeface="Franklin Gothic Demi" panose="020B0703020102020204" pitchFamily="34" charset="0"/>
              </a:rPr>
              <a:t> del </a:t>
            </a:r>
            <a:r>
              <a:rPr lang="en-US" dirty="0" err="1">
                <a:latin typeface="Franklin Gothic Demi" panose="020B0703020102020204" pitchFamily="34" charset="0"/>
              </a:rPr>
              <a:t>Curso</a:t>
            </a:r>
            <a:r>
              <a:rPr lang="en-US" dirty="0">
                <a:latin typeface="Franklin Gothic Demi" panose="020B0703020102020204" pitchFamily="34" charset="0"/>
              </a:rPr>
              <a:t>: </a:t>
            </a:r>
            <a:r>
              <a:rPr lang="en-US" sz="4000" b="1" dirty="0"/>
              <a:t>MARKETING GLOBAL E INTERNACIONAL Y COMERCIO EXTERIOR (SEMIPRESENCIAL) </a:t>
            </a:r>
            <a:br>
              <a:rPr lang="en-US" dirty="0">
                <a:latin typeface="Franklin Gothic Demi" panose="020B0703020102020204" pitchFamily="34" charset="0"/>
              </a:rPr>
            </a:br>
            <a:endParaRPr lang="en-US" dirty="0">
              <a:solidFill>
                <a:srgbClr val="92D050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47700" y="4343400"/>
            <a:ext cx="7848600" cy="1752600"/>
          </a:xfrm>
        </p:spPr>
        <p:txBody>
          <a:bodyPr>
            <a:no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sz="2800" i="1" spc="-100" dirty="0">
                <a:solidFill>
                  <a:srgbClr val="92D050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Fin de la </a:t>
            </a:r>
            <a:r>
              <a:rPr lang="en-US" sz="2800" i="1" spc="-100" dirty="0" err="1">
                <a:solidFill>
                  <a:srgbClr val="92D050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Práctica</a:t>
            </a:r>
            <a:r>
              <a:rPr lang="en-US" sz="2800" i="1" spc="-100" dirty="0">
                <a:solidFill>
                  <a:srgbClr val="92D050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ctr">
              <a:spcBef>
                <a:spcPct val="0"/>
              </a:spcBef>
              <a:buNone/>
            </a:pPr>
            <a:endParaRPr lang="en-US" i="1" spc="-100" dirty="0">
              <a:solidFill>
                <a:schemeClr val="tx2"/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i="1" spc="-100" dirty="0">
                <a:solidFill>
                  <a:schemeClr val="tx2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Paloma Bernal  </a:t>
            </a:r>
            <a:r>
              <a:rPr lang="en-US" i="1" spc="-100" dirty="0" err="1">
                <a:solidFill>
                  <a:schemeClr val="tx2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Turnes</a:t>
            </a:r>
            <a:endParaRPr lang="en-US" i="1" spc="-100" dirty="0">
              <a:solidFill>
                <a:schemeClr val="tx2"/>
              </a:solidFill>
              <a:latin typeface="Franklin Gothic Demi" panose="020B0703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8E6D6DC5-4160-BDB6-6DD6-D214E01D28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35" y="2563812"/>
            <a:ext cx="45720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4571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ustom 1">
      <a:majorFont>
        <a:latin typeface="Franklin Gothic Demi"/>
        <a:ea typeface=""/>
        <a:cs typeface=""/>
      </a:majorFont>
      <a:minorFont>
        <a:latin typeface="Corbel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8258</TotalTime>
  <Words>206</Words>
  <Application>Microsoft Macintosh PowerPoint</Application>
  <PresentationFormat>On-screen Show (4:3)</PresentationFormat>
  <Paragraphs>37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Corbel</vt:lpstr>
      <vt:lpstr>Franklin Gothic Demi</vt:lpstr>
      <vt:lpstr>Clarity</vt:lpstr>
      <vt:lpstr>MARKETING GLOBAL E INTERNACIONAL Y COMERCIO EXTERIOR (SEMIPRESENCIAL)  Grado de Marketing</vt:lpstr>
      <vt:lpstr>Data Available </vt:lpstr>
      <vt:lpstr>CALCULAR: </vt:lpstr>
      <vt:lpstr>1a Parte Práctica del Curso: MARKETING GLOBAL E INTERNACIONAL Y COMERCIO EXTERIOR (SEMIPRESENCIAL)  </vt:lpstr>
    </vt:vector>
  </TitlesOfParts>
  <Manager/>
  <Company>UBS AG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Normas para presentar un trabajo</dc:title>
  <dc:subject/>
  <dc:creator>Paloma </dc:creator>
  <cp:keywords/>
  <dc:description/>
  <cp:lastModifiedBy>Microsoft Office User</cp:lastModifiedBy>
  <cp:revision>36</cp:revision>
  <cp:lastPrinted>2019-03-23T01:44:47Z</cp:lastPrinted>
  <dcterms:created xsi:type="dcterms:W3CDTF">2019-03-22T11:49:23Z</dcterms:created>
  <dcterms:modified xsi:type="dcterms:W3CDTF">2022-11-22T14:26:45Z</dcterms:modified>
  <cp:category/>
</cp:coreProperties>
</file>