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Default Extension="jpg" ContentType="image/jpg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8201D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B4B4B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8201D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8201D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62921" y="1110957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6" y="4314"/>
                </a:lnTo>
                <a:lnTo>
                  <a:pt x="139095" y="17233"/>
                </a:lnTo>
                <a:lnTo>
                  <a:pt x="99445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3"/>
                </a:lnTo>
                <a:lnTo>
                  <a:pt x="347917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6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025519" y="1119593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4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7"/>
                </a:lnTo>
                <a:lnTo>
                  <a:pt x="254165" y="396367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9" y="109360"/>
                </a:lnTo>
                <a:lnTo>
                  <a:pt x="217026" y="87278"/>
                </a:lnTo>
                <a:lnTo>
                  <a:pt x="249478" y="84607"/>
                </a:lnTo>
                <a:lnTo>
                  <a:pt x="448064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4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59" y="129247"/>
                </a:lnTo>
                <a:lnTo>
                  <a:pt x="399959" y="179377"/>
                </a:lnTo>
                <a:lnTo>
                  <a:pt x="411479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7"/>
                </a:lnTo>
                <a:lnTo>
                  <a:pt x="452305" y="396367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9"/>
                </a:lnTo>
                <a:lnTo>
                  <a:pt x="489327" y="148415"/>
                </a:lnTo>
                <a:lnTo>
                  <a:pt x="466840" y="106754"/>
                </a:lnTo>
                <a:lnTo>
                  <a:pt x="448064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616640" y="873721"/>
            <a:ext cx="432434" cy="722630"/>
          </a:xfrm>
          <a:custGeom>
            <a:avLst/>
            <a:gdLst/>
            <a:ahLst/>
            <a:cxnLst/>
            <a:rect l="l" t="t" r="r" b="b"/>
            <a:pathLst>
              <a:path w="432435" h="722630">
                <a:moveTo>
                  <a:pt x="234365" y="235800"/>
                </a:moveTo>
                <a:lnTo>
                  <a:pt x="185515" y="240042"/>
                </a:lnTo>
                <a:lnTo>
                  <a:pt x="141122" y="252722"/>
                </a:lnTo>
                <a:lnTo>
                  <a:pt x="101320" y="273771"/>
                </a:lnTo>
                <a:lnTo>
                  <a:pt x="66243" y="303123"/>
                </a:lnTo>
                <a:lnTo>
                  <a:pt x="37059" y="339590"/>
                </a:lnTo>
                <a:lnTo>
                  <a:pt x="16381" y="380477"/>
                </a:lnTo>
                <a:lnTo>
                  <a:pt x="4072" y="425887"/>
                </a:lnTo>
                <a:lnTo>
                  <a:pt x="0" y="475919"/>
                </a:lnTo>
                <a:lnTo>
                  <a:pt x="3870" y="529043"/>
                </a:lnTo>
                <a:lnTo>
                  <a:pt x="15571" y="576629"/>
                </a:lnTo>
                <a:lnTo>
                  <a:pt x="35238" y="618678"/>
                </a:lnTo>
                <a:lnTo>
                  <a:pt x="63004" y="655192"/>
                </a:lnTo>
                <a:lnTo>
                  <a:pt x="96660" y="684394"/>
                </a:lnTo>
                <a:lnTo>
                  <a:pt x="135986" y="705461"/>
                </a:lnTo>
                <a:lnTo>
                  <a:pt x="180849" y="718224"/>
                </a:lnTo>
                <a:lnTo>
                  <a:pt x="231114" y="722515"/>
                </a:lnTo>
                <a:lnTo>
                  <a:pt x="432003" y="722515"/>
                </a:lnTo>
                <a:lnTo>
                  <a:pt x="432003" y="640803"/>
                </a:lnTo>
                <a:lnTo>
                  <a:pt x="264960" y="640803"/>
                </a:lnTo>
                <a:lnTo>
                  <a:pt x="235741" y="640380"/>
                </a:lnTo>
                <a:lnTo>
                  <a:pt x="191752" y="636694"/>
                </a:lnTo>
                <a:lnTo>
                  <a:pt x="153311" y="621044"/>
                </a:lnTo>
                <a:lnTo>
                  <a:pt x="115427" y="578767"/>
                </a:lnTo>
                <a:lnTo>
                  <a:pt x="96723" y="522110"/>
                </a:lnTo>
                <a:lnTo>
                  <a:pt x="94322" y="487438"/>
                </a:lnTo>
                <a:lnTo>
                  <a:pt x="96960" y="450526"/>
                </a:lnTo>
                <a:lnTo>
                  <a:pt x="118165" y="388717"/>
                </a:lnTo>
                <a:lnTo>
                  <a:pt x="159100" y="343281"/>
                </a:lnTo>
                <a:lnTo>
                  <a:pt x="215165" y="320015"/>
                </a:lnTo>
                <a:lnTo>
                  <a:pt x="248399" y="317157"/>
                </a:lnTo>
                <a:lnTo>
                  <a:pt x="432003" y="317157"/>
                </a:lnTo>
                <a:lnTo>
                  <a:pt x="432003" y="255231"/>
                </a:lnTo>
                <a:lnTo>
                  <a:pt x="337680" y="255231"/>
                </a:lnTo>
                <a:lnTo>
                  <a:pt x="310046" y="246730"/>
                </a:lnTo>
                <a:lnTo>
                  <a:pt x="283727" y="240658"/>
                </a:lnTo>
                <a:lnTo>
                  <a:pt x="258556" y="237015"/>
                </a:lnTo>
                <a:lnTo>
                  <a:pt x="234365" y="235800"/>
                </a:lnTo>
                <a:close/>
              </a:path>
              <a:path w="432435" h="722630">
                <a:moveTo>
                  <a:pt x="432003" y="317157"/>
                </a:moveTo>
                <a:lnTo>
                  <a:pt x="248399" y="317157"/>
                </a:lnTo>
                <a:lnTo>
                  <a:pt x="271105" y="318625"/>
                </a:lnTo>
                <a:lnTo>
                  <a:pt x="293444" y="322964"/>
                </a:lnTo>
                <a:lnTo>
                  <a:pt x="315580" y="330069"/>
                </a:lnTo>
                <a:lnTo>
                  <a:pt x="337680" y="339839"/>
                </a:lnTo>
                <a:lnTo>
                  <a:pt x="337680" y="640803"/>
                </a:lnTo>
                <a:lnTo>
                  <a:pt x="432003" y="640803"/>
                </a:lnTo>
                <a:lnTo>
                  <a:pt x="432003" y="317157"/>
                </a:lnTo>
                <a:close/>
              </a:path>
              <a:path w="432435" h="722630">
                <a:moveTo>
                  <a:pt x="432003" y="0"/>
                </a:moveTo>
                <a:lnTo>
                  <a:pt x="337680" y="0"/>
                </a:lnTo>
                <a:lnTo>
                  <a:pt x="337680" y="255231"/>
                </a:lnTo>
                <a:lnTo>
                  <a:pt x="432003" y="255231"/>
                </a:lnTo>
                <a:lnTo>
                  <a:pt x="4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151958" y="111060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4" y="4291"/>
                </a:lnTo>
                <a:lnTo>
                  <a:pt x="132035" y="17054"/>
                </a:lnTo>
                <a:lnTo>
                  <a:pt x="94290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501" y="172556"/>
                </a:lnTo>
                <a:lnTo>
                  <a:pt x="123267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2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2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4" y="143865"/>
                </a:lnTo>
                <a:lnTo>
                  <a:pt x="397075" y="102371"/>
                </a:lnTo>
                <a:lnTo>
                  <a:pt x="383082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059720" y="73116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224959" y="1718995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7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80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80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9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7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5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7" y="101879"/>
                </a:lnTo>
                <a:lnTo>
                  <a:pt x="326517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86" y="92163"/>
                </a:lnTo>
                <a:lnTo>
                  <a:pt x="334441" y="92163"/>
                </a:lnTo>
                <a:lnTo>
                  <a:pt x="338431" y="85036"/>
                </a:lnTo>
                <a:lnTo>
                  <a:pt x="341190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94" y="43929"/>
                </a:lnTo>
                <a:lnTo>
                  <a:pt x="339078" y="36053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5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94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9"/>
                </a:lnTo>
                <a:lnTo>
                  <a:pt x="293763" y="47879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90" y="77406"/>
                </a:lnTo>
                <a:lnTo>
                  <a:pt x="341239" y="77269"/>
                </a:lnTo>
                <a:lnTo>
                  <a:pt x="342899" y="69032"/>
                </a:lnTo>
                <a:lnTo>
                  <a:pt x="343446" y="60490"/>
                </a:lnTo>
                <a:lnTo>
                  <a:pt x="342359" y="47715"/>
                </a:lnTo>
                <a:lnTo>
                  <a:pt x="341294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90"/>
                </a:lnTo>
                <a:lnTo>
                  <a:pt x="391680" y="188290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0" y="5760364"/>
            <a:ext cx="9144000" cy="1097915"/>
          </a:xfrm>
          <a:custGeom>
            <a:avLst/>
            <a:gdLst/>
            <a:ahLst/>
            <a:cxnLst/>
            <a:rect l="l" t="t" r="r" b="b"/>
            <a:pathLst>
              <a:path w="9144000" h="1097915">
                <a:moveTo>
                  <a:pt x="0" y="1097635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1097635"/>
                </a:lnTo>
                <a:lnTo>
                  <a:pt x="0" y="10976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3644" y="0"/>
                </a:moveTo>
                <a:lnTo>
                  <a:pt x="4572000" y="0"/>
                </a:lnTo>
                <a:lnTo>
                  <a:pt x="0" y="0"/>
                </a:lnTo>
                <a:lnTo>
                  <a:pt x="0" y="151917"/>
                </a:lnTo>
                <a:lnTo>
                  <a:pt x="9143644" y="151917"/>
                </a:lnTo>
                <a:lnTo>
                  <a:pt x="9143644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44525" y="6285953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4999" y="193971"/>
                </a:lnTo>
                <a:lnTo>
                  <a:pt x="173064" y="218752"/>
                </a:lnTo>
                <a:lnTo>
                  <a:pt x="151273" y="235230"/>
                </a:lnTo>
                <a:lnTo>
                  <a:pt x="118071" y="241211"/>
                </a:lnTo>
                <a:lnTo>
                  <a:pt x="94887" y="237554"/>
                </a:lnTo>
                <a:lnTo>
                  <a:pt x="77573" y="225728"/>
                </a:lnTo>
                <a:lnTo>
                  <a:pt x="66738" y="204451"/>
                </a:lnTo>
                <a:lnTo>
                  <a:pt x="62992" y="172440"/>
                </a:lnTo>
                <a:lnTo>
                  <a:pt x="62992" y="0"/>
                </a:lnTo>
                <a:lnTo>
                  <a:pt x="0" y="0"/>
                </a:lnTo>
                <a:lnTo>
                  <a:pt x="0" y="178562"/>
                </a:lnTo>
                <a:lnTo>
                  <a:pt x="6174" y="227759"/>
                </a:lnTo>
                <a:lnTo>
                  <a:pt x="25374" y="262985"/>
                </a:lnTo>
                <a:lnTo>
                  <a:pt x="58614" y="284171"/>
                </a:lnTo>
                <a:lnTo>
                  <a:pt x="106908" y="291249"/>
                </a:lnTo>
                <a:lnTo>
                  <a:pt x="130868" y="287816"/>
                </a:lnTo>
                <a:lnTo>
                  <a:pt x="153847" y="278106"/>
                </a:lnTo>
                <a:lnTo>
                  <a:pt x="173788" y="262997"/>
                </a:lnTo>
                <a:lnTo>
                  <a:pt x="188633" y="243370"/>
                </a:lnTo>
                <a:lnTo>
                  <a:pt x="189712" y="243370"/>
                </a:lnTo>
                <a:lnTo>
                  <a:pt x="189712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81241" y="6207480"/>
            <a:ext cx="178435" cy="31750"/>
          </a:xfrm>
          <a:custGeom>
            <a:avLst/>
            <a:gdLst/>
            <a:ahLst/>
            <a:cxnLst/>
            <a:rect l="l" t="t" r="r" b="b"/>
            <a:pathLst>
              <a:path w="178434" h="31750">
                <a:moveTo>
                  <a:pt x="178193" y="0"/>
                </a:moveTo>
                <a:lnTo>
                  <a:pt x="0" y="0"/>
                </a:lnTo>
                <a:lnTo>
                  <a:pt x="0" y="31318"/>
                </a:lnTo>
                <a:lnTo>
                  <a:pt x="178193" y="31318"/>
                </a:lnTo>
                <a:lnTo>
                  <a:pt x="178193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525" y="6050876"/>
            <a:ext cx="251637" cy="135724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4286" y="6285953"/>
            <a:ext cx="1017358" cy="32040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0" y="12"/>
            <a:ext cx="9144000" cy="138430"/>
          </a:xfrm>
          <a:custGeom>
            <a:avLst/>
            <a:gdLst/>
            <a:ahLst/>
            <a:cxnLst/>
            <a:rect l="l" t="t" r="r" b="b"/>
            <a:pathLst>
              <a:path w="9144000" h="138430">
                <a:moveTo>
                  <a:pt x="0" y="0"/>
                </a:moveTo>
                <a:lnTo>
                  <a:pt x="9143631" y="0"/>
                </a:lnTo>
                <a:lnTo>
                  <a:pt x="9143631" y="137871"/>
                </a:lnTo>
                <a:lnTo>
                  <a:pt x="0" y="13787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5" y="355"/>
            <a:ext cx="9143365" cy="151765"/>
          </a:xfrm>
          <a:custGeom>
            <a:avLst/>
            <a:gdLst/>
            <a:ahLst/>
            <a:cxnLst/>
            <a:rect l="l" t="t" r="r" b="b"/>
            <a:pathLst>
              <a:path w="9143365" h="151765">
                <a:moveTo>
                  <a:pt x="9143288" y="0"/>
                </a:moveTo>
                <a:lnTo>
                  <a:pt x="4571644" y="0"/>
                </a:lnTo>
                <a:lnTo>
                  <a:pt x="0" y="0"/>
                </a:lnTo>
                <a:lnTo>
                  <a:pt x="0" y="151561"/>
                </a:lnTo>
                <a:lnTo>
                  <a:pt x="9143288" y="151561"/>
                </a:lnTo>
                <a:lnTo>
                  <a:pt x="9143288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6745" y="424332"/>
            <a:ext cx="859050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8201D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418" y="1471792"/>
            <a:ext cx="7926070" cy="1593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B4B4B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00896" y="6415029"/>
            <a:ext cx="28702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mailto:oscar.soto@urjc.es" TargetMode="External"/><Relationship Id="rId5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hub.docker.com/_/r-base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es.wikipedia.org/wiki/Conjunto_de_datos_flor_iris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hub.docker.com/_/r-base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es.wikipedia.org/wiki/Conjunto_de_datos_flor_iris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hub.docker.com/_/python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hyperlink" Target="https://jupyter.org/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jupyter-docker-stacks.readthedocs.io/en/latest/using/selecting.html" TargetMode="Externa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jupyter-docker-stacks.readthedocs.io/en/latest/" TargetMode="Externa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jp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9.jp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0.jp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github.com/codeurjc/docker-datascience" TargetMode="External"/><Relationship Id="rId4" Type="http://schemas.openxmlformats.org/officeDocument/2006/relationships/hyperlink" Target="https://github.com/codeurjc/docker-datascience.git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921" y="1110957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6" y="4314"/>
                </a:lnTo>
                <a:lnTo>
                  <a:pt x="139095" y="17233"/>
                </a:lnTo>
                <a:lnTo>
                  <a:pt x="99445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3"/>
                </a:lnTo>
                <a:lnTo>
                  <a:pt x="347917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6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5519" y="1119593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4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7"/>
                </a:lnTo>
                <a:lnTo>
                  <a:pt x="254165" y="396367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9" y="109360"/>
                </a:lnTo>
                <a:lnTo>
                  <a:pt x="217026" y="87278"/>
                </a:lnTo>
                <a:lnTo>
                  <a:pt x="249478" y="84607"/>
                </a:lnTo>
                <a:lnTo>
                  <a:pt x="448064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4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59" y="129247"/>
                </a:lnTo>
                <a:lnTo>
                  <a:pt x="399959" y="179377"/>
                </a:lnTo>
                <a:lnTo>
                  <a:pt x="411479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7"/>
                </a:lnTo>
                <a:lnTo>
                  <a:pt x="452305" y="396367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9"/>
                </a:lnTo>
                <a:lnTo>
                  <a:pt x="489327" y="148415"/>
                </a:lnTo>
                <a:lnTo>
                  <a:pt x="466840" y="106754"/>
                </a:lnTo>
                <a:lnTo>
                  <a:pt x="448064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640" y="873721"/>
            <a:ext cx="432434" cy="722630"/>
          </a:xfrm>
          <a:custGeom>
            <a:avLst/>
            <a:gdLst/>
            <a:ahLst/>
            <a:cxnLst/>
            <a:rect l="l" t="t" r="r" b="b"/>
            <a:pathLst>
              <a:path w="432435" h="722630">
                <a:moveTo>
                  <a:pt x="234365" y="235800"/>
                </a:moveTo>
                <a:lnTo>
                  <a:pt x="185515" y="240042"/>
                </a:lnTo>
                <a:lnTo>
                  <a:pt x="141122" y="252722"/>
                </a:lnTo>
                <a:lnTo>
                  <a:pt x="101320" y="273771"/>
                </a:lnTo>
                <a:lnTo>
                  <a:pt x="66243" y="303123"/>
                </a:lnTo>
                <a:lnTo>
                  <a:pt x="37059" y="339590"/>
                </a:lnTo>
                <a:lnTo>
                  <a:pt x="16381" y="380477"/>
                </a:lnTo>
                <a:lnTo>
                  <a:pt x="4072" y="425887"/>
                </a:lnTo>
                <a:lnTo>
                  <a:pt x="0" y="475919"/>
                </a:lnTo>
                <a:lnTo>
                  <a:pt x="3870" y="529043"/>
                </a:lnTo>
                <a:lnTo>
                  <a:pt x="15571" y="576629"/>
                </a:lnTo>
                <a:lnTo>
                  <a:pt x="35238" y="618678"/>
                </a:lnTo>
                <a:lnTo>
                  <a:pt x="63004" y="655192"/>
                </a:lnTo>
                <a:lnTo>
                  <a:pt x="96660" y="684394"/>
                </a:lnTo>
                <a:lnTo>
                  <a:pt x="135986" y="705461"/>
                </a:lnTo>
                <a:lnTo>
                  <a:pt x="180849" y="718224"/>
                </a:lnTo>
                <a:lnTo>
                  <a:pt x="231114" y="722515"/>
                </a:lnTo>
                <a:lnTo>
                  <a:pt x="432003" y="722515"/>
                </a:lnTo>
                <a:lnTo>
                  <a:pt x="432003" y="640803"/>
                </a:lnTo>
                <a:lnTo>
                  <a:pt x="264960" y="640803"/>
                </a:lnTo>
                <a:lnTo>
                  <a:pt x="235741" y="640380"/>
                </a:lnTo>
                <a:lnTo>
                  <a:pt x="191752" y="636694"/>
                </a:lnTo>
                <a:lnTo>
                  <a:pt x="153311" y="621044"/>
                </a:lnTo>
                <a:lnTo>
                  <a:pt x="115427" y="578767"/>
                </a:lnTo>
                <a:lnTo>
                  <a:pt x="96723" y="522110"/>
                </a:lnTo>
                <a:lnTo>
                  <a:pt x="94322" y="487438"/>
                </a:lnTo>
                <a:lnTo>
                  <a:pt x="96960" y="450526"/>
                </a:lnTo>
                <a:lnTo>
                  <a:pt x="118165" y="388717"/>
                </a:lnTo>
                <a:lnTo>
                  <a:pt x="159100" y="343281"/>
                </a:lnTo>
                <a:lnTo>
                  <a:pt x="215165" y="320015"/>
                </a:lnTo>
                <a:lnTo>
                  <a:pt x="248399" y="317157"/>
                </a:lnTo>
                <a:lnTo>
                  <a:pt x="432003" y="317157"/>
                </a:lnTo>
                <a:lnTo>
                  <a:pt x="432003" y="255231"/>
                </a:lnTo>
                <a:lnTo>
                  <a:pt x="337680" y="255231"/>
                </a:lnTo>
                <a:lnTo>
                  <a:pt x="310046" y="246730"/>
                </a:lnTo>
                <a:lnTo>
                  <a:pt x="283727" y="240658"/>
                </a:lnTo>
                <a:lnTo>
                  <a:pt x="258556" y="237015"/>
                </a:lnTo>
                <a:lnTo>
                  <a:pt x="234365" y="235800"/>
                </a:lnTo>
                <a:close/>
              </a:path>
              <a:path w="432435" h="722630">
                <a:moveTo>
                  <a:pt x="432003" y="317157"/>
                </a:moveTo>
                <a:lnTo>
                  <a:pt x="248399" y="317157"/>
                </a:lnTo>
                <a:lnTo>
                  <a:pt x="271105" y="318625"/>
                </a:lnTo>
                <a:lnTo>
                  <a:pt x="293444" y="322964"/>
                </a:lnTo>
                <a:lnTo>
                  <a:pt x="315580" y="330069"/>
                </a:lnTo>
                <a:lnTo>
                  <a:pt x="337680" y="339839"/>
                </a:lnTo>
                <a:lnTo>
                  <a:pt x="337680" y="640803"/>
                </a:lnTo>
                <a:lnTo>
                  <a:pt x="432003" y="640803"/>
                </a:lnTo>
                <a:lnTo>
                  <a:pt x="432003" y="317157"/>
                </a:lnTo>
                <a:close/>
              </a:path>
              <a:path w="432435" h="722630">
                <a:moveTo>
                  <a:pt x="432003" y="0"/>
                </a:moveTo>
                <a:lnTo>
                  <a:pt x="337680" y="0"/>
                </a:lnTo>
                <a:lnTo>
                  <a:pt x="337680" y="255231"/>
                </a:lnTo>
                <a:lnTo>
                  <a:pt x="432003" y="255231"/>
                </a:lnTo>
                <a:lnTo>
                  <a:pt x="4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958" y="111060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4" y="4291"/>
                </a:lnTo>
                <a:lnTo>
                  <a:pt x="132035" y="17054"/>
                </a:lnTo>
                <a:lnTo>
                  <a:pt x="94290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501" y="172556"/>
                </a:lnTo>
                <a:lnTo>
                  <a:pt x="123267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2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2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4" y="143865"/>
                </a:lnTo>
                <a:lnTo>
                  <a:pt x="397075" y="102371"/>
                </a:lnTo>
                <a:lnTo>
                  <a:pt x="383082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720" y="73116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959" y="1718995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7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80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80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9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7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5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7" y="101879"/>
                </a:lnTo>
                <a:lnTo>
                  <a:pt x="326517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86" y="92163"/>
                </a:lnTo>
                <a:lnTo>
                  <a:pt x="334441" y="92163"/>
                </a:lnTo>
                <a:lnTo>
                  <a:pt x="338431" y="85036"/>
                </a:lnTo>
                <a:lnTo>
                  <a:pt x="341190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94" y="43929"/>
                </a:lnTo>
                <a:lnTo>
                  <a:pt x="339078" y="36053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5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94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9"/>
                </a:lnTo>
                <a:lnTo>
                  <a:pt x="293763" y="47879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90" y="77406"/>
                </a:lnTo>
                <a:lnTo>
                  <a:pt x="341239" y="77269"/>
                </a:lnTo>
                <a:lnTo>
                  <a:pt x="342899" y="69032"/>
                </a:lnTo>
                <a:lnTo>
                  <a:pt x="343446" y="60490"/>
                </a:lnTo>
                <a:lnTo>
                  <a:pt x="342359" y="47715"/>
                </a:lnTo>
                <a:lnTo>
                  <a:pt x="341294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90"/>
                </a:lnTo>
                <a:lnTo>
                  <a:pt x="391680" y="188290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60364"/>
            <a:ext cx="9144000" cy="1097915"/>
          </a:xfrm>
          <a:custGeom>
            <a:avLst/>
            <a:gdLst/>
            <a:ahLst/>
            <a:cxnLst/>
            <a:rect l="l" t="t" r="r" b="b"/>
            <a:pathLst>
              <a:path w="9144000" h="1097915">
                <a:moveTo>
                  <a:pt x="0" y="1097635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1097635"/>
                </a:lnTo>
                <a:lnTo>
                  <a:pt x="0" y="10976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3644" y="0"/>
                </a:moveTo>
                <a:lnTo>
                  <a:pt x="4572000" y="0"/>
                </a:lnTo>
                <a:lnTo>
                  <a:pt x="0" y="0"/>
                </a:lnTo>
                <a:lnTo>
                  <a:pt x="0" y="151917"/>
                </a:lnTo>
                <a:lnTo>
                  <a:pt x="9143644" y="151917"/>
                </a:lnTo>
                <a:lnTo>
                  <a:pt x="9143644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525" y="6285953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4999" y="193971"/>
                </a:lnTo>
                <a:lnTo>
                  <a:pt x="173064" y="218752"/>
                </a:lnTo>
                <a:lnTo>
                  <a:pt x="151273" y="235230"/>
                </a:lnTo>
                <a:lnTo>
                  <a:pt x="118071" y="241211"/>
                </a:lnTo>
                <a:lnTo>
                  <a:pt x="94887" y="237554"/>
                </a:lnTo>
                <a:lnTo>
                  <a:pt x="77573" y="225728"/>
                </a:lnTo>
                <a:lnTo>
                  <a:pt x="66738" y="204451"/>
                </a:lnTo>
                <a:lnTo>
                  <a:pt x="62992" y="172440"/>
                </a:lnTo>
                <a:lnTo>
                  <a:pt x="62992" y="0"/>
                </a:lnTo>
                <a:lnTo>
                  <a:pt x="0" y="0"/>
                </a:lnTo>
                <a:lnTo>
                  <a:pt x="0" y="178562"/>
                </a:lnTo>
                <a:lnTo>
                  <a:pt x="6174" y="227759"/>
                </a:lnTo>
                <a:lnTo>
                  <a:pt x="25374" y="262985"/>
                </a:lnTo>
                <a:lnTo>
                  <a:pt x="58614" y="284171"/>
                </a:lnTo>
                <a:lnTo>
                  <a:pt x="106908" y="291249"/>
                </a:lnTo>
                <a:lnTo>
                  <a:pt x="130868" y="287816"/>
                </a:lnTo>
                <a:lnTo>
                  <a:pt x="153847" y="278106"/>
                </a:lnTo>
                <a:lnTo>
                  <a:pt x="173788" y="262997"/>
                </a:lnTo>
                <a:lnTo>
                  <a:pt x="188633" y="243370"/>
                </a:lnTo>
                <a:lnTo>
                  <a:pt x="189712" y="243370"/>
                </a:lnTo>
                <a:lnTo>
                  <a:pt x="189712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4525" y="6050876"/>
            <a:ext cx="252095" cy="187960"/>
            <a:chOff x="344525" y="6050876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1241" y="6207480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193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193" y="31318"/>
                  </a:lnTo>
                  <a:lnTo>
                    <a:pt x="178193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525" y="6050876"/>
              <a:ext cx="251637" cy="135724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4286" y="6285953"/>
            <a:ext cx="1017358" cy="320408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0" y="12"/>
            <a:ext cx="9144000" cy="138430"/>
          </a:xfrm>
          <a:custGeom>
            <a:avLst/>
            <a:gdLst/>
            <a:ahLst/>
            <a:cxnLst/>
            <a:rect l="l" t="t" r="r" b="b"/>
            <a:pathLst>
              <a:path w="9144000" h="138430">
                <a:moveTo>
                  <a:pt x="0" y="0"/>
                </a:moveTo>
                <a:lnTo>
                  <a:pt x="9143631" y="0"/>
                </a:lnTo>
                <a:lnTo>
                  <a:pt x="9143631" y="137871"/>
                </a:lnTo>
                <a:lnTo>
                  <a:pt x="0" y="13787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939375" y="6047905"/>
            <a:ext cx="1334135" cy="467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Ó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s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20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r</a:t>
            </a:r>
            <a:r>
              <a:rPr dirty="0" sz="1600" spc="-5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S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ot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endParaRPr sz="16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oscar.soto@urjc.es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65975" y="2830944"/>
            <a:ext cx="752729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30"/>
              <a:t>Docker</a:t>
            </a:r>
            <a:r>
              <a:rPr dirty="0" sz="5400" spc="-35"/>
              <a:t> </a:t>
            </a:r>
            <a:r>
              <a:rPr dirty="0" sz="5400" spc="-5"/>
              <a:t>para</a:t>
            </a:r>
            <a:r>
              <a:rPr dirty="0" sz="5400" spc="-20"/>
              <a:t> </a:t>
            </a:r>
            <a:r>
              <a:rPr dirty="0" sz="5400" spc="-5"/>
              <a:t>Data</a:t>
            </a:r>
            <a:r>
              <a:rPr dirty="0" sz="5400" spc="-150"/>
              <a:t> </a:t>
            </a:r>
            <a:r>
              <a:rPr dirty="0" sz="5400" spc="-5"/>
              <a:t>Science</a:t>
            </a:r>
            <a:endParaRPr sz="5400"/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41438" y="5882043"/>
            <a:ext cx="2099525" cy="7347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83743"/>
            <a:ext cx="7474584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Ejemplo</a:t>
            </a:r>
            <a:r>
              <a:rPr dirty="0" sz="4000" spc="-125"/>
              <a:t> </a:t>
            </a:r>
            <a:r>
              <a:rPr dirty="0" sz="4000" spc="-10"/>
              <a:t>Script</a:t>
            </a:r>
            <a:r>
              <a:rPr dirty="0" sz="4000" spc="-25"/>
              <a:t> </a:t>
            </a:r>
            <a:r>
              <a:rPr dirty="0" sz="4000"/>
              <a:t>R</a:t>
            </a:r>
            <a:r>
              <a:rPr dirty="0" sz="4000" spc="-35"/>
              <a:t> </a:t>
            </a:r>
            <a:r>
              <a:rPr dirty="0" sz="4000" spc="-5"/>
              <a:t>sin</a:t>
            </a:r>
            <a:r>
              <a:rPr dirty="0" sz="4000" spc="-20"/>
              <a:t> </a:t>
            </a:r>
            <a:r>
              <a:rPr dirty="0" sz="4000" spc="-5"/>
              <a:t>dependencias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459625" y="167138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586420"/>
            <a:ext cx="112649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ma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i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n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.R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2960" y="2109597"/>
            <a:ext cx="7223759" cy="4527550"/>
          </a:xfrm>
          <a:custGeom>
            <a:avLst/>
            <a:gdLst/>
            <a:ahLst/>
            <a:cxnLst/>
            <a:rect l="l" t="t" r="r" b="b"/>
            <a:pathLst>
              <a:path w="7223759" h="4527550">
                <a:moveTo>
                  <a:pt x="3611879" y="4527359"/>
                </a:moveTo>
                <a:lnTo>
                  <a:pt x="0" y="4527359"/>
                </a:lnTo>
                <a:lnTo>
                  <a:pt x="0" y="0"/>
                </a:lnTo>
                <a:lnTo>
                  <a:pt x="7223760" y="0"/>
                </a:lnTo>
                <a:lnTo>
                  <a:pt x="7223760" y="4527359"/>
                </a:lnTo>
                <a:lnTo>
                  <a:pt x="3611879" y="452735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0264" y="2124621"/>
            <a:ext cx="6918325" cy="189293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1655445">
              <a:lnSpc>
                <a:spcPts val="2090"/>
              </a:lnSpc>
              <a:spcBef>
                <a:spcPts val="225"/>
              </a:spcBef>
            </a:pP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message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"Sample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Script</a:t>
            </a:r>
            <a:r>
              <a:rPr dirty="0" sz="1800" spc="5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in </a:t>
            </a:r>
            <a:r>
              <a:rPr dirty="0" sz="1800" spc="5">
                <a:solidFill>
                  <a:srgbClr val="A21414"/>
                </a:solidFill>
                <a:latin typeface="DejaVu Sans"/>
                <a:cs typeface="DejaVu Sans"/>
              </a:rPr>
              <a:t>R"</a:t>
            </a:r>
            <a:r>
              <a:rPr dirty="0" sz="1800" spc="5">
                <a:latin typeface="DejaVu Sans"/>
                <a:cs typeface="DejaVu Sans"/>
              </a:rPr>
              <a:t>) </a:t>
            </a:r>
            <a:r>
              <a:rPr dirty="0" sz="1800" spc="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message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"Creating</a:t>
            </a:r>
            <a:r>
              <a:rPr dirty="0" sz="1800" spc="-2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cars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and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trucks</a:t>
            </a:r>
            <a:r>
              <a:rPr dirty="0" sz="1800" spc="-2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arrays…"</a:t>
            </a:r>
            <a:r>
              <a:rPr dirty="0" sz="1800" spc="-5">
                <a:latin typeface="DejaVu Sans"/>
                <a:cs typeface="DejaVu Sans"/>
              </a:rPr>
              <a:t>)</a:t>
            </a:r>
            <a:endParaRPr sz="18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DejaVu Sans"/>
              <a:cs typeface="DejaVu Sans"/>
            </a:endParaRPr>
          </a:p>
          <a:p>
            <a:pPr marL="12700">
              <a:lnSpc>
                <a:spcPts val="2125"/>
              </a:lnSpc>
              <a:spcBef>
                <a:spcPts val="5"/>
              </a:spcBef>
            </a:pP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cars</a:t>
            </a:r>
            <a:r>
              <a:rPr dirty="0" sz="1800" spc="-1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800">
                <a:latin typeface="DejaVu Sans"/>
                <a:cs typeface="DejaVu Sans"/>
              </a:rPr>
              <a:t>&lt;-</a:t>
            </a:r>
            <a:r>
              <a:rPr dirty="0" sz="1800" spc="-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c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1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-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3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-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6</a:t>
            </a:r>
            <a:r>
              <a:rPr dirty="0" sz="1800" spc="-5">
                <a:latin typeface="DejaVu Sans"/>
                <a:cs typeface="DejaVu Sans"/>
              </a:rPr>
              <a:t>,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4</a:t>
            </a:r>
            <a:r>
              <a:rPr dirty="0" sz="1800" spc="-5">
                <a:latin typeface="DejaVu Sans"/>
                <a:cs typeface="DejaVu Sans"/>
              </a:rPr>
              <a:t>,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9</a:t>
            </a:r>
            <a:r>
              <a:rPr dirty="0" sz="1800" spc="-5">
                <a:latin typeface="DejaVu Sans"/>
                <a:cs typeface="DejaVu Sans"/>
              </a:rPr>
              <a:t>)</a:t>
            </a:r>
            <a:endParaRPr sz="1800">
              <a:latin typeface="DejaVu Sans"/>
              <a:cs typeface="DejaVu Sans"/>
            </a:endParaRPr>
          </a:p>
          <a:p>
            <a:pPr marL="12700">
              <a:lnSpc>
                <a:spcPts val="2125"/>
              </a:lnSpc>
            </a:pP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trucks</a:t>
            </a:r>
            <a:r>
              <a:rPr dirty="0" sz="1800" spc="-1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800">
                <a:latin typeface="DejaVu Sans"/>
                <a:cs typeface="DejaVu Sans"/>
              </a:rPr>
              <a:t>&lt;- </a:t>
            </a: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c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2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-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5</a:t>
            </a:r>
            <a:r>
              <a:rPr dirty="0" sz="1800" spc="-5">
                <a:latin typeface="DejaVu Sans"/>
                <a:cs typeface="DejaVu Sans"/>
              </a:rPr>
              <a:t>,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4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-15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5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-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12</a:t>
            </a:r>
            <a:r>
              <a:rPr dirty="0" sz="1800" spc="-5">
                <a:latin typeface="DejaVu Sans"/>
                <a:cs typeface="DejaVu Sans"/>
              </a:rPr>
              <a:t>)</a:t>
            </a:r>
            <a:endParaRPr sz="18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message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"Creating</a:t>
            </a:r>
            <a:r>
              <a:rPr dirty="0" sz="1800" spc="-15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plot</a:t>
            </a:r>
            <a:r>
              <a:rPr dirty="0" sz="180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using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the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cars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>
                <a:solidFill>
                  <a:srgbClr val="A21414"/>
                </a:solidFill>
                <a:latin typeface="DejaVu Sans"/>
                <a:cs typeface="DejaVu Sans"/>
              </a:rPr>
              <a:t>and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trucks</a:t>
            </a:r>
            <a:r>
              <a:rPr dirty="0" sz="1800">
                <a:solidFill>
                  <a:srgbClr val="A21414"/>
                </a:solidFill>
                <a:latin typeface="DejaVu Sans"/>
                <a:cs typeface="DejaVu Sans"/>
              </a:rPr>
              <a:t> arrays…"</a:t>
            </a:r>
            <a:r>
              <a:rPr dirty="0" sz="1800">
                <a:latin typeface="DejaVu Sans"/>
                <a:cs typeface="DejaVu Sans"/>
              </a:rPr>
              <a:t>)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0264" y="4248264"/>
            <a:ext cx="5756275" cy="234823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469900" marR="2251710" indent="-457200">
              <a:lnSpc>
                <a:spcPts val="2080"/>
              </a:lnSpc>
              <a:spcBef>
                <a:spcPts val="235"/>
              </a:spcBef>
            </a:pPr>
            <a:r>
              <a:rPr dirty="0" sz="1800" spc="-5">
                <a:solidFill>
                  <a:srgbClr val="AE00DA"/>
                </a:solidFill>
                <a:latin typeface="DejaVu Sans"/>
                <a:cs typeface="DejaVu Sans"/>
              </a:rPr>
              <a:t>if </a:t>
            </a:r>
            <a:r>
              <a:rPr dirty="0" sz="1800" spc="-10">
                <a:latin typeface="DejaVu Sans"/>
                <a:cs typeface="DejaVu Sans"/>
              </a:rPr>
              <a:t>(!</a:t>
            </a:r>
            <a:r>
              <a:rPr dirty="0" sz="1800" spc="-10">
                <a:solidFill>
                  <a:srgbClr val="785D25"/>
                </a:solidFill>
                <a:latin typeface="DejaVu Sans"/>
                <a:cs typeface="DejaVu Sans"/>
              </a:rPr>
              <a:t>dir.exists</a:t>
            </a:r>
            <a:r>
              <a:rPr dirty="0" sz="1800" spc="-10">
                <a:latin typeface="DejaVu Sans"/>
                <a:cs typeface="DejaVu Sans"/>
              </a:rPr>
              <a:t>(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"/tmp/output"</a:t>
            </a:r>
            <a:r>
              <a:rPr dirty="0" sz="1800" spc="-10">
                <a:latin typeface="DejaVu Sans"/>
                <a:cs typeface="DejaVu Sans"/>
              </a:rPr>
              <a:t>)) </a:t>
            </a:r>
            <a:r>
              <a:rPr dirty="0" sz="1800">
                <a:latin typeface="DejaVu Sans"/>
                <a:cs typeface="DejaVu Sans"/>
              </a:rPr>
              <a:t>{ </a:t>
            </a:r>
            <a:r>
              <a:rPr dirty="0" sz="1800" spc="-560">
                <a:latin typeface="DejaVu Sans"/>
                <a:cs typeface="DejaVu Sans"/>
              </a:rPr>
              <a:t> </a:t>
            </a:r>
            <a:r>
              <a:rPr dirty="0" sz="1800" spc="-10">
                <a:solidFill>
                  <a:srgbClr val="785D25"/>
                </a:solidFill>
                <a:latin typeface="DejaVu Sans"/>
                <a:cs typeface="DejaVu Sans"/>
              </a:rPr>
              <a:t>dir.create</a:t>
            </a:r>
            <a:r>
              <a:rPr dirty="0" sz="1800" spc="-10">
                <a:latin typeface="DejaVu Sans"/>
                <a:cs typeface="DejaVu Sans"/>
              </a:rPr>
              <a:t>(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"/tmp/output"</a:t>
            </a:r>
            <a:r>
              <a:rPr dirty="0" sz="1800" spc="-10">
                <a:latin typeface="DejaVu Sans"/>
                <a:cs typeface="DejaVu Sans"/>
              </a:rPr>
              <a:t>)</a:t>
            </a:r>
            <a:endParaRPr sz="1800">
              <a:latin typeface="DejaVu Sans"/>
              <a:cs typeface="DejaVu Sans"/>
            </a:endParaRPr>
          </a:p>
          <a:p>
            <a:pPr marL="12700">
              <a:lnSpc>
                <a:spcPts val="1455"/>
              </a:lnSpc>
            </a:pPr>
            <a:r>
              <a:rPr dirty="0" sz="1800" spc="-5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Courier New"/>
              <a:cs typeface="Courier New"/>
            </a:endParaRPr>
          </a:p>
          <a:p>
            <a:pPr marL="12700" marR="433070">
              <a:lnSpc>
                <a:spcPts val="2090"/>
              </a:lnSpc>
              <a:spcBef>
                <a:spcPts val="5"/>
              </a:spcBef>
            </a:pP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png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filename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"/tmp/output/plot.png"</a:t>
            </a:r>
            <a:r>
              <a:rPr dirty="0" sz="1800" spc="-5">
                <a:latin typeface="DejaVu Sans"/>
                <a:cs typeface="DejaVu Sans"/>
              </a:rPr>
              <a:t>) </a:t>
            </a:r>
            <a:r>
              <a:rPr dirty="0" sz="180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plot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cars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type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"o"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15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col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"blue"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ylim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c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0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12</a:t>
            </a:r>
            <a:r>
              <a:rPr dirty="0" sz="1800" spc="-5">
                <a:latin typeface="DejaVu Sans"/>
                <a:cs typeface="DejaVu Sans"/>
              </a:rPr>
              <a:t>))</a:t>
            </a:r>
            <a:endParaRPr sz="1800">
              <a:latin typeface="DejaVu Sans"/>
              <a:cs typeface="DejaVu Sans"/>
            </a:endParaRPr>
          </a:p>
          <a:p>
            <a:pPr marL="12700">
              <a:lnSpc>
                <a:spcPts val="1995"/>
              </a:lnSpc>
            </a:pP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lines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trucks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5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type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"o"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1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pch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22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5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lty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2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10">
                <a:latin typeface="DejaVu Sans"/>
                <a:cs typeface="DejaVu Sans"/>
              </a:rPr>
              <a:t> </a:t>
            </a:r>
            <a:r>
              <a:rPr dirty="0" sz="1800" spc="-10">
                <a:solidFill>
                  <a:srgbClr val="000F7F"/>
                </a:solidFill>
                <a:latin typeface="DejaVu Sans"/>
                <a:cs typeface="DejaVu Sans"/>
              </a:rPr>
              <a:t>col</a:t>
            </a:r>
            <a:r>
              <a:rPr dirty="0" sz="1800" spc="-10">
                <a:latin typeface="DejaVu Sans"/>
                <a:cs typeface="DejaVu Sans"/>
              </a:rPr>
              <a:t>=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"red"</a:t>
            </a:r>
            <a:r>
              <a:rPr dirty="0" sz="1800" spc="-10">
                <a:latin typeface="DejaVu Sans"/>
                <a:cs typeface="DejaVu Sans"/>
              </a:rPr>
              <a:t>)</a:t>
            </a:r>
            <a:endParaRPr sz="1800">
              <a:latin typeface="DejaVu Sans"/>
              <a:cs typeface="DejaVu Sans"/>
            </a:endParaRPr>
          </a:p>
          <a:p>
            <a:pPr marL="12700" marR="5080">
              <a:lnSpc>
                <a:spcPts val="2090"/>
              </a:lnSpc>
              <a:spcBef>
                <a:spcPts val="90"/>
              </a:spcBef>
            </a:pPr>
            <a:r>
              <a:rPr dirty="0" sz="1800" spc="-5">
                <a:solidFill>
                  <a:srgbClr val="785D25"/>
                </a:solidFill>
                <a:latin typeface="DejaVu Sans"/>
                <a:cs typeface="DejaVu Sans"/>
              </a:rPr>
              <a:t>title</a:t>
            </a:r>
            <a:r>
              <a:rPr dirty="0" sz="1800" spc="-5">
                <a:latin typeface="DejaVu Sans"/>
                <a:cs typeface="DejaVu Sans"/>
              </a:rPr>
              <a:t>(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main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A21414"/>
                </a:solidFill>
                <a:latin typeface="DejaVu Sans"/>
                <a:cs typeface="DejaVu Sans"/>
              </a:rPr>
              <a:t>"Autos"</a:t>
            </a:r>
            <a:r>
              <a:rPr dirty="0" sz="1800" spc="-5">
                <a:latin typeface="DejaVu Sans"/>
                <a:cs typeface="DejaVu Sans"/>
              </a:rPr>
              <a:t>,</a:t>
            </a:r>
            <a:r>
              <a:rPr dirty="0" sz="1800" spc="55">
                <a:latin typeface="DejaVu Sans"/>
                <a:cs typeface="DejaVu Sans"/>
              </a:rPr>
              <a:t> </a:t>
            </a:r>
            <a:r>
              <a:rPr dirty="0" sz="1800" spc="-10">
                <a:solidFill>
                  <a:srgbClr val="000F7F"/>
                </a:solidFill>
                <a:latin typeface="DejaVu Sans"/>
                <a:cs typeface="DejaVu Sans"/>
              </a:rPr>
              <a:t>col.main</a:t>
            </a:r>
            <a:r>
              <a:rPr dirty="0" sz="1800" spc="-10">
                <a:latin typeface="DejaVu Sans"/>
                <a:cs typeface="DejaVu Sans"/>
              </a:rPr>
              <a:t>=</a:t>
            </a:r>
            <a:r>
              <a:rPr dirty="0" sz="1800" spc="-10">
                <a:solidFill>
                  <a:srgbClr val="A21414"/>
                </a:solidFill>
                <a:latin typeface="DejaVu Sans"/>
                <a:cs typeface="DejaVu Sans"/>
              </a:rPr>
              <a:t>"red"</a:t>
            </a:r>
            <a:r>
              <a:rPr dirty="0" sz="1800" spc="-10">
                <a:latin typeface="DejaVu Sans"/>
                <a:cs typeface="DejaVu Sans"/>
              </a:rPr>
              <a:t>,</a:t>
            </a:r>
            <a:r>
              <a:rPr dirty="0" sz="1800" spc="50">
                <a:latin typeface="DejaVu Sans"/>
                <a:cs typeface="DejaVu Sans"/>
              </a:rPr>
              <a:t> </a:t>
            </a:r>
            <a:r>
              <a:rPr dirty="0" sz="1800" spc="-5">
                <a:solidFill>
                  <a:srgbClr val="000F7F"/>
                </a:solidFill>
                <a:latin typeface="DejaVu Sans"/>
                <a:cs typeface="DejaVu Sans"/>
              </a:rPr>
              <a:t>font.main</a:t>
            </a:r>
            <a:r>
              <a:rPr dirty="0" sz="1800" spc="-5">
                <a:latin typeface="DejaVu Sans"/>
                <a:cs typeface="DejaVu Sans"/>
              </a:rPr>
              <a:t>=</a:t>
            </a:r>
            <a:r>
              <a:rPr dirty="0" sz="1800" spc="-5">
                <a:solidFill>
                  <a:srgbClr val="088557"/>
                </a:solidFill>
                <a:latin typeface="DejaVu Sans"/>
                <a:cs typeface="DejaVu Sans"/>
              </a:rPr>
              <a:t>4</a:t>
            </a:r>
            <a:r>
              <a:rPr dirty="0" sz="1800" spc="-5">
                <a:latin typeface="DejaVu Sans"/>
                <a:cs typeface="DejaVu Sans"/>
              </a:rPr>
              <a:t>) </a:t>
            </a:r>
            <a:r>
              <a:rPr dirty="0" sz="1800" spc="-560">
                <a:latin typeface="DejaVu Sans"/>
                <a:cs typeface="DejaVu Sans"/>
              </a:rPr>
              <a:t> </a:t>
            </a:r>
            <a:r>
              <a:rPr dirty="0" sz="1800" spc="-25">
                <a:solidFill>
                  <a:srgbClr val="785D25"/>
                </a:solidFill>
                <a:latin typeface="DejaVu Sans"/>
                <a:cs typeface="DejaVu Sans"/>
              </a:rPr>
              <a:t>dev.off</a:t>
            </a:r>
            <a:r>
              <a:rPr dirty="0" sz="1800" spc="-25">
                <a:latin typeface="DejaVu Sans"/>
                <a:cs typeface="DejaVu Sans"/>
              </a:rPr>
              <a:t>()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3575" y="1333334"/>
            <a:ext cx="1012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-1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9975" y="6398183"/>
            <a:ext cx="2095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10">
                <a:latin typeface="Arial"/>
                <a:cs typeface="Arial"/>
              </a:rPr>
              <a:t>1</a:t>
            </a:r>
            <a:r>
              <a:rPr dirty="0" sz="140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83743"/>
            <a:ext cx="7474584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Ejemplo</a:t>
            </a:r>
            <a:r>
              <a:rPr dirty="0" sz="4000" spc="-125"/>
              <a:t> </a:t>
            </a:r>
            <a:r>
              <a:rPr dirty="0" sz="4000" spc="-10"/>
              <a:t>Script</a:t>
            </a:r>
            <a:r>
              <a:rPr dirty="0" sz="4000" spc="-25"/>
              <a:t> </a:t>
            </a:r>
            <a:r>
              <a:rPr dirty="0" sz="4000"/>
              <a:t>R</a:t>
            </a:r>
            <a:r>
              <a:rPr dirty="0" sz="4000" spc="-35"/>
              <a:t> </a:t>
            </a:r>
            <a:r>
              <a:rPr dirty="0" sz="4000" spc="-5"/>
              <a:t>sin</a:t>
            </a:r>
            <a:r>
              <a:rPr dirty="0" sz="4000" spc="-20"/>
              <a:t> </a:t>
            </a:r>
            <a:r>
              <a:rPr dirty="0" sz="4000" spc="-5"/>
              <a:t>dependencias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459625" y="167138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586420"/>
            <a:ext cx="162369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Dockerfile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625" y="339722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3615" y="3312261"/>
            <a:ext cx="410337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Compilación</a:t>
            </a:r>
            <a:r>
              <a:rPr dirty="0" sz="2600" spc="-2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de</a:t>
            </a:r>
            <a:r>
              <a:rPr dirty="0" sz="2600" spc="-2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la</a:t>
            </a:r>
            <a:r>
              <a:rPr dirty="0" sz="2600" spc="-3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imagen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625" y="4547781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3615" y="4462818"/>
            <a:ext cx="257810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Ejecutar</a:t>
            </a:r>
            <a:r>
              <a:rPr dirty="0" sz="2600" spc="-10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imagen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2877" y="3951363"/>
            <a:ext cx="5616575" cy="3829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0170">
              <a:lnSpc>
                <a:spcPts val="2045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build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-t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miusuario/ejemplo-1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.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5198" y="2139124"/>
            <a:ext cx="4682490" cy="10052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1864"/>
              </a:lnSpc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FROM</a:t>
            </a:r>
            <a:r>
              <a:rPr dirty="0" sz="1800" spc="-7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latin typeface="Consolas"/>
                <a:cs typeface="Consolas"/>
              </a:rPr>
              <a:t>r-base:4.2.2</a:t>
            </a:r>
            <a:endParaRPr sz="1800">
              <a:latin typeface="Consolas"/>
              <a:cs typeface="Consolas"/>
            </a:endParaRPr>
          </a:p>
          <a:p>
            <a:pPr marL="89535" marR="838200">
              <a:lnSpc>
                <a:spcPts val="1800"/>
              </a:lnSpc>
              <a:spcBef>
                <a:spcPts val="180"/>
              </a:spcBef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WORKDIR</a:t>
            </a:r>
            <a:r>
              <a:rPr dirty="0" sz="1800" spc="204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/usr/src/myscript/ </a:t>
            </a:r>
            <a:r>
              <a:rPr dirty="0" sz="1800" spc="-10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COPY </a:t>
            </a:r>
            <a:r>
              <a:rPr dirty="0" sz="1800" spc="-10">
                <a:latin typeface="Consolas"/>
                <a:cs typeface="Consolas"/>
              </a:rPr>
              <a:t>main.R </a:t>
            </a:r>
            <a:r>
              <a:rPr dirty="0" sz="1800" spc="-15">
                <a:latin typeface="Consolas"/>
                <a:cs typeface="Consolas"/>
              </a:rPr>
              <a:t>/usr/src/myscript/ </a:t>
            </a:r>
            <a:r>
              <a:rPr dirty="0" sz="1800" spc="-97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CMD</a:t>
            </a:r>
            <a:r>
              <a:rPr dirty="0" sz="1800" spc="-3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latin typeface="Consolas"/>
                <a:cs typeface="Consolas"/>
              </a:rPr>
              <a:t>[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"Rscript"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20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"main.R"</a:t>
            </a:r>
            <a:r>
              <a:rPr dirty="0" sz="1800" spc="-10">
                <a:latin typeface="Consolas"/>
                <a:cs typeface="Consolas"/>
              </a:rPr>
              <a:t>]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7994" y="5195519"/>
            <a:ext cx="7403465" cy="3829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0170">
              <a:lnSpc>
                <a:spcPts val="2050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 docker run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-v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$PWD:/tmp/output</a:t>
            </a:r>
            <a:r>
              <a:rPr dirty="0" sz="1800" spc="5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miusuario/ejemplo-1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33575" y="1333334"/>
            <a:ext cx="1012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50134" y="6339865"/>
            <a:ext cx="32232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https://hub.docker.com/_/r-base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85178"/>
            <a:ext cx="76371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/>
              <a:t>Ejemplo</a:t>
            </a:r>
            <a:r>
              <a:rPr dirty="0" sz="4000" spc="-125"/>
              <a:t> </a:t>
            </a:r>
            <a:r>
              <a:rPr dirty="0" sz="4000" spc="-10"/>
              <a:t>Script</a:t>
            </a:r>
            <a:r>
              <a:rPr dirty="0" sz="4000" spc="-20"/>
              <a:t> </a:t>
            </a:r>
            <a:r>
              <a:rPr dirty="0" sz="4000"/>
              <a:t>R</a:t>
            </a:r>
            <a:r>
              <a:rPr dirty="0" sz="4000" spc="-20"/>
              <a:t> </a:t>
            </a:r>
            <a:r>
              <a:rPr dirty="0" sz="4000" spc="-5"/>
              <a:t>con</a:t>
            </a:r>
            <a:r>
              <a:rPr dirty="0" sz="4000" spc="-15"/>
              <a:t> </a:t>
            </a:r>
            <a:r>
              <a:rPr dirty="0" sz="4000" spc="-5"/>
              <a:t>dependencias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02818" y="1615579"/>
            <a:ext cx="486537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dependencias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2889262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294" y="4495584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2294" y="2103318"/>
            <a:ext cx="7072630" cy="3382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915" marR="497840" indent="-323850">
              <a:lnSpc>
                <a:spcPct val="129400"/>
              </a:lnSpc>
              <a:spcBef>
                <a:spcPts val="10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655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 de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 realiza una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predicción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necesita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instalación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endParaRPr sz="3200">
              <a:latin typeface="Corbel"/>
              <a:cs typeface="Corbel"/>
            </a:endParaRPr>
          </a:p>
          <a:p>
            <a:pPr marL="335915" marR="5080">
              <a:lnSpc>
                <a:spcPct val="100000"/>
              </a:lnSpc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dependencias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 el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entrenamiento del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modelo</a:t>
            </a:r>
            <a:endParaRPr sz="3200">
              <a:latin typeface="Corbel"/>
              <a:cs typeface="Corbel"/>
            </a:endParaRPr>
          </a:p>
          <a:p>
            <a:pPr marL="335915" marR="5080">
              <a:lnSpc>
                <a:spcPct val="100000"/>
              </a:lnSpc>
              <a:spcBef>
                <a:spcPts val="1130"/>
              </a:spcBef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Dispondremos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 los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ficheros</a:t>
            </a:r>
            <a:r>
              <a:rPr dirty="0" sz="3200" spc="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predict.R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, </a:t>
            </a:r>
            <a:r>
              <a:rPr dirty="0" sz="3200" spc="-6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requirements.R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Dockerfile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5734" y="6230785"/>
            <a:ext cx="5688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https://es.wikipedia.org/wiki/Conjunto_de_datos_flor_iris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83743"/>
            <a:ext cx="76377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Ejemplo</a:t>
            </a:r>
            <a:r>
              <a:rPr dirty="0" sz="4000" spc="-125"/>
              <a:t> </a:t>
            </a:r>
            <a:r>
              <a:rPr dirty="0" sz="4000" spc="-10"/>
              <a:t>Script</a:t>
            </a:r>
            <a:r>
              <a:rPr dirty="0" sz="4000" spc="-25"/>
              <a:t> </a:t>
            </a:r>
            <a:r>
              <a:rPr dirty="0" sz="4000"/>
              <a:t>R</a:t>
            </a:r>
            <a:r>
              <a:rPr dirty="0" sz="4000" spc="-30"/>
              <a:t> </a:t>
            </a:r>
            <a:r>
              <a:rPr dirty="0" sz="4000" spc="-5"/>
              <a:t>con</a:t>
            </a:r>
            <a:r>
              <a:rPr dirty="0" sz="4000" spc="-25"/>
              <a:t> </a:t>
            </a:r>
            <a:r>
              <a:rPr dirty="0" sz="4000" spc="-5"/>
              <a:t>dependencias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459625" y="1455381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370418"/>
            <a:ext cx="145732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predict.R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2960" y="1893595"/>
            <a:ext cx="7223759" cy="4851400"/>
          </a:xfrm>
          <a:custGeom>
            <a:avLst/>
            <a:gdLst/>
            <a:ahLst/>
            <a:cxnLst/>
            <a:rect l="l" t="t" r="r" b="b"/>
            <a:pathLst>
              <a:path w="7223759" h="4851400">
                <a:moveTo>
                  <a:pt x="3611879" y="4851361"/>
                </a:moveTo>
                <a:lnTo>
                  <a:pt x="0" y="4851361"/>
                </a:lnTo>
                <a:lnTo>
                  <a:pt x="0" y="0"/>
                </a:lnTo>
                <a:lnTo>
                  <a:pt x="7223760" y="0"/>
                </a:lnTo>
                <a:lnTo>
                  <a:pt x="7223760" y="4851361"/>
                </a:lnTo>
                <a:lnTo>
                  <a:pt x="3611879" y="485136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0264" y="1912581"/>
            <a:ext cx="4335780" cy="441388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2240280">
              <a:lnSpc>
                <a:spcPts val="1500"/>
              </a:lnSpc>
              <a:spcBef>
                <a:spcPts val="200"/>
              </a:spcBef>
            </a:pP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library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randomForest</a:t>
            </a:r>
            <a:r>
              <a:rPr dirty="0" sz="1300" spc="-10">
                <a:latin typeface="DejaVu Sans"/>
                <a:cs typeface="DejaVu Sans"/>
              </a:rPr>
              <a:t>) </a:t>
            </a:r>
            <a:r>
              <a:rPr dirty="0" sz="1300" spc="-5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300" spc="-2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300" spc="-5">
                <a:latin typeface="DejaVu Sans"/>
                <a:cs typeface="DejaVu Sans"/>
              </a:rPr>
              <a:t>&lt;-</a:t>
            </a:r>
            <a:r>
              <a:rPr dirty="0" sz="1300" spc="-30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commandArgs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T</a:t>
            </a:r>
            <a:r>
              <a:rPr dirty="0" sz="1300" spc="-10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</a:pPr>
            <a:endParaRPr sz="1250">
              <a:latin typeface="DejaVu Sans"/>
              <a:cs typeface="DejaVu Sans"/>
            </a:endParaRPr>
          </a:p>
          <a:p>
            <a:pPr marL="469900" marR="1899920" indent="-457200">
              <a:lnSpc>
                <a:spcPct val="96200"/>
              </a:lnSpc>
            </a:pPr>
            <a:r>
              <a:rPr dirty="0" sz="1300" spc="-5">
                <a:solidFill>
                  <a:srgbClr val="000F7F"/>
                </a:solidFill>
                <a:latin typeface="DejaVu Sans"/>
                <a:cs typeface="DejaVu Sans"/>
              </a:rPr>
              <a:t>input </a:t>
            </a:r>
            <a:r>
              <a:rPr dirty="0" sz="1300" spc="-5">
                <a:latin typeface="DejaVu Sans"/>
                <a:cs typeface="DejaVu Sans"/>
              </a:rPr>
              <a:t>&lt;- </a:t>
            </a: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data.frame</a:t>
            </a:r>
            <a:r>
              <a:rPr dirty="0" sz="1300" spc="-10">
                <a:latin typeface="DejaVu Sans"/>
                <a:cs typeface="DejaVu Sans"/>
              </a:rPr>
              <a:t>( </a:t>
            </a:r>
            <a:r>
              <a:rPr dirty="0" sz="1300" spc="-5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Sepal.Length</a:t>
            </a:r>
            <a:r>
              <a:rPr dirty="0" sz="1300" spc="-30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300">
                <a:latin typeface="DejaVu Sans"/>
                <a:cs typeface="DejaVu Sans"/>
              </a:rPr>
              <a:t>=</a:t>
            </a:r>
            <a:r>
              <a:rPr dirty="0" sz="1300" spc="-30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300" spc="-10">
                <a:latin typeface="DejaVu Sans"/>
                <a:cs typeface="DejaVu Sans"/>
              </a:rPr>
              <a:t>[</a:t>
            </a:r>
            <a:r>
              <a:rPr dirty="0" sz="1300" spc="-10">
                <a:solidFill>
                  <a:srgbClr val="088557"/>
                </a:solidFill>
                <a:latin typeface="DejaVu Sans"/>
                <a:cs typeface="DejaVu Sans"/>
              </a:rPr>
              <a:t>1</a:t>
            </a:r>
            <a:r>
              <a:rPr dirty="0" sz="1300" spc="-10">
                <a:latin typeface="DejaVu Sans"/>
                <a:cs typeface="DejaVu Sans"/>
              </a:rPr>
              <a:t>], </a:t>
            </a:r>
            <a:r>
              <a:rPr dirty="0" sz="1300" spc="-400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Sepal.Width </a:t>
            </a:r>
            <a:r>
              <a:rPr dirty="0" sz="1300">
                <a:latin typeface="DejaVu Sans"/>
                <a:cs typeface="DejaVu Sans"/>
              </a:rPr>
              <a:t>=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300" spc="-10">
                <a:latin typeface="DejaVu Sans"/>
                <a:cs typeface="DejaVu Sans"/>
              </a:rPr>
              <a:t>[</a:t>
            </a:r>
            <a:r>
              <a:rPr dirty="0" sz="1300" spc="-10">
                <a:solidFill>
                  <a:srgbClr val="088557"/>
                </a:solidFill>
                <a:latin typeface="DejaVu Sans"/>
                <a:cs typeface="DejaVu Sans"/>
              </a:rPr>
              <a:t>2</a:t>
            </a:r>
            <a:r>
              <a:rPr dirty="0" sz="1300" spc="-10">
                <a:latin typeface="DejaVu Sans"/>
                <a:cs typeface="DejaVu Sans"/>
              </a:rPr>
              <a:t>], </a:t>
            </a:r>
            <a:r>
              <a:rPr dirty="0" sz="1300" spc="-5">
                <a:latin typeface="DejaVu Sans"/>
                <a:cs typeface="DejaVu Sans"/>
              </a:rPr>
              <a:t> </a:t>
            </a:r>
            <a:r>
              <a:rPr dirty="0" sz="1300" spc="-15">
                <a:solidFill>
                  <a:srgbClr val="000F7F"/>
                </a:solidFill>
                <a:latin typeface="DejaVu Sans"/>
                <a:cs typeface="DejaVu Sans"/>
              </a:rPr>
              <a:t>Petal.Length </a:t>
            </a:r>
            <a:r>
              <a:rPr dirty="0" sz="1300">
                <a:latin typeface="DejaVu Sans"/>
                <a:cs typeface="DejaVu Sans"/>
              </a:rPr>
              <a:t>=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300" spc="-10">
                <a:latin typeface="DejaVu Sans"/>
                <a:cs typeface="DejaVu Sans"/>
              </a:rPr>
              <a:t>[</a:t>
            </a:r>
            <a:r>
              <a:rPr dirty="0" sz="1300" spc="-10">
                <a:solidFill>
                  <a:srgbClr val="088557"/>
                </a:solidFill>
                <a:latin typeface="DejaVu Sans"/>
                <a:cs typeface="DejaVu Sans"/>
              </a:rPr>
              <a:t>3</a:t>
            </a:r>
            <a:r>
              <a:rPr dirty="0" sz="1300" spc="-10">
                <a:latin typeface="DejaVu Sans"/>
                <a:cs typeface="DejaVu Sans"/>
              </a:rPr>
              <a:t>], </a:t>
            </a:r>
            <a:r>
              <a:rPr dirty="0" sz="1300" spc="-5">
                <a:latin typeface="DejaVu Sans"/>
                <a:cs typeface="DejaVu Sans"/>
              </a:rPr>
              <a:t> </a:t>
            </a:r>
            <a:r>
              <a:rPr dirty="0" sz="1300" spc="-15">
                <a:solidFill>
                  <a:srgbClr val="000F7F"/>
                </a:solidFill>
                <a:latin typeface="DejaVu Sans"/>
                <a:cs typeface="DejaVu Sans"/>
              </a:rPr>
              <a:t>Petal.Width</a:t>
            </a:r>
            <a:r>
              <a:rPr dirty="0" sz="1300" spc="-3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300">
                <a:latin typeface="DejaVu Sans"/>
                <a:cs typeface="DejaVu Sans"/>
              </a:rPr>
              <a:t>=</a:t>
            </a:r>
            <a:r>
              <a:rPr dirty="0" sz="1300" spc="-25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300" spc="-10">
                <a:latin typeface="DejaVu Sans"/>
                <a:cs typeface="DejaVu Sans"/>
              </a:rPr>
              <a:t>[</a:t>
            </a:r>
            <a:r>
              <a:rPr dirty="0" sz="1300" spc="-10">
                <a:solidFill>
                  <a:srgbClr val="088557"/>
                </a:solidFill>
                <a:latin typeface="DejaVu Sans"/>
                <a:cs typeface="DejaVu Sans"/>
              </a:rPr>
              <a:t>4</a:t>
            </a:r>
            <a:r>
              <a:rPr dirty="0" sz="1300" spc="-10">
                <a:latin typeface="DejaVu Sans"/>
                <a:cs typeface="DejaVu Sans"/>
              </a:rPr>
              <a:t>]</a:t>
            </a:r>
            <a:endParaRPr sz="1300">
              <a:latin typeface="DejaVu Sans"/>
              <a:cs typeface="DejaVu Sans"/>
            </a:endParaRPr>
          </a:p>
          <a:p>
            <a:pPr marL="12700">
              <a:lnSpc>
                <a:spcPts val="1500"/>
              </a:lnSpc>
            </a:pPr>
            <a:r>
              <a:rPr dirty="0" sz="1300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DejaVu Sans"/>
              <a:cs typeface="DejaVu Sans"/>
            </a:endParaRPr>
          </a:p>
          <a:p>
            <a:pPr marL="469900" marR="718820" indent="-457200">
              <a:lnSpc>
                <a:spcPts val="1500"/>
              </a:lnSpc>
              <a:spcBef>
                <a:spcPts val="5"/>
              </a:spcBef>
            </a:pPr>
            <a:r>
              <a:rPr dirty="0" sz="1300" spc="-5">
                <a:solidFill>
                  <a:srgbClr val="AE00DA"/>
                </a:solidFill>
                <a:latin typeface="DejaVu Sans"/>
                <a:cs typeface="DejaVu Sans"/>
              </a:rPr>
              <a:t>If </a:t>
            </a:r>
            <a:r>
              <a:rPr dirty="0" sz="1300" spc="-5">
                <a:latin typeface="DejaVu Sans"/>
                <a:cs typeface="DejaVu Sans"/>
              </a:rPr>
              <a:t>(! </a:t>
            </a: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file.exists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A21414"/>
                </a:solidFill>
                <a:latin typeface="DejaVu Sans"/>
                <a:cs typeface="DejaVu Sans"/>
              </a:rPr>
              <a:t>"/tmp/model/iris_clf_rf.rds"</a:t>
            </a:r>
            <a:r>
              <a:rPr dirty="0" sz="1300" spc="-10">
                <a:latin typeface="DejaVu Sans"/>
                <a:cs typeface="DejaVu Sans"/>
              </a:rPr>
              <a:t>)){ </a:t>
            </a:r>
            <a:r>
              <a:rPr dirty="0" sz="1300" spc="-400">
                <a:latin typeface="DejaVu Sans"/>
                <a:cs typeface="DejaVu Sans"/>
              </a:rPr>
              <a:t> </a:t>
            </a:r>
            <a:r>
              <a:rPr dirty="0" sz="1300" spc="-20">
                <a:solidFill>
                  <a:srgbClr val="785D25"/>
                </a:solidFill>
                <a:latin typeface="DejaVu Sans"/>
                <a:cs typeface="DejaVu Sans"/>
              </a:rPr>
              <a:t>message</a:t>
            </a:r>
            <a:r>
              <a:rPr dirty="0" sz="1300" spc="-20">
                <a:latin typeface="DejaVu Sans"/>
                <a:cs typeface="DejaVu Sans"/>
              </a:rPr>
              <a:t>(</a:t>
            </a:r>
            <a:r>
              <a:rPr dirty="0" sz="1300" spc="-20">
                <a:solidFill>
                  <a:srgbClr val="A21414"/>
                </a:solidFill>
                <a:latin typeface="DejaVu Sans"/>
                <a:cs typeface="DejaVu Sans"/>
              </a:rPr>
              <a:t>'Training</a:t>
            </a:r>
            <a:r>
              <a:rPr dirty="0" sz="1300" spc="-10">
                <a:solidFill>
                  <a:srgbClr val="A21414"/>
                </a:solidFill>
                <a:latin typeface="DejaVu Sans"/>
                <a:cs typeface="DejaVu Sans"/>
              </a:rPr>
              <a:t> model...'</a:t>
            </a:r>
            <a:r>
              <a:rPr dirty="0" sz="1300" spc="-10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 marL="469900">
              <a:lnSpc>
                <a:spcPts val="1460"/>
              </a:lnSpc>
            </a:pPr>
            <a:r>
              <a:rPr dirty="0" sz="1300" spc="-5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300" spc="-2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300" spc="-5">
                <a:latin typeface="DejaVu Sans"/>
                <a:cs typeface="DejaVu Sans"/>
              </a:rPr>
              <a:t>&lt;-</a:t>
            </a:r>
            <a:r>
              <a:rPr dirty="0" sz="1300" spc="-15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randomForest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Species</a:t>
            </a:r>
            <a:r>
              <a:rPr dirty="0" sz="1300" spc="-20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300">
                <a:solidFill>
                  <a:srgbClr val="0000FF"/>
                </a:solidFill>
                <a:latin typeface="DejaVu Sans"/>
                <a:cs typeface="DejaVu Sans"/>
              </a:rPr>
              <a:t>~</a:t>
            </a:r>
            <a:r>
              <a:rPr dirty="0" sz="1300" spc="-25">
                <a:solidFill>
                  <a:srgbClr val="0000FF"/>
                </a:solidFill>
                <a:latin typeface="DejaVu Sans"/>
                <a:cs typeface="DejaVu Sans"/>
              </a:rPr>
              <a:t> </a:t>
            </a:r>
            <a:r>
              <a:rPr dirty="0" sz="1300" spc="-10">
                <a:latin typeface="DejaVu Sans"/>
                <a:cs typeface="DejaVu Sans"/>
              </a:rPr>
              <a:t>.,</a:t>
            </a:r>
            <a:r>
              <a:rPr dirty="0" sz="1300" spc="-20">
                <a:latin typeface="DejaVu Sans"/>
                <a:cs typeface="DejaVu Sans"/>
              </a:rPr>
              <a:t> </a:t>
            </a:r>
            <a:r>
              <a:rPr dirty="0" sz="1300" spc="-5">
                <a:solidFill>
                  <a:srgbClr val="000F7F"/>
                </a:solidFill>
                <a:latin typeface="DejaVu Sans"/>
                <a:cs typeface="DejaVu Sans"/>
              </a:rPr>
              <a:t>data</a:t>
            </a:r>
            <a:r>
              <a:rPr dirty="0" sz="1300" spc="-1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300">
                <a:latin typeface="DejaVu Sans"/>
                <a:cs typeface="DejaVu Sans"/>
              </a:rPr>
              <a:t>=</a:t>
            </a:r>
            <a:r>
              <a:rPr dirty="0" sz="1300" spc="-35">
                <a:latin typeface="DejaVu Sans"/>
                <a:cs typeface="DejaVu Sans"/>
              </a:rPr>
              <a:t> </a:t>
            </a:r>
            <a:r>
              <a:rPr dirty="0" sz="1300" spc="-5">
                <a:solidFill>
                  <a:srgbClr val="000F7F"/>
                </a:solidFill>
                <a:latin typeface="DejaVu Sans"/>
                <a:cs typeface="DejaVu Sans"/>
              </a:rPr>
              <a:t>iris</a:t>
            </a:r>
            <a:r>
              <a:rPr dirty="0" sz="1300" spc="-5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DejaVu Sans"/>
              <a:cs typeface="DejaVu Sans"/>
            </a:endParaRPr>
          </a:p>
          <a:p>
            <a:pPr marL="927100" marR="1337310" indent="-457200">
              <a:lnSpc>
                <a:spcPts val="1500"/>
              </a:lnSpc>
            </a:pPr>
            <a:r>
              <a:rPr dirty="0" sz="1300" spc="-5">
                <a:solidFill>
                  <a:srgbClr val="AE00DA"/>
                </a:solidFill>
                <a:latin typeface="DejaVu Sans"/>
                <a:cs typeface="DejaVu Sans"/>
              </a:rPr>
              <a:t>if </a:t>
            </a:r>
            <a:r>
              <a:rPr dirty="0" sz="1300">
                <a:latin typeface="DejaVu Sans"/>
                <a:cs typeface="DejaVu Sans"/>
              </a:rPr>
              <a:t>(! </a:t>
            </a:r>
            <a:r>
              <a:rPr dirty="0" sz="1300" spc="-15">
                <a:solidFill>
                  <a:srgbClr val="785D25"/>
                </a:solidFill>
                <a:latin typeface="DejaVu Sans"/>
                <a:cs typeface="DejaVu Sans"/>
              </a:rPr>
              <a:t>dir.exists</a:t>
            </a:r>
            <a:r>
              <a:rPr dirty="0" sz="1300" spc="-15">
                <a:latin typeface="DejaVu Sans"/>
                <a:cs typeface="DejaVu Sans"/>
              </a:rPr>
              <a:t>(</a:t>
            </a:r>
            <a:r>
              <a:rPr dirty="0" sz="1300" spc="-15">
                <a:solidFill>
                  <a:srgbClr val="A21414"/>
                </a:solidFill>
                <a:latin typeface="DejaVu Sans"/>
                <a:cs typeface="DejaVu Sans"/>
              </a:rPr>
              <a:t>"/tmp/model"</a:t>
            </a:r>
            <a:r>
              <a:rPr dirty="0" sz="1300" spc="-15">
                <a:latin typeface="DejaVu Sans"/>
                <a:cs typeface="DejaVu Sans"/>
              </a:rPr>
              <a:t>)) </a:t>
            </a:r>
            <a:r>
              <a:rPr dirty="0" sz="1300">
                <a:latin typeface="DejaVu Sans"/>
                <a:cs typeface="DejaVu Sans"/>
              </a:rPr>
              <a:t>{ </a:t>
            </a:r>
            <a:r>
              <a:rPr dirty="0" sz="1300" spc="-400">
                <a:latin typeface="DejaVu Sans"/>
                <a:cs typeface="DejaVu Sans"/>
              </a:rPr>
              <a:t> </a:t>
            </a:r>
            <a:r>
              <a:rPr dirty="0" sz="1300" spc="-15">
                <a:solidFill>
                  <a:srgbClr val="785D25"/>
                </a:solidFill>
                <a:latin typeface="DejaVu Sans"/>
                <a:cs typeface="DejaVu Sans"/>
              </a:rPr>
              <a:t>dir.create</a:t>
            </a:r>
            <a:r>
              <a:rPr dirty="0" sz="1300" spc="-15">
                <a:latin typeface="DejaVu Sans"/>
                <a:cs typeface="DejaVu Sans"/>
              </a:rPr>
              <a:t>(</a:t>
            </a:r>
            <a:r>
              <a:rPr dirty="0" sz="1300" spc="-15">
                <a:solidFill>
                  <a:srgbClr val="A21414"/>
                </a:solidFill>
                <a:latin typeface="DejaVu Sans"/>
                <a:cs typeface="DejaVu Sans"/>
              </a:rPr>
              <a:t>"/tmp/model"</a:t>
            </a:r>
            <a:r>
              <a:rPr dirty="0" sz="1300" spc="-15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 marL="469900">
              <a:lnSpc>
                <a:spcPts val="1460"/>
              </a:lnSpc>
            </a:pPr>
            <a:r>
              <a:rPr dirty="0" sz="1300">
                <a:latin typeface="DejaVu Sans"/>
                <a:cs typeface="DejaVu Sans"/>
              </a:rPr>
              <a:t>}</a:t>
            </a:r>
            <a:endParaRPr sz="13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DejaVu Sans"/>
              <a:cs typeface="DejaVu Sans"/>
            </a:endParaRPr>
          </a:p>
          <a:p>
            <a:pPr marL="469900">
              <a:lnSpc>
                <a:spcPts val="1525"/>
              </a:lnSpc>
            </a:pP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saveRDS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300" spc="-10">
                <a:latin typeface="DejaVu Sans"/>
                <a:cs typeface="DejaVu Sans"/>
              </a:rPr>
              <a:t>,</a:t>
            </a:r>
            <a:r>
              <a:rPr dirty="0" sz="1300" spc="-20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A21414"/>
                </a:solidFill>
                <a:latin typeface="DejaVu Sans"/>
                <a:cs typeface="DejaVu Sans"/>
              </a:rPr>
              <a:t>'/tmp/model/iris_clf_rf.rds'</a:t>
            </a:r>
            <a:r>
              <a:rPr dirty="0" sz="1300" spc="-10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 marL="12700">
              <a:lnSpc>
                <a:spcPts val="1495"/>
              </a:lnSpc>
            </a:pPr>
            <a:r>
              <a:rPr dirty="0" sz="1300">
                <a:latin typeface="DejaVu Sans"/>
                <a:cs typeface="DejaVu Sans"/>
              </a:rPr>
              <a:t>}</a:t>
            </a:r>
            <a:r>
              <a:rPr dirty="0" sz="1300" spc="-50">
                <a:latin typeface="DejaVu Sans"/>
                <a:cs typeface="DejaVu Sans"/>
              </a:rPr>
              <a:t> </a:t>
            </a:r>
            <a:r>
              <a:rPr dirty="0" sz="1300" spc="-5">
                <a:solidFill>
                  <a:srgbClr val="AE00DA"/>
                </a:solidFill>
                <a:latin typeface="DejaVu Sans"/>
                <a:cs typeface="DejaVu Sans"/>
              </a:rPr>
              <a:t>else</a:t>
            </a:r>
            <a:r>
              <a:rPr dirty="0" sz="1300" spc="-45">
                <a:solidFill>
                  <a:srgbClr val="AE00DA"/>
                </a:solidFill>
                <a:latin typeface="DejaVu Sans"/>
                <a:cs typeface="DejaVu Sans"/>
              </a:rPr>
              <a:t> </a:t>
            </a:r>
            <a:r>
              <a:rPr dirty="0" sz="1300">
                <a:latin typeface="DejaVu Sans"/>
                <a:cs typeface="DejaVu Sans"/>
              </a:rPr>
              <a:t>{</a:t>
            </a:r>
            <a:endParaRPr sz="1300">
              <a:latin typeface="DejaVu Sans"/>
              <a:cs typeface="DejaVu Sans"/>
            </a:endParaRPr>
          </a:p>
          <a:p>
            <a:pPr marL="469900">
              <a:lnSpc>
                <a:spcPts val="1500"/>
              </a:lnSpc>
            </a:pP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message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A21414"/>
                </a:solidFill>
                <a:latin typeface="DejaVu Sans"/>
                <a:cs typeface="DejaVu Sans"/>
              </a:rPr>
              <a:t>'Reading</a:t>
            </a:r>
            <a:r>
              <a:rPr dirty="0" sz="1300" spc="-25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A21414"/>
                </a:solidFill>
                <a:latin typeface="DejaVu Sans"/>
                <a:cs typeface="DejaVu Sans"/>
              </a:rPr>
              <a:t>model...'</a:t>
            </a:r>
            <a:r>
              <a:rPr dirty="0" sz="1300" spc="-10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 marL="469900">
              <a:lnSpc>
                <a:spcPts val="1500"/>
              </a:lnSpc>
            </a:pPr>
            <a:r>
              <a:rPr dirty="0" sz="1300" spc="-5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300" spc="-30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300" spc="-5">
                <a:latin typeface="DejaVu Sans"/>
                <a:cs typeface="DejaVu Sans"/>
              </a:rPr>
              <a:t>&lt;-</a:t>
            </a:r>
            <a:r>
              <a:rPr dirty="0" sz="1300" spc="-20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readRDS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A21414"/>
                </a:solidFill>
                <a:latin typeface="DejaVu Sans"/>
                <a:cs typeface="DejaVu Sans"/>
              </a:rPr>
              <a:t>'/tmp/model/iris_clf_rf.rds'</a:t>
            </a:r>
            <a:r>
              <a:rPr dirty="0" sz="1300" spc="-10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  <a:p>
            <a:pPr marL="12700">
              <a:lnSpc>
                <a:spcPts val="1530"/>
              </a:lnSpc>
            </a:pPr>
            <a:r>
              <a:rPr dirty="0" sz="1300">
                <a:latin typeface="DejaVu Sans"/>
                <a:cs typeface="DejaVu Sans"/>
              </a:rPr>
              <a:t>}</a:t>
            </a:r>
            <a:endParaRPr sz="1300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0264" y="6483134"/>
            <a:ext cx="165481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785D25"/>
                </a:solidFill>
                <a:latin typeface="DejaVu Sans"/>
                <a:cs typeface="DejaVu Sans"/>
              </a:rPr>
              <a:t>predict</a:t>
            </a:r>
            <a:r>
              <a:rPr dirty="0" sz="1300" spc="-10">
                <a:latin typeface="DejaVu Sans"/>
                <a:cs typeface="DejaVu Sans"/>
              </a:rPr>
              <a:t>(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300" spc="-10">
                <a:latin typeface="DejaVu Sans"/>
                <a:cs typeface="DejaVu Sans"/>
              </a:rPr>
              <a:t>,</a:t>
            </a:r>
            <a:r>
              <a:rPr dirty="0" sz="1300" spc="-25">
                <a:latin typeface="DejaVu Sans"/>
                <a:cs typeface="DejaVu Sans"/>
              </a:rPr>
              <a:t> </a:t>
            </a:r>
            <a:r>
              <a:rPr dirty="0" sz="1300" spc="-10">
                <a:solidFill>
                  <a:srgbClr val="000F7F"/>
                </a:solidFill>
                <a:latin typeface="DejaVu Sans"/>
                <a:cs typeface="DejaVu Sans"/>
              </a:rPr>
              <a:t>input</a:t>
            </a:r>
            <a:r>
              <a:rPr dirty="0" sz="1300" spc="-10">
                <a:latin typeface="DejaVu Sans"/>
                <a:cs typeface="DejaVu Sans"/>
              </a:rPr>
              <a:t>)</a:t>
            </a:r>
            <a:endParaRPr sz="1300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3575" y="1333334"/>
            <a:ext cx="1013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-2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83743"/>
            <a:ext cx="76377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Ejemplo</a:t>
            </a:r>
            <a:r>
              <a:rPr dirty="0" sz="4000" spc="-125"/>
              <a:t> </a:t>
            </a:r>
            <a:r>
              <a:rPr dirty="0" sz="4000" spc="-10"/>
              <a:t>Script</a:t>
            </a:r>
            <a:r>
              <a:rPr dirty="0" sz="4000" spc="-25"/>
              <a:t> </a:t>
            </a:r>
            <a:r>
              <a:rPr dirty="0" sz="4000"/>
              <a:t>R</a:t>
            </a:r>
            <a:r>
              <a:rPr dirty="0" sz="4000" spc="-30"/>
              <a:t> </a:t>
            </a:r>
            <a:r>
              <a:rPr dirty="0" sz="4000" spc="-5"/>
              <a:t>con</a:t>
            </a:r>
            <a:r>
              <a:rPr dirty="0" sz="4000" spc="-25"/>
              <a:t> </a:t>
            </a:r>
            <a:r>
              <a:rPr dirty="0" sz="4000" spc="-5"/>
              <a:t>dependencias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459625" y="1455381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370418"/>
            <a:ext cx="244856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requirements.R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625" y="318122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3615" y="3096260"/>
            <a:ext cx="162369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Dockerfile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2960" y="2181605"/>
            <a:ext cx="7223759" cy="3924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260"/>
              </a:spcBef>
            </a:pPr>
            <a:r>
              <a:rPr dirty="0" sz="1400" spc="-5">
                <a:solidFill>
                  <a:srgbClr val="785D25"/>
                </a:solidFill>
                <a:latin typeface="DejaVu Sans"/>
                <a:cs typeface="DejaVu Sans"/>
              </a:rPr>
              <a:t>install.packages</a:t>
            </a:r>
            <a:r>
              <a:rPr dirty="0" sz="1400" spc="-5">
                <a:latin typeface="DejaVu Sans"/>
                <a:cs typeface="DejaVu Sans"/>
              </a:rPr>
              <a:t>(</a:t>
            </a:r>
            <a:r>
              <a:rPr dirty="0" sz="1400" spc="-5">
                <a:solidFill>
                  <a:srgbClr val="A21414"/>
                </a:solidFill>
                <a:latin typeface="DejaVu Sans"/>
                <a:cs typeface="DejaVu Sans"/>
              </a:rPr>
              <a:t>"randomForest"</a:t>
            </a:r>
            <a:r>
              <a:rPr dirty="0" sz="1400" spc="-5">
                <a:latin typeface="DejaVu Sans"/>
                <a:cs typeface="DejaVu Sans"/>
              </a:rPr>
              <a:t>)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3575" y="1333334"/>
            <a:ext cx="1013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1195" y="3831475"/>
            <a:ext cx="5948680" cy="16910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0170">
              <a:lnSpc>
                <a:spcPts val="1870"/>
              </a:lnSpc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FROM</a:t>
            </a:r>
            <a:r>
              <a:rPr dirty="0" sz="1800" spc="-3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r-base:4.2.2</a:t>
            </a:r>
            <a:endParaRPr sz="1800">
              <a:latin typeface="Consolas"/>
              <a:cs typeface="Consolas"/>
            </a:endParaRPr>
          </a:p>
          <a:p>
            <a:pPr marL="90170">
              <a:lnSpc>
                <a:spcPts val="1800"/>
              </a:lnSpc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WORKDIR</a:t>
            </a:r>
            <a:r>
              <a:rPr dirty="0" sz="1800" spc="-3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/usr/src/myscript/</a:t>
            </a:r>
            <a:endParaRPr sz="1800">
              <a:latin typeface="Consolas"/>
              <a:cs typeface="Consolas"/>
            </a:endParaRPr>
          </a:p>
          <a:p>
            <a:pPr marL="90170" marR="1106170">
              <a:lnSpc>
                <a:spcPts val="1800"/>
              </a:lnSpc>
              <a:spcBef>
                <a:spcPts val="180"/>
              </a:spcBef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COPY</a:t>
            </a:r>
            <a:r>
              <a:rPr dirty="0" sz="1800" spc="1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requirements.R</a:t>
            </a:r>
            <a:r>
              <a:rPr dirty="0" sz="1800" spc="10"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/usr/src/myscript/ </a:t>
            </a:r>
            <a:r>
              <a:rPr dirty="0" sz="1800" spc="-97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RUN</a:t>
            </a:r>
            <a:r>
              <a:rPr dirty="0" sz="1800" spc="-3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latin typeface="Consolas"/>
                <a:cs typeface="Consolas"/>
              </a:rPr>
              <a:t>Rscript</a:t>
            </a:r>
            <a:r>
              <a:rPr dirty="0" sz="1800" spc="-30">
                <a:latin typeface="Consolas"/>
                <a:cs typeface="Consolas"/>
              </a:rPr>
              <a:t> </a:t>
            </a:r>
            <a:r>
              <a:rPr dirty="0" sz="1800" spc="-10">
                <a:latin typeface="Consolas"/>
                <a:cs typeface="Consolas"/>
              </a:rPr>
              <a:t>requirements.R</a:t>
            </a:r>
            <a:endParaRPr sz="1800">
              <a:latin typeface="Consolas"/>
              <a:cs typeface="Consolas"/>
            </a:endParaRPr>
          </a:p>
          <a:p>
            <a:pPr marL="90170" marR="1226820">
              <a:lnSpc>
                <a:spcPts val="1800"/>
              </a:lnSpc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COPY </a:t>
            </a:r>
            <a:r>
              <a:rPr dirty="0" sz="1800" spc="-10">
                <a:latin typeface="Consolas"/>
                <a:cs typeface="Consolas"/>
              </a:rPr>
              <a:t>predict.R </a:t>
            </a:r>
            <a:r>
              <a:rPr dirty="0" sz="1800" spc="-15">
                <a:latin typeface="Consolas"/>
                <a:cs typeface="Consolas"/>
              </a:rPr>
              <a:t>/usr/src/myscript/ </a:t>
            </a:r>
            <a:r>
              <a:rPr dirty="0" sz="1800" spc="-10"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0000FF"/>
                </a:solidFill>
                <a:latin typeface="Consolas"/>
                <a:cs typeface="Consolas"/>
              </a:rPr>
              <a:t>ENTRYPOINT </a:t>
            </a:r>
            <a:r>
              <a:rPr dirty="0" sz="1800">
                <a:latin typeface="Consolas"/>
                <a:cs typeface="Consolas"/>
              </a:rPr>
              <a:t>[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"Rscript"</a:t>
            </a:r>
            <a:r>
              <a:rPr dirty="0" sz="1800" spc="-10">
                <a:latin typeface="Consolas"/>
                <a:cs typeface="Consolas"/>
              </a:rPr>
              <a:t>,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"predict.R" </a:t>
            </a:r>
            <a:r>
              <a:rPr dirty="0" sz="1800">
                <a:latin typeface="Consolas"/>
                <a:cs typeface="Consolas"/>
              </a:rPr>
              <a:t>] </a:t>
            </a:r>
            <a:r>
              <a:rPr dirty="0" sz="1800" spc="-97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CMD</a:t>
            </a:r>
            <a:r>
              <a:rPr dirty="0" sz="1800" spc="-2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>
                <a:latin typeface="Consolas"/>
                <a:cs typeface="Consolas"/>
              </a:rPr>
              <a:t>[</a:t>
            </a:r>
            <a:r>
              <a:rPr dirty="0" sz="1800" spc="-1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"5.1"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1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"3.5"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1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"1.4"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2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"0.2"</a:t>
            </a:r>
            <a:r>
              <a:rPr dirty="0" sz="1800" spc="-15">
                <a:solidFill>
                  <a:srgbClr val="A21414"/>
                </a:solidFill>
                <a:latin typeface="Consolas"/>
                <a:cs typeface="Consolas"/>
              </a:rPr>
              <a:t> </a:t>
            </a:r>
            <a:r>
              <a:rPr dirty="0" sz="1800">
                <a:latin typeface="Consolas"/>
                <a:cs typeface="Consolas"/>
              </a:rPr>
              <a:t>]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1785" y="6339865"/>
            <a:ext cx="32213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https://hub.docker.com/_/r-base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83743"/>
            <a:ext cx="76377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Ejemplo</a:t>
            </a:r>
            <a:r>
              <a:rPr dirty="0" sz="4000" spc="-125"/>
              <a:t> </a:t>
            </a:r>
            <a:r>
              <a:rPr dirty="0" sz="4000" spc="-10"/>
              <a:t>Script</a:t>
            </a:r>
            <a:r>
              <a:rPr dirty="0" sz="4000" spc="-25"/>
              <a:t> </a:t>
            </a:r>
            <a:r>
              <a:rPr dirty="0" sz="4000"/>
              <a:t>R</a:t>
            </a:r>
            <a:r>
              <a:rPr dirty="0" sz="4000" spc="-30"/>
              <a:t> </a:t>
            </a:r>
            <a:r>
              <a:rPr dirty="0" sz="4000" spc="-5"/>
              <a:t>con</a:t>
            </a:r>
            <a:r>
              <a:rPr dirty="0" sz="4000" spc="-25"/>
              <a:t> </a:t>
            </a:r>
            <a:r>
              <a:rPr dirty="0" sz="4000" spc="-5"/>
              <a:t>dependencias</a:t>
            </a:r>
            <a:endParaRPr sz="4000"/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7933575" y="1333334"/>
            <a:ext cx="1013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625" y="1455381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370418"/>
            <a:ext cx="410337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Compilación</a:t>
            </a:r>
            <a:r>
              <a:rPr dirty="0" sz="2600" spc="-2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de</a:t>
            </a:r>
            <a:r>
              <a:rPr dirty="0" sz="2600" spc="-2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la</a:t>
            </a:r>
            <a:r>
              <a:rPr dirty="0" sz="2600" spc="-3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imagen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625" y="318122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3615" y="3096260"/>
            <a:ext cx="577596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Ejecución</a:t>
            </a:r>
            <a:r>
              <a:rPr dirty="0" sz="2600" spc="-1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de</a:t>
            </a:r>
            <a:r>
              <a:rPr dirty="0" sz="2600" spc="-1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los</a:t>
            </a:r>
            <a:r>
              <a:rPr dirty="0" sz="2600" spc="-2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valores</a:t>
            </a:r>
            <a:r>
              <a:rPr dirty="0" sz="2600" spc="-1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por</a:t>
            </a:r>
            <a:r>
              <a:rPr dirty="0" sz="2600" spc="-2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defecto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625" y="490706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3615" y="4822101"/>
            <a:ext cx="695134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Ejecución</a:t>
            </a:r>
            <a:r>
              <a:rPr dirty="0" sz="2600" spc="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con</a:t>
            </a:r>
            <a:r>
              <a:rPr dirty="0" sz="2600" spc="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valores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de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 entrada diferentes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94002" y="2279523"/>
            <a:ext cx="5547360" cy="35623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2050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build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nsolas"/>
                <a:cs typeface="Consolas"/>
              </a:rPr>
              <a:t>-t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miusuario/ejemplo-2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.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4557" y="3931920"/>
            <a:ext cx="7292340" cy="3194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2050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2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run</a:t>
            </a:r>
            <a:r>
              <a:rPr dirty="0" sz="1800" spc="-2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nsolas"/>
                <a:cs typeface="Consolas"/>
              </a:rPr>
              <a:t>-v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$PWD:/tmp/model</a:t>
            </a:r>
            <a:r>
              <a:rPr dirty="0" sz="1800" spc="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miusuario/ejemplo-2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06880" y="5555526"/>
            <a:ext cx="5760720" cy="621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547370" marR="836930" indent="-457200">
              <a:lnSpc>
                <a:spcPts val="1800"/>
              </a:lnSpc>
              <a:spcBef>
                <a:spcPts val="245"/>
              </a:spcBef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 run -v $PWD:/tmp/model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\ </a:t>
            </a:r>
            <a:r>
              <a:rPr dirty="0" sz="1800" spc="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miusuario/ejemplo-2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7.0 3.2 4.7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1.4</a:t>
            </a:r>
            <a:endParaRPr sz="1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7418" y="1464660"/>
            <a:ext cx="6903084" cy="258318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292735" indent="-255270">
              <a:lnSpc>
                <a:spcPct val="100000"/>
              </a:lnSpc>
              <a:spcBef>
                <a:spcPts val="128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Introducción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19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 b="1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Python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Uso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8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dockerizado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0109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Dockerización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40"/>
              <a:t> </a:t>
            </a:r>
            <a:r>
              <a:rPr dirty="0" spc="-5"/>
              <a:t>Python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7418" y="1615579"/>
            <a:ext cx="8135620" cy="42291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2735" marR="56515" indent="-255270">
              <a:lnSpc>
                <a:spcPct val="99800"/>
              </a:lnSpc>
              <a:spcBef>
                <a:spcPts val="10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Al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dockerizar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Python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igual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que 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pasaba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no dispondremos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una interfaz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gráfica</a:t>
            </a:r>
            <a:endParaRPr sz="3200">
              <a:latin typeface="Corbel"/>
              <a:cs typeface="Corbel"/>
            </a:endParaRPr>
          </a:p>
          <a:p>
            <a:pPr algn="just" marL="292735" marR="30480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información generada deberá ser mostrada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bien por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pantalla 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bien guardada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ficheros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(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NG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3200" spc="-7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3200" spc="-229">
                <a:solidFill>
                  <a:srgbClr val="4B4B4B"/>
                </a:solidFill>
                <a:latin typeface="Corbel"/>
                <a:cs typeface="Corbel"/>
              </a:rPr>
              <a:t>F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3200" spc="-229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TX</a:t>
            </a:r>
            <a:r>
              <a:rPr dirty="0" sz="3200" spc="-260">
                <a:solidFill>
                  <a:srgbClr val="4B4B4B"/>
                </a:solidFill>
                <a:latin typeface="Corbel"/>
                <a:cs typeface="Corbel"/>
              </a:rPr>
              <a:t>T</a:t>
            </a:r>
            <a:r>
              <a:rPr dirty="0" sz="3200" spc="10">
                <a:solidFill>
                  <a:srgbClr val="4B4B4B"/>
                </a:solidFill>
                <a:latin typeface="Corbel"/>
                <a:cs typeface="Corbel"/>
              </a:rPr>
              <a:t>…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)</a:t>
            </a:r>
            <a:endParaRPr sz="3200">
              <a:latin typeface="Corbel"/>
              <a:cs typeface="Corbel"/>
            </a:endParaRPr>
          </a:p>
          <a:p>
            <a:pPr marL="292735" marR="388620" indent="-255270">
              <a:lnSpc>
                <a:spcPct val="100000"/>
              </a:lnSpc>
              <a:spcBef>
                <a:spcPts val="119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Deberemos instalar en la imagen las librerías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necesarias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8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funcione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0109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Dockerización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40"/>
              <a:t> </a:t>
            </a:r>
            <a:r>
              <a:rPr dirty="0" spc="-5"/>
              <a:t>Python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2818" y="1615579"/>
            <a:ext cx="589470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Python</a:t>
            </a:r>
            <a:r>
              <a:rPr dirty="0" sz="3200" spc="-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3200" spc="-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dependencias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2889262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294" y="4495584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2294" y="2103318"/>
            <a:ext cx="7555230" cy="3382010"/>
          </a:xfrm>
          <a:prstGeom prst="rect">
            <a:avLst/>
          </a:prstGeom>
        </p:spPr>
        <p:txBody>
          <a:bodyPr wrap="square" lIns="0" tIns="156210" rIns="0" bIns="0" rtlCol="0" vert="horz">
            <a:spAutoFit/>
          </a:bodyPr>
          <a:lstStyle/>
          <a:p>
            <a:pPr marL="335915" indent="-323850">
              <a:lnSpc>
                <a:spcPct val="100000"/>
              </a:lnSpc>
              <a:spcBef>
                <a:spcPts val="123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655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Python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realiza una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predicción</a:t>
            </a:r>
            <a:endParaRPr sz="3200">
              <a:latin typeface="Corbel"/>
              <a:cs typeface="Corbel"/>
            </a:endParaRPr>
          </a:p>
          <a:p>
            <a:pPr marL="335915" marR="487680">
              <a:lnSpc>
                <a:spcPct val="100000"/>
              </a:lnSpc>
              <a:spcBef>
                <a:spcPts val="1125"/>
              </a:spcBef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 necesita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instalación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dependencias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 el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entrenamiento del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modelo</a:t>
            </a:r>
            <a:endParaRPr sz="3200">
              <a:latin typeface="Corbel"/>
              <a:cs typeface="Corbel"/>
            </a:endParaRPr>
          </a:p>
          <a:p>
            <a:pPr marL="335915" marR="310515">
              <a:lnSpc>
                <a:spcPct val="100000"/>
              </a:lnSpc>
              <a:spcBef>
                <a:spcPts val="1135"/>
              </a:spcBef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Dispondremos de los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ficheros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predict.py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,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requirements.txt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 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Dockerfile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5734" y="6230785"/>
            <a:ext cx="5688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https://es.wikipedia.org/wiki/Conjunto_de_datos_flor_iris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19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22897"/>
            <a:ext cx="54102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Ejemplo</a:t>
            </a:r>
            <a:r>
              <a:rPr dirty="0" spc="-130"/>
              <a:t> </a:t>
            </a:r>
            <a:r>
              <a:rPr dirty="0" spc="-10"/>
              <a:t>Script</a:t>
            </a:r>
            <a:r>
              <a:rPr dirty="0" spc="-35"/>
              <a:t> </a:t>
            </a:r>
            <a:r>
              <a:rPr dirty="0" spc="-5"/>
              <a:t>Python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9625" y="1455381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370418"/>
            <a:ext cx="160401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predict.py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2960" y="1821599"/>
            <a:ext cx="7223759" cy="4973320"/>
          </a:xfrm>
          <a:custGeom>
            <a:avLst/>
            <a:gdLst/>
            <a:ahLst/>
            <a:cxnLst/>
            <a:rect l="l" t="t" r="r" b="b"/>
            <a:pathLst>
              <a:path w="7223759" h="4973320">
                <a:moveTo>
                  <a:pt x="3611879" y="4973040"/>
                </a:moveTo>
                <a:lnTo>
                  <a:pt x="0" y="4973040"/>
                </a:lnTo>
                <a:lnTo>
                  <a:pt x="0" y="0"/>
                </a:lnTo>
                <a:lnTo>
                  <a:pt x="7223760" y="0"/>
                </a:lnTo>
                <a:lnTo>
                  <a:pt x="7223760" y="4973040"/>
                </a:lnTo>
                <a:lnTo>
                  <a:pt x="3611879" y="497304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0264" y="1843824"/>
            <a:ext cx="5268595" cy="446976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1807210">
              <a:lnSpc>
                <a:spcPts val="1170"/>
              </a:lnSpc>
              <a:spcBef>
                <a:spcPts val="165"/>
              </a:spcBef>
            </a:pPr>
            <a:r>
              <a:rPr dirty="0" sz="1000" spc="-15">
                <a:solidFill>
                  <a:srgbClr val="AE00DA"/>
                </a:solidFill>
                <a:latin typeface="DejaVu Sans"/>
                <a:cs typeface="DejaVu Sans"/>
              </a:rPr>
              <a:t>from</a:t>
            </a:r>
            <a:r>
              <a:rPr dirty="0" sz="1000">
                <a:solidFill>
                  <a:srgbClr val="AE00DA"/>
                </a:solidFill>
                <a:latin typeface="DejaVu Sans"/>
                <a:cs typeface="DejaVu Sans"/>
              </a:rPr>
              <a:t> </a:t>
            </a:r>
            <a:r>
              <a:rPr dirty="0" sz="1000" spc="-10">
                <a:latin typeface="DejaVu Sans"/>
                <a:cs typeface="DejaVu Sans"/>
              </a:rPr>
              <a:t>sklearn.ensemble</a:t>
            </a:r>
            <a:r>
              <a:rPr dirty="0" sz="1000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import</a:t>
            </a:r>
            <a:r>
              <a:rPr dirty="0" sz="1000" spc="5">
                <a:solidFill>
                  <a:srgbClr val="AE00DA"/>
                </a:solidFill>
                <a:latin typeface="DejaVu Sans"/>
                <a:cs typeface="DejaVu Sans"/>
              </a:rPr>
              <a:t> </a:t>
            </a:r>
            <a:r>
              <a:rPr dirty="0" sz="1000" spc="-10">
                <a:latin typeface="DejaVu Sans"/>
                <a:cs typeface="DejaVu Sans"/>
              </a:rPr>
              <a:t>RandomForestClassifier </a:t>
            </a:r>
            <a:r>
              <a:rPr dirty="0" sz="1000" spc="-305">
                <a:latin typeface="DejaVu Sans"/>
                <a:cs typeface="DejaVu Sans"/>
              </a:rPr>
              <a:t> </a:t>
            </a:r>
            <a:r>
              <a:rPr dirty="0" sz="1000" spc="-15">
                <a:solidFill>
                  <a:srgbClr val="AE00DA"/>
                </a:solidFill>
                <a:latin typeface="DejaVu Sans"/>
                <a:cs typeface="DejaVu Sans"/>
              </a:rPr>
              <a:t>from</a:t>
            </a: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 </a:t>
            </a:r>
            <a:r>
              <a:rPr dirty="0" sz="1000" spc="-10">
                <a:latin typeface="DejaVu Sans"/>
                <a:cs typeface="DejaVu Sans"/>
              </a:rPr>
              <a:t>sklearn.datasets </a:t>
            </a: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import </a:t>
            </a:r>
            <a:r>
              <a:rPr dirty="0" sz="1000" spc="-5">
                <a:latin typeface="DejaVu Sans"/>
                <a:cs typeface="DejaVu Sans"/>
              </a:rPr>
              <a:t>load_iris</a:t>
            </a:r>
            <a:endParaRPr sz="1000">
              <a:latin typeface="DejaVu Sans"/>
              <a:cs typeface="DejaVu Sans"/>
            </a:endParaRPr>
          </a:p>
          <a:p>
            <a:pPr marL="12700">
              <a:lnSpc>
                <a:spcPts val="1110"/>
              </a:lnSpc>
            </a:pP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import</a:t>
            </a:r>
            <a:r>
              <a:rPr dirty="0" sz="1000" spc="-30">
                <a:solidFill>
                  <a:srgbClr val="AE00DA"/>
                </a:solidFill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257E99"/>
                </a:solidFill>
                <a:latin typeface="DejaVu Sans"/>
                <a:cs typeface="DejaVu Sans"/>
              </a:rPr>
              <a:t>argparse</a:t>
            </a:r>
            <a:endParaRPr sz="1000">
              <a:latin typeface="DejaVu Sans"/>
              <a:cs typeface="DejaVu Sans"/>
            </a:endParaRPr>
          </a:p>
          <a:p>
            <a:pPr marL="12700" marR="4445635">
              <a:lnSpc>
                <a:spcPts val="1160"/>
              </a:lnSpc>
              <a:spcBef>
                <a:spcPts val="55"/>
              </a:spcBef>
            </a:pPr>
            <a:r>
              <a:rPr dirty="0" sz="1000" spc="-10">
                <a:solidFill>
                  <a:srgbClr val="AE00DA"/>
                </a:solidFill>
                <a:latin typeface="DejaVu Sans"/>
                <a:cs typeface="DejaVu Sans"/>
              </a:rPr>
              <a:t>i</a:t>
            </a:r>
            <a:r>
              <a:rPr dirty="0" sz="1000">
                <a:solidFill>
                  <a:srgbClr val="AE00DA"/>
                </a:solidFill>
                <a:latin typeface="DejaVu Sans"/>
                <a:cs typeface="DejaVu Sans"/>
              </a:rPr>
              <a:t>m</a:t>
            </a: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p</a:t>
            </a:r>
            <a:r>
              <a:rPr dirty="0" sz="1000" spc="5">
                <a:solidFill>
                  <a:srgbClr val="AE00DA"/>
                </a:solidFill>
                <a:latin typeface="DejaVu Sans"/>
                <a:cs typeface="DejaVu Sans"/>
              </a:rPr>
              <a:t>o</a:t>
            </a:r>
            <a:r>
              <a:rPr dirty="0" sz="1000" spc="-15">
                <a:solidFill>
                  <a:srgbClr val="AE00DA"/>
                </a:solidFill>
                <a:latin typeface="DejaVu Sans"/>
                <a:cs typeface="DejaVu Sans"/>
              </a:rPr>
              <a:t>r</a:t>
            </a:r>
            <a:r>
              <a:rPr dirty="0" sz="1000">
                <a:solidFill>
                  <a:srgbClr val="AE00DA"/>
                </a:solidFill>
                <a:latin typeface="DejaVu Sans"/>
                <a:cs typeface="DejaVu Sans"/>
              </a:rPr>
              <a:t>t </a:t>
            </a:r>
            <a:r>
              <a:rPr dirty="0" sz="1000" spc="-10">
                <a:latin typeface="DejaVu Sans"/>
                <a:cs typeface="DejaVu Sans"/>
              </a:rPr>
              <a:t>j</a:t>
            </a:r>
            <a:r>
              <a:rPr dirty="0" sz="1000" spc="5">
                <a:latin typeface="DejaVu Sans"/>
                <a:cs typeface="DejaVu Sans"/>
              </a:rPr>
              <a:t>o</a:t>
            </a:r>
            <a:r>
              <a:rPr dirty="0" sz="1000">
                <a:latin typeface="DejaVu Sans"/>
                <a:cs typeface="DejaVu Sans"/>
              </a:rPr>
              <a:t>b</a:t>
            </a:r>
            <a:r>
              <a:rPr dirty="0" sz="1000" spc="-10">
                <a:latin typeface="DejaVu Sans"/>
                <a:cs typeface="DejaVu Sans"/>
              </a:rPr>
              <a:t>li</a:t>
            </a:r>
            <a:r>
              <a:rPr dirty="0" sz="1000">
                <a:latin typeface="DejaVu Sans"/>
                <a:cs typeface="DejaVu Sans"/>
              </a:rPr>
              <a:t>b  </a:t>
            </a: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import</a:t>
            </a:r>
            <a:r>
              <a:rPr dirty="0" sz="1000" spc="-15">
                <a:solidFill>
                  <a:srgbClr val="AE00DA"/>
                </a:solidFill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257E99"/>
                </a:solidFill>
                <a:latin typeface="DejaVu Sans"/>
                <a:cs typeface="DejaVu Sans"/>
              </a:rPr>
              <a:t>os</a:t>
            </a:r>
            <a:endParaRPr sz="10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DejaVu Sans"/>
              <a:cs typeface="DejaVu Sans"/>
            </a:endParaRPr>
          </a:p>
          <a:p>
            <a:pPr marL="12700" marR="4380865">
              <a:lnSpc>
                <a:spcPts val="1170"/>
              </a:lnSpc>
            </a:pPr>
            <a:r>
              <a:rPr dirty="0" u="sng" sz="1000">
                <a:solidFill>
                  <a:srgbClr val="000F7F"/>
                </a:solidFill>
                <a:uFill>
                  <a:solidFill>
                    <a:srgbClr val="000E7E"/>
                  </a:solidFill>
                </a:uFill>
                <a:latin typeface="Times New Roman"/>
                <a:cs typeface="Times New Roman"/>
              </a:rPr>
              <a:t>   </a:t>
            </a:r>
            <a:r>
              <a:rPr dirty="0" u="sng" sz="1000" spc="5">
                <a:solidFill>
                  <a:srgbClr val="000F7F"/>
                </a:solidFill>
                <a:uFill>
                  <a:solidFill>
                    <a:srgbClr val="000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species</a:t>
            </a:r>
            <a:r>
              <a:rPr dirty="0" sz="1000" spc="-4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=</a:t>
            </a:r>
            <a:r>
              <a:rPr dirty="0" sz="1000" spc="-40"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{ </a:t>
            </a:r>
            <a:r>
              <a:rPr dirty="0" sz="1000" spc="-305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88557"/>
                </a:solidFill>
                <a:latin typeface="DejaVu Sans"/>
                <a:cs typeface="DejaVu Sans"/>
              </a:rPr>
              <a:t>0</a:t>
            </a:r>
            <a:r>
              <a:rPr dirty="0" sz="1000" spc="-5">
                <a:latin typeface="DejaVu Sans"/>
                <a:cs typeface="DejaVu Sans"/>
              </a:rPr>
              <a:t>:</a:t>
            </a:r>
            <a:r>
              <a:rPr dirty="0" sz="1000" spc="-25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'setosa'</a:t>
            </a:r>
            <a:r>
              <a:rPr dirty="0" sz="1000" spc="-5">
                <a:latin typeface="DejaVu Sans"/>
                <a:cs typeface="DejaVu Sans"/>
              </a:rPr>
              <a:t>,</a:t>
            </a:r>
            <a:endParaRPr sz="1000">
              <a:latin typeface="DejaVu Sans"/>
              <a:cs typeface="DejaVu Sans"/>
            </a:endParaRPr>
          </a:p>
          <a:p>
            <a:pPr marL="12700">
              <a:lnSpc>
                <a:spcPts val="1110"/>
              </a:lnSpc>
            </a:pPr>
            <a:r>
              <a:rPr dirty="0" sz="1000" spc="-5">
                <a:solidFill>
                  <a:srgbClr val="088557"/>
                </a:solidFill>
                <a:latin typeface="DejaVu Sans"/>
                <a:cs typeface="DejaVu Sans"/>
              </a:rPr>
              <a:t>1</a:t>
            </a:r>
            <a:r>
              <a:rPr dirty="0" sz="1000" spc="-5">
                <a:latin typeface="DejaVu Sans"/>
                <a:cs typeface="DejaVu Sans"/>
              </a:rPr>
              <a:t>:</a:t>
            </a:r>
            <a:r>
              <a:rPr dirty="0" sz="1000" spc="-55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'versicolor'</a:t>
            </a:r>
            <a:r>
              <a:rPr dirty="0" sz="1000" spc="-5">
                <a:latin typeface="DejaVu Sans"/>
                <a:cs typeface="DejaVu Sans"/>
              </a:rPr>
              <a:t>,</a:t>
            </a:r>
            <a:endParaRPr sz="1000">
              <a:latin typeface="DejaVu Sans"/>
              <a:cs typeface="DejaVu Sans"/>
            </a:endParaRPr>
          </a:p>
          <a:p>
            <a:pPr marL="12700">
              <a:lnSpc>
                <a:spcPts val="1165"/>
              </a:lnSpc>
            </a:pPr>
            <a:r>
              <a:rPr dirty="0" sz="1000" spc="-5">
                <a:solidFill>
                  <a:srgbClr val="088557"/>
                </a:solidFill>
                <a:latin typeface="DejaVu Sans"/>
                <a:cs typeface="DejaVu Sans"/>
              </a:rPr>
              <a:t>2</a:t>
            </a:r>
            <a:r>
              <a:rPr dirty="0" sz="1000" spc="-5">
                <a:latin typeface="DejaVu Sans"/>
                <a:cs typeface="DejaVu Sans"/>
              </a:rPr>
              <a:t>:</a:t>
            </a:r>
            <a:r>
              <a:rPr dirty="0" sz="1000" spc="-50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'virginica'</a:t>
            </a:r>
            <a:endParaRPr sz="1000">
              <a:latin typeface="DejaVu Sans"/>
              <a:cs typeface="DejaVu Sans"/>
            </a:endParaRPr>
          </a:p>
          <a:p>
            <a:pPr marL="12700">
              <a:lnSpc>
                <a:spcPts val="1180"/>
              </a:lnSpc>
            </a:pPr>
            <a:r>
              <a:rPr dirty="0" sz="1000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DejaVu Sans"/>
              <a:cs typeface="DejaVu Sans"/>
            </a:endParaRPr>
          </a:p>
          <a:p>
            <a:pPr marL="12700">
              <a:lnSpc>
                <a:spcPts val="1185"/>
              </a:lnSpc>
            </a:pP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if</a:t>
            </a:r>
            <a:r>
              <a:rPr dirty="0" u="sng" sz="1000" spc="335">
                <a:solidFill>
                  <a:srgbClr val="AE00DA"/>
                </a:solidFill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000" spc="335">
                <a:solidFill>
                  <a:srgbClr val="AE00DA"/>
                </a:solidFill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sz="1000" spc="-5">
                <a:latin typeface="DejaVu Sans"/>
                <a:cs typeface="DejaVu Sans"/>
              </a:rPr>
              <a:t>name</a:t>
            </a:r>
            <a:r>
              <a:rPr dirty="0" u="sng" sz="1000" spc="92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sz="1000" spc="5">
                <a:latin typeface="DejaVu Sans"/>
                <a:cs typeface="DejaVu Sans"/>
              </a:rPr>
              <a:t>==</a:t>
            </a:r>
            <a:r>
              <a:rPr dirty="0" sz="1000" spc="-20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</a:t>
            </a:r>
            <a:r>
              <a:rPr dirty="0" u="sng" sz="1000" spc="655">
                <a:solidFill>
                  <a:srgbClr val="A21414"/>
                </a:solidFill>
                <a:uFill>
                  <a:solidFill>
                    <a:srgbClr val="A11313"/>
                  </a:solidFill>
                </a:uFill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main</a:t>
            </a:r>
            <a:r>
              <a:rPr dirty="0" u="sng" sz="1000" spc="655">
                <a:solidFill>
                  <a:srgbClr val="A21414"/>
                </a:solidFill>
                <a:uFill>
                  <a:solidFill>
                    <a:srgbClr val="A11313"/>
                  </a:solidFill>
                </a:uFill>
                <a:latin typeface="DejaVu Sans"/>
                <a:cs typeface="DejaVu Sans"/>
              </a:rPr>
              <a:t> </a:t>
            </a:r>
            <a:r>
              <a:rPr dirty="0" sz="1000">
                <a:solidFill>
                  <a:srgbClr val="A21414"/>
                </a:solidFill>
                <a:latin typeface="DejaVu Sans"/>
                <a:cs typeface="DejaVu Sans"/>
              </a:rPr>
              <a:t>'</a:t>
            </a:r>
            <a:r>
              <a:rPr dirty="0" sz="1000">
                <a:latin typeface="DejaVu Sans"/>
                <a:cs typeface="DejaVu Sans"/>
              </a:rPr>
              <a:t>:</a:t>
            </a:r>
            <a:endParaRPr sz="1000">
              <a:latin typeface="DejaVu Sans"/>
              <a:cs typeface="DejaVu Sans"/>
            </a:endParaRPr>
          </a:p>
          <a:p>
            <a:pPr marL="469900">
              <a:lnSpc>
                <a:spcPts val="1165"/>
              </a:lnSpc>
            </a:pP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parser</a:t>
            </a:r>
            <a:r>
              <a:rPr dirty="0" sz="1000" spc="-2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=</a:t>
            </a:r>
            <a:r>
              <a:rPr dirty="0" sz="1000" spc="-25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257E99"/>
                </a:solidFill>
                <a:latin typeface="DejaVu Sans"/>
                <a:cs typeface="DejaVu Sans"/>
              </a:rPr>
              <a:t>argparse</a:t>
            </a:r>
            <a:r>
              <a:rPr dirty="0" sz="1000" spc="-10">
                <a:latin typeface="DejaVu Sans"/>
                <a:cs typeface="DejaVu Sans"/>
              </a:rPr>
              <a:t>.</a:t>
            </a:r>
            <a:r>
              <a:rPr dirty="0" sz="1000" spc="-10">
                <a:solidFill>
                  <a:srgbClr val="257E99"/>
                </a:solidFill>
                <a:latin typeface="DejaVu Sans"/>
                <a:cs typeface="DejaVu Sans"/>
              </a:rPr>
              <a:t>ArgumentParser</a:t>
            </a:r>
            <a:r>
              <a:rPr dirty="0" sz="1000" spc="-10">
                <a:latin typeface="DejaVu Sans"/>
                <a:cs typeface="DejaVu Sans"/>
              </a:rPr>
              <a:t>()</a:t>
            </a:r>
            <a:endParaRPr sz="1000">
              <a:latin typeface="DejaVu Sans"/>
              <a:cs typeface="DejaVu Sans"/>
            </a:endParaRPr>
          </a:p>
          <a:p>
            <a:pPr marL="469900" marR="5080">
              <a:lnSpc>
                <a:spcPts val="1170"/>
              </a:lnSpc>
              <a:spcBef>
                <a:spcPts val="45"/>
              </a:spcBef>
            </a:pP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parser</a:t>
            </a:r>
            <a:r>
              <a:rPr dirty="0" sz="1000" spc="-5">
                <a:latin typeface="DejaVu Sans"/>
                <a:cs typeface="DejaVu Sans"/>
              </a:rPr>
              <a:t>.</a:t>
            </a:r>
            <a:r>
              <a:rPr dirty="0" sz="1000" spc="-5">
                <a:solidFill>
                  <a:srgbClr val="785D25"/>
                </a:solidFill>
                <a:latin typeface="DejaVu Sans"/>
                <a:cs typeface="DejaVu Sans"/>
              </a:rPr>
              <a:t>add_argument</a:t>
            </a:r>
            <a:r>
              <a:rPr dirty="0" sz="1000" spc="-5">
                <a:latin typeface="DejaVu Sans"/>
                <a:cs typeface="DejaVu Sans"/>
              </a:rPr>
              <a:t>(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'-i'</a:t>
            </a:r>
            <a:r>
              <a:rPr dirty="0" sz="1000" spc="-5">
                <a:latin typeface="DejaVu Sans"/>
                <a:cs typeface="DejaVu Sans"/>
              </a:rPr>
              <a:t>,</a:t>
            </a:r>
            <a:r>
              <a:rPr dirty="0" sz="1000" spc="-10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'--input'</a:t>
            </a:r>
            <a:r>
              <a:rPr dirty="0" sz="1000" spc="-5">
                <a:latin typeface="DejaVu Sans"/>
                <a:cs typeface="DejaVu Sans"/>
              </a:rPr>
              <a:t>,</a:t>
            </a:r>
            <a:r>
              <a:rPr dirty="0" sz="1000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nargs</a:t>
            </a:r>
            <a:r>
              <a:rPr dirty="0" sz="1000" spc="-5">
                <a:latin typeface="DejaVu Sans"/>
                <a:cs typeface="DejaVu Sans"/>
              </a:rPr>
              <a:t>=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'+'</a:t>
            </a:r>
            <a:r>
              <a:rPr dirty="0" sz="1000" spc="-5">
                <a:latin typeface="DejaVu Sans"/>
                <a:cs typeface="DejaVu Sans"/>
              </a:rPr>
              <a:t>,</a:t>
            </a:r>
            <a:r>
              <a:rPr dirty="0" sz="1000" spc="5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type</a:t>
            </a:r>
            <a:r>
              <a:rPr dirty="0" sz="1000" spc="-5">
                <a:latin typeface="DejaVu Sans"/>
                <a:cs typeface="DejaVu Sans"/>
              </a:rPr>
              <a:t>=</a:t>
            </a:r>
            <a:r>
              <a:rPr dirty="0" sz="1000" spc="-5">
                <a:solidFill>
                  <a:srgbClr val="257E99"/>
                </a:solidFill>
                <a:latin typeface="DejaVu Sans"/>
                <a:cs typeface="DejaVu Sans"/>
              </a:rPr>
              <a:t>float</a:t>
            </a:r>
            <a:r>
              <a:rPr dirty="0" sz="1000" spc="-5">
                <a:latin typeface="DejaVu Sans"/>
                <a:cs typeface="DejaVu Sans"/>
              </a:rPr>
              <a:t>,</a:t>
            </a:r>
            <a:r>
              <a:rPr dirty="0" sz="1000" spc="5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action</a:t>
            </a:r>
            <a:r>
              <a:rPr dirty="0" sz="1000" spc="-5">
                <a:latin typeface="DejaVu Sans"/>
                <a:cs typeface="DejaVu Sans"/>
              </a:rPr>
              <a:t>=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'append'</a:t>
            </a:r>
            <a:r>
              <a:rPr dirty="0" sz="1000" spc="-5">
                <a:latin typeface="DejaVu Sans"/>
                <a:cs typeface="DejaVu Sans"/>
              </a:rPr>
              <a:t>) </a:t>
            </a:r>
            <a:r>
              <a:rPr dirty="0" sz="1000" spc="-305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000" spc="-1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=</a:t>
            </a:r>
            <a:r>
              <a:rPr dirty="0" sz="1000" spc="-5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parser</a:t>
            </a:r>
            <a:r>
              <a:rPr dirty="0" sz="1000" spc="-10">
                <a:latin typeface="DejaVu Sans"/>
                <a:cs typeface="DejaVu Sans"/>
              </a:rPr>
              <a:t>.</a:t>
            </a:r>
            <a:r>
              <a:rPr dirty="0" sz="1000" spc="-10">
                <a:solidFill>
                  <a:srgbClr val="785D25"/>
                </a:solidFill>
                <a:latin typeface="DejaVu Sans"/>
                <a:cs typeface="DejaVu Sans"/>
              </a:rPr>
              <a:t>parse_args</a:t>
            </a:r>
            <a:r>
              <a:rPr dirty="0" sz="1000" spc="-10">
                <a:latin typeface="DejaVu Sans"/>
                <a:cs typeface="DejaVu Sans"/>
              </a:rPr>
              <a:t>()</a:t>
            </a:r>
            <a:endParaRPr sz="10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DejaVu Sans"/>
              <a:cs typeface="DejaVu Sans"/>
            </a:endParaRPr>
          </a:p>
          <a:p>
            <a:pPr marL="927100" marR="1776730" indent="-457200">
              <a:lnSpc>
                <a:spcPts val="1160"/>
              </a:lnSpc>
            </a:pP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if</a:t>
            </a:r>
            <a:r>
              <a:rPr dirty="0" sz="1000" spc="10">
                <a:solidFill>
                  <a:srgbClr val="AE00DA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solidFill>
                  <a:srgbClr val="0000FF"/>
                </a:solidFill>
                <a:latin typeface="DejaVu Sans"/>
                <a:cs typeface="DejaVu Sans"/>
              </a:rPr>
              <a:t>not</a:t>
            </a:r>
            <a:r>
              <a:rPr dirty="0" sz="1000" spc="20">
                <a:solidFill>
                  <a:srgbClr val="0000FF"/>
                </a:solidFill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257E99"/>
                </a:solidFill>
                <a:latin typeface="DejaVu Sans"/>
                <a:cs typeface="DejaVu Sans"/>
              </a:rPr>
              <a:t>os</a:t>
            </a:r>
            <a:r>
              <a:rPr dirty="0" sz="1000" spc="-10">
                <a:latin typeface="DejaVu Sans"/>
                <a:cs typeface="DejaVu Sans"/>
              </a:rPr>
              <a:t>.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path</a:t>
            </a:r>
            <a:r>
              <a:rPr dirty="0" sz="1000" spc="-10">
                <a:latin typeface="DejaVu Sans"/>
                <a:cs typeface="DejaVu Sans"/>
              </a:rPr>
              <a:t>.</a:t>
            </a:r>
            <a:r>
              <a:rPr dirty="0" sz="1000" spc="-10">
                <a:solidFill>
                  <a:srgbClr val="785D25"/>
                </a:solidFill>
                <a:latin typeface="DejaVu Sans"/>
                <a:cs typeface="DejaVu Sans"/>
              </a:rPr>
              <a:t>exists</a:t>
            </a:r>
            <a:r>
              <a:rPr dirty="0" sz="1000" spc="-10">
                <a:latin typeface="DejaVu Sans"/>
                <a:cs typeface="DejaVu Sans"/>
              </a:rPr>
              <a:t>(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'/tmp/model/iris_clf_rf.pkl'</a:t>
            </a:r>
            <a:r>
              <a:rPr dirty="0" sz="1000" spc="-10">
                <a:latin typeface="DejaVu Sans"/>
                <a:cs typeface="DejaVu Sans"/>
              </a:rPr>
              <a:t>): </a:t>
            </a:r>
            <a:r>
              <a:rPr dirty="0" sz="1000" spc="-305">
                <a:latin typeface="DejaVu Sans"/>
                <a:cs typeface="DejaVu Sans"/>
              </a:rPr>
              <a:t> </a:t>
            </a:r>
            <a:r>
              <a:rPr dirty="0" sz="1000" spc="-15">
                <a:solidFill>
                  <a:srgbClr val="785D25"/>
                </a:solidFill>
                <a:latin typeface="DejaVu Sans"/>
                <a:cs typeface="DejaVu Sans"/>
              </a:rPr>
              <a:t>print</a:t>
            </a:r>
            <a:r>
              <a:rPr dirty="0" sz="1000" spc="-15">
                <a:latin typeface="DejaVu Sans"/>
                <a:cs typeface="DejaVu Sans"/>
              </a:rPr>
              <a:t>(</a:t>
            </a:r>
            <a:r>
              <a:rPr dirty="0" sz="1000" spc="-15">
                <a:solidFill>
                  <a:srgbClr val="A21414"/>
                </a:solidFill>
                <a:latin typeface="DejaVu Sans"/>
                <a:cs typeface="DejaVu Sans"/>
              </a:rPr>
              <a:t>'Training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model...'</a:t>
            </a:r>
            <a:r>
              <a:rPr dirty="0" sz="1000" spc="-5">
                <a:latin typeface="DejaVu Sans"/>
                <a:cs typeface="DejaVu Sans"/>
              </a:rPr>
              <a:t>)</a:t>
            </a:r>
            <a:endParaRPr sz="1000">
              <a:latin typeface="DejaVu Sans"/>
              <a:cs typeface="DejaVu Sans"/>
            </a:endParaRPr>
          </a:p>
          <a:p>
            <a:pPr marL="927100">
              <a:lnSpc>
                <a:spcPts val="1120"/>
              </a:lnSpc>
            </a:pPr>
            <a:r>
              <a:rPr dirty="0" sz="1000" spc="-5">
                <a:solidFill>
                  <a:srgbClr val="006FC0"/>
                </a:solidFill>
                <a:latin typeface="DejaVu Sans"/>
                <a:cs typeface="DejaVu Sans"/>
              </a:rPr>
              <a:t>X</a:t>
            </a:r>
            <a:r>
              <a:rPr dirty="0" sz="1000" spc="-5">
                <a:latin typeface="DejaVu Sans"/>
                <a:cs typeface="DejaVu Sans"/>
              </a:rPr>
              <a:t>,</a:t>
            </a:r>
            <a:r>
              <a:rPr dirty="0" sz="1000" spc="-30">
                <a:latin typeface="DejaVu Sans"/>
                <a:cs typeface="DejaVu Sans"/>
              </a:rPr>
              <a:t> </a:t>
            </a:r>
            <a:r>
              <a:rPr dirty="0" sz="1000">
                <a:solidFill>
                  <a:srgbClr val="000F7F"/>
                </a:solidFill>
                <a:latin typeface="DejaVu Sans"/>
                <a:cs typeface="DejaVu Sans"/>
              </a:rPr>
              <a:t>y</a:t>
            </a:r>
            <a:r>
              <a:rPr dirty="0" sz="1000" spc="-50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=</a:t>
            </a:r>
            <a:r>
              <a:rPr dirty="0" sz="1000" spc="-30">
                <a:latin typeface="DejaVu Sans"/>
                <a:cs typeface="DejaVu Sans"/>
              </a:rPr>
              <a:t> </a:t>
            </a:r>
            <a:r>
              <a:rPr dirty="0" sz="1000" spc="-10">
                <a:latin typeface="DejaVu Sans"/>
                <a:cs typeface="DejaVu Sans"/>
              </a:rPr>
              <a:t>load_iris(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return_X_y</a:t>
            </a:r>
            <a:r>
              <a:rPr dirty="0" sz="1000" spc="-10">
                <a:latin typeface="DejaVu Sans"/>
                <a:cs typeface="DejaVu Sans"/>
              </a:rPr>
              <a:t>=</a:t>
            </a:r>
            <a:r>
              <a:rPr dirty="0" sz="1000" spc="-10">
                <a:solidFill>
                  <a:srgbClr val="0000FF"/>
                </a:solidFill>
                <a:latin typeface="DejaVu Sans"/>
                <a:cs typeface="DejaVu Sans"/>
              </a:rPr>
              <a:t>True</a:t>
            </a:r>
            <a:r>
              <a:rPr dirty="0" sz="1000" spc="-10">
                <a:latin typeface="DejaVu Sans"/>
                <a:cs typeface="DejaVu Sans"/>
              </a:rPr>
              <a:t>)</a:t>
            </a:r>
            <a:endParaRPr sz="1000">
              <a:latin typeface="DejaVu Sans"/>
              <a:cs typeface="DejaVu Sans"/>
            </a:endParaRPr>
          </a:p>
          <a:p>
            <a:pPr marL="927100" marR="17780">
              <a:lnSpc>
                <a:spcPts val="1170"/>
              </a:lnSpc>
              <a:spcBef>
                <a:spcPts val="40"/>
              </a:spcBef>
            </a:pP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000" spc="20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=</a:t>
            </a:r>
            <a:r>
              <a:rPr dirty="0" sz="1000" spc="20">
                <a:latin typeface="DejaVu Sans"/>
                <a:cs typeface="DejaVu Sans"/>
              </a:rPr>
              <a:t> </a:t>
            </a:r>
            <a:r>
              <a:rPr dirty="0" sz="1000" spc="-10">
                <a:latin typeface="DejaVu Sans"/>
                <a:cs typeface="DejaVu Sans"/>
              </a:rPr>
              <a:t>RandomForestClassifier(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n_estimators</a:t>
            </a:r>
            <a:r>
              <a:rPr dirty="0" sz="1000" spc="-10">
                <a:latin typeface="DejaVu Sans"/>
                <a:cs typeface="DejaVu Sans"/>
              </a:rPr>
              <a:t>=</a:t>
            </a:r>
            <a:r>
              <a:rPr dirty="0" sz="1000" spc="-10">
                <a:solidFill>
                  <a:srgbClr val="088557"/>
                </a:solidFill>
                <a:latin typeface="DejaVu Sans"/>
                <a:cs typeface="DejaVu Sans"/>
              </a:rPr>
              <a:t>10</a:t>
            </a:r>
            <a:r>
              <a:rPr dirty="0" sz="1000" spc="-10">
                <a:latin typeface="DejaVu Sans"/>
                <a:cs typeface="DejaVu Sans"/>
              </a:rPr>
              <a:t>,</a:t>
            </a:r>
            <a:r>
              <a:rPr dirty="0" sz="1000" spc="10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random_state</a:t>
            </a:r>
            <a:r>
              <a:rPr dirty="0" sz="1000" spc="-5">
                <a:latin typeface="DejaVu Sans"/>
                <a:cs typeface="DejaVu Sans"/>
              </a:rPr>
              <a:t>=</a:t>
            </a:r>
            <a:r>
              <a:rPr dirty="0" sz="1000" spc="-5">
                <a:solidFill>
                  <a:srgbClr val="088557"/>
                </a:solidFill>
                <a:latin typeface="DejaVu Sans"/>
                <a:cs typeface="DejaVu Sans"/>
              </a:rPr>
              <a:t>0</a:t>
            </a:r>
            <a:r>
              <a:rPr dirty="0" sz="1000" spc="-5">
                <a:latin typeface="DejaVu Sans"/>
                <a:cs typeface="DejaVu Sans"/>
              </a:rPr>
              <a:t>) </a:t>
            </a:r>
            <a:r>
              <a:rPr dirty="0" sz="1000" spc="-305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000" spc="-5">
                <a:latin typeface="DejaVu Sans"/>
                <a:cs typeface="DejaVu Sans"/>
              </a:rPr>
              <a:t>.fit(</a:t>
            </a:r>
            <a:r>
              <a:rPr dirty="0" sz="1000" spc="-5">
                <a:solidFill>
                  <a:srgbClr val="006FC0"/>
                </a:solidFill>
                <a:latin typeface="DejaVu Sans"/>
                <a:cs typeface="DejaVu Sans"/>
              </a:rPr>
              <a:t>X</a:t>
            </a:r>
            <a:r>
              <a:rPr dirty="0" sz="1000" spc="-5">
                <a:latin typeface="DejaVu Sans"/>
                <a:cs typeface="DejaVu Sans"/>
              </a:rPr>
              <a:t>,</a:t>
            </a:r>
            <a:r>
              <a:rPr dirty="0" sz="1000" spc="-10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y</a:t>
            </a:r>
            <a:r>
              <a:rPr dirty="0" sz="1000" spc="-10">
                <a:latin typeface="DejaVu Sans"/>
                <a:cs typeface="DejaVu Sans"/>
              </a:rPr>
              <a:t>)</a:t>
            </a:r>
            <a:endParaRPr sz="10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DejaVu Sans"/>
              <a:cs typeface="DejaVu Sans"/>
            </a:endParaRPr>
          </a:p>
          <a:p>
            <a:pPr marL="1384300" marR="2241550" indent="-457200">
              <a:lnSpc>
                <a:spcPts val="1160"/>
              </a:lnSpc>
            </a:pP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if </a:t>
            </a:r>
            <a:r>
              <a:rPr dirty="0" sz="1000">
                <a:solidFill>
                  <a:srgbClr val="0000FF"/>
                </a:solidFill>
                <a:latin typeface="DejaVu Sans"/>
                <a:cs typeface="DejaVu Sans"/>
              </a:rPr>
              <a:t>not </a:t>
            </a:r>
            <a:r>
              <a:rPr dirty="0" sz="1000" spc="-5">
                <a:solidFill>
                  <a:srgbClr val="257E99"/>
                </a:solidFill>
                <a:latin typeface="DejaVu Sans"/>
                <a:cs typeface="DejaVu Sans"/>
              </a:rPr>
              <a:t>os</a:t>
            </a:r>
            <a:r>
              <a:rPr dirty="0" sz="1000" spc="-5">
                <a:latin typeface="DejaVu Sans"/>
                <a:cs typeface="DejaVu Sans"/>
              </a:rPr>
              <a:t>.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path</a:t>
            </a:r>
            <a:r>
              <a:rPr dirty="0" sz="1000" spc="-5">
                <a:latin typeface="DejaVu Sans"/>
                <a:cs typeface="DejaVu Sans"/>
              </a:rPr>
              <a:t>.</a:t>
            </a:r>
            <a:r>
              <a:rPr dirty="0" sz="1000" spc="-5">
                <a:solidFill>
                  <a:srgbClr val="785D25"/>
                </a:solidFill>
                <a:latin typeface="DejaVu Sans"/>
                <a:cs typeface="DejaVu Sans"/>
              </a:rPr>
              <a:t>isdir</a:t>
            </a:r>
            <a:r>
              <a:rPr dirty="0" sz="1000" spc="-5">
                <a:latin typeface="DejaVu Sans"/>
                <a:cs typeface="DejaVu Sans"/>
              </a:rPr>
              <a:t>(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'/tmp/model'</a:t>
            </a:r>
            <a:r>
              <a:rPr dirty="0" sz="1000" spc="-5">
                <a:latin typeface="DejaVu Sans"/>
                <a:cs typeface="DejaVu Sans"/>
              </a:rPr>
              <a:t>): </a:t>
            </a:r>
            <a:r>
              <a:rPr dirty="0" sz="1000" spc="-305"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257E99"/>
                </a:solidFill>
                <a:latin typeface="DejaVu Sans"/>
                <a:cs typeface="DejaVu Sans"/>
              </a:rPr>
              <a:t>os</a:t>
            </a:r>
            <a:r>
              <a:rPr dirty="0" sz="1000" spc="-5">
                <a:latin typeface="DejaVu Sans"/>
                <a:cs typeface="DejaVu Sans"/>
              </a:rPr>
              <a:t>.</a:t>
            </a:r>
            <a:r>
              <a:rPr dirty="0" sz="1000" spc="-5">
                <a:solidFill>
                  <a:srgbClr val="785D25"/>
                </a:solidFill>
                <a:latin typeface="DejaVu Sans"/>
                <a:cs typeface="DejaVu Sans"/>
              </a:rPr>
              <a:t>mkdir</a:t>
            </a:r>
            <a:r>
              <a:rPr dirty="0" sz="1000" spc="-5">
                <a:latin typeface="DejaVu Sans"/>
                <a:cs typeface="DejaVu Sans"/>
              </a:rPr>
              <a:t>(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"/tmp/model"</a:t>
            </a:r>
            <a:r>
              <a:rPr dirty="0" sz="1000" spc="-5">
                <a:latin typeface="DejaVu Sans"/>
                <a:cs typeface="DejaVu Sans"/>
              </a:rPr>
              <a:t>)</a:t>
            </a:r>
            <a:endParaRPr sz="1000">
              <a:latin typeface="DejaVu Sans"/>
              <a:cs typeface="DejaVu Sans"/>
            </a:endParaRPr>
          </a:p>
          <a:p>
            <a:pPr marL="1384300">
              <a:lnSpc>
                <a:spcPts val="1120"/>
              </a:lnSpc>
            </a:pPr>
            <a:r>
              <a:rPr dirty="0" sz="1000" spc="-5">
                <a:solidFill>
                  <a:srgbClr val="257E99"/>
                </a:solidFill>
                <a:latin typeface="DejaVu Sans"/>
                <a:cs typeface="DejaVu Sans"/>
              </a:rPr>
              <a:t>joblib</a:t>
            </a:r>
            <a:r>
              <a:rPr dirty="0" sz="1000" spc="-5">
                <a:latin typeface="DejaVu Sans"/>
                <a:cs typeface="DejaVu Sans"/>
              </a:rPr>
              <a:t>.dump(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000" spc="-5">
                <a:latin typeface="DejaVu Sans"/>
                <a:cs typeface="DejaVu Sans"/>
              </a:rPr>
              <a:t>,</a:t>
            </a:r>
            <a:r>
              <a:rPr dirty="0" sz="1000" spc="10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'/tmp/model/iris_clf_rf.pkl'</a:t>
            </a:r>
            <a:r>
              <a:rPr dirty="0" sz="1000" spc="-10">
                <a:latin typeface="DejaVu Sans"/>
                <a:cs typeface="DejaVu Sans"/>
              </a:rPr>
              <a:t>)</a:t>
            </a:r>
            <a:endParaRPr sz="1000">
              <a:latin typeface="DejaVu Sans"/>
              <a:cs typeface="DejaVu Sans"/>
            </a:endParaRPr>
          </a:p>
          <a:p>
            <a:pPr marL="927100">
              <a:lnSpc>
                <a:spcPts val="1165"/>
              </a:lnSpc>
            </a:pPr>
            <a:r>
              <a:rPr dirty="0" sz="1000" spc="-10">
                <a:solidFill>
                  <a:srgbClr val="AE00DA"/>
                </a:solidFill>
                <a:latin typeface="DejaVu Sans"/>
                <a:cs typeface="DejaVu Sans"/>
              </a:rPr>
              <a:t>else</a:t>
            </a:r>
            <a:r>
              <a:rPr dirty="0" sz="1000" spc="-10">
                <a:latin typeface="DejaVu Sans"/>
                <a:cs typeface="DejaVu Sans"/>
              </a:rPr>
              <a:t>:</a:t>
            </a:r>
            <a:endParaRPr sz="1000">
              <a:latin typeface="DejaVu Sans"/>
              <a:cs typeface="DejaVu Sans"/>
            </a:endParaRPr>
          </a:p>
          <a:p>
            <a:pPr marL="1384300">
              <a:lnSpc>
                <a:spcPts val="1165"/>
              </a:lnSpc>
            </a:pPr>
            <a:r>
              <a:rPr dirty="0" sz="1000" spc="-10">
                <a:solidFill>
                  <a:srgbClr val="785D25"/>
                </a:solidFill>
                <a:latin typeface="DejaVu Sans"/>
                <a:cs typeface="DejaVu Sans"/>
              </a:rPr>
              <a:t>print</a:t>
            </a:r>
            <a:r>
              <a:rPr dirty="0" sz="1000" spc="-10">
                <a:latin typeface="DejaVu Sans"/>
                <a:cs typeface="DejaVu Sans"/>
              </a:rPr>
              <a:t>(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'Reading</a:t>
            </a:r>
            <a:r>
              <a:rPr dirty="0" sz="1000" spc="-3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model...'</a:t>
            </a:r>
            <a:r>
              <a:rPr dirty="0" sz="1000" spc="-5">
                <a:latin typeface="DejaVu Sans"/>
                <a:cs typeface="DejaVu Sans"/>
              </a:rPr>
              <a:t>)</a:t>
            </a:r>
            <a:endParaRPr sz="1000">
              <a:latin typeface="DejaVu Sans"/>
              <a:cs typeface="DejaVu Sans"/>
            </a:endParaRPr>
          </a:p>
          <a:p>
            <a:pPr marL="1384300" marR="999490">
              <a:lnSpc>
                <a:spcPts val="1170"/>
              </a:lnSpc>
              <a:spcBef>
                <a:spcPts val="45"/>
              </a:spcBef>
            </a:pP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000" spc="2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=</a:t>
            </a:r>
            <a:r>
              <a:rPr dirty="0" sz="1000" spc="30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257E99"/>
                </a:solidFill>
                <a:latin typeface="DejaVu Sans"/>
                <a:cs typeface="DejaVu Sans"/>
              </a:rPr>
              <a:t>joblib</a:t>
            </a:r>
            <a:r>
              <a:rPr dirty="0" sz="1000" spc="-10">
                <a:latin typeface="DejaVu Sans"/>
                <a:cs typeface="DejaVu Sans"/>
              </a:rPr>
              <a:t>.load(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'/tmp/model/iris_clf_rf.pkl'</a:t>
            </a:r>
            <a:r>
              <a:rPr dirty="0" sz="1000" spc="-10">
                <a:latin typeface="DejaVu Sans"/>
                <a:cs typeface="DejaVu Sans"/>
              </a:rPr>
              <a:t>) </a:t>
            </a:r>
            <a:r>
              <a:rPr dirty="0" sz="1000" spc="-305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y_pred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latin typeface="DejaVu Sans"/>
                <a:cs typeface="DejaVu Sans"/>
              </a:rPr>
              <a:t>=</a:t>
            </a:r>
            <a:r>
              <a:rPr dirty="0" sz="1000" spc="-10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clf_rf</a:t>
            </a:r>
            <a:r>
              <a:rPr dirty="0" sz="1000" spc="-10">
                <a:latin typeface="DejaVu Sans"/>
                <a:cs typeface="DejaVu Sans"/>
              </a:rPr>
              <a:t>.predict(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000" spc="-10">
                <a:latin typeface="DejaVu Sans"/>
                <a:cs typeface="DejaVu Sans"/>
              </a:rPr>
              <a:t>.input)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7464" y="6431305"/>
            <a:ext cx="3484245" cy="3257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469900" marR="5080" indent="-457200">
              <a:lnSpc>
                <a:spcPts val="1160"/>
              </a:lnSpc>
              <a:spcBef>
                <a:spcPts val="170"/>
              </a:spcBef>
            </a:pP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for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el_x</a:t>
            </a:r>
            <a:r>
              <a:rPr dirty="0" sz="1000" spc="-5">
                <a:latin typeface="DejaVu Sans"/>
                <a:cs typeface="DejaVu Sans"/>
              </a:rPr>
              <a:t>,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el_y </a:t>
            </a:r>
            <a:r>
              <a:rPr dirty="0" sz="1000" spc="-5">
                <a:solidFill>
                  <a:srgbClr val="AE00DA"/>
                </a:solidFill>
                <a:latin typeface="DejaVu Sans"/>
                <a:cs typeface="DejaVu Sans"/>
              </a:rPr>
              <a:t>in </a:t>
            </a:r>
            <a:r>
              <a:rPr dirty="0" sz="1000" spc="-5">
                <a:solidFill>
                  <a:srgbClr val="257E99"/>
                </a:solidFill>
                <a:latin typeface="DejaVu Sans"/>
                <a:cs typeface="DejaVu Sans"/>
              </a:rPr>
              <a:t>zip</a:t>
            </a:r>
            <a:r>
              <a:rPr dirty="0" sz="1000" spc="-5">
                <a:latin typeface="DejaVu Sans"/>
                <a:cs typeface="DejaVu Sans"/>
              </a:rPr>
              <a:t>(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args</a:t>
            </a:r>
            <a:r>
              <a:rPr dirty="0" sz="1000" spc="-5">
                <a:latin typeface="DejaVu Sans"/>
                <a:cs typeface="DejaVu Sans"/>
              </a:rPr>
              <a:t>.input, </a:t>
            </a:r>
            <a:r>
              <a:rPr dirty="0" sz="1000" spc="-10">
                <a:solidFill>
                  <a:srgbClr val="000F7F"/>
                </a:solidFill>
                <a:latin typeface="DejaVu Sans"/>
                <a:cs typeface="DejaVu Sans"/>
              </a:rPr>
              <a:t>y_pred</a:t>
            </a:r>
            <a:r>
              <a:rPr dirty="0" sz="1000" spc="-10">
                <a:latin typeface="DejaVu Sans"/>
                <a:cs typeface="DejaVu Sans"/>
              </a:rPr>
              <a:t>): </a:t>
            </a:r>
            <a:r>
              <a:rPr dirty="0" sz="1000" spc="-5">
                <a:latin typeface="DejaVu Sans"/>
                <a:cs typeface="DejaVu Sans"/>
              </a:rPr>
              <a:t> </a:t>
            </a:r>
            <a:r>
              <a:rPr dirty="0" sz="1000" spc="-10">
                <a:solidFill>
                  <a:srgbClr val="785D25"/>
                </a:solidFill>
                <a:latin typeface="DejaVu Sans"/>
                <a:cs typeface="DejaVu Sans"/>
              </a:rPr>
              <a:t>print</a:t>
            </a:r>
            <a:r>
              <a:rPr dirty="0" sz="1000" spc="-10">
                <a:latin typeface="DejaVu Sans"/>
                <a:cs typeface="DejaVu Sans"/>
              </a:rPr>
              <a:t>(</a:t>
            </a:r>
            <a:r>
              <a:rPr dirty="0" sz="1000" spc="-10">
                <a:solidFill>
                  <a:srgbClr val="0000FF"/>
                </a:solidFill>
                <a:latin typeface="DejaVu Sans"/>
                <a:cs typeface="DejaVu Sans"/>
              </a:rPr>
              <a:t>f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'Prediction 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for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000FF"/>
                </a:solidFill>
                <a:latin typeface="DejaVu Sans"/>
                <a:cs typeface="DejaVu Sans"/>
              </a:rPr>
              <a:t>{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el_x</a:t>
            </a:r>
            <a:r>
              <a:rPr dirty="0" sz="1000" spc="-5">
                <a:solidFill>
                  <a:srgbClr val="0000FF"/>
                </a:solidFill>
                <a:latin typeface="DejaVu Sans"/>
                <a:cs typeface="DejaVu Sans"/>
              </a:rPr>
              <a:t>}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:</a:t>
            </a:r>
            <a:r>
              <a:rPr dirty="0" sz="1000" spc="-10">
                <a:solidFill>
                  <a:srgbClr val="A21414"/>
                </a:solidFill>
                <a:latin typeface="DejaVu Sans"/>
                <a:cs typeface="DejaVu Sans"/>
              </a:rPr>
              <a:t> </a:t>
            </a:r>
            <a:r>
              <a:rPr dirty="0" sz="1000">
                <a:solidFill>
                  <a:srgbClr val="0000FF"/>
                </a:solidFill>
                <a:latin typeface="DejaVu Sans"/>
                <a:cs typeface="DejaVu Sans"/>
              </a:rPr>
              <a:t>{</a:t>
            </a:r>
            <a:r>
              <a:rPr dirty="0" u="sng" sz="1000" spc="50">
                <a:solidFill>
                  <a:srgbClr val="000F7F"/>
                </a:solidFill>
                <a:uFill>
                  <a:solidFill>
                    <a:srgbClr val="000E7E"/>
                  </a:solidFill>
                </a:uFill>
                <a:latin typeface="DejaVu Sans"/>
                <a:cs typeface="DejaVu Sans"/>
              </a:rPr>
              <a:t> 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species</a:t>
            </a:r>
            <a:r>
              <a:rPr dirty="0" sz="1000" spc="-5">
                <a:latin typeface="DejaVu Sans"/>
                <a:cs typeface="DejaVu Sans"/>
              </a:rPr>
              <a:t>[</a:t>
            </a:r>
            <a:r>
              <a:rPr dirty="0" sz="1000" spc="-5">
                <a:solidFill>
                  <a:srgbClr val="000F7F"/>
                </a:solidFill>
                <a:latin typeface="DejaVu Sans"/>
                <a:cs typeface="DejaVu Sans"/>
              </a:rPr>
              <a:t>el_y</a:t>
            </a:r>
            <a:r>
              <a:rPr dirty="0" sz="1000" spc="-5">
                <a:latin typeface="DejaVu Sans"/>
                <a:cs typeface="DejaVu Sans"/>
              </a:rPr>
              <a:t>]</a:t>
            </a:r>
            <a:r>
              <a:rPr dirty="0" sz="1000" spc="-5">
                <a:solidFill>
                  <a:srgbClr val="0000FF"/>
                </a:solidFill>
                <a:latin typeface="DejaVu Sans"/>
                <a:cs typeface="DejaVu Sans"/>
              </a:rPr>
              <a:t>}</a:t>
            </a:r>
            <a:r>
              <a:rPr dirty="0" sz="1000" spc="-5">
                <a:solidFill>
                  <a:srgbClr val="A21414"/>
                </a:solidFill>
                <a:latin typeface="DejaVu Sans"/>
                <a:cs typeface="DejaVu Sans"/>
              </a:rPr>
              <a:t>'</a:t>
            </a:r>
            <a:r>
              <a:rPr dirty="0" sz="1000" spc="-5">
                <a:latin typeface="DejaVu Sans"/>
                <a:cs typeface="DejaVu Sans"/>
              </a:rPr>
              <a:t>)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3575" y="1333334"/>
            <a:ext cx="10109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-3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6338" y="1464660"/>
            <a:ext cx="6632575" cy="258318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292735" indent="-255270">
              <a:lnSpc>
                <a:spcPct val="100000"/>
              </a:lnSpc>
              <a:spcBef>
                <a:spcPts val="128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Introducción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19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Python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Uso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7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dockerizado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22897"/>
            <a:ext cx="54102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Ejemplo</a:t>
            </a:r>
            <a:r>
              <a:rPr dirty="0" spc="-130"/>
              <a:t> </a:t>
            </a:r>
            <a:r>
              <a:rPr dirty="0" spc="-10"/>
              <a:t>Script</a:t>
            </a:r>
            <a:r>
              <a:rPr dirty="0" spc="-35"/>
              <a:t> </a:t>
            </a:r>
            <a:r>
              <a:rPr dirty="0" spc="-5"/>
              <a:t>Python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9625" y="1455381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370418"/>
            <a:ext cx="261429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requirements.txt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625" y="318122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3615" y="3096260"/>
            <a:ext cx="162369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Dockerfile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2960" y="1965604"/>
            <a:ext cx="7223759" cy="9817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89535" marR="5273040">
              <a:lnSpc>
                <a:spcPct val="83600"/>
              </a:lnSpc>
              <a:spcBef>
                <a:spcPts val="265"/>
              </a:spcBef>
            </a:pPr>
            <a:r>
              <a:rPr dirty="0" sz="1400" spc="-10">
                <a:latin typeface="Consolas"/>
                <a:cs typeface="Consolas"/>
              </a:rPr>
              <a:t>joblib==</a:t>
            </a:r>
            <a:r>
              <a:rPr dirty="0" sz="1400" spc="-10">
                <a:solidFill>
                  <a:srgbClr val="088557"/>
                </a:solidFill>
                <a:latin typeface="Consolas"/>
                <a:cs typeface="Consolas"/>
              </a:rPr>
              <a:t>1.2.0 </a:t>
            </a:r>
            <a:r>
              <a:rPr dirty="0" sz="1400" spc="-5">
                <a:solidFill>
                  <a:srgbClr val="088557"/>
                </a:solidFill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numpy==</a:t>
            </a:r>
            <a:r>
              <a:rPr dirty="0" sz="1400" spc="-5">
                <a:solidFill>
                  <a:srgbClr val="088557"/>
                </a:solidFill>
                <a:latin typeface="Consolas"/>
                <a:cs typeface="Consolas"/>
              </a:rPr>
              <a:t>1.23.5 </a:t>
            </a:r>
            <a:r>
              <a:rPr dirty="0" sz="1400">
                <a:solidFill>
                  <a:srgbClr val="088557"/>
                </a:solidFill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sc</a:t>
            </a:r>
            <a:r>
              <a:rPr dirty="0" sz="1400" spc="-10">
                <a:latin typeface="Consolas"/>
                <a:cs typeface="Consolas"/>
              </a:rPr>
              <a:t>i</a:t>
            </a:r>
            <a:r>
              <a:rPr dirty="0" sz="1400" spc="-5">
                <a:latin typeface="Consolas"/>
                <a:cs typeface="Consolas"/>
              </a:rPr>
              <a:t>kit-</a:t>
            </a:r>
            <a:r>
              <a:rPr dirty="0" sz="1400" spc="-10">
                <a:latin typeface="Consolas"/>
                <a:cs typeface="Consolas"/>
              </a:rPr>
              <a:t>l</a:t>
            </a:r>
            <a:r>
              <a:rPr dirty="0" sz="1400" spc="-5">
                <a:latin typeface="Consolas"/>
                <a:cs typeface="Consolas"/>
              </a:rPr>
              <a:t>ear</a:t>
            </a:r>
            <a:r>
              <a:rPr dirty="0" sz="1400" spc="-10">
                <a:latin typeface="Consolas"/>
                <a:cs typeface="Consolas"/>
              </a:rPr>
              <a:t>n</a:t>
            </a:r>
            <a:r>
              <a:rPr dirty="0" sz="1400" spc="-5">
                <a:latin typeface="Consolas"/>
                <a:cs typeface="Consolas"/>
              </a:rPr>
              <a:t>=</a:t>
            </a:r>
            <a:r>
              <a:rPr dirty="0" sz="1400" spc="10">
                <a:latin typeface="Consolas"/>
                <a:cs typeface="Consolas"/>
              </a:rPr>
              <a:t>=</a:t>
            </a:r>
            <a:r>
              <a:rPr dirty="0" sz="1400" spc="-5">
                <a:solidFill>
                  <a:srgbClr val="088557"/>
                </a:solidFill>
                <a:latin typeface="Consolas"/>
                <a:cs typeface="Consolas"/>
              </a:rPr>
              <a:t>1.2</a:t>
            </a:r>
            <a:r>
              <a:rPr dirty="0" sz="1400" spc="-10">
                <a:solidFill>
                  <a:srgbClr val="088557"/>
                </a:solidFill>
                <a:latin typeface="Consolas"/>
                <a:cs typeface="Consolas"/>
              </a:rPr>
              <a:t>.</a:t>
            </a:r>
            <a:r>
              <a:rPr dirty="0" sz="1400">
                <a:solidFill>
                  <a:srgbClr val="088557"/>
                </a:solidFill>
                <a:latin typeface="Consolas"/>
                <a:cs typeface="Consolas"/>
              </a:rPr>
              <a:t>0  </a:t>
            </a:r>
            <a:r>
              <a:rPr dirty="0" sz="1400" spc="-5">
                <a:latin typeface="Consolas"/>
                <a:cs typeface="Consolas"/>
              </a:rPr>
              <a:t>scipy==</a:t>
            </a:r>
            <a:r>
              <a:rPr dirty="0" sz="1400" spc="-5">
                <a:solidFill>
                  <a:srgbClr val="088557"/>
                </a:solidFill>
                <a:latin typeface="Consolas"/>
                <a:cs typeface="Consolas"/>
              </a:rPr>
              <a:t>1.9.3</a:t>
            </a:r>
            <a:endParaRPr sz="1400">
              <a:latin typeface="Consolas"/>
              <a:cs typeface="Consolas"/>
            </a:endParaRPr>
          </a:p>
          <a:p>
            <a:pPr marL="89535">
              <a:lnSpc>
                <a:spcPts val="1410"/>
              </a:lnSpc>
            </a:pPr>
            <a:r>
              <a:rPr dirty="0" sz="1400" spc="-10">
                <a:latin typeface="Consolas"/>
                <a:cs typeface="Consolas"/>
              </a:rPr>
              <a:t>threadpoolctl==</a:t>
            </a:r>
            <a:r>
              <a:rPr dirty="0" sz="1400" spc="-10">
                <a:solidFill>
                  <a:srgbClr val="088557"/>
                </a:solidFill>
                <a:latin typeface="Consolas"/>
                <a:cs typeface="Consolas"/>
              </a:rPr>
              <a:t>3.1.0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3575" y="1333334"/>
            <a:ext cx="10109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7205" y="3759479"/>
            <a:ext cx="6466840" cy="16910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90170" marR="2622550">
              <a:lnSpc>
                <a:spcPts val="1800"/>
              </a:lnSpc>
              <a:spcBef>
                <a:spcPts val="245"/>
              </a:spcBef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FROM</a:t>
            </a:r>
            <a:r>
              <a:rPr dirty="0" sz="1800" spc="-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python:3.11.1-slim-buster </a:t>
            </a:r>
            <a:r>
              <a:rPr dirty="0" sz="1800" spc="-97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WORKDIR </a:t>
            </a:r>
            <a:r>
              <a:rPr dirty="0" sz="1800" spc="-15">
                <a:latin typeface="Consolas"/>
                <a:cs typeface="Consolas"/>
              </a:rPr>
              <a:t>/usr/src/myscript/</a:t>
            </a:r>
            <a:endParaRPr sz="1800">
              <a:latin typeface="Consolas"/>
              <a:cs typeface="Consolas"/>
            </a:endParaRPr>
          </a:p>
          <a:p>
            <a:pPr marL="90170">
              <a:lnSpc>
                <a:spcPts val="1620"/>
              </a:lnSpc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COPY</a:t>
            </a:r>
            <a:r>
              <a:rPr dirty="0" sz="1800" spc="1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requirements.txt</a:t>
            </a:r>
            <a:r>
              <a:rPr dirty="0" sz="1800" spc="-5"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/usr/src/myscript/</a:t>
            </a:r>
            <a:endParaRPr sz="1800">
              <a:latin typeface="Consolas"/>
              <a:cs typeface="Consolas"/>
            </a:endParaRPr>
          </a:p>
          <a:p>
            <a:pPr marL="90170" marR="127000">
              <a:lnSpc>
                <a:spcPts val="1800"/>
              </a:lnSpc>
              <a:spcBef>
                <a:spcPts val="180"/>
              </a:spcBef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RUN</a:t>
            </a:r>
            <a:r>
              <a:rPr dirty="0" sz="180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latin typeface="Consolas"/>
                <a:cs typeface="Consolas"/>
              </a:rPr>
              <a:t>pip</a:t>
            </a:r>
            <a:r>
              <a:rPr dirty="0" sz="1800" spc="-5">
                <a:latin typeface="Consolas"/>
                <a:cs typeface="Consolas"/>
              </a:rPr>
              <a:t> </a:t>
            </a:r>
            <a:r>
              <a:rPr dirty="0" sz="1800" spc="-10">
                <a:latin typeface="Consolas"/>
                <a:cs typeface="Consolas"/>
              </a:rPr>
              <a:t>install</a:t>
            </a:r>
            <a:r>
              <a:rPr dirty="0" sz="1800" spc="-5"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--no-cache-dir</a:t>
            </a:r>
            <a:r>
              <a:rPr dirty="0" sz="1800" spc="-5">
                <a:latin typeface="Consolas"/>
                <a:cs typeface="Consolas"/>
              </a:rPr>
              <a:t> </a:t>
            </a:r>
            <a:r>
              <a:rPr dirty="0" sz="1800" spc="-10">
                <a:latin typeface="Consolas"/>
                <a:cs typeface="Consolas"/>
              </a:rPr>
              <a:t>-r</a:t>
            </a:r>
            <a:r>
              <a:rPr dirty="0" sz="1800" spc="-5">
                <a:latin typeface="Consolas"/>
                <a:cs typeface="Consolas"/>
              </a:rPr>
              <a:t> </a:t>
            </a:r>
            <a:r>
              <a:rPr dirty="0" sz="1800" spc="-15">
                <a:latin typeface="Consolas"/>
                <a:cs typeface="Consolas"/>
              </a:rPr>
              <a:t>requirements.txt </a:t>
            </a:r>
            <a:r>
              <a:rPr dirty="0" sz="1800" spc="-97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COPY </a:t>
            </a:r>
            <a:r>
              <a:rPr dirty="0" sz="1800" spc="-15">
                <a:latin typeface="Consolas"/>
                <a:cs typeface="Consolas"/>
              </a:rPr>
              <a:t>predict.py /usr/src/myscript/</a:t>
            </a:r>
            <a:endParaRPr sz="1800">
              <a:latin typeface="Consolas"/>
              <a:cs typeface="Consolas"/>
            </a:endParaRPr>
          </a:p>
          <a:p>
            <a:pPr marL="90170">
              <a:lnSpc>
                <a:spcPts val="1620"/>
              </a:lnSpc>
            </a:pPr>
            <a:r>
              <a:rPr dirty="0" sz="1800" spc="-15">
                <a:solidFill>
                  <a:srgbClr val="0000FF"/>
                </a:solidFill>
                <a:latin typeface="Consolas"/>
                <a:cs typeface="Consolas"/>
              </a:rPr>
              <a:t>ENTRYPOINT</a:t>
            </a:r>
            <a:r>
              <a:rPr dirty="0" sz="180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>
                <a:latin typeface="Consolas"/>
                <a:cs typeface="Consolas"/>
              </a:rPr>
              <a:t>[</a:t>
            </a:r>
            <a:r>
              <a:rPr dirty="0" sz="1800" spc="-1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"python"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5"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A21414"/>
                </a:solidFill>
                <a:latin typeface="Consolas"/>
                <a:cs typeface="Consolas"/>
              </a:rPr>
              <a:t>"predict.py"</a:t>
            </a:r>
            <a:r>
              <a:rPr dirty="0" sz="1800" spc="-5">
                <a:solidFill>
                  <a:srgbClr val="A21414"/>
                </a:solidFill>
                <a:latin typeface="Consolas"/>
                <a:cs typeface="Consolas"/>
              </a:rPr>
              <a:t> </a:t>
            </a:r>
            <a:r>
              <a:rPr dirty="0" sz="1800">
                <a:latin typeface="Consolas"/>
                <a:cs typeface="Consolas"/>
              </a:rPr>
              <a:t>]</a:t>
            </a:r>
            <a:endParaRPr sz="1800">
              <a:latin typeface="Consolas"/>
              <a:cs typeface="Consolas"/>
            </a:endParaRPr>
          </a:p>
          <a:p>
            <a:pPr marL="90170">
              <a:lnSpc>
                <a:spcPts val="1980"/>
              </a:lnSpc>
            </a:pPr>
            <a:r>
              <a:rPr dirty="0" sz="1800" spc="-10">
                <a:solidFill>
                  <a:srgbClr val="0000FF"/>
                </a:solidFill>
                <a:latin typeface="Consolas"/>
                <a:cs typeface="Consolas"/>
              </a:rPr>
              <a:t>CMD</a:t>
            </a:r>
            <a:r>
              <a:rPr dirty="0" sz="1800" spc="-2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800">
                <a:latin typeface="Consolas"/>
                <a:cs typeface="Consolas"/>
              </a:rPr>
              <a:t>[</a:t>
            </a:r>
            <a:r>
              <a:rPr dirty="0" sz="1800" spc="-1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"--input"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20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"5.1"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1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"3.5"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20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"1.4"</a:t>
            </a:r>
            <a:r>
              <a:rPr dirty="0" sz="1800" spc="-10">
                <a:latin typeface="Consolas"/>
                <a:cs typeface="Consolas"/>
              </a:rPr>
              <a:t>,</a:t>
            </a:r>
            <a:r>
              <a:rPr dirty="0" sz="1800" spc="-15"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A21414"/>
                </a:solidFill>
                <a:latin typeface="Consolas"/>
                <a:cs typeface="Consolas"/>
              </a:rPr>
              <a:t>"0.2"</a:t>
            </a:r>
            <a:r>
              <a:rPr dirty="0" sz="1800" spc="-20">
                <a:solidFill>
                  <a:srgbClr val="A21414"/>
                </a:solidFill>
                <a:latin typeface="Consolas"/>
                <a:cs typeface="Consolas"/>
              </a:rPr>
              <a:t> </a:t>
            </a:r>
            <a:r>
              <a:rPr dirty="0" sz="1800">
                <a:latin typeface="Consolas"/>
                <a:cs typeface="Consolas"/>
              </a:rPr>
              <a:t>]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4863" y="6356426"/>
            <a:ext cx="32613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https://hub.docker.com/_/python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2897"/>
            <a:ext cx="54102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Ejemplo</a:t>
            </a:r>
            <a:r>
              <a:rPr dirty="0" spc="-130"/>
              <a:t> </a:t>
            </a:r>
            <a:r>
              <a:rPr dirty="0" spc="-10"/>
              <a:t>Script</a:t>
            </a:r>
            <a:r>
              <a:rPr dirty="0" spc="-35"/>
              <a:t> </a:t>
            </a:r>
            <a:r>
              <a:rPr dirty="0" spc="-5"/>
              <a:t>Python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7933575" y="1333334"/>
            <a:ext cx="10109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mpl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625" y="1455381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3615" y="1370418"/>
            <a:ext cx="410337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Compilación</a:t>
            </a:r>
            <a:r>
              <a:rPr dirty="0" sz="2600" spc="-2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de</a:t>
            </a:r>
            <a:r>
              <a:rPr dirty="0" sz="2600" spc="-2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la</a:t>
            </a:r>
            <a:r>
              <a:rPr dirty="0" sz="2600" spc="-3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imagen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625" y="318122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3615" y="3096260"/>
            <a:ext cx="577596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Ejecución</a:t>
            </a:r>
            <a:r>
              <a:rPr dirty="0" sz="2600" spc="-1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de</a:t>
            </a:r>
            <a:r>
              <a:rPr dirty="0" sz="2600" spc="-1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los</a:t>
            </a:r>
            <a:r>
              <a:rPr dirty="0" sz="2600" spc="-20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valores</a:t>
            </a:r>
            <a:r>
              <a:rPr dirty="0" sz="2600" spc="-1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por</a:t>
            </a:r>
            <a:r>
              <a:rPr dirty="0" sz="2600" spc="-2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defecto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625" y="490706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3615" y="4822101"/>
            <a:ext cx="695134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Ejecución</a:t>
            </a:r>
            <a:r>
              <a:rPr dirty="0" sz="2600" spc="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con</a:t>
            </a:r>
            <a:r>
              <a:rPr dirty="0" sz="2600" spc="5" b="1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valores </a:t>
            </a:r>
            <a:r>
              <a:rPr dirty="0" sz="2600" b="1">
                <a:solidFill>
                  <a:srgbClr val="4B4B4B"/>
                </a:solidFill>
                <a:latin typeface="Arial"/>
                <a:cs typeface="Arial"/>
              </a:rPr>
              <a:t>de</a:t>
            </a:r>
            <a:r>
              <a:rPr dirty="0" sz="2600" spc="-5" b="1">
                <a:solidFill>
                  <a:srgbClr val="4B4B4B"/>
                </a:solidFill>
                <a:latin typeface="Arial"/>
                <a:cs typeface="Arial"/>
              </a:rPr>
              <a:t> entrada diferentes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94002" y="2315514"/>
            <a:ext cx="5547360" cy="3194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2045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build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nsolas"/>
                <a:cs typeface="Consolas"/>
              </a:rPr>
              <a:t>-t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miusuario/ejemplo-3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.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5997" y="3935514"/>
            <a:ext cx="7292340" cy="3194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2039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2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run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nsolas"/>
                <a:cs typeface="Consolas"/>
              </a:rPr>
              <a:t>-v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$PWD:/tmp/model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miusuario/ejemplo-3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3119" y="5497919"/>
            <a:ext cx="6711950" cy="5981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547370" marR="788670" indent="-457200">
              <a:lnSpc>
                <a:spcPts val="1800"/>
              </a:lnSpc>
              <a:spcBef>
                <a:spcPts val="250"/>
              </a:spcBef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 run -v $PWD:/tmp/model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\ </a:t>
            </a:r>
            <a:r>
              <a:rPr dirty="0" sz="1800" spc="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miusuario/ejemplo-3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--input 7.0</a:t>
            </a:r>
            <a:r>
              <a:rPr dirty="0" sz="1800" spc="-2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3.2 4.7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1.4</a:t>
            </a:r>
            <a:endParaRPr sz="1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7418" y="1464660"/>
            <a:ext cx="6630034" cy="258318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292735" indent="-255270">
              <a:lnSpc>
                <a:spcPct val="100000"/>
              </a:lnSpc>
              <a:spcBef>
                <a:spcPts val="128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Introducción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19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Python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Uso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7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 b="1">
                <a:solidFill>
                  <a:srgbClr val="4B4B4B"/>
                </a:solidFill>
                <a:latin typeface="Corbel"/>
                <a:cs typeface="Corbel"/>
              </a:rPr>
              <a:t>dockerizado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23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8939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65"/>
              <a:t> </a:t>
            </a:r>
            <a:r>
              <a:rPr dirty="0" spc="-10"/>
              <a:t>dockerizado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2818" y="1615579"/>
            <a:ext cx="8075930" cy="99949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267335" marR="5080" indent="-255270">
              <a:lnSpc>
                <a:spcPts val="3829"/>
              </a:lnSpc>
              <a:spcBef>
                <a:spcPts val="209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es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una herramienta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que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nos ofrece una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h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ll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in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te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ac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v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 v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í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3200" spc="-17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5">
                <a:solidFill>
                  <a:srgbClr val="4B4B4B"/>
                </a:solidFill>
                <a:latin typeface="Corbel"/>
                <a:cs typeface="Corbel"/>
              </a:rPr>
              <a:t>W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eb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3376701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294" y="2590400"/>
            <a:ext cx="3373754" cy="1288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915" marR="5080" indent="-323850">
              <a:lnSpc>
                <a:spcPct val="129500"/>
              </a:lnSpc>
              <a:spcBef>
                <a:spcPts val="10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655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3200" spc="-7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Notebook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JupyterLab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7418" y="3825183"/>
            <a:ext cx="7620634" cy="1847214"/>
          </a:xfrm>
          <a:prstGeom prst="rect">
            <a:avLst/>
          </a:prstGeom>
        </p:spPr>
        <p:txBody>
          <a:bodyPr wrap="square" lIns="0" tIns="191770" rIns="0" bIns="0" rtlCol="0" vert="horz">
            <a:spAutoFit/>
          </a:bodyPr>
          <a:lstStyle/>
          <a:p>
            <a:pPr marL="292735" indent="-255270">
              <a:lnSpc>
                <a:spcPct val="100000"/>
              </a:lnSpc>
              <a:spcBef>
                <a:spcPts val="151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Permite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escribir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texto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Markdown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Latex</a:t>
            </a:r>
            <a:endParaRPr sz="3200">
              <a:latin typeface="Corbel"/>
              <a:cs typeface="Corbel"/>
            </a:endParaRPr>
          </a:p>
          <a:p>
            <a:pPr marL="292735" marR="946785" indent="-255270">
              <a:lnSpc>
                <a:spcPct val="100000"/>
              </a:lnSpc>
              <a:spcBef>
                <a:spcPts val="141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Permite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escribir código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multitud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lenguajes</a:t>
            </a:r>
            <a:endParaRPr sz="3200">
              <a:latin typeface="Corbel"/>
              <a:cs typeface="Corbe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73442" y="5036045"/>
            <a:ext cx="1413725" cy="163871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439337" y="6229337"/>
            <a:ext cx="1840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79A5"/>
                </a:solidFill>
                <a:latin typeface="Arial"/>
                <a:cs typeface="Arial"/>
                <a:hlinkClick r:id="rId4"/>
              </a:rPr>
              <a:t>https://jupyter.org/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8939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65"/>
              <a:t> </a:t>
            </a:r>
            <a:r>
              <a:rPr dirty="0" spc="-10"/>
              <a:t>dockerizado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2818" y="1615224"/>
            <a:ext cx="7971155" cy="1304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marR="5080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Jupyter nos ofrece una serie de imágenes 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docker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que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podremos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utilizar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dependiendo de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nuestras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necesidades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3619334"/>
            <a:ext cx="1206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OpenSymbol"/>
                <a:cs typeface="OpenSymbol"/>
              </a:rPr>
              <a:t>•</a:t>
            </a:r>
            <a:endParaRPr sz="21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294" y="4189577"/>
            <a:ext cx="1206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OpenSymbol"/>
                <a:cs typeface="OpenSymbol"/>
              </a:rPr>
              <a:t>•</a:t>
            </a:r>
            <a:endParaRPr sz="21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2294" y="4759820"/>
            <a:ext cx="1206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OpenSymbol"/>
                <a:cs typeface="OpenSymbol"/>
              </a:rPr>
              <a:t>•</a:t>
            </a:r>
            <a:endParaRPr sz="210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2294" y="5331498"/>
            <a:ext cx="1206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OpenSymbol"/>
                <a:cs typeface="OpenSymbol"/>
              </a:rPr>
              <a:t>•</a:t>
            </a:r>
            <a:endParaRPr sz="210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2294" y="5901740"/>
            <a:ext cx="1206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OpenSymbol"/>
                <a:cs typeface="OpenSymbol"/>
              </a:rPr>
              <a:t>•</a:t>
            </a:r>
            <a:endParaRPr sz="210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2294" y="2895590"/>
            <a:ext cx="4767580" cy="3448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5915" marR="5080" indent="-323850">
              <a:lnSpc>
                <a:spcPct val="133700"/>
              </a:lnSpc>
              <a:spcBef>
                <a:spcPts val="95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5915" algn="l"/>
                <a:tab pos="33655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jupyter/base-notebook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jupyter/minimal-notebook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jupyter/r-notebook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j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u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te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/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t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ce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-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oteboo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k  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jupyter/all-spark-notebook</a:t>
            </a:r>
            <a:endParaRPr sz="2800">
              <a:latin typeface="Corbel"/>
              <a:cs typeface="Corbel"/>
            </a:endParaRPr>
          </a:p>
          <a:p>
            <a:pPr marL="335915">
              <a:lnSpc>
                <a:spcPct val="100000"/>
              </a:lnSpc>
              <a:spcBef>
                <a:spcPts val="1130"/>
              </a:spcBef>
            </a:pP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...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8824" y="6376580"/>
            <a:ext cx="74320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https://jupyter-docker-stacks.readthedocs.io/en/latest/using/selecting.html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6296" y="6398183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8939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65"/>
              <a:t> </a:t>
            </a:r>
            <a:r>
              <a:rPr dirty="0" spc="-10"/>
              <a:t>dockerizado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7418" y="1334782"/>
            <a:ext cx="8503285" cy="1160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ejemplo-4</a:t>
            </a:r>
            <a:endParaRPr sz="1800">
              <a:latin typeface="Corbel"/>
              <a:cs typeface="Corbel"/>
            </a:endParaRPr>
          </a:p>
          <a:p>
            <a:pPr marL="292735" marR="579755" indent="-255270">
              <a:lnSpc>
                <a:spcPct val="100000"/>
              </a:lnSpc>
              <a:spcBef>
                <a:spcPts val="4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vez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decidamos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la imagen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que mejor se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adapta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a </a:t>
            </a:r>
            <a:r>
              <a:rPr dirty="0" sz="2800" spc="-5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nuestras necesidades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podremos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lanzar</a:t>
            </a:r>
            <a:r>
              <a:rPr dirty="0" sz="2800" spc="-6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2960" y="3050285"/>
            <a:ext cx="7328534" cy="154114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R="4394200">
              <a:lnSpc>
                <a:spcPts val="1860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3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docker</a:t>
            </a:r>
            <a:r>
              <a:rPr dirty="0" sz="1800" spc="-3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run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nsolas"/>
                <a:cs typeface="Consolas"/>
              </a:rPr>
              <a:t>-d</a:t>
            </a:r>
            <a:r>
              <a:rPr dirty="0" sz="1800" spc="-4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--rm</a:t>
            </a:r>
            <a:r>
              <a:rPr dirty="0" sz="1800" spc="-3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\</a:t>
            </a:r>
            <a:endParaRPr sz="1800">
              <a:latin typeface="Consolas"/>
              <a:cs typeface="Consolas"/>
            </a:endParaRPr>
          </a:p>
          <a:p>
            <a:pPr algn="ctr" marR="4391660">
              <a:lnSpc>
                <a:spcPts val="1800"/>
              </a:lnSpc>
            </a:pP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-p</a:t>
            </a:r>
            <a:r>
              <a:rPr dirty="0" sz="1800" spc="-5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8888:8888</a:t>
            </a:r>
            <a:r>
              <a:rPr dirty="0" sz="1800" spc="-5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\</a:t>
            </a:r>
            <a:endParaRPr sz="1800">
              <a:latin typeface="Consolas"/>
              <a:cs typeface="Consolas"/>
            </a:endParaRPr>
          </a:p>
          <a:p>
            <a:pPr marL="589915">
              <a:lnSpc>
                <a:spcPts val="1800"/>
              </a:lnSpc>
            </a:pP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-v</a:t>
            </a:r>
            <a:r>
              <a:rPr dirty="0" sz="1800" spc="-3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$PWD:/notebooks</a:t>
            </a:r>
            <a:r>
              <a:rPr dirty="0" sz="18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\</a:t>
            </a:r>
            <a:endParaRPr sz="1800">
              <a:latin typeface="Consolas"/>
              <a:cs typeface="Consolas"/>
            </a:endParaRPr>
          </a:p>
          <a:p>
            <a:pPr marL="589915">
              <a:lnSpc>
                <a:spcPts val="1800"/>
              </a:lnSpc>
            </a:pP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jupyter/datascience-notebook</a:t>
            </a:r>
            <a:r>
              <a:rPr dirty="0" sz="1800" spc="-2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start-notebook.sh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\</a:t>
            </a:r>
            <a:endParaRPr sz="1800">
              <a:latin typeface="Consolas"/>
              <a:cs typeface="Consolas"/>
            </a:endParaRPr>
          </a:p>
          <a:p>
            <a:pPr marL="1461135">
              <a:lnSpc>
                <a:spcPts val="1800"/>
              </a:lnSpc>
            </a:pP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--NotebookApp.token='password'</a:t>
            </a:r>
            <a:r>
              <a:rPr dirty="0" sz="1800" spc="-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\</a:t>
            </a:r>
            <a:endParaRPr sz="1800">
              <a:latin typeface="Consolas"/>
              <a:cs typeface="Consolas"/>
            </a:endParaRPr>
          </a:p>
          <a:p>
            <a:pPr marL="1461135">
              <a:lnSpc>
                <a:spcPts val="1980"/>
              </a:lnSpc>
            </a:pP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--notebook-dir=/notebooks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0225" y="6248425"/>
            <a:ext cx="54292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https://jupyter-docker-stacks.readthedocs.io/en/latest/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8939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70"/>
              <a:t> </a:t>
            </a:r>
            <a:r>
              <a:rPr dirty="0" spc="-10"/>
              <a:t>dockerizado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90118" y="1615579"/>
            <a:ext cx="6277610" cy="3981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003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80670" algn="l"/>
              </a:tabLst>
            </a:pPr>
            <a:r>
              <a:rPr dirty="0" sz="3600" spc="-15">
                <a:solidFill>
                  <a:srgbClr val="4B4B4B"/>
                </a:solidFill>
                <a:latin typeface="Corbel"/>
                <a:cs typeface="Corbel"/>
              </a:rPr>
              <a:t>Acceso </a:t>
            </a:r>
            <a:r>
              <a:rPr dirty="0" sz="36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3600" spc="-8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6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36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600" spc="-10">
                <a:solidFill>
                  <a:srgbClr val="4B4B4B"/>
                </a:solidFill>
                <a:latin typeface="Corbel"/>
                <a:cs typeface="Corbel"/>
              </a:rPr>
              <a:t>Notebook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4A434"/>
              </a:buClr>
              <a:buFont typeface="OpenSymbol"/>
              <a:buChar char="•"/>
            </a:pPr>
            <a:endParaRPr sz="3750">
              <a:latin typeface="Corbel"/>
              <a:cs typeface="Corbel"/>
            </a:endParaRPr>
          </a:p>
          <a:p>
            <a:pPr algn="ctr" marL="1398270">
              <a:lnSpc>
                <a:spcPct val="100000"/>
              </a:lnSpc>
            </a:pPr>
            <a:r>
              <a:rPr dirty="0" sz="3600" spc="-5">
                <a:solidFill>
                  <a:srgbClr val="0079A5"/>
                </a:solidFill>
                <a:latin typeface="Arial"/>
                <a:cs typeface="Arial"/>
              </a:rPr>
              <a:t>http://localhost:8888/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150">
              <a:latin typeface="Arial"/>
              <a:cs typeface="Arial"/>
            </a:endParaRPr>
          </a:p>
          <a:p>
            <a:pPr marL="280035" indent="-255270">
              <a:lnSpc>
                <a:spcPct val="100000"/>
              </a:lnSpc>
              <a:buClr>
                <a:srgbClr val="64A434"/>
              </a:buClr>
              <a:buFont typeface="OpenSymbol"/>
              <a:buChar char="•"/>
              <a:tabLst>
                <a:tab pos="280670" algn="l"/>
              </a:tabLst>
            </a:pPr>
            <a:r>
              <a:rPr dirty="0" sz="3600" spc="-15">
                <a:solidFill>
                  <a:srgbClr val="4B4B4B"/>
                </a:solidFill>
                <a:latin typeface="Corbel"/>
                <a:cs typeface="Corbel"/>
              </a:rPr>
              <a:t>Acceso</a:t>
            </a:r>
            <a:r>
              <a:rPr dirty="0" sz="36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3600" spc="-8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600" spc="-10">
                <a:solidFill>
                  <a:srgbClr val="4B4B4B"/>
                </a:solidFill>
                <a:latin typeface="Corbel"/>
                <a:cs typeface="Corbel"/>
              </a:rPr>
              <a:t>JupyterLab</a:t>
            </a:r>
            <a:endParaRPr sz="3600">
              <a:latin typeface="Corbel"/>
              <a:cs typeface="Corbel"/>
            </a:endParaRPr>
          </a:p>
          <a:p>
            <a:pPr algn="ctr" marL="1402080">
              <a:lnSpc>
                <a:spcPct val="100000"/>
              </a:lnSpc>
              <a:spcBef>
                <a:spcPts val="3325"/>
              </a:spcBef>
            </a:pPr>
            <a:r>
              <a:rPr dirty="0" sz="3600" spc="-5">
                <a:solidFill>
                  <a:srgbClr val="0079A5"/>
                </a:solidFill>
                <a:latin typeface="Arial"/>
                <a:cs typeface="Arial"/>
              </a:rPr>
              <a:t>http://localhost:8888/lab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5023" y="1334782"/>
            <a:ext cx="102044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je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1800" spc="-1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5735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25"/>
              <a:t> </a:t>
            </a:r>
            <a:r>
              <a:rPr dirty="0" spc="-20"/>
              <a:t>Remote</a:t>
            </a:r>
            <a:r>
              <a:rPr dirty="0" spc="-190"/>
              <a:t> </a:t>
            </a:r>
            <a:r>
              <a:rPr dirty="0" spc="-5"/>
              <a:t>Containers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4718" y="1334782"/>
            <a:ext cx="8528685" cy="2156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431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ejemplo-4</a:t>
            </a:r>
            <a:endParaRPr sz="1800">
              <a:latin typeface="Corbel"/>
              <a:cs typeface="Corbel"/>
            </a:endParaRPr>
          </a:p>
          <a:p>
            <a:pPr marL="305435" marR="670560" indent="-255270">
              <a:lnSpc>
                <a:spcPct val="100000"/>
              </a:lnSpc>
              <a:spcBef>
                <a:spcPts val="45"/>
              </a:spcBef>
              <a:buClr>
                <a:srgbClr val="64A434"/>
              </a:buClr>
              <a:buFont typeface="OpenSymbol"/>
              <a:buChar char="•"/>
              <a:tabLst>
                <a:tab pos="30607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2800" spc="-10" b="1">
                <a:solidFill>
                  <a:srgbClr val="4B4B4B"/>
                </a:solidFill>
                <a:latin typeface="Corbel"/>
                <a:cs typeface="Corbel"/>
              </a:rPr>
              <a:t>VSCode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también podremos utilizar la imagen de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para hacer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uso de ella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2800" spc="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5" b="1">
                <a:solidFill>
                  <a:srgbClr val="4B4B4B"/>
                </a:solidFill>
                <a:latin typeface="Corbel"/>
                <a:cs typeface="Corbel"/>
              </a:rPr>
              <a:t>Remote </a:t>
            </a:r>
            <a:r>
              <a:rPr dirty="0" sz="2800" spc="-10" b="1">
                <a:solidFill>
                  <a:srgbClr val="4B4B4B"/>
                </a:solidFill>
                <a:latin typeface="Corbel"/>
                <a:cs typeface="Corbel"/>
              </a:rPr>
              <a:t> Containers</a:t>
            </a:r>
            <a:endParaRPr sz="2800">
              <a:latin typeface="Corbel"/>
              <a:cs typeface="Corbel"/>
            </a:endParaRPr>
          </a:p>
          <a:p>
            <a:pPr lvl="1" marL="803910" indent="-324485">
              <a:lnSpc>
                <a:spcPct val="100000"/>
              </a:lnSpc>
              <a:spcBef>
                <a:spcPts val="1135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803275" algn="l"/>
                <a:tab pos="804545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Abrimos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proyecto</a:t>
            </a:r>
            <a:r>
              <a:rPr dirty="0" sz="2800" spc="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4B4B4B"/>
                </a:solidFill>
                <a:latin typeface="Corbel"/>
                <a:cs typeface="Corbel"/>
              </a:rPr>
              <a:t>ejemplo-4</a:t>
            </a:r>
            <a:r>
              <a:rPr dirty="0" sz="2800" spc="-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y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pulsamos</a:t>
            </a:r>
            <a:endParaRPr sz="2800">
              <a:latin typeface="Corbel"/>
              <a:cs typeface="Corbe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16962" y="3861003"/>
            <a:ext cx="3443757" cy="43667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5735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25"/>
              <a:t> </a:t>
            </a:r>
            <a:r>
              <a:rPr dirty="0" spc="-20"/>
              <a:t>Remote</a:t>
            </a:r>
            <a:r>
              <a:rPr dirty="0" spc="-190"/>
              <a:t> </a:t>
            </a:r>
            <a:r>
              <a:rPr dirty="0" spc="-5"/>
              <a:t>Containers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2818" y="1615224"/>
            <a:ext cx="597471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Seleccionamos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5" b="1">
                <a:solidFill>
                  <a:srgbClr val="4B4B4B"/>
                </a:solidFill>
                <a:latin typeface="Corbel"/>
                <a:cs typeface="Corbel"/>
              </a:rPr>
              <a:t>“Reopen</a:t>
            </a:r>
            <a:r>
              <a:rPr dirty="0" sz="28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B4B4B"/>
                </a:solidFill>
                <a:latin typeface="Corbel"/>
                <a:cs typeface="Corbel"/>
              </a:rPr>
              <a:t>in</a:t>
            </a:r>
            <a:r>
              <a:rPr dirty="0" sz="2800" spc="-13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b="1">
                <a:solidFill>
                  <a:srgbClr val="4B4B4B"/>
                </a:solidFill>
                <a:latin typeface="Corbel"/>
                <a:cs typeface="Corbel"/>
              </a:rPr>
              <a:t>Container”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5023" y="1334782"/>
            <a:ext cx="102044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je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1800" spc="-1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-4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8519" y="2363762"/>
            <a:ext cx="6394678" cy="345707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5735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25"/>
              <a:t> </a:t>
            </a:r>
            <a:r>
              <a:rPr dirty="0" spc="-20"/>
              <a:t>Remote</a:t>
            </a:r>
            <a:r>
              <a:rPr dirty="0" spc="-190"/>
              <a:t> </a:t>
            </a:r>
            <a:r>
              <a:rPr dirty="0" spc="-5"/>
              <a:t>Containers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2818" y="1615224"/>
            <a:ext cx="6749415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marR="5080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Utilizamos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la imagen </a:t>
            </a:r>
            <a:r>
              <a:rPr dirty="0" sz="2800" spc="-40" b="1">
                <a:solidFill>
                  <a:srgbClr val="4B4B4B"/>
                </a:solidFill>
                <a:latin typeface="Corbel"/>
                <a:cs typeface="Corbel"/>
              </a:rPr>
              <a:t>“Jupyter </a:t>
            </a:r>
            <a:r>
              <a:rPr dirty="0" sz="2800" spc="-10" b="1">
                <a:solidFill>
                  <a:srgbClr val="4B4B4B"/>
                </a:solidFill>
                <a:latin typeface="Corbel"/>
                <a:cs typeface="Corbel"/>
              </a:rPr>
              <a:t>Data </a:t>
            </a:r>
            <a:r>
              <a:rPr dirty="0" sz="2800" spc="-5" b="1">
                <a:solidFill>
                  <a:srgbClr val="4B4B4B"/>
                </a:solidFill>
                <a:latin typeface="Corbel"/>
                <a:cs typeface="Corbel"/>
              </a:rPr>
              <a:t>Science </a:t>
            </a:r>
            <a:r>
              <a:rPr dirty="0" sz="2800" spc="-56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4B4B4B"/>
                </a:solidFill>
                <a:latin typeface="Corbel"/>
                <a:cs typeface="Corbel"/>
              </a:rPr>
              <a:t>Notebooks</a:t>
            </a:r>
            <a:r>
              <a:rPr dirty="0" sz="2800" spc="-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B4B4B"/>
                </a:solidFill>
                <a:latin typeface="Corbel"/>
                <a:cs typeface="Corbel"/>
              </a:rPr>
              <a:t>community”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5023" y="1334782"/>
            <a:ext cx="102044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je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1800" spc="-1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-4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1600" y="2638805"/>
            <a:ext cx="6429603" cy="394451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6338" y="1464660"/>
            <a:ext cx="6633209" cy="258318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294005" indent="-256540">
              <a:lnSpc>
                <a:spcPct val="100000"/>
              </a:lnSpc>
              <a:spcBef>
                <a:spcPts val="1285"/>
              </a:spcBef>
              <a:buClr>
                <a:srgbClr val="64A434"/>
              </a:buClr>
              <a:buFont typeface="OpenSymbol"/>
              <a:buChar char="•"/>
              <a:tabLst>
                <a:tab pos="294640" algn="l"/>
              </a:tabLst>
            </a:pPr>
            <a:r>
              <a:rPr dirty="0" sz="3200" spc="-10" b="1">
                <a:solidFill>
                  <a:srgbClr val="4B4B4B"/>
                </a:solidFill>
                <a:latin typeface="Corbel"/>
                <a:cs typeface="Corbel"/>
              </a:rPr>
              <a:t>Introducción</a:t>
            </a:r>
            <a:endParaRPr sz="3200">
              <a:latin typeface="Corbel"/>
              <a:cs typeface="Corbel"/>
            </a:endParaRPr>
          </a:p>
          <a:p>
            <a:pPr marL="294005" indent="-256540">
              <a:lnSpc>
                <a:spcPct val="100000"/>
              </a:lnSpc>
              <a:spcBef>
                <a:spcPts val="1190"/>
              </a:spcBef>
              <a:buClr>
                <a:srgbClr val="64A434"/>
              </a:buClr>
              <a:buFont typeface="OpenSymbol"/>
              <a:buChar char="•"/>
              <a:tabLst>
                <a:tab pos="29464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endParaRPr sz="3200">
              <a:latin typeface="Corbel"/>
              <a:cs typeface="Corbel"/>
            </a:endParaRPr>
          </a:p>
          <a:p>
            <a:pPr marL="294005" indent="-25654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464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Python</a:t>
            </a:r>
            <a:endParaRPr sz="3200">
              <a:latin typeface="Corbel"/>
              <a:cs typeface="Corbel"/>
            </a:endParaRPr>
          </a:p>
          <a:p>
            <a:pPr marL="294005" indent="-25654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464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Uso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7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dockerizado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5735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25"/>
              <a:t> </a:t>
            </a:r>
            <a:r>
              <a:rPr dirty="0" spc="-20"/>
              <a:t>Remote</a:t>
            </a:r>
            <a:r>
              <a:rPr dirty="0" spc="-190"/>
              <a:t> </a:t>
            </a:r>
            <a:r>
              <a:rPr dirty="0" spc="-5"/>
              <a:t>Containers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2818" y="1615224"/>
            <a:ext cx="699389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No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añadimos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nada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adicional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y</a:t>
            </a:r>
            <a:r>
              <a:rPr dirty="0" sz="28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pulsamos</a:t>
            </a:r>
            <a:r>
              <a:rPr dirty="0" sz="2800" spc="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20" b="1">
                <a:solidFill>
                  <a:srgbClr val="4B4B4B"/>
                </a:solidFill>
                <a:latin typeface="Corbel"/>
                <a:cs typeface="Corbel"/>
              </a:rPr>
              <a:t>“OK”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5023" y="1334782"/>
            <a:ext cx="102044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je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1800" spc="-1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-4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1600" y="2394000"/>
            <a:ext cx="6309359" cy="394308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5735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25"/>
              <a:t> </a:t>
            </a:r>
            <a:r>
              <a:rPr dirty="0" spc="-20"/>
              <a:t>Remote</a:t>
            </a:r>
            <a:r>
              <a:rPr dirty="0" spc="-190"/>
              <a:t> </a:t>
            </a:r>
            <a:r>
              <a:rPr dirty="0" spc="-5"/>
              <a:t>Containers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56210" rIns="0" bIns="0" rtlCol="0" vert="horz">
            <a:spAutoFit/>
          </a:bodyPr>
          <a:lstStyle/>
          <a:p>
            <a:pPr marL="292735" indent="-255270">
              <a:lnSpc>
                <a:spcPct val="100000"/>
              </a:lnSpc>
              <a:spcBef>
                <a:spcPts val="123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2800" spc="-5"/>
              <a:t>Una</a:t>
            </a:r>
            <a:r>
              <a:rPr dirty="0" sz="2800" spc="-20"/>
              <a:t> </a:t>
            </a:r>
            <a:r>
              <a:rPr dirty="0" sz="2800" spc="-5"/>
              <a:t>vez</a:t>
            </a:r>
            <a:r>
              <a:rPr dirty="0" sz="2800" spc="-10"/>
              <a:t> </a:t>
            </a:r>
            <a:r>
              <a:rPr dirty="0" sz="2800" spc="-5"/>
              <a:t>cargado</a:t>
            </a:r>
            <a:r>
              <a:rPr dirty="0" sz="2800" spc="-15"/>
              <a:t> </a:t>
            </a:r>
            <a:r>
              <a:rPr dirty="0" sz="2800"/>
              <a:t>el</a:t>
            </a:r>
            <a:r>
              <a:rPr dirty="0" sz="2800" spc="-15"/>
              <a:t> </a:t>
            </a:r>
            <a:r>
              <a:rPr dirty="0" sz="2800" spc="-5"/>
              <a:t>entorno</a:t>
            </a:r>
            <a:r>
              <a:rPr dirty="0" sz="2800" spc="-20"/>
              <a:t> </a:t>
            </a:r>
            <a:r>
              <a:rPr dirty="0" sz="2800" spc="-5"/>
              <a:t>podremos</a:t>
            </a:r>
            <a:endParaRPr sz="2800"/>
          </a:p>
          <a:p>
            <a:pPr lvl="1" marL="791210" marR="30480" indent="-323850">
              <a:lnSpc>
                <a:spcPct val="100000"/>
              </a:lnSpc>
              <a:spcBef>
                <a:spcPts val="113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790575" algn="l"/>
                <a:tab pos="791845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Ejecutar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comandos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dentro del contenedor desde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a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 spc="-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V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ode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5023" y="1334782"/>
            <a:ext cx="102044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je</a:t>
            </a:r>
            <a:r>
              <a:rPr dirty="0" sz="1800" spc="5" b="1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1800" spc="-15" b="1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1800" b="1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1800" spc="-10" b="1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-4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005" y="3333597"/>
            <a:ext cx="7328534" cy="3194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0170">
              <a:lnSpc>
                <a:spcPts val="2050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3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python</a:t>
            </a:r>
            <a:r>
              <a:rPr dirty="0" sz="1800" spc="-2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nsolas"/>
                <a:cs typeface="Consolas"/>
              </a:rPr>
              <a:t>test_parameters.py</a:t>
            </a:r>
            <a:endParaRPr sz="1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5735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Jupyter</a:t>
            </a:r>
            <a:r>
              <a:rPr dirty="0" spc="-25"/>
              <a:t> </a:t>
            </a:r>
            <a:r>
              <a:rPr dirty="0" spc="-20"/>
              <a:t>Remote</a:t>
            </a:r>
            <a:r>
              <a:rPr dirty="0" spc="-190"/>
              <a:t> </a:t>
            </a:r>
            <a:r>
              <a:rPr dirty="0" spc="-5"/>
              <a:t>Containers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2294" y="1624215"/>
            <a:ext cx="1206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OpenSymbol"/>
                <a:cs typeface="OpenSymbol"/>
              </a:rPr>
              <a:t>•</a:t>
            </a:r>
            <a:endParaRPr sz="210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5941" y="1334782"/>
            <a:ext cx="7699375" cy="2300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4B4B4B"/>
                </a:solidFill>
                <a:latin typeface="Corbel"/>
                <a:cs typeface="Corbel"/>
              </a:rPr>
              <a:t>ejemplo-4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Conectarnos</a:t>
            </a:r>
            <a:r>
              <a:rPr dirty="0" sz="28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800" spc="-7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Notebook</a:t>
            </a:r>
            <a:r>
              <a:rPr dirty="0" sz="2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2800" spc="-7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JupyterLab</a:t>
            </a:r>
            <a:endParaRPr sz="2800">
              <a:latin typeface="Corbel"/>
              <a:cs typeface="Corbel"/>
            </a:endParaRPr>
          </a:p>
          <a:p>
            <a:pPr marL="62865">
              <a:lnSpc>
                <a:spcPct val="100000"/>
              </a:lnSpc>
              <a:spcBef>
                <a:spcPts val="1235"/>
              </a:spcBef>
              <a:tabLst>
                <a:tab pos="3411220" algn="l"/>
              </a:tabLst>
            </a:pPr>
            <a:r>
              <a:rPr dirty="0" baseline="2314" sz="3600" spc="-7">
                <a:solidFill>
                  <a:srgbClr val="0079A5"/>
                </a:solidFill>
                <a:latin typeface="Arial"/>
                <a:cs typeface="Arial"/>
              </a:rPr>
              <a:t>http://localhost:8888/	</a:t>
            </a:r>
            <a:r>
              <a:rPr dirty="0" sz="2400" spc="-5">
                <a:solidFill>
                  <a:srgbClr val="0079A5"/>
                </a:solidFill>
                <a:latin typeface="Arial"/>
                <a:cs typeface="Arial"/>
              </a:rPr>
              <a:t>http://localhost:8888/lab</a:t>
            </a:r>
            <a:endParaRPr sz="2400">
              <a:latin typeface="Arial"/>
              <a:cs typeface="Arial"/>
            </a:endParaRPr>
          </a:p>
          <a:p>
            <a:pPr marL="12700" marR="564515">
              <a:lnSpc>
                <a:spcPct val="100000"/>
              </a:lnSpc>
              <a:spcBef>
                <a:spcPts val="1505"/>
              </a:spcBef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Pa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sabe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e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800" spc="-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75">
                <a:solidFill>
                  <a:srgbClr val="4B4B4B"/>
                </a:solidFill>
                <a:latin typeface="Corbel"/>
                <a:cs typeface="Corbel"/>
              </a:rPr>
              <a:t>T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800" spc="-55">
                <a:solidFill>
                  <a:srgbClr val="4B4B4B"/>
                </a:solidFill>
                <a:latin typeface="Corbel"/>
                <a:cs typeface="Corbel"/>
              </a:rPr>
              <a:t>k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n p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def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t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o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utam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n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la  c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so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800" spc="-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V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ode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2766136"/>
            <a:ext cx="12065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OpenSymbol"/>
                <a:cs typeface="OpenSymbol"/>
              </a:rPr>
              <a:t>•</a:t>
            </a:r>
            <a:endParaRPr sz="21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294" y="4324222"/>
            <a:ext cx="5956935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915" marR="5080" indent="-3238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5915" algn="l"/>
                <a:tab pos="336550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Copiamos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token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y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utilizamos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para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conectarnos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2960" y="3807358"/>
            <a:ext cx="7328534" cy="3194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2050"/>
              </a:lnSpc>
            </a:pPr>
            <a:r>
              <a:rPr dirty="0" sz="1800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800" spc="-4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jupyter</a:t>
            </a:r>
            <a:r>
              <a:rPr dirty="0" sz="1800" spc="-4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server</a:t>
            </a:r>
            <a:r>
              <a:rPr dirty="0" sz="1800" spc="-4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nsolas"/>
                <a:cs typeface="Consolas"/>
              </a:rPr>
              <a:t>list</a:t>
            </a:r>
            <a:endParaRPr sz="1800">
              <a:latin typeface="Consolas"/>
              <a:cs typeface="Consolas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4316" y="5495254"/>
            <a:ext cx="8492410" cy="589467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9979" y="3116483"/>
            <a:ext cx="6475095" cy="2275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3100705" marR="5080" indent="254635">
              <a:lnSpc>
                <a:spcPct val="147700"/>
              </a:lnSpc>
              <a:spcBef>
                <a:spcPts val="10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©</a:t>
            </a:r>
            <a:r>
              <a:rPr dirty="0" sz="2200" spc="-45">
                <a:solidFill>
                  <a:srgbClr val="4B4B4B"/>
                </a:solidFill>
                <a:latin typeface="Corbel"/>
                <a:cs typeface="Corbel"/>
              </a:rPr>
              <a:t>2</a:t>
            </a:r>
            <a:r>
              <a:rPr dirty="0" sz="2200" spc="-50">
                <a:solidFill>
                  <a:srgbClr val="4B4B4B"/>
                </a:solidFill>
                <a:latin typeface="Corbel"/>
                <a:cs typeface="Corbel"/>
              </a:rPr>
              <a:t>0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2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2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Ó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ar</a:t>
            </a:r>
            <a:r>
              <a:rPr dirty="0" sz="2200" spc="-7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to</a:t>
            </a:r>
            <a:r>
              <a:rPr dirty="0" sz="2200" spc="-6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</a:t>
            </a:r>
            <a:r>
              <a:rPr dirty="0" sz="2200" spc="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h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z 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156335" marR="8890" indent="172720">
              <a:lnSpc>
                <a:spcPct val="83100"/>
              </a:lnSpc>
              <a:spcBef>
                <a:spcPts val="1135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documento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distribuye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bajo</a:t>
            </a:r>
            <a:r>
              <a:rPr dirty="0" sz="2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licencia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“Atribución-CompartirIgual 4.0 Internacional”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1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endParaRPr sz="2200">
              <a:latin typeface="Corbel"/>
              <a:cs typeface="Corbel"/>
            </a:endParaRPr>
          </a:p>
          <a:p>
            <a:pPr algn="r" marR="9525">
              <a:lnSpc>
                <a:spcPts val="2200"/>
              </a:lnSpc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  <a:hlinkClick r:id="rId2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501738" y="1615579"/>
            <a:ext cx="7608570" cy="99949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268605" marR="5080" indent="-256540">
              <a:lnSpc>
                <a:spcPts val="3829"/>
              </a:lnSpc>
              <a:spcBef>
                <a:spcPts val="209"/>
              </a:spcBef>
              <a:buClr>
                <a:srgbClr val="64A434"/>
              </a:buClr>
              <a:buFont typeface="OpenSymbol"/>
              <a:buChar char="•"/>
              <a:tabLst>
                <a:tab pos="269240" algn="l"/>
              </a:tabLst>
            </a:pP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Docker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tiene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las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siguientes ventajas para los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desarrolladores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Data</a:t>
            </a:r>
            <a:r>
              <a:rPr dirty="0" sz="3200" spc="-9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Science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: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294" y="4350867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2734106"/>
            <a:ext cx="7698105" cy="3094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915" marR="5080" indent="-3238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6550" algn="l"/>
              </a:tabLst>
            </a:pPr>
            <a:r>
              <a:rPr dirty="0" sz="3200" spc="-105">
                <a:solidFill>
                  <a:srgbClr val="4B4B4B"/>
                </a:solidFill>
                <a:latin typeface="Corbel"/>
                <a:cs typeface="Corbel"/>
              </a:rPr>
              <a:t>Te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permite</a:t>
            </a:r>
            <a:r>
              <a:rPr dirty="0" sz="3200" spc="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tener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 un</a:t>
            </a:r>
            <a:r>
              <a:rPr dirty="0" sz="3200" spc="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entorno</a:t>
            </a:r>
            <a:r>
              <a:rPr dirty="0" sz="3200" spc="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local</a:t>
            </a:r>
            <a:r>
              <a:rPr dirty="0" sz="3200" spc="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todo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el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software necesario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 el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procesamiento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 datos de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forma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sencilla</a:t>
            </a:r>
            <a:endParaRPr sz="3200">
              <a:latin typeface="Corbel"/>
              <a:cs typeface="Corbel"/>
            </a:endParaRPr>
          </a:p>
          <a:p>
            <a:pPr marL="335915" marR="427990">
              <a:lnSpc>
                <a:spcPct val="100000"/>
              </a:lnSpc>
              <a:spcBef>
                <a:spcPts val="1120"/>
              </a:spcBef>
            </a:pPr>
            <a:r>
              <a:rPr dirty="0" sz="3200" spc="-105">
                <a:solidFill>
                  <a:srgbClr val="4B4B4B"/>
                </a:solidFill>
                <a:latin typeface="Corbel"/>
                <a:cs typeface="Corbel"/>
              </a:rPr>
              <a:t>Te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permite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empaquetar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tu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aplicación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 </a:t>
            </a:r>
            <a:r>
              <a:rPr dirty="0" sz="3200" spc="-6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todo lo necesario para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que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 pueda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ejecutar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sin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problemas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en servidores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6338" y="1615579"/>
            <a:ext cx="7883525" cy="215392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294005" marR="1025525" indent="-256540">
              <a:lnSpc>
                <a:spcPts val="3829"/>
              </a:lnSpc>
              <a:spcBef>
                <a:spcPts val="235"/>
              </a:spcBef>
              <a:buClr>
                <a:srgbClr val="64A434"/>
              </a:buClr>
              <a:buFont typeface="OpenSymbol"/>
              <a:buChar char="•"/>
              <a:tabLst>
                <a:tab pos="294640" algn="l"/>
              </a:tabLst>
            </a:pP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Docker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es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una tecnología genérica para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empaquetar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desplegar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endParaRPr sz="3200">
              <a:latin typeface="Corbel"/>
              <a:cs typeface="Corbel"/>
            </a:endParaRPr>
          </a:p>
          <a:p>
            <a:pPr marL="294005" marR="30480" indent="-256540">
              <a:lnSpc>
                <a:spcPct val="100000"/>
              </a:lnSpc>
              <a:spcBef>
                <a:spcPts val="1285"/>
              </a:spcBef>
              <a:buClr>
                <a:srgbClr val="64A434"/>
              </a:buClr>
              <a:buFont typeface="OpenSymbol"/>
              <a:buChar char="•"/>
              <a:tabLst>
                <a:tab pos="294640" algn="l"/>
              </a:tabLst>
            </a:pP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Veremos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ejemplos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 habituales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contexto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del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Data</a:t>
            </a:r>
            <a:r>
              <a:rPr dirty="0" sz="3200" spc="-8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Science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294" y="4530140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5162308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294" y="3742761"/>
            <a:ext cx="6647815" cy="1921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915" marR="5080" indent="-323850">
              <a:lnSpc>
                <a:spcPct val="129600"/>
              </a:lnSpc>
              <a:spcBef>
                <a:spcPts val="10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655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 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 Python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89038" y="1615579"/>
            <a:ext cx="7869555" cy="3434079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281305" marR="17780" indent="-256540">
              <a:lnSpc>
                <a:spcPts val="3829"/>
              </a:lnSpc>
              <a:spcBef>
                <a:spcPts val="235"/>
              </a:spcBef>
              <a:buClr>
                <a:srgbClr val="64A434"/>
              </a:buClr>
              <a:buFont typeface="OpenSymbol"/>
              <a:buChar char="•"/>
              <a:tabLst>
                <a:tab pos="281940" algn="l"/>
              </a:tabLst>
            </a:pP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Todos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ejemplos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verán en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siguientes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diapositivas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están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repositorio</a:t>
            </a:r>
            <a:endParaRPr sz="3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4A434"/>
              </a:buClr>
              <a:buFont typeface="OpenSymbol"/>
              <a:buChar char="•"/>
            </a:pPr>
            <a:endParaRPr sz="3200">
              <a:latin typeface="Corbel"/>
              <a:cs typeface="Corbel"/>
            </a:endParaRPr>
          </a:p>
          <a:p>
            <a:pPr marL="523875">
              <a:lnSpc>
                <a:spcPct val="100000"/>
              </a:lnSpc>
            </a:pPr>
            <a:r>
              <a:rPr dirty="0" sz="2400" spc="-5">
                <a:solidFill>
                  <a:srgbClr val="0079A5"/>
                </a:solidFill>
                <a:latin typeface="Arial"/>
                <a:cs typeface="Arial"/>
                <a:hlinkClick r:id="rId3"/>
              </a:rPr>
              <a:t>https://github.com/codeurjc/docker-datascience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50">
              <a:latin typeface="Arial"/>
              <a:cs typeface="Arial"/>
            </a:endParaRPr>
          </a:p>
          <a:p>
            <a:pPr marL="281305" marR="42545" indent="-256540">
              <a:lnSpc>
                <a:spcPct val="100000"/>
              </a:lnSpc>
              <a:buClr>
                <a:srgbClr val="64A434"/>
              </a:buClr>
              <a:buFont typeface="OpenSymbol"/>
              <a:buChar char="•"/>
              <a:tabLst>
                <a:tab pos="28194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Para clonar el repositorio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puede utilizar los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siguientes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comandos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996" y="5419445"/>
            <a:ext cx="7915909" cy="6985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ts val="1695"/>
              </a:lnSpc>
            </a:pPr>
            <a:r>
              <a:rPr dirty="0" sz="1600" spc="-5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600" spc="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600" spc="-10">
                <a:solidFill>
                  <a:srgbClr val="4B4B4B"/>
                </a:solidFill>
                <a:latin typeface="Consolas"/>
                <a:cs typeface="Consolas"/>
              </a:rPr>
              <a:t>git</a:t>
            </a:r>
            <a:r>
              <a:rPr dirty="0" sz="160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600" spc="-10">
                <a:solidFill>
                  <a:srgbClr val="4B4B4B"/>
                </a:solidFill>
                <a:latin typeface="Consolas"/>
                <a:cs typeface="Consolas"/>
              </a:rPr>
              <a:t>clone</a:t>
            </a:r>
            <a:r>
              <a:rPr dirty="0" sz="1600" spc="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600" spc="-10">
                <a:solidFill>
                  <a:srgbClr val="4B4B4B"/>
                </a:solidFill>
                <a:latin typeface="Consolas"/>
                <a:cs typeface="Consolas"/>
                <a:hlinkClick r:id="rId4"/>
              </a:rPr>
              <a:t>https://github.com/codeurjc/docker-datascience.git</a:t>
            </a:r>
            <a:endParaRPr sz="1600">
              <a:latin typeface="Consolas"/>
              <a:cs typeface="Consolas"/>
            </a:endParaRPr>
          </a:p>
          <a:p>
            <a:pPr marL="88900">
              <a:lnSpc>
                <a:spcPts val="1760"/>
              </a:lnSpc>
            </a:pPr>
            <a:r>
              <a:rPr dirty="0" sz="1600" spc="-5">
                <a:solidFill>
                  <a:srgbClr val="4B4B4B"/>
                </a:solidFill>
                <a:latin typeface="Consolas"/>
                <a:cs typeface="Consolas"/>
              </a:rPr>
              <a:t>$</a:t>
            </a:r>
            <a:r>
              <a:rPr dirty="0" sz="1600" spc="-25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600" spc="-10">
                <a:solidFill>
                  <a:srgbClr val="4B4B4B"/>
                </a:solidFill>
                <a:latin typeface="Consolas"/>
                <a:cs typeface="Consolas"/>
              </a:rPr>
              <a:t>cd</a:t>
            </a:r>
            <a:r>
              <a:rPr dirty="0" sz="1600" spc="-30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1600" spc="-10">
                <a:solidFill>
                  <a:srgbClr val="4B4B4B"/>
                </a:solidFill>
                <a:latin typeface="Consolas"/>
                <a:cs typeface="Consolas"/>
              </a:rPr>
              <a:t>docker-datascience</a:t>
            </a:r>
            <a:endParaRPr sz="16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6142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Docker</a:t>
            </a:r>
            <a:r>
              <a:rPr dirty="0" spc="-25"/>
              <a:t> </a:t>
            </a:r>
            <a:r>
              <a:rPr dirty="0" spc="-5"/>
              <a:t>para</a:t>
            </a:r>
            <a:r>
              <a:rPr dirty="0" spc="-10"/>
              <a:t> </a:t>
            </a:r>
            <a:r>
              <a:rPr dirty="0" spc="-5"/>
              <a:t>Data</a:t>
            </a:r>
            <a:r>
              <a:rPr dirty="0" spc="-114"/>
              <a:t> </a:t>
            </a:r>
            <a:r>
              <a:rPr dirty="0" spc="-5"/>
              <a:t>Science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7418" y="1464660"/>
            <a:ext cx="6630034" cy="258318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292735" indent="-255270">
              <a:lnSpc>
                <a:spcPct val="100000"/>
              </a:lnSpc>
              <a:spcBef>
                <a:spcPts val="128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Introducción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19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 b="1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R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Dockerización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aplicaciones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Python</a:t>
            </a:r>
            <a:endParaRPr sz="3200">
              <a:latin typeface="Corbel"/>
              <a:cs typeface="Corbel"/>
            </a:endParaRPr>
          </a:p>
          <a:p>
            <a:pPr marL="292735" indent="-255270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Uso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8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Jupyter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dockerizado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5961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Dockerización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-45"/>
              <a:t> </a:t>
            </a:r>
            <a:r>
              <a:rPr dirty="0"/>
              <a:t>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7418" y="1615579"/>
            <a:ext cx="8135620" cy="374142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algn="just" marL="292735" marR="275590" indent="-255270">
              <a:lnSpc>
                <a:spcPts val="3829"/>
              </a:lnSpc>
              <a:spcBef>
                <a:spcPts val="23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Al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dockerizar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3200" spc="-8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no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dispondremos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 interfaz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gráfico</a:t>
            </a:r>
            <a:endParaRPr sz="3200">
              <a:latin typeface="Corbel"/>
              <a:cs typeface="Corbel"/>
            </a:endParaRPr>
          </a:p>
          <a:p>
            <a:pPr algn="just" marL="292735" marR="30480" indent="-255270">
              <a:lnSpc>
                <a:spcPct val="100000"/>
              </a:lnSpc>
              <a:spcBef>
                <a:spcPts val="107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información generada deberá ser mostrada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bien por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pantalla 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bien guardada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ficheros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(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NG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3200" spc="-7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J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3200" spc="-229">
                <a:solidFill>
                  <a:srgbClr val="4B4B4B"/>
                </a:solidFill>
                <a:latin typeface="Corbel"/>
                <a:cs typeface="Corbel"/>
              </a:rPr>
              <a:t>F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3200" spc="-229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TX</a:t>
            </a:r>
            <a:r>
              <a:rPr dirty="0" sz="3200" spc="-260">
                <a:solidFill>
                  <a:srgbClr val="4B4B4B"/>
                </a:solidFill>
                <a:latin typeface="Corbel"/>
                <a:cs typeface="Corbel"/>
              </a:rPr>
              <a:t>T</a:t>
            </a:r>
            <a:r>
              <a:rPr dirty="0" sz="3200" spc="10">
                <a:solidFill>
                  <a:srgbClr val="4B4B4B"/>
                </a:solidFill>
                <a:latin typeface="Corbel"/>
                <a:cs typeface="Corbel"/>
              </a:rPr>
              <a:t>…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)</a:t>
            </a:r>
            <a:endParaRPr sz="3200">
              <a:latin typeface="Corbel"/>
              <a:cs typeface="Corbel"/>
            </a:endParaRPr>
          </a:p>
          <a:p>
            <a:pPr algn="just" marL="292735" marR="388620" indent="-255270">
              <a:lnSpc>
                <a:spcPct val="100000"/>
              </a:lnSpc>
              <a:spcBef>
                <a:spcPts val="1185"/>
              </a:spcBef>
              <a:buClr>
                <a:srgbClr val="64A434"/>
              </a:buClr>
              <a:buFont typeface="OpenSymbol"/>
              <a:buChar char="•"/>
              <a:tabLst>
                <a:tab pos="2933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Deberemos instalar en la imagen las librerías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necesarias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8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funcione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877" y="306362"/>
            <a:ext cx="1114196" cy="6721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5961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Dockerización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-45"/>
              <a:t> </a:t>
            </a:r>
            <a:r>
              <a:rPr dirty="0"/>
              <a:t>R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6525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502818" y="1615579"/>
            <a:ext cx="473329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OpenSymbol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sin</a:t>
            </a: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dependencias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294" y="3376701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294" y="4495584"/>
            <a:ext cx="13398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OpenSymbol"/>
                <a:cs typeface="OpenSymbol"/>
              </a:rPr>
              <a:t>•</a:t>
            </a:r>
            <a:endParaRPr sz="24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294" y="2246668"/>
            <a:ext cx="7298055" cy="3238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915" marR="5080" indent="-3238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75000"/>
              <a:buFont typeface="OpenSymbol"/>
              <a:buChar char="•"/>
              <a:tabLst>
                <a:tab pos="33655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 de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R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 imprime una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gráfica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 un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fichero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PNG</a:t>
            </a:r>
            <a:endParaRPr sz="3200">
              <a:latin typeface="Corbel"/>
              <a:cs typeface="Corbel"/>
            </a:endParaRPr>
          </a:p>
          <a:p>
            <a:pPr marL="335915" marR="1184275">
              <a:lnSpc>
                <a:spcPct val="100000"/>
              </a:lnSpc>
              <a:spcBef>
                <a:spcPts val="1130"/>
              </a:spcBef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Script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no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necesita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dependencias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adicionales</a:t>
            </a:r>
            <a:endParaRPr sz="3200">
              <a:latin typeface="Corbel"/>
              <a:cs typeface="Corbel"/>
            </a:endParaRPr>
          </a:p>
          <a:p>
            <a:pPr marL="335915">
              <a:lnSpc>
                <a:spcPts val="3840"/>
              </a:lnSpc>
              <a:spcBef>
                <a:spcPts val="1130"/>
              </a:spcBef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Dispondremos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ficheros</a:t>
            </a:r>
            <a:r>
              <a:rPr dirty="0" sz="3200" spc="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main.R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endParaRPr sz="3200">
              <a:latin typeface="Corbel"/>
              <a:cs typeface="Corbel"/>
            </a:endParaRPr>
          </a:p>
          <a:p>
            <a:pPr marL="335915">
              <a:lnSpc>
                <a:spcPct val="100000"/>
              </a:lnSpc>
            </a:pPr>
            <a:r>
              <a:rPr dirty="0" sz="3200" spc="-15" b="1">
                <a:solidFill>
                  <a:srgbClr val="4B4B4B"/>
                </a:solidFill>
                <a:latin typeface="Corbel"/>
                <a:cs typeface="Corbel"/>
              </a:rPr>
              <a:t>Dockerfile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2022-12-20T08:43:23Z</dcterms:created>
  <dcterms:modified xsi:type="dcterms:W3CDTF">2022-12-20T08:43:23Z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2022-12-16T00:00:00Z</vt:filetime>
  </property>
  <property fmtid="{D5CDD505-2E9C-101B-9397-08002B2CF9AE}" pid="3" name="Creator">
    <vt:lpwstr>Impress</vt:lpwstr>
  </property>
  <property fmtid="{D5CDD505-2E9C-101B-9397-08002B2CF9AE}" pid="4" name="LastSaved">
    <vt:filetime>2022-12-16T00:00:00Z</vt:filetime>
  </property>
</Properties>
</file>