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7" r:id="rId3"/>
    <p:sldId id="258" r:id="rId4"/>
    <p:sldId id="259" r:id="rId5"/>
    <p:sldId id="260" r:id="rId6"/>
    <p:sldId id="261" r:id="rId7"/>
    <p:sldId id="263" r:id="rId8"/>
    <p:sldId id="264" r:id="rId9"/>
    <p:sldId id="265" r:id="rId10"/>
    <p:sldId id="266" r:id="rId11"/>
    <p:sldId id="267" r:id="rId12"/>
    <p:sldId id="262" r:id="rId1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jose lavilla pons" initials="mjlp" lastIdx="3" clrIdx="0">
    <p:extLst>
      <p:ext uri="{19B8F6BF-5375-455C-9EA6-DF929625EA0E}">
        <p15:presenceInfo xmlns:p15="http://schemas.microsoft.com/office/powerpoint/2012/main" userId="2b445092c79957a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506756-CB12-4B79-9D6D-E9639EE6541C}" v="2" dt="2022-12-17T18:25:02.747"/>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82E9DC-78B7-4331-920C-84D7AF18D8B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1838B357-3B0E-4E3E-80A8-8FD5F9DA52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34F3B326-E418-46B7-A034-DB83928E7732}"/>
              </a:ext>
            </a:extLst>
          </p:cNvPr>
          <p:cNvSpPr>
            <a:spLocks noGrp="1"/>
          </p:cNvSpPr>
          <p:nvPr>
            <p:ph type="dt" sz="half" idx="10"/>
          </p:nvPr>
        </p:nvSpPr>
        <p:spPr/>
        <p:txBody>
          <a:bodyPr/>
          <a:lstStyle/>
          <a:p>
            <a:fld id="{6516A00A-2BDF-4BE3-ADEA-E7F6B7F78A14}" type="datetimeFigureOut">
              <a:rPr lang="es-ES" smtClean="0"/>
              <a:t>17/12/2022</a:t>
            </a:fld>
            <a:endParaRPr lang="es-ES"/>
          </a:p>
        </p:txBody>
      </p:sp>
      <p:sp>
        <p:nvSpPr>
          <p:cNvPr id="5" name="Marcador de pie de página 4">
            <a:extLst>
              <a:ext uri="{FF2B5EF4-FFF2-40B4-BE49-F238E27FC236}">
                <a16:creationId xmlns:a16="http://schemas.microsoft.com/office/drawing/2014/main" id="{C21AA96C-A4CC-43CC-9A07-2AF0AB7B298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3925250-0394-4726-9642-B96281DDE634}"/>
              </a:ext>
            </a:extLst>
          </p:cNvPr>
          <p:cNvSpPr>
            <a:spLocks noGrp="1"/>
          </p:cNvSpPr>
          <p:nvPr>
            <p:ph type="sldNum" sz="quarter" idx="12"/>
          </p:nvPr>
        </p:nvSpPr>
        <p:spPr/>
        <p:txBody>
          <a:bodyPr/>
          <a:lstStyle/>
          <a:p>
            <a:fld id="{C1DD73B3-5150-464B-BA54-DC432C37D01B}" type="slidenum">
              <a:rPr lang="es-ES" smtClean="0"/>
              <a:t>‹Nº›</a:t>
            </a:fld>
            <a:endParaRPr lang="es-ES"/>
          </a:p>
        </p:txBody>
      </p:sp>
    </p:spTree>
    <p:extLst>
      <p:ext uri="{BB962C8B-B14F-4D97-AF65-F5344CB8AC3E}">
        <p14:creationId xmlns:p14="http://schemas.microsoft.com/office/powerpoint/2010/main" val="3668337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3EEBDD-83E7-440C-ADD4-889F93588578}"/>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B83E699-BC32-4A98-A37B-7F1BDBE30A1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D5EDB27-7871-49B7-B897-A13405A67B9F}"/>
              </a:ext>
            </a:extLst>
          </p:cNvPr>
          <p:cNvSpPr>
            <a:spLocks noGrp="1"/>
          </p:cNvSpPr>
          <p:nvPr>
            <p:ph type="dt" sz="half" idx="10"/>
          </p:nvPr>
        </p:nvSpPr>
        <p:spPr/>
        <p:txBody>
          <a:bodyPr/>
          <a:lstStyle/>
          <a:p>
            <a:fld id="{6516A00A-2BDF-4BE3-ADEA-E7F6B7F78A14}" type="datetimeFigureOut">
              <a:rPr lang="es-ES" smtClean="0"/>
              <a:t>17/12/2022</a:t>
            </a:fld>
            <a:endParaRPr lang="es-ES"/>
          </a:p>
        </p:txBody>
      </p:sp>
      <p:sp>
        <p:nvSpPr>
          <p:cNvPr id="5" name="Marcador de pie de página 4">
            <a:extLst>
              <a:ext uri="{FF2B5EF4-FFF2-40B4-BE49-F238E27FC236}">
                <a16:creationId xmlns:a16="http://schemas.microsoft.com/office/drawing/2014/main" id="{B49430FC-8B9F-4BA1-92DF-C767C367587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DBB0B06-62DF-4EDE-A003-1E10B9607CD6}"/>
              </a:ext>
            </a:extLst>
          </p:cNvPr>
          <p:cNvSpPr>
            <a:spLocks noGrp="1"/>
          </p:cNvSpPr>
          <p:nvPr>
            <p:ph type="sldNum" sz="quarter" idx="12"/>
          </p:nvPr>
        </p:nvSpPr>
        <p:spPr/>
        <p:txBody>
          <a:bodyPr/>
          <a:lstStyle/>
          <a:p>
            <a:fld id="{C1DD73B3-5150-464B-BA54-DC432C37D01B}" type="slidenum">
              <a:rPr lang="es-ES" smtClean="0"/>
              <a:t>‹Nº›</a:t>
            </a:fld>
            <a:endParaRPr lang="es-ES"/>
          </a:p>
        </p:txBody>
      </p:sp>
    </p:spTree>
    <p:extLst>
      <p:ext uri="{BB962C8B-B14F-4D97-AF65-F5344CB8AC3E}">
        <p14:creationId xmlns:p14="http://schemas.microsoft.com/office/powerpoint/2010/main" val="1466995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CC0A2F5-225E-4FF5-8D96-99155A613A5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2C04BC81-969A-478F-B77D-8A7CE76D283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A10DACE-4139-4915-B852-2F9FDD6C8A8F}"/>
              </a:ext>
            </a:extLst>
          </p:cNvPr>
          <p:cNvSpPr>
            <a:spLocks noGrp="1"/>
          </p:cNvSpPr>
          <p:nvPr>
            <p:ph type="dt" sz="half" idx="10"/>
          </p:nvPr>
        </p:nvSpPr>
        <p:spPr/>
        <p:txBody>
          <a:bodyPr/>
          <a:lstStyle/>
          <a:p>
            <a:fld id="{6516A00A-2BDF-4BE3-ADEA-E7F6B7F78A14}" type="datetimeFigureOut">
              <a:rPr lang="es-ES" smtClean="0"/>
              <a:t>17/12/2022</a:t>
            </a:fld>
            <a:endParaRPr lang="es-ES"/>
          </a:p>
        </p:txBody>
      </p:sp>
      <p:sp>
        <p:nvSpPr>
          <p:cNvPr id="5" name="Marcador de pie de página 4">
            <a:extLst>
              <a:ext uri="{FF2B5EF4-FFF2-40B4-BE49-F238E27FC236}">
                <a16:creationId xmlns:a16="http://schemas.microsoft.com/office/drawing/2014/main" id="{9949F2F4-517A-4B74-AB92-5F3BDC4F4C1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9074EF5-975D-44C7-A314-6BB9BDCA4FCE}"/>
              </a:ext>
            </a:extLst>
          </p:cNvPr>
          <p:cNvSpPr>
            <a:spLocks noGrp="1"/>
          </p:cNvSpPr>
          <p:nvPr>
            <p:ph type="sldNum" sz="quarter" idx="12"/>
          </p:nvPr>
        </p:nvSpPr>
        <p:spPr/>
        <p:txBody>
          <a:bodyPr/>
          <a:lstStyle/>
          <a:p>
            <a:fld id="{C1DD73B3-5150-464B-BA54-DC432C37D01B}" type="slidenum">
              <a:rPr lang="es-ES" smtClean="0"/>
              <a:t>‹Nº›</a:t>
            </a:fld>
            <a:endParaRPr lang="es-ES"/>
          </a:p>
        </p:txBody>
      </p:sp>
    </p:spTree>
    <p:extLst>
      <p:ext uri="{BB962C8B-B14F-4D97-AF65-F5344CB8AC3E}">
        <p14:creationId xmlns:p14="http://schemas.microsoft.com/office/powerpoint/2010/main" val="1081046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31CEA0-99CA-4A3F-9527-9CB962670B4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AC322FC-5ACC-4CF8-9664-E568E1D8611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95654C0-1C23-4E43-A8A2-3363988D23F3}"/>
              </a:ext>
            </a:extLst>
          </p:cNvPr>
          <p:cNvSpPr>
            <a:spLocks noGrp="1"/>
          </p:cNvSpPr>
          <p:nvPr>
            <p:ph type="dt" sz="half" idx="10"/>
          </p:nvPr>
        </p:nvSpPr>
        <p:spPr/>
        <p:txBody>
          <a:bodyPr/>
          <a:lstStyle/>
          <a:p>
            <a:fld id="{6516A00A-2BDF-4BE3-ADEA-E7F6B7F78A14}" type="datetimeFigureOut">
              <a:rPr lang="es-ES" smtClean="0"/>
              <a:t>17/12/2022</a:t>
            </a:fld>
            <a:endParaRPr lang="es-ES"/>
          </a:p>
        </p:txBody>
      </p:sp>
      <p:sp>
        <p:nvSpPr>
          <p:cNvPr id="5" name="Marcador de pie de página 4">
            <a:extLst>
              <a:ext uri="{FF2B5EF4-FFF2-40B4-BE49-F238E27FC236}">
                <a16:creationId xmlns:a16="http://schemas.microsoft.com/office/drawing/2014/main" id="{F4116D46-207B-4E95-9C85-72EA32C924F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EFB3BB6-303F-46F2-B77A-C576D1717E5E}"/>
              </a:ext>
            </a:extLst>
          </p:cNvPr>
          <p:cNvSpPr>
            <a:spLocks noGrp="1"/>
          </p:cNvSpPr>
          <p:nvPr>
            <p:ph type="sldNum" sz="quarter" idx="12"/>
          </p:nvPr>
        </p:nvSpPr>
        <p:spPr/>
        <p:txBody>
          <a:bodyPr/>
          <a:lstStyle/>
          <a:p>
            <a:fld id="{C1DD73B3-5150-464B-BA54-DC432C37D01B}" type="slidenum">
              <a:rPr lang="es-ES" smtClean="0"/>
              <a:t>‹Nº›</a:t>
            </a:fld>
            <a:endParaRPr lang="es-ES"/>
          </a:p>
        </p:txBody>
      </p:sp>
    </p:spTree>
    <p:extLst>
      <p:ext uri="{BB962C8B-B14F-4D97-AF65-F5344CB8AC3E}">
        <p14:creationId xmlns:p14="http://schemas.microsoft.com/office/powerpoint/2010/main" val="3768111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63DEBC-D025-4B8A-8F04-EBC74DF76CA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F5C26E4F-937E-4761-867B-9F4EC478A6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1A2FCB2-097F-45C7-8D63-2DBBE5F321F3}"/>
              </a:ext>
            </a:extLst>
          </p:cNvPr>
          <p:cNvSpPr>
            <a:spLocks noGrp="1"/>
          </p:cNvSpPr>
          <p:nvPr>
            <p:ph type="dt" sz="half" idx="10"/>
          </p:nvPr>
        </p:nvSpPr>
        <p:spPr/>
        <p:txBody>
          <a:bodyPr/>
          <a:lstStyle/>
          <a:p>
            <a:fld id="{6516A00A-2BDF-4BE3-ADEA-E7F6B7F78A14}" type="datetimeFigureOut">
              <a:rPr lang="es-ES" smtClean="0"/>
              <a:t>17/12/2022</a:t>
            </a:fld>
            <a:endParaRPr lang="es-ES"/>
          </a:p>
        </p:txBody>
      </p:sp>
      <p:sp>
        <p:nvSpPr>
          <p:cNvPr id="5" name="Marcador de pie de página 4">
            <a:extLst>
              <a:ext uri="{FF2B5EF4-FFF2-40B4-BE49-F238E27FC236}">
                <a16:creationId xmlns:a16="http://schemas.microsoft.com/office/drawing/2014/main" id="{8309DCBC-2AC9-46C5-9BAD-754732659E3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7AE02BC-E7FB-4CBF-A9FD-E209AA5EAB52}"/>
              </a:ext>
            </a:extLst>
          </p:cNvPr>
          <p:cNvSpPr>
            <a:spLocks noGrp="1"/>
          </p:cNvSpPr>
          <p:nvPr>
            <p:ph type="sldNum" sz="quarter" idx="12"/>
          </p:nvPr>
        </p:nvSpPr>
        <p:spPr/>
        <p:txBody>
          <a:bodyPr/>
          <a:lstStyle/>
          <a:p>
            <a:fld id="{C1DD73B3-5150-464B-BA54-DC432C37D01B}" type="slidenum">
              <a:rPr lang="es-ES" smtClean="0"/>
              <a:t>‹Nº›</a:t>
            </a:fld>
            <a:endParaRPr lang="es-ES"/>
          </a:p>
        </p:txBody>
      </p:sp>
    </p:spTree>
    <p:extLst>
      <p:ext uri="{BB962C8B-B14F-4D97-AF65-F5344CB8AC3E}">
        <p14:creationId xmlns:p14="http://schemas.microsoft.com/office/powerpoint/2010/main" val="1085359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499341-14D1-44D9-BDAB-E12B6A09FAE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E909D87-D6E1-4633-A106-2CE1B8ABB3B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2DF7C9F-89FB-4C5E-BDBF-6C3E889054F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CCC3FB60-8E71-4FF0-9F99-FCDD201A014D}"/>
              </a:ext>
            </a:extLst>
          </p:cNvPr>
          <p:cNvSpPr>
            <a:spLocks noGrp="1"/>
          </p:cNvSpPr>
          <p:nvPr>
            <p:ph type="dt" sz="half" idx="10"/>
          </p:nvPr>
        </p:nvSpPr>
        <p:spPr/>
        <p:txBody>
          <a:bodyPr/>
          <a:lstStyle/>
          <a:p>
            <a:fld id="{6516A00A-2BDF-4BE3-ADEA-E7F6B7F78A14}" type="datetimeFigureOut">
              <a:rPr lang="es-ES" smtClean="0"/>
              <a:t>17/12/2022</a:t>
            </a:fld>
            <a:endParaRPr lang="es-ES"/>
          </a:p>
        </p:txBody>
      </p:sp>
      <p:sp>
        <p:nvSpPr>
          <p:cNvPr id="6" name="Marcador de pie de página 5">
            <a:extLst>
              <a:ext uri="{FF2B5EF4-FFF2-40B4-BE49-F238E27FC236}">
                <a16:creationId xmlns:a16="http://schemas.microsoft.com/office/drawing/2014/main" id="{0D2EB2AF-61E3-4198-A0D6-6944EC546BB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6F5E11C-5F42-41FC-B535-81B35371C4E5}"/>
              </a:ext>
            </a:extLst>
          </p:cNvPr>
          <p:cNvSpPr>
            <a:spLocks noGrp="1"/>
          </p:cNvSpPr>
          <p:nvPr>
            <p:ph type="sldNum" sz="quarter" idx="12"/>
          </p:nvPr>
        </p:nvSpPr>
        <p:spPr/>
        <p:txBody>
          <a:bodyPr/>
          <a:lstStyle/>
          <a:p>
            <a:fld id="{C1DD73B3-5150-464B-BA54-DC432C37D01B}" type="slidenum">
              <a:rPr lang="es-ES" smtClean="0"/>
              <a:t>‹Nº›</a:t>
            </a:fld>
            <a:endParaRPr lang="es-ES"/>
          </a:p>
        </p:txBody>
      </p:sp>
    </p:spTree>
    <p:extLst>
      <p:ext uri="{BB962C8B-B14F-4D97-AF65-F5344CB8AC3E}">
        <p14:creationId xmlns:p14="http://schemas.microsoft.com/office/powerpoint/2010/main" val="355240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EF059F-711F-4C89-A543-358D43E6CD38}"/>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A30213FF-E25E-4017-8E92-71957CE7A3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D3F499A-45FC-45D2-AC87-A51782B7C75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56163C12-5D54-4AFE-9285-050CB5A2A4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9565D3C-81B7-45ED-9674-9B0401A18CF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C71AEF02-728E-495E-AC67-5EC4A4747057}"/>
              </a:ext>
            </a:extLst>
          </p:cNvPr>
          <p:cNvSpPr>
            <a:spLocks noGrp="1"/>
          </p:cNvSpPr>
          <p:nvPr>
            <p:ph type="dt" sz="half" idx="10"/>
          </p:nvPr>
        </p:nvSpPr>
        <p:spPr/>
        <p:txBody>
          <a:bodyPr/>
          <a:lstStyle/>
          <a:p>
            <a:fld id="{6516A00A-2BDF-4BE3-ADEA-E7F6B7F78A14}" type="datetimeFigureOut">
              <a:rPr lang="es-ES" smtClean="0"/>
              <a:t>17/12/2022</a:t>
            </a:fld>
            <a:endParaRPr lang="es-ES"/>
          </a:p>
        </p:txBody>
      </p:sp>
      <p:sp>
        <p:nvSpPr>
          <p:cNvPr id="8" name="Marcador de pie de página 7">
            <a:extLst>
              <a:ext uri="{FF2B5EF4-FFF2-40B4-BE49-F238E27FC236}">
                <a16:creationId xmlns:a16="http://schemas.microsoft.com/office/drawing/2014/main" id="{740A14C6-93E7-49E2-8764-0F23645B15E0}"/>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2A9A176C-F08A-4A16-B173-BC0B2DAF3B7A}"/>
              </a:ext>
            </a:extLst>
          </p:cNvPr>
          <p:cNvSpPr>
            <a:spLocks noGrp="1"/>
          </p:cNvSpPr>
          <p:nvPr>
            <p:ph type="sldNum" sz="quarter" idx="12"/>
          </p:nvPr>
        </p:nvSpPr>
        <p:spPr/>
        <p:txBody>
          <a:bodyPr/>
          <a:lstStyle/>
          <a:p>
            <a:fld id="{C1DD73B3-5150-464B-BA54-DC432C37D01B}" type="slidenum">
              <a:rPr lang="es-ES" smtClean="0"/>
              <a:t>‹Nº›</a:t>
            </a:fld>
            <a:endParaRPr lang="es-ES"/>
          </a:p>
        </p:txBody>
      </p:sp>
    </p:spTree>
    <p:extLst>
      <p:ext uri="{BB962C8B-B14F-4D97-AF65-F5344CB8AC3E}">
        <p14:creationId xmlns:p14="http://schemas.microsoft.com/office/powerpoint/2010/main" val="1397618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25F293-B8EE-457F-AD02-98169C74DF70}"/>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5EE2A6DD-F750-48C1-888F-16F1A0CBE2E0}"/>
              </a:ext>
            </a:extLst>
          </p:cNvPr>
          <p:cNvSpPr>
            <a:spLocks noGrp="1"/>
          </p:cNvSpPr>
          <p:nvPr>
            <p:ph type="dt" sz="half" idx="10"/>
          </p:nvPr>
        </p:nvSpPr>
        <p:spPr/>
        <p:txBody>
          <a:bodyPr/>
          <a:lstStyle/>
          <a:p>
            <a:fld id="{6516A00A-2BDF-4BE3-ADEA-E7F6B7F78A14}" type="datetimeFigureOut">
              <a:rPr lang="es-ES" smtClean="0"/>
              <a:t>17/12/2022</a:t>
            </a:fld>
            <a:endParaRPr lang="es-ES"/>
          </a:p>
        </p:txBody>
      </p:sp>
      <p:sp>
        <p:nvSpPr>
          <p:cNvPr id="4" name="Marcador de pie de página 3">
            <a:extLst>
              <a:ext uri="{FF2B5EF4-FFF2-40B4-BE49-F238E27FC236}">
                <a16:creationId xmlns:a16="http://schemas.microsoft.com/office/drawing/2014/main" id="{0FD6339F-94AD-404E-B8FD-A04AC2295B96}"/>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467252F3-4BBA-41A9-8613-52D2BB28E5DE}"/>
              </a:ext>
            </a:extLst>
          </p:cNvPr>
          <p:cNvSpPr>
            <a:spLocks noGrp="1"/>
          </p:cNvSpPr>
          <p:nvPr>
            <p:ph type="sldNum" sz="quarter" idx="12"/>
          </p:nvPr>
        </p:nvSpPr>
        <p:spPr/>
        <p:txBody>
          <a:bodyPr/>
          <a:lstStyle/>
          <a:p>
            <a:fld id="{C1DD73B3-5150-464B-BA54-DC432C37D01B}" type="slidenum">
              <a:rPr lang="es-ES" smtClean="0"/>
              <a:t>‹Nº›</a:t>
            </a:fld>
            <a:endParaRPr lang="es-ES"/>
          </a:p>
        </p:txBody>
      </p:sp>
    </p:spTree>
    <p:extLst>
      <p:ext uri="{BB962C8B-B14F-4D97-AF65-F5344CB8AC3E}">
        <p14:creationId xmlns:p14="http://schemas.microsoft.com/office/powerpoint/2010/main" val="2079861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8BD4A35-72A6-4FD3-9221-7162C2E4A354}"/>
              </a:ext>
            </a:extLst>
          </p:cNvPr>
          <p:cNvSpPr>
            <a:spLocks noGrp="1"/>
          </p:cNvSpPr>
          <p:nvPr>
            <p:ph type="dt" sz="half" idx="10"/>
          </p:nvPr>
        </p:nvSpPr>
        <p:spPr/>
        <p:txBody>
          <a:bodyPr/>
          <a:lstStyle/>
          <a:p>
            <a:fld id="{6516A00A-2BDF-4BE3-ADEA-E7F6B7F78A14}" type="datetimeFigureOut">
              <a:rPr lang="es-ES" smtClean="0"/>
              <a:t>17/12/2022</a:t>
            </a:fld>
            <a:endParaRPr lang="es-ES"/>
          </a:p>
        </p:txBody>
      </p:sp>
      <p:sp>
        <p:nvSpPr>
          <p:cNvPr id="3" name="Marcador de pie de página 2">
            <a:extLst>
              <a:ext uri="{FF2B5EF4-FFF2-40B4-BE49-F238E27FC236}">
                <a16:creationId xmlns:a16="http://schemas.microsoft.com/office/drawing/2014/main" id="{8134E67C-0669-45E2-874D-84DEBBDF3C39}"/>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5ED3A4C7-F0AF-4E0A-A603-4CC2CC329084}"/>
              </a:ext>
            </a:extLst>
          </p:cNvPr>
          <p:cNvSpPr>
            <a:spLocks noGrp="1"/>
          </p:cNvSpPr>
          <p:nvPr>
            <p:ph type="sldNum" sz="quarter" idx="12"/>
          </p:nvPr>
        </p:nvSpPr>
        <p:spPr/>
        <p:txBody>
          <a:bodyPr/>
          <a:lstStyle/>
          <a:p>
            <a:fld id="{C1DD73B3-5150-464B-BA54-DC432C37D01B}" type="slidenum">
              <a:rPr lang="es-ES" smtClean="0"/>
              <a:t>‹Nº›</a:t>
            </a:fld>
            <a:endParaRPr lang="es-ES"/>
          </a:p>
        </p:txBody>
      </p:sp>
    </p:spTree>
    <p:extLst>
      <p:ext uri="{BB962C8B-B14F-4D97-AF65-F5344CB8AC3E}">
        <p14:creationId xmlns:p14="http://schemas.microsoft.com/office/powerpoint/2010/main" val="2797149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E1DCA2-0BA5-4EC7-A3AF-1C5A747CF99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6B4D076-CCED-49D6-90DA-91F6214965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DFE21AB3-3FFC-459B-ACEA-498A8F109C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12AD88C-DC1C-48C0-AB5B-6486CF17569D}"/>
              </a:ext>
            </a:extLst>
          </p:cNvPr>
          <p:cNvSpPr>
            <a:spLocks noGrp="1"/>
          </p:cNvSpPr>
          <p:nvPr>
            <p:ph type="dt" sz="half" idx="10"/>
          </p:nvPr>
        </p:nvSpPr>
        <p:spPr/>
        <p:txBody>
          <a:bodyPr/>
          <a:lstStyle/>
          <a:p>
            <a:fld id="{6516A00A-2BDF-4BE3-ADEA-E7F6B7F78A14}" type="datetimeFigureOut">
              <a:rPr lang="es-ES" smtClean="0"/>
              <a:t>17/12/2022</a:t>
            </a:fld>
            <a:endParaRPr lang="es-ES"/>
          </a:p>
        </p:txBody>
      </p:sp>
      <p:sp>
        <p:nvSpPr>
          <p:cNvPr id="6" name="Marcador de pie de página 5">
            <a:extLst>
              <a:ext uri="{FF2B5EF4-FFF2-40B4-BE49-F238E27FC236}">
                <a16:creationId xmlns:a16="http://schemas.microsoft.com/office/drawing/2014/main" id="{93E10FE9-AEDA-4E08-B177-44A8937A769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3BA1006A-8C16-44C8-AF12-E49F70FF2D9E}"/>
              </a:ext>
            </a:extLst>
          </p:cNvPr>
          <p:cNvSpPr>
            <a:spLocks noGrp="1"/>
          </p:cNvSpPr>
          <p:nvPr>
            <p:ph type="sldNum" sz="quarter" idx="12"/>
          </p:nvPr>
        </p:nvSpPr>
        <p:spPr/>
        <p:txBody>
          <a:bodyPr/>
          <a:lstStyle/>
          <a:p>
            <a:fld id="{C1DD73B3-5150-464B-BA54-DC432C37D01B}" type="slidenum">
              <a:rPr lang="es-ES" smtClean="0"/>
              <a:t>‹Nº›</a:t>
            </a:fld>
            <a:endParaRPr lang="es-ES"/>
          </a:p>
        </p:txBody>
      </p:sp>
    </p:spTree>
    <p:extLst>
      <p:ext uri="{BB962C8B-B14F-4D97-AF65-F5344CB8AC3E}">
        <p14:creationId xmlns:p14="http://schemas.microsoft.com/office/powerpoint/2010/main" val="3567167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F442FB-49B0-45B3-8FC0-A943E8E6464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85B79035-8D84-472D-934E-FBB44F92C1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6AE1A08E-C456-4382-BADA-95DE80D7D1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3889A59-2C4C-4F0C-A20B-D66BC4AAE4AE}"/>
              </a:ext>
            </a:extLst>
          </p:cNvPr>
          <p:cNvSpPr>
            <a:spLocks noGrp="1"/>
          </p:cNvSpPr>
          <p:nvPr>
            <p:ph type="dt" sz="half" idx="10"/>
          </p:nvPr>
        </p:nvSpPr>
        <p:spPr/>
        <p:txBody>
          <a:bodyPr/>
          <a:lstStyle/>
          <a:p>
            <a:fld id="{6516A00A-2BDF-4BE3-ADEA-E7F6B7F78A14}" type="datetimeFigureOut">
              <a:rPr lang="es-ES" smtClean="0"/>
              <a:t>17/12/2022</a:t>
            </a:fld>
            <a:endParaRPr lang="es-ES"/>
          </a:p>
        </p:txBody>
      </p:sp>
      <p:sp>
        <p:nvSpPr>
          <p:cNvPr id="6" name="Marcador de pie de página 5">
            <a:extLst>
              <a:ext uri="{FF2B5EF4-FFF2-40B4-BE49-F238E27FC236}">
                <a16:creationId xmlns:a16="http://schemas.microsoft.com/office/drawing/2014/main" id="{2686C3F7-267C-4DC2-A3C9-41873C288E3F}"/>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505B770-4978-4059-BCF3-C68F0C4AE92F}"/>
              </a:ext>
            </a:extLst>
          </p:cNvPr>
          <p:cNvSpPr>
            <a:spLocks noGrp="1"/>
          </p:cNvSpPr>
          <p:nvPr>
            <p:ph type="sldNum" sz="quarter" idx="12"/>
          </p:nvPr>
        </p:nvSpPr>
        <p:spPr/>
        <p:txBody>
          <a:bodyPr/>
          <a:lstStyle/>
          <a:p>
            <a:fld id="{C1DD73B3-5150-464B-BA54-DC432C37D01B}" type="slidenum">
              <a:rPr lang="es-ES" smtClean="0"/>
              <a:t>‹Nº›</a:t>
            </a:fld>
            <a:endParaRPr lang="es-ES"/>
          </a:p>
        </p:txBody>
      </p:sp>
    </p:spTree>
    <p:extLst>
      <p:ext uri="{BB962C8B-B14F-4D97-AF65-F5344CB8AC3E}">
        <p14:creationId xmlns:p14="http://schemas.microsoft.com/office/powerpoint/2010/main" val="115492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0ECF81D-571D-40DC-9D02-9998FB7F4E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0E0BD7F-99E2-47EA-AF51-A4367EC151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E661162-E37C-422F-A7F9-1CC9509B81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16A00A-2BDF-4BE3-ADEA-E7F6B7F78A14}" type="datetimeFigureOut">
              <a:rPr lang="es-ES" smtClean="0"/>
              <a:t>17/12/2022</a:t>
            </a:fld>
            <a:endParaRPr lang="es-ES"/>
          </a:p>
        </p:txBody>
      </p:sp>
      <p:sp>
        <p:nvSpPr>
          <p:cNvPr id="5" name="Marcador de pie de página 4">
            <a:extLst>
              <a:ext uri="{FF2B5EF4-FFF2-40B4-BE49-F238E27FC236}">
                <a16:creationId xmlns:a16="http://schemas.microsoft.com/office/drawing/2014/main" id="{600D4F54-722A-4325-AE27-79576FF660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1DC4CC66-6657-4F85-A61F-F2B9E05496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DD73B3-5150-464B-BA54-DC432C37D01B}" type="slidenum">
              <a:rPr lang="es-ES" smtClean="0"/>
              <a:t>‹Nº›</a:t>
            </a:fld>
            <a:endParaRPr lang="es-ES"/>
          </a:p>
        </p:txBody>
      </p:sp>
    </p:spTree>
    <p:extLst>
      <p:ext uri="{BB962C8B-B14F-4D97-AF65-F5344CB8AC3E}">
        <p14:creationId xmlns:p14="http://schemas.microsoft.com/office/powerpoint/2010/main" val="1672696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8BBA183-88CA-12F8-BA69-93F7AC28052F}"/>
              </a:ext>
            </a:extLst>
          </p:cNvPr>
          <p:cNvSpPr txBox="1"/>
          <p:nvPr/>
        </p:nvSpPr>
        <p:spPr>
          <a:xfrm>
            <a:off x="5448299" y="4924425"/>
            <a:ext cx="5724525" cy="1477328"/>
          </a:xfrm>
          <a:prstGeom prst="rect">
            <a:avLst/>
          </a:prstGeom>
          <a:noFill/>
        </p:spPr>
        <p:txBody>
          <a:bodyPr wrap="square" rtlCol="0">
            <a:spAutoFit/>
          </a:bodyPr>
          <a:lstStyle/>
          <a:p>
            <a:pPr algn="just"/>
            <a:r>
              <a:rPr lang="es-ES" dirty="0"/>
              <a:t>©2022 </a:t>
            </a:r>
            <a:r>
              <a:rPr lang="es-ES" dirty="0" err="1"/>
              <a:t>Mª</a:t>
            </a:r>
            <a:r>
              <a:rPr lang="es-ES" dirty="0"/>
              <a:t> José Lavilla Pons</a:t>
            </a:r>
          </a:p>
          <a:p>
            <a:pPr algn="just"/>
            <a:r>
              <a:rPr lang="es-ES" dirty="0"/>
              <a:t>Este material se distribuye bajo la licencia “Reconocimiento-Compartir Igual 4.0 España” de Creative </a:t>
            </a:r>
            <a:r>
              <a:rPr lang="es-ES" dirty="0" err="1"/>
              <a:t>Commons</a:t>
            </a:r>
            <a:r>
              <a:rPr lang="es-ES" dirty="0"/>
              <a:t>, disponible en: Creative </a:t>
            </a:r>
            <a:r>
              <a:rPr lang="es-ES" dirty="0" err="1"/>
              <a:t>Commons</a:t>
            </a:r>
            <a:r>
              <a:rPr lang="es-ES" dirty="0"/>
              <a:t> </a:t>
            </a:r>
            <a:r>
              <a:rPr lang="es-ES" dirty="0" err="1"/>
              <a:t>Attribution-ShareAlike</a:t>
            </a:r>
            <a:r>
              <a:rPr lang="es-ES" dirty="0"/>
              <a:t> 4.0 International </a:t>
            </a:r>
            <a:r>
              <a:rPr lang="es-ES" dirty="0" err="1"/>
              <a:t>License</a:t>
            </a:r>
            <a:r>
              <a:rPr lang="es-ES" dirty="0"/>
              <a:t>.</a:t>
            </a:r>
          </a:p>
        </p:txBody>
      </p:sp>
      <p:sp>
        <p:nvSpPr>
          <p:cNvPr id="3" name="CuadroTexto 2">
            <a:extLst>
              <a:ext uri="{FF2B5EF4-FFF2-40B4-BE49-F238E27FC236}">
                <a16:creationId xmlns:a16="http://schemas.microsoft.com/office/drawing/2014/main" id="{049EEEC7-50CA-BEA1-BC21-707AA9E17FC1}"/>
              </a:ext>
            </a:extLst>
          </p:cNvPr>
          <p:cNvSpPr txBox="1"/>
          <p:nvPr/>
        </p:nvSpPr>
        <p:spPr>
          <a:xfrm>
            <a:off x="1563342" y="805484"/>
            <a:ext cx="9077740" cy="1384995"/>
          </a:xfrm>
          <a:prstGeom prst="rect">
            <a:avLst/>
          </a:prstGeom>
          <a:noFill/>
        </p:spPr>
        <p:txBody>
          <a:bodyPr wrap="square" rtlCol="0">
            <a:spAutoFit/>
          </a:bodyPr>
          <a:lstStyle/>
          <a:p>
            <a:pPr algn="ctr"/>
            <a:r>
              <a:rPr lang="es-ES" sz="2800" dirty="0"/>
              <a:t>TEMA 1. Origen de la contabilidad. Concepto de contabilidad. Requisitos y usuarios de la información económica y financiera.</a:t>
            </a:r>
          </a:p>
        </p:txBody>
      </p:sp>
    </p:spTree>
    <p:extLst>
      <p:ext uri="{BB962C8B-B14F-4D97-AF65-F5344CB8AC3E}">
        <p14:creationId xmlns:p14="http://schemas.microsoft.com/office/powerpoint/2010/main" val="473175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BA40F6B-0069-4FDE-9B52-C7DAD521349D}"/>
              </a:ext>
            </a:extLst>
          </p:cNvPr>
          <p:cNvSpPr txBox="1"/>
          <p:nvPr/>
        </p:nvSpPr>
        <p:spPr>
          <a:xfrm>
            <a:off x="795130" y="715617"/>
            <a:ext cx="9727096"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s-ES" dirty="0"/>
              <a:t>CUENTA DE PÉRDIDAS Y GANANCIAS: nos informa del resultado del ejercicio económico y de cómo se ha llegado a este ejercicio. INGRESOS - GASTOS</a:t>
            </a:r>
          </a:p>
        </p:txBody>
      </p:sp>
      <p:sp>
        <p:nvSpPr>
          <p:cNvPr id="3" name="CuadroTexto 2">
            <a:extLst>
              <a:ext uri="{FF2B5EF4-FFF2-40B4-BE49-F238E27FC236}">
                <a16:creationId xmlns:a16="http://schemas.microsoft.com/office/drawing/2014/main" id="{19F07677-B945-44EA-9C75-25BC5A3560BD}"/>
              </a:ext>
            </a:extLst>
          </p:cNvPr>
          <p:cNvSpPr txBox="1"/>
          <p:nvPr/>
        </p:nvSpPr>
        <p:spPr>
          <a:xfrm>
            <a:off x="834890" y="2186609"/>
            <a:ext cx="6109252"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S" dirty="0"/>
              <a:t>ESTADO DE FLUJOS DE EFECTIVO. DINERO. CAJA Y BANCOS</a:t>
            </a:r>
          </a:p>
        </p:txBody>
      </p:sp>
      <p:sp>
        <p:nvSpPr>
          <p:cNvPr id="7" name="Flecha: a la izquierda y arriba 6">
            <a:extLst>
              <a:ext uri="{FF2B5EF4-FFF2-40B4-BE49-F238E27FC236}">
                <a16:creationId xmlns:a16="http://schemas.microsoft.com/office/drawing/2014/main" id="{687EF1D2-435B-4D9D-8962-DA8E655ABDC3}"/>
              </a:ext>
            </a:extLst>
          </p:cNvPr>
          <p:cNvSpPr/>
          <p:nvPr/>
        </p:nvSpPr>
        <p:spPr>
          <a:xfrm>
            <a:off x="7487478" y="1603513"/>
            <a:ext cx="1099931" cy="952428"/>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CuadroTexto 7">
            <a:extLst>
              <a:ext uri="{FF2B5EF4-FFF2-40B4-BE49-F238E27FC236}">
                <a16:creationId xmlns:a16="http://schemas.microsoft.com/office/drawing/2014/main" id="{835BC659-BB8A-482C-81DE-984769FCB794}"/>
              </a:ext>
            </a:extLst>
          </p:cNvPr>
          <p:cNvSpPr txBox="1"/>
          <p:nvPr/>
        </p:nvSpPr>
        <p:spPr>
          <a:xfrm>
            <a:off x="9130748" y="1921565"/>
            <a:ext cx="2425148"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ES" dirty="0"/>
              <a:t>INFORMACIÓN COMPLEMENTARIA</a:t>
            </a:r>
          </a:p>
        </p:txBody>
      </p:sp>
      <p:sp>
        <p:nvSpPr>
          <p:cNvPr id="9" name="CuadroTexto 8">
            <a:extLst>
              <a:ext uri="{FF2B5EF4-FFF2-40B4-BE49-F238E27FC236}">
                <a16:creationId xmlns:a16="http://schemas.microsoft.com/office/drawing/2014/main" id="{6F1C2541-F8F1-4DE7-B250-A0E96C5B53C4}"/>
              </a:ext>
            </a:extLst>
          </p:cNvPr>
          <p:cNvSpPr txBox="1"/>
          <p:nvPr/>
        </p:nvSpPr>
        <p:spPr>
          <a:xfrm>
            <a:off x="834891" y="3429000"/>
            <a:ext cx="5420136"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s-ES" dirty="0"/>
              <a:t>ESTADO DE CAMBIOS EN EL PATRIMONIO NETO</a:t>
            </a:r>
          </a:p>
        </p:txBody>
      </p:sp>
      <p:sp>
        <p:nvSpPr>
          <p:cNvPr id="10" name="CuadroTexto 9">
            <a:extLst>
              <a:ext uri="{FF2B5EF4-FFF2-40B4-BE49-F238E27FC236}">
                <a16:creationId xmlns:a16="http://schemas.microsoft.com/office/drawing/2014/main" id="{0214E0EA-AE63-48B9-A671-9412074D6CD0}"/>
              </a:ext>
            </a:extLst>
          </p:cNvPr>
          <p:cNvSpPr txBox="1"/>
          <p:nvPr/>
        </p:nvSpPr>
        <p:spPr>
          <a:xfrm>
            <a:off x="834890" y="4558749"/>
            <a:ext cx="7142919"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s-ES" dirty="0"/>
              <a:t>MEMORIA: información adicional, complementaria, aclaratoria</a:t>
            </a:r>
          </a:p>
        </p:txBody>
      </p:sp>
    </p:spTree>
    <p:extLst>
      <p:ext uri="{BB962C8B-B14F-4D97-AF65-F5344CB8AC3E}">
        <p14:creationId xmlns:p14="http://schemas.microsoft.com/office/powerpoint/2010/main" val="1179569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541850E-F6EF-488E-95D3-AEC5AB0373B4}"/>
              </a:ext>
            </a:extLst>
          </p:cNvPr>
          <p:cNvSpPr txBox="1"/>
          <p:nvPr/>
        </p:nvSpPr>
        <p:spPr>
          <a:xfrm>
            <a:off x="887896" y="1033670"/>
            <a:ext cx="6533321"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s-ES" dirty="0"/>
              <a:t>Los cinco documentos forman una unidad (no modelo abreviado)</a:t>
            </a:r>
          </a:p>
        </p:txBody>
      </p:sp>
      <p:sp>
        <p:nvSpPr>
          <p:cNvPr id="3" name="CuadroTexto 2">
            <a:extLst>
              <a:ext uri="{FF2B5EF4-FFF2-40B4-BE49-F238E27FC236}">
                <a16:creationId xmlns:a16="http://schemas.microsoft.com/office/drawing/2014/main" id="{F56BCA92-9AB4-4C98-BB76-8A3DB8D6E661}"/>
              </a:ext>
            </a:extLst>
          </p:cNvPr>
          <p:cNvSpPr txBox="1"/>
          <p:nvPr/>
        </p:nvSpPr>
        <p:spPr>
          <a:xfrm>
            <a:off x="874643" y="2054088"/>
            <a:ext cx="10548731" cy="646331"/>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s-ES" dirty="0"/>
              <a:t>Es la información que reciben los USUARIOS (hacienda, clientes, trabajadores, propietarios…) para tomar decisiones</a:t>
            </a:r>
          </a:p>
        </p:txBody>
      </p:sp>
      <p:sp>
        <p:nvSpPr>
          <p:cNvPr id="4" name="CuadroTexto 3">
            <a:extLst>
              <a:ext uri="{FF2B5EF4-FFF2-40B4-BE49-F238E27FC236}">
                <a16:creationId xmlns:a16="http://schemas.microsoft.com/office/drawing/2014/main" id="{AD1AFFAF-9376-4FB7-809E-943BE9BD157C}"/>
              </a:ext>
            </a:extLst>
          </p:cNvPr>
          <p:cNvSpPr txBox="1"/>
          <p:nvPr/>
        </p:nvSpPr>
        <p:spPr>
          <a:xfrm>
            <a:off x="1007165" y="3644348"/>
            <a:ext cx="6016487"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ES" dirty="0"/>
              <a:t>IMAGEN FIEL</a:t>
            </a:r>
          </a:p>
        </p:txBody>
      </p:sp>
      <p:sp>
        <p:nvSpPr>
          <p:cNvPr id="5" name="CuadroTexto 4">
            <a:extLst>
              <a:ext uri="{FF2B5EF4-FFF2-40B4-BE49-F238E27FC236}">
                <a16:creationId xmlns:a16="http://schemas.microsoft.com/office/drawing/2014/main" id="{0198F8A9-C343-4595-A91B-BA35B78425B8}"/>
              </a:ext>
            </a:extLst>
          </p:cNvPr>
          <p:cNvSpPr txBox="1"/>
          <p:nvPr/>
        </p:nvSpPr>
        <p:spPr>
          <a:xfrm>
            <a:off x="1007165" y="4784035"/>
            <a:ext cx="8242852" cy="369332"/>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es-ES" dirty="0"/>
              <a:t>PRINCIPIOS Y NORMAS DE CONTABILIDAD Y DEMÁS LEGISLACIÓN MERCANTIL</a:t>
            </a:r>
          </a:p>
        </p:txBody>
      </p:sp>
      <p:sp>
        <p:nvSpPr>
          <p:cNvPr id="6" name="CuadroTexto 5">
            <a:extLst>
              <a:ext uri="{FF2B5EF4-FFF2-40B4-BE49-F238E27FC236}">
                <a16:creationId xmlns:a16="http://schemas.microsoft.com/office/drawing/2014/main" id="{3BC7587C-1C4E-45F1-BCC9-C0D8A95A9E69}"/>
              </a:ext>
            </a:extLst>
          </p:cNvPr>
          <p:cNvSpPr txBox="1"/>
          <p:nvPr/>
        </p:nvSpPr>
        <p:spPr>
          <a:xfrm>
            <a:off x="1152939" y="5936974"/>
            <a:ext cx="2703444" cy="369332"/>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s-ES" dirty="0"/>
              <a:t>AUDITORÍA DE CUENTAS</a:t>
            </a:r>
          </a:p>
        </p:txBody>
      </p:sp>
    </p:spTree>
    <p:extLst>
      <p:ext uri="{BB962C8B-B14F-4D97-AF65-F5344CB8AC3E}">
        <p14:creationId xmlns:p14="http://schemas.microsoft.com/office/powerpoint/2010/main" val="2736430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078F0A0-A78F-4162-B81A-C9C9B5C41E77}"/>
              </a:ext>
            </a:extLst>
          </p:cNvPr>
          <p:cNvSpPr txBox="1"/>
          <p:nvPr/>
        </p:nvSpPr>
        <p:spPr>
          <a:xfrm>
            <a:off x="1444487" y="569843"/>
            <a:ext cx="840187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s-ES" dirty="0"/>
              <a:t>REQUISITOS INFORMACIÓN FINANCIERA (INFORMACIÓN CUENTAS ANUALES)</a:t>
            </a:r>
          </a:p>
        </p:txBody>
      </p:sp>
      <p:sp>
        <p:nvSpPr>
          <p:cNvPr id="3" name="CuadroTexto 2">
            <a:extLst>
              <a:ext uri="{FF2B5EF4-FFF2-40B4-BE49-F238E27FC236}">
                <a16:creationId xmlns:a16="http://schemas.microsoft.com/office/drawing/2014/main" id="{899363D7-0E2A-4E96-81CE-0971B9BA0591}"/>
              </a:ext>
            </a:extLst>
          </p:cNvPr>
          <p:cNvSpPr txBox="1"/>
          <p:nvPr/>
        </p:nvSpPr>
        <p:spPr>
          <a:xfrm>
            <a:off x="1444487" y="1855304"/>
            <a:ext cx="9170504"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285750" indent="-285750">
              <a:buFont typeface="Arial" panose="020B0604020202020204" pitchFamily="34" charset="0"/>
              <a:buChar char="•"/>
            </a:pPr>
            <a:r>
              <a:rPr lang="es-ES" dirty="0"/>
              <a:t>RELEVANTE: aquella información que es útil para la toma de decisiones. Para ser útil debe ser oportuna</a:t>
            </a:r>
          </a:p>
          <a:p>
            <a:pPr marL="285750" indent="-285750">
              <a:buFont typeface="Arial" panose="020B0604020202020204" pitchFamily="34" charset="0"/>
              <a:buChar char="•"/>
            </a:pPr>
            <a:r>
              <a:rPr lang="es-ES" dirty="0"/>
              <a:t>FIABLE: ausencia de errores (intencionados o no), sesgos, Para ser fiable tiene que ser INTEGRA.</a:t>
            </a:r>
          </a:p>
        </p:txBody>
      </p:sp>
      <p:sp>
        <p:nvSpPr>
          <p:cNvPr id="4" name="CuadroTexto 3">
            <a:extLst>
              <a:ext uri="{FF2B5EF4-FFF2-40B4-BE49-F238E27FC236}">
                <a16:creationId xmlns:a16="http://schemas.microsoft.com/office/drawing/2014/main" id="{0D69A52F-F54B-4328-BE40-ABCE7EBC979B}"/>
              </a:ext>
            </a:extLst>
          </p:cNvPr>
          <p:cNvSpPr txBox="1"/>
          <p:nvPr/>
        </p:nvSpPr>
        <p:spPr>
          <a:xfrm>
            <a:off x="1444487" y="3971762"/>
            <a:ext cx="9170504"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s-ES" dirty="0"/>
              <a:t>Además de lo anterior la información financiera debe ser: COMPARABLE (espacio y tiempo) y CLARA</a:t>
            </a:r>
          </a:p>
        </p:txBody>
      </p:sp>
    </p:spTree>
    <p:extLst>
      <p:ext uri="{BB962C8B-B14F-4D97-AF65-F5344CB8AC3E}">
        <p14:creationId xmlns:p14="http://schemas.microsoft.com/office/powerpoint/2010/main" val="1327670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AD8A644-D41E-46D3-8788-268A15E38EB7}"/>
              </a:ext>
            </a:extLst>
          </p:cNvPr>
          <p:cNvSpPr txBox="1"/>
          <p:nvPr/>
        </p:nvSpPr>
        <p:spPr>
          <a:xfrm>
            <a:off x="779489" y="614597"/>
            <a:ext cx="10163331" cy="369332"/>
          </a:xfrm>
          <a:prstGeom prst="rect">
            <a:avLst/>
          </a:prstGeom>
          <a:noFill/>
        </p:spPr>
        <p:txBody>
          <a:bodyPr wrap="square" rtlCol="0">
            <a:spAutoFit/>
          </a:bodyPr>
          <a:lstStyle/>
          <a:p>
            <a:pPr algn="ctr"/>
            <a:r>
              <a:rPr lang="es-ES" dirty="0"/>
              <a:t>ORIGEN DE LA CONTABILIDAD</a:t>
            </a:r>
          </a:p>
        </p:txBody>
      </p:sp>
      <p:sp>
        <p:nvSpPr>
          <p:cNvPr id="3" name="CuadroTexto 2">
            <a:extLst>
              <a:ext uri="{FF2B5EF4-FFF2-40B4-BE49-F238E27FC236}">
                <a16:creationId xmlns:a16="http://schemas.microsoft.com/office/drawing/2014/main" id="{63CCBB80-7C00-46BD-BC62-C9AC5D856B16}"/>
              </a:ext>
            </a:extLst>
          </p:cNvPr>
          <p:cNvSpPr txBox="1"/>
          <p:nvPr/>
        </p:nvSpPr>
        <p:spPr>
          <a:xfrm>
            <a:off x="1244179" y="1603948"/>
            <a:ext cx="9593706" cy="1200329"/>
          </a:xfrm>
          <a:prstGeom prst="rect">
            <a:avLst/>
          </a:prstGeom>
          <a:noFill/>
          <a:ln>
            <a:solidFill>
              <a:schemeClr val="tx2">
                <a:lumMod val="50000"/>
              </a:schemeClr>
            </a:solidFill>
          </a:ln>
        </p:spPr>
        <p:txBody>
          <a:bodyPr wrap="square" rtlCol="0">
            <a:spAutoFit/>
          </a:bodyPr>
          <a:lstStyle/>
          <a:p>
            <a:pPr algn="just"/>
            <a:r>
              <a:rPr lang="es-ES" dirty="0"/>
              <a:t>La Contabilidad surge como </a:t>
            </a:r>
            <a:r>
              <a:rPr lang="es-ES" dirty="0">
                <a:highlight>
                  <a:srgbClr val="FFFF00"/>
                </a:highlight>
              </a:rPr>
              <a:t>método de registro</a:t>
            </a:r>
            <a:r>
              <a:rPr lang="es-ES" dirty="0"/>
              <a:t>. Trueque: cada persona produce un determinado bien e intercambia lo que le sobra. Llega un momento en el que la complicidad de las operaciones rebasan la capacidad de memoria, el hombre no es capaz de “acordarse” de lo que debe y de lo que le deben. Lo anota, así surge la contabilidad, nos sirve para anotar.</a:t>
            </a:r>
          </a:p>
        </p:txBody>
      </p:sp>
      <p:sp>
        <p:nvSpPr>
          <p:cNvPr id="4" name="CuadroTexto 3">
            <a:extLst>
              <a:ext uri="{FF2B5EF4-FFF2-40B4-BE49-F238E27FC236}">
                <a16:creationId xmlns:a16="http://schemas.microsoft.com/office/drawing/2014/main" id="{CDF7F153-4BBC-4A27-A5C0-D381E1036883}"/>
              </a:ext>
            </a:extLst>
          </p:cNvPr>
          <p:cNvSpPr txBox="1"/>
          <p:nvPr/>
        </p:nvSpPr>
        <p:spPr>
          <a:xfrm>
            <a:off x="1319134" y="3582649"/>
            <a:ext cx="9503764" cy="369332"/>
          </a:xfrm>
          <a:prstGeom prst="rect">
            <a:avLst/>
          </a:prstGeom>
          <a:noFill/>
          <a:ln>
            <a:solidFill>
              <a:schemeClr val="tx2">
                <a:lumMod val="50000"/>
              </a:schemeClr>
            </a:solidFill>
          </a:ln>
        </p:spPr>
        <p:txBody>
          <a:bodyPr wrap="square" rtlCol="0">
            <a:spAutoFit/>
          </a:bodyPr>
          <a:lstStyle/>
          <a:p>
            <a:pPr algn="ctr"/>
            <a:r>
              <a:rPr lang="es-ES" dirty="0"/>
              <a:t>La economía va evolucionando y las operaciones económicas se van complicando</a:t>
            </a:r>
          </a:p>
        </p:txBody>
      </p:sp>
      <p:sp>
        <p:nvSpPr>
          <p:cNvPr id="5" name="CuadroTexto 4">
            <a:extLst>
              <a:ext uri="{FF2B5EF4-FFF2-40B4-BE49-F238E27FC236}">
                <a16:creationId xmlns:a16="http://schemas.microsoft.com/office/drawing/2014/main" id="{9D32105F-4CCD-4A0B-9617-03ACE056991E}"/>
              </a:ext>
            </a:extLst>
          </p:cNvPr>
          <p:cNvSpPr txBox="1"/>
          <p:nvPr/>
        </p:nvSpPr>
        <p:spPr>
          <a:xfrm>
            <a:off x="1369102" y="4730353"/>
            <a:ext cx="8659318" cy="646331"/>
          </a:xfrm>
          <a:prstGeom prst="rect">
            <a:avLst/>
          </a:prstGeom>
          <a:noFill/>
          <a:ln>
            <a:solidFill>
              <a:schemeClr val="bg2">
                <a:lumMod val="10000"/>
              </a:schemeClr>
            </a:solidFill>
          </a:ln>
        </p:spPr>
        <p:txBody>
          <a:bodyPr wrap="square" rtlCol="0">
            <a:spAutoFit/>
          </a:bodyPr>
          <a:lstStyle/>
          <a:p>
            <a:pPr algn="ctr"/>
            <a:r>
              <a:rPr lang="es-ES" dirty="0"/>
              <a:t>Nacimiento de las sociedades anónimas. Separación entre la propiedad de los bienes y la administración de esos bienes</a:t>
            </a:r>
          </a:p>
        </p:txBody>
      </p:sp>
    </p:spTree>
    <p:extLst>
      <p:ext uri="{BB962C8B-B14F-4D97-AF65-F5344CB8AC3E}">
        <p14:creationId xmlns:p14="http://schemas.microsoft.com/office/powerpoint/2010/main" val="3378589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2540282-6E39-4768-986E-EFF66B7F84DC}"/>
              </a:ext>
            </a:extLst>
          </p:cNvPr>
          <p:cNvSpPr txBox="1"/>
          <p:nvPr/>
        </p:nvSpPr>
        <p:spPr>
          <a:xfrm>
            <a:off x="1034321" y="689548"/>
            <a:ext cx="10298243" cy="923330"/>
          </a:xfrm>
          <a:prstGeom prst="rect">
            <a:avLst/>
          </a:prstGeom>
          <a:noFill/>
          <a:ln>
            <a:solidFill>
              <a:srgbClr val="FF0000"/>
            </a:solidFill>
          </a:ln>
        </p:spPr>
        <p:txBody>
          <a:bodyPr wrap="square" rtlCol="0">
            <a:spAutoFit/>
          </a:bodyPr>
          <a:lstStyle/>
          <a:p>
            <a:r>
              <a:rPr lang="es-ES" dirty="0"/>
              <a:t>La Contabilidad además de ser un método de registro, pasa a ser </a:t>
            </a:r>
            <a:r>
              <a:rPr lang="es-ES" dirty="0">
                <a:highlight>
                  <a:srgbClr val="FFFF00"/>
                </a:highlight>
              </a:rPr>
              <a:t>MÉTODO DE RENDICIÓN DE CUENTAS </a:t>
            </a:r>
            <a:r>
              <a:rPr lang="es-ES" dirty="0"/>
              <a:t>los administradores de los bienes rinden cuentas PERIODICAMENTE de lo que han hecho con esos bienes a sus propietarios.</a:t>
            </a:r>
          </a:p>
        </p:txBody>
      </p:sp>
      <p:sp>
        <p:nvSpPr>
          <p:cNvPr id="3" name="CuadroTexto 2">
            <a:extLst>
              <a:ext uri="{FF2B5EF4-FFF2-40B4-BE49-F238E27FC236}">
                <a16:creationId xmlns:a16="http://schemas.microsoft.com/office/drawing/2014/main" id="{F25E3FD5-3CF0-4FB0-AC4D-C706E2B43A17}"/>
              </a:ext>
            </a:extLst>
          </p:cNvPr>
          <p:cNvSpPr txBox="1"/>
          <p:nvPr/>
        </p:nvSpPr>
        <p:spPr>
          <a:xfrm>
            <a:off x="1154243" y="2398426"/>
            <a:ext cx="10298243" cy="923330"/>
          </a:xfrm>
          <a:prstGeom prst="rect">
            <a:avLst/>
          </a:prstGeom>
          <a:noFill/>
          <a:ln>
            <a:solidFill>
              <a:schemeClr val="accent2">
                <a:lumMod val="50000"/>
              </a:schemeClr>
            </a:solidFill>
          </a:ln>
        </p:spPr>
        <p:txBody>
          <a:bodyPr wrap="square" rtlCol="0">
            <a:spAutoFit/>
          </a:bodyPr>
          <a:lstStyle/>
          <a:p>
            <a:pPr algn="just"/>
            <a:r>
              <a:rPr lang="es-ES" dirty="0"/>
              <a:t>Actualmente, la economía es global, de tal forma que cualquier persona puede invertir en cualquier sociedad de cualquier parte del mundo. LA CONTABILIDAD SE HA CONVERTIDO (además de ser un método de registro y de rendición de cuentas) </a:t>
            </a:r>
            <a:r>
              <a:rPr lang="es-ES" dirty="0">
                <a:highlight>
                  <a:srgbClr val="FFFF00"/>
                </a:highlight>
              </a:rPr>
              <a:t>EN UN SISTEMA DE INFORMACIÓN PARA LA TOMA DE DECISIONES.</a:t>
            </a:r>
          </a:p>
        </p:txBody>
      </p:sp>
      <p:sp>
        <p:nvSpPr>
          <p:cNvPr id="4" name="CuadroTexto 3">
            <a:extLst>
              <a:ext uri="{FF2B5EF4-FFF2-40B4-BE49-F238E27FC236}">
                <a16:creationId xmlns:a16="http://schemas.microsoft.com/office/drawing/2014/main" id="{268CC591-4060-4C21-BFDC-EDA00331291A}"/>
              </a:ext>
            </a:extLst>
          </p:cNvPr>
          <p:cNvSpPr txBox="1"/>
          <p:nvPr/>
        </p:nvSpPr>
        <p:spPr>
          <a:xfrm>
            <a:off x="1409075" y="4017364"/>
            <a:ext cx="9293902" cy="646331"/>
          </a:xfrm>
          <a:prstGeom prst="rect">
            <a:avLst/>
          </a:prstGeom>
          <a:noFill/>
          <a:ln>
            <a:solidFill>
              <a:schemeClr val="tx1">
                <a:lumMod val="95000"/>
                <a:lumOff val="5000"/>
              </a:schemeClr>
            </a:solidFill>
          </a:ln>
        </p:spPr>
        <p:txBody>
          <a:bodyPr wrap="square" rtlCol="0">
            <a:spAutoFit/>
          </a:bodyPr>
          <a:lstStyle/>
          <a:p>
            <a:pPr algn="ctr"/>
            <a:r>
              <a:rPr lang="es-ES" dirty="0"/>
              <a:t>USUARIOS DE LA INFORMACIÓN QUE SE DESPRENDE DE LA CONTABILIDAD: trabajadores, accionistas, futuros accionistas, hacienda…</a:t>
            </a:r>
          </a:p>
        </p:txBody>
      </p:sp>
    </p:spTree>
    <p:extLst>
      <p:ext uri="{BB962C8B-B14F-4D97-AF65-F5344CB8AC3E}">
        <p14:creationId xmlns:p14="http://schemas.microsoft.com/office/powerpoint/2010/main" val="2772869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3206793-73D1-4A31-B609-4DA14DCA208D}"/>
              </a:ext>
            </a:extLst>
          </p:cNvPr>
          <p:cNvSpPr txBox="1"/>
          <p:nvPr/>
        </p:nvSpPr>
        <p:spPr>
          <a:xfrm>
            <a:off x="1334125" y="614597"/>
            <a:ext cx="8859186" cy="369332"/>
          </a:xfrm>
          <a:prstGeom prst="rect">
            <a:avLst/>
          </a:prstGeom>
          <a:noFill/>
        </p:spPr>
        <p:txBody>
          <a:bodyPr wrap="square" rtlCol="0">
            <a:spAutoFit/>
          </a:bodyPr>
          <a:lstStyle/>
          <a:p>
            <a:pPr algn="ctr"/>
            <a:r>
              <a:rPr lang="es-ES" dirty="0"/>
              <a:t>CONCEPTO DE CONTABILIDAD</a:t>
            </a:r>
          </a:p>
        </p:txBody>
      </p:sp>
      <p:sp>
        <p:nvSpPr>
          <p:cNvPr id="3" name="CuadroTexto 2">
            <a:extLst>
              <a:ext uri="{FF2B5EF4-FFF2-40B4-BE49-F238E27FC236}">
                <a16:creationId xmlns:a16="http://schemas.microsoft.com/office/drawing/2014/main" id="{B4425703-A07A-4C46-BCF7-C97FF065973B}"/>
              </a:ext>
            </a:extLst>
          </p:cNvPr>
          <p:cNvSpPr txBox="1"/>
          <p:nvPr/>
        </p:nvSpPr>
        <p:spPr>
          <a:xfrm>
            <a:off x="1514007" y="1903750"/>
            <a:ext cx="9908498" cy="1477328"/>
          </a:xfrm>
          <a:prstGeom prst="rect">
            <a:avLst/>
          </a:prstGeom>
          <a:solidFill>
            <a:srgbClr val="00B0F0"/>
          </a:solidFill>
        </p:spPr>
        <p:txBody>
          <a:bodyPr wrap="square" rtlCol="0">
            <a:spAutoFit/>
          </a:bodyPr>
          <a:lstStyle/>
          <a:p>
            <a:r>
              <a:rPr lang="es-ES" dirty="0"/>
              <a:t>LA CONTABILIDAD ES:</a:t>
            </a:r>
          </a:p>
          <a:p>
            <a:pPr marL="285750" indent="-285750">
              <a:buFont typeface="Arial" panose="020B0604020202020204" pitchFamily="34" charset="0"/>
              <a:buChar char="•"/>
            </a:pPr>
            <a:r>
              <a:rPr lang="es-ES" dirty="0"/>
              <a:t>Método de Registro</a:t>
            </a:r>
          </a:p>
          <a:p>
            <a:pPr marL="285750" indent="-285750">
              <a:buFont typeface="Arial" panose="020B0604020202020204" pitchFamily="34" charset="0"/>
              <a:buChar char="•"/>
            </a:pPr>
            <a:r>
              <a:rPr lang="es-ES" dirty="0"/>
              <a:t>Método de rendición de cuentas</a:t>
            </a:r>
          </a:p>
          <a:p>
            <a:pPr marL="285750" indent="-285750">
              <a:buFont typeface="Arial" panose="020B0604020202020204" pitchFamily="34" charset="0"/>
              <a:buChar char="•"/>
            </a:pPr>
            <a:r>
              <a:rPr lang="es-ES" dirty="0"/>
              <a:t>Sistema de información: DEBE FACILITAR INFORMACIÓN OBJETIVA Y NEUTRA, PARA </a:t>
            </a:r>
            <a:r>
              <a:rPr lang="es-ES"/>
              <a:t>QUE SE </a:t>
            </a:r>
            <a:r>
              <a:rPr lang="es-ES" dirty="0"/>
              <a:t>TOMEN DECISIONES Y SE ACTÚE ADECUADAMENTE</a:t>
            </a:r>
          </a:p>
        </p:txBody>
      </p:sp>
    </p:spTree>
    <p:extLst>
      <p:ext uri="{BB962C8B-B14F-4D97-AF65-F5344CB8AC3E}">
        <p14:creationId xmlns:p14="http://schemas.microsoft.com/office/powerpoint/2010/main" val="1228411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14E7100-8FD7-4FCB-8DE9-CFC3EDD23E43}"/>
              </a:ext>
            </a:extLst>
          </p:cNvPr>
          <p:cNvSpPr txBox="1"/>
          <p:nvPr/>
        </p:nvSpPr>
        <p:spPr>
          <a:xfrm>
            <a:off x="614597" y="704538"/>
            <a:ext cx="9548734" cy="369332"/>
          </a:xfrm>
          <a:prstGeom prst="rect">
            <a:avLst/>
          </a:prstGeom>
          <a:noFill/>
          <a:ln>
            <a:solidFill>
              <a:schemeClr val="tx1">
                <a:lumMod val="95000"/>
                <a:lumOff val="5000"/>
              </a:schemeClr>
            </a:solidFill>
          </a:ln>
        </p:spPr>
        <p:txBody>
          <a:bodyPr wrap="square" rtlCol="0">
            <a:spAutoFit/>
          </a:bodyPr>
          <a:lstStyle/>
          <a:p>
            <a:pPr algn="ctr"/>
            <a:r>
              <a:rPr lang="es-ES" dirty="0"/>
              <a:t>MISMO LENGUAJE: para que la información sea comparable (tanto en el fondo como en la forma)</a:t>
            </a:r>
          </a:p>
        </p:txBody>
      </p:sp>
      <p:sp>
        <p:nvSpPr>
          <p:cNvPr id="3" name="CuadroTexto 2">
            <a:extLst>
              <a:ext uri="{FF2B5EF4-FFF2-40B4-BE49-F238E27FC236}">
                <a16:creationId xmlns:a16="http://schemas.microsoft.com/office/drawing/2014/main" id="{185045C9-3949-4CE6-9D6A-897A3201B18F}"/>
              </a:ext>
            </a:extLst>
          </p:cNvPr>
          <p:cNvSpPr txBox="1"/>
          <p:nvPr/>
        </p:nvSpPr>
        <p:spPr>
          <a:xfrm>
            <a:off x="689548" y="1633928"/>
            <a:ext cx="10313232" cy="923330"/>
          </a:xfrm>
          <a:prstGeom prst="rect">
            <a:avLst/>
          </a:prstGeom>
          <a:noFill/>
          <a:ln>
            <a:solidFill>
              <a:schemeClr val="tx1">
                <a:lumMod val="95000"/>
                <a:lumOff val="5000"/>
              </a:schemeClr>
            </a:solidFill>
          </a:ln>
        </p:spPr>
        <p:txBody>
          <a:bodyPr wrap="square" rtlCol="0">
            <a:spAutoFit/>
          </a:bodyPr>
          <a:lstStyle/>
          <a:p>
            <a:r>
              <a:rPr lang="es-ES" dirty="0"/>
              <a:t>¿Cómo actuamos? Para que la información sea útil y nos ayude a tomas decisiones debe ser proporcionada periódicamente. Por eso dividimos la vida de la empresa en PERIODOS (EJERCICIOS ECONÓMICOS). 12 MESES (coincidir o no con el año natural)</a:t>
            </a:r>
          </a:p>
        </p:txBody>
      </p:sp>
      <p:cxnSp>
        <p:nvCxnSpPr>
          <p:cNvPr id="5" name="Conector recto 4">
            <a:extLst>
              <a:ext uri="{FF2B5EF4-FFF2-40B4-BE49-F238E27FC236}">
                <a16:creationId xmlns:a16="http://schemas.microsoft.com/office/drawing/2014/main" id="{73CC14EA-5700-450D-9B77-B1A623FDB88C}"/>
              </a:ext>
            </a:extLst>
          </p:cNvPr>
          <p:cNvCxnSpPr/>
          <p:nvPr/>
        </p:nvCxnSpPr>
        <p:spPr>
          <a:xfrm>
            <a:off x="899410" y="3972393"/>
            <a:ext cx="587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ector recto de flecha 6">
            <a:extLst>
              <a:ext uri="{FF2B5EF4-FFF2-40B4-BE49-F238E27FC236}">
                <a16:creationId xmlns:a16="http://schemas.microsoft.com/office/drawing/2014/main" id="{8CD5C724-7883-4145-A4FD-4D53DA472669}"/>
              </a:ext>
            </a:extLst>
          </p:cNvPr>
          <p:cNvCxnSpPr/>
          <p:nvPr/>
        </p:nvCxnSpPr>
        <p:spPr>
          <a:xfrm flipV="1">
            <a:off x="914401" y="4212237"/>
            <a:ext cx="0" cy="11092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ector recto de flecha 7">
            <a:extLst>
              <a:ext uri="{FF2B5EF4-FFF2-40B4-BE49-F238E27FC236}">
                <a16:creationId xmlns:a16="http://schemas.microsoft.com/office/drawing/2014/main" id="{DA289498-779B-44CC-A753-97187A8D0244}"/>
              </a:ext>
            </a:extLst>
          </p:cNvPr>
          <p:cNvCxnSpPr/>
          <p:nvPr/>
        </p:nvCxnSpPr>
        <p:spPr>
          <a:xfrm flipV="1">
            <a:off x="6718084" y="4244717"/>
            <a:ext cx="0" cy="11092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CuadroTexto 8">
            <a:extLst>
              <a:ext uri="{FF2B5EF4-FFF2-40B4-BE49-F238E27FC236}">
                <a16:creationId xmlns:a16="http://schemas.microsoft.com/office/drawing/2014/main" id="{ADBF3674-BBE7-44B0-8A26-27FD199A9957}"/>
              </a:ext>
            </a:extLst>
          </p:cNvPr>
          <p:cNvSpPr txBox="1"/>
          <p:nvPr/>
        </p:nvSpPr>
        <p:spPr>
          <a:xfrm>
            <a:off x="1034324" y="4452094"/>
            <a:ext cx="1948716" cy="369332"/>
          </a:xfrm>
          <a:prstGeom prst="rect">
            <a:avLst/>
          </a:prstGeom>
          <a:noFill/>
        </p:spPr>
        <p:txBody>
          <a:bodyPr wrap="square" rtlCol="0">
            <a:spAutoFit/>
          </a:bodyPr>
          <a:lstStyle/>
          <a:p>
            <a:r>
              <a:rPr lang="es-ES" dirty="0"/>
              <a:t>1 de enero año 1</a:t>
            </a:r>
          </a:p>
        </p:txBody>
      </p:sp>
      <p:sp>
        <p:nvSpPr>
          <p:cNvPr id="10" name="CuadroTexto 9">
            <a:extLst>
              <a:ext uri="{FF2B5EF4-FFF2-40B4-BE49-F238E27FC236}">
                <a16:creationId xmlns:a16="http://schemas.microsoft.com/office/drawing/2014/main" id="{637B796B-8AD2-4D1A-8F27-B0629750605F}"/>
              </a:ext>
            </a:extLst>
          </p:cNvPr>
          <p:cNvSpPr txBox="1"/>
          <p:nvPr/>
        </p:nvSpPr>
        <p:spPr>
          <a:xfrm>
            <a:off x="7105337" y="4452094"/>
            <a:ext cx="2818151" cy="369332"/>
          </a:xfrm>
          <a:prstGeom prst="rect">
            <a:avLst/>
          </a:prstGeom>
          <a:noFill/>
        </p:spPr>
        <p:txBody>
          <a:bodyPr wrap="square" rtlCol="0">
            <a:spAutoFit/>
          </a:bodyPr>
          <a:lstStyle/>
          <a:p>
            <a:r>
              <a:rPr lang="es-ES" dirty="0"/>
              <a:t>31 de diciembre del año 1</a:t>
            </a:r>
          </a:p>
        </p:txBody>
      </p:sp>
      <p:sp>
        <p:nvSpPr>
          <p:cNvPr id="11" name="CuadroTexto 10">
            <a:extLst>
              <a:ext uri="{FF2B5EF4-FFF2-40B4-BE49-F238E27FC236}">
                <a16:creationId xmlns:a16="http://schemas.microsoft.com/office/drawing/2014/main" id="{53B5DC69-FC49-47B1-A671-CC016C256CEF}"/>
              </a:ext>
            </a:extLst>
          </p:cNvPr>
          <p:cNvSpPr txBox="1"/>
          <p:nvPr/>
        </p:nvSpPr>
        <p:spPr>
          <a:xfrm>
            <a:off x="299803" y="5801193"/>
            <a:ext cx="3028009" cy="646331"/>
          </a:xfrm>
          <a:prstGeom prst="rect">
            <a:avLst/>
          </a:prstGeom>
          <a:noFill/>
        </p:spPr>
        <p:txBody>
          <a:bodyPr wrap="square" rtlCol="0">
            <a:spAutoFit/>
          </a:bodyPr>
          <a:lstStyle/>
          <a:p>
            <a:r>
              <a:rPr lang="es-ES" dirty="0"/>
              <a:t>¿Qué tiene y que debe la empresa ?</a:t>
            </a:r>
          </a:p>
        </p:txBody>
      </p:sp>
      <p:sp>
        <p:nvSpPr>
          <p:cNvPr id="12" name="CuadroTexto 11">
            <a:extLst>
              <a:ext uri="{FF2B5EF4-FFF2-40B4-BE49-F238E27FC236}">
                <a16:creationId xmlns:a16="http://schemas.microsoft.com/office/drawing/2014/main" id="{3BA27C01-C9FE-4CE8-AD6C-00FAED8BEA32}"/>
              </a:ext>
            </a:extLst>
          </p:cNvPr>
          <p:cNvSpPr txBox="1"/>
          <p:nvPr/>
        </p:nvSpPr>
        <p:spPr>
          <a:xfrm>
            <a:off x="6281530" y="5321509"/>
            <a:ext cx="5088831" cy="1477328"/>
          </a:xfrm>
          <a:prstGeom prst="rect">
            <a:avLst/>
          </a:prstGeom>
          <a:noFill/>
        </p:spPr>
        <p:txBody>
          <a:bodyPr wrap="square" rtlCol="0">
            <a:spAutoFit/>
          </a:bodyPr>
          <a:lstStyle/>
          <a:p>
            <a:pPr algn="just"/>
            <a:r>
              <a:rPr lang="es-ES" dirty="0"/>
              <a:t>¿Qué tiene y que debe la empresa? Consecuencia de lo que tenía a 1 de enero y de todas las variaciones que se van produciendo a lo largo del ejercicio económico. Ejemplo: dinero en la cuenta corriente bancaria (bancos)</a:t>
            </a:r>
          </a:p>
        </p:txBody>
      </p:sp>
    </p:spTree>
    <p:extLst>
      <p:ext uri="{BB962C8B-B14F-4D97-AF65-F5344CB8AC3E}">
        <p14:creationId xmlns:p14="http://schemas.microsoft.com/office/powerpoint/2010/main" val="2054934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9BB0DDE-E936-4E6E-A01C-01E717C779AA}"/>
              </a:ext>
            </a:extLst>
          </p:cNvPr>
          <p:cNvSpPr txBox="1"/>
          <p:nvPr/>
        </p:nvSpPr>
        <p:spPr>
          <a:xfrm>
            <a:off x="424070" y="967409"/>
            <a:ext cx="10827026" cy="923330"/>
          </a:xfrm>
          <a:prstGeom prst="rect">
            <a:avLst/>
          </a:prstGeom>
          <a:noFill/>
          <a:ln>
            <a:solidFill>
              <a:schemeClr val="accent2"/>
            </a:solidFill>
          </a:ln>
        </p:spPr>
        <p:txBody>
          <a:bodyPr wrap="square" rtlCol="0">
            <a:spAutoFit/>
          </a:bodyPr>
          <a:lstStyle/>
          <a:p>
            <a:pPr algn="just"/>
            <a:r>
              <a:rPr lang="es-ES" dirty="0"/>
              <a:t>A 1 de enero del año 1 (primer día del ejercicio) vemos que tiene y que debe la empresa (patrimonio), lo valoramos, por ejemplo tiene un edificio valorado en 1.000.000 euros, 200.000 en su cuenta corriente bancaria, deudas por valor de 1.200.000…. Esta es la situación de partida el primer día del ejercicio</a:t>
            </a:r>
          </a:p>
        </p:txBody>
      </p:sp>
      <p:sp>
        <p:nvSpPr>
          <p:cNvPr id="3" name="CuadroTexto 2">
            <a:extLst>
              <a:ext uri="{FF2B5EF4-FFF2-40B4-BE49-F238E27FC236}">
                <a16:creationId xmlns:a16="http://schemas.microsoft.com/office/drawing/2014/main" id="{4236F822-5BDA-4086-9740-1C96C79482E3}"/>
              </a:ext>
            </a:extLst>
          </p:cNvPr>
          <p:cNvSpPr txBox="1"/>
          <p:nvPr/>
        </p:nvSpPr>
        <p:spPr>
          <a:xfrm>
            <a:off x="530087" y="2517913"/>
            <a:ext cx="10734261" cy="1200329"/>
          </a:xfrm>
          <a:prstGeom prst="rect">
            <a:avLst/>
          </a:prstGeom>
          <a:noFill/>
          <a:ln>
            <a:solidFill>
              <a:schemeClr val="accent1">
                <a:lumMod val="75000"/>
              </a:schemeClr>
            </a:solidFill>
          </a:ln>
        </p:spPr>
        <p:txBody>
          <a:bodyPr wrap="square" rtlCol="0">
            <a:spAutoFit/>
          </a:bodyPr>
          <a:lstStyle/>
          <a:p>
            <a:pPr algn="just"/>
            <a:r>
              <a:rPr lang="es-ES" dirty="0"/>
              <a:t>Desde el 1 de enero del ejercicio 1 hasta el 31 de diciembre del ejercicio 1 vamos anotando en los libros contables (MAYOR Y DIARIO) todos los movimientos que se van produciendo en los elementos anteriores (elementos patrimoniales), Por ejemplo, durante estos 12 meses la empresa ha pagado a través de su cuenta corriente bancaria  20.000 euros y 50.000 euros. Ha cobrado 15.000. Anotamos estos aumentos y diminuciones</a:t>
            </a:r>
          </a:p>
        </p:txBody>
      </p:sp>
      <p:sp>
        <p:nvSpPr>
          <p:cNvPr id="4" name="CuadroTexto 3">
            <a:extLst>
              <a:ext uri="{FF2B5EF4-FFF2-40B4-BE49-F238E27FC236}">
                <a16:creationId xmlns:a16="http://schemas.microsoft.com/office/drawing/2014/main" id="{6D6CC68B-61C8-44C9-816F-ECCAD9F112F1}"/>
              </a:ext>
            </a:extLst>
          </p:cNvPr>
          <p:cNvSpPr txBox="1"/>
          <p:nvPr/>
        </p:nvSpPr>
        <p:spPr>
          <a:xfrm>
            <a:off x="662609" y="4452730"/>
            <a:ext cx="10588487" cy="1477328"/>
          </a:xfrm>
          <a:prstGeom prst="rect">
            <a:avLst/>
          </a:prstGeom>
          <a:noFill/>
          <a:ln>
            <a:solidFill>
              <a:srgbClr val="00B050"/>
            </a:solidFill>
          </a:ln>
        </p:spPr>
        <p:txBody>
          <a:bodyPr wrap="square" rtlCol="0">
            <a:spAutoFit/>
          </a:bodyPr>
          <a:lstStyle/>
          <a:p>
            <a:r>
              <a:rPr lang="es-ES" dirty="0"/>
              <a:t>A 31 de diciembre (último día dele ejercicio) vemos que tiene y que debe la empresa. Por ejemplo en bancos:</a:t>
            </a:r>
          </a:p>
          <a:p>
            <a:pPr marL="285750" indent="-285750">
              <a:buFont typeface="Arial" panose="020B0604020202020204" pitchFamily="34" charset="0"/>
              <a:buChar char="•"/>
            </a:pPr>
            <a:r>
              <a:rPr lang="es-ES" dirty="0"/>
              <a:t>Tenía a 1 de enero 200.000</a:t>
            </a:r>
          </a:p>
          <a:p>
            <a:pPr marL="285750" indent="-285750">
              <a:buFont typeface="Arial" panose="020B0604020202020204" pitchFamily="34" charset="0"/>
              <a:buChar char="•"/>
            </a:pPr>
            <a:r>
              <a:rPr lang="es-ES" dirty="0"/>
              <a:t>Ha pagado 20.000 y 50.000</a:t>
            </a:r>
          </a:p>
          <a:p>
            <a:pPr marL="285750" indent="-285750">
              <a:buFont typeface="Arial" panose="020B0604020202020204" pitchFamily="34" charset="0"/>
              <a:buChar char="•"/>
            </a:pPr>
            <a:r>
              <a:rPr lang="es-ES" dirty="0"/>
              <a:t>Ha cobrado 15.000</a:t>
            </a:r>
          </a:p>
          <a:p>
            <a:pPr marL="285750" indent="-285750">
              <a:buFont typeface="Arial" panose="020B0604020202020204" pitchFamily="34" charset="0"/>
              <a:buChar char="•"/>
            </a:pPr>
            <a:r>
              <a:rPr lang="es-ES" dirty="0"/>
              <a:t>Por lo tanto a 31 de diciembre tiene en su cuenta corriente bancaria 145.000 euros</a:t>
            </a:r>
          </a:p>
        </p:txBody>
      </p:sp>
    </p:spTree>
    <p:extLst>
      <p:ext uri="{BB962C8B-B14F-4D97-AF65-F5344CB8AC3E}">
        <p14:creationId xmlns:p14="http://schemas.microsoft.com/office/powerpoint/2010/main" val="966639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FB09BD7-3BF1-40DC-8E14-3026372BE7C0}"/>
              </a:ext>
            </a:extLst>
          </p:cNvPr>
          <p:cNvSpPr txBox="1"/>
          <p:nvPr/>
        </p:nvSpPr>
        <p:spPr>
          <a:xfrm>
            <a:off x="1258957" y="1603512"/>
            <a:ext cx="2080591"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 dirty="0"/>
              <a:t>A 31 de diciembre</a:t>
            </a:r>
          </a:p>
        </p:txBody>
      </p:sp>
      <p:cxnSp>
        <p:nvCxnSpPr>
          <p:cNvPr id="4" name="Conector recto de flecha 3">
            <a:extLst>
              <a:ext uri="{FF2B5EF4-FFF2-40B4-BE49-F238E27FC236}">
                <a16:creationId xmlns:a16="http://schemas.microsoft.com/office/drawing/2014/main" id="{E478553C-555C-4A2F-BFA8-F05B1E2FF39A}"/>
              </a:ext>
            </a:extLst>
          </p:cNvPr>
          <p:cNvCxnSpPr>
            <a:stCxn id="2" idx="3"/>
          </p:cNvCxnSpPr>
          <p:nvPr/>
        </p:nvCxnSpPr>
        <p:spPr>
          <a:xfrm>
            <a:off x="3339548" y="1788178"/>
            <a:ext cx="1802295" cy="8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CuadroTexto 4">
            <a:extLst>
              <a:ext uri="{FF2B5EF4-FFF2-40B4-BE49-F238E27FC236}">
                <a16:creationId xmlns:a16="http://schemas.microsoft.com/office/drawing/2014/main" id="{1001E947-26A1-4DFC-81C0-B98E86D8D760}"/>
              </a:ext>
            </a:extLst>
          </p:cNvPr>
          <p:cNvSpPr txBox="1"/>
          <p:nvPr/>
        </p:nvSpPr>
        <p:spPr>
          <a:xfrm>
            <a:off x="3498576" y="1272209"/>
            <a:ext cx="1537252" cy="369332"/>
          </a:xfrm>
          <a:prstGeom prst="rect">
            <a:avLst/>
          </a:prstGeom>
          <a:noFill/>
        </p:spPr>
        <p:txBody>
          <a:bodyPr wrap="square" rtlCol="0">
            <a:spAutoFit/>
          </a:bodyPr>
          <a:lstStyle/>
          <a:p>
            <a:r>
              <a:rPr lang="es-ES" dirty="0"/>
              <a:t>Información</a:t>
            </a:r>
          </a:p>
        </p:txBody>
      </p:sp>
      <p:sp>
        <p:nvSpPr>
          <p:cNvPr id="6" name="CuadroTexto 5">
            <a:extLst>
              <a:ext uri="{FF2B5EF4-FFF2-40B4-BE49-F238E27FC236}">
                <a16:creationId xmlns:a16="http://schemas.microsoft.com/office/drawing/2014/main" id="{18BD87A8-85EF-490E-BC28-02C9A966FBDA}"/>
              </a:ext>
            </a:extLst>
          </p:cNvPr>
          <p:cNvSpPr txBox="1"/>
          <p:nvPr/>
        </p:nvSpPr>
        <p:spPr>
          <a:xfrm>
            <a:off x="5274372" y="1020417"/>
            <a:ext cx="5446643" cy="1477328"/>
          </a:xfrm>
          <a:prstGeom prst="rect">
            <a:avLst/>
          </a:prstGeom>
          <a:noFill/>
        </p:spPr>
        <p:txBody>
          <a:bodyPr wrap="square" rtlCol="0">
            <a:spAutoFit/>
          </a:bodyPr>
          <a:lstStyle/>
          <a:p>
            <a:r>
              <a:rPr lang="es-ES" dirty="0"/>
              <a:t>Balance de Situación</a:t>
            </a:r>
          </a:p>
          <a:p>
            <a:r>
              <a:rPr lang="es-ES" dirty="0"/>
              <a:t>Cuenta de Pérdidas y Ganancias</a:t>
            </a:r>
          </a:p>
          <a:p>
            <a:r>
              <a:rPr lang="es-ES" dirty="0"/>
              <a:t>Estado de Flujos de Efectivo</a:t>
            </a:r>
          </a:p>
          <a:p>
            <a:r>
              <a:rPr lang="es-ES" dirty="0"/>
              <a:t>Estado de cambios en el Patrimonio Neto</a:t>
            </a:r>
          </a:p>
          <a:p>
            <a:r>
              <a:rPr lang="es-ES" dirty="0"/>
              <a:t>Memoria o Anexo</a:t>
            </a:r>
          </a:p>
        </p:txBody>
      </p:sp>
      <p:sp>
        <p:nvSpPr>
          <p:cNvPr id="7" name="CuadroTexto 6">
            <a:extLst>
              <a:ext uri="{FF2B5EF4-FFF2-40B4-BE49-F238E27FC236}">
                <a16:creationId xmlns:a16="http://schemas.microsoft.com/office/drawing/2014/main" id="{681A58F0-3CED-49F7-A668-6C08B0EBD3BD}"/>
              </a:ext>
            </a:extLst>
          </p:cNvPr>
          <p:cNvSpPr txBox="1"/>
          <p:nvPr/>
        </p:nvSpPr>
        <p:spPr>
          <a:xfrm>
            <a:off x="2928730" y="2157510"/>
            <a:ext cx="2213113" cy="369332"/>
          </a:xfrm>
          <a:prstGeom prst="rect">
            <a:avLst/>
          </a:prstGeom>
          <a:noFill/>
        </p:spPr>
        <p:txBody>
          <a:bodyPr wrap="square" rtlCol="0">
            <a:spAutoFit/>
          </a:bodyPr>
          <a:lstStyle/>
          <a:p>
            <a:r>
              <a:rPr lang="es-ES" dirty="0"/>
              <a:t>CUENTAS ANUALES</a:t>
            </a:r>
          </a:p>
        </p:txBody>
      </p:sp>
      <p:sp>
        <p:nvSpPr>
          <p:cNvPr id="8" name="CuadroTexto 7">
            <a:extLst>
              <a:ext uri="{FF2B5EF4-FFF2-40B4-BE49-F238E27FC236}">
                <a16:creationId xmlns:a16="http://schemas.microsoft.com/office/drawing/2014/main" id="{D0060208-7BE9-49EB-B3DF-43EF3CD43EF2}"/>
              </a:ext>
            </a:extLst>
          </p:cNvPr>
          <p:cNvSpPr txBox="1"/>
          <p:nvPr/>
        </p:nvSpPr>
        <p:spPr>
          <a:xfrm>
            <a:off x="861392" y="3299791"/>
            <a:ext cx="2146852" cy="369332"/>
          </a:xfrm>
          <a:prstGeom prst="rect">
            <a:avLst/>
          </a:prstGeom>
          <a:noFill/>
        </p:spPr>
        <p:txBody>
          <a:bodyPr wrap="square" rtlCol="0">
            <a:spAutoFit/>
          </a:bodyPr>
          <a:lstStyle/>
          <a:p>
            <a:r>
              <a:rPr lang="es-ES" dirty="0"/>
              <a:t>¿PORQUÉ ANUALES?</a:t>
            </a:r>
          </a:p>
        </p:txBody>
      </p:sp>
    </p:spTree>
    <p:extLst>
      <p:ext uri="{BB962C8B-B14F-4D97-AF65-F5344CB8AC3E}">
        <p14:creationId xmlns:p14="http://schemas.microsoft.com/office/powerpoint/2010/main" val="1712453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2">
            <a:extLst>
              <a:ext uri="{FF2B5EF4-FFF2-40B4-BE49-F238E27FC236}">
                <a16:creationId xmlns:a16="http://schemas.microsoft.com/office/drawing/2014/main" id="{AF209977-B3FB-46F3-A216-7941371017FE}"/>
              </a:ext>
            </a:extLst>
          </p:cNvPr>
          <p:cNvGraphicFramePr>
            <a:graphicFrameLocks noGrp="1"/>
          </p:cNvGraphicFramePr>
          <p:nvPr>
            <p:extLst>
              <p:ext uri="{D42A27DB-BD31-4B8C-83A1-F6EECF244321}">
                <p14:modId xmlns:p14="http://schemas.microsoft.com/office/powerpoint/2010/main" val="3533339099"/>
              </p:ext>
            </p:extLst>
          </p:nvPr>
        </p:nvGraphicFramePr>
        <p:xfrm>
          <a:off x="2032000" y="2787006"/>
          <a:ext cx="8128000" cy="14630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953085551"/>
                    </a:ext>
                  </a:extLst>
                </a:gridCol>
                <a:gridCol w="4064000">
                  <a:extLst>
                    <a:ext uri="{9D8B030D-6E8A-4147-A177-3AD203B41FA5}">
                      <a16:colId xmlns:a16="http://schemas.microsoft.com/office/drawing/2014/main" val="4033309971"/>
                    </a:ext>
                  </a:extLst>
                </a:gridCol>
              </a:tblGrid>
              <a:tr h="370840">
                <a:tc>
                  <a:txBody>
                    <a:bodyPr/>
                    <a:lstStyle/>
                    <a:p>
                      <a:r>
                        <a:rPr lang="es-ES" dirty="0"/>
                        <a:t>SITUACIÓN ECONÓMICA: INVERSIONES DE LA EMPRESA, BIENES Y DERECHOS</a:t>
                      </a:r>
                    </a:p>
                    <a:p>
                      <a:r>
                        <a:rPr lang="es-ES" dirty="0"/>
                        <a:t>¿DÓNDE ESTÁ EL DINERO?</a:t>
                      </a:r>
                    </a:p>
                    <a:p>
                      <a:r>
                        <a:rPr lang="es-ES" dirty="0"/>
                        <a:t>PJ: EDIFICIO, COCHE, CAJA, BANCOS, ORDENADORES…</a:t>
                      </a:r>
                    </a:p>
                  </a:txBody>
                  <a:tcPr/>
                </a:tc>
                <a:tc>
                  <a:txBody>
                    <a:bodyPr/>
                    <a:lstStyle/>
                    <a:p>
                      <a:r>
                        <a:rPr lang="es-ES" dirty="0"/>
                        <a:t>SITUACIÓN FINANCIERA: FUENTES DE FINANCIACIÓN, DEUDAS U OBLIGACIONES DE PAGO ¿DE DÓNDE SALE EL DINERO?</a:t>
                      </a:r>
                    </a:p>
                  </a:txBody>
                  <a:tcPr/>
                </a:tc>
                <a:extLst>
                  <a:ext uri="{0D108BD9-81ED-4DB2-BD59-A6C34878D82A}">
                    <a16:rowId xmlns:a16="http://schemas.microsoft.com/office/drawing/2014/main" val="3750402661"/>
                  </a:ext>
                </a:extLst>
              </a:tr>
            </a:tbl>
          </a:graphicData>
        </a:graphic>
      </p:graphicFrame>
      <p:sp>
        <p:nvSpPr>
          <p:cNvPr id="3" name="CuadroTexto 2">
            <a:extLst>
              <a:ext uri="{FF2B5EF4-FFF2-40B4-BE49-F238E27FC236}">
                <a16:creationId xmlns:a16="http://schemas.microsoft.com/office/drawing/2014/main" id="{13A3A4A4-3CA0-47BE-A36A-CC285A7C3128}"/>
              </a:ext>
            </a:extLst>
          </p:cNvPr>
          <p:cNvSpPr txBox="1"/>
          <p:nvPr/>
        </p:nvSpPr>
        <p:spPr>
          <a:xfrm>
            <a:off x="1431234" y="768625"/>
            <a:ext cx="10018643" cy="369332"/>
          </a:xfrm>
          <a:prstGeom prst="rect">
            <a:avLst/>
          </a:prstGeom>
          <a:noFill/>
        </p:spPr>
        <p:txBody>
          <a:bodyPr wrap="square" rtlCol="0">
            <a:spAutoFit/>
          </a:bodyPr>
          <a:lstStyle/>
          <a:p>
            <a:r>
              <a:rPr lang="es-ES" dirty="0"/>
              <a:t>BALANCE DE SITUACIÓN: situación económica y financiera de la empresa en un momento determinado</a:t>
            </a:r>
          </a:p>
        </p:txBody>
      </p:sp>
      <p:sp>
        <p:nvSpPr>
          <p:cNvPr id="4" name="CuadroTexto 3">
            <a:extLst>
              <a:ext uri="{FF2B5EF4-FFF2-40B4-BE49-F238E27FC236}">
                <a16:creationId xmlns:a16="http://schemas.microsoft.com/office/drawing/2014/main" id="{A9C311AA-7928-41F5-99EC-26920F3A760E}"/>
              </a:ext>
            </a:extLst>
          </p:cNvPr>
          <p:cNvSpPr txBox="1"/>
          <p:nvPr/>
        </p:nvSpPr>
        <p:spPr>
          <a:xfrm>
            <a:off x="1921565" y="5102087"/>
            <a:ext cx="8560905" cy="707886"/>
          </a:xfrm>
          <a:prstGeom prst="rect">
            <a:avLst/>
          </a:prstGeom>
          <a:noFill/>
        </p:spPr>
        <p:txBody>
          <a:bodyPr wrap="square" rtlCol="0">
            <a:spAutoFit/>
          </a:bodyPr>
          <a:lstStyle/>
          <a:p>
            <a:r>
              <a:rPr lang="es-ES" sz="2000" b="1" dirty="0"/>
              <a:t>IMPORTANTE.  LA SITUACIÓN ECONÓMICA SIEMPRE COINCIDE (EN IMPORTES) CON LA SITUACIÓN FINANCIERA</a:t>
            </a:r>
          </a:p>
        </p:txBody>
      </p:sp>
    </p:spTree>
    <p:extLst>
      <p:ext uri="{BB962C8B-B14F-4D97-AF65-F5344CB8AC3E}">
        <p14:creationId xmlns:p14="http://schemas.microsoft.com/office/powerpoint/2010/main" val="2791746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DCD01D7-4FFB-4000-B7FB-768AF085AFA8}"/>
              </a:ext>
            </a:extLst>
          </p:cNvPr>
          <p:cNvSpPr txBox="1"/>
          <p:nvPr/>
        </p:nvSpPr>
        <p:spPr>
          <a:xfrm>
            <a:off x="940904" y="1073426"/>
            <a:ext cx="10031896" cy="147732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s-ES" dirty="0"/>
              <a:t>EJEMPLO: La empresa pide un crédito bancario por valor de 30.000 euros. Compra un coche por 25.000 y el resto lo mete en caja.</a:t>
            </a:r>
          </a:p>
          <a:p>
            <a:endParaRPr lang="es-ES" dirty="0"/>
          </a:p>
          <a:p>
            <a:r>
              <a:rPr lang="es-ES" dirty="0"/>
              <a:t>SITUACIÓN ECONÓMICA: coche (25.000) y caja (5.000) ¿dónde está el dinero? Destino del dinero</a:t>
            </a:r>
          </a:p>
          <a:p>
            <a:r>
              <a:rPr lang="es-ES" dirty="0"/>
              <a:t>SITUACIÓN FINNACIERA: deuda con el banco por 30.000 ¿de dónde sale el dinero? Origen del dinero</a:t>
            </a:r>
          </a:p>
        </p:txBody>
      </p:sp>
    </p:spTree>
    <p:extLst>
      <p:ext uri="{BB962C8B-B14F-4D97-AF65-F5344CB8AC3E}">
        <p14:creationId xmlns:p14="http://schemas.microsoft.com/office/powerpoint/2010/main" val="19001259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7214</TotalTime>
  <Words>970</Words>
  <Application>Microsoft Office PowerPoint</Application>
  <PresentationFormat>Panorámica</PresentationFormat>
  <Paragraphs>61</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jose lavilla pons</dc:creator>
  <cp:lastModifiedBy>María José Lavilla Pons</cp:lastModifiedBy>
  <cp:revision>17</cp:revision>
  <dcterms:created xsi:type="dcterms:W3CDTF">2020-09-28T08:58:04Z</dcterms:created>
  <dcterms:modified xsi:type="dcterms:W3CDTF">2022-12-17T18:28:59Z</dcterms:modified>
</cp:coreProperties>
</file>